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6"/>
  </p:notesMasterIdLst>
  <p:handoutMasterIdLst>
    <p:handoutMasterId r:id="rId27"/>
  </p:handoutMasterIdLst>
  <p:sldIdLst>
    <p:sldId id="258" r:id="rId2"/>
    <p:sldId id="323" r:id="rId3"/>
    <p:sldId id="324" r:id="rId4"/>
    <p:sldId id="325" r:id="rId5"/>
    <p:sldId id="326" r:id="rId6"/>
    <p:sldId id="327" r:id="rId7"/>
    <p:sldId id="328" r:id="rId8"/>
    <p:sldId id="329" r:id="rId9"/>
    <p:sldId id="332" r:id="rId10"/>
    <p:sldId id="333" r:id="rId11"/>
    <p:sldId id="330" r:id="rId12"/>
    <p:sldId id="331" r:id="rId13"/>
    <p:sldId id="334" r:id="rId14"/>
    <p:sldId id="335" r:id="rId15"/>
    <p:sldId id="336" r:id="rId16"/>
    <p:sldId id="337" r:id="rId17"/>
    <p:sldId id="338" r:id="rId18"/>
    <p:sldId id="339" r:id="rId19"/>
    <p:sldId id="340" r:id="rId20"/>
    <p:sldId id="341" r:id="rId21"/>
    <p:sldId id="342" r:id="rId22"/>
    <p:sldId id="343" r:id="rId23"/>
    <p:sldId id="344" r:id="rId24"/>
    <p:sldId id="345" r:id="rId25"/>
  </p:sldIdLst>
  <p:sldSz cx="10225088" cy="7239000"/>
  <p:notesSz cx="7010400" cy="9296400"/>
  <p:defaultTextStyle>
    <a:defPPr>
      <a:defRPr lang="cs-CZ"/>
    </a:defPPr>
    <a:lvl1pPr algn="l" rtl="0" fontAlgn="base">
      <a:spcBef>
        <a:spcPct val="0"/>
      </a:spcBef>
      <a:spcAft>
        <a:spcPct val="0"/>
      </a:spcAft>
      <a:defRPr sz="1200" b="1" kern="1200">
        <a:solidFill>
          <a:schemeClr val="tx1"/>
        </a:solidFill>
        <a:latin typeface="Arial Rounded MT Bold" pitchFamily="34" charset="0"/>
        <a:ea typeface="+mn-ea"/>
        <a:cs typeface="+mn-cs"/>
      </a:defRPr>
    </a:lvl1pPr>
    <a:lvl2pPr marL="455613" indent="1588" algn="l" rtl="0" fontAlgn="base">
      <a:spcBef>
        <a:spcPct val="0"/>
      </a:spcBef>
      <a:spcAft>
        <a:spcPct val="0"/>
      </a:spcAft>
      <a:defRPr sz="1200" b="1" kern="1200">
        <a:solidFill>
          <a:schemeClr val="tx1"/>
        </a:solidFill>
        <a:latin typeface="Arial Rounded MT Bold" pitchFamily="34" charset="0"/>
        <a:ea typeface="+mn-ea"/>
        <a:cs typeface="+mn-cs"/>
      </a:defRPr>
    </a:lvl2pPr>
    <a:lvl3pPr marL="912813" indent="1588" algn="l" rtl="0" fontAlgn="base">
      <a:spcBef>
        <a:spcPct val="0"/>
      </a:spcBef>
      <a:spcAft>
        <a:spcPct val="0"/>
      </a:spcAft>
      <a:defRPr sz="1200" b="1" kern="1200">
        <a:solidFill>
          <a:schemeClr val="tx1"/>
        </a:solidFill>
        <a:latin typeface="Arial Rounded MT Bold" pitchFamily="34" charset="0"/>
        <a:ea typeface="+mn-ea"/>
        <a:cs typeface="+mn-cs"/>
      </a:defRPr>
    </a:lvl3pPr>
    <a:lvl4pPr marL="1370013" indent="1588" algn="l" rtl="0" fontAlgn="base">
      <a:spcBef>
        <a:spcPct val="0"/>
      </a:spcBef>
      <a:spcAft>
        <a:spcPct val="0"/>
      </a:spcAft>
      <a:defRPr sz="1200" b="1" kern="1200">
        <a:solidFill>
          <a:schemeClr val="tx1"/>
        </a:solidFill>
        <a:latin typeface="Arial Rounded MT Bold" pitchFamily="34" charset="0"/>
        <a:ea typeface="+mn-ea"/>
        <a:cs typeface="+mn-cs"/>
      </a:defRPr>
    </a:lvl4pPr>
    <a:lvl5pPr marL="1827213" indent="1588" algn="l" rtl="0" fontAlgn="base">
      <a:spcBef>
        <a:spcPct val="0"/>
      </a:spcBef>
      <a:spcAft>
        <a:spcPct val="0"/>
      </a:spcAft>
      <a:defRPr sz="1200" b="1" kern="1200">
        <a:solidFill>
          <a:schemeClr val="tx1"/>
        </a:solidFill>
        <a:latin typeface="Arial Rounded MT Bold" pitchFamily="34" charset="0"/>
        <a:ea typeface="+mn-ea"/>
        <a:cs typeface="+mn-cs"/>
      </a:defRPr>
    </a:lvl5pPr>
    <a:lvl6pPr marL="2286000" algn="l" defTabSz="914400" rtl="0" eaLnBrk="1" latinLnBrk="0" hangingPunct="1">
      <a:defRPr sz="1200" b="1" kern="1200">
        <a:solidFill>
          <a:schemeClr val="tx1"/>
        </a:solidFill>
        <a:latin typeface="Arial Rounded MT Bold" pitchFamily="34" charset="0"/>
        <a:ea typeface="+mn-ea"/>
        <a:cs typeface="+mn-cs"/>
      </a:defRPr>
    </a:lvl6pPr>
    <a:lvl7pPr marL="2743200" algn="l" defTabSz="914400" rtl="0" eaLnBrk="1" latinLnBrk="0" hangingPunct="1">
      <a:defRPr sz="1200" b="1" kern="1200">
        <a:solidFill>
          <a:schemeClr val="tx1"/>
        </a:solidFill>
        <a:latin typeface="Arial Rounded MT Bold" pitchFamily="34" charset="0"/>
        <a:ea typeface="+mn-ea"/>
        <a:cs typeface="+mn-cs"/>
      </a:defRPr>
    </a:lvl7pPr>
    <a:lvl8pPr marL="3200400" algn="l" defTabSz="914400" rtl="0" eaLnBrk="1" latinLnBrk="0" hangingPunct="1">
      <a:defRPr sz="1200" b="1" kern="1200">
        <a:solidFill>
          <a:schemeClr val="tx1"/>
        </a:solidFill>
        <a:latin typeface="Arial Rounded MT Bold" pitchFamily="34" charset="0"/>
        <a:ea typeface="+mn-ea"/>
        <a:cs typeface="+mn-cs"/>
      </a:defRPr>
    </a:lvl8pPr>
    <a:lvl9pPr marL="3657600" algn="l" defTabSz="914400" rtl="0" eaLnBrk="1" latinLnBrk="0" hangingPunct="1">
      <a:defRPr sz="1200" b="1" kern="1200">
        <a:solidFill>
          <a:schemeClr val="tx1"/>
        </a:solidFill>
        <a:latin typeface="Arial Rounded MT Bold" pitchFamily="34" charset="0"/>
        <a:ea typeface="+mn-ea"/>
        <a:cs typeface="+mn-cs"/>
      </a:defRPr>
    </a:lvl9pPr>
  </p:defaultTextStyle>
  <p:extLst>
    <p:ext uri="{EFAFB233-063F-42B5-8137-9DF3F51BA10A}">
      <p15:sldGuideLst xmlns:p15="http://schemas.microsoft.com/office/powerpoint/2012/main">
        <p15:guide id="1" orient="horz" pos="2507" userDrawn="1">
          <p15:clr>
            <a:srgbClr val="A4A3A4"/>
          </p15:clr>
        </p15:guide>
        <p15:guide id="2" pos="3221" userDrawn="1">
          <p15:clr>
            <a:srgbClr val="A4A3A4"/>
          </p15:clr>
        </p15:guide>
      </p15:sldGuideLst>
    </p:ext>
    <p:ext uri="{2D200454-40CA-4A62-9FC3-DE9A4176ACB9}">
      <p15:notesGuideLst xmlns:p15="http://schemas.microsoft.com/office/powerpoint/2012/main">
        <p15:guide id="1" orient="horz" pos="2929"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lan Plisek" initials="MP" lastIdx="1" clrIdx="0">
    <p:extLst>
      <p:ext uri="{19B8F6BF-5375-455C-9EA6-DF929625EA0E}">
        <p15:presenceInfo xmlns:p15="http://schemas.microsoft.com/office/powerpoint/2012/main" userId="S::milan.plisek@rail.bombardier.com::9318a93b-ce22-47e3-9c79-2b5115da78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FFCC00"/>
    <a:srgbClr val="CCFFFF"/>
    <a:srgbClr val="000099"/>
    <a:srgbClr val="14056F"/>
    <a:srgbClr val="FFCC99"/>
    <a:srgbClr val="FFCC66"/>
    <a:srgbClr val="6699FF"/>
    <a:srgbClr val="CCFFCC"/>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Styl s motivem 1 – zvýraznění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D5ABB26-0587-4C30-8999-92F81FD0307C}" styleName="Bez stylu, bez mřížky">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Styl s motivem 1 – zvýraznění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912C8C85-51F0-491E-9774-3900AFEF0FD7}" styleName="Světlý styl 2 – zvýraznění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9012ECD-51FC-41F1-AA8D-1B2483CD663E}" styleName="Světlý styl 2 – zvýraznění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Světlý styl 2 – zvýraznění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3C2FFA5D-87B4-456A-9821-1D502468CF0F}" styleName="Styl s motivem 1 – zvýraznění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Styl s motivem 1 – zvýraznění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6D9F66E-5EB9-4882-86FB-DCBF35E3C3E4}" styleName="Střední styl 4 – zvýraznění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8FB837D-C827-4EFA-A057-4D05807E0F7C}" styleName="Styl s motivem 1 – zvýraznění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55" autoAdjust="0"/>
    <p:restoredTop sz="95455" autoAdjust="0"/>
  </p:normalViewPr>
  <p:slideViewPr>
    <p:cSldViewPr>
      <p:cViewPr varScale="1">
        <p:scale>
          <a:sx n="86" d="100"/>
          <a:sy n="86" d="100"/>
        </p:scale>
        <p:origin x="1122" y="102"/>
      </p:cViewPr>
      <p:guideLst>
        <p:guide orient="horz" pos="2507"/>
        <p:guide pos="322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81" d="100"/>
          <a:sy n="81" d="100"/>
        </p:scale>
        <p:origin x="3996" y="96"/>
      </p:cViewPr>
      <p:guideLst>
        <p:guide orient="horz" pos="2929"/>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9330" name="Rectangle 2"/>
          <p:cNvSpPr>
            <a:spLocks noGrp="1" noChangeArrowheads="1"/>
          </p:cNvSpPr>
          <p:nvPr>
            <p:ph type="hdr" sz="quarter"/>
          </p:nvPr>
        </p:nvSpPr>
        <p:spPr bwMode="auto">
          <a:xfrm>
            <a:off x="0" y="0"/>
            <a:ext cx="3038604" cy="46534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b="0">
                <a:effectLst/>
                <a:latin typeface="Times New Roman" pitchFamily="18" charset="0"/>
              </a:defRPr>
            </a:lvl1pPr>
          </a:lstStyle>
          <a:p>
            <a:pPr>
              <a:defRPr/>
            </a:pPr>
            <a:endParaRPr lang="cs-CZ" dirty="0"/>
          </a:p>
        </p:txBody>
      </p:sp>
      <p:sp>
        <p:nvSpPr>
          <p:cNvPr id="739331" name="Rectangle 3"/>
          <p:cNvSpPr>
            <a:spLocks noGrp="1" noChangeArrowheads="1"/>
          </p:cNvSpPr>
          <p:nvPr>
            <p:ph type="dt" sz="quarter" idx="1"/>
          </p:nvPr>
        </p:nvSpPr>
        <p:spPr bwMode="auto">
          <a:xfrm>
            <a:off x="3970159" y="0"/>
            <a:ext cx="3038604" cy="46534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b="0">
                <a:effectLst/>
                <a:latin typeface="Times New Roman" pitchFamily="18" charset="0"/>
              </a:defRPr>
            </a:lvl1pPr>
          </a:lstStyle>
          <a:p>
            <a:pPr>
              <a:defRPr/>
            </a:pPr>
            <a:endParaRPr lang="cs-CZ" dirty="0"/>
          </a:p>
        </p:txBody>
      </p:sp>
      <p:sp>
        <p:nvSpPr>
          <p:cNvPr id="739332" name="Rectangle 4"/>
          <p:cNvSpPr>
            <a:spLocks noGrp="1" noChangeArrowheads="1"/>
          </p:cNvSpPr>
          <p:nvPr>
            <p:ph type="ftr" sz="quarter" idx="2"/>
          </p:nvPr>
        </p:nvSpPr>
        <p:spPr bwMode="auto">
          <a:xfrm>
            <a:off x="0" y="8829573"/>
            <a:ext cx="3038604" cy="46534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b="0">
                <a:effectLst/>
                <a:latin typeface="Times New Roman" pitchFamily="18" charset="0"/>
              </a:defRPr>
            </a:lvl1pPr>
          </a:lstStyle>
          <a:p>
            <a:pPr>
              <a:defRPr/>
            </a:pPr>
            <a:endParaRPr lang="cs-CZ" dirty="0"/>
          </a:p>
        </p:txBody>
      </p:sp>
      <p:sp>
        <p:nvSpPr>
          <p:cNvPr id="739333" name="Rectangle 5"/>
          <p:cNvSpPr>
            <a:spLocks noGrp="1" noChangeArrowheads="1"/>
          </p:cNvSpPr>
          <p:nvPr>
            <p:ph type="sldNum" sz="quarter" idx="3"/>
          </p:nvPr>
        </p:nvSpPr>
        <p:spPr bwMode="auto">
          <a:xfrm>
            <a:off x="3970159" y="8829573"/>
            <a:ext cx="3038604" cy="46534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b="0">
                <a:effectLst/>
                <a:latin typeface="Times New Roman" pitchFamily="18" charset="0"/>
              </a:defRPr>
            </a:lvl1pPr>
          </a:lstStyle>
          <a:p>
            <a:pPr>
              <a:defRPr/>
            </a:pPr>
            <a:fld id="{DE138A7D-C59D-468B-9B86-11383E02ACDF}" type="slidenum">
              <a:rPr lang="cs-CZ"/>
              <a:pPr>
                <a:defRPr/>
              </a:pPr>
              <a:t>‹#›</a:t>
            </a:fld>
            <a:endParaRPr lang="cs-CZ"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604" cy="465341"/>
          </a:xfrm>
          <a:prstGeom prst="rect">
            <a:avLst/>
          </a:prstGeom>
          <a:noFill/>
          <a:ln w="9525">
            <a:noFill/>
            <a:miter lim="800000"/>
            <a:headEnd/>
            <a:tailEnd/>
          </a:ln>
          <a:effectLst/>
        </p:spPr>
        <p:txBody>
          <a:bodyPr vert="horz" wrap="square" lIns="91861" tIns="45960" rIns="91861" bIns="45960" numCol="1" anchor="t" anchorCtr="0" compatLnSpc="1">
            <a:prstTxWarp prst="textNoShape">
              <a:avLst/>
            </a:prstTxWarp>
          </a:bodyPr>
          <a:lstStyle>
            <a:lvl1pPr algn="l" defTabSz="927100" eaLnBrk="0" hangingPunct="0">
              <a:defRPr b="0">
                <a:effectLst/>
                <a:latin typeface="Times New Roman" pitchFamily="18" charset="0"/>
              </a:defRPr>
            </a:lvl1pPr>
          </a:lstStyle>
          <a:p>
            <a:pPr>
              <a:defRPr/>
            </a:pPr>
            <a:endParaRPr lang="cs-CZ" dirty="0"/>
          </a:p>
        </p:txBody>
      </p:sp>
      <p:sp>
        <p:nvSpPr>
          <p:cNvPr id="3075" name="Rectangle 3"/>
          <p:cNvSpPr>
            <a:spLocks noGrp="1" noChangeArrowheads="1"/>
          </p:cNvSpPr>
          <p:nvPr>
            <p:ph type="dt" idx="1"/>
          </p:nvPr>
        </p:nvSpPr>
        <p:spPr bwMode="auto">
          <a:xfrm>
            <a:off x="3971796" y="0"/>
            <a:ext cx="3038604" cy="465341"/>
          </a:xfrm>
          <a:prstGeom prst="rect">
            <a:avLst/>
          </a:prstGeom>
          <a:noFill/>
          <a:ln w="9525">
            <a:noFill/>
            <a:miter lim="800000"/>
            <a:headEnd/>
            <a:tailEnd/>
          </a:ln>
          <a:effectLst/>
        </p:spPr>
        <p:txBody>
          <a:bodyPr vert="horz" wrap="square" lIns="91861" tIns="45960" rIns="91861" bIns="45960" numCol="1" anchor="t" anchorCtr="0" compatLnSpc="1">
            <a:prstTxWarp prst="textNoShape">
              <a:avLst/>
            </a:prstTxWarp>
          </a:bodyPr>
          <a:lstStyle>
            <a:lvl1pPr algn="r" defTabSz="927100" eaLnBrk="0" hangingPunct="0">
              <a:defRPr b="0">
                <a:effectLst/>
                <a:latin typeface="Times New Roman" pitchFamily="18" charset="0"/>
              </a:defRPr>
            </a:lvl1pPr>
          </a:lstStyle>
          <a:p>
            <a:pPr>
              <a:defRPr/>
            </a:pPr>
            <a:endParaRPr lang="cs-CZ" dirty="0"/>
          </a:p>
        </p:txBody>
      </p:sp>
      <p:sp>
        <p:nvSpPr>
          <p:cNvPr id="20484" name="Rectangle 4"/>
          <p:cNvSpPr>
            <a:spLocks noGrp="1" noRot="1" noChangeAspect="1" noChangeArrowheads="1" noTextEdit="1"/>
          </p:cNvSpPr>
          <p:nvPr>
            <p:ph type="sldImg" idx="2"/>
          </p:nvPr>
        </p:nvSpPr>
        <p:spPr bwMode="auto">
          <a:xfrm>
            <a:off x="1044575" y="695325"/>
            <a:ext cx="4924425" cy="348615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36467" y="4415530"/>
            <a:ext cx="5137467" cy="4185090"/>
          </a:xfrm>
          <a:prstGeom prst="rect">
            <a:avLst/>
          </a:prstGeom>
          <a:noFill/>
          <a:ln w="9525">
            <a:noFill/>
            <a:miter lim="800000"/>
            <a:headEnd/>
            <a:tailEnd/>
          </a:ln>
          <a:effectLst/>
        </p:spPr>
        <p:txBody>
          <a:bodyPr vert="horz" wrap="square" lIns="91861" tIns="45960" rIns="91861" bIns="45960" numCol="1" anchor="t" anchorCtr="0" compatLnSpc="1">
            <a:prstTxWarp prst="textNoShape">
              <a:avLst/>
            </a:prstTxWarp>
          </a:bodyPr>
          <a:lstStyle/>
          <a:p>
            <a:pPr lvl="0"/>
            <a:r>
              <a:rPr lang="cs-CZ" noProof="0"/>
              <a:t>Klepnutím lze upravit styly předlohy textu.</a:t>
            </a:r>
          </a:p>
          <a:p>
            <a:pPr lvl="1"/>
            <a:r>
              <a:rPr lang="cs-CZ" noProof="0"/>
              <a:t>Druhá úroveň</a:t>
            </a:r>
          </a:p>
          <a:p>
            <a:pPr lvl="2"/>
            <a:r>
              <a:rPr lang="cs-CZ" noProof="0"/>
              <a:t>Třetí úroveň</a:t>
            </a:r>
          </a:p>
          <a:p>
            <a:pPr lvl="3"/>
            <a:r>
              <a:rPr lang="cs-CZ" noProof="0"/>
              <a:t>Čtvrtá úroveň</a:t>
            </a:r>
          </a:p>
          <a:p>
            <a:pPr lvl="4"/>
            <a:r>
              <a:rPr lang="cs-CZ" noProof="0"/>
              <a:t>Pátá úroveň</a:t>
            </a:r>
          </a:p>
        </p:txBody>
      </p:sp>
      <p:sp>
        <p:nvSpPr>
          <p:cNvPr id="3078" name="Rectangle 6"/>
          <p:cNvSpPr>
            <a:spLocks noGrp="1" noChangeArrowheads="1"/>
          </p:cNvSpPr>
          <p:nvPr>
            <p:ph type="ftr" sz="quarter" idx="4"/>
          </p:nvPr>
        </p:nvSpPr>
        <p:spPr bwMode="auto">
          <a:xfrm>
            <a:off x="0" y="8831059"/>
            <a:ext cx="3038604" cy="465341"/>
          </a:xfrm>
          <a:prstGeom prst="rect">
            <a:avLst/>
          </a:prstGeom>
          <a:noFill/>
          <a:ln w="9525">
            <a:noFill/>
            <a:miter lim="800000"/>
            <a:headEnd/>
            <a:tailEnd/>
          </a:ln>
          <a:effectLst/>
        </p:spPr>
        <p:txBody>
          <a:bodyPr vert="horz" wrap="square" lIns="91861" tIns="45960" rIns="91861" bIns="45960" numCol="1" anchor="b" anchorCtr="0" compatLnSpc="1">
            <a:prstTxWarp prst="textNoShape">
              <a:avLst/>
            </a:prstTxWarp>
          </a:bodyPr>
          <a:lstStyle>
            <a:lvl1pPr algn="l" defTabSz="927100" eaLnBrk="0" hangingPunct="0">
              <a:defRPr b="0">
                <a:effectLst/>
                <a:latin typeface="Times New Roman" pitchFamily="18" charset="0"/>
              </a:defRPr>
            </a:lvl1pPr>
          </a:lstStyle>
          <a:p>
            <a:pPr>
              <a:defRPr/>
            </a:pPr>
            <a:endParaRPr lang="cs-CZ" dirty="0"/>
          </a:p>
        </p:txBody>
      </p:sp>
      <p:sp>
        <p:nvSpPr>
          <p:cNvPr id="3079" name="Rectangle 7"/>
          <p:cNvSpPr>
            <a:spLocks noGrp="1" noChangeArrowheads="1"/>
          </p:cNvSpPr>
          <p:nvPr>
            <p:ph type="sldNum" sz="quarter" idx="5"/>
          </p:nvPr>
        </p:nvSpPr>
        <p:spPr bwMode="auto">
          <a:xfrm>
            <a:off x="3971796" y="8831059"/>
            <a:ext cx="3038604" cy="465341"/>
          </a:xfrm>
          <a:prstGeom prst="rect">
            <a:avLst/>
          </a:prstGeom>
          <a:noFill/>
          <a:ln w="9525">
            <a:noFill/>
            <a:miter lim="800000"/>
            <a:headEnd/>
            <a:tailEnd/>
          </a:ln>
          <a:effectLst/>
        </p:spPr>
        <p:txBody>
          <a:bodyPr vert="horz" wrap="square" lIns="91861" tIns="45960" rIns="91861" bIns="45960" numCol="1" anchor="b" anchorCtr="0" compatLnSpc="1">
            <a:prstTxWarp prst="textNoShape">
              <a:avLst/>
            </a:prstTxWarp>
          </a:bodyPr>
          <a:lstStyle>
            <a:lvl1pPr algn="r" defTabSz="927100" eaLnBrk="0" hangingPunct="0">
              <a:defRPr b="0">
                <a:effectLst/>
                <a:latin typeface="Times New Roman" pitchFamily="18" charset="0"/>
              </a:defRPr>
            </a:lvl1pPr>
          </a:lstStyle>
          <a:p>
            <a:pPr>
              <a:defRPr/>
            </a:pPr>
            <a:fld id="{20B747F7-71EF-448E-A475-6483FF2EFE4D}" type="slidenum">
              <a:rPr lang="cs-CZ"/>
              <a:pPr>
                <a:defRPr/>
              </a:pPr>
              <a:t>‹#›</a:t>
            </a:fld>
            <a:endParaRPr lang="cs-CZ"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5623" algn="l" defTabSz="914249" rtl="0" eaLnBrk="1" latinLnBrk="0" hangingPunct="1">
      <a:defRPr sz="1200" kern="1200">
        <a:solidFill>
          <a:schemeClr val="tx1"/>
        </a:solidFill>
        <a:latin typeface="+mn-lt"/>
        <a:ea typeface="+mn-ea"/>
        <a:cs typeface="+mn-cs"/>
      </a:defRPr>
    </a:lvl6pPr>
    <a:lvl7pPr marL="2742748" algn="l" defTabSz="914249" rtl="0" eaLnBrk="1" latinLnBrk="0" hangingPunct="1">
      <a:defRPr sz="1200" kern="1200">
        <a:solidFill>
          <a:schemeClr val="tx1"/>
        </a:solidFill>
        <a:latin typeface="+mn-lt"/>
        <a:ea typeface="+mn-ea"/>
        <a:cs typeface="+mn-cs"/>
      </a:defRPr>
    </a:lvl7pPr>
    <a:lvl8pPr marL="3199872" algn="l" defTabSz="914249" rtl="0" eaLnBrk="1" latinLnBrk="0" hangingPunct="1">
      <a:defRPr sz="1200" kern="1200">
        <a:solidFill>
          <a:schemeClr val="tx1"/>
        </a:solidFill>
        <a:latin typeface="+mn-lt"/>
        <a:ea typeface="+mn-ea"/>
        <a:cs typeface="+mn-cs"/>
      </a:defRPr>
    </a:lvl8pPr>
    <a:lvl9pPr marL="3656998" algn="l" defTabSz="91424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F40327D-6606-44B4-ABD4-C33AD6237FDF}" type="slidenum">
              <a:rPr lang="cs-CZ" smtClean="0"/>
              <a:pPr/>
              <a:t>1</a:t>
            </a:fld>
            <a:endParaRPr lang="cs-CZ" dirty="0"/>
          </a:p>
        </p:txBody>
      </p:sp>
      <p:sp>
        <p:nvSpPr>
          <p:cNvPr id="22531" name="Rectangle 2"/>
          <p:cNvSpPr>
            <a:spLocks noGrp="1" noRot="1" noChangeAspect="1" noChangeArrowheads="1" noTextEdit="1"/>
          </p:cNvSpPr>
          <p:nvPr>
            <p:ph type="sldImg"/>
          </p:nvPr>
        </p:nvSpPr>
        <p:spPr>
          <a:xfrm>
            <a:off x="1044575" y="695325"/>
            <a:ext cx="4924425" cy="3486150"/>
          </a:xfrm>
          <a:ln/>
        </p:spPr>
      </p:sp>
      <p:sp>
        <p:nvSpPr>
          <p:cNvPr id="22532" name="Rectangle 3"/>
          <p:cNvSpPr>
            <a:spLocks noGrp="1" noChangeArrowheads="1"/>
          </p:cNvSpPr>
          <p:nvPr>
            <p:ph type="body" idx="1"/>
          </p:nvPr>
        </p:nvSpPr>
        <p:spPr>
          <a:noFill/>
          <a:ln/>
        </p:spPr>
        <p:txBody>
          <a:bodyPr/>
          <a:lstStyle/>
          <a:p>
            <a:pPr eaLnBrk="1" hangingPunct="1"/>
            <a:endParaRPr lang="cs-CZ"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pPr>
              <a:defRPr/>
            </a:pPr>
            <a:fld id="{20B747F7-71EF-448E-A475-6483FF2EFE4D}" type="slidenum">
              <a:rPr lang="cs-CZ" smtClean="0"/>
              <a:pPr>
                <a:defRPr/>
              </a:pPr>
              <a:t>2</a:t>
            </a:fld>
            <a:endParaRPr lang="cs-CZ"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766883" y="2249491"/>
            <a:ext cx="8691325" cy="1550987"/>
          </a:xfrm>
        </p:spPr>
        <p:txBody>
          <a:bodyPr/>
          <a:lstStyle/>
          <a:p>
            <a:r>
              <a:rPr lang="cs-CZ"/>
              <a:t>Klepnutím lze upravit styl předlohy nadpisů.</a:t>
            </a:r>
          </a:p>
        </p:txBody>
      </p:sp>
      <p:sp>
        <p:nvSpPr>
          <p:cNvPr id="3" name="Podnadpis 2"/>
          <p:cNvSpPr>
            <a:spLocks noGrp="1"/>
          </p:cNvSpPr>
          <p:nvPr>
            <p:ph type="subTitle" idx="1"/>
          </p:nvPr>
        </p:nvSpPr>
        <p:spPr>
          <a:xfrm>
            <a:off x="1533763" y="4102101"/>
            <a:ext cx="7157562" cy="184943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a:t>Klepnutím lze upravit styl předlohy podnadpisů.</a:t>
            </a:r>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67813FEE-B4C6-4734-BBFB-D53EBA7F6DDA}" type="slidenum">
              <a:rPr lang="cs-CZ"/>
              <a:pPr>
                <a:defRPr/>
              </a:pPr>
              <a:t>‹#›</a:t>
            </a:fld>
            <a:endParaRPr lang="cs-CZ"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9E8FB2F0-7C24-410E-9E5E-E150E2696A95}" type="slidenum">
              <a:rPr lang="cs-CZ"/>
              <a:pPr>
                <a:defRPr/>
              </a:pPr>
              <a:t>‹#›</a:t>
            </a:fld>
            <a:endParaRPr lang="cs-CZ"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07909" y="4651378"/>
            <a:ext cx="8691325" cy="1438275"/>
          </a:xfrm>
        </p:spPr>
        <p:txBody>
          <a:bodyPr anchor="t"/>
          <a:lstStyle>
            <a:lvl1pPr algn="l">
              <a:defRPr sz="4000" b="1" cap="all"/>
            </a:lvl1pPr>
          </a:lstStyle>
          <a:p>
            <a:r>
              <a:rPr lang="cs-CZ"/>
              <a:t>Klepnutím lze upravit styl předlohy nadpisů.</a:t>
            </a:r>
          </a:p>
        </p:txBody>
      </p:sp>
      <p:sp>
        <p:nvSpPr>
          <p:cNvPr id="3" name="Zástupný symbol pro text 2"/>
          <p:cNvSpPr>
            <a:spLocks noGrp="1"/>
          </p:cNvSpPr>
          <p:nvPr>
            <p:ph type="body" idx="1"/>
          </p:nvPr>
        </p:nvSpPr>
        <p:spPr>
          <a:xfrm>
            <a:off x="807909" y="3068641"/>
            <a:ext cx="8691325" cy="15827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a:t>Klepnutím lze upravit styly předlohy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85F300B4-4A49-46D8-BC59-5964B5FA7FDC}" type="slidenum">
              <a:rPr lang="cs-CZ"/>
              <a:pPr>
                <a:defRPr/>
              </a:pPr>
              <a:t>‹#›</a:t>
            </a:fld>
            <a:endParaRPr lang="cs-CZ"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sz="half" idx="1"/>
          </p:nvPr>
        </p:nvSpPr>
        <p:spPr>
          <a:xfrm>
            <a:off x="766884" y="2090738"/>
            <a:ext cx="4269921"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5188289" y="2090738"/>
            <a:ext cx="4269921"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cs-CZ" dirty="0"/>
          </a:p>
        </p:txBody>
      </p:sp>
      <p:sp>
        <p:nvSpPr>
          <p:cNvPr id="6"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7" name="Rectangle 6"/>
          <p:cNvSpPr>
            <a:spLocks noGrp="1" noChangeArrowheads="1"/>
          </p:cNvSpPr>
          <p:nvPr>
            <p:ph type="sldNum" sz="quarter" idx="12"/>
          </p:nvPr>
        </p:nvSpPr>
        <p:spPr>
          <a:ln/>
        </p:spPr>
        <p:txBody>
          <a:bodyPr/>
          <a:lstStyle>
            <a:lvl1pPr>
              <a:defRPr/>
            </a:lvl1pPr>
          </a:lstStyle>
          <a:p>
            <a:pPr>
              <a:defRPr/>
            </a:pPr>
            <a:fld id="{24991BCE-55FC-4FBE-9A69-0A302406C940}" type="slidenum">
              <a:rPr lang="cs-CZ"/>
              <a:pPr>
                <a:defRPr/>
              </a:pPr>
              <a:t>‹#›</a:t>
            </a:fld>
            <a:endParaRPr lang="cs-CZ"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511256" y="290513"/>
            <a:ext cx="9202579" cy="1206500"/>
          </a:xfrm>
        </p:spPr>
        <p:txBody>
          <a:bodyPr/>
          <a:lstStyle>
            <a:lvl1pPr>
              <a:defRPr/>
            </a:lvl1pPr>
          </a:lstStyle>
          <a:p>
            <a:r>
              <a:rPr lang="cs-CZ"/>
              <a:t>Klepnutím lze upravit styl předlohy nadpisů.</a:t>
            </a:r>
          </a:p>
        </p:txBody>
      </p:sp>
      <p:sp>
        <p:nvSpPr>
          <p:cNvPr id="3" name="Zástupný symbol pro text 2"/>
          <p:cNvSpPr>
            <a:spLocks noGrp="1"/>
          </p:cNvSpPr>
          <p:nvPr>
            <p:ph type="body" idx="1"/>
          </p:nvPr>
        </p:nvSpPr>
        <p:spPr>
          <a:xfrm>
            <a:off x="511256" y="1620841"/>
            <a:ext cx="4517658" cy="6746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511256" y="2295528"/>
            <a:ext cx="4517658" cy="41703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5194598" y="1620841"/>
            <a:ext cx="4519237" cy="6746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5194598" y="2295528"/>
            <a:ext cx="4519237" cy="41703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cs-CZ" dirty="0"/>
          </a:p>
        </p:txBody>
      </p:sp>
      <p:sp>
        <p:nvSpPr>
          <p:cNvPr id="8"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9" name="Rectangle 6"/>
          <p:cNvSpPr>
            <a:spLocks noGrp="1" noChangeArrowheads="1"/>
          </p:cNvSpPr>
          <p:nvPr>
            <p:ph type="sldNum" sz="quarter" idx="12"/>
          </p:nvPr>
        </p:nvSpPr>
        <p:spPr>
          <a:ln/>
        </p:spPr>
        <p:txBody>
          <a:bodyPr/>
          <a:lstStyle>
            <a:lvl1pPr>
              <a:defRPr/>
            </a:lvl1pPr>
          </a:lstStyle>
          <a:p>
            <a:pPr>
              <a:defRPr/>
            </a:pPr>
            <a:fld id="{2B75CD68-748F-49FC-A8F8-26B3BA3D179F}" type="slidenum">
              <a:rPr lang="cs-CZ"/>
              <a:pPr>
                <a:defRPr/>
              </a:pPr>
              <a:t>‹#›</a:t>
            </a:fld>
            <a:endParaRPr lang="cs-CZ"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Rectangle 4"/>
          <p:cNvSpPr>
            <a:spLocks noGrp="1" noChangeArrowheads="1"/>
          </p:cNvSpPr>
          <p:nvPr>
            <p:ph type="dt" sz="half" idx="10"/>
          </p:nvPr>
        </p:nvSpPr>
        <p:spPr>
          <a:ln/>
        </p:spPr>
        <p:txBody>
          <a:bodyPr/>
          <a:lstStyle>
            <a:lvl1pPr>
              <a:defRPr/>
            </a:lvl1pPr>
          </a:lstStyle>
          <a:p>
            <a:pPr>
              <a:defRPr/>
            </a:pPr>
            <a:endParaRPr lang="cs-CZ" dirty="0"/>
          </a:p>
        </p:txBody>
      </p:sp>
      <p:sp>
        <p:nvSpPr>
          <p:cNvPr id="4"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5" name="Rectangle 6"/>
          <p:cNvSpPr>
            <a:spLocks noGrp="1" noChangeArrowheads="1"/>
          </p:cNvSpPr>
          <p:nvPr>
            <p:ph type="sldNum" sz="quarter" idx="12"/>
          </p:nvPr>
        </p:nvSpPr>
        <p:spPr>
          <a:ln/>
        </p:spPr>
        <p:txBody>
          <a:bodyPr/>
          <a:lstStyle>
            <a:lvl1pPr>
              <a:defRPr/>
            </a:lvl1pPr>
          </a:lstStyle>
          <a:p>
            <a:pPr>
              <a:defRPr/>
            </a:pPr>
            <a:fld id="{9A82F5D3-FD1D-4326-ABE5-0B29D19516B3}" type="slidenum">
              <a:rPr lang="cs-CZ"/>
              <a:pPr>
                <a:defRPr/>
              </a:pPr>
              <a:t>‹#›</a:t>
            </a:fld>
            <a:endParaRPr lang="cs-CZ"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cs-CZ" dirty="0"/>
          </a:p>
        </p:txBody>
      </p:sp>
      <p:sp>
        <p:nvSpPr>
          <p:cNvPr id="3"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4" name="Rectangle 6"/>
          <p:cNvSpPr>
            <a:spLocks noGrp="1" noChangeArrowheads="1"/>
          </p:cNvSpPr>
          <p:nvPr>
            <p:ph type="sldNum" sz="quarter" idx="12"/>
          </p:nvPr>
        </p:nvSpPr>
        <p:spPr>
          <a:ln/>
        </p:spPr>
        <p:txBody>
          <a:bodyPr/>
          <a:lstStyle>
            <a:lvl1pPr>
              <a:defRPr/>
            </a:lvl1pPr>
          </a:lstStyle>
          <a:p>
            <a:pPr>
              <a:defRPr/>
            </a:pPr>
            <a:fld id="{E24A45F9-00F6-4F64-9368-FD5ACF48D365}" type="slidenum">
              <a:rPr lang="cs-CZ"/>
              <a:pPr>
                <a:defRPr/>
              </a:pPr>
              <a:t>‹#›</a:t>
            </a:fld>
            <a:endParaRPr lang="cs-CZ"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511256" y="288925"/>
            <a:ext cx="3364180" cy="1225550"/>
          </a:xfrm>
        </p:spPr>
        <p:txBody>
          <a:bodyPr anchor="b"/>
          <a:lstStyle>
            <a:lvl1pPr algn="l">
              <a:defRPr sz="2000" b="1"/>
            </a:lvl1pPr>
          </a:lstStyle>
          <a:p>
            <a:r>
              <a:rPr lang="cs-CZ"/>
              <a:t>Klepnutím lze upravit styl předlohy nadpisů.</a:t>
            </a:r>
          </a:p>
        </p:txBody>
      </p:sp>
      <p:sp>
        <p:nvSpPr>
          <p:cNvPr id="3" name="Zástupný symbol pro obsah 2"/>
          <p:cNvSpPr>
            <a:spLocks noGrp="1"/>
          </p:cNvSpPr>
          <p:nvPr>
            <p:ph idx="1"/>
          </p:nvPr>
        </p:nvSpPr>
        <p:spPr>
          <a:xfrm>
            <a:off x="3998516" y="288928"/>
            <a:ext cx="5715319" cy="6176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511256" y="1514478"/>
            <a:ext cx="3364180" cy="49514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cs-CZ" dirty="0"/>
          </a:p>
        </p:txBody>
      </p:sp>
      <p:sp>
        <p:nvSpPr>
          <p:cNvPr id="6"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7" name="Rectangle 6"/>
          <p:cNvSpPr>
            <a:spLocks noGrp="1" noChangeArrowheads="1"/>
          </p:cNvSpPr>
          <p:nvPr>
            <p:ph type="sldNum" sz="quarter" idx="12"/>
          </p:nvPr>
        </p:nvSpPr>
        <p:spPr>
          <a:ln/>
        </p:spPr>
        <p:txBody>
          <a:bodyPr/>
          <a:lstStyle>
            <a:lvl1pPr>
              <a:defRPr/>
            </a:lvl1pPr>
          </a:lstStyle>
          <a:p>
            <a:pPr>
              <a:defRPr/>
            </a:pPr>
            <a:fld id="{6C94C4C4-4C1F-40F5-9437-A29B4D8879FF}" type="slidenum">
              <a:rPr lang="cs-CZ"/>
              <a:pPr>
                <a:defRPr/>
              </a:pPr>
              <a:t>‹#›</a:t>
            </a:fld>
            <a:endParaRPr lang="cs-CZ"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2003991" y="5067300"/>
            <a:ext cx="6135053" cy="598488"/>
          </a:xfrm>
        </p:spPr>
        <p:txBody>
          <a:bodyPr anchor="b"/>
          <a:lstStyle>
            <a:lvl1pPr algn="l">
              <a:defRPr sz="2000" b="1"/>
            </a:lvl1pPr>
          </a:lstStyle>
          <a:p>
            <a:r>
              <a:rPr lang="cs-CZ"/>
              <a:t>Klepnutím lze upravit styl předlohy nadpisů.</a:t>
            </a:r>
          </a:p>
        </p:txBody>
      </p:sp>
      <p:sp>
        <p:nvSpPr>
          <p:cNvPr id="3" name="Zástupný symbol pro obrázek 2"/>
          <p:cNvSpPr>
            <a:spLocks noGrp="1"/>
          </p:cNvSpPr>
          <p:nvPr>
            <p:ph type="pic" idx="1"/>
          </p:nvPr>
        </p:nvSpPr>
        <p:spPr>
          <a:xfrm>
            <a:off x="2003991" y="646114"/>
            <a:ext cx="6135053" cy="4343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dirty="0"/>
          </a:p>
        </p:txBody>
      </p:sp>
      <p:sp>
        <p:nvSpPr>
          <p:cNvPr id="4" name="Zástupný symbol pro text 3"/>
          <p:cNvSpPr>
            <a:spLocks noGrp="1"/>
          </p:cNvSpPr>
          <p:nvPr>
            <p:ph type="body" sz="half" idx="2"/>
          </p:nvPr>
        </p:nvSpPr>
        <p:spPr>
          <a:xfrm>
            <a:off x="2003991" y="5665788"/>
            <a:ext cx="6135053" cy="8493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cs-CZ" dirty="0"/>
          </a:p>
        </p:txBody>
      </p:sp>
      <p:sp>
        <p:nvSpPr>
          <p:cNvPr id="6"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7" name="Rectangle 6"/>
          <p:cNvSpPr>
            <a:spLocks noGrp="1" noChangeArrowheads="1"/>
          </p:cNvSpPr>
          <p:nvPr>
            <p:ph type="sldNum" sz="quarter" idx="12"/>
          </p:nvPr>
        </p:nvSpPr>
        <p:spPr>
          <a:ln/>
        </p:spPr>
        <p:txBody>
          <a:bodyPr/>
          <a:lstStyle>
            <a:lvl1pPr>
              <a:defRPr/>
            </a:lvl1pPr>
          </a:lstStyle>
          <a:p>
            <a:pPr>
              <a:defRPr/>
            </a:pPr>
            <a:fld id="{9C8AAC03-3320-4432-9865-FAF754976B98}" type="slidenum">
              <a:rPr lang="cs-CZ"/>
              <a:pPr>
                <a:defRPr/>
              </a:pPr>
              <a:t>‹#›</a:t>
            </a:fld>
            <a:endParaRPr lang="cs-CZ"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0FAC9C1A-A1BD-4539-8562-CFD3F641A6FE}" type="slidenum">
              <a:rPr lang="cs-CZ"/>
              <a:pPr>
                <a:defRPr/>
              </a:pPr>
              <a:t>‹#›</a:t>
            </a:fld>
            <a:endParaRPr lang="cs-CZ"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7285378" y="642938"/>
            <a:ext cx="2172830" cy="5791200"/>
          </a:xfrm>
        </p:spPr>
        <p:txBody>
          <a:bodyPr vert="eaVert"/>
          <a:lstStyle/>
          <a:p>
            <a:r>
              <a:rPr lang="cs-CZ"/>
              <a:t>Klepnutím lze upravit styl předlohy nadpisů.</a:t>
            </a:r>
          </a:p>
        </p:txBody>
      </p:sp>
      <p:sp>
        <p:nvSpPr>
          <p:cNvPr id="3" name="Zástupný symbol pro svislý text 2"/>
          <p:cNvSpPr>
            <a:spLocks noGrp="1"/>
          </p:cNvSpPr>
          <p:nvPr>
            <p:ph type="body" orient="vert" idx="1"/>
          </p:nvPr>
        </p:nvSpPr>
        <p:spPr>
          <a:xfrm>
            <a:off x="766883" y="642938"/>
            <a:ext cx="6367011" cy="5791200"/>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C28CDC8A-FA1A-4126-A4B7-7C6353A1FE31}" type="slidenum">
              <a:rPr lang="cs-CZ"/>
              <a:pPr>
                <a:defRPr/>
              </a:pPr>
              <a:t>‹#›</a:t>
            </a:fld>
            <a:endParaRPr lang="cs-CZ"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Obsah">
    <p:spTree>
      <p:nvGrpSpPr>
        <p:cNvPr id="1" name=""/>
        <p:cNvGrpSpPr/>
        <p:nvPr/>
      </p:nvGrpSpPr>
      <p:grpSpPr>
        <a:xfrm>
          <a:off x="0" y="0"/>
          <a:ext cx="0" cy="0"/>
          <a:chOff x="0" y="0"/>
          <a:chExt cx="0" cy="0"/>
        </a:xfrm>
      </p:grpSpPr>
      <p:sp>
        <p:nvSpPr>
          <p:cNvPr id="2" name="Zástupný symbol pro obsah 1"/>
          <p:cNvSpPr>
            <a:spLocks noGrp="1"/>
          </p:cNvSpPr>
          <p:nvPr>
            <p:ph/>
          </p:nvPr>
        </p:nvSpPr>
        <p:spPr>
          <a:xfrm>
            <a:off x="766883" y="642938"/>
            <a:ext cx="8691325" cy="57912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3" name="Rectangle 4"/>
          <p:cNvSpPr>
            <a:spLocks noGrp="1" noChangeArrowheads="1"/>
          </p:cNvSpPr>
          <p:nvPr>
            <p:ph type="dt" sz="half" idx="10"/>
          </p:nvPr>
        </p:nvSpPr>
        <p:spPr>
          <a:ln/>
        </p:spPr>
        <p:txBody>
          <a:bodyPr/>
          <a:lstStyle>
            <a:lvl1pPr>
              <a:defRPr/>
            </a:lvl1pPr>
          </a:lstStyle>
          <a:p>
            <a:pPr>
              <a:defRPr/>
            </a:pPr>
            <a:endParaRPr lang="cs-CZ" dirty="0"/>
          </a:p>
        </p:txBody>
      </p:sp>
      <p:sp>
        <p:nvSpPr>
          <p:cNvPr id="4"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5" name="Rectangle 6"/>
          <p:cNvSpPr>
            <a:spLocks noGrp="1" noChangeArrowheads="1"/>
          </p:cNvSpPr>
          <p:nvPr>
            <p:ph type="sldNum" sz="quarter" idx="12"/>
          </p:nvPr>
        </p:nvSpPr>
        <p:spPr>
          <a:ln/>
        </p:spPr>
        <p:txBody>
          <a:bodyPr/>
          <a:lstStyle>
            <a:lvl1pPr>
              <a:defRPr/>
            </a:lvl1pPr>
          </a:lstStyle>
          <a:p>
            <a:pPr>
              <a:defRPr/>
            </a:pPr>
            <a:fld id="{C063A1D7-C5C0-43E2-A8FF-DB09985E01A9}" type="slidenum">
              <a:rPr lang="cs-CZ"/>
              <a:pPr>
                <a:defRPr/>
              </a:pPr>
              <a:t>‹#›</a:t>
            </a:fld>
            <a:endParaRPr lang="cs-CZ"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Nadpis, 1 velký a 2 malé obsahy">
    <p:spTree>
      <p:nvGrpSpPr>
        <p:cNvPr id="1" name=""/>
        <p:cNvGrpSpPr/>
        <p:nvPr/>
      </p:nvGrpSpPr>
      <p:grpSpPr>
        <a:xfrm>
          <a:off x="0" y="0"/>
          <a:ext cx="0" cy="0"/>
          <a:chOff x="0" y="0"/>
          <a:chExt cx="0" cy="0"/>
        </a:xfrm>
      </p:grpSpPr>
      <p:sp>
        <p:nvSpPr>
          <p:cNvPr id="2" name="Nadpis 1"/>
          <p:cNvSpPr>
            <a:spLocks noGrp="1"/>
          </p:cNvSpPr>
          <p:nvPr>
            <p:ph type="title"/>
          </p:nvPr>
        </p:nvSpPr>
        <p:spPr>
          <a:xfrm>
            <a:off x="766883" y="642938"/>
            <a:ext cx="8691325" cy="1206500"/>
          </a:xfrm>
        </p:spPr>
        <p:txBody>
          <a:bodyPr/>
          <a:lstStyle/>
          <a:p>
            <a:r>
              <a:rPr lang="cs-CZ"/>
              <a:t>Klepnutím lze upravit styl předlohy nadpisů.</a:t>
            </a:r>
          </a:p>
        </p:txBody>
      </p:sp>
      <p:sp>
        <p:nvSpPr>
          <p:cNvPr id="3" name="Zástupný symbol pro obsah 2"/>
          <p:cNvSpPr>
            <a:spLocks noGrp="1"/>
          </p:cNvSpPr>
          <p:nvPr>
            <p:ph sz="half" idx="1"/>
          </p:nvPr>
        </p:nvSpPr>
        <p:spPr>
          <a:xfrm>
            <a:off x="766884" y="2090738"/>
            <a:ext cx="4269921" cy="43434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quarter" idx="2"/>
          </p:nvPr>
        </p:nvSpPr>
        <p:spPr>
          <a:xfrm>
            <a:off x="5188289" y="2090738"/>
            <a:ext cx="4269921" cy="20955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obsah 4"/>
          <p:cNvSpPr>
            <a:spLocks noGrp="1"/>
          </p:cNvSpPr>
          <p:nvPr>
            <p:ph sz="quarter" idx="3"/>
          </p:nvPr>
        </p:nvSpPr>
        <p:spPr>
          <a:xfrm>
            <a:off x="5188289" y="4338638"/>
            <a:ext cx="4269921" cy="20955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Rectangle 4"/>
          <p:cNvSpPr>
            <a:spLocks noGrp="1" noChangeArrowheads="1"/>
          </p:cNvSpPr>
          <p:nvPr>
            <p:ph type="dt" sz="half" idx="10"/>
          </p:nvPr>
        </p:nvSpPr>
        <p:spPr>
          <a:ln/>
        </p:spPr>
        <p:txBody>
          <a:bodyPr/>
          <a:lstStyle>
            <a:lvl1pPr>
              <a:defRPr/>
            </a:lvl1pPr>
          </a:lstStyle>
          <a:p>
            <a:pPr>
              <a:defRPr/>
            </a:pPr>
            <a:endParaRPr lang="cs-CZ" dirty="0"/>
          </a:p>
        </p:txBody>
      </p:sp>
      <p:sp>
        <p:nvSpPr>
          <p:cNvPr id="7"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8" name="Rectangle 6"/>
          <p:cNvSpPr>
            <a:spLocks noGrp="1" noChangeArrowheads="1"/>
          </p:cNvSpPr>
          <p:nvPr>
            <p:ph type="sldNum" sz="quarter" idx="12"/>
          </p:nvPr>
        </p:nvSpPr>
        <p:spPr>
          <a:ln/>
        </p:spPr>
        <p:txBody>
          <a:bodyPr/>
          <a:lstStyle>
            <a:lvl1pPr>
              <a:defRPr/>
            </a:lvl1pPr>
          </a:lstStyle>
          <a:p>
            <a:pPr>
              <a:defRPr/>
            </a:pPr>
            <a:fld id="{334CB79B-4FE7-4C4F-866E-570FECB6BB3E}" type="slidenum">
              <a:rPr lang="cs-CZ"/>
              <a:pPr>
                <a:defRPr/>
              </a:pPr>
              <a:t>‹#›</a:t>
            </a:fld>
            <a:endParaRPr lang="cs-CZ"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766883" y="642938"/>
            <a:ext cx="8691325" cy="1206500"/>
          </a:xfrm>
          <a:prstGeom prst="rect">
            <a:avLst/>
          </a:prstGeom>
          <a:noFill/>
          <a:ln w="9525">
            <a:noFill/>
            <a:miter lim="800000"/>
            <a:headEnd/>
            <a:tailEnd/>
          </a:ln>
        </p:spPr>
        <p:txBody>
          <a:bodyPr vert="horz" wrap="square" lIns="95745" tIns="47872" rIns="95745" bIns="47872" numCol="1" anchor="ctr" anchorCtr="0" compatLnSpc="1">
            <a:prstTxWarp prst="textNoShape">
              <a:avLst/>
            </a:prstTxWarp>
          </a:bodyPr>
          <a:lstStyle/>
          <a:p>
            <a:pPr lvl="0"/>
            <a:r>
              <a:rPr lang="cs-CZ"/>
              <a:t>Klepnutím lze upravit styl předlohy nadpisů.</a:t>
            </a:r>
          </a:p>
        </p:txBody>
      </p:sp>
      <p:sp>
        <p:nvSpPr>
          <p:cNvPr id="10243" name="Rectangle 3"/>
          <p:cNvSpPr>
            <a:spLocks noGrp="1" noChangeArrowheads="1"/>
          </p:cNvSpPr>
          <p:nvPr>
            <p:ph type="body" idx="1"/>
          </p:nvPr>
        </p:nvSpPr>
        <p:spPr bwMode="auto">
          <a:xfrm>
            <a:off x="766883" y="2090738"/>
            <a:ext cx="8691325" cy="4343400"/>
          </a:xfrm>
          <a:prstGeom prst="rect">
            <a:avLst/>
          </a:prstGeom>
          <a:noFill/>
          <a:ln w="9525">
            <a:noFill/>
            <a:miter lim="800000"/>
            <a:headEnd/>
            <a:tailEnd/>
          </a:ln>
        </p:spPr>
        <p:txBody>
          <a:bodyPr vert="horz" wrap="square" lIns="95745" tIns="47872" rIns="95745" bIns="47872" numCol="1" anchor="t" anchorCtr="0" compatLnSpc="1">
            <a:prstTxWarp prst="textNoShape">
              <a:avLst/>
            </a:prstTxWarp>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1028" name="Rectangle 4"/>
          <p:cNvSpPr>
            <a:spLocks noGrp="1" noChangeArrowheads="1"/>
          </p:cNvSpPr>
          <p:nvPr>
            <p:ph type="dt" sz="half" idx="2"/>
          </p:nvPr>
        </p:nvSpPr>
        <p:spPr bwMode="auto">
          <a:xfrm>
            <a:off x="766884" y="6596063"/>
            <a:ext cx="2130227" cy="482600"/>
          </a:xfrm>
          <a:prstGeom prst="rect">
            <a:avLst/>
          </a:prstGeom>
          <a:noFill/>
          <a:ln w="9525">
            <a:noFill/>
            <a:miter lim="800000"/>
            <a:headEnd/>
            <a:tailEnd/>
          </a:ln>
          <a:effectLst/>
        </p:spPr>
        <p:txBody>
          <a:bodyPr vert="horz" wrap="square" lIns="95745" tIns="47872" rIns="95745" bIns="47872" numCol="1" anchor="t" anchorCtr="0" compatLnSpc="1">
            <a:prstTxWarp prst="textNoShape">
              <a:avLst/>
            </a:prstTxWarp>
          </a:bodyPr>
          <a:lstStyle>
            <a:lvl1pPr algn="l" eaLnBrk="0" hangingPunct="0">
              <a:defRPr sz="1500" b="0">
                <a:latin typeface="Times New Roman" pitchFamily="18" charset="0"/>
              </a:defRPr>
            </a:lvl1pPr>
          </a:lstStyle>
          <a:p>
            <a:pPr>
              <a:defRPr/>
            </a:pPr>
            <a:endParaRPr lang="cs-CZ" dirty="0"/>
          </a:p>
        </p:txBody>
      </p:sp>
      <p:sp>
        <p:nvSpPr>
          <p:cNvPr id="1029" name="Rectangle 5"/>
          <p:cNvSpPr>
            <a:spLocks noGrp="1" noChangeArrowheads="1"/>
          </p:cNvSpPr>
          <p:nvPr>
            <p:ph type="ftr" sz="quarter" idx="3"/>
          </p:nvPr>
        </p:nvSpPr>
        <p:spPr bwMode="auto">
          <a:xfrm>
            <a:off x="3493573" y="6596063"/>
            <a:ext cx="3237945" cy="482600"/>
          </a:xfrm>
          <a:prstGeom prst="rect">
            <a:avLst/>
          </a:prstGeom>
          <a:noFill/>
          <a:ln w="9525">
            <a:noFill/>
            <a:miter lim="800000"/>
            <a:headEnd/>
            <a:tailEnd/>
          </a:ln>
          <a:effectLst/>
        </p:spPr>
        <p:txBody>
          <a:bodyPr vert="horz" wrap="square" lIns="95745" tIns="47872" rIns="95745" bIns="47872" numCol="1" anchor="t" anchorCtr="0" compatLnSpc="1">
            <a:prstTxWarp prst="textNoShape">
              <a:avLst/>
            </a:prstTxWarp>
          </a:bodyPr>
          <a:lstStyle>
            <a:lvl1pPr algn="ctr" eaLnBrk="0" hangingPunct="0">
              <a:defRPr sz="1500" b="0">
                <a:latin typeface="Times New Roman" pitchFamily="18" charset="0"/>
              </a:defRPr>
            </a:lvl1pPr>
          </a:lstStyle>
          <a:p>
            <a:pPr>
              <a:defRPr/>
            </a:pPr>
            <a:endParaRPr lang="cs-CZ" dirty="0"/>
          </a:p>
        </p:txBody>
      </p:sp>
      <p:sp>
        <p:nvSpPr>
          <p:cNvPr id="1030" name="Rectangle 6"/>
          <p:cNvSpPr>
            <a:spLocks noGrp="1" noChangeArrowheads="1"/>
          </p:cNvSpPr>
          <p:nvPr>
            <p:ph type="sldNum" sz="quarter" idx="4"/>
          </p:nvPr>
        </p:nvSpPr>
        <p:spPr bwMode="auto">
          <a:xfrm>
            <a:off x="7327982" y="6596063"/>
            <a:ext cx="2130227" cy="482600"/>
          </a:xfrm>
          <a:prstGeom prst="rect">
            <a:avLst/>
          </a:prstGeom>
          <a:noFill/>
          <a:ln w="9525">
            <a:noFill/>
            <a:miter lim="800000"/>
            <a:headEnd/>
            <a:tailEnd/>
          </a:ln>
          <a:effectLst/>
        </p:spPr>
        <p:txBody>
          <a:bodyPr vert="horz" wrap="square" lIns="95745" tIns="47872" rIns="95745" bIns="47872" numCol="1" anchor="t" anchorCtr="0" compatLnSpc="1">
            <a:prstTxWarp prst="textNoShape">
              <a:avLst/>
            </a:prstTxWarp>
          </a:bodyPr>
          <a:lstStyle>
            <a:lvl1pPr algn="r" eaLnBrk="0" hangingPunct="0">
              <a:defRPr sz="1500" b="0">
                <a:latin typeface="Times New Roman" pitchFamily="18" charset="0"/>
              </a:defRPr>
            </a:lvl1pPr>
          </a:lstStyle>
          <a:p>
            <a:pPr>
              <a:defRPr/>
            </a:pPr>
            <a:fld id="{578BFAD5-2279-4007-9644-84F98EDAC053}" type="slidenum">
              <a:rPr lang="cs-CZ"/>
              <a:pPr>
                <a:defRPr/>
              </a:pPr>
              <a:t>‹#›</a:t>
            </a:fld>
            <a:endParaRPr lang="cs-CZ"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57263" rtl="0" eaLnBrk="0" fontAlgn="base" hangingPunct="0">
        <a:spcBef>
          <a:spcPct val="0"/>
        </a:spcBef>
        <a:spcAft>
          <a:spcPct val="0"/>
        </a:spcAft>
        <a:defRPr sz="4600">
          <a:solidFill>
            <a:schemeClr val="tx2"/>
          </a:solidFill>
          <a:latin typeface="+mj-lt"/>
          <a:ea typeface="+mj-ea"/>
          <a:cs typeface="+mj-cs"/>
        </a:defRPr>
      </a:lvl1pPr>
      <a:lvl2pPr algn="ctr" defTabSz="957263" rtl="0" eaLnBrk="0" fontAlgn="base" hangingPunct="0">
        <a:spcBef>
          <a:spcPct val="0"/>
        </a:spcBef>
        <a:spcAft>
          <a:spcPct val="0"/>
        </a:spcAft>
        <a:defRPr sz="4600">
          <a:solidFill>
            <a:schemeClr val="tx2"/>
          </a:solidFill>
          <a:latin typeface="Times New Roman" pitchFamily="18" charset="0"/>
        </a:defRPr>
      </a:lvl2pPr>
      <a:lvl3pPr algn="ctr" defTabSz="957263" rtl="0" eaLnBrk="0" fontAlgn="base" hangingPunct="0">
        <a:spcBef>
          <a:spcPct val="0"/>
        </a:spcBef>
        <a:spcAft>
          <a:spcPct val="0"/>
        </a:spcAft>
        <a:defRPr sz="4600">
          <a:solidFill>
            <a:schemeClr val="tx2"/>
          </a:solidFill>
          <a:latin typeface="Times New Roman" pitchFamily="18" charset="0"/>
        </a:defRPr>
      </a:lvl3pPr>
      <a:lvl4pPr algn="ctr" defTabSz="957263" rtl="0" eaLnBrk="0" fontAlgn="base" hangingPunct="0">
        <a:spcBef>
          <a:spcPct val="0"/>
        </a:spcBef>
        <a:spcAft>
          <a:spcPct val="0"/>
        </a:spcAft>
        <a:defRPr sz="4600">
          <a:solidFill>
            <a:schemeClr val="tx2"/>
          </a:solidFill>
          <a:latin typeface="Times New Roman" pitchFamily="18" charset="0"/>
        </a:defRPr>
      </a:lvl4pPr>
      <a:lvl5pPr algn="ctr" defTabSz="957263" rtl="0" eaLnBrk="0" fontAlgn="base" hangingPunct="0">
        <a:spcBef>
          <a:spcPct val="0"/>
        </a:spcBef>
        <a:spcAft>
          <a:spcPct val="0"/>
        </a:spcAft>
        <a:defRPr sz="4600">
          <a:solidFill>
            <a:schemeClr val="tx2"/>
          </a:solidFill>
          <a:latin typeface="Times New Roman" pitchFamily="18" charset="0"/>
        </a:defRPr>
      </a:lvl5pPr>
      <a:lvl6pPr marL="457200" algn="ctr" defTabSz="957263" rtl="0" eaLnBrk="0" fontAlgn="base" hangingPunct="0">
        <a:spcBef>
          <a:spcPct val="0"/>
        </a:spcBef>
        <a:spcAft>
          <a:spcPct val="0"/>
        </a:spcAft>
        <a:defRPr sz="4600">
          <a:solidFill>
            <a:schemeClr val="tx2"/>
          </a:solidFill>
          <a:latin typeface="Times New Roman" pitchFamily="18" charset="0"/>
        </a:defRPr>
      </a:lvl6pPr>
      <a:lvl7pPr marL="914400" algn="ctr" defTabSz="957263" rtl="0" eaLnBrk="0" fontAlgn="base" hangingPunct="0">
        <a:spcBef>
          <a:spcPct val="0"/>
        </a:spcBef>
        <a:spcAft>
          <a:spcPct val="0"/>
        </a:spcAft>
        <a:defRPr sz="4600">
          <a:solidFill>
            <a:schemeClr val="tx2"/>
          </a:solidFill>
          <a:latin typeface="Times New Roman" pitchFamily="18" charset="0"/>
        </a:defRPr>
      </a:lvl7pPr>
      <a:lvl8pPr marL="1371600" algn="ctr" defTabSz="957263" rtl="0" eaLnBrk="0" fontAlgn="base" hangingPunct="0">
        <a:spcBef>
          <a:spcPct val="0"/>
        </a:spcBef>
        <a:spcAft>
          <a:spcPct val="0"/>
        </a:spcAft>
        <a:defRPr sz="4600">
          <a:solidFill>
            <a:schemeClr val="tx2"/>
          </a:solidFill>
          <a:latin typeface="Times New Roman" pitchFamily="18" charset="0"/>
        </a:defRPr>
      </a:lvl8pPr>
      <a:lvl9pPr marL="1828800" algn="ctr" defTabSz="957263" rtl="0" eaLnBrk="0" fontAlgn="base" hangingPunct="0">
        <a:spcBef>
          <a:spcPct val="0"/>
        </a:spcBef>
        <a:spcAft>
          <a:spcPct val="0"/>
        </a:spcAft>
        <a:defRPr sz="4600">
          <a:solidFill>
            <a:schemeClr val="tx2"/>
          </a:solidFill>
          <a:latin typeface="Times New Roman" pitchFamily="18" charset="0"/>
        </a:defRPr>
      </a:lvl9pPr>
    </p:titleStyle>
    <p:bodyStyle>
      <a:lvl1pPr marL="358775" indent="-358775" algn="l" defTabSz="957263" rtl="0" eaLnBrk="0" fontAlgn="base" hangingPunct="0">
        <a:spcBef>
          <a:spcPct val="20000"/>
        </a:spcBef>
        <a:spcAft>
          <a:spcPct val="0"/>
        </a:spcAft>
        <a:buChar char="•"/>
        <a:defRPr sz="3400">
          <a:solidFill>
            <a:schemeClr val="tx1"/>
          </a:solidFill>
          <a:latin typeface="+mn-lt"/>
          <a:ea typeface="+mn-ea"/>
          <a:cs typeface="+mn-cs"/>
        </a:defRPr>
      </a:lvl1pPr>
      <a:lvl2pPr marL="777875" indent="-298450" algn="l" defTabSz="957263" rtl="0" eaLnBrk="0" fontAlgn="base" hangingPunct="0">
        <a:spcBef>
          <a:spcPct val="20000"/>
        </a:spcBef>
        <a:spcAft>
          <a:spcPct val="0"/>
        </a:spcAft>
        <a:buChar char="–"/>
        <a:defRPr sz="2800">
          <a:solidFill>
            <a:schemeClr val="tx1"/>
          </a:solidFill>
          <a:latin typeface="+mn-lt"/>
        </a:defRPr>
      </a:lvl2pPr>
      <a:lvl3pPr marL="1193800" indent="-236538" algn="l" defTabSz="957263" rtl="0" eaLnBrk="0" fontAlgn="base" hangingPunct="0">
        <a:spcBef>
          <a:spcPct val="20000"/>
        </a:spcBef>
        <a:spcAft>
          <a:spcPct val="0"/>
        </a:spcAft>
        <a:buChar char="•"/>
        <a:defRPr sz="2500">
          <a:solidFill>
            <a:schemeClr val="tx1"/>
          </a:solidFill>
          <a:latin typeface="+mn-lt"/>
        </a:defRPr>
      </a:lvl3pPr>
      <a:lvl4pPr marL="1676400" indent="-239713" algn="l" defTabSz="957263" rtl="0" eaLnBrk="0" fontAlgn="base" hangingPunct="0">
        <a:spcBef>
          <a:spcPct val="20000"/>
        </a:spcBef>
        <a:spcAft>
          <a:spcPct val="0"/>
        </a:spcAft>
        <a:buChar char="–"/>
        <a:defRPr sz="2100">
          <a:solidFill>
            <a:schemeClr val="tx1"/>
          </a:solidFill>
          <a:latin typeface="+mn-lt"/>
        </a:defRPr>
      </a:lvl4pPr>
      <a:lvl5pPr marL="2155825" indent="-239713" algn="l" defTabSz="957263" rtl="0" eaLnBrk="0" fontAlgn="base" hangingPunct="0">
        <a:spcBef>
          <a:spcPct val="20000"/>
        </a:spcBef>
        <a:spcAft>
          <a:spcPct val="0"/>
        </a:spcAft>
        <a:buChar char="»"/>
        <a:defRPr sz="2100">
          <a:solidFill>
            <a:schemeClr val="tx1"/>
          </a:solidFill>
          <a:latin typeface="+mn-lt"/>
        </a:defRPr>
      </a:lvl5pPr>
      <a:lvl6pPr marL="2613025" indent="-239713" algn="l" defTabSz="957263" rtl="0" eaLnBrk="0" fontAlgn="base" hangingPunct="0">
        <a:spcBef>
          <a:spcPct val="20000"/>
        </a:spcBef>
        <a:spcAft>
          <a:spcPct val="0"/>
        </a:spcAft>
        <a:buChar char="»"/>
        <a:defRPr sz="2100">
          <a:solidFill>
            <a:schemeClr val="tx1"/>
          </a:solidFill>
          <a:latin typeface="+mn-lt"/>
        </a:defRPr>
      </a:lvl6pPr>
      <a:lvl7pPr marL="3070225" indent="-239713" algn="l" defTabSz="957263" rtl="0" eaLnBrk="0" fontAlgn="base" hangingPunct="0">
        <a:spcBef>
          <a:spcPct val="20000"/>
        </a:spcBef>
        <a:spcAft>
          <a:spcPct val="0"/>
        </a:spcAft>
        <a:buChar char="»"/>
        <a:defRPr sz="2100">
          <a:solidFill>
            <a:schemeClr val="tx1"/>
          </a:solidFill>
          <a:latin typeface="+mn-lt"/>
        </a:defRPr>
      </a:lvl7pPr>
      <a:lvl8pPr marL="3527425" indent="-239713" algn="l" defTabSz="957263" rtl="0" eaLnBrk="0" fontAlgn="base" hangingPunct="0">
        <a:spcBef>
          <a:spcPct val="20000"/>
        </a:spcBef>
        <a:spcAft>
          <a:spcPct val="0"/>
        </a:spcAft>
        <a:buChar char="»"/>
        <a:defRPr sz="2100">
          <a:solidFill>
            <a:schemeClr val="tx1"/>
          </a:solidFill>
          <a:latin typeface="+mn-lt"/>
        </a:defRPr>
      </a:lvl8pPr>
      <a:lvl9pPr marL="3984625" indent="-239713" algn="l" defTabSz="957263" rtl="0" eaLnBrk="0" fontAlgn="base" hangingPunct="0">
        <a:spcBef>
          <a:spcPct val="20000"/>
        </a:spcBef>
        <a:spcAft>
          <a:spcPct val="0"/>
        </a:spcAft>
        <a:buChar char="»"/>
        <a:defRPr sz="2100">
          <a:solidFill>
            <a:schemeClr val="tx1"/>
          </a:solidFill>
          <a:latin typeface="+mn-lt"/>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www.izolace-beran.cz/index.php?lg=cz" TargetMode="External"/><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gif"/><Relationship Id="rId4" Type="http://schemas.openxmlformats.org/officeDocument/2006/relationships/hyperlink" Target="https://pixabay.com/cs/pozad%C3%AD-zelen%C3%A1-tr%C3%A1va-tr%C3%A1vn%C3%ADk-zele%C5%88-19861/"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hyperlink" Target="https://creativecommons.org/licenses/by-sa/3.0/" TargetMode="External"/><Relationship Id="rId4" Type="http://schemas.openxmlformats.org/officeDocument/2006/relationships/hyperlink" Target="https://en.wikipedia.org/wiki/File:Soccer_ball_animated.sv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hyperlink" Target="https://creativecommons.org/licenses/by-nc/3.0/" TargetMode="External"/><Relationship Id="rId5" Type="http://schemas.openxmlformats.org/officeDocument/2006/relationships/hyperlink" Target="http://pnwdistrictoptimist.blogspot.com/2012_05_01_archive.html" TargetMode="External"/><Relationship Id="rId4" Type="http://schemas.openxmlformats.org/officeDocument/2006/relationships/image" Target="../media/image48.jpeg"/></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www.theguardian.com/business/2012/apr/02/goals-soccer-centres-ontario-pension-fund" TargetMode="External"/><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48" descr="Home page">
            <a:hlinkClick r:id="rId3"/>
          </p:cNvPr>
          <p:cNvPicPr>
            <a:picLocks noChangeAspect="1" noChangeArrowheads="1"/>
          </p:cNvPicPr>
          <p:nvPr/>
        </p:nvPicPr>
        <p:blipFill>
          <a:blip r:embed="rId4"/>
          <a:srcRect/>
          <a:stretch>
            <a:fillRect/>
          </a:stretch>
        </p:blipFill>
        <p:spPr bwMode="auto">
          <a:xfrm>
            <a:off x="165687" y="46040"/>
            <a:ext cx="9468" cy="9525"/>
          </a:xfrm>
          <a:prstGeom prst="rect">
            <a:avLst/>
          </a:prstGeom>
          <a:noFill/>
          <a:ln w="9525">
            <a:noFill/>
            <a:miter lim="800000"/>
            <a:headEnd/>
            <a:tailEnd/>
          </a:ln>
        </p:spPr>
      </p:pic>
      <p:sp>
        <p:nvSpPr>
          <p:cNvPr id="21" name="Rectangle 1279"/>
          <p:cNvSpPr>
            <a:spLocks noChangeArrowheads="1"/>
          </p:cNvSpPr>
          <p:nvPr/>
        </p:nvSpPr>
        <p:spPr bwMode="auto">
          <a:xfrm>
            <a:off x="154839" y="62846"/>
            <a:ext cx="4608512" cy="504825"/>
          </a:xfrm>
          <a:prstGeom prst="rect">
            <a:avLst/>
          </a:prstGeom>
          <a:solidFill>
            <a:srgbClr val="FFC000"/>
          </a:solidFill>
          <a:ln w="8001">
            <a:solidFill>
              <a:srgbClr val="000000"/>
            </a:solidFill>
            <a:miter lim="800000"/>
            <a:headEnd/>
            <a:tailEnd/>
          </a:ln>
        </p:spPr>
        <p:txBody>
          <a:bodyPr lIns="91425" tIns="45713" rIns="91425" bIns="45713"/>
          <a:lstStyle/>
          <a:p>
            <a:pPr algn="ctr" eaLnBrk="0" hangingPunct="0">
              <a:defRPr/>
            </a:pPr>
            <a:r>
              <a:rPr lang="cs-CZ" sz="2400" dirty="0">
                <a:solidFill>
                  <a:srgbClr val="FF0000"/>
                </a:solidFill>
                <a:latin typeface="Albertus MT" pitchFamily="18" charset="0"/>
              </a:rPr>
              <a:t> </a:t>
            </a:r>
            <a:r>
              <a:rPr lang="cs-CZ" sz="2400" dirty="0">
                <a:latin typeface="Albertus MT" pitchFamily="18" charset="0"/>
              </a:rPr>
              <a:t>Hlavní partneři pro rok 2020</a:t>
            </a:r>
          </a:p>
        </p:txBody>
      </p:sp>
      <p:sp>
        <p:nvSpPr>
          <p:cNvPr id="22" name="Rectangle 1280"/>
          <p:cNvSpPr>
            <a:spLocks noChangeArrowheads="1"/>
          </p:cNvSpPr>
          <p:nvPr/>
        </p:nvSpPr>
        <p:spPr bwMode="auto">
          <a:xfrm>
            <a:off x="143991" y="2035324"/>
            <a:ext cx="4619359" cy="431800"/>
          </a:xfrm>
          <a:prstGeom prst="rect">
            <a:avLst/>
          </a:prstGeom>
          <a:solidFill>
            <a:srgbClr val="FFC000"/>
          </a:solidFill>
          <a:ln w="8001">
            <a:solidFill>
              <a:schemeClr val="tx1"/>
            </a:solidFill>
            <a:miter lim="800000"/>
            <a:headEnd/>
            <a:tailEnd/>
          </a:ln>
        </p:spPr>
        <p:txBody>
          <a:bodyPr lIns="91425" tIns="45713" rIns="91425" bIns="45713" anchor="ctr"/>
          <a:lstStyle/>
          <a:p>
            <a:pPr algn="ctr" eaLnBrk="0" hangingPunct="0">
              <a:defRPr/>
            </a:pPr>
            <a:r>
              <a:rPr lang="cs-CZ" sz="2400" dirty="0">
                <a:latin typeface="Albertus MT" pitchFamily="18" charset="0"/>
              </a:rPr>
              <a:t>Další partneři pro rok 2020</a:t>
            </a:r>
            <a:endParaRPr lang="cs-CZ" sz="2400" b="0" dirty="0">
              <a:latin typeface="Times New Roman" pitchFamily="18" charset="0"/>
            </a:endParaRPr>
          </a:p>
        </p:txBody>
      </p:sp>
      <p:sp>
        <p:nvSpPr>
          <p:cNvPr id="25" name="Rectangle 1278"/>
          <p:cNvSpPr>
            <a:spLocks noChangeArrowheads="1"/>
          </p:cNvSpPr>
          <p:nvPr/>
        </p:nvSpPr>
        <p:spPr bwMode="auto">
          <a:xfrm>
            <a:off x="143992" y="2539380"/>
            <a:ext cx="4608512" cy="4572000"/>
          </a:xfrm>
          <a:prstGeom prst="rect">
            <a:avLst/>
          </a:prstGeom>
          <a:solidFill>
            <a:srgbClr val="99FF66"/>
          </a:solidFill>
          <a:ln w="28575">
            <a:solidFill>
              <a:schemeClr val="tx1">
                <a:alpha val="99000"/>
              </a:schemeClr>
            </a:solidFill>
            <a:miter lim="800000"/>
            <a:headEnd/>
            <a:tailEnd/>
          </a:ln>
        </p:spPr>
        <p:txBody>
          <a:bodyPr lIns="91425" tIns="45713" rIns="91425" bIns="45713"/>
          <a:lstStyle/>
          <a:p>
            <a:pPr algn="ctr" eaLnBrk="0" hangingPunct="0">
              <a:defRPr/>
            </a:pPr>
            <a:r>
              <a:rPr lang="cs-CZ" sz="2000" dirty="0">
                <a:solidFill>
                  <a:srgbClr val="003399"/>
                </a:solidFill>
                <a:effectLst>
                  <a:outerShdw blurRad="38100" dist="38100" dir="2700000" algn="tl">
                    <a:srgbClr val="000000">
                      <a:alpha val="43137"/>
                    </a:srgbClr>
                  </a:outerShdw>
                </a:effectLst>
                <a:latin typeface="Rockwell Condensed" panose="02060603050405020104" pitchFamily="18" charset="0"/>
                <a:cs typeface="Arial" panose="020B0604020202020204" pitchFamily="34" charset="0"/>
              </a:rPr>
              <a:t>FORNAXA –TĚSNĚNÍ spol.   s r.o.</a:t>
            </a:r>
          </a:p>
          <a:p>
            <a:pPr algn="ctr" eaLnBrk="0" hangingPunct="0">
              <a:defRPr/>
            </a:pPr>
            <a:r>
              <a:rPr lang="cs-CZ" sz="2000" dirty="0">
                <a:solidFill>
                  <a:srgbClr val="003399"/>
                </a:solidFill>
                <a:effectLst>
                  <a:outerShdw blurRad="38100" dist="38100" dir="2700000" algn="tl">
                    <a:srgbClr val="000000">
                      <a:alpha val="43137"/>
                    </a:srgbClr>
                  </a:outerShdw>
                </a:effectLst>
                <a:latin typeface="Rockwell Condensed" panose="02060603050405020104" pitchFamily="18" charset="0"/>
                <a:cs typeface="Arial" panose="020B0604020202020204" pitchFamily="34" charset="0"/>
              </a:rPr>
              <a:t>Dům dětí a mládeže Štětí</a:t>
            </a:r>
          </a:p>
          <a:p>
            <a:pPr algn="ctr" eaLnBrk="0" hangingPunct="0">
              <a:defRPr/>
            </a:pPr>
            <a:r>
              <a:rPr lang="cs-CZ" sz="2000" dirty="0">
                <a:solidFill>
                  <a:srgbClr val="003399"/>
                </a:solidFill>
                <a:effectLst>
                  <a:outerShdw blurRad="38100" dist="38100" dir="2700000" algn="tl">
                    <a:srgbClr val="000000">
                      <a:alpha val="43137"/>
                    </a:srgbClr>
                  </a:outerShdw>
                </a:effectLst>
                <a:latin typeface="Rockwell Condensed" panose="02060603050405020104" pitchFamily="18" charset="0"/>
                <a:cs typeface="Arial" panose="020B0604020202020204" pitchFamily="34" charset="0"/>
              </a:rPr>
              <a:t>VOLEMAN - autobusová přeprava</a:t>
            </a:r>
          </a:p>
          <a:p>
            <a:pPr algn="ctr" eaLnBrk="0" hangingPunct="0">
              <a:defRPr/>
            </a:pPr>
            <a:r>
              <a:rPr lang="cs-CZ" sz="2000" dirty="0">
                <a:solidFill>
                  <a:srgbClr val="003399"/>
                </a:solidFill>
                <a:effectLst>
                  <a:outerShdw blurRad="38100" dist="38100" dir="2700000" algn="tl">
                    <a:srgbClr val="000000">
                      <a:alpha val="43137"/>
                    </a:srgbClr>
                  </a:outerShdw>
                </a:effectLst>
                <a:latin typeface="Rockwell Condensed" panose="02060603050405020104" pitchFamily="18" charset="0"/>
                <a:cs typeface="Arial" panose="020B0604020202020204" pitchFamily="34" charset="0"/>
              </a:rPr>
              <a:t>Ahlfit s.r.o.</a:t>
            </a:r>
          </a:p>
          <a:p>
            <a:pPr algn="ctr" eaLnBrk="0" hangingPunct="0">
              <a:defRPr/>
            </a:pPr>
            <a:r>
              <a:rPr lang="cs-CZ" sz="2000" dirty="0">
                <a:solidFill>
                  <a:srgbClr val="003399"/>
                </a:solidFill>
                <a:effectLst>
                  <a:outerShdw blurRad="38100" dist="38100" dir="2700000" algn="tl">
                    <a:srgbClr val="000000">
                      <a:alpha val="43137"/>
                    </a:srgbClr>
                  </a:outerShdw>
                </a:effectLst>
                <a:latin typeface="Rockwell Condensed" panose="02060603050405020104" pitchFamily="18" charset="0"/>
                <a:cs typeface="Arial" panose="020B0604020202020204" pitchFamily="34" charset="0"/>
              </a:rPr>
              <a:t>Izolace Beran s.r.o.</a:t>
            </a:r>
          </a:p>
          <a:p>
            <a:pPr algn="ctr" eaLnBrk="0" hangingPunct="0">
              <a:defRPr/>
            </a:pPr>
            <a:r>
              <a:rPr lang="cs-CZ" sz="2000" dirty="0">
                <a:solidFill>
                  <a:srgbClr val="003399"/>
                </a:solidFill>
                <a:effectLst>
                  <a:outerShdw blurRad="38100" dist="38100" dir="2700000" algn="tl">
                    <a:srgbClr val="000000">
                      <a:alpha val="43137"/>
                    </a:srgbClr>
                  </a:outerShdw>
                </a:effectLst>
                <a:latin typeface="Rockwell Condensed" panose="02060603050405020104" pitchFamily="18" charset="0"/>
                <a:cs typeface="Arial" panose="020B0604020202020204" pitchFamily="34" charset="0"/>
              </a:rPr>
              <a:t>POKORNÝ spol. s r.o.</a:t>
            </a:r>
          </a:p>
          <a:p>
            <a:pPr algn="ctr" eaLnBrk="0" hangingPunct="0">
              <a:defRPr/>
            </a:pPr>
            <a:r>
              <a:rPr lang="cs-CZ" sz="2000" dirty="0">
                <a:solidFill>
                  <a:srgbClr val="003399"/>
                </a:solidFill>
                <a:effectLst>
                  <a:outerShdw blurRad="38100" dist="38100" dir="2700000" algn="tl">
                    <a:srgbClr val="000000">
                      <a:alpha val="43137"/>
                    </a:srgbClr>
                  </a:outerShdw>
                </a:effectLst>
                <a:latin typeface="Rockwell Condensed" panose="02060603050405020104" pitchFamily="18" charset="0"/>
                <a:cs typeface="Arial" panose="020B0604020202020204" pitchFamily="34" charset="0"/>
              </a:rPr>
              <a:t>STAVEBNÍ STROJE A DOPRAVA s.r.o. </a:t>
            </a:r>
          </a:p>
          <a:p>
            <a:pPr algn="ctr" eaLnBrk="0" hangingPunct="0">
              <a:defRPr/>
            </a:pPr>
            <a:r>
              <a:rPr lang="cs-CZ" sz="2000" dirty="0">
                <a:solidFill>
                  <a:srgbClr val="003399"/>
                </a:solidFill>
                <a:effectLst>
                  <a:outerShdw blurRad="38100" dist="38100" dir="2700000" algn="tl">
                    <a:srgbClr val="000000">
                      <a:alpha val="43137"/>
                    </a:srgbClr>
                  </a:outerShdw>
                </a:effectLst>
                <a:latin typeface="Rockwell Condensed" panose="02060603050405020104" pitchFamily="18" charset="0"/>
                <a:cs typeface="Arial" panose="020B0604020202020204" pitchFamily="34" charset="0"/>
              </a:rPr>
              <a:t>JT-Service s.r.o.</a:t>
            </a:r>
          </a:p>
          <a:p>
            <a:pPr algn="ctr" eaLnBrk="0" hangingPunct="0">
              <a:defRPr/>
            </a:pPr>
            <a:r>
              <a:rPr lang="cs-CZ" sz="2000" dirty="0" err="1">
                <a:solidFill>
                  <a:srgbClr val="003399"/>
                </a:solidFill>
                <a:effectLst>
                  <a:outerShdw blurRad="38100" dist="38100" dir="2700000" algn="tl">
                    <a:srgbClr val="000000">
                      <a:alpha val="43137"/>
                    </a:srgbClr>
                  </a:outerShdw>
                </a:effectLst>
                <a:latin typeface="Rockwell Condensed" panose="02060603050405020104" pitchFamily="18" charset="0"/>
                <a:cs typeface="Arial" panose="020B0604020202020204" pitchFamily="34" charset="0"/>
              </a:rPr>
              <a:t>Průmstav</a:t>
            </a:r>
            <a:r>
              <a:rPr lang="cs-CZ" sz="2000" dirty="0">
                <a:solidFill>
                  <a:srgbClr val="003399"/>
                </a:solidFill>
                <a:effectLst>
                  <a:outerShdw blurRad="38100" dist="38100" dir="2700000" algn="tl">
                    <a:srgbClr val="000000">
                      <a:alpha val="43137"/>
                    </a:srgbClr>
                  </a:outerShdw>
                </a:effectLst>
                <a:latin typeface="Rockwell Condensed" panose="02060603050405020104" pitchFamily="18" charset="0"/>
                <a:cs typeface="Arial" panose="020B0604020202020204" pitchFamily="34" charset="0"/>
              </a:rPr>
              <a:t> Štětí a.s.</a:t>
            </a:r>
          </a:p>
          <a:p>
            <a:pPr algn="ctr" eaLnBrk="0" hangingPunct="0">
              <a:defRPr/>
            </a:pPr>
            <a:r>
              <a:rPr lang="cs-CZ" sz="2000" dirty="0">
                <a:solidFill>
                  <a:srgbClr val="003399"/>
                </a:solidFill>
                <a:effectLst>
                  <a:outerShdw blurRad="38100" dist="38100" dir="2700000" algn="tl">
                    <a:srgbClr val="000000">
                      <a:alpha val="43137"/>
                    </a:srgbClr>
                  </a:outerShdw>
                </a:effectLst>
                <a:latin typeface="Rockwell Condensed" panose="02060603050405020104" pitchFamily="18" charset="0"/>
                <a:cs typeface="Arial" panose="020B0604020202020204" pitchFamily="34" charset="0"/>
              </a:rPr>
              <a:t>D</a:t>
            </a:r>
            <a:r>
              <a:rPr lang="en-GB" sz="2000" dirty="0">
                <a:solidFill>
                  <a:srgbClr val="003399"/>
                </a:solidFill>
                <a:effectLst>
                  <a:outerShdw blurRad="38100" dist="38100" dir="2700000" algn="tl">
                    <a:srgbClr val="000000">
                      <a:alpha val="43137"/>
                    </a:srgbClr>
                  </a:outerShdw>
                </a:effectLst>
                <a:latin typeface="Rockwell Condensed" panose="02060603050405020104" pitchFamily="18" charset="0"/>
                <a:cs typeface="Arial" panose="020B0604020202020204" pitchFamily="34" charset="0"/>
              </a:rPr>
              <a:t>EKRA Industrial s.r.o. </a:t>
            </a:r>
            <a:endParaRPr lang="cs-CZ" sz="2000" dirty="0">
              <a:solidFill>
                <a:srgbClr val="003399"/>
              </a:solidFill>
              <a:effectLst>
                <a:outerShdw blurRad="38100" dist="38100" dir="2700000" algn="tl">
                  <a:srgbClr val="000000">
                    <a:alpha val="43137"/>
                  </a:srgbClr>
                </a:outerShdw>
              </a:effectLst>
              <a:latin typeface="Rockwell Condensed" panose="02060603050405020104" pitchFamily="18" charset="0"/>
              <a:cs typeface="Arial" panose="020B0604020202020204" pitchFamily="34" charset="0"/>
            </a:endParaRPr>
          </a:p>
          <a:p>
            <a:pPr algn="ctr" eaLnBrk="0" hangingPunct="0">
              <a:defRPr/>
            </a:pPr>
            <a:r>
              <a:rPr lang="cs-CZ" sz="2000" dirty="0">
                <a:solidFill>
                  <a:srgbClr val="003399"/>
                </a:solidFill>
                <a:effectLst>
                  <a:outerShdw blurRad="38100" dist="38100" dir="2700000" algn="tl">
                    <a:srgbClr val="000000">
                      <a:alpha val="43137"/>
                    </a:srgbClr>
                  </a:outerShdw>
                </a:effectLst>
                <a:latin typeface="Rockwell Condensed" panose="02060603050405020104" pitchFamily="18" charset="0"/>
                <a:cs typeface="Arial" panose="020B0604020202020204" pitchFamily="34" charset="0"/>
              </a:rPr>
              <a:t>INDUSTRIAL CZ spol. s r.o.</a:t>
            </a:r>
          </a:p>
          <a:p>
            <a:pPr algn="ctr" eaLnBrk="0" hangingPunct="0">
              <a:defRPr/>
            </a:pPr>
            <a:r>
              <a:rPr lang="cs-CZ" sz="2000" dirty="0">
                <a:solidFill>
                  <a:srgbClr val="003399"/>
                </a:solidFill>
                <a:effectLst>
                  <a:outerShdw blurRad="38100" dist="38100" dir="2700000" algn="tl">
                    <a:srgbClr val="000000">
                      <a:alpha val="43137"/>
                    </a:srgbClr>
                  </a:outerShdw>
                </a:effectLst>
                <a:latin typeface="Rockwell Condensed" panose="02060603050405020104" pitchFamily="18" charset="0"/>
                <a:cs typeface="Arial" panose="020B0604020202020204" pitchFamily="34" charset="0"/>
              </a:rPr>
              <a:t>Unistroj s.r.o.</a:t>
            </a:r>
          </a:p>
          <a:p>
            <a:pPr algn="ctr" eaLnBrk="0" hangingPunct="0">
              <a:defRPr/>
            </a:pPr>
            <a:r>
              <a:rPr lang="cs-CZ" sz="2000" dirty="0">
                <a:solidFill>
                  <a:srgbClr val="003399"/>
                </a:solidFill>
                <a:effectLst>
                  <a:outerShdw blurRad="38100" dist="38100" dir="2700000" algn="tl">
                    <a:srgbClr val="000000">
                      <a:alpha val="43137"/>
                    </a:srgbClr>
                  </a:outerShdw>
                </a:effectLst>
                <a:latin typeface="Rockwell Condensed" panose="02060603050405020104" pitchFamily="18" charset="0"/>
                <a:cs typeface="Arial" panose="020B0604020202020204" pitchFamily="34" charset="0"/>
              </a:rPr>
              <a:t>GEAR SERVICE s.r.o.</a:t>
            </a:r>
          </a:p>
        </p:txBody>
      </p:sp>
      <p:sp>
        <p:nvSpPr>
          <p:cNvPr id="13" name="Rectangle 1339"/>
          <p:cNvSpPr>
            <a:spLocks noChangeArrowheads="1"/>
          </p:cNvSpPr>
          <p:nvPr/>
        </p:nvSpPr>
        <p:spPr bwMode="auto">
          <a:xfrm>
            <a:off x="143993" y="595164"/>
            <a:ext cx="4619358" cy="1440160"/>
          </a:xfrm>
          <a:prstGeom prst="rect">
            <a:avLst/>
          </a:prstGeom>
          <a:solidFill>
            <a:schemeClr val="bg1">
              <a:lumMod val="85000"/>
            </a:schemeClr>
          </a:solidFill>
          <a:ln w="8001" algn="ctr">
            <a:solidFill>
              <a:schemeClr val="tx1"/>
            </a:solidFill>
            <a:miter lim="800000"/>
            <a:headEnd/>
            <a:tailEnd/>
          </a:ln>
          <a:effectLst/>
        </p:spPr>
        <p:txBody>
          <a:bodyPr wrap="square" lIns="89986" tIns="46792" rIns="89986" bIns="46792" anchor="ctr">
            <a:spAutoFit/>
          </a:bodyPr>
          <a:lstStyle/>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p:txBody>
      </p:sp>
      <p:pic>
        <p:nvPicPr>
          <p:cNvPr id="24" name="Picture 1341"/>
          <p:cNvPicPr>
            <a:picLocks noChangeAspect="1" noChangeArrowheads="1"/>
          </p:cNvPicPr>
          <p:nvPr/>
        </p:nvPicPr>
        <p:blipFill>
          <a:blip r:embed="rId5" cstate="print"/>
          <a:srcRect/>
          <a:stretch>
            <a:fillRect/>
          </a:stretch>
        </p:blipFill>
        <p:spPr bwMode="auto">
          <a:xfrm>
            <a:off x="1656160" y="790233"/>
            <a:ext cx="1069432" cy="1080000"/>
          </a:xfrm>
          <a:prstGeom prst="rect">
            <a:avLst/>
          </a:prstGeom>
          <a:noFill/>
          <a:ln w="9525">
            <a:noFill/>
            <a:miter lim="800000"/>
            <a:headEnd/>
            <a:tailEnd/>
          </a:ln>
        </p:spPr>
      </p:pic>
      <p:sp>
        <p:nvSpPr>
          <p:cNvPr id="15" name="Text Box 6"/>
          <p:cNvSpPr txBox="1">
            <a:spLocks noChangeArrowheads="1"/>
          </p:cNvSpPr>
          <p:nvPr/>
        </p:nvSpPr>
        <p:spPr bwMode="auto">
          <a:xfrm>
            <a:off x="5385815" y="3704956"/>
            <a:ext cx="4712610" cy="3192394"/>
          </a:xfrm>
          <a:prstGeom prst="rect">
            <a:avLst/>
          </a:prstGeom>
          <a:blipFill>
            <a:blip r:embed="rId6"/>
            <a:stretch>
              <a:fillRect/>
            </a:stretch>
          </a:blipFill>
          <a:ln w="44450" cap="rnd" cmpd="sng">
            <a:solidFill>
              <a:srgbClr val="FFCC66"/>
            </a:solidFill>
            <a:prstDash val="solid"/>
            <a:miter lim="800000"/>
            <a:headEnd/>
            <a:tailEnd/>
          </a:ln>
          <a:effectLst>
            <a:glow rad="101600">
              <a:schemeClr val="accent1">
                <a:satMod val="175000"/>
                <a:alpha val="40000"/>
              </a:schemeClr>
            </a:glow>
            <a:innerShdw blurRad="406400" dist="889000" dir="4200000">
              <a:srgbClr val="FFCC00"/>
            </a:innerShdw>
            <a:softEdge rad="0"/>
          </a:effectLst>
        </p:spPr>
        <p:txBody>
          <a:bodyPr wrap="square" lIns="0" tIns="108000" rIns="0" bIns="36000" anchor="ctr" anchorCtr="0">
            <a:spAutoFit/>
            <a:scene3d>
              <a:camera prst="orthographicFront"/>
              <a:lightRig rig="threePt" dir="t"/>
            </a:scene3d>
            <a:sp3d contourW="12700" prstMaterial="matte">
              <a:extrusionClr>
                <a:schemeClr val="bg1"/>
              </a:extrusionClr>
              <a:contourClr>
                <a:schemeClr val="tx1"/>
              </a:contourClr>
            </a:sp3d>
          </a:bodyPr>
          <a:lstStyle/>
          <a:p>
            <a:pPr algn="ctr" eaLnBrk="0" hangingPunct="0">
              <a:defRPr/>
            </a:pPr>
            <a:r>
              <a:rPr lang="cs-CZ" sz="4000" dirty="0">
                <a:ln w="28575" cap="rnd" cmpd="dbl">
                  <a:noFill/>
                  <a:bevel/>
                </a:ln>
                <a:effectLst/>
                <a:latin typeface="Arial" panose="020B0604020202020204" pitchFamily="34" charset="0"/>
                <a:ea typeface="Gungsuh" pitchFamily="18" charset="-127"/>
                <a:cs typeface="Arial" panose="020B0604020202020204" pitchFamily="34" charset="0"/>
              </a:rPr>
              <a:t> </a:t>
            </a:r>
            <a:r>
              <a:rPr lang="cs-CZ" sz="6600" dirty="0">
                <a:ln w="12700" cap="rnd" cmpd="dbl">
                  <a:solidFill>
                    <a:schemeClr val="accent1">
                      <a:lumMod val="20000"/>
                      <a:lumOff val="80000"/>
                    </a:schemeClr>
                  </a:solidFill>
                  <a:bevel/>
                </a:ln>
                <a:solidFill>
                  <a:schemeClr val="bg1"/>
                </a:solidFill>
                <a:effectLst/>
                <a:latin typeface="Algerian" panose="04020705040A02060702" pitchFamily="82" charset="0"/>
                <a:ea typeface="Gungsuh" pitchFamily="18" charset="-127"/>
                <a:cs typeface="Arial" panose="020B0604020202020204" pitchFamily="34" charset="0"/>
              </a:rPr>
              <a:t>8</a:t>
            </a:r>
            <a:r>
              <a:rPr lang="cs-CZ" sz="6600" b="0" dirty="0">
                <a:ln w="12700">
                  <a:solidFill>
                    <a:schemeClr val="accent1">
                      <a:lumMod val="20000"/>
                      <a:lumOff val="80000"/>
                    </a:schemeClr>
                  </a:solidFill>
                </a:ln>
                <a:solidFill>
                  <a:schemeClr val="bg1"/>
                </a:solidFill>
                <a:effectLst>
                  <a:outerShdw blurRad="38100" dist="19050" dir="2700000" algn="tl" rotWithShape="0">
                    <a:schemeClr val="dk1">
                      <a:alpha val="40000"/>
                    </a:schemeClr>
                  </a:outerShdw>
                </a:effectLst>
                <a:latin typeface="Algerian" panose="04020705040A02060702" pitchFamily="82" charset="0"/>
                <a:ea typeface="Gungsuh" pitchFamily="18" charset="-127"/>
                <a:cs typeface="Arial" panose="020B0604020202020204" pitchFamily="34" charset="0"/>
              </a:rPr>
              <a:t>.</a:t>
            </a:r>
            <a:endParaRPr lang="cs-CZ" sz="6600" dirty="0">
              <a:ln w="12700">
                <a:solidFill>
                  <a:schemeClr val="accent1">
                    <a:lumMod val="20000"/>
                    <a:lumOff val="80000"/>
                  </a:schemeClr>
                </a:solidFill>
              </a:ln>
              <a:solidFill>
                <a:schemeClr val="bg1"/>
              </a:solidFill>
              <a:effectLst/>
              <a:latin typeface="Algerian" panose="04020705040A02060702" pitchFamily="82" charset="0"/>
              <a:ea typeface="STHupo" panose="020B0503020204020204" pitchFamily="2" charset="-122"/>
              <a:cs typeface="Arial" panose="020B0604020202020204" pitchFamily="34" charset="0"/>
            </a:endParaRPr>
          </a:p>
          <a:p>
            <a:pPr algn="ctr" eaLnBrk="0" hangingPunct="0">
              <a:defRPr/>
            </a:pPr>
            <a:r>
              <a:rPr lang="cs-CZ" sz="6600" dirty="0">
                <a:ln w="12700" cap="rnd" cmpd="dbl">
                  <a:solidFill>
                    <a:schemeClr val="accent1">
                      <a:lumMod val="20000"/>
                      <a:lumOff val="80000"/>
                    </a:schemeClr>
                  </a:solidFill>
                  <a:bevel/>
                </a:ln>
                <a:solidFill>
                  <a:schemeClr val="bg1"/>
                </a:solidFill>
                <a:latin typeface="Algerian" panose="04020705040A02060702" pitchFamily="82" charset="0"/>
                <a:ea typeface="STHupo" panose="020B0503020204020204" pitchFamily="2" charset="-122"/>
                <a:cs typeface="Arial" panose="020B0604020202020204" pitchFamily="34" charset="0"/>
              </a:rPr>
              <a:t>FK Baník Souš</a:t>
            </a:r>
            <a:endParaRPr lang="cs-CZ" sz="6600" dirty="0">
              <a:ln w="12700" cap="rnd" cmpd="dbl">
                <a:solidFill>
                  <a:schemeClr val="accent1">
                    <a:lumMod val="20000"/>
                    <a:lumOff val="80000"/>
                  </a:schemeClr>
                </a:solidFill>
                <a:bevel/>
              </a:ln>
              <a:solidFill>
                <a:schemeClr val="bg1"/>
              </a:solidFill>
              <a:effectLst/>
              <a:latin typeface="Algerian" panose="04020705040A02060702" pitchFamily="82" charset="0"/>
              <a:ea typeface="STHupo" panose="020B0503020204020204" pitchFamily="2" charset="-122"/>
              <a:cs typeface="Arial" panose="020B0604020202020204" pitchFamily="34" charset="0"/>
            </a:endParaRPr>
          </a:p>
        </p:txBody>
      </p:sp>
      <p:sp>
        <p:nvSpPr>
          <p:cNvPr id="16" name="TextovéPole 15"/>
          <p:cNvSpPr txBox="1"/>
          <p:nvPr/>
        </p:nvSpPr>
        <p:spPr>
          <a:xfrm>
            <a:off x="5385815" y="2431492"/>
            <a:ext cx="4747024" cy="1116000"/>
          </a:xfrm>
          <a:prstGeom prst="rect">
            <a:avLst/>
          </a:prstGeom>
          <a:blipFill>
            <a:blip r:embed="rId7">
              <a:alphaModFix amt="74000"/>
            </a:blip>
            <a:stretch>
              <a:fillRect/>
            </a:stretch>
          </a:blipFill>
          <a:ln w="47625" cap="rnd" cmpd="dbl">
            <a:solidFill>
              <a:srgbClr val="008000"/>
            </a:solidFill>
            <a:prstDash val="dashDot"/>
            <a:miter lim="800000"/>
          </a:ln>
          <a:effectLst/>
          <a:scene3d>
            <a:camera prst="orthographicFront"/>
            <a:lightRig rig="threePt" dir="t"/>
          </a:scene3d>
          <a:sp3d>
            <a:contourClr>
              <a:schemeClr val="accent1">
                <a:lumMod val="40000"/>
                <a:lumOff val="60000"/>
              </a:schemeClr>
            </a:contourClr>
          </a:sp3d>
        </p:spPr>
        <p:txBody>
          <a:bodyPr wrap="square" rtlCol="0" anchor="ctr">
            <a:noAutofit/>
            <a:sp3d contourW="12700">
              <a:extrusionClr>
                <a:schemeClr val="bg1"/>
              </a:extrusionClr>
              <a:contourClr>
                <a:srgbClr val="FFFFFF"/>
              </a:contourClr>
            </a:sp3d>
          </a:bodyPr>
          <a:lstStyle/>
          <a:p>
            <a:pPr algn="ctr"/>
            <a:r>
              <a:rPr lang="cs-CZ" sz="3000" spc="300" dirty="0">
                <a:ln w="19050">
                  <a:noFill/>
                </a:ln>
                <a:solidFill>
                  <a:srgbClr val="000099"/>
                </a:solidFill>
                <a:effectLst>
                  <a:reflection endPos="0" dist="50800" dir="5400000" sy="-100000" algn="bl" rotWithShape="0"/>
                </a:effectLst>
                <a:latin typeface="Arial Black" panose="020B0A04020102020204" pitchFamily="34" charset="0"/>
                <a:ea typeface="FangSong" pitchFamily="49" charset="-122"/>
                <a:cs typeface="Arial" panose="020B0604020202020204" pitchFamily="34" charset="0"/>
              </a:rPr>
              <a:t>7.3.2020 sobota    </a:t>
            </a:r>
          </a:p>
          <a:p>
            <a:pPr algn="ctr"/>
            <a:r>
              <a:rPr lang="cs-CZ" sz="3000" spc="300" dirty="0">
                <a:ln w="19050">
                  <a:noFill/>
                </a:ln>
                <a:solidFill>
                  <a:srgbClr val="000099"/>
                </a:solidFill>
                <a:effectLst>
                  <a:reflection endPos="0" dist="50800" dir="5400000" sy="-100000" algn="bl" rotWithShape="0"/>
                </a:effectLst>
                <a:latin typeface="Arial Black" panose="020B0A04020102020204" pitchFamily="34" charset="0"/>
                <a:ea typeface="FangSong" pitchFamily="49" charset="-122"/>
                <a:cs typeface="Arial" panose="020B0604020202020204" pitchFamily="34" charset="0"/>
              </a:rPr>
              <a:t>10:15 hod 16. kolo</a:t>
            </a:r>
          </a:p>
        </p:txBody>
      </p:sp>
      <p:sp>
        <p:nvSpPr>
          <p:cNvPr id="17" name="AutoShape 3" descr="ů§"/>
          <p:cNvSpPr>
            <a:spLocks noChangeArrowheads="1"/>
          </p:cNvSpPr>
          <p:nvPr/>
        </p:nvSpPr>
        <p:spPr bwMode="auto">
          <a:xfrm>
            <a:off x="5400576" y="91108"/>
            <a:ext cx="4752528" cy="1127576"/>
          </a:xfrm>
          <a:prstGeom prst="flowChartAlternateProcess">
            <a:avLst/>
          </a:prstGeom>
          <a:blipFill>
            <a:blip r:embed="rId8"/>
            <a:stretch>
              <a:fillRect/>
            </a:stretch>
          </a:blipFill>
          <a:ln w="44450" cap="flat" cmpd="sng">
            <a:solidFill>
              <a:schemeClr val="tx1"/>
            </a:solidFill>
            <a:prstDash val="solid"/>
            <a:bevel/>
            <a:headEnd/>
            <a:tailEnd/>
          </a:ln>
          <a:effectLst>
            <a:softEdge rad="0"/>
          </a:effectLst>
          <a:scene3d>
            <a:camera prst="perspectiveBelow"/>
            <a:lightRig rig="threePt" dir="t"/>
          </a:scene3d>
          <a:sp3d z="38100">
            <a:bevelT w="0" h="0" prst="relaxedInset"/>
            <a:bevelB w="0" h="0"/>
          </a:sp3d>
        </p:spPr>
        <p:txBody>
          <a:bodyPr wrap="none" lIns="0" tIns="45713" rIns="91425" bIns="45713" anchor="ctr">
            <a:sp3d extrusionH="57150">
              <a:bevelT w="38100" h="38100" prst="slope"/>
            </a:sp3d>
          </a:bodyPr>
          <a:lstStyle/>
          <a:p>
            <a:pPr algn="ctr" eaLnBrk="0" hangingPunct="0">
              <a:defRPr/>
            </a:pPr>
            <a:r>
              <a:rPr lang="cs-CZ" sz="3200" dirty="0">
                <a:ln w="19050" cap="rnd">
                  <a:solidFill>
                    <a:schemeClr val="accent1"/>
                  </a:solidFill>
                  <a:miter lim="800000"/>
                </a:ln>
                <a:latin typeface="Showcard Gothic" panose="04020904020102020604" pitchFamily="82" charset="0"/>
                <a:cs typeface="Khmer UI" pitchFamily="34" charset="0"/>
              </a:rPr>
              <a:t> </a:t>
            </a:r>
            <a:r>
              <a:rPr lang="cs-CZ" sz="3200" dirty="0">
                <a:ln w="9525" cap="rnd">
                  <a:noFill/>
                  <a:miter lim="800000"/>
                </a:ln>
                <a:solidFill>
                  <a:srgbClr val="EE1261"/>
                </a:solidFill>
                <a:latin typeface="Showcard Gothic" panose="04020904020102020604" pitchFamily="82" charset="0"/>
                <a:ea typeface="Verdana" panose="020B0604030504040204" pitchFamily="34" charset="0"/>
                <a:cs typeface="Arial" panose="020B0604020202020204" pitchFamily="34" charset="0"/>
              </a:rPr>
              <a:t>Fotbalový zpravodaj</a:t>
            </a:r>
          </a:p>
          <a:p>
            <a:pPr algn="ctr" eaLnBrk="0" hangingPunct="0">
              <a:defRPr/>
            </a:pPr>
            <a:r>
              <a:rPr lang="cs-CZ" sz="3200" dirty="0">
                <a:ln w="9525" cap="rnd">
                  <a:noFill/>
                  <a:miter lim="800000"/>
                </a:ln>
                <a:solidFill>
                  <a:srgbClr val="EE1261"/>
                </a:solidFill>
                <a:latin typeface="Showcard Gothic" panose="04020904020102020604" pitchFamily="82" charset="0"/>
                <a:ea typeface="Verdana" panose="020B0604030504040204" pitchFamily="34" charset="0"/>
                <a:cs typeface="Arial" panose="020B0604020202020204" pitchFamily="34" charset="0"/>
              </a:rPr>
              <a:t>SK Štětí </a:t>
            </a:r>
          </a:p>
        </p:txBody>
      </p:sp>
      <p:sp>
        <p:nvSpPr>
          <p:cNvPr id="18" name="TextovéPole 17"/>
          <p:cNvSpPr txBox="1">
            <a:spLocks noChangeArrowheads="1"/>
          </p:cNvSpPr>
          <p:nvPr/>
        </p:nvSpPr>
        <p:spPr bwMode="auto">
          <a:xfrm>
            <a:off x="5400576" y="6928594"/>
            <a:ext cx="4579198" cy="338554"/>
          </a:xfrm>
          <a:prstGeom prst="rect">
            <a:avLst/>
          </a:prstGeom>
          <a:noFill/>
          <a:ln w="9525">
            <a:noFill/>
            <a:miter lim="800000"/>
            <a:headEnd/>
            <a:tailEnd/>
          </a:ln>
        </p:spPr>
        <p:txBody>
          <a:bodyPr wrap="square">
            <a:spAutoFit/>
          </a:bodyPr>
          <a:lstStyle/>
          <a:p>
            <a:pPr algn="ctr"/>
            <a:r>
              <a:rPr lang="cs-CZ" sz="1600" dirty="0"/>
              <a:t>www.stetimondifotbal.cz</a:t>
            </a:r>
          </a:p>
        </p:txBody>
      </p:sp>
      <p:sp>
        <p:nvSpPr>
          <p:cNvPr id="19" name="TextovéPole 18"/>
          <p:cNvSpPr txBox="1"/>
          <p:nvPr/>
        </p:nvSpPr>
        <p:spPr>
          <a:xfrm>
            <a:off x="5385815" y="1317508"/>
            <a:ext cx="4756932" cy="1005848"/>
          </a:xfrm>
          <a:prstGeom prst="rect">
            <a:avLst/>
          </a:prstGeom>
          <a:pattFill prst="sphere">
            <a:fgClr>
              <a:schemeClr val="accent1"/>
            </a:fgClr>
            <a:bgClr>
              <a:schemeClr val="bg1"/>
            </a:bgClr>
          </a:pattFill>
          <a:ln w="22225" cmpd="sng">
            <a:solidFill>
              <a:schemeClr val="tx1"/>
            </a:solidFill>
            <a:prstDash val="sysDash"/>
            <a:miter lim="800000"/>
          </a:ln>
          <a:effectLst>
            <a:softEdge rad="635000"/>
          </a:effectLst>
          <a:scene3d>
            <a:camera prst="orthographicFront"/>
            <a:lightRig rig="threePt" dir="t"/>
          </a:scene3d>
          <a:sp3d contourW="6350" prstMaterial="matte">
            <a:bevelT w="0" h="0" prst="coolSlant"/>
            <a:extrusionClr>
              <a:srgbClr val="CC00CC"/>
            </a:extrusionClr>
            <a:contourClr>
              <a:schemeClr val="bg1"/>
            </a:contourClr>
          </a:sp3d>
        </p:spPr>
        <p:txBody>
          <a:bodyPr wrap="square" lIns="108000" tIns="36000" rtlCol="0" anchor="ctr">
            <a:spAutoFit/>
            <a:sp3d extrusionH="57150">
              <a:bevelT w="38100" h="38100" prst="slope"/>
            </a:sp3d>
          </a:bodyPr>
          <a:lstStyle/>
          <a:p>
            <a:pPr algn="ctr"/>
            <a:r>
              <a:rPr lang="cs-CZ" sz="3600" dirty="0">
                <a:ln w="19050" cap="sq">
                  <a:noFill/>
                  <a:prstDash val="solid"/>
                  <a:miter lim="800000"/>
                </a:ln>
                <a:solidFill>
                  <a:srgbClr val="CC0000"/>
                </a:solidFill>
                <a:latin typeface="Segoe UI Black" panose="020B0A02040204020203" pitchFamily="34" charset="0"/>
                <a:ea typeface="Segoe UI Black" panose="020B0A02040204020203" pitchFamily="34" charset="0"/>
                <a:cs typeface="Arial" panose="020B0604020202020204" pitchFamily="34" charset="0"/>
              </a:rPr>
              <a:t>Sezóna 2019/2020</a:t>
            </a:r>
          </a:p>
          <a:p>
            <a:pPr algn="ctr"/>
            <a:r>
              <a:rPr lang="cs-CZ" sz="2400" dirty="0">
                <a:ln w="19050" cap="sq">
                  <a:noFill/>
                  <a:prstDash val="solid"/>
                  <a:miter lim="800000"/>
                </a:ln>
                <a:solidFill>
                  <a:srgbClr val="CC0000"/>
                </a:solidFill>
                <a:latin typeface="Segoe UI Black" panose="020B0A02040204020203" pitchFamily="34" charset="0"/>
                <a:ea typeface="Segoe UI Black" panose="020B0A02040204020203" pitchFamily="34" charset="0"/>
                <a:cs typeface="Arial" panose="020B0604020202020204" pitchFamily="34" charset="0"/>
              </a:rPr>
              <a:t>Divize B Jaro</a:t>
            </a:r>
          </a:p>
        </p:txBody>
      </p:sp>
      <p:pic>
        <p:nvPicPr>
          <p:cNvPr id="20" name="Obrázek 19" descr="Vector Logos, &lt;strong&gt;Logo&lt;/strong&gt; Templates Free Download | seeklogo"/>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688608" y="3928371"/>
            <a:ext cx="745965" cy="755377"/>
          </a:xfrm>
          <a:prstGeom prst="rect">
            <a:avLst/>
          </a:prstGeom>
          <a:noFill/>
          <a:ln>
            <a:noFill/>
          </a:ln>
        </p:spPr>
      </p:pic>
      <p:pic>
        <p:nvPicPr>
          <p:cNvPr id="2" name="Obrázek 1"/>
          <p:cNvPicPr>
            <a:picLocks noChangeAspect="1"/>
          </p:cNvPicPr>
          <p:nvPr/>
        </p:nvPicPr>
        <p:blipFill>
          <a:blip r:embed="rId10"/>
          <a:stretch>
            <a:fillRect/>
          </a:stretch>
        </p:blipFill>
        <p:spPr>
          <a:xfrm>
            <a:off x="8928968" y="3907532"/>
            <a:ext cx="792088" cy="79834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ovéPole 14"/>
          <p:cNvSpPr txBox="1"/>
          <p:nvPr/>
        </p:nvSpPr>
        <p:spPr>
          <a:xfrm>
            <a:off x="1944192" y="7004456"/>
            <a:ext cx="178917"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a:t>
            </a:r>
          </a:p>
        </p:txBody>
      </p:sp>
      <p:sp>
        <p:nvSpPr>
          <p:cNvPr id="9" name="Rectangle 87"/>
          <p:cNvSpPr>
            <a:spLocks noChangeArrowheads="1"/>
          </p:cNvSpPr>
          <p:nvPr/>
        </p:nvSpPr>
        <p:spPr bwMode="auto">
          <a:xfrm>
            <a:off x="128257" y="96573"/>
            <a:ext cx="4678239" cy="930639"/>
          </a:xfrm>
          <a:custGeom>
            <a:avLst/>
            <a:gdLst>
              <a:gd name="connsiteX0" fmla="*/ 0 w 4678239"/>
              <a:gd name="connsiteY0" fmla="*/ 0 h 930639"/>
              <a:gd name="connsiteX1" fmla="*/ 574755 w 4678239"/>
              <a:gd name="connsiteY1" fmla="*/ 0 h 930639"/>
              <a:gd name="connsiteX2" fmla="*/ 1289857 w 4678239"/>
              <a:gd name="connsiteY2" fmla="*/ 0 h 930639"/>
              <a:gd name="connsiteX3" fmla="*/ 1911395 w 4678239"/>
              <a:gd name="connsiteY3" fmla="*/ 0 h 930639"/>
              <a:gd name="connsiteX4" fmla="*/ 2486150 w 4678239"/>
              <a:gd name="connsiteY4" fmla="*/ 0 h 930639"/>
              <a:gd name="connsiteX5" fmla="*/ 3201252 w 4678239"/>
              <a:gd name="connsiteY5" fmla="*/ 0 h 930639"/>
              <a:gd name="connsiteX6" fmla="*/ 3869572 w 4678239"/>
              <a:gd name="connsiteY6" fmla="*/ 0 h 930639"/>
              <a:gd name="connsiteX7" fmla="*/ 4678239 w 4678239"/>
              <a:gd name="connsiteY7" fmla="*/ 0 h 930639"/>
              <a:gd name="connsiteX8" fmla="*/ 4678239 w 4678239"/>
              <a:gd name="connsiteY8" fmla="*/ 483932 h 930639"/>
              <a:gd name="connsiteX9" fmla="*/ 4678239 w 4678239"/>
              <a:gd name="connsiteY9" fmla="*/ 930639 h 930639"/>
              <a:gd name="connsiteX10" fmla="*/ 4103484 w 4678239"/>
              <a:gd name="connsiteY10" fmla="*/ 930639 h 930639"/>
              <a:gd name="connsiteX11" fmla="*/ 3575511 w 4678239"/>
              <a:gd name="connsiteY11" fmla="*/ 930639 h 930639"/>
              <a:gd name="connsiteX12" fmla="*/ 2860409 w 4678239"/>
              <a:gd name="connsiteY12" fmla="*/ 930639 h 930639"/>
              <a:gd name="connsiteX13" fmla="*/ 2285654 w 4678239"/>
              <a:gd name="connsiteY13" fmla="*/ 930639 h 930639"/>
              <a:gd name="connsiteX14" fmla="*/ 1570552 w 4678239"/>
              <a:gd name="connsiteY14" fmla="*/ 930639 h 930639"/>
              <a:gd name="connsiteX15" fmla="*/ 808667 w 4678239"/>
              <a:gd name="connsiteY15" fmla="*/ 930639 h 930639"/>
              <a:gd name="connsiteX16" fmla="*/ 0 w 4678239"/>
              <a:gd name="connsiteY16" fmla="*/ 930639 h 930639"/>
              <a:gd name="connsiteX17" fmla="*/ 0 w 4678239"/>
              <a:gd name="connsiteY17" fmla="*/ 446707 h 930639"/>
              <a:gd name="connsiteX18" fmla="*/ 0 w 4678239"/>
              <a:gd name="connsiteY18" fmla="*/ 0 h 930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78239" h="930639" fill="none" extrusionOk="0">
                <a:moveTo>
                  <a:pt x="0" y="0"/>
                </a:moveTo>
                <a:cubicBezTo>
                  <a:pt x="186109" y="4482"/>
                  <a:pt x="327036" y="-7830"/>
                  <a:pt x="574755" y="0"/>
                </a:cubicBezTo>
                <a:cubicBezTo>
                  <a:pt x="822475" y="7830"/>
                  <a:pt x="1039060" y="22869"/>
                  <a:pt x="1289857" y="0"/>
                </a:cubicBezTo>
                <a:cubicBezTo>
                  <a:pt x="1540654" y="-22869"/>
                  <a:pt x="1672978" y="5923"/>
                  <a:pt x="1911395" y="0"/>
                </a:cubicBezTo>
                <a:cubicBezTo>
                  <a:pt x="2149812" y="-5923"/>
                  <a:pt x="2259111" y="-6572"/>
                  <a:pt x="2486150" y="0"/>
                </a:cubicBezTo>
                <a:cubicBezTo>
                  <a:pt x="2713190" y="6572"/>
                  <a:pt x="2995695" y="20731"/>
                  <a:pt x="3201252" y="0"/>
                </a:cubicBezTo>
                <a:cubicBezTo>
                  <a:pt x="3406809" y="-20731"/>
                  <a:pt x="3585672" y="24548"/>
                  <a:pt x="3869572" y="0"/>
                </a:cubicBezTo>
                <a:cubicBezTo>
                  <a:pt x="4153472" y="-24548"/>
                  <a:pt x="4496690" y="6221"/>
                  <a:pt x="4678239" y="0"/>
                </a:cubicBezTo>
                <a:cubicBezTo>
                  <a:pt x="4664676" y="184654"/>
                  <a:pt x="4669651" y="386273"/>
                  <a:pt x="4678239" y="483932"/>
                </a:cubicBezTo>
                <a:cubicBezTo>
                  <a:pt x="4686827" y="581591"/>
                  <a:pt x="4698312" y="780640"/>
                  <a:pt x="4678239" y="930639"/>
                </a:cubicBezTo>
                <a:cubicBezTo>
                  <a:pt x="4448782" y="951773"/>
                  <a:pt x="4306540" y="906098"/>
                  <a:pt x="4103484" y="930639"/>
                </a:cubicBezTo>
                <a:cubicBezTo>
                  <a:pt x="3900429" y="955180"/>
                  <a:pt x="3750726" y="912999"/>
                  <a:pt x="3575511" y="930639"/>
                </a:cubicBezTo>
                <a:cubicBezTo>
                  <a:pt x="3400296" y="948279"/>
                  <a:pt x="3071907" y="901519"/>
                  <a:pt x="2860409" y="930639"/>
                </a:cubicBezTo>
                <a:cubicBezTo>
                  <a:pt x="2648911" y="959759"/>
                  <a:pt x="2442398" y="956757"/>
                  <a:pt x="2285654" y="930639"/>
                </a:cubicBezTo>
                <a:cubicBezTo>
                  <a:pt x="2128910" y="904521"/>
                  <a:pt x="1753821" y="926036"/>
                  <a:pt x="1570552" y="930639"/>
                </a:cubicBezTo>
                <a:cubicBezTo>
                  <a:pt x="1387283" y="935242"/>
                  <a:pt x="1115036" y="928418"/>
                  <a:pt x="808667" y="930639"/>
                </a:cubicBezTo>
                <a:cubicBezTo>
                  <a:pt x="502299" y="932860"/>
                  <a:pt x="219316" y="954558"/>
                  <a:pt x="0" y="930639"/>
                </a:cubicBezTo>
                <a:cubicBezTo>
                  <a:pt x="-20182" y="721986"/>
                  <a:pt x="19391" y="608243"/>
                  <a:pt x="0" y="446707"/>
                </a:cubicBezTo>
                <a:cubicBezTo>
                  <a:pt x="-19391" y="285171"/>
                  <a:pt x="-11713" y="125606"/>
                  <a:pt x="0" y="0"/>
                </a:cubicBezTo>
                <a:close/>
              </a:path>
              <a:path w="4678239" h="930639" stroke="0" extrusionOk="0">
                <a:moveTo>
                  <a:pt x="0" y="0"/>
                </a:moveTo>
                <a:cubicBezTo>
                  <a:pt x="255041" y="15126"/>
                  <a:pt x="352215" y="13624"/>
                  <a:pt x="621537" y="0"/>
                </a:cubicBezTo>
                <a:cubicBezTo>
                  <a:pt x="890859" y="-13624"/>
                  <a:pt x="945343" y="22461"/>
                  <a:pt x="1149510" y="0"/>
                </a:cubicBezTo>
                <a:cubicBezTo>
                  <a:pt x="1353677" y="-22461"/>
                  <a:pt x="1536002" y="-37233"/>
                  <a:pt x="1911395" y="0"/>
                </a:cubicBezTo>
                <a:cubicBezTo>
                  <a:pt x="2286788" y="37233"/>
                  <a:pt x="2333457" y="30453"/>
                  <a:pt x="2532932" y="0"/>
                </a:cubicBezTo>
                <a:cubicBezTo>
                  <a:pt x="2732407" y="-30453"/>
                  <a:pt x="2966656" y="10038"/>
                  <a:pt x="3154470" y="0"/>
                </a:cubicBezTo>
                <a:cubicBezTo>
                  <a:pt x="3342284" y="-10038"/>
                  <a:pt x="3594093" y="-22173"/>
                  <a:pt x="3916354" y="0"/>
                </a:cubicBezTo>
                <a:cubicBezTo>
                  <a:pt x="4238615" y="22173"/>
                  <a:pt x="4316783" y="29871"/>
                  <a:pt x="4678239" y="0"/>
                </a:cubicBezTo>
                <a:cubicBezTo>
                  <a:pt x="4686969" y="111502"/>
                  <a:pt x="4677639" y="345401"/>
                  <a:pt x="4678239" y="483932"/>
                </a:cubicBezTo>
                <a:cubicBezTo>
                  <a:pt x="4678839" y="622463"/>
                  <a:pt x="4683934" y="831564"/>
                  <a:pt x="4678239" y="930639"/>
                </a:cubicBezTo>
                <a:cubicBezTo>
                  <a:pt x="4427339" y="941767"/>
                  <a:pt x="4244550" y="910181"/>
                  <a:pt x="4103484" y="930639"/>
                </a:cubicBezTo>
                <a:cubicBezTo>
                  <a:pt x="3962418" y="951097"/>
                  <a:pt x="3685437" y="932485"/>
                  <a:pt x="3435164" y="930639"/>
                </a:cubicBezTo>
                <a:cubicBezTo>
                  <a:pt x="3184891" y="928793"/>
                  <a:pt x="3049349" y="912746"/>
                  <a:pt x="2813627" y="930639"/>
                </a:cubicBezTo>
                <a:cubicBezTo>
                  <a:pt x="2577905" y="948532"/>
                  <a:pt x="2412356" y="927461"/>
                  <a:pt x="2051742" y="930639"/>
                </a:cubicBezTo>
                <a:cubicBezTo>
                  <a:pt x="1691128" y="933817"/>
                  <a:pt x="1626629" y="902909"/>
                  <a:pt x="1289857" y="930639"/>
                </a:cubicBezTo>
                <a:cubicBezTo>
                  <a:pt x="953085" y="958369"/>
                  <a:pt x="942677" y="935384"/>
                  <a:pt x="715102" y="930639"/>
                </a:cubicBezTo>
                <a:cubicBezTo>
                  <a:pt x="487527" y="925894"/>
                  <a:pt x="318123" y="929165"/>
                  <a:pt x="0" y="930639"/>
                </a:cubicBezTo>
                <a:cubicBezTo>
                  <a:pt x="-1832" y="771900"/>
                  <a:pt x="12349" y="671722"/>
                  <a:pt x="0" y="446707"/>
                </a:cubicBezTo>
                <a:cubicBezTo>
                  <a:pt x="-12349" y="221692"/>
                  <a:pt x="7790" y="93942"/>
                  <a:pt x="0" y="0"/>
                </a:cubicBezTo>
                <a:close/>
              </a:path>
            </a:pathLst>
          </a:custGeom>
          <a:gradFill>
            <a:gsLst>
              <a:gs pos="40000">
                <a:schemeClr val="accent1">
                  <a:lumMod val="5000"/>
                  <a:lumOff val="95000"/>
                </a:schemeClr>
              </a:gs>
              <a:gs pos="87000">
                <a:srgbClr val="FFFF00"/>
              </a:gs>
            </a:gsLst>
            <a:lin ang="5400000" scaled="1"/>
          </a:gradFill>
          <a:ln w="34925" cmpd="sng">
            <a:solidFill>
              <a:srgbClr val="3366FF"/>
            </a:solidFill>
            <a:prstDash val="solid"/>
            <a:headEnd/>
            <a:tailEnd/>
            <a:extLst>
              <a:ext uri="{C807C97D-BFC1-408E-A445-0C87EB9F89A2}">
                <ask:lineSketchStyleProps xmlns="" xmlns:ask="http://schemas.microsoft.com/office/drawing/2018/sketchyshapes" sd="1219033472">
                  <a:prstGeom prst="rect">
                    <a:avLst/>
                  </a:prstGeom>
                  <ask:type>
                    <ask:lineSketchFreehand/>
                  </ask:type>
                </ask:lineSketchStyleProps>
              </a:ext>
            </a:extLst>
          </a:ln>
          <a:effectLst/>
        </p:spPr>
        <p:style>
          <a:lnRef idx="2">
            <a:schemeClr val="accent2"/>
          </a:lnRef>
          <a:fillRef idx="1">
            <a:schemeClr val="lt1"/>
          </a:fillRef>
          <a:effectRef idx="0">
            <a:schemeClr val="accent2"/>
          </a:effectRef>
          <a:fontRef idx="minor">
            <a:schemeClr val="dk1"/>
          </a:fontRef>
        </p:style>
        <p:txBody>
          <a:bodyPr wrap="square" lIns="0" tIns="0" rIns="0" bIns="0" numCol="1" spcCol="1116000" anchor="ctr" anchorCtr="0">
            <a:normAutofit lnSpcReduction="10000"/>
            <a:scene3d>
              <a:camera prst="orthographicFront"/>
              <a:lightRig rig="twoPt" dir="t"/>
            </a:scene3d>
            <a:sp3d contourW="38100">
              <a:extrusionClr>
                <a:schemeClr val="bg1"/>
              </a:extrusionClr>
              <a:contourClr>
                <a:schemeClr val="bg1"/>
              </a:contourClr>
            </a:sp3d>
          </a:bodyPr>
          <a:lstStyle/>
          <a:p>
            <a:pPr algn="ctr" eaLnBrk="0" hangingPunct="0">
              <a:defRPr/>
            </a:pPr>
            <a:r>
              <a:rPr lang="cs-CZ" sz="6600" dirty="0">
                <a:ln w="101600">
                  <a:solidFill>
                    <a:schemeClr val="tx1"/>
                  </a:solidFill>
                </a:ln>
                <a:solidFill>
                  <a:schemeClr val="accent2">
                    <a:lumMod val="50000"/>
                  </a:schemeClr>
                </a:solidFill>
                <a:latin typeface="Century Gothic" panose="020B0502020202020204" pitchFamily="34" charset="0"/>
                <a:cs typeface="KodchiangUPC" pitchFamily="18" charset="-34"/>
              </a:rPr>
              <a:t> </a:t>
            </a:r>
            <a:r>
              <a:rPr lang="cs-CZ" sz="6000" dirty="0">
                <a:ln w="57150">
                  <a:solidFill>
                    <a:srgbClr val="9900CC"/>
                  </a:solidFill>
                  <a:prstDash val="solid"/>
                </a:ln>
                <a:solidFill>
                  <a:schemeClr val="bg1"/>
                </a:solidFill>
                <a:effectLst/>
                <a:latin typeface="Walbaum Display Heavy" panose="02070A03090703020303" pitchFamily="18" charset="0"/>
                <a:ea typeface="Yu Mincho Demibold" panose="020B0400000000000000"/>
                <a:cs typeface="Arial" panose="020B0604020202020204" pitchFamily="34" charset="0"/>
              </a:rPr>
              <a:t>Vítáme</a:t>
            </a:r>
          </a:p>
        </p:txBody>
      </p:sp>
      <p:sp>
        <p:nvSpPr>
          <p:cNvPr id="10" name="Rectangle 129"/>
          <p:cNvSpPr>
            <a:spLocks noChangeArrowheads="1"/>
          </p:cNvSpPr>
          <p:nvPr/>
        </p:nvSpPr>
        <p:spPr bwMode="auto">
          <a:xfrm>
            <a:off x="114486" y="1747292"/>
            <a:ext cx="4638018" cy="1008112"/>
          </a:xfrm>
          <a:prstGeom prst="rect">
            <a:avLst/>
          </a:prstGeom>
          <a:gradFill>
            <a:gsLst>
              <a:gs pos="40000">
                <a:schemeClr val="accent1">
                  <a:lumMod val="5000"/>
                  <a:lumOff val="95000"/>
                </a:schemeClr>
              </a:gs>
              <a:gs pos="87000">
                <a:srgbClr val="3399FF"/>
              </a:gs>
            </a:gsLst>
            <a:lin ang="5400000" scaled="1"/>
          </a:gradFill>
          <a:ln w="34925" cmpd="sng">
            <a:solidFill>
              <a:schemeClr val="tx1"/>
            </a:solidFill>
            <a:prstDash val="solid"/>
            <a:miter lim="800000"/>
            <a:headEnd/>
            <a:tailEnd/>
          </a:ln>
          <a:effectLst/>
          <a:scene3d>
            <a:camera prst="orthographicFront">
              <a:rot lat="0" lon="0" rev="0"/>
            </a:camera>
            <a:lightRig rig="threePt" dir="t"/>
          </a:scene3d>
          <a:sp3d contourW="12700">
            <a:contourClr>
              <a:srgbClr val="FF6600"/>
            </a:contourClr>
          </a:sp3d>
        </p:spPr>
        <p:txBody>
          <a:bodyPr lIns="91425" tIns="45713" rIns="91425" bIns="45713" anchor="ctr"/>
          <a:lstStyle/>
          <a:p>
            <a:pPr algn="ctr" eaLnBrk="0" hangingPunct="0">
              <a:defRPr/>
            </a:pPr>
            <a:r>
              <a:rPr lang="cs-CZ" sz="6600" dirty="0">
                <a:ln w="3175">
                  <a:noFill/>
                </a:ln>
                <a:solidFill>
                  <a:srgbClr val="CC0000"/>
                </a:solidFill>
                <a:effectLst>
                  <a:outerShdw blurRad="38100" dist="38100" dir="2700000" algn="tl">
                    <a:srgbClr val="000000">
                      <a:alpha val="43137"/>
                    </a:srgbClr>
                  </a:outerShdw>
                </a:effectLst>
                <a:latin typeface="Britannic Bold" panose="020B0903060703020204" pitchFamily="34" charset="0"/>
                <a:ea typeface="Ebrima" panose="02000000000000000000" pitchFamily="2" charset="0"/>
                <a:cs typeface="Arial" panose="020B0604020202020204" pitchFamily="34" charset="0"/>
              </a:rPr>
              <a:t>SK Štětí</a:t>
            </a:r>
          </a:p>
        </p:txBody>
      </p:sp>
      <p:sp>
        <p:nvSpPr>
          <p:cNvPr id="11" name="Text Box 148"/>
          <p:cNvSpPr txBox="1">
            <a:spLocks noChangeArrowheads="1"/>
          </p:cNvSpPr>
          <p:nvPr/>
        </p:nvSpPr>
        <p:spPr bwMode="auto">
          <a:xfrm>
            <a:off x="155241" y="4315781"/>
            <a:ext cx="4628264" cy="2616087"/>
          </a:xfrm>
          <a:prstGeom prst="rect">
            <a:avLst/>
          </a:prstGeom>
          <a:gradFill>
            <a:gsLst>
              <a:gs pos="55000">
                <a:srgbClr val="99FF66"/>
              </a:gs>
              <a:gs pos="87000">
                <a:srgbClr val="FFFFCC"/>
              </a:gs>
            </a:gsLst>
            <a:lin ang="5400000" scaled="1"/>
          </a:gradFill>
          <a:ln w="31750" cmpd="sng">
            <a:solidFill>
              <a:srgbClr val="008000"/>
            </a:solidFill>
            <a:prstDash val="sysDash"/>
            <a:miter lim="800000"/>
            <a:headEnd/>
            <a:tailEnd/>
          </a:ln>
          <a:effectLst>
            <a:innerShdw blurRad="63500" dist="50800" dir="10800000">
              <a:schemeClr val="accent1">
                <a:lumMod val="60000"/>
                <a:lumOff val="40000"/>
                <a:alpha val="50000"/>
              </a:schemeClr>
            </a:innerShdw>
            <a:softEdge rad="0"/>
          </a:effectLst>
          <a:scene3d>
            <a:camera prst="orthographicFront"/>
            <a:lightRig rig="threePt" dir="t"/>
          </a:scene3d>
          <a:sp3d contourW="12700">
            <a:bevelT w="0" h="19050" prst="relaxedInset"/>
            <a:bevelB prst="angle"/>
            <a:contourClr>
              <a:schemeClr val="accent2">
                <a:lumMod val="20000"/>
                <a:lumOff val="80000"/>
              </a:schemeClr>
            </a:contourClr>
          </a:sp3d>
        </p:spPr>
        <p:txBody>
          <a:bodyPr wrap="square" lIns="91425" tIns="45713" rIns="91425" bIns="45713">
            <a:spAutoFit/>
          </a:bodyPr>
          <a:lstStyle/>
          <a:p>
            <a:pPr algn="ctr" eaLnBrk="0" hangingPunct="0">
              <a:defRPr/>
            </a:pPr>
            <a:r>
              <a:rPr lang="cs-CZ" sz="2000" u="sng" dirty="0">
                <a:ln w="0"/>
                <a:solidFill>
                  <a:srgbClr val="003300"/>
                </a:solidFill>
                <a:effectLst>
                  <a:outerShdw blurRad="38100" dist="25400" dir="5400000" algn="ctr" rotWithShape="0">
                    <a:srgbClr val="6E747A">
                      <a:alpha val="43000"/>
                    </a:srgbClr>
                  </a:outerShdw>
                </a:effectLst>
                <a:latin typeface="Gill Sans Ultra Bold Condensed" panose="020B0A06020104020203" pitchFamily="34" charset="0"/>
                <a:ea typeface="GungsuhChe" pitchFamily="49" charset="-127"/>
                <a:cs typeface="Arial" panose="020B0604020202020204" pitchFamily="34" charset="0"/>
              </a:rPr>
              <a:t>Hlavního rozhodčího</a:t>
            </a:r>
          </a:p>
          <a:p>
            <a:pPr algn="ctr" eaLnBrk="0" hangingPunct="0">
              <a:defRPr/>
            </a:pPr>
            <a:r>
              <a:rPr lang="cs-CZ" sz="2800" dirty="0">
                <a:ln w="3175">
                  <a:noFill/>
                </a:ln>
                <a:effectLst>
                  <a:outerShdw blurRad="38100" dist="38100" dir="2700000" algn="tl">
                    <a:srgbClr val="000000">
                      <a:alpha val="43137"/>
                    </a:srgbClr>
                  </a:outerShdw>
                </a:effectLst>
                <a:latin typeface="Georgia Pro Black" panose="02040A02050405020203" pitchFamily="18" charset="0"/>
                <a:ea typeface="Verdana" panose="020B0604030504040204" pitchFamily="34" charset="0"/>
                <a:cs typeface="Arial" panose="020B0604020202020204" pitchFamily="34" charset="0"/>
              </a:rPr>
              <a:t>Vladimíra </a:t>
            </a:r>
            <a:r>
              <a:rPr lang="cs-CZ" sz="2800" dirty="0" err="1">
                <a:ln w="3175">
                  <a:noFill/>
                </a:ln>
                <a:effectLst>
                  <a:outerShdw blurRad="38100" dist="38100" dir="2700000" algn="tl">
                    <a:srgbClr val="000000">
                      <a:alpha val="43137"/>
                    </a:srgbClr>
                  </a:outerShdw>
                </a:effectLst>
                <a:latin typeface="Georgia Pro Black" panose="02040A02050405020203" pitchFamily="18" charset="0"/>
                <a:ea typeface="Verdana" panose="020B0604030504040204" pitchFamily="34" charset="0"/>
                <a:cs typeface="Arial" panose="020B0604020202020204" pitchFamily="34" charset="0"/>
              </a:rPr>
              <a:t>Melničuka</a:t>
            </a:r>
            <a:endParaRPr lang="cs-CZ" sz="2800" dirty="0">
              <a:ln w="3175">
                <a:noFill/>
              </a:ln>
              <a:effectLst>
                <a:outerShdw blurRad="38100" dist="38100" dir="2700000" algn="tl">
                  <a:srgbClr val="000000">
                    <a:alpha val="43137"/>
                  </a:srgbClr>
                </a:outerShdw>
              </a:effectLst>
              <a:latin typeface="Georgia Pro Black" panose="02040A02050405020203" pitchFamily="18" charset="0"/>
              <a:ea typeface="Verdana" panose="020B0604030504040204" pitchFamily="34" charset="0"/>
              <a:cs typeface="Arial" panose="020B0604020202020204" pitchFamily="34" charset="0"/>
            </a:endParaRPr>
          </a:p>
          <a:p>
            <a:pPr algn="ctr" eaLnBrk="0" hangingPunct="0">
              <a:defRPr/>
            </a:pPr>
            <a:r>
              <a:rPr lang="cs-CZ" sz="2000" u="sng" dirty="0">
                <a:ln w="19050">
                  <a:noFill/>
                </a:ln>
                <a:solidFill>
                  <a:srgbClr val="003300"/>
                </a:solidFill>
                <a:effectLst>
                  <a:outerShdw blurRad="38100" dist="38100" dir="2700000" algn="tl">
                    <a:srgbClr val="000000">
                      <a:alpha val="43137"/>
                    </a:srgbClr>
                  </a:outerShdw>
                </a:effectLst>
                <a:latin typeface="Gill Sans Ultra Bold Condensed" panose="020B0A06020104020203" pitchFamily="34" charset="0"/>
                <a:ea typeface="GungsuhChe" pitchFamily="49" charset="-127"/>
                <a:cs typeface="Arial" panose="020B0604020202020204" pitchFamily="34" charset="0"/>
              </a:rPr>
              <a:t>Asistenty hlavního rozhodčího</a:t>
            </a:r>
          </a:p>
          <a:p>
            <a:pPr algn="ctr" eaLnBrk="0" hangingPunct="0">
              <a:defRPr/>
            </a:pPr>
            <a:r>
              <a:rPr lang="cs-CZ" sz="2400" dirty="0">
                <a:ln w="3175">
                  <a:noFill/>
                </a:ln>
                <a:effectLst>
                  <a:outerShdw blurRad="38100" dist="38100" dir="2700000" algn="tl">
                    <a:srgbClr val="000000">
                      <a:alpha val="43137"/>
                    </a:srgbClr>
                  </a:outerShdw>
                </a:effectLst>
                <a:latin typeface="Georgia Pro Black" panose="02040A02050405020203" pitchFamily="18" charset="0"/>
                <a:ea typeface="Verdana" panose="020B0604030504040204" pitchFamily="34" charset="0"/>
                <a:cs typeface="Arial" panose="020B0604020202020204" pitchFamily="34" charset="0"/>
              </a:rPr>
              <a:t>Davida </a:t>
            </a:r>
            <a:r>
              <a:rPr lang="cs-CZ" sz="2400" dirty="0" err="1">
                <a:ln w="3175">
                  <a:noFill/>
                </a:ln>
                <a:effectLst>
                  <a:outerShdw blurRad="38100" dist="38100" dir="2700000" algn="tl">
                    <a:srgbClr val="000000">
                      <a:alpha val="43137"/>
                    </a:srgbClr>
                  </a:outerShdw>
                </a:effectLst>
                <a:latin typeface="Georgia Pro Black" panose="02040A02050405020203" pitchFamily="18" charset="0"/>
                <a:ea typeface="Verdana" panose="020B0604030504040204" pitchFamily="34" charset="0"/>
                <a:cs typeface="Arial" panose="020B0604020202020204" pitchFamily="34" charset="0"/>
              </a:rPr>
              <a:t>Šmata</a:t>
            </a:r>
            <a:endParaRPr lang="cs-CZ" sz="2400" dirty="0">
              <a:ln w="3175">
                <a:noFill/>
              </a:ln>
              <a:effectLst>
                <a:outerShdw blurRad="38100" dist="38100" dir="2700000" algn="tl">
                  <a:srgbClr val="000000">
                    <a:alpha val="43137"/>
                  </a:srgbClr>
                </a:outerShdw>
              </a:effectLst>
              <a:latin typeface="Georgia Pro Black" panose="02040A02050405020203" pitchFamily="18" charset="0"/>
              <a:ea typeface="Verdana" panose="020B0604030504040204" pitchFamily="34" charset="0"/>
              <a:cs typeface="Arial" panose="020B0604020202020204" pitchFamily="34" charset="0"/>
            </a:endParaRPr>
          </a:p>
          <a:p>
            <a:pPr algn="ctr" eaLnBrk="0" hangingPunct="0">
              <a:defRPr/>
            </a:pPr>
            <a:r>
              <a:rPr lang="cs-CZ" sz="2400" dirty="0">
                <a:ln w="3175">
                  <a:noFill/>
                </a:ln>
                <a:effectLst>
                  <a:outerShdw blurRad="38100" dist="38100" dir="2700000" algn="tl">
                    <a:srgbClr val="000000">
                      <a:alpha val="43137"/>
                    </a:srgbClr>
                  </a:outerShdw>
                </a:effectLst>
                <a:latin typeface="Georgia Pro Black" panose="02040A02050405020203" pitchFamily="18" charset="0"/>
                <a:ea typeface="Verdana" panose="020B0604030504040204" pitchFamily="34" charset="0"/>
                <a:cs typeface="Arial" panose="020B0604020202020204" pitchFamily="34" charset="0"/>
              </a:rPr>
              <a:t>Pavla </a:t>
            </a:r>
            <a:r>
              <a:rPr lang="cs-CZ" sz="2400" dirty="0" err="1">
                <a:ln w="3175">
                  <a:noFill/>
                </a:ln>
                <a:effectLst>
                  <a:outerShdw blurRad="38100" dist="38100" dir="2700000" algn="tl">
                    <a:srgbClr val="000000">
                      <a:alpha val="43137"/>
                    </a:srgbClr>
                  </a:outerShdw>
                </a:effectLst>
                <a:latin typeface="Georgia Pro Black" panose="02040A02050405020203" pitchFamily="18" charset="0"/>
                <a:ea typeface="Verdana" panose="020B0604030504040204" pitchFamily="34" charset="0"/>
                <a:cs typeface="Arial" panose="020B0604020202020204" pitchFamily="34" charset="0"/>
              </a:rPr>
              <a:t>Štrincla</a:t>
            </a:r>
            <a:endParaRPr lang="cs-CZ" sz="2400" dirty="0">
              <a:ln w="3175">
                <a:noFill/>
              </a:ln>
              <a:effectLst>
                <a:outerShdw blurRad="38100" dist="38100" dir="2700000" algn="tl">
                  <a:srgbClr val="000000">
                    <a:alpha val="43137"/>
                  </a:srgbClr>
                </a:outerShdw>
              </a:effectLst>
              <a:latin typeface="Georgia Pro Black" panose="02040A02050405020203" pitchFamily="18" charset="0"/>
              <a:ea typeface="Verdana" panose="020B0604030504040204" pitchFamily="34" charset="0"/>
              <a:cs typeface="Arial" panose="020B0604020202020204" pitchFamily="34" charset="0"/>
            </a:endParaRPr>
          </a:p>
          <a:p>
            <a:pPr algn="ctr" eaLnBrk="0" hangingPunct="0">
              <a:defRPr/>
            </a:pPr>
            <a:r>
              <a:rPr lang="cs-CZ" sz="2000" u="sng" dirty="0">
                <a:ln w="19050">
                  <a:noFill/>
                </a:ln>
                <a:solidFill>
                  <a:srgbClr val="003300"/>
                </a:solidFill>
                <a:effectLst>
                  <a:outerShdw blurRad="38100" dist="38100" dir="2700000" algn="tl">
                    <a:srgbClr val="000000">
                      <a:alpha val="43137"/>
                    </a:srgbClr>
                  </a:outerShdw>
                </a:effectLst>
                <a:latin typeface="Gill Sans Ultra Bold Condensed" panose="020B0A06020104020203" pitchFamily="34" charset="0"/>
                <a:ea typeface="GungsuhChe" pitchFamily="49" charset="-127"/>
                <a:cs typeface="Arial" panose="020B0604020202020204" pitchFamily="34" charset="0"/>
              </a:rPr>
              <a:t>Delegáta FAČR</a:t>
            </a:r>
          </a:p>
          <a:p>
            <a:pPr eaLnBrk="0" hangingPunct="0">
              <a:defRPr/>
            </a:pPr>
            <a:r>
              <a:rPr lang="cs-CZ" sz="1800" dirty="0">
                <a:ln w="3175">
                  <a:noFill/>
                </a:ln>
                <a:effectLst>
                  <a:outerShdw blurRad="38100" dist="38100" dir="2700000" algn="tl">
                    <a:srgbClr val="000000">
                      <a:alpha val="43137"/>
                    </a:srgbClr>
                  </a:outerShdw>
                </a:effectLst>
                <a:latin typeface="Gill Sans Ultra Bold Condensed" panose="020B0A06020104020203" pitchFamily="34" charset="0"/>
                <a:ea typeface="GungsuhChe" pitchFamily="49" charset="-127"/>
                <a:cs typeface="Arial" panose="020B0604020202020204" pitchFamily="34" charset="0"/>
              </a:rPr>
              <a:t>              </a:t>
            </a:r>
            <a:r>
              <a:rPr lang="cs-CZ" sz="2800" dirty="0">
                <a:ln w="3175">
                  <a:noFill/>
                </a:ln>
                <a:effectLst>
                  <a:outerShdw blurRad="38100" dist="38100" dir="2700000" algn="tl">
                    <a:srgbClr val="000000">
                      <a:alpha val="43137"/>
                    </a:srgbClr>
                  </a:outerShdw>
                </a:effectLst>
                <a:latin typeface="Georgia Pro Black" panose="02040A02050405020203" pitchFamily="18" charset="0"/>
                <a:ea typeface="GungsuhChe" pitchFamily="49" charset="-127"/>
                <a:cs typeface="Arial" panose="020B0604020202020204" pitchFamily="34" charset="0"/>
              </a:rPr>
              <a:t>Jana Vydru</a:t>
            </a:r>
            <a:endParaRPr lang="cs-CZ" sz="3200" dirty="0">
              <a:ln w="3175">
                <a:noFill/>
              </a:ln>
              <a:effectLst>
                <a:outerShdw blurRad="38100" dist="38100" dir="2700000" algn="tl">
                  <a:srgbClr val="000000">
                    <a:alpha val="43137"/>
                  </a:srgbClr>
                </a:outerShdw>
              </a:effectLst>
              <a:latin typeface="Georgia Pro Black" panose="02040A02050405020203" pitchFamily="18" charset="0"/>
              <a:ea typeface="Verdana" panose="020B0604030504040204" pitchFamily="34" charset="0"/>
              <a:cs typeface="Arial" panose="020B0604020202020204" pitchFamily="34" charset="0"/>
            </a:endParaRPr>
          </a:p>
        </p:txBody>
      </p:sp>
      <p:sp>
        <p:nvSpPr>
          <p:cNvPr id="17" name="TextovéPole 16"/>
          <p:cNvSpPr txBox="1"/>
          <p:nvPr/>
        </p:nvSpPr>
        <p:spPr>
          <a:xfrm>
            <a:off x="143992" y="1099220"/>
            <a:ext cx="4662504" cy="58477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4925" cap="rnd">
            <a:solidFill>
              <a:schemeClr val="tx1"/>
            </a:solidFill>
            <a:bevel/>
          </a:ln>
          <a:effectLst/>
        </p:spPr>
        <p:txBody>
          <a:bodyPr wrap="square" rtlCol="0">
            <a:spAutoFit/>
            <a:scene3d>
              <a:camera prst="orthographicFront"/>
              <a:lightRig rig="freezing" dir="t"/>
            </a:scene3d>
            <a:sp3d contourW="6350" prstMaterial="matte">
              <a:extrusionClr>
                <a:schemeClr val="bg1"/>
              </a:extrusionClr>
              <a:contourClr>
                <a:schemeClr val="bg1"/>
              </a:contourClr>
            </a:sp3d>
          </a:bodyPr>
          <a:lstStyle/>
          <a:p>
            <a:pPr algn="ctr" defTabSz="954088"/>
            <a:r>
              <a:rPr lang="cs-CZ" sz="1600" dirty="0">
                <a:effectLst/>
                <a:latin typeface="Tw Cen MT Condensed Extra Bold" panose="020B0803020202020204" pitchFamily="34" charset="-18"/>
                <a:ea typeface="Tahoma" panose="020B0604030504040204" pitchFamily="34" charset="0"/>
                <a:cs typeface="Arial" panose="020B0604020202020204" pitchFamily="34" charset="0"/>
              </a:rPr>
              <a:t>Při příležitosti dnešního utkání </a:t>
            </a:r>
            <a:r>
              <a:rPr lang="cs-CZ" sz="1600">
                <a:effectLst/>
                <a:latin typeface="Tw Cen MT Condensed Extra Bold" panose="020B0803020202020204" pitchFamily="34" charset="-18"/>
                <a:ea typeface="Tahoma" panose="020B0604030504040204" pitchFamily="34" charset="0"/>
                <a:cs typeface="Arial" panose="020B0604020202020204" pitchFamily="34" charset="0"/>
              </a:rPr>
              <a:t>divizní soutěže funkcionáře </a:t>
            </a:r>
            <a:r>
              <a:rPr lang="cs-CZ" sz="1600" dirty="0">
                <a:effectLst/>
                <a:latin typeface="Tw Cen MT Condensed Extra Bold" panose="020B0803020202020204" pitchFamily="34" charset="-18"/>
                <a:ea typeface="Tahoma" panose="020B0604030504040204" pitchFamily="34" charset="0"/>
                <a:cs typeface="Arial" panose="020B0604020202020204" pitchFamily="34" charset="0"/>
              </a:rPr>
              <a:t>hráče a příznivce</a:t>
            </a:r>
          </a:p>
        </p:txBody>
      </p:sp>
      <p:sp>
        <p:nvSpPr>
          <p:cNvPr id="19" name="Rectangle 129"/>
          <p:cNvSpPr>
            <a:spLocks noChangeArrowheads="1"/>
          </p:cNvSpPr>
          <p:nvPr/>
        </p:nvSpPr>
        <p:spPr bwMode="auto">
          <a:xfrm>
            <a:off x="155243" y="2856845"/>
            <a:ext cx="4597261" cy="1331436"/>
          </a:xfrm>
          <a:custGeom>
            <a:avLst/>
            <a:gdLst>
              <a:gd name="connsiteX0" fmla="*/ 0 w 4597261"/>
              <a:gd name="connsiteY0" fmla="*/ 0 h 1331436"/>
              <a:gd name="connsiteX1" fmla="*/ 4597261 w 4597261"/>
              <a:gd name="connsiteY1" fmla="*/ 0 h 1331436"/>
              <a:gd name="connsiteX2" fmla="*/ 4597261 w 4597261"/>
              <a:gd name="connsiteY2" fmla="*/ 1331436 h 1331436"/>
              <a:gd name="connsiteX3" fmla="*/ 0 w 4597261"/>
              <a:gd name="connsiteY3" fmla="*/ 1331436 h 1331436"/>
              <a:gd name="connsiteX4" fmla="*/ 0 w 4597261"/>
              <a:gd name="connsiteY4" fmla="*/ 0 h 1331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7261" h="1331436" fill="none" extrusionOk="0">
                <a:moveTo>
                  <a:pt x="0" y="0"/>
                </a:moveTo>
                <a:cubicBezTo>
                  <a:pt x="814038" y="-49533"/>
                  <a:pt x="3108999" y="-14809"/>
                  <a:pt x="4597261" y="0"/>
                </a:cubicBezTo>
                <a:cubicBezTo>
                  <a:pt x="4650110" y="648649"/>
                  <a:pt x="4685177" y="947677"/>
                  <a:pt x="4597261" y="1331436"/>
                </a:cubicBezTo>
                <a:cubicBezTo>
                  <a:pt x="3515187" y="1283205"/>
                  <a:pt x="2265105" y="1415891"/>
                  <a:pt x="0" y="1331436"/>
                </a:cubicBezTo>
                <a:cubicBezTo>
                  <a:pt x="31761" y="709072"/>
                  <a:pt x="-27491" y="297250"/>
                  <a:pt x="0" y="0"/>
                </a:cubicBezTo>
                <a:close/>
              </a:path>
              <a:path w="4597261" h="1331436" stroke="0" extrusionOk="0">
                <a:moveTo>
                  <a:pt x="0" y="0"/>
                </a:moveTo>
                <a:cubicBezTo>
                  <a:pt x="1350405" y="118645"/>
                  <a:pt x="2687876" y="116012"/>
                  <a:pt x="4597261" y="0"/>
                </a:cubicBezTo>
                <a:cubicBezTo>
                  <a:pt x="4534672" y="401623"/>
                  <a:pt x="4511111" y="751107"/>
                  <a:pt x="4597261" y="1331436"/>
                </a:cubicBezTo>
                <a:cubicBezTo>
                  <a:pt x="4084901" y="1466036"/>
                  <a:pt x="1957578" y="1174240"/>
                  <a:pt x="0" y="1331436"/>
                </a:cubicBezTo>
                <a:cubicBezTo>
                  <a:pt x="25011" y="805994"/>
                  <a:pt x="72907" y="233739"/>
                  <a:pt x="0" y="0"/>
                </a:cubicBezTo>
                <a:close/>
              </a:path>
            </a:pathLst>
          </a:custGeom>
          <a:blipFill dpi="0" rotWithShape="1">
            <a:blip r:embed="rId3">
              <a:alphaModFix amt="48000"/>
              <a:extLst>
                <a:ext uri="{837473B0-CC2E-450A-ABE3-18F120FF3D39}">
                  <a1611:picAttrSrcUrl xmlns="" xmlns:a1611="http://schemas.microsoft.com/office/drawing/2016/11/main" r:id="rId4"/>
                </a:ext>
              </a:extLst>
            </a:blip>
            <a:srcRect/>
            <a:stretch>
              <a:fillRect/>
            </a:stretch>
          </a:blipFill>
          <a:ln w="34925" cmpd="sng">
            <a:solidFill>
              <a:schemeClr val="tx1"/>
            </a:solidFill>
            <a:prstDash val="solid"/>
            <a:miter lim="800000"/>
            <a:headEnd/>
            <a:tailEnd/>
            <a:extLst>
              <a:ext uri="{C807C97D-BFC1-408E-A445-0C87EB9F89A2}">
                <ask:lineSketchStyleProps xmlns="" xmlns:ask="http://schemas.microsoft.com/office/drawing/2018/sketchyshapes" sd="1219033472">
                  <a:prstGeom prst="rect">
                    <a:avLst/>
                  </a:prstGeom>
                  <ask:type>
                    <ask:lineSketchCurved/>
                  </ask:type>
                </ask:lineSketchStyleProps>
              </a:ext>
            </a:extLst>
          </a:ln>
          <a:effectLst>
            <a:glow>
              <a:schemeClr val="accent1"/>
            </a:glow>
            <a:softEdge rad="0"/>
          </a:effectLst>
          <a:scene3d>
            <a:camera prst="orthographicFront"/>
            <a:lightRig rig="threePt" dir="t"/>
          </a:scene3d>
          <a:sp3d z="6350">
            <a:extrusionClr>
              <a:schemeClr val="bg1"/>
            </a:extrusionClr>
            <a:contourClr>
              <a:schemeClr val="bg1"/>
            </a:contourClr>
          </a:sp3d>
        </p:spPr>
        <p:txBody>
          <a:bodyPr wrap="square" lIns="91425" tIns="180000" rIns="91425" bIns="180000" anchor="ctr">
            <a:normAutofit fontScale="92500"/>
          </a:bodyPr>
          <a:lstStyle/>
          <a:p>
            <a:pPr algn="ctr" eaLnBrk="0" hangingPunct="0">
              <a:spcBef>
                <a:spcPts val="0"/>
              </a:spcBef>
              <a:defRPr/>
            </a:pPr>
            <a:r>
              <a:rPr lang="cs-CZ" sz="5400" dirty="0">
                <a:ln w="22225">
                  <a:noFill/>
                  <a:prstDash val="solid"/>
                </a:ln>
                <a:solidFill>
                  <a:srgbClr val="0000FF"/>
                </a:solidFill>
                <a:latin typeface="Britannic Bold" panose="020B0903060703020204" pitchFamily="34" charset="0"/>
                <a:ea typeface="Ebrima" panose="02000000000000000000" pitchFamily="2" charset="0"/>
                <a:cs typeface="Arial" panose="020B0604020202020204" pitchFamily="34" charset="0"/>
              </a:rPr>
              <a:t>FK Baník Souš</a:t>
            </a:r>
          </a:p>
        </p:txBody>
      </p:sp>
      <p:sp>
        <p:nvSpPr>
          <p:cNvPr id="4" name="TextovéPole 3"/>
          <p:cNvSpPr txBox="1"/>
          <p:nvPr/>
        </p:nvSpPr>
        <p:spPr>
          <a:xfrm>
            <a:off x="5472584" y="2268545"/>
            <a:ext cx="4608512" cy="4708981"/>
          </a:xfrm>
          <a:prstGeom prst="rect">
            <a:avLst/>
          </a:prstGeom>
          <a:solidFill>
            <a:srgbClr val="FFFF66"/>
          </a:solidFill>
          <a:effectLst>
            <a:glow rad="101600">
              <a:srgbClr val="0000CC">
                <a:alpha val="40000"/>
              </a:srgbClr>
            </a:glow>
            <a:softEdge rad="241300"/>
          </a:effectLst>
        </p:spPr>
        <p:txBody>
          <a:bodyPr wrap="square" rtlCol="0">
            <a:spAutoFit/>
          </a:bodyPr>
          <a:lstStyle/>
          <a:p>
            <a:pPr algn="ctr"/>
            <a:r>
              <a:rPr lang="cs-CZ" sz="6000" b="0" dirty="0">
                <a:solidFill>
                  <a:srgbClr val="FF0000"/>
                </a:solidFill>
                <a:effectLst>
                  <a:glow rad="63500">
                    <a:srgbClr val="0000CC">
                      <a:alpha val="40000"/>
                    </a:srgbClr>
                  </a:glow>
                  <a:outerShdw blurRad="38100" dist="38100" dir="2700000" algn="tl">
                    <a:srgbClr val="000000">
                      <a:alpha val="43137"/>
                    </a:srgbClr>
                  </a:outerShdw>
                </a:effectLst>
                <a:latin typeface="Footlight MT Light" panose="0204060206030A020304" pitchFamily="18" charset="0"/>
                <a:ea typeface="Yu Gothic UI" panose="020B0500000000000000" pitchFamily="34" charset="-128"/>
              </a:rPr>
              <a:t>SK Štětí-</a:t>
            </a:r>
          </a:p>
          <a:p>
            <a:pPr algn="ctr"/>
            <a:r>
              <a:rPr lang="cs-CZ" sz="6000" b="0" dirty="0">
                <a:solidFill>
                  <a:srgbClr val="FF0000"/>
                </a:solidFill>
                <a:effectLst>
                  <a:glow rad="63500">
                    <a:srgbClr val="0000CC">
                      <a:alpha val="40000"/>
                    </a:srgbClr>
                  </a:glow>
                  <a:outerShdw blurRad="38100" dist="38100" dir="2700000" algn="tl">
                    <a:srgbClr val="000000">
                      <a:alpha val="43137"/>
                    </a:srgbClr>
                  </a:outerShdw>
                </a:effectLst>
                <a:latin typeface="Footlight MT Light" panose="0204060206030A020304" pitchFamily="18" charset="0"/>
                <a:ea typeface="Yu Gothic UI" panose="020B0500000000000000" pitchFamily="34" charset="-128"/>
              </a:rPr>
              <a:t> SK Český Brod</a:t>
            </a:r>
          </a:p>
          <a:p>
            <a:pPr algn="ctr"/>
            <a:r>
              <a:rPr lang="cs-CZ" sz="4000" b="0" dirty="0">
                <a:solidFill>
                  <a:srgbClr val="FF0000"/>
                </a:solidFill>
                <a:effectLst>
                  <a:glow rad="63500">
                    <a:srgbClr val="0000CC">
                      <a:alpha val="40000"/>
                    </a:srgbClr>
                  </a:glow>
                  <a:outerShdw blurRad="38100" dist="38100" dir="2700000" algn="tl">
                    <a:srgbClr val="000000">
                      <a:alpha val="43137"/>
                    </a:srgbClr>
                  </a:outerShdw>
                </a:effectLst>
                <a:latin typeface="Footlight MT Light" panose="0204060206030A020304" pitchFamily="18" charset="0"/>
                <a:ea typeface="Yu Gothic UI" panose="020B0500000000000000" pitchFamily="34" charset="-128"/>
              </a:rPr>
              <a:t>Sobota 21.3.2020</a:t>
            </a:r>
          </a:p>
          <a:p>
            <a:pPr algn="ctr"/>
            <a:r>
              <a:rPr lang="cs-CZ" sz="4000" b="0" dirty="0">
                <a:solidFill>
                  <a:srgbClr val="FF0000"/>
                </a:solidFill>
                <a:effectLst>
                  <a:glow rad="63500">
                    <a:srgbClr val="0000CC">
                      <a:alpha val="40000"/>
                    </a:srgbClr>
                  </a:glow>
                  <a:outerShdw blurRad="38100" dist="38100" dir="2700000" algn="tl">
                    <a:srgbClr val="000000">
                      <a:alpha val="43137"/>
                    </a:srgbClr>
                  </a:outerShdw>
                </a:effectLst>
                <a:latin typeface="Footlight MT Light" panose="0204060206030A020304" pitchFamily="18" charset="0"/>
                <a:ea typeface="Yu Gothic UI" panose="020B0500000000000000" pitchFamily="34" charset="-128"/>
              </a:rPr>
              <a:t>10:15 hod</a:t>
            </a:r>
          </a:p>
          <a:p>
            <a:pPr algn="ctr"/>
            <a:r>
              <a:rPr lang="cs-CZ" sz="4000" b="0" dirty="0">
                <a:solidFill>
                  <a:srgbClr val="FF0000"/>
                </a:solidFill>
                <a:effectLst>
                  <a:glow rad="63500">
                    <a:srgbClr val="0000CC">
                      <a:alpha val="40000"/>
                    </a:srgbClr>
                  </a:glow>
                  <a:outerShdw blurRad="38100" dist="38100" dir="2700000" algn="tl">
                    <a:srgbClr val="000000">
                      <a:alpha val="43137"/>
                    </a:srgbClr>
                  </a:outerShdw>
                </a:effectLst>
                <a:latin typeface="Footlight MT Light" panose="0204060206030A020304" pitchFamily="18" charset="0"/>
                <a:ea typeface="Yu Gothic UI" panose="020B0500000000000000" pitchFamily="34" charset="-128"/>
              </a:rPr>
              <a:t>18. kolo</a:t>
            </a:r>
          </a:p>
        </p:txBody>
      </p:sp>
      <p:pic>
        <p:nvPicPr>
          <p:cNvPr id="5" name="Obrázek 4" descr="&lt;strong&gt;SK&lt;/strong&gt; &lt;strong&gt;Český&lt;/strong&gt; &lt;strong&gt;Brod&lt;/strong&gt; - Wikipedia"/>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32624" y="4132784"/>
            <a:ext cx="808679" cy="808679"/>
          </a:xfrm>
          <a:prstGeom prst="rect">
            <a:avLst/>
          </a:prstGeom>
        </p:spPr>
      </p:pic>
      <p:sp>
        <p:nvSpPr>
          <p:cNvPr id="12" name="Mrak 11"/>
          <p:cNvSpPr/>
          <p:nvPr/>
        </p:nvSpPr>
        <p:spPr bwMode="auto">
          <a:xfrm>
            <a:off x="5472584" y="80721"/>
            <a:ext cx="4752504" cy="2016000"/>
          </a:xfrm>
          <a:prstGeom prst="cloud">
            <a:avLst/>
          </a:prstGeom>
          <a:blipFill>
            <a:blip r:embed="rId6"/>
            <a:tile tx="0" ty="0" sx="100000" sy="100000" flip="none" algn="tl"/>
          </a:blipFill>
          <a:ln w="9525">
            <a:noFill/>
            <a:miter lim="800000"/>
            <a:headEnd/>
            <a:tailEnd/>
          </a:ln>
          <a:effectLst/>
        </p:spPr>
        <p:txBody>
          <a:bodyPr vert="horz" wrap="square" lIns="0" tIns="0" rIns="38088" bIns="39675"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cs-CZ" sz="4400" b="1" i="0" u="none" strike="noStrike" cap="none" normalizeH="0" baseline="0" dirty="0">
                <a:ln>
                  <a:noFill/>
                </a:ln>
                <a:solidFill>
                  <a:srgbClr val="009900"/>
                </a:solidFill>
                <a:effectLst/>
                <a:latin typeface="Berlin Sans FB Demi" panose="020E0802020502020306" pitchFamily="34" charset="0"/>
                <a:cs typeface="Arial" pitchFamily="34" charset="0"/>
              </a:rPr>
              <a:t>Pozvánka</a:t>
            </a:r>
          </a:p>
          <a:p>
            <a:pPr marL="0" marR="0" indent="0" algn="ctr" defTabSz="914400" rtl="0" eaLnBrk="0" fontAlgn="base" latinLnBrk="0" hangingPunct="0">
              <a:lnSpc>
                <a:spcPct val="100000"/>
              </a:lnSpc>
              <a:spcBef>
                <a:spcPct val="0"/>
              </a:spcBef>
              <a:spcAft>
                <a:spcPct val="0"/>
              </a:spcAft>
              <a:buClrTx/>
              <a:buSzTx/>
              <a:buFontTx/>
              <a:buNone/>
              <a:tabLst/>
            </a:pPr>
            <a:r>
              <a:rPr lang="cs-CZ" sz="4400" dirty="0">
                <a:solidFill>
                  <a:srgbClr val="009900"/>
                </a:solidFill>
                <a:latin typeface="Berlin Sans FB Demi" panose="020E0802020502020306" pitchFamily="34" charset="0"/>
                <a:cs typeface="Arial" pitchFamily="34" charset="0"/>
              </a:rPr>
              <a:t>na domácí utkání</a:t>
            </a:r>
            <a:endParaRPr kumimoji="0" lang="cs-CZ" sz="4400" b="1" i="0" u="none" strike="noStrike" cap="none" normalizeH="0" baseline="0" dirty="0">
              <a:ln>
                <a:noFill/>
              </a:ln>
              <a:solidFill>
                <a:srgbClr val="009900"/>
              </a:solidFill>
              <a:effectLst/>
              <a:latin typeface="Berlin Sans FB Demi" panose="020E0802020502020306" pitchFamily="34" charset="0"/>
              <a:cs typeface="Arial" pitchFamily="34" charset="0"/>
            </a:endParaRPr>
          </a:p>
        </p:txBody>
      </p:sp>
      <p:pic>
        <p:nvPicPr>
          <p:cNvPr id="13" name="Obrázek 12" descr="&lt;strong&gt;Soccer&lt;/strong&gt; | Free Stock Photo | Illustration of a &lt;strong&gt;soccer&lt;/strong&gt; &lt;strong&gt;ball&lt;/strong&gt; ..."/>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29952" y="828388"/>
            <a:ext cx="1295136" cy="129513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ovéPole 9"/>
          <p:cNvSpPr txBox="1"/>
          <p:nvPr/>
        </p:nvSpPr>
        <p:spPr>
          <a:xfrm>
            <a:off x="1944192" y="7004456"/>
            <a:ext cx="432048"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46</a:t>
            </a:r>
          </a:p>
        </p:txBody>
      </p:sp>
      <p:sp>
        <p:nvSpPr>
          <p:cNvPr id="12" name="TextovéPole 11"/>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a:t>
            </a:r>
          </a:p>
        </p:txBody>
      </p:sp>
      <p:sp>
        <p:nvSpPr>
          <p:cNvPr id="11" name="TextovéPole 10"/>
          <p:cNvSpPr txBox="1"/>
          <p:nvPr/>
        </p:nvSpPr>
        <p:spPr>
          <a:xfrm>
            <a:off x="5434410" y="78842"/>
            <a:ext cx="4594415" cy="6588000"/>
          </a:xfrm>
          <a:prstGeom prst="rect">
            <a:avLst/>
          </a:prstGeom>
          <a:noFill/>
          <a:ln w="57150" cmpd="dbl">
            <a:solidFill>
              <a:srgbClr val="FF3399"/>
            </a:solidFill>
            <a:prstDash val="dash"/>
          </a:ln>
          <a:effectLst>
            <a:innerShdw blurRad="114300">
              <a:prstClr val="black"/>
            </a:innerShdw>
          </a:effectLst>
        </p:spPr>
        <p:txBody>
          <a:bodyPr wrap="square" anchor="t" anchorCtr="0">
            <a:noAutofit/>
            <a:scene3d>
              <a:camera prst="orthographicFront">
                <a:rot lat="0" lon="0" rev="0"/>
              </a:camera>
              <a:lightRig rig="threePt" dir="t"/>
            </a:scene3d>
            <a:sp3d extrusionH="50800">
              <a:bevelT w="25400" h="95250" prst="softRound"/>
              <a:bevelB w="19050" h="57150" prst="relaxedInset"/>
              <a:contourClr>
                <a:srgbClr val="FFFF00"/>
              </a:contourClr>
            </a:sp3d>
          </a:bodyPr>
          <a:lstStyle/>
          <a:p>
            <a:pPr algn="ctr" eaLnBrk="0" hangingPunct="0">
              <a:defRPr/>
            </a:pPr>
            <a:r>
              <a:rPr lang="cs-CZ" sz="3200" i="1" u="sng" dirty="0">
                <a:ln w="28575" cap="flat">
                  <a:noFill/>
                  <a:prstDash val="solid"/>
                  <a:round/>
                </a:ln>
                <a:solidFill>
                  <a:schemeClr val="accent6">
                    <a:lumMod val="50000"/>
                  </a:schemeClr>
                </a:solidFill>
                <a:effectLst>
                  <a:outerShdw blurRad="50800" dist="38100" dir="10800000" algn="r" rotWithShape="0">
                    <a:srgbClr val="FFC000">
                      <a:alpha val="40000"/>
                    </a:srgbClr>
                  </a:outerShdw>
                </a:effectLst>
                <a:latin typeface="Britannic Bold" panose="020B0903060703020204" pitchFamily="34" charset="0"/>
                <a:ea typeface="Yu Gothic UI Semibold" panose="020B0700000000000000" pitchFamily="34" charset="-128"/>
                <a:cs typeface="Miriam" panose="020B0502050101010101" pitchFamily="34" charset="-79"/>
              </a:rPr>
              <a:t>Vážení sportovní přátelé</a:t>
            </a:r>
          </a:p>
          <a:p>
            <a:pPr algn="just" eaLnBrk="0" hangingPunct="0">
              <a:defRPr/>
            </a:pPr>
            <a:r>
              <a:rPr lang="cs-CZ" sz="1300" i="1" dirty="0">
                <a:latin typeface="Arial" pitchFamily="34" charset="0"/>
                <a:cs typeface="Arial" pitchFamily="34" charset="0"/>
              </a:rPr>
              <a:t>    fotbalová zima právě dnes končí . Před námi je úvod jarní části divizní soutěže. Fanoušci se určitě nemohou dočkat prvního jarního představení  a to více jsou na dnešní zápas natěšeni, když do Štětí přijede jeden z favoritů soutěže, který je po 15 podzimních kolech na 2. místě tabulky. Navíc přicházejí kuloárové zprávy, že Souš se v příští sezóně slučuje s Mosteckým fotbalovým klubem a přáním fanoušků, nejenom fanoušků, je postup do vyšší soutěže, kterou je  Fortuna ČFL. Trochu to připomíná nedávné slučování Lovosic a Litoměřic do jednoho týmu FK Litoměřicko. Tím, ale vůbec nemyslíme, že by měl tento projekt v budoucnu dopadnout stejně, kdy nastaly finanční problémy a FK Litoměřicko spadlo o 2 soutěže níže. Hráče, funkcionáře a fanoušky našeho dnešního soupeře ve Štětí vítáme a přejeme si, aby se jim u nás líbilo ať už zápas dopadne jakkoliv. Vraťme se ale zpět do našeho klubu. Před mužstvem dospělých stojí těžký úkol. Udržet divizní soutěž v městě papíru i pro příští rok.  Od roku 2013 se o to pokoušíme již potřetí . Nováčky jsme byli stejně jako letos v ročnících 2013-14, 2016-17, ale vždy jsme skončili na sestupových místech.  V 15 podzimních kolech jsme získali 18 bodů a patří nám 13. místo. Blízko máme do středu tabulky, ale stejně tak málo bodů je i k místům sestupovým. Jak proběhla zimní příprava a jaké jsou novinky v mužstvu dospělých se dozvíte v další části zpravodaje. Fanoušky může těšit, že z 15 jarních mistrovských zápasů se jich na hřišti ve Štětí odehraje 8, což je určitě i výhoda v boji o důležitě mistrovské body.  Na jaro se</a:t>
            </a:r>
          </a:p>
        </p:txBody>
      </p:sp>
      <p:cxnSp>
        <p:nvCxnSpPr>
          <p:cNvPr id="7" name="Přímá spojnice se šipkou 6"/>
          <p:cNvCxnSpPr/>
          <p:nvPr/>
        </p:nvCxnSpPr>
        <p:spPr bwMode="auto">
          <a:xfrm>
            <a:off x="8928968" y="7004456"/>
            <a:ext cx="1008112" cy="71428"/>
          </a:xfrm>
          <a:prstGeom prst="straightConnector1">
            <a:avLst/>
          </a:prstGeom>
          <a:noFill/>
          <a:ln w="25400" cap="flat" cmpd="sng" algn="ctr">
            <a:solidFill>
              <a:schemeClr val="tx1"/>
            </a:solidFill>
            <a:prstDash val="solid"/>
            <a:round/>
            <a:headEnd type="none" w="med" len="med"/>
            <a:tailEnd type="triangle"/>
          </a:ln>
          <a:effectLst>
            <a:outerShdw dist="45791" dir="2021404" algn="ctr" rotWithShape="0">
              <a:srgbClr val="9999FF"/>
            </a:outerShdw>
          </a:effectLst>
        </p:spPr>
      </p:cxnSp>
      <p:sp>
        <p:nvSpPr>
          <p:cNvPr id="13" name="TextovéPole 12"/>
          <p:cNvSpPr txBox="1"/>
          <p:nvPr/>
        </p:nvSpPr>
        <p:spPr>
          <a:xfrm>
            <a:off x="143992" y="3054937"/>
            <a:ext cx="4763906" cy="3785652"/>
          </a:xfrm>
          <a:prstGeom prst="rect">
            <a:avLst/>
          </a:prstGeom>
          <a:blipFill>
            <a:blip r:embed="rId2"/>
            <a:stretch>
              <a:fillRect/>
            </a:stretch>
          </a:blipFill>
          <a:ln w="69850">
            <a:solidFill>
              <a:schemeClr val="accent6">
                <a:lumMod val="50000"/>
              </a:schemeClr>
            </a:solidFill>
            <a:prstDash val="dashDot"/>
          </a:ln>
          <a:effectLst>
            <a:glow rad="101600">
              <a:schemeClr val="bg1">
                <a:alpha val="40000"/>
              </a:schemeClr>
            </a:glow>
            <a:softEdge rad="0"/>
          </a:effectLst>
        </p:spPr>
        <p:txBody>
          <a:bodyPr wrap="square" rtlCol="0">
            <a:spAutoFit/>
          </a:bodyPr>
          <a:lstStyle/>
          <a:p>
            <a:pPr algn="ctr"/>
            <a:r>
              <a:rPr lang="cs-CZ" sz="4800" dirty="0">
                <a:ln>
                  <a:solidFill>
                    <a:srgbClr val="FFFF00"/>
                  </a:solidFill>
                </a:ln>
                <a:gradFill flip="none" rotWithShape="1">
                  <a:gsLst>
                    <a:gs pos="45000">
                      <a:srgbClr val="FFCC00"/>
                    </a:gs>
                    <a:gs pos="81000">
                      <a:schemeClr val="bg1">
                        <a:shade val="67500"/>
                        <a:satMod val="115000"/>
                      </a:schemeClr>
                    </a:gs>
                    <a:gs pos="100000">
                      <a:schemeClr val="bg1">
                        <a:shade val="100000"/>
                        <a:satMod val="115000"/>
                      </a:schemeClr>
                    </a:gs>
                  </a:gsLst>
                  <a:path path="circle">
                    <a:fillToRect l="50000" t="50000" r="50000" b="50000"/>
                  </a:path>
                  <a:tileRect/>
                </a:gradFill>
                <a:latin typeface="Berlin Sans FB Demi" panose="020E0802020502020306" pitchFamily="34" charset="0"/>
              </a:rPr>
              <a:t>TJ </a:t>
            </a:r>
            <a:r>
              <a:rPr lang="cs-CZ" sz="4800" dirty="0" err="1">
                <a:ln>
                  <a:solidFill>
                    <a:srgbClr val="FFFF00"/>
                  </a:solidFill>
                </a:ln>
                <a:gradFill flip="none" rotWithShape="1">
                  <a:gsLst>
                    <a:gs pos="45000">
                      <a:srgbClr val="FFCC00"/>
                    </a:gs>
                    <a:gs pos="81000">
                      <a:schemeClr val="bg1">
                        <a:shade val="67500"/>
                        <a:satMod val="115000"/>
                      </a:schemeClr>
                    </a:gs>
                    <a:gs pos="100000">
                      <a:schemeClr val="bg1">
                        <a:shade val="100000"/>
                        <a:satMod val="115000"/>
                      </a:schemeClr>
                    </a:gs>
                  </a:gsLst>
                  <a:path path="circle">
                    <a:fillToRect l="50000" t="50000" r="50000" b="50000"/>
                  </a:path>
                  <a:tileRect/>
                </a:gradFill>
                <a:latin typeface="Berlin Sans FB Demi" panose="020E0802020502020306" pitchFamily="34" charset="0"/>
              </a:rPr>
              <a:t>Tatran</a:t>
            </a:r>
            <a:r>
              <a:rPr lang="cs-CZ" sz="4800" dirty="0">
                <a:ln>
                  <a:solidFill>
                    <a:srgbClr val="FFFF00"/>
                  </a:solidFill>
                </a:ln>
                <a:gradFill flip="none" rotWithShape="1">
                  <a:gsLst>
                    <a:gs pos="45000">
                      <a:srgbClr val="FFCC00"/>
                    </a:gs>
                    <a:gs pos="81000">
                      <a:schemeClr val="bg1">
                        <a:shade val="67500"/>
                        <a:satMod val="115000"/>
                      </a:schemeClr>
                    </a:gs>
                    <a:gs pos="100000">
                      <a:schemeClr val="bg1">
                        <a:shade val="100000"/>
                        <a:satMod val="115000"/>
                      </a:schemeClr>
                    </a:gs>
                  </a:gsLst>
                  <a:path path="circle">
                    <a:fillToRect l="50000" t="50000" r="50000" b="50000"/>
                  </a:path>
                  <a:tileRect/>
                </a:gradFill>
                <a:latin typeface="Berlin Sans FB Demi" panose="020E0802020502020306" pitchFamily="34" charset="0"/>
              </a:rPr>
              <a:t> Rakovník -   </a:t>
            </a:r>
          </a:p>
          <a:p>
            <a:pPr algn="ctr"/>
            <a:r>
              <a:rPr lang="cs-CZ" sz="4800" dirty="0">
                <a:ln>
                  <a:solidFill>
                    <a:srgbClr val="FFFF00"/>
                  </a:solidFill>
                </a:ln>
                <a:gradFill flip="none" rotWithShape="1">
                  <a:gsLst>
                    <a:gs pos="45000">
                      <a:srgbClr val="FFCC00"/>
                    </a:gs>
                    <a:gs pos="81000">
                      <a:schemeClr val="bg1">
                        <a:shade val="67500"/>
                        <a:satMod val="115000"/>
                      </a:schemeClr>
                    </a:gs>
                    <a:gs pos="100000">
                      <a:schemeClr val="bg1">
                        <a:shade val="100000"/>
                        <a:satMod val="115000"/>
                      </a:schemeClr>
                    </a:gs>
                  </a:gsLst>
                  <a:path path="circle">
                    <a:fillToRect l="50000" t="50000" r="50000" b="50000"/>
                  </a:path>
                  <a:tileRect/>
                </a:gradFill>
                <a:latin typeface="Berlin Sans FB Demi" panose="020E0802020502020306" pitchFamily="34" charset="0"/>
              </a:rPr>
              <a:t>SK Štětí </a:t>
            </a:r>
          </a:p>
          <a:p>
            <a:pPr algn="ctr"/>
            <a:r>
              <a:rPr lang="cs-CZ" sz="4800" dirty="0">
                <a:ln>
                  <a:solidFill>
                    <a:srgbClr val="FFFF00"/>
                  </a:solidFill>
                </a:ln>
                <a:solidFill>
                  <a:schemeClr val="bg1"/>
                </a:solidFill>
                <a:latin typeface="Berlin Sans FB Demi" panose="020E0802020502020306" pitchFamily="34" charset="0"/>
              </a:rPr>
              <a:t>sobota 14.3.2020  </a:t>
            </a:r>
          </a:p>
          <a:p>
            <a:pPr algn="ctr"/>
            <a:r>
              <a:rPr lang="cs-CZ" sz="4800" dirty="0">
                <a:ln>
                  <a:solidFill>
                    <a:srgbClr val="FFFF00"/>
                  </a:solidFill>
                </a:ln>
                <a:solidFill>
                  <a:schemeClr val="bg1"/>
                </a:solidFill>
                <a:latin typeface="Berlin Sans FB Demi" panose="020E0802020502020306" pitchFamily="34" charset="0"/>
              </a:rPr>
              <a:t>10:15 hod  UT</a:t>
            </a:r>
          </a:p>
        </p:txBody>
      </p:sp>
      <p:sp>
        <p:nvSpPr>
          <p:cNvPr id="14" name="TextovéPole 13"/>
          <p:cNvSpPr txBox="1"/>
          <p:nvPr/>
        </p:nvSpPr>
        <p:spPr>
          <a:xfrm>
            <a:off x="143992" y="126902"/>
            <a:ext cx="4763905" cy="2708434"/>
          </a:xfrm>
          <a:prstGeom prst="rect">
            <a:avLst/>
          </a:prstGeom>
          <a:solidFill>
            <a:srgbClr val="6600CC"/>
          </a:solidFill>
          <a:effectLst>
            <a:glow rad="101600">
              <a:schemeClr val="accent1">
                <a:lumMod val="60000"/>
                <a:lumOff val="40000"/>
                <a:alpha val="40000"/>
              </a:schemeClr>
            </a:glow>
            <a:softEdge rad="241300"/>
          </a:effectLst>
        </p:spPr>
        <p:txBody>
          <a:bodyPr wrap="square" rtlCol="0">
            <a:spAutoFit/>
          </a:bodyPr>
          <a:lstStyle/>
          <a:p>
            <a:pPr algn="ctr"/>
            <a:r>
              <a:rPr lang="cs-CZ" sz="2400" dirty="0">
                <a:solidFill>
                  <a:srgbClr val="FFFF00"/>
                </a:solidFill>
                <a:latin typeface="Snap ITC" panose="04040A07060A02020202" pitchFamily="82" charset="0"/>
              </a:rPr>
              <a:t>Za týden míříme do </a:t>
            </a:r>
            <a:r>
              <a:rPr lang="cs-CZ" sz="3600" dirty="0">
                <a:solidFill>
                  <a:srgbClr val="FFFF00"/>
                </a:solidFill>
                <a:latin typeface="Snap ITC" panose="04040A07060A02020202" pitchFamily="82" charset="0"/>
              </a:rPr>
              <a:t>Rakovníka</a:t>
            </a:r>
            <a:r>
              <a:rPr lang="cs-CZ" sz="2400" dirty="0">
                <a:solidFill>
                  <a:srgbClr val="FFFF00"/>
                </a:solidFill>
                <a:latin typeface="Snap ITC" panose="04040A07060A02020202" pitchFamily="82" charset="0"/>
              </a:rPr>
              <a:t>, </a:t>
            </a:r>
            <a:r>
              <a:rPr lang="cs-CZ" sz="2200" dirty="0">
                <a:solidFill>
                  <a:srgbClr val="FFFF00"/>
                </a:solidFill>
                <a:latin typeface="Snap ITC" panose="04040A07060A02020202" pitchFamily="82" charset="0"/>
              </a:rPr>
              <a:t>kde se pokusíme soupeři vrátit domácí porážku z podzimní části. </a:t>
            </a:r>
          </a:p>
          <a:p>
            <a:pPr algn="ctr"/>
            <a:r>
              <a:rPr lang="cs-CZ" sz="2200" dirty="0">
                <a:solidFill>
                  <a:srgbClr val="FFFF00"/>
                </a:solidFill>
                <a:latin typeface="Arial Black" panose="020B0A04020102020204" pitchFamily="34" charset="0"/>
              </a:rPr>
              <a:t>Odjezd autobusu v </a:t>
            </a:r>
          </a:p>
          <a:p>
            <a:pPr algn="ctr"/>
            <a:r>
              <a:rPr lang="cs-CZ" sz="2200" dirty="0">
                <a:solidFill>
                  <a:srgbClr val="FFFF00"/>
                </a:solidFill>
                <a:latin typeface="Arial Black" panose="020B0A04020102020204" pitchFamily="34" charset="0"/>
              </a:rPr>
              <a:t>7:30 hod </a:t>
            </a:r>
          </a:p>
        </p:txBody>
      </p:sp>
      <p:pic>
        <p:nvPicPr>
          <p:cNvPr id="15" name="Obrázek 14"/>
          <p:cNvPicPr>
            <a:picLocks noChangeAspect="1"/>
          </p:cNvPicPr>
          <p:nvPr/>
        </p:nvPicPr>
        <p:blipFill>
          <a:blip r:embed="rId3"/>
          <a:stretch>
            <a:fillRect/>
          </a:stretch>
        </p:blipFill>
        <p:spPr>
          <a:xfrm>
            <a:off x="268006" y="3115444"/>
            <a:ext cx="740082" cy="792088"/>
          </a:xfrm>
          <a:prstGeom prst="rect">
            <a:avLst/>
          </a:prstGeom>
        </p:spPr>
      </p:pic>
      <p:pic>
        <p:nvPicPr>
          <p:cNvPr id="16" name="Obrázek 15" descr="Vector Logos, &lt;strong&gt;Logo&lt;/strong&gt; Templates Free Download | seeklog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99029" y="4568024"/>
            <a:ext cx="781827" cy="791691"/>
          </a:xfrm>
          <a:prstGeom prst="rect">
            <a:avLst/>
          </a:prstGeom>
          <a:noFill/>
          <a:ln>
            <a:noFill/>
          </a:ln>
        </p:spPr>
      </p:pic>
    </p:spTree>
    <p:extLst>
      <p:ext uri="{BB962C8B-B14F-4D97-AF65-F5344CB8AC3E}">
        <p14:creationId xmlns:p14="http://schemas.microsoft.com/office/powerpoint/2010/main" val="1854892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1944192" y="7004456"/>
            <a:ext cx="178917"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4</a:t>
            </a:r>
          </a:p>
        </p:txBody>
      </p:sp>
      <p:sp>
        <p:nvSpPr>
          <p:cNvPr id="10" name="TextovéPole 9"/>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45</a:t>
            </a:r>
          </a:p>
        </p:txBody>
      </p:sp>
      <p:sp>
        <p:nvSpPr>
          <p:cNvPr id="4" name="TextovéPole 3">
            <a:extLst>
              <a:ext uri="{FF2B5EF4-FFF2-40B4-BE49-F238E27FC236}">
                <a16:creationId xmlns:a16="http://schemas.microsoft.com/office/drawing/2014/main" id="{857CFDF1-2B21-45FA-877D-E567F776016C}"/>
              </a:ext>
            </a:extLst>
          </p:cNvPr>
          <p:cNvSpPr txBox="1"/>
          <p:nvPr/>
        </p:nvSpPr>
        <p:spPr>
          <a:xfrm>
            <a:off x="9144992" y="343019"/>
            <a:ext cx="45719" cy="400110"/>
          </a:xfrm>
          <a:prstGeom prst="rect">
            <a:avLst/>
          </a:prstGeom>
          <a:solidFill>
            <a:srgbClr val="99FFCC"/>
          </a:solidFill>
          <a:effectLst>
            <a:glow rad="101600">
              <a:srgbClr val="FFFF66">
                <a:alpha val="40000"/>
              </a:srgbClr>
            </a:glow>
            <a:softEdge rad="241300"/>
          </a:effectLst>
        </p:spPr>
        <p:txBody>
          <a:bodyPr wrap="square" rtlCol="0">
            <a:spAutoFit/>
          </a:bodyPr>
          <a:lstStyle/>
          <a:p>
            <a:pPr algn="ctr"/>
            <a:endParaRPr lang="cs-CZ" sz="2000" dirty="0">
              <a:latin typeface="Arial Black" panose="020B0A04020102020204" pitchFamily="34" charset="0"/>
            </a:endParaRPr>
          </a:p>
        </p:txBody>
      </p:sp>
      <p:sp>
        <p:nvSpPr>
          <p:cNvPr id="16" name="TextovéPole 15"/>
          <p:cNvSpPr txBox="1"/>
          <p:nvPr/>
        </p:nvSpPr>
        <p:spPr>
          <a:xfrm>
            <a:off x="134602" y="163116"/>
            <a:ext cx="4617902" cy="6624736"/>
          </a:xfrm>
          <a:prstGeom prst="rect">
            <a:avLst/>
          </a:prstGeom>
          <a:noFill/>
          <a:ln w="57150" cmpd="dbl">
            <a:solidFill>
              <a:srgbClr val="FF3399"/>
            </a:solidFill>
            <a:prstDash val="dash"/>
          </a:ln>
          <a:effectLst>
            <a:innerShdw blurRad="114300">
              <a:prstClr val="black"/>
            </a:innerShdw>
          </a:effectLst>
        </p:spPr>
        <p:txBody>
          <a:bodyPr wrap="square" anchor="t" anchorCtr="0">
            <a:noAutofit/>
            <a:scene3d>
              <a:camera prst="orthographicFront">
                <a:rot lat="0" lon="0" rev="0"/>
              </a:camera>
              <a:lightRig rig="threePt" dir="t"/>
            </a:scene3d>
            <a:sp3d extrusionH="50800">
              <a:bevelT w="25400" h="95250" prst="softRound"/>
              <a:bevelB w="19050" h="57150" prst="relaxedInset"/>
              <a:contourClr>
                <a:srgbClr val="FFFF00"/>
              </a:contourClr>
            </a:sp3d>
          </a:bodyPr>
          <a:lstStyle/>
          <a:p>
            <a:pPr algn="just" eaLnBrk="0" hangingPunct="0">
              <a:defRPr/>
            </a:pPr>
            <a:r>
              <a:rPr lang="cs-CZ" sz="1300" i="1" dirty="0">
                <a:latin typeface="Arial" pitchFamily="34" charset="0"/>
                <a:cs typeface="Arial" pitchFamily="34" charset="0"/>
              </a:rPr>
              <a:t>připravovala se i další mužstva SK Štětí. Jak se ji bude dařit budete mít možnost  brzy vidět. Na dalších stránkách jsou zápasové pozvánky, jak na domácí, tak i venkovní utkání.  Dorostenci zahajují za týden Ústecký přebor v Děčíně a bodů budou chtít získat více jak na podzim. Zatím jsou z 13 účastníků na 11. místě. Starší žáci si nás svůj první zápas počkají ještě o týden déle do 21. března, kdy jedou do Velkých </a:t>
            </a:r>
            <a:r>
              <a:rPr lang="cs-CZ" sz="1300" i="1" dirty="0" err="1">
                <a:latin typeface="Arial" pitchFamily="34" charset="0"/>
                <a:cs typeface="Arial" pitchFamily="34" charset="0"/>
              </a:rPr>
              <a:t>Žernosek</a:t>
            </a:r>
            <a:r>
              <a:rPr lang="cs-CZ" sz="1300" i="1" dirty="0">
                <a:latin typeface="Arial" pitchFamily="34" charset="0"/>
                <a:cs typeface="Arial" pitchFamily="34" charset="0"/>
              </a:rPr>
              <a:t>. Zatím nám dělají velkou radost. V okresním přeboru jsou na 1. místě na jaře si to o titul rozdají s nedalekou Hoštkou. V archivu by jsme asi hodně dlouho hledali, kdy spolu na nejvyšších místech svádělo souboj Štětí s přáteli z  Hoštky. Tahákem za 14 dní je první jarní zápas rezervního týmu dospělých SK Štětí na hřišti vedoucího celku III. Třídy FK Polepy. B tým na podzim naše očekávání moc nenaplnil, a i když to v zimě vypadalo, že mužstvo drží pospolu, tak jak je na tom skutečně je, se ukáže až na jaře. Pouhých 9 bodů a 13. místo není dobrou vizitkou. Trenéři Pavel Minárik senior a vedoucí týmu Václav Švancar  se spolu se svými svěřenci pokusí III. Třídu udržet. Starší a mladší přípravka se poprvé v okresních soutěžích představí na začátku dubna. Ve stejný čas zahajuje okresní přebor </a:t>
            </a:r>
            <a:r>
              <a:rPr lang="cs-CZ" sz="1300" i="1" dirty="0" err="1">
                <a:latin typeface="Arial" pitchFamily="34" charset="0"/>
                <a:cs typeface="Arial" pitchFamily="34" charset="0"/>
              </a:rPr>
              <a:t>minipřípravka</a:t>
            </a:r>
            <a:r>
              <a:rPr lang="cs-CZ" sz="1300" i="1" dirty="0">
                <a:latin typeface="Arial" pitchFamily="34" charset="0"/>
                <a:cs typeface="Arial" pitchFamily="34" charset="0"/>
              </a:rPr>
              <a:t>. Posledním týmem sdruženým v našem oddíle jsou mladíci ze staré gardy , která v okresním přeboru , kde je po podzimu na 2. místě , hrdě nastupuje pod názvem SEPAP. První utkání hraje 10. dubna venku proti 3. celku tabulky TIGO Nučnice. </a:t>
            </a:r>
          </a:p>
          <a:p>
            <a:pPr algn="just" eaLnBrk="0" hangingPunct="0">
              <a:defRPr/>
            </a:pPr>
            <a:r>
              <a:rPr lang="cs-CZ" sz="1300" i="1" dirty="0">
                <a:latin typeface="Arial" pitchFamily="34" charset="0"/>
                <a:cs typeface="Arial" pitchFamily="34" charset="0"/>
              </a:rPr>
              <a:t>        Fotbalový život oddílu je hlavně díky grantům města Štětí pro rok 2020 finančně zajištěn. Velké poděkování. Perfektně funguje i spolupráce s Domem dětí a mládeže ve Štětí . Tímto zveme na fotbalový stadion ve Štětí všechny mladé zájemce o fotbal jak  </a:t>
            </a:r>
          </a:p>
          <a:p>
            <a:pPr algn="just" eaLnBrk="0" hangingPunct="0">
              <a:defRPr/>
            </a:pPr>
            <a:r>
              <a:rPr lang="cs-CZ" sz="1300" i="1" dirty="0">
                <a:latin typeface="Arial" pitchFamily="34" charset="0"/>
                <a:cs typeface="Arial" pitchFamily="34" charset="0"/>
              </a:rPr>
              <a:t>       </a:t>
            </a:r>
          </a:p>
        </p:txBody>
      </p:sp>
      <p:cxnSp>
        <p:nvCxnSpPr>
          <p:cNvPr id="17" name="Přímá spojnice se šipkou 16">
            <a:extLst>
              <a:ext uri="{FF2B5EF4-FFF2-40B4-BE49-F238E27FC236}">
                <a16:creationId xmlns:a16="http://schemas.microsoft.com/office/drawing/2014/main" id="{0601F100-07E0-4C8B-8FC7-C1FCCFC0C8AA}"/>
              </a:ext>
            </a:extLst>
          </p:cNvPr>
          <p:cNvCxnSpPr/>
          <p:nvPr/>
        </p:nvCxnSpPr>
        <p:spPr bwMode="auto">
          <a:xfrm>
            <a:off x="3744392" y="7075884"/>
            <a:ext cx="1008112" cy="71428"/>
          </a:xfrm>
          <a:prstGeom prst="straightConnector1">
            <a:avLst/>
          </a:prstGeom>
          <a:noFill/>
          <a:ln w="25400" cap="flat" cmpd="sng" algn="ctr">
            <a:solidFill>
              <a:schemeClr val="tx1"/>
            </a:solidFill>
            <a:prstDash val="solid"/>
            <a:round/>
            <a:headEnd type="none" w="med" len="med"/>
            <a:tailEnd type="triangle"/>
          </a:ln>
          <a:effectLst>
            <a:outerShdw dist="45791" dir="2021404" algn="ctr" rotWithShape="0">
              <a:srgbClr val="9999FF"/>
            </a:outerShdw>
          </a:effectLst>
        </p:spPr>
      </p:cxnSp>
      <p:pic>
        <p:nvPicPr>
          <p:cNvPr id="2" name="Obrázek 1">
            <a:extLst>
              <a:ext uri="{FF2B5EF4-FFF2-40B4-BE49-F238E27FC236}">
                <a16:creationId xmlns:a16="http://schemas.microsoft.com/office/drawing/2014/main" id="{38898FB3-05DC-4A2F-AA4C-25A37E1C5228}"/>
              </a:ext>
            </a:extLst>
          </p:cNvPr>
          <p:cNvPicPr>
            <a:picLocks noChangeAspect="1"/>
          </p:cNvPicPr>
          <p:nvPr/>
        </p:nvPicPr>
        <p:blipFill>
          <a:blip r:embed="rId2"/>
          <a:stretch>
            <a:fillRect/>
          </a:stretch>
        </p:blipFill>
        <p:spPr>
          <a:xfrm>
            <a:off x="5400576" y="163116"/>
            <a:ext cx="4680520" cy="2520280"/>
          </a:xfrm>
          <a:prstGeom prst="rect">
            <a:avLst/>
          </a:prstGeom>
        </p:spPr>
      </p:pic>
      <p:sp>
        <p:nvSpPr>
          <p:cNvPr id="3" name="TextovéPole 2">
            <a:extLst>
              <a:ext uri="{FF2B5EF4-FFF2-40B4-BE49-F238E27FC236}">
                <a16:creationId xmlns:a16="http://schemas.microsoft.com/office/drawing/2014/main" id="{99C15A2C-E888-402E-8518-F74C82155819}"/>
              </a:ext>
            </a:extLst>
          </p:cNvPr>
          <p:cNvSpPr txBox="1"/>
          <p:nvPr/>
        </p:nvSpPr>
        <p:spPr>
          <a:xfrm>
            <a:off x="5544592" y="3043436"/>
            <a:ext cx="4536504" cy="2862322"/>
          </a:xfrm>
          <a:prstGeom prst="rect">
            <a:avLst/>
          </a:prstGeom>
          <a:noFill/>
          <a:effectLst>
            <a:glow rad="101600">
              <a:srgbClr val="FFFF66">
                <a:alpha val="40000"/>
              </a:srgbClr>
            </a:glow>
            <a:softEdge rad="241300"/>
          </a:effectLst>
        </p:spPr>
        <p:txBody>
          <a:bodyPr wrap="square" rtlCol="0">
            <a:spAutoFit/>
          </a:bodyPr>
          <a:lstStyle/>
          <a:p>
            <a:pPr algn="ctr"/>
            <a:r>
              <a:rPr lang="cs-CZ" sz="2000" dirty="0">
                <a:highlight>
                  <a:srgbClr val="FFFF00"/>
                </a:highlight>
                <a:latin typeface="Arial Black" panose="020B0A04020102020204" pitchFamily="34" charset="0"/>
                <a:cs typeface="Arial" panose="020B0604020202020204" pitchFamily="34" charset="0"/>
              </a:rPr>
              <a:t>TJ </a:t>
            </a:r>
            <a:r>
              <a:rPr lang="cs-CZ" sz="2000" dirty="0" err="1">
                <a:highlight>
                  <a:srgbClr val="FFFF00"/>
                </a:highlight>
                <a:latin typeface="Arial Black" panose="020B0A04020102020204" pitchFamily="34" charset="0"/>
                <a:cs typeface="Arial" panose="020B0604020202020204" pitchFamily="34" charset="0"/>
              </a:rPr>
              <a:t>Střekov</a:t>
            </a:r>
            <a:r>
              <a:rPr lang="cs-CZ" sz="2000" dirty="0">
                <a:highlight>
                  <a:srgbClr val="FFFF00"/>
                </a:highlight>
                <a:latin typeface="Arial Black" panose="020B0A04020102020204" pitchFamily="34" charset="0"/>
                <a:cs typeface="Arial" panose="020B0604020202020204" pitchFamily="34" charset="0"/>
              </a:rPr>
              <a:t> - SK Štětí B</a:t>
            </a:r>
          </a:p>
          <a:p>
            <a:pPr algn="ctr"/>
            <a:r>
              <a:rPr lang="cs-CZ" sz="2000" dirty="0">
                <a:highlight>
                  <a:srgbClr val="FFFF00"/>
                </a:highlight>
                <a:latin typeface="Arial Black" panose="020B0A04020102020204" pitchFamily="34" charset="0"/>
                <a:cs typeface="Arial" panose="020B0604020202020204" pitchFamily="34" charset="0"/>
              </a:rPr>
              <a:t>5:0(1:0) </a:t>
            </a:r>
          </a:p>
          <a:p>
            <a:pPr algn="just"/>
            <a:r>
              <a:rPr lang="cs-CZ" sz="1400" dirty="0">
                <a:highlight>
                  <a:srgbClr val="FFFF00"/>
                </a:highlight>
                <a:latin typeface="Arial" panose="020B0604020202020204" pitchFamily="34" charset="0"/>
                <a:cs typeface="Arial" panose="020B0604020202020204" pitchFamily="34" charset="0"/>
              </a:rPr>
              <a:t>přátelský zápas dospělých  1.3.2020  UT Děčín</a:t>
            </a:r>
          </a:p>
          <a:p>
            <a:pPr algn="just"/>
            <a:r>
              <a:rPr lang="cs-CZ" sz="1400" dirty="0">
                <a:latin typeface="Arial" panose="020B0604020202020204" pitchFamily="34" charset="0"/>
                <a:cs typeface="Arial" panose="020B0604020202020204" pitchFamily="34" charset="0"/>
              </a:rPr>
              <a:t>Ještě v neděli ráno mělo mít B mužstvo dospělých volno. Pak však přišla nabídka zahrát si přátelák s týmem hrající I. A Třídu. Přijali jsme a karavana vyrazila do Děčína na umělou </a:t>
            </a:r>
            <a:r>
              <a:rPr lang="cs-CZ" sz="1400" dirty="0" err="1">
                <a:latin typeface="Arial" panose="020B0604020202020204" pitchFamily="34" charset="0"/>
                <a:cs typeface="Arial" panose="020B0604020202020204" pitchFamily="34" charset="0"/>
              </a:rPr>
              <a:t>trávu.Těžký</a:t>
            </a:r>
            <a:r>
              <a:rPr lang="cs-CZ" sz="1400" dirty="0">
                <a:latin typeface="Arial" panose="020B0604020202020204" pitchFamily="34" charset="0"/>
                <a:cs typeface="Arial" panose="020B0604020202020204" pitchFamily="34" charset="0"/>
              </a:rPr>
              <a:t> úkol čekal B mužstvo dospělých. Stál proti nim tým hrající o 3 třídy výše, kterému přátelský zápas odřekly Křešice. V prvním poločase jsme se drželi a inkasovali jen jednu branku. Od 60. minuty nám ale začaly docházet síly a na výsledku to bylo znát.</a:t>
            </a:r>
            <a:endParaRPr lang="cs-CZ" sz="2000" dirty="0">
              <a:latin typeface="Arial Black" panose="020B0A04020102020204" pitchFamily="34" charset="0"/>
            </a:endParaRPr>
          </a:p>
        </p:txBody>
      </p:sp>
      <p:pic>
        <p:nvPicPr>
          <p:cNvPr id="6" name="Obrázek 5" descr="Obsah obrázku fotbal, interiér, vsedě, hra&#10;&#10;Popis byl vytvořen automaticky">
            <a:extLst>
              <a:ext uri="{FF2B5EF4-FFF2-40B4-BE49-F238E27FC236}">
                <a16:creationId xmlns:a16="http://schemas.microsoft.com/office/drawing/2014/main" id="{F4AF2C3E-36A3-4616-86B9-CA686B24D7F4}"/>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 xmlns:a1611="http://schemas.microsoft.com/office/drawing/2016/11/main" r:id="rId4"/>
              </a:ext>
            </a:extLst>
          </a:blip>
          <a:stretch>
            <a:fillRect/>
          </a:stretch>
        </p:blipFill>
        <p:spPr>
          <a:xfrm>
            <a:off x="7272784" y="5923756"/>
            <a:ext cx="936104" cy="936104"/>
          </a:xfrm>
          <a:prstGeom prst="rect">
            <a:avLst/>
          </a:prstGeom>
        </p:spPr>
      </p:pic>
      <p:sp>
        <p:nvSpPr>
          <p:cNvPr id="7" name="TextovéPole 6">
            <a:extLst>
              <a:ext uri="{FF2B5EF4-FFF2-40B4-BE49-F238E27FC236}">
                <a16:creationId xmlns:a16="http://schemas.microsoft.com/office/drawing/2014/main" id="{7B4DA2A7-8D8C-4580-BA36-9834D9E3D1CB}"/>
              </a:ext>
            </a:extLst>
          </p:cNvPr>
          <p:cNvSpPr txBox="1"/>
          <p:nvPr/>
        </p:nvSpPr>
        <p:spPr>
          <a:xfrm>
            <a:off x="6840736" y="13162756"/>
            <a:ext cx="1152000" cy="230832"/>
          </a:xfrm>
          <a:prstGeom prst="rect">
            <a:avLst/>
          </a:prstGeom>
          <a:solidFill>
            <a:srgbClr val="99FFCC"/>
          </a:solidFill>
          <a:effectLst>
            <a:glow rad="101600">
              <a:srgbClr val="FFFF66">
                <a:alpha val="40000"/>
              </a:srgbClr>
            </a:glow>
            <a:softEdge rad="241300"/>
          </a:effectLst>
        </p:spPr>
        <p:txBody>
          <a:bodyPr wrap="square" rtlCol="0">
            <a:noAutofit/>
          </a:bodyPr>
          <a:lstStyle/>
          <a:p>
            <a:r>
              <a:rPr lang="cs-CZ" sz="900">
                <a:hlinkClick r:id="rId4" tooltip="https://en.wikipedia.org/wiki/File:Soccer_ball_animated.svg"/>
              </a:rPr>
              <a:t>Tato fotka</a:t>
            </a:r>
            <a:r>
              <a:rPr lang="cs-CZ" sz="900"/>
              <a:t> od autora Neznámý autor s licencí </a:t>
            </a:r>
            <a:r>
              <a:rPr lang="cs-CZ" sz="900">
                <a:hlinkClick r:id="rId5" tooltip="https://creativecommons.org/licenses/by-sa/3.0/"/>
              </a:rPr>
              <a:t>CC BY-SA</a:t>
            </a:r>
            <a:endParaRPr lang="cs-CZ" sz="900"/>
          </a:p>
        </p:txBody>
      </p:sp>
    </p:spTree>
    <p:extLst>
      <p:ext uri="{BB962C8B-B14F-4D97-AF65-F5344CB8AC3E}">
        <p14:creationId xmlns:p14="http://schemas.microsoft.com/office/powerpoint/2010/main" val="1710601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ovéPole 6"/>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44</a:t>
            </a:r>
          </a:p>
        </p:txBody>
      </p:sp>
      <p:sp>
        <p:nvSpPr>
          <p:cNvPr id="8" name="TextovéPole 7"/>
          <p:cNvSpPr txBox="1"/>
          <p:nvPr/>
        </p:nvSpPr>
        <p:spPr>
          <a:xfrm>
            <a:off x="7758663"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5</a:t>
            </a:r>
          </a:p>
        </p:txBody>
      </p:sp>
      <p:sp>
        <p:nvSpPr>
          <p:cNvPr id="10" name="TextovéPole 9">
            <a:extLst>
              <a:ext uri="{FF2B5EF4-FFF2-40B4-BE49-F238E27FC236}">
                <a16:creationId xmlns:a16="http://schemas.microsoft.com/office/drawing/2014/main" id="{2B823245-A448-443C-A95D-42AAD4D73F29}"/>
              </a:ext>
            </a:extLst>
          </p:cNvPr>
          <p:cNvSpPr txBox="1"/>
          <p:nvPr/>
        </p:nvSpPr>
        <p:spPr>
          <a:xfrm>
            <a:off x="4109226" y="5923756"/>
            <a:ext cx="184731" cy="400110"/>
          </a:xfrm>
          <a:prstGeom prst="rect">
            <a:avLst/>
          </a:prstGeom>
          <a:solidFill>
            <a:srgbClr val="99FFCC"/>
          </a:solidFill>
          <a:effectLst>
            <a:glow rad="101600">
              <a:srgbClr val="FFFF66">
                <a:alpha val="40000"/>
              </a:srgbClr>
            </a:glow>
            <a:softEdge rad="241300"/>
          </a:effectLst>
        </p:spPr>
        <p:txBody>
          <a:bodyPr wrap="none" rtlCol="0">
            <a:spAutoFit/>
          </a:bodyPr>
          <a:lstStyle/>
          <a:p>
            <a:pPr algn="ctr"/>
            <a:endParaRPr lang="cs-CZ" sz="2000" dirty="0">
              <a:latin typeface="Arial Black" panose="020B0A04020102020204" pitchFamily="34" charset="0"/>
            </a:endParaRPr>
          </a:p>
        </p:txBody>
      </p:sp>
      <p:sp>
        <p:nvSpPr>
          <p:cNvPr id="3" name="TextovéPole 2"/>
          <p:cNvSpPr txBox="1"/>
          <p:nvPr/>
        </p:nvSpPr>
        <p:spPr>
          <a:xfrm>
            <a:off x="6557498" y="1243236"/>
            <a:ext cx="184731" cy="400110"/>
          </a:xfrm>
          <a:prstGeom prst="rect">
            <a:avLst/>
          </a:prstGeom>
          <a:solidFill>
            <a:srgbClr val="99FFCC"/>
          </a:solidFill>
          <a:effectLst>
            <a:glow rad="101600">
              <a:srgbClr val="FFFF66">
                <a:alpha val="40000"/>
              </a:srgbClr>
            </a:glow>
            <a:softEdge rad="241300"/>
          </a:effectLst>
        </p:spPr>
        <p:txBody>
          <a:bodyPr wrap="none" rtlCol="0">
            <a:spAutoFit/>
          </a:bodyPr>
          <a:lstStyle/>
          <a:p>
            <a:pPr algn="ctr"/>
            <a:endParaRPr lang="cs-CZ" sz="2000" dirty="0">
              <a:latin typeface="Arial Black" panose="020B0A04020102020204" pitchFamily="34" charset="0"/>
            </a:endParaRPr>
          </a:p>
        </p:txBody>
      </p:sp>
      <p:sp>
        <p:nvSpPr>
          <p:cNvPr id="6" name="Vodorovný svitek 5"/>
          <p:cNvSpPr/>
          <p:nvPr/>
        </p:nvSpPr>
        <p:spPr bwMode="auto">
          <a:xfrm>
            <a:off x="2016200" y="3619500"/>
            <a:ext cx="45719" cy="45719"/>
          </a:xfrm>
          <a:prstGeom prst="horizontalScroll">
            <a:avLst/>
          </a:prstGeom>
          <a:blipFill>
            <a:blip r:embed="rId2"/>
            <a:stretch>
              <a:fillRect/>
            </a:stretch>
          </a:blipFill>
          <a:ln w="9525">
            <a:noFill/>
            <a:miter lim="800000"/>
            <a:headEnd/>
            <a:tailEnd/>
          </a:ln>
          <a:effectLst/>
        </p:spPr>
        <p:txBody>
          <a:bodyPr vert="horz" wrap="square" lIns="0" tIns="0" rIns="38088" bIns="39675"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cs-CZ" sz="900" b="1" i="0" u="none" strike="noStrike" cap="none" normalizeH="0" baseline="0" dirty="0">
              <a:ln>
                <a:noFill/>
              </a:ln>
              <a:solidFill>
                <a:srgbClr val="FFFFFF"/>
              </a:solidFill>
              <a:effectLst/>
              <a:latin typeface="Arial" pitchFamily="34" charset="0"/>
              <a:cs typeface="Arial" pitchFamily="34" charset="0"/>
            </a:endParaRPr>
          </a:p>
        </p:txBody>
      </p:sp>
      <p:sp>
        <p:nvSpPr>
          <p:cNvPr id="21" name="TextovéPole 20"/>
          <p:cNvSpPr txBox="1"/>
          <p:nvPr/>
        </p:nvSpPr>
        <p:spPr>
          <a:xfrm>
            <a:off x="5461455" y="91108"/>
            <a:ext cx="4594415" cy="4273141"/>
          </a:xfrm>
          <a:prstGeom prst="rect">
            <a:avLst/>
          </a:prstGeom>
          <a:noFill/>
          <a:ln w="57150" cmpd="dbl">
            <a:solidFill>
              <a:srgbClr val="FF3399"/>
            </a:solidFill>
            <a:prstDash val="dash"/>
          </a:ln>
          <a:effectLst>
            <a:innerShdw blurRad="114300">
              <a:prstClr val="black"/>
            </a:innerShdw>
          </a:effectLst>
        </p:spPr>
        <p:txBody>
          <a:bodyPr wrap="square" anchor="t" anchorCtr="0">
            <a:noAutofit/>
            <a:scene3d>
              <a:camera prst="orthographicFront">
                <a:rot lat="0" lon="0" rev="0"/>
              </a:camera>
              <a:lightRig rig="threePt" dir="t"/>
            </a:scene3d>
            <a:sp3d extrusionH="50800">
              <a:bevelT w="25400" h="95250" prst="softRound"/>
              <a:bevelB w="19050" h="57150" prst="relaxedInset"/>
              <a:contourClr>
                <a:srgbClr val="FFFF00"/>
              </a:contourClr>
            </a:sp3d>
          </a:bodyPr>
          <a:lstStyle/>
          <a:p>
            <a:pPr algn="just" eaLnBrk="0" hangingPunct="0">
              <a:defRPr/>
            </a:pPr>
            <a:r>
              <a:rPr lang="cs-CZ" sz="1300" i="1" dirty="0">
                <a:latin typeface="Arial" pitchFamily="34" charset="0"/>
                <a:cs typeface="Arial" pitchFamily="34" charset="0"/>
              </a:rPr>
              <a:t>z řad chlapců, tak i děvčat. Podmínky k trénování jsou výborné. 2 travnatá hřiště, umělý trávník a výborné fotbalové zázemí. Každý rok, tak jako i letos pořádá náš oddíl pravidelné soustředění mládeže ve Sloupu v Čechách.  </a:t>
            </a:r>
          </a:p>
          <a:p>
            <a:pPr algn="just" eaLnBrk="0" hangingPunct="0">
              <a:defRPr/>
            </a:pPr>
            <a:r>
              <a:rPr lang="cs-CZ" sz="1300" i="1" dirty="0">
                <a:latin typeface="Arial" pitchFamily="34" charset="0"/>
                <a:cs typeface="Arial" pitchFamily="34" charset="0"/>
              </a:rPr>
              <a:t>    V posledním zpravodaji loňského roku jsme vás informovali o jedné velké změně a to, že po dlouholeté spolupráci ukončili činnost jako správci místního fotbalového stadionu Blanka a Jiří Trutnovských. Ještě jednou velké poděkování za jejich práci. Jejich nástupce nebo nástupci ještě nejsou, ale i tak je tato činnost operativně zajišťována. To hlavní, co především vidí diváci, je občerstvení během zápasů, a o to, jak můžete vidět   je zajištěno. </a:t>
            </a:r>
          </a:p>
          <a:p>
            <a:pPr algn="just" eaLnBrk="0" hangingPunct="0">
              <a:defRPr/>
            </a:pPr>
            <a:r>
              <a:rPr lang="cs-CZ" sz="1300" i="1" dirty="0">
                <a:latin typeface="Arial" pitchFamily="34" charset="0"/>
                <a:cs typeface="Arial" pitchFamily="34" charset="0"/>
              </a:rPr>
              <a:t>     Na závěr fanoušky ještě jednou na zdejším stadionu vítáme a přejeme hodně krásných jarních fotbalových  zážitků. Fanděte nahlas, ale slušně.</a:t>
            </a:r>
          </a:p>
          <a:p>
            <a:pPr algn="just" eaLnBrk="0" hangingPunct="0">
              <a:defRPr/>
            </a:pPr>
            <a:endParaRPr lang="cs-CZ" sz="1300" i="1" dirty="0">
              <a:latin typeface="Arial" pitchFamily="34" charset="0"/>
              <a:cs typeface="Arial" pitchFamily="34" charset="0"/>
            </a:endParaRPr>
          </a:p>
          <a:p>
            <a:pPr algn="just" eaLnBrk="0" hangingPunct="0">
              <a:defRPr/>
            </a:pPr>
            <a:endParaRPr lang="cs-CZ" sz="1300" i="1" dirty="0">
              <a:latin typeface="Arial" pitchFamily="34" charset="0"/>
              <a:cs typeface="Arial" pitchFamily="34" charset="0"/>
            </a:endParaRPr>
          </a:p>
          <a:p>
            <a:pPr algn="just" eaLnBrk="0" hangingPunct="0">
              <a:defRPr/>
            </a:pPr>
            <a:r>
              <a:rPr lang="cs-CZ" sz="1300" i="1" dirty="0">
                <a:latin typeface="Arial" pitchFamily="34" charset="0"/>
                <a:cs typeface="Arial" pitchFamily="34" charset="0"/>
              </a:rPr>
              <a:t>                                          </a:t>
            </a:r>
            <a:r>
              <a:rPr lang="cs-CZ" sz="2400" i="1" dirty="0">
                <a:latin typeface="Algerian" panose="04020705040A02060702" pitchFamily="82" charset="0"/>
                <a:cs typeface="Arial" pitchFamily="34" charset="0"/>
              </a:rPr>
              <a:t>Štětí do toho</a:t>
            </a:r>
            <a:endParaRPr lang="cs-CZ" sz="2400" i="1" dirty="0">
              <a:latin typeface="Arial" pitchFamily="34" charset="0"/>
              <a:cs typeface="Arial" pitchFamily="34" charset="0"/>
            </a:endParaRPr>
          </a:p>
          <a:p>
            <a:pPr algn="just" eaLnBrk="0" hangingPunct="0">
              <a:defRPr/>
            </a:pPr>
            <a:endParaRPr lang="cs-CZ" sz="2400" i="1" dirty="0">
              <a:latin typeface="Arial" pitchFamily="34" charset="0"/>
              <a:cs typeface="Arial" pitchFamily="34" charset="0"/>
            </a:endParaRPr>
          </a:p>
        </p:txBody>
      </p:sp>
      <p:pic>
        <p:nvPicPr>
          <p:cNvPr id="2" name="Obrázek 1"/>
          <p:cNvPicPr>
            <a:picLocks noChangeAspect="1"/>
          </p:cNvPicPr>
          <p:nvPr/>
        </p:nvPicPr>
        <p:blipFill>
          <a:blip r:embed="rId3"/>
          <a:stretch>
            <a:fillRect/>
          </a:stretch>
        </p:blipFill>
        <p:spPr>
          <a:xfrm>
            <a:off x="5812924" y="4530849"/>
            <a:ext cx="3891475" cy="2304000"/>
          </a:xfrm>
          <a:prstGeom prst="rect">
            <a:avLst/>
          </a:prstGeom>
          <a:ln w="34925">
            <a:solidFill>
              <a:srgbClr val="0070C0"/>
            </a:solidFill>
          </a:ln>
        </p:spPr>
      </p:pic>
      <p:sp>
        <p:nvSpPr>
          <p:cNvPr id="19" name="Obdélník 18">
            <a:extLst>
              <a:ext uri="{FF2B5EF4-FFF2-40B4-BE49-F238E27FC236}">
                <a16:creationId xmlns:a16="http://schemas.microsoft.com/office/drawing/2014/main" id="{463AE7D9-A86D-4E3F-B325-3019A2215317}"/>
              </a:ext>
            </a:extLst>
          </p:cNvPr>
          <p:cNvSpPr/>
          <p:nvPr/>
        </p:nvSpPr>
        <p:spPr>
          <a:xfrm>
            <a:off x="313043" y="1354153"/>
            <a:ext cx="4608512" cy="3077189"/>
          </a:xfrm>
          <a:prstGeom prst="rect">
            <a:avLst/>
          </a:prstGeom>
        </p:spPr>
        <p:txBody>
          <a:bodyPr wrap="square">
            <a:spAutoFit/>
          </a:bodyPr>
          <a:lstStyle/>
          <a:p>
            <a:pPr algn="ctr">
              <a:lnSpc>
                <a:spcPct val="107000"/>
              </a:lnSpc>
              <a:spcAft>
                <a:spcPts val="0"/>
              </a:spcAft>
            </a:pPr>
            <a:r>
              <a:rPr lang="cs-CZ" sz="1600" dirty="0">
                <a:highlight>
                  <a:srgbClr val="FFFF00"/>
                </a:highlight>
                <a:latin typeface="Arial Black" panose="020B0A04020102020204" pitchFamily="34" charset="0"/>
                <a:ea typeface="Calibri" panose="020F0502020204030204" pitchFamily="34" charset="0"/>
                <a:cs typeface="Arial" panose="020B0604020202020204" pitchFamily="34" charset="0"/>
              </a:rPr>
              <a:t>SK Štětí B – SK </a:t>
            </a:r>
            <a:r>
              <a:rPr lang="cs-CZ" sz="1600" dirty="0" err="1">
                <a:highlight>
                  <a:srgbClr val="FFFF00"/>
                </a:highlight>
                <a:latin typeface="Arial Black" panose="020B0A04020102020204" pitchFamily="34" charset="0"/>
                <a:ea typeface="Calibri" panose="020F0502020204030204" pitchFamily="34" charset="0"/>
                <a:cs typeface="Arial" panose="020B0604020202020204" pitchFamily="34" charset="0"/>
              </a:rPr>
              <a:t>Předonín</a:t>
            </a:r>
            <a:endParaRPr lang="cs-CZ" sz="1000"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600" dirty="0">
                <a:highlight>
                  <a:srgbClr val="FFFF00"/>
                </a:highlight>
                <a:latin typeface="Arial Black" panose="020B0A04020102020204" pitchFamily="34" charset="0"/>
                <a:ea typeface="Calibri" panose="020F0502020204030204" pitchFamily="34" charset="0"/>
                <a:cs typeface="Arial" panose="020B0604020202020204" pitchFamily="34" charset="0"/>
              </a:rPr>
              <a:t>4:2  </a:t>
            </a:r>
            <a:r>
              <a:rPr lang="cs-CZ" dirty="0">
                <a:highlight>
                  <a:srgbClr val="FFFF00"/>
                </a:highlight>
                <a:latin typeface="Arial Black" panose="020B0A04020102020204" pitchFamily="34" charset="0"/>
                <a:ea typeface="Calibri" panose="020F0502020204030204" pitchFamily="34" charset="0"/>
                <a:cs typeface="Arial" panose="020B0604020202020204" pitchFamily="34" charset="0"/>
              </a:rPr>
              <a:t>16.2.2020  přátelský zápas UT Mělník</a:t>
            </a:r>
            <a:endParaRPr lang="cs-CZ" sz="1000"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Už třetí letošní přátelský zápas čekal rezervní tým Štětí. Dokonce už potřetí se nastupovalo  na jiném hřišti. Tentokrát na umělé trávě v Mělníku, kam přijal od našeho týmu pozvání SK </a:t>
            </a:r>
            <a:r>
              <a:rPr lang="cs-CZ" sz="1000" b="0" dirty="0" err="1">
                <a:latin typeface="Arial" panose="020B0604020202020204" pitchFamily="34" charset="0"/>
                <a:ea typeface="Calibri" panose="020F0502020204030204" pitchFamily="34" charset="0"/>
                <a:cs typeface="Arial" panose="020B0604020202020204" pitchFamily="34" charset="0"/>
              </a:rPr>
              <a:t>Předonín</a:t>
            </a:r>
            <a:r>
              <a:rPr lang="cs-CZ" sz="1000" b="0" dirty="0">
                <a:latin typeface="Arial" panose="020B0604020202020204" pitchFamily="34" charset="0"/>
                <a:ea typeface="Calibri" panose="020F0502020204030204" pitchFamily="34" charset="0"/>
                <a:cs typeface="Arial" panose="020B0604020202020204" pitchFamily="34" charset="0"/>
              </a:rPr>
              <a:t> vedoucí celek jedné ze skupin IV. Třídy po podzimní části. Co bylo skvělé , že se z naší strany dostavilo 18 hráčů a další skvělou zprávou je, že výkon byl výborný. Soupeře jsme přehrávali a zaslouženě vyhráli. Škoda jen, že se nehrálo příliš v rukavičkách a utkání bylo hodně nervózní. Věříme, že horké hlavy již vychladly a přátelské atmosféra mezi oběma kluby zůstane zachována.</a:t>
            </a:r>
          </a:p>
          <a:p>
            <a:pPr>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Branky:</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L.Jindřich</a:t>
            </a:r>
            <a:r>
              <a:rPr lang="cs-CZ" sz="1000" b="0" dirty="0">
                <a:latin typeface="Arial" panose="020B0604020202020204" pitchFamily="34" charset="0"/>
                <a:ea typeface="Calibri" panose="020F0502020204030204" pitchFamily="34" charset="0"/>
                <a:cs typeface="Arial" panose="020B0604020202020204" pitchFamily="34" charset="0"/>
              </a:rPr>
              <a:t> 1, </a:t>
            </a:r>
            <a:r>
              <a:rPr lang="cs-CZ" sz="1000" b="0" dirty="0" err="1">
                <a:latin typeface="Arial" panose="020B0604020202020204" pitchFamily="34" charset="0"/>
                <a:ea typeface="Calibri" panose="020F0502020204030204" pitchFamily="34" charset="0"/>
                <a:cs typeface="Arial" panose="020B0604020202020204" pitchFamily="34" charset="0"/>
              </a:rPr>
              <a:t>D.Lisec</a:t>
            </a:r>
            <a:r>
              <a:rPr lang="cs-CZ" sz="1000" b="0" dirty="0">
                <a:latin typeface="Arial" panose="020B0604020202020204" pitchFamily="34" charset="0"/>
                <a:ea typeface="Calibri" panose="020F0502020204030204" pitchFamily="34" charset="0"/>
                <a:cs typeface="Arial" panose="020B0604020202020204" pitchFamily="34" charset="0"/>
              </a:rPr>
              <a:t> 1, </a:t>
            </a:r>
            <a:r>
              <a:rPr lang="cs-CZ" sz="1000" b="0" dirty="0" err="1">
                <a:latin typeface="Arial" panose="020B0604020202020204" pitchFamily="34" charset="0"/>
                <a:ea typeface="Calibri" panose="020F0502020204030204" pitchFamily="34" charset="0"/>
                <a:cs typeface="Arial" panose="020B0604020202020204" pitchFamily="34" charset="0"/>
              </a:rPr>
              <a:t>L.Uřídil</a:t>
            </a:r>
            <a:r>
              <a:rPr lang="cs-CZ" sz="1000" b="0" dirty="0">
                <a:latin typeface="Arial" panose="020B0604020202020204" pitchFamily="34" charset="0"/>
                <a:ea typeface="Calibri" panose="020F0502020204030204" pitchFamily="34" charset="0"/>
                <a:cs typeface="Arial" panose="020B0604020202020204" pitchFamily="34" charset="0"/>
              </a:rPr>
              <a:t> 1, vlastní 1</a:t>
            </a:r>
          </a:p>
          <a:p>
            <a:pPr>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Sestava: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J.Horáček-J.Tichý</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T,Danč</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Š.Vála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L.Brzek</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R.Růžička</a:t>
            </a:r>
            <a:r>
              <a:rPr lang="cs-CZ" sz="1000" b="0" dirty="0">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P.Minárik</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L.Jindřich</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D.Lisec</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M.Semenďák</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M.Zoubek</a:t>
            </a:r>
            <a:r>
              <a:rPr lang="cs-CZ" sz="1000" b="0" dirty="0">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V.Kuča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R.Moučka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M.Starý</a:t>
            </a:r>
            <a:r>
              <a:rPr lang="cs-CZ" sz="1000" b="0" dirty="0">
                <a:latin typeface="Arial" panose="020B0604020202020204" pitchFamily="34" charset="0"/>
                <a:ea typeface="Calibri" panose="020F0502020204030204" pitchFamily="34" charset="0"/>
                <a:cs typeface="Arial" panose="020B0604020202020204" pitchFamily="34" charset="0"/>
              </a:rPr>
              <a:t>, dorostenec, </a:t>
            </a:r>
            <a:r>
              <a:rPr lang="cs-CZ" sz="1000" b="0" dirty="0" err="1">
                <a:latin typeface="Arial" panose="020B0604020202020204" pitchFamily="34" charset="0"/>
                <a:ea typeface="Calibri" panose="020F0502020204030204" pitchFamily="34" charset="0"/>
                <a:cs typeface="Arial" panose="020B0604020202020204" pitchFamily="34" charset="0"/>
              </a:rPr>
              <a:t>P.Střihavka</a:t>
            </a:r>
            <a:r>
              <a:rPr lang="cs-CZ" sz="1000" b="0" dirty="0">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M.Krejčí</a:t>
            </a:r>
            <a:endParaRPr lang="cs-CZ" sz="1000" b="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Trenér:</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P.Minárik</a:t>
            </a:r>
            <a:r>
              <a:rPr lang="cs-CZ" sz="1000" b="0" dirty="0">
                <a:latin typeface="Arial" panose="020B0604020202020204" pitchFamily="34" charset="0"/>
                <a:ea typeface="Calibri" panose="020F0502020204030204" pitchFamily="34" charset="0"/>
                <a:cs typeface="Arial" panose="020B0604020202020204" pitchFamily="34" charset="0"/>
              </a:rPr>
              <a:t> sen.</a:t>
            </a:r>
          </a:p>
          <a:p>
            <a:pPr>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Vedoucí:</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V.Švanvar</a:t>
            </a:r>
            <a:endParaRPr lang="cs-CZ" sz="1000" b="0" dirty="0">
              <a:effectLst/>
              <a:latin typeface="Arial" panose="020B0604020202020204" pitchFamily="34" charset="0"/>
              <a:ea typeface="Calibri" panose="020F0502020204030204" pitchFamily="34" charset="0"/>
              <a:cs typeface="Arial" panose="020B0604020202020204" pitchFamily="34" charset="0"/>
            </a:endParaRPr>
          </a:p>
        </p:txBody>
      </p:sp>
      <p:sp>
        <p:nvSpPr>
          <p:cNvPr id="20" name="Obdélník 19">
            <a:extLst>
              <a:ext uri="{FF2B5EF4-FFF2-40B4-BE49-F238E27FC236}">
                <a16:creationId xmlns:a16="http://schemas.microsoft.com/office/drawing/2014/main" id="{0398A8F4-9779-4AA6-A3FD-97E5B67EB125}"/>
              </a:ext>
            </a:extLst>
          </p:cNvPr>
          <p:cNvSpPr/>
          <p:nvPr/>
        </p:nvSpPr>
        <p:spPr>
          <a:xfrm>
            <a:off x="432024" y="4915644"/>
            <a:ext cx="4176464" cy="1298882"/>
          </a:xfrm>
          <a:prstGeom prst="rect">
            <a:avLst/>
          </a:prstGeom>
        </p:spPr>
        <p:txBody>
          <a:bodyPr wrap="square">
            <a:spAutoFit/>
          </a:bodyPr>
          <a:lstStyle/>
          <a:p>
            <a:pPr algn="ctr">
              <a:lnSpc>
                <a:spcPct val="107000"/>
              </a:lnSpc>
              <a:spcAft>
                <a:spcPts val="0"/>
              </a:spcAft>
            </a:pPr>
            <a:r>
              <a:rPr lang="cs-CZ" sz="1600" dirty="0">
                <a:highlight>
                  <a:srgbClr val="FFFF00"/>
                </a:highlight>
                <a:latin typeface="Arial Black" panose="020B0A04020102020204" pitchFamily="34" charset="0"/>
                <a:ea typeface="Calibri" panose="020F0502020204030204" pitchFamily="34" charset="0"/>
                <a:cs typeface="Arial" panose="020B0604020202020204" pitchFamily="34" charset="0"/>
              </a:rPr>
              <a:t>Dynamo </a:t>
            </a:r>
            <a:r>
              <a:rPr lang="cs-CZ" sz="1600" dirty="0" err="1">
                <a:highlight>
                  <a:srgbClr val="FFFF00"/>
                </a:highlight>
                <a:latin typeface="Arial Black" panose="020B0A04020102020204" pitchFamily="34" charset="0"/>
                <a:ea typeface="Calibri" panose="020F0502020204030204" pitchFamily="34" charset="0"/>
                <a:cs typeface="Arial" panose="020B0604020202020204" pitchFamily="34" charset="0"/>
              </a:rPr>
              <a:t>Podlusky</a:t>
            </a:r>
            <a:r>
              <a:rPr lang="cs-CZ" sz="1600" dirty="0">
                <a:highlight>
                  <a:srgbClr val="FFFF00"/>
                </a:highlight>
                <a:latin typeface="Arial Black" panose="020B0A04020102020204" pitchFamily="34" charset="0"/>
                <a:ea typeface="Calibri" panose="020F0502020204030204" pitchFamily="34" charset="0"/>
                <a:cs typeface="Arial" panose="020B0604020202020204" pitchFamily="34" charset="0"/>
              </a:rPr>
              <a:t> -  SK Štětí</a:t>
            </a:r>
            <a:endParaRPr lang="cs-CZ" sz="1000"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600" dirty="0">
                <a:highlight>
                  <a:srgbClr val="FFFF00"/>
                </a:highlight>
                <a:latin typeface="Arial Black" panose="020B0A04020102020204" pitchFamily="34" charset="0"/>
                <a:ea typeface="Calibri" panose="020F0502020204030204" pitchFamily="34" charset="0"/>
                <a:cs typeface="Arial" panose="020B0604020202020204" pitchFamily="34" charset="0"/>
              </a:rPr>
              <a:t>5:4(2:2)  </a:t>
            </a:r>
            <a:r>
              <a:rPr lang="cs-CZ" dirty="0">
                <a:highlight>
                  <a:srgbClr val="FFFF00"/>
                </a:highlight>
                <a:latin typeface="Arial Black" panose="020B0A04020102020204" pitchFamily="34" charset="0"/>
                <a:ea typeface="Calibri" panose="020F0502020204030204" pitchFamily="34" charset="0"/>
                <a:cs typeface="Arial" panose="020B0604020202020204" pitchFamily="34" charset="0"/>
              </a:rPr>
              <a:t>22.2.2020  přátelský zápas UT Roudnice </a:t>
            </a:r>
            <a:r>
              <a:rPr lang="cs-CZ" dirty="0" err="1">
                <a:highlight>
                  <a:srgbClr val="FFFF00"/>
                </a:highlight>
                <a:latin typeface="Arial Black" panose="020B0A04020102020204" pitchFamily="34" charset="0"/>
                <a:ea typeface="Calibri" panose="020F0502020204030204" pitchFamily="34" charset="0"/>
                <a:cs typeface="Arial" panose="020B0604020202020204" pitchFamily="34" charset="0"/>
              </a:rPr>
              <a:t>n.L.</a:t>
            </a:r>
            <a:endParaRPr lang="cs-CZ" sz="1000"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Utkání bohaté na branky, ve kterém jsme zahodili spoustu brankových příležitostí. </a:t>
            </a:r>
          </a:p>
          <a:p>
            <a:pPr algn="just">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Branky:</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D.Lisec</a:t>
            </a:r>
            <a:r>
              <a:rPr lang="cs-CZ" sz="1000" b="0" dirty="0">
                <a:latin typeface="Arial" panose="020B0604020202020204" pitchFamily="34" charset="0"/>
                <a:ea typeface="Calibri" panose="020F0502020204030204" pitchFamily="34" charset="0"/>
                <a:cs typeface="Arial" panose="020B0604020202020204" pitchFamily="34" charset="0"/>
              </a:rPr>
              <a:t> 2, </a:t>
            </a:r>
            <a:r>
              <a:rPr lang="cs-CZ" sz="1000" b="0" dirty="0" err="1">
                <a:latin typeface="Arial" panose="020B0604020202020204" pitchFamily="34" charset="0"/>
                <a:ea typeface="Calibri" panose="020F0502020204030204" pitchFamily="34" charset="0"/>
                <a:cs typeface="Arial" panose="020B0604020202020204" pitchFamily="34" charset="0"/>
              </a:rPr>
              <a:t>L.Uřídil</a:t>
            </a:r>
            <a:r>
              <a:rPr lang="cs-CZ" sz="1000" b="0" dirty="0">
                <a:latin typeface="Arial" panose="020B0604020202020204" pitchFamily="34" charset="0"/>
                <a:ea typeface="Calibri" panose="020F0502020204030204" pitchFamily="34" charset="0"/>
                <a:cs typeface="Arial" panose="020B0604020202020204" pitchFamily="34" charset="0"/>
              </a:rPr>
              <a:t> 1, </a:t>
            </a:r>
            <a:r>
              <a:rPr lang="cs-CZ" sz="1000" b="0" dirty="0" err="1">
                <a:latin typeface="Arial" panose="020B0604020202020204" pitchFamily="34" charset="0"/>
                <a:ea typeface="Calibri" panose="020F0502020204030204" pitchFamily="34" charset="0"/>
                <a:cs typeface="Arial" panose="020B0604020202020204" pitchFamily="34" charset="0"/>
              </a:rPr>
              <a:t>J.Horáček</a:t>
            </a:r>
            <a:r>
              <a:rPr lang="cs-CZ" sz="1000" b="0" dirty="0">
                <a:latin typeface="Arial" panose="020B0604020202020204" pitchFamily="34" charset="0"/>
                <a:ea typeface="Calibri" panose="020F0502020204030204" pitchFamily="34" charset="0"/>
                <a:cs typeface="Arial" panose="020B0604020202020204" pitchFamily="34" charset="0"/>
              </a:rPr>
              <a:t> 1</a:t>
            </a:r>
          </a:p>
        </p:txBody>
      </p:sp>
      <p:sp>
        <p:nvSpPr>
          <p:cNvPr id="22" name="TextovéPole 21">
            <a:extLst>
              <a:ext uri="{FF2B5EF4-FFF2-40B4-BE49-F238E27FC236}">
                <a16:creationId xmlns:a16="http://schemas.microsoft.com/office/drawing/2014/main" id="{67E363DE-4214-422D-BB9F-A429581F2386}"/>
              </a:ext>
            </a:extLst>
          </p:cNvPr>
          <p:cNvSpPr txBox="1"/>
          <p:nvPr/>
        </p:nvSpPr>
        <p:spPr>
          <a:xfrm>
            <a:off x="360016" y="235124"/>
            <a:ext cx="4608512" cy="830997"/>
          </a:xfrm>
          <a:prstGeom prst="rect">
            <a:avLst/>
          </a:prstGeom>
          <a:pattFill prst="shingle">
            <a:fgClr>
              <a:srgbClr val="DBEC9C"/>
            </a:fgClr>
            <a:bgClr>
              <a:schemeClr val="bg1"/>
            </a:bgClr>
          </a:pattFill>
          <a:effectLst>
            <a:glow rad="228600">
              <a:srgbClr val="FFCC66">
                <a:alpha val="40000"/>
              </a:srgbClr>
            </a:glow>
            <a:softEdge rad="228600"/>
          </a:effectLst>
        </p:spPr>
        <p:txBody>
          <a:bodyPr wrap="square" rtlCol="0">
            <a:spAutoFit/>
          </a:bodyPr>
          <a:lstStyle/>
          <a:p>
            <a:pPr algn="ctr"/>
            <a:r>
              <a:rPr lang="cs-CZ" sz="2400" dirty="0">
                <a:solidFill>
                  <a:srgbClr val="6600FF"/>
                </a:solidFill>
                <a:latin typeface="Arial Black" panose="020B0A04020102020204" pitchFamily="34" charset="0"/>
              </a:rPr>
              <a:t>Zápasy rezervního týmu dospělých</a:t>
            </a:r>
          </a:p>
        </p:txBody>
      </p:sp>
      <p:pic>
        <p:nvPicPr>
          <p:cNvPr id="23" name="Obrázek 22">
            <a:extLst>
              <a:ext uri="{FF2B5EF4-FFF2-40B4-BE49-F238E27FC236}">
                <a16:creationId xmlns:a16="http://schemas.microsoft.com/office/drawing/2014/main" id="{01128B6F-90D0-4B29-A82E-CB828BEAE608}"/>
              </a:ext>
            </a:extLst>
          </p:cNvPr>
          <p:cNvPicPr>
            <a:picLocks noChangeAspect="1"/>
          </p:cNvPicPr>
          <p:nvPr/>
        </p:nvPicPr>
        <p:blipFill>
          <a:blip r:embed="rId4"/>
          <a:stretch>
            <a:fillRect/>
          </a:stretch>
        </p:blipFill>
        <p:spPr>
          <a:xfrm>
            <a:off x="2664272" y="3907532"/>
            <a:ext cx="903497" cy="720080"/>
          </a:xfrm>
          <a:prstGeom prst="rect">
            <a:avLst/>
          </a:prstGeom>
        </p:spPr>
      </p:pic>
      <p:pic>
        <p:nvPicPr>
          <p:cNvPr id="24" name="Obrázek 23">
            <a:extLst>
              <a:ext uri="{FF2B5EF4-FFF2-40B4-BE49-F238E27FC236}">
                <a16:creationId xmlns:a16="http://schemas.microsoft.com/office/drawing/2014/main" id="{21EC9D55-5BC7-4E9F-8365-CAA89054CFC9}"/>
              </a:ext>
            </a:extLst>
          </p:cNvPr>
          <p:cNvPicPr>
            <a:picLocks noChangeAspect="1"/>
          </p:cNvPicPr>
          <p:nvPr/>
        </p:nvPicPr>
        <p:blipFill>
          <a:blip r:embed="rId5"/>
          <a:stretch>
            <a:fillRect/>
          </a:stretch>
        </p:blipFill>
        <p:spPr>
          <a:xfrm>
            <a:off x="3240336" y="5995764"/>
            <a:ext cx="1262832" cy="1021158"/>
          </a:xfrm>
          <a:prstGeom prst="rect">
            <a:avLst/>
          </a:prstGeom>
        </p:spPr>
      </p:pic>
    </p:spTree>
    <p:extLst>
      <p:ext uri="{BB962C8B-B14F-4D97-AF65-F5344CB8AC3E}">
        <p14:creationId xmlns:p14="http://schemas.microsoft.com/office/powerpoint/2010/main" val="1473858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ovéPole 5"/>
          <p:cNvSpPr txBox="1"/>
          <p:nvPr/>
        </p:nvSpPr>
        <p:spPr>
          <a:xfrm>
            <a:off x="1944192" y="7004456"/>
            <a:ext cx="178917"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6</a:t>
            </a:r>
          </a:p>
        </p:txBody>
      </p:sp>
      <p:sp>
        <p:nvSpPr>
          <p:cNvPr id="7" name="TextovéPole 6"/>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43</a:t>
            </a:r>
          </a:p>
        </p:txBody>
      </p:sp>
      <p:graphicFrame>
        <p:nvGraphicFramePr>
          <p:cNvPr id="8" name="Tabulka 7">
            <a:extLst>
              <a:ext uri="{FF2B5EF4-FFF2-40B4-BE49-F238E27FC236}">
                <a16:creationId xmlns:a16="http://schemas.microsoft.com/office/drawing/2014/main" id="{451209BD-6BC1-4D22-8A16-1FE23C3DB04C}"/>
              </a:ext>
            </a:extLst>
          </p:cNvPr>
          <p:cNvGraphicFramePr>
            <a:graphicFrameLocks noGrp="1"/>
          </p:cNvGraphicFramePr>
          <p:nvPr>
            <p:extLst>
              <p:ext uri="{D42A27DB-BD31-4B8C-83A1-F6EECF244321}">
                <p14:modId xmlns:p14="http://schemas.microsoft.com/office/powerpoint/2010/main" val="2887261659"/>
              </p:ext>
            </p:extLst>
          </p:nvPr>
        </p:nvGraphicFramePr>
        <p:xfrm>
          <a:off x="143992" y="47880"/>
          <a:ext cx="4272506" cy="5782584"/>
        </p:xfrm>
        <a:graphic>
          <a:graphicData uri="http://schemas.openxmlformats.org/drawingml/2006/table">
            <a:tbl>
              <a:tblPr/>
              <a:tblGrid>
                <a:gridCol w="936104">
                  <a:extLst>
                    <a:ext uri="{9D8B030D-6E8A-4147-A177-3AD203B41FA5}">
                      <a16:colId xmlns:a16="http://schemas.microsoft.com/office/drawing/2014/main" val="1990073246"/>
                    </a:ext>
                  </a:extLst>
                </a:gridCol>
                <a:gridCol w="1561327">
                  <a:extLst>
                    <a:ext uri="{9D8B030D-6E8A-4147-A177-3AD203B41FA5}">
                      <a16:colId xmlns:a16="http://schemas.microsoft.com/office/drawing/2014/main" val="2993666201"/>
                    </a:ext>
                  </a:extLst>
                </a:gridCol>
                <a:gridCol w="1775075">
                  <a:extLst>
                    <a:ext uri="{9D8B030D-6E8A-4147-A177-3AD203B41FA5}">
                      <a16:colId xmlns:a16="http://schemas.microsoft.com/office/drawing/2014/main" val="367223747"/>
                    </a:ext>
                  </a:extLst>
                </a:gridCol>
              </a:tblGrid>
              <a:tr h="260217">
                <a:tc gridSpan="3">
                  <a:txBody>
                    <a:bodyPr/>
                    <a:lstStyle/>
                    <a:p>
                      <a:pPr algn="ctr" rtl="0" fontAlgn="ctr"/>
                      <a:r>
                        <a:rPr lang="cs-CZ" sz="2000" b="1" i="0" u="none" strike="noStrike" dirty="0">
                          <a:solidFill>
                            <a:srgbClr val="000099"/>
                          </a:solidFill>
                          <a:effectLst/>
                          <a:latin typeface="Berlin Sans FB Demi" panose="020E0802020502020306" pitchFamily="34" charset="0"/>
                        </a:rPr>
                        <a:t>Mužstva SK Štětí </a:t>
                      </a:r>
                    </a:p>
                  </a:txBody>
                  <a:tcPr marL="5280" marR="5280" marT="528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2388779725"/>
                  </a:ext>
                </a:extLst>
              </a:tr>
              <a:tr h="183481">
                <a:tc>
                  <a:txBody>
                    <a:bodyPr/>
                    <a:lstStyle/>
                    <a:p>
                      <a:pPr algn="ctr" rtl="0" fontAlgn="ctr"/>
                      <a:r>
                        <a:rPr lang="cs-CZ" sz="1400" b="1" i="0" u="none" strike="noStrike" dirty="0">
                          <a:solidFill>
                            <a:srgbClr val="000000"/>
                          </a:solidFill>
                          <a:effectLst/>
                          <a:latin typeface="Arial" panose="020B0604020202020204" pitchFamily="34" charset="0"/>
                        </a:rPr>
                        <a:t>Kategorie</a:t>
                      </a:r>
                    </a:p>
                  </a:txBody>
                  <a:tcPr marL="5280" marR="5280" marT="528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400" b="1" i="0" u="none" strike="noStrike" dirty="0">
                          <a:solidFill>
                            <a:srgbClr val="000000"/>
                          </a:solidFill>
                          <a:effectLst/>
                          <a:latin typeface="Arial" panose="020B0604020202020204" pitchFamily="34" charset="0"/>
                        </a:rPr>
                        <a:t>Soutěž</a:t>
                      </a:r>
                    </a:p>
                  </a:txBody>
                  <a:tcPr marL="5280" marR="5280" marT="52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400" b="1" i="0" u="none" strike="noStrike" dirty="0">
                          <a:solidFill>
                            <a:srgbClr val="000000"/>
                          </a:solidFill>
                          <a:effectLst/>
                          <a:latin typeface="Arial" panose="020B0604020202020204" pitchFamily="34" charset="0"/>
                        </a:rPr>
                        <a:t>Pořadí po podzimu</a:t>
                      </a:r>
                    </a:p>
                  </a:txBody>
                  <a:tcPr marL="5280" marR="5280" marT="528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673881489"/>
                  </a:ext>
                </a:extLst>
              </a:tr>
              <a:tr h="272664">
                <a:tc>
                  <a:txBody>
                    <a:bodyPr/>
                    <a:lstStyle/>
                    <a:p>
                      <a:pPr algn="ctr" rtl="0" fontAlgn="ctr"/>
                      <a:r>
                        <a:rPr lang="cs-CZ" sz="1400" b="1" i="0" u="none" strike="noStrike" dirty="0">
                          <a:solidFill>
                            <a:srgbClr val="000000"/>
                          </a:solidFill>
                          <a:effectLst/>
                          <a:latin typeface="Arial" panose="020B0604020202020204" pitchFamily="34" charset="0"/>
                        </a:rPr>
                        <a:t>Dospělí</a:t>
                      </a:r>
                    </a:p>
                  </a:txBody>
                  <a:tcPr marL="5280" marR="5280" marT="528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400" b="1" i="0" u="none" strike="noStrike" dirty="0">
                          <a:solidFill>
                            <a:srgbClr val="000000"/>
                          </a:solidFill>
                          <a:effectLst/>
                          <a:latin typeface="Arial" panose="020B0604020202020204" pitchFamily="34" charset="0"/>
                        </a:rPr>
                        <a:t>Fortuna Divize B</a:t>
                      </a:r>
                    </a:p>
                  </a:txBody>
                  <a:tcPr marL="5280" marR="5280" marT="52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400" b="1" i="0" u="none" strike="noStrike">
                          <a:solidFill>
                            <a:srgbClr val="000000"/>
                          </a:solidFill>
                          <a:effectLst/>
                          <a:latin typeface="Arial" panose="020B0604020202020204" pitchFamily="34" charset="0"/>
                        </a:rPr>
                        <a:t>13. místo ze 16</a:t>
                      </a:r>
                    </a:p>
                  </a:txBody>
                  <a:tcPr marL="5280" marR="5280" marT="528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408730826"/>
                  </a:ext>
                </a:extLst>
              </a:tr>
              <a:tr h="183481">
                <a:tc>
                  <a:txBody>
                    <a:bodyPr/>
                    <a:lstStyle/>
                    <a:p>
                      <a:pPr algn="ctr" fontAlgn="ctr"/>
                      <a:r>
                        <a:rPr lang="cs-CZ" sz="1400" b="0" i="0" u="none" strike="noStrike">
                          <a:solidFill>
                            <a:srgbClr val="000000"/>
                          </a:solidFill>
                          <a:effectLst/>
                          <a:latin typeface="Arial" panose="020B0604020202020204" pitchFamily="34" charset="0"/>
                        </a:rPr>
                        <a:t> </a:t>
                      </a:r>
                    </a:p>
                  </a:txBody>
                  <a:tcPr marL="5280" marR="5280" marT="528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cs-CZ" sz="1400" b="1" i="0" u="none" strike="noStrike">
                          <a:solidFill>
                            <a:srgbClr val="000000"/>
                          </a:solidFill>
                          <a:effectLst/>
                          <a:latin typeface="Arial" panose="020B0604020202020204" pitchFamily="34" charset="0"/>
                        </a:rPr>
                        <a:t> </a:t>
                      </a:r>
                    </a:p>
                  </a:txBody>
                  <a:tcPr marL="5280" marR="5280" marT="528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cs-CZ" sz="1400" b="1" i="0" u="none" strike="noStrike">
                          <a:solidFill>
                            <a:srgbClr val="000000"/>
                          </a:solidFill>
                          <a:effectLst/>
                          <a:latin typeface="Arial" panose="020B0604020202020204" pitchFamily="34" charset="0"/>
                        </a:rPr>
                        <a:t> </a:t>
                      </a:r>
                    </a:p>
                  </a:txBody>
                  <a:tcPr marL="5280" marR="5280" marT="528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2604309"/>
                  </a:ext>
                </a:extLst>
              </a:tr>
              <a:tr h="362531">
                <a:tc>
                  <a:txBody>
                    <a:bodyPr/>
                    <a:lstStyle/>
                    <a:p>
                      <a:pPr algn="ctr" rtl="0" fontAlgn="ctr"/>
                      <a:r>
                        <a:rPr lang="cs-CZ" sz="1400" b="1" i="0" u="none" strike="noStrike">
                          <a:solidFill>
                            <a:srgbClr val="000000"/>
                          </a:solidFill>
                          <a:effectLst/>
                          <a:latin typeface="Arial" panose="020B0604020202020204" pitchFamily="34" charset="0"/>
                        </a:rPr>
                        <a:t>Dorost</a:t>
                      </a:r>
                    </a:p>
                  </a:txBody>
                  <a:tcPr marL="5280" marR="5280" marT="528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400" b="1" i="0" u="none" strike="noStrike">
                          <a:solidFill>
                            <a:srgbClr val="000000"/>
                          </a:solidFill>
                          <a:effectLst/>
                          <a:latin typeface="Arial" panose="020B0604020202020204" pitchFamily="34" charset="0"/>
                        </a:rPr>
                        <a:t>Krajský přebor dorostu</a:t>
                      </a:r>
                    </a:p>
                  </a:txBody>
                  <a:tcPr marL="5280" marR="5280" marT="52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400" b="1" i="0" u="none" strike="noStrike">
                          <a:solidFill>
                            <a:srgbClr val="000000"/>
                          </a:solidFill>
                          <a:effectLst/>
                          <a:latin typeface="Arial" panose="020B0604020202020204" pitchFamily="34" charset="0"/>
                        </a:rPr>
                        <a:t>11. místo ze 13</a:t>
                      </a:r>
                    </a:p>
                  </a:txBody>
                  <a:tcPr marL="5280" marR="5280" marT="528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601305853"/>
                  </a:ext>
                </a:extLst>
              </a:tr>
              <a:tr h="183481">
                <a:tc>
                  <a:txBody>
                    <a:bodyPr/>
                    <a:lstStyle/>
                    <a:p>
                      <a:pPr algn="ctr" fontAlgn="ctr"/>
                      <a:r>
                        <a:rPr lang="cs-CZ" sz="1400" b="0" i="0" u="none" strike="noStrike">
                          <a:solidFill>
                            <a:srgbClr val="000000"/>
                          </a:solidFill>
                          <a:effectLst/>
                          <a:latin typeface="Arial" panose="020B0604020202020204" pitchFamily="34" charset="0"/>
                        </a:rPr>
                        <a:t> </a:t>
                      </a:r>
                    </a:p>
                  </a:txBody>
                  <a:tcPr marL="5280" marR="5280" marT="528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cs-CZ" sz="1400" b="1" i="0" u="none" strike="noStrike">
                          <a:solidFill>
                            <a:srgbClr val="000000"/>
                          </a:solidFill>
                          <a:effectLst/>
                          <a:latin typeface="Arial" panose="020B0604020202020204" pitchFamily="34" charset="0"/>
                        </a:rPr>
                        <a:t> </a:t>
                      </a:r>
                    </a:p>
                  </a:txBody>
                  <a:tcPr marL="5280" marR="5280" marT="528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cs-CZ" sz="1400" b="1" i="0" u="none" strike="noStrike">
                          <a:solidFill>
                            <a:srgbClr val="000000"/>
                          </a:solidFill>
                          <a:effectLst/>
                          <a:latin typeface="Arial" panose="020B0604020202020204" pitchFamily="34" charset="0"/>
                        </a:rPr>
                        <a:t> </a:t>
                      </a:r>
                    </a:p>
                  </a:txBody>
                  <a:tcPr marL="5280" marR="5280" marT="528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706051"/>
                  </a:ext>
                </a:extLst>
              </a:tr>
              <a:tr h="362531">
                <a:tc>
                  <a:txBody>
                    <a:bodyPr/>
                    <a:lstStyle/>
                    <a:p>
                      <a:pPr algn="ctr" rtl="0" fontAlgn="ctr"/>
                      <a:r>
                        <a:rPr lang="cs-CZ" sz="1400" b="1" i="0" u="none" strike="noStrike" dirty="0">
                          <a:solidFill>
                            <a:srgbClr val="000000"/>
                          </a:solidFill>
                          <a:effectLst/>
                          <a:latin typeface="Arial" panose="020B0604020202020204" pitchFamily="34" charset="0"/>
                        </a:rPr>
                        <a:t>Dospělí B</a:t>
                      </a:r>
                    </a:p>
                  </a:txBody>
                  <a:tcPr marL="5280" marR="5280" marT="528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400" b="1" i="0" u="none" strike="noStrike" dirty="0">
                          <a:solidFill>
                            <a:srgbClr val="000000"/>
                          </a:solidFill>
                          <a:effectLst/>
                          <a:latin typeface="Arial" panose="020B0604020202020204" pitchFamily="34" charset="0"/>
                        </a:rPr>
                        <a:t>III. třída dospělých sk. "B"</a:t>
                      </a:r>
                    </a:p>
                  </a:txBody>
                  <a:tcPr marL="5280" marR="5280" marT="52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400" b="1" i="0" u="none" strike="noStrike">
                          <a:solidFill>
                            <a:srgbClr val="000000"/>
                          </a:solidFill>
                          <a:effectLst/>
                          <a:latin typeface="Arial" panose="020B0604020202020204" pitchFamily="34" charset="0"/>
                        </a:rPr>
                        <a:t>13. místo  ze 14</a:t>
                      </a:r>
                    </a:p>
                  </a:txBody>
                  <a:tcPr marL="5280" marR="5280" marT="528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983180035"/>
                  </a:ext>
                </a:extLst>
              </a:tr>
              <a:tr h="183481">
                <a:tc>
                  <a:txBody>
                    <a:bodyPr/>
                    <a:lstStyle/>
                    <a:p>
                      <a:pPr algn="l" fontAlgn="b"/>
                      <a:r>
                        <a:rPr lang="cs-CZ" sz="1400" b="0" i="0" u="none" strike="noStrike">
                          <a:solidFill>
                            <a:srgbClr val="000000"/>
                          </a:solidFill>
                          <a:effectLst/>
                          <a:latin typeface="Arial" panose="020B0604020202020204" pitchFamily="34" charset="0"/>
                        </a:rPr>
                        <a:t> </a:t>
                      </a:r>
                    </a:p>
                  </a:txBody>
                  <a:tcPr marL="5280" marR="5280" marT="528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cs-CZ" sz="1400" b="0" i="0" u="none" strike="noStrike" dirty="0">
                          <a:solidFill>
                            <a:srgbClr val="000000"/>
                          </a:solidFill>
                          <a:effectLst/>
                          <a:latin typeface="Arial" panose="020B0604020202020204" pitchFamily="34" charset="0"/>
                        </a:rPr>
                        <a:t> </a:t>
                      </a:r>
                    </a:p>
                  </a:txBody>
                  <a:tcPr marL="5280" marR="5280" marT="528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cs-CZ" sz="1400" b="0" i="0" u="none" strike="noStrike">
                          <a:solidFill>
                            <a:srgbClr val="000000"/>
                          </a:solidFill>
                          <a:effectLst/>
                          <a:latin typeface="Arial" panose="020B0604020202020204" pitchFamily="34" charset="0"/>
                        </a:rPr>
                        <a:t> </a:t>
                      </a:r>
                    </a:p>
                  </a:txBody>
                  <a:tcPr marL="5280" marR="5280" marT="528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3483602"/>
                  </a:ext>
                </a:extLst>
              </a:tr>
              <a:tr h="362531">
                <a:tc>
                  <a:txBody>
                    <a:bodyPr/>
                    <a:lstStyle/>
                    <a:p>
                      <a:pPr algn="ctr" rtl="0" fontAlgn="ctr"/>
                      <a:r>
                        <a:rPr lang="cs-CZ" sz="1400" b="1" i="0" u="none" strike="noStrike" dirty="0">
                          <a:solidFill>
                            <a:srgbClr val="000000"/>
                          </a:solidFill>
                          <a:effectLst/>
                          <a:latin typeface="Arial" panose="020B0604020202020204" pitchFamily="34" charset="0"/>
                        </a:rPr>
                        <a:t>Starší </a:t>
                      </a:r>
                    </a:p>
                    <a:p>
                      <a:pPr algn="ctr" rtl="0" fontAlgn="ctr"/>
                      <a:r>
                        <a:rPr lang="cs-CZ" sz="1400" b="1" i="0" u="none" strike="noStrike" dirty="0">
                          <a:solidFill>
                            <a:srgbClr val="000000"/>
                          </a:solidFill>
                          <a:effectLst/>
                          <a:latin typeface="Arial" panose="020B0604020202020204" pitchFamily="34" charset="0"/>
                        </a:rPr>
                        <a:t>žáci</a:t>
                      </a:r>
                    </a:p>
                  </a:txBody>
                  <a:tcPr marL="5280" marR="5280" marT="528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400" b="1" i="0" u="none" strike="noStrike" dirty="0">
                          <a:solidFill>
                            <a:srgbClr val="000000"/>
                          </a:solidFill>
                          <a:effectLst/>
                          <a:latin typeface="Arial" panose="020B0604020202020204" pitchFamily="34" charset="0"/>
                        </a:rPr>
                        <a:t>II. třída SŽ - OP (8+1)</a:t>
                      </a:r>
                    </a:p>
                  </a:txBody>
                  <a:tcPr marL="5280" marR="5280" marT="52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400" b="1" i="0" u="none" strike="noStrike">
                          <a:solidFill>
                            <a:srgbClr val="000000"/>
                          </a:solidFill>
                          <a:effectLst/>
                          <a:latin typeface="Arial" panose="020B0604020202020204" pitchFamily="34" charset="0"/>
                        </a:rPr>
                        <a:t>1. místo ze 16</a:t>
                      </a:r>
                    </a:p>
                  </a:txBody>
                  <a:tcPr marL="5280" marR="5280" marT="528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795976972"/>
                  </a:ext>
                </a:extLst>
              </a:tr>
              <a:tr h="183481">
                <a:tc>
                  <a:txBody>
                    <a:bodyPr/>
                    <a:lstStyle/>
                    <a:p>
                      <a:pPr algn="l" fontAlgn="b"/>
                      <a:r>
                        <a:rPr lang="cs-CZ" sz="1400" b="0" i="0" u="none" strike="noStrike">
                          <a:solidFill>
                            <a:srgbClr val="000000"/>
                          </a:solidFill>
                          <a:effectLst/>
                          <a:latin typeface="Arial" panose="020B0604020202020204" pitchFamily="34" charset="0"/>
                        </a:rPr>
                        <a:t> </a:t>
                      </a:r>
                    </a:p>
                  </a:txBody>
                  <a:tcPr marL="5280" marR="5280" marT="528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cs-CZ" sz="1400" b="0" i="0" u="none" strike="noStrike" dirty="0">
                          <a:solidFill>
                            <a:srgbClr val="000000"/>
                          </a:solidFill>
                          <a:effectLst/>
                          <a:latin typeface="Arial" panose="020B0604020202020204" pitchFamily="34" charset="0"/>
                        </a:rPr>
                        <a:t> </a:t>
                      </a:r>
                    </a:p>
                  </a:txBody>
                  <a:tcPr marL="5280" marR="5280" marT="528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cs-CZ" sz="1400" b="0" i="0" u="none" strike="noStrike">
                          <a:solidFill>
                            <a:srgbClr val="000000"/>
                          </a:solidFill>
                          <a:effectLst/>
                          <a:latin typeface="Arial" panose="020B0604020202020204" pitchFamily="34" charset="0"/>
                        </a:rPr>
                        <a:t> </a:t>
                      </a:r>
                    </a:p>
                  </a:txBody>
                  <a:tcPr marL="5280" marR="5280" marT="528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7480863"/>
                  </a:ext>
                </a:extLst>
              </a:tr>
              <a:tr h="362531">
                <a:tc>
                  <a:txBody>
                    <a:bodyPr/>
                    <a:lstStyle/>
                    <a:p>
                      <a:pPr algn="ctr" rtl="0" fontAlgn="ctr"/>
                      <a:r>
                        <a:rPr lang="cs-CZ" sz="1400" b="1" i="0" u="none" strike="noStrike" dirty="0">
                          <a:solidFill>
                            <a:srgbClr val="000000"/>
                          </a:solidFill>
                          <a:effectLst/>
                          <a:latin typeface="Arial" panose="020B0604020202020204" pitchFamily="34" charset="0"/>
                        </a:rPr>
                        <a:t>Mini</a:t>
                      </a:r>
                    </a:p>
                    <a:p>
                      <a:pPr algn="ctr" rtl="0" fontAlgn="ctr"/>
                      <a:r>
                        <a:rPr lang="cs-CZ" sz="1400" b="1" i="0" u="none" strike="noStrike" dirty="0">
                          <a:solidFill>
                            <a:srgbClr val="000000"/>
                          </a:solidFill>
                          <a:effectLst/>
                          <a:latin typeface="Arial" panose="020B0604020202020204" pitchFamily="34" charset="0"/>
                        </a:rPr>
                        <a:t>přípravka</a:t>
                      </a:r>
                    </a:p>
                  </a:txBody>
                  <a:tcPr marL="5280" marR="5280" marT="528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400" b="1" i="0" u="none" strike="noStrike" dirty="0">
                          <a:solidFill>
                            <a:srgbClr val="000000"/>
                          </a:solidFill>
                          <a:effectLst/>
                          <a:latin typeface="Arial" panose="020B0604020202020204" pitchFamily="34" charset="0"/>
                        </a:rPr>
                        <a:t>BAXI GAUBE OP Mini přípravky</a:t>
                      </a:r>
                    </a:p>
                  </a:txBody>
                  <a:tcPr marL="5280" marR="5280" marT="52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400" b="1" i="0" u="none" strike="noStrike">
                          <a:solidFill>
                            <a:srgbClr val="000000"/>
                          </a:solidFill>
                          <a:effectLst/>
                          <a:latin typeface="Arial" panose="020B0604020202020204" pitchFamily="34" charset="0"/>
                        </a:rPr>
                        <a:t>4. místo ze 7</a:t>
                      </a:r>
                    </a:p>
                  </a:txBody>
                  <a:tcPr marL="5280" marR="5280" marT="528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4154589338"/>
                  </a:ext>
                </a:extLst>
              </a:tr>
              <a:tr h="183481">
                <a:tc>
                  <a:txBody>
                    <a:bodyPr/>
                    <a:lstStyle/>
                    <a:p>
                      <a:pPr algn="l" fontAlgn="b"/>
                      <a:r>
                        <a:rPr lang="cs-CZ" sz="1400" b="0" i="0" u="none" strike="noStrike">
                          <a:solidFill>
                            <a:srgbClr val="000000"/>
                          </a:solidFill>
                          <a:effectLst/>
                          <a:latin typeface="Arial" panose="020B0604020202020204" pitchFamily="34" charset="0"/>
                        </a:rPr>
                        <a:t> </a:t>
                      </a:r>
                    </a:p>
                  </a:txBody>
                  <a:tcPr marL="5280" marR="5280" marT="528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cs-CZ" sz="1400" b="0" i="0" u="none" strike="noStrike" dirty="0">
                          <a:solidFill>
                            <a:srgbClr val="000000"/>
                          </a:solidFill>
                          <a:effectLst/>
                          <a:latin typeface="Arial" panose="020B0604020202020204" pitchFamily="34" charset="0"/>
                        </a:rPr>
                        <a:t> </a:t>
                      </a:r>
                    </a:p>
                  </a:txBody>
                  <a:tcPr marL="5280" marR="5280" marT="528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cs-CZ" sz="1400" b="0" i="0" u="none" strike="noStrike" dirty="0">
                          <a:solidFill>
                            <a:srgbClr val="000000"/>
                          </a:solidFill>
                          <a:effectLst/>
                          <a:latin typeface="Arial" panose="020B0604020202020204" pitchFamily="34" charset="0"/>
                        </a:rPr>
                        <a:t> </a:t>
                      </a:r>
                    </a:p>
                  </a:txBody>
                  <a:tcPr marL="5280" marR="5280" marT="528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1769115"/>
                  </a:ext>
                </a:extLst>
              </a:tr>
              <a:tr h="541581">
                <a:tc>
                  <a:txBody>
                    <a:bodyPr/>
                    <a:lstStyle/>
                    <a:p>
                      <a:pPr algn="ctr" rtl="0" fontAlgn="ctr"/>
                      <a:r>
                        <a:rPr lang="cs-CZ" sz="1400" b="1" i="0" u="none" strike="noStrike">
                          <a:solidFill>
                            <a:srgbClr val="000000"/>
                          </a:solidFill>
                          <a:effectLst/>
                          <a:latin typeface="Arial" panose="020B0604020202020204" pitchFamily="34" charset="0"/>
                        </a:rPr>
                        <a:t>Starší přípravka </a:t>
                      </a:r>
                    </a:p>
                  </a:txBody>
                  <a:tcPr marL="5280" marR="5280" marT="528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400" b="1" i="0" u="none" strike="noStrike" dirty="0">
                          <a:solidFill>
                            <a:srgbClr val="000000"/>
                          </a:solidFill>
                          <a:effectLst/>
                          <a:latin typeface="Arial" panose="020B0604020202020204" pitchFamily="34" charset="0"/>
                        </a:rPr>
                        <a:t>OP Starších Přípravek sk. "UMÍSTĚNÍ"</a:t>
                      </a:r>
                    </a:p>
                  </a:txBody>
                  <a:tcPr marL="5280" marR="5280" marT="52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400" b="1" i="0" u="none" strike="noStrike" dirty="0">
                          <a:solidFill>
                            <a:srgbClr val="000000"/>
                          </a:solidFill>
                          <a:effectLst/>
                          <a:latin typeface="Arial" panose="020B0604020202020204" pitchFamily="34" charset="0"/>
                        </a:rPr>
                        <a:t>začátek soutěže </a:t>
                      </a:r>
                    </a:p>
                    <a:p>
                      <a:pPr algn="ctr" rtl="0" fontAlgn="ctr"/>
                      <a:r>
                        <a:rPr lang="cs-CZ" sz="1400" b="1" i="0" u="none" strike="noStrike" dirty="0">
                          <a:solidFill>
                            <a:srgbClr val="000000"/>
                          </a:solidFill>
                          <a:effectLst/>
                          <a:latin typeface="Arial" panose="020B0604020202020204" pitchFamily="34" charset="0"/>
                        </a:rPr>
                        <a:t>jaro 2020</a:t>
                      </a:r>
                    </a:p>
                  </a:txBody>
                  <a:tcPr marL="5280" marR="5280" marT="528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645730103"/>
                  </a:ext>
                </a:extLst>
              </a:tr>
              <a:tr h="183481">
                <a:tc>
                  <a:txBody>
                    <a:bodyPr/>
                    <a:lstStyle/>
                    <a:p>
                      <a:pPr algn="l" fontAlgn="b"/>
                      <a:r>
                        <a:rPr lang="cs-CZ" sz="1400" b="0" i="0" u="none" strike="noStrike">
                          <a:solidFill>
                            <a:srgbClr val="000000"/>
                          </a:solidFill>
                          <a:effectLst/>
                          <a:latin typeface="Arial" panose="020B0604020202020204" pitchFamily="34" charset="0"/>
                        </a:rPr>
                        <a:t> </a:t>
                      </a:r>
                    </a:p>
                  </a:txBody>
                  <a:tcPr marL="5280" marR="5280" marT="528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cs-CZ" sz="1400" b="0" i="0" u="none" strike="noStrike">
                          <a:solidFill>
                            <a:srgbClr val="000000"/>
                          </a:solidFill>
                          <a:effectLst/>
                          <a:latin typeface="Arial" panose="020B0604020202020204" pitchFamily="34" charset="0"/>
                        </a:rPr>
                        <a:t> </a:t>
                      </a:r>
                    </a:p>
                  </a:txBody>
                  <a:tcPr marL="5280" marR="5280" marT="528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cs-CZ" sz="1400" b="0" i="0" u="none" strike="noStrike" dirty="0">
                          <a:solidFill>
                            <a:srgbClr val="000000"/>
                          </a:solidFill>
                          <a:effectLst/>
                          <a:latin typeface="Arial" panose="020B0604020202020204" pitchFamily="34" charset="0"/>
                        </a:rPr>
                        <a:t> </a:t>
                      </a:r>
                    </a:p>
                  </a:txBody>
                  <a:tcPr marL="5280" marR="5280" marT="528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0349283"/>
                  </a:ext>
                </a:extLst>
              </a:tr>
              <a:tr h="541581">
                <a:tc>
                  <a:txBody>
                    <a:bodyPr/>
                    <a:lstStyle/>
                    <a:p>
                      <a:pPr algn="ctr" rtl="0" fontAlgn="ctr"/>
                      <a:r>
                        <a:rPr lang="cs-CZ" sz="1400" b="1" i="0" u="none" strike="noStrike">
                          <a:solidFill>
                            <a:srgbClr val="000000"/>
                          </a:solidFill>
                          <a:effectLst/>
                          <a:latin typeface="Arial" panose="020B0604020202020204" pitchFamily="34" charset="0"/>
                        </a:rPr>
                        <a:t>Mladší přípravka</a:t>
                      </a:r>
                    </a:p>
                  </a:txBody>
                  <a:tcPr marL="5280" marR="5280" marT="528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400" b="1" i="0" u="none" strike="noStrike" dirty="0">
                          <a:solidFill>
                            <a:srgbClr val="000000"/>
                          </a:solidFill>
                          <a:effectLst/>
                          <a:latin typeface="Arial" panose="020B0604020202020204" pitchFamily="34" charset="0"/>
                        </a:rPr>
                        <a:t>OP Mladší přípravka sk. "ELITE"</a:t>
                      </a:r>
                    </a:p>
                  </a:txBody>
                  <a:tcPr marL="5280" marR="5280" marT="52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400" b="1" i="0" u="none" strike="noStrike" dirty="0">
                          <a:solidFill>
                            <a:srgbClr val="000000"/>
                          </a:solidFill>
                          <a:effectLst/>
                          <a:latin typeface="Arial" panose="020B0604020202020204" pitchFamily="34" charset="0"/>
                        </a:rPr>
                        <a:t>6. místo ze 7</a:t>
                      </a:r>
                    </a:p>
                  </a:txBody>
                  <a:tcPr marL="5280" marR="5280" marT="528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675553820"/>
                  </a:ext>
                </a:extLst>
              </a:tr>
              <a:tr h="183481">
                <a:tc>
                  <a:txBody>
                    <a:bodyPr/>
                    <a:lstStyle/>
                    <a:p>
                      <a:pPr algn="l" fontAlgn="b"/>
                      <a:r>
                        <a:rPr lang="cs-CZ" sz="1400" b="0" i="0" u="none" strike="noStrike">
                          <a:solidFill>
                            <a:srgbClr val="000000"/>
                          </a:solidFill>
                          <a:effectLst/>
                          <a:latin typeface="Arial" panose="020B0604020202020204" pitchFamily="34" charset="0"/>
                        </a:rPr>
                        <a:t> </a:t>
                      </a:r>
                    </a:p>
                  </a:txBody>
                  <a:tcPr marL="5280" marR="5280" marT="528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cs-CZ" sz="1400" b="0" i="0" u="none" strike="noStrike">
                          <a:solidFill>
                            <a:srgbClr val="000000"/>
                          </a:solidFill>
                          <a:effectLst/>
                          <a:latin typeface="Arial" panose="020B0604020202020204" pitchFamily="34" charset="0"/>
                        </a:rPr>
                        <a:t> </a:t>
                      </a:r>
                    </a:p>
                  </a:txBody>
                  <a:tcPr marL="5280" marR="5280" marT="528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cs-CZ" sz="1400" b="0" i="0" u="none" strike="noStrike" dirty="0">
                          <a:solidFill>
                            <a:srgbClr val="000000"/>
                          </a:solidFill>
                          <a:effectLst/>
                          <a:latin typeface="Arial" panose="020B0604020202020204" pitchFamily="34" charset="0"/>
                        </a:rPr>
                        <a:t> </a:t>
                      </a:r>
                    </a:p>
                  </a:txBody>
                  <a:tcPr marL="5280" marR="5280" marT="528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0929286"/>
                  </a:ext>
                </a:extLst>
              </a:tr>
              <a:tr h="362531">
                <a:tc>
                  <a:txBody>
                    <a:bodyPr/>
                    <a:lstStyle/>
                    <a:p>
                      <a:pPr algn="ctr" rtl="0" fontAlgn="ctr"/>
                      <a:r>
                        <a:rPr lang="cs-CZ" sz="1400" b="1" i="0" u="none" strike="noStrike">
                          <a:solidFill>
                            <a:srgbClr val="000000"/>
                          </a:solidFill>
                          <a:effectLst/>
                          <a:latin typeface="Arial" panose="020B0604020202020204" pitchFamily="34" charset="0"/>
                        </a:rPr>
                        <a:t>Stará garda</a:t>
                      </a:r>
                    </a:p>
                  </a:txBody>
                  <a:tcPr marL="5280" marR="5280" marT="528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400" b="1" i="0" u="none" strike="noStrike">
                          <a:solidFill>
                            <a:srgbClr val="000000"/>
                          </a:solidFill>
                          <a:effectLst/>
                          <a:latin typeface="Arial" panose="020B0604020202020204" pitchFamily="34" charset="0"/>
                        </a:rPr>
                        <a:t>Okresní přebor</a:t>
                      </a:r>
                    </a:p>
                  </a:txBody>
                  <a:tcPr marL="5280" marR="5280" marT="52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400" b="1" i="0" u="none" strike="noStrike" dirty="0">
                          <a:solidFill>
                            <a:srgbClr val="000000"/>
                          </a:solidFill>
                          <a:effectLst/>
                          <a:latin typeface="Arial" panose="020B0604020202020204" pitchFamily="34" charset="0"/>
                        </a:rPr>
                        <a:t>2. místo z 9</a:t>
                      </a:r>
                    </a:p>
                  </a:txBody>
                  <a:tcPr marL="5280" marR="5280" marT="528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685907822"/>
                  </a:ext>
                </a:extLst>
              </a:tr>
            </a:tbl>
          </a:graphicData>
        </a:graphic>
      </p:graphicFrame>
      <p:pic>
        <p:nvPicPr>
          <p:cNvPr id="9" name="Obrázek 8">
            <a:extLst>
              <a:ext uri="{FF2B5EF4-FFF2-40B4-BE49-F238E27FC236}">
                <a16:creationId xmlns:a16="http://schemas.microsoft.com/office/drawing/2014/main" id="{AB66FC77-7676-425C-BFD2-9B231B81972A}"/>
              </a:ext>
            </a:extLst>
          </p:cNvPr>
          <p:cNvPicPr>
            <a:picLocks noChangeAspect="1"/>
          </p:cNvPicPr>
          <p:nvPr/>
        </p:nvPicPr>
        <p:blipFill>
          <a:blip r:embed="rId2"/>
          <a:stretch>
            <a:fillRect/>
          </a:stretch>
        </p:blipFill>
        <p:spPr>
          <a:xfrm>
            <a:off x="1451577" y="5949408"/>
            <a:ext cx="985229" cy="936104"/>
          </a:xfrm>
          <a:prstGeom prst="rect">
            <a:avLst/>
          </a:prstGeom>
        </p:spPr>
      </p:pic>
      <p:sp>
        <p:nvSpPr>
          <p:cNvPr id="11" name="Obdélník 10">
            <a:extLst>
              <a:ext uri="{FF2B5EF4-FFF2-40B4-BE49-F238E27FC236}">
                <a16:creationId xmlns:a16="http://schemas.microsoft.com/office/drawing/2014/main" id="{134513E6-907D-4CC5-902A-A1AB25FF37E9}"/>
              </a:ext>
            </a:extLst>
          </p:cNvPr>
          <p:cNvSpPr/>
          <p:nvPr/>
        </p:nvSpPr>
        <p:spPr>
          <a:xfrm>
            <a:off x="5544592" y="3113024"/>
            <a:ext cx="4356484" cy="1176797"/>
          </a:xfrm>
          <a:prstGeom prst="rect">
            <a:avLst/>
          </a:prstGeom>
        </p:spPr>
        <p:txBody>
          <a:bodyPr wrap="square">
            <a:spAutoFit/>
          </a:bodyPr>
          <a:lstStyle/>
          <a:p>
            <a:pPr algn="ctr">
              <a:lnSpc>
                <a:spcPct val="107000"/>
              </a:lnSpc>
              <a:spcAft>
                <a:spcPts val="0"/>
              </a:spcAft>
            </a:pPr>
            <a:r>
              <a:rPr lang="cs-CZ" sz="1600" dirty="0">
                <a:highlight>
                  <a:srgbClr val="DBEC9C"/>
                </a:highlight>
                <a:latin typeface="Arial Black" panose="020B0A04020102020204" pitchFamily="34" charset="0"/>
                <a:ea typeface="Calibri" panose="020F0502020204030204" pitchFamily="34" charset="0"/>
                <a:cs typeface="Arial" panose="020B0604020202020204" pitchFamily="34" charset="0"/>
              </a:rPr>
              <a:t>Sokol Dolní Beřkovice  – SK Štětí B</a:t>
            </a:r>
            <a:endParaRPr lang="cs-CZ" sz="1600" dirty="0">
              <a:highlight>
                <a:srgbClr val="DBEC9C"/>
              </a:highlight>
              <a:latin typeface="Arial Black" panose="020B0A0402010202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600" dirty="0">
                <a:highlight>
                  <a:srgbClr val="DBEC9C"/>
                </a:highlight>
                <a:latin typeface="Arial Black" panose="020B0A04020102020204" pitchFamily="34" charset="0"/>
                <a:ea typeface="Calibri" panose="020F0502020204030204" pitchFamily="34" charset="0"/>
                <a:cs typeface="Arial" panose="020B0604020202020204" pitchFamily="34" charset="0"/>
              </a:rPr>
              <a:t>9:6</a:t>
            </a:r>
            <a:endParaRPr lang="cs-CZ" sz="1600" dirty="0">
              <a:highlight>
                <a:srgbClr val="DBEC9C"/>
              </a:highlight>
              <a:latin typeface="Arial Black" panose="020B0A04020102020204" pitchFamily="34" charset="0"/>
              <a:ea typeface="Calibri" panose="020F0502020204030204" pitchFamily="34" charset="0"/>
              <a:cs typeface="Times New Roman" panose="02020603050405020304" pitchFamily="18" charset="0"/>
            </a:endParaRPr>
          </a:p>
          <a:p>
            <a:pPr>
              <a:lnSpc>
                <a:spcPct val="107000"/>
              </a:lnSpc>
              <a:spcAft>
                <a:spcPts val="0"/>
              </a:spcAft>
            </a:pPr>
            <a:r>
              <a:rPr lang="cs-CZ" sz="1400" dirty="0">
                <a:highlight>
                  <a:srgbClr val="DBEC9C"/>
                </a:highlight>
                <a:latin typeface="Arial Black" panose="020B0A04020102020204" pitchFamily="34" charset="0"/>
                <a:ea typeface="Calibri" panose="020F0502020204030204" pitchFamily="34" charset="0"/>
                <a:cs typeface="Arial" panose="020B0604020202020204" pitchFamily="34" charset="0"/>
              </a:rPr>
              <a:t>  </a:t>
            </a:r>
            <a:r>
              <a:rPr lang="cs-CZ" dirty="0">
                <a:highlight>
                  <a:srgbClr val="DBEC9C"/>
                </a:highlight>
                <a:latin typeface="Arial Black" panose="020B0A04020102020204" pitchFamily="34" charset="0"/>
                <a:ea typeface="Calibri" panose="020F0502020204030204" pitchFamily="34" charset="0"/>
                <a:cs typeface="Arial" panose="020B0604020202020204" pitchFamily="34" charset="0"/>
              </a:rPr>
              <a:t>1.2.2020  hřiště Umělá tráva Roudnice </a:t>
            </a:r>
            <a:r>
              <a:rPr lang="cs-CZ" dirty="0" err="1">
                <a:highlight>
                  <a:srgbClr val="DBEC9C"/>
                </a:highlight>
                <a:latin typeface="Arial Black" panose="020B0A04020102020204" pitchFamily="34" charset="0"/>
                <a:ea typeface="Calibri" panose="020F0502020204030204" pitchFamily="34" charset="0"/>
                <a:cs typeface="Arial" panose="020B0604020202020204" pitchFamily="34" charset="0"/>
              </a:rPr>
              <a:t>n.L.</a:t>
            </a:r>
            <a:endParaRPr lang="cs-CZ" sz="1400" dirty="0">
              <a:highlight>
                <a:srgbClr val="DBEC9C"/>
              </a:highlight>
              <a:latin typeface="Arial Black" panose="020B0A04020102020204" pitchFamily="34" charset="0"/>
              <a:ea typeface="Calibri" panose="020F0502020204030204" pitchFamily="34" charset="0"/>
              <a:cs typeface="Arial" panose="020B0604020202020204" pitchFamily="34" charset="0"/>
            </a:endParaRPr>
          </a:p>
          <a:p>
            <a:r>
              <a:rPr lang="cs-CZ" sz="1000" b="0" dirty="0">
                <a:latin typeface="Arial" panose="020B0604020202020204" pitchFamily="34" charset="0"/>
                <a:cs typeface="Arial" panose="020B0604020202020204" pitchFamily="34" charset="0"/>
              </a:rPr>
              <a:t>15 branek bylo k vidění v 1. přípravném utkání B mužstva dospělých. </a:t>
            </a:r>
          </a:p>
          <a:p>
            <a:pPr algn="ctr">
              <a:lnSpc>
                <a:spcPct val="107000"/>
              </a:lnSpc>
              <a:spcAft>
                <a:spcPts val="0"/>
              </a:spcAft>
            </a:pP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Obdélník 11">
            <a:extLst>
              <a:ext uri="{FF2B5EF4-FFF2-40B4-BE49-F238E27FC236}">
                <a16:creationId xmlns:a16="http://schemas.microsoft.com/office/drawing/2014/main" id="{67DA03CB-CA6D-4143-9557-C7827CAD0D67}"/>
              </a:ext>
            </a:extLst>
          </p:cNvPr>
          <p:cNvSpPr/>
          <p:nvPr/>
        </p:nvSpPr>
        <p:spPr>
          <a:xfrm>
            <a:off x="5616600" y="4913224"/>
            <a:ext cx="4356484" cy="1946238"/>
          </a:xfrm>
          <a:prstGeom prst="rect">
            <a:avLst/>
          </a:prstGeom>
        </p:spPr>
        <p:txBody>
          <a:bodyPr wrap="square">
            <a:spAutoFit/>
          </a:bodyPr>
          <a:lstStyle/>
          <a:p>
            <a:pPr algn="ctr">
              <a:lnSpc>
                <a:spcPct val="107000"/>
              </a:lnSpc>
              <a:spcAft>
                <a:spcPts val="0"/>
              </a:spcAft>
            </a:pPr>
            <a:r>
              <a:rPr lang="cs-CZ" sz="1600" dirty="0">
                <a:highlight>
                  <a:srgbClr val="DBEC9C"/>
                </a:highlight>
                <a:latin typeface="Arial Black" panose="020B0A04020102020204" pitchFamily="34" charset="0"/>
                <a:ea typeface="Calibri" panose="020F0502020204030204" pitchFamily="34" charset="0"/>
                <a:cs typeface="Arial" panose="020B0604020202020204" pitchFamily="34" charset="0"/>
              </a:rPr>
              <a:t>TJ Sokol Tuhaň  – SK Štětí B</a:t>
            </a:r>
            <a:endParaRPr lang="cs-CZ" sz="1600" dirty="0">
              <a:highlight>
                <a:srgbClr val="DBEC9C"/>
              </a:highlight>
              <a:latin typeface="Arial Black" panose="020B0A0402010202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600" dirty="0">
                <a:highlight>
                  <a:srgbClr val="DBEC9C"/>
                </a:highlight>
                <a:latin typeface="Arial Black" panose="020B0A04020102020204" pitchFamily="34" charset="0"/>
                <a:ea typeface="Calibri" panose="020F0502020204030204" pitchFamily="34" charset="0"/>
                <a:cs typeface="Arial" panose="020B0604020202020204" pitchFamily="34" charset="0"/>
              </a:rPr>
              <a:t>1:12(1:5)</a:t>
            </a:r>
            <a:endParaRPr lang="cs-CZ" sz="1600" dirty="0">
              <a:highlight>
                <a:srgbClr val="DBEC9C"/>
              </a:highlight>
              <a:latin typeface="Arial Black" panose="020B0A04020102020204" pitchFamily="34" charset="0"/>
              <a:ea typeface="Calibri" panose="020F0502020204030204" pitchFamily="34" charset="0"/>
              <a:cs typeface="Times New Roman" panose="02020603050405020304" pitchFamily="18" charset="0"/>
            </a:endParaRPr>
          </a:p>
          <a:p>
            <a:pPr>
              <a:lnSpc>
                <a:spcPct val="107000"/>
              </a:lnSpc>
              <a:spcAft>
                <a:spcPts val="0"/>
              </a:spcAft>
            </a:pPr>
            <a:r>
              <a:rPr lang="cs-CZ" sz="1400" dirty="0">
                <a:highlight>
                  <a:srgbClr val="DBEC9C"/>
                </a:highlight>
                <a:latin typeface="Arial Black" panose="020B0A04020102020204" pitchFamily="34" charset="0"/>
                <a:ea typeface="Calibri" panose="020F0502020204030204" pitchFamily="34" charset="0"/>
                <a:cs typeface="Arial" panose="020B0604020202020204" pitchFamily="34" charset="0"/>
              </a:rPr>
              <a:t>  8.2.2020  hřiště Tuhaň přátelský zápas</a:t>
            </a:r>
          </a:p>
          <a:p>
            <a:r>
              <a:rPr lang="cs-CZ" sz="1000" b="0" u="sng" dirty="0">
                <a:latin typeface="Arial" panose="020B0604020202020204" pitchFamily="34" charset="0"/>
                <a:cs typeface="Arial" panose="020B0604020202020204" pitchFamily="34" charset="0"/>
              </a:rPr>
              <a:t>Branky:</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A.Lisec</a:t>
            </a:r>
            <a:r>
              <a:rPr lang="cs-CZ" sz="1000" b="0" dirty="0">
                <a:latin typeface="Arial" panose="020B0604020202020204" pitchFamily="34" charset="0"/>
                <a:cs typeface="Arial" panose="020B0604020202020204" pitchFamily="34" charset="0"/>
              </a:rPr>
              <a:t> 5, </a:t>
            </a:r>
            <a:r>
              <a:rPr lang="cs-CZ" sz="1000" b="0" dirty="0" err="1">
                <a:latin typeface="Arial" panose="020B0604020202020204" pitchFamily="34" charset="0"/>
                <a:cs typeface="Arial" panose="020B0604020202020204" pitchFamily="34" charset="0"/>
              </a:rPr>
              <a:t>J.Horáček</a:t>
            </a:r>
            <a:r>
              <a:rPr lang="cs-CZ" sz="1000" b="0" dirty="0">
                <a:latin typeface="Arial" panose="020B0604020202020204" pitchFamily="34" charset="0"/>
                <a:cs typeface="Arial" panose="020B0604020202020204" pitchFamily="34" charset="0"/>
              </a:rPr>
              <a:t> 2, </a:t>
            </a:r>
            <a:r>
              <a:rPr lang="cs-CZ" sz="1000" b="0" dirty="0" err="1">
                <a:latin typeface="Arial" panose="020B0604020202020204" pitchFamily="34" charset="0"/>
                <a:cs typeface="Arial" panose="020B0604020202020204" pitchFamily="34" charset="0"/>
              </a:rPr>
              <a:t>L.Jindřich</a:t>
            </a:r>
            <a:r>
              <a:rPr lang="cs-CZ" sz="1000" b="0" dirty="0">
                <a:latin typeface="Arial" panose="020B0604020202020204" pitchFamily="34" charset="0"/>
                <a:cs typeface="Arial" panose="020B0604020202020204" pitchFamily="34" charset="0"/>
              </a:rPr>
              <a:t> 3 </a:t>
            </a:r>
            <a:r>
              <a:rPr lang="cs-CZ" sz="1000" b="0" dirty="0" err="1">
                <a:latin typeface="Arial" panose="020B0604020202020204" pitchFamily="34" charset="0"/>
                <a:cs typeface="Arial" panose="020B0604020202020204" pitchFamily="34" charset="0"/>
              </a:rPr>
              <a:t>L.Kuča</a:t>
            </a:r>
            <a:r>
              <a:rPr lang="cs-CZ" sz="1000" b="0" dirty="0">
                <a:latin typeface="Arial" panose="020B0604020202020204" pitchFamily="34" charset="0"/>
                <a:cs typeface="Arial" panose="020B0604020202020204" pitchFamily="34" charset="0"/>
              </a:rPr>
              <a:t> 1, </a:t>
            </a:r>
            <a:r>
              <a:rPr lang="cs-CZ" sz="1000" b="0" dirty="0" err="1">
                <a:latin typeface="Arial" panose="020B0604020202020204" pitchFamily="34" charset="0"/>
                <a:cs typeface="Arial" panose="020B0604020202020204" pitchFamily="34" charset="0"/>
              </a:rPr>
              <a:t>L.Brzek</a:t>
            </a:r>
            <a:r>
              <a:rPr lang="cs-CZ" sz="1000" b="0" dirty="0">
                <a:latin typeface="Arial" panose="020B0604020202020204" pitchFamily="34" charset="0"/>
                <a:cs typeface="Arial" panose="020B0604020202020204" pitchFamily="34" charset="0"/>
              </a:rPr>
              <a:t> 1</a:t>
            </a:r>
          </a:p>
          <a:p>
            <a:r>
              <a:rPr lang="cs-CZ" sz="1000" b="0" u="sng" dirty="0">
                <a:latin typeface="Arial" panose="020B0604020202020204" pitchFamily="34" charset="0"/>
                <a:cs typeface="Arial" panose="020B0604020202020204" pitchFamily="34" charset="0"/>
              </a:rPr>
              <a:t>Sestava:</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R.Vích</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T.Danč</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P.Minárik</a:t>
            </a:r>
            <a:r>
              <a:rPr lang="cs-CZ" sz="1000" b="0" dirty="0">
                <a:latin typeface="Arial" panose="020B0604020202020204" pitchFamily="34" charset="0"/>
                <a:cs typeface="Arial" panose="020B0604020202020204" pitchFamily="34" charset="0"/>
              </a:rPr>
              <a:t> jun., </a:t>
            </a:r>
            <a:r>
              <a:rPr lang="cs-CZ" sz="1000" b="0" dirty="0" err="1">
                <a:latin typeface="Arial" panose="020B0604020202020204" pitchFamily="34" charset="0"/>
                <a:cs typeface="Arial" panose="020B0604020202020204" pitchFamily="34" charset="0"/>
              </a:rPr>
              <a:t>P.Střihavka</a:t>
            </a:r>
            <a:r>
              <a:rPr lang="cs-CZ" sz="1000" b="0" dirty="0">
                <a:latin typeface="Arial" panose="020B0604020202020204" pitchFamily="34" charset="0"/>
                <a:cs typeface="Arial" panose="020B0604020202020204" pitchFamily="34" charset="0"/>
              </a:rPr>
              <a:t>, </a:t>
            </a:r>
          </a:p>
          <a:p>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P.Kubeš</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L.Brzek</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Š.Vála</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L.Jindřich</a:t>
            </a:r>
            <a:r>
              <a:rPr lang="cs-CZ" sz="1000" b="0" dirty="0">
                <a:latin typeface="Arial" panose="020B0604020202020204" pitchFamily="34" charset="0"/>
                <a:cs typeface="Arial" panose="020B0604020202020204" pitchFamily="34" charset="0"/>
              </a:rPr>
              <a:t>, </a:t>
            </a:r>
          </a:p>
          <a:p>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R.Moučka</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J.Horáček</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A.Lisec</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L.Kuča</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M.Semenďák</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M.Zoubek</a:t>
            </a:r>
            <a:endParaRPr lang="cs-CZ" sz="1000" b="0" dirty="0">
              <a:latin typeface="Arial" panose="020B0604020202020204" pitchFamily="34" charset="0"/>
              <a:cs typeface="Arial" panose="020B0604020202020204" pitchFamily="34" charset="0"/>
            </a:endParaRPr>
          </a:p>
          <a:p>
            <a:r>
              <a:rPr lang="cs-CZ" sz="1000" b="0" u="sng" dirty="0">
                <a:latin typeface="Arial" panose="020B0604020202020204" pitchFamily="34" charset="0"/>
                <a:cs typeface="Arial" panose="020B0604020202020204" pitchFamily="34" charset="0"/>
              </a:rPr>
              <a:t>Trenér:</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P.Minárik</a:t>
            </a:r>
            <a:r>
              <a:rPr lang="cs-CZ" sz="1000" b="0" dirty="0">
                <a:latin typeface="Arial" panose="020B0604020202020204" pitchFamily="34" charset="0"/>
                <a:cs typeface="Arial" panose="020B0604020202020204" pitchFamily="34" charset="0"/>
              </a:rPr>
              <a:t> sen.</a:t>
            </a:r>
          </a:p>
          <a:p>
            <a:r>
              <a:rPr lang="cs-CZ" sz="1000" b="0" u="sng" dirty="0">
                <a:latin typeface="Arial" panose="020B0604020202020204" pitchFamily="34" charset="0"/>
                <a:cs typeface="Arial" panose="020B0604020202020204" pitchFamily="34" charset="0"/>
              </a:rPr>
              <a:t>Vedoucí:</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V.Švancar</a:t>
            </a:r>
            <a:endParaRPr lang="cs-CZ" sz="1000" b="0" dirty="0">
              <a:latin typeface="Arial" panose="020B0604020202020204" pitchFamily="34" charset="0"/>
              <a:cs typeface="Arial" panose="020B0604020202020204" pitchFamily="34" charset="0"/>
            </a:endParaRPr>
          </a:p>
          <a:p>
            <a:pPr algn="ctr">
              <a:lnSpc>
                <a:spcPct val="107000"/>
              </a:lnSpc>
              <a:spcAft>
                <a:spcPts val="0"/>
              </a:spcAft>
            </a:pP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ovéPole 12">
            <a:extLst>
              <a:ext uri="{FF2B5EF4-FFF2-40B4-BE49-F238E27FC236}">
                <a16:creationId xmlns:a16="http://schemas.microsoft.com/office/drawing/2014/main" id="{60E62583-DAFA-4F86-AEFC-2C6E3EC43603}"/>
              </a:ext>
            </a:extLst>
          </p:cNvPr>
          <p:cNvSpPr txBox="1"/>
          <p:nvPr/>
        </p:nvSpPr>
        <p:spPr>
          <a:xfrm>
            <a:off x="5472584" y="16680"/>
            <a:ext cx="4608512" cy="3108543"/>
          </a:xfrm>
          <a:prstGeom prst="rect">
            <a:avLst/>
          </a:prstGeom>
          <a:solidFill>
            <a:srgbClr val="00FF99"/>
          </a:solidFill>
          <a:effectLst>
            <a:softEdge rad="673100"/>
          </a:effectLst>
        </p:spPr>
        <p:txBody>
          <a:bodyPr wrap="square" rtlCol="0">
            <a:spAutoFit/>
          </a:bodyPr>
          <a:lstStyle/>
          <a:p>
            <a:pPr algn="ctr"/>
            <a:r>
              <a:rPr lang="cs-CZ" sz="2800" dirty="0">
                <a:solidFill>
                  <a:srgbClr val="993366"/>
                </a:solidFill>
                <a:latin typeface="Berlin Sans FB Demi" panose="020E0802020502020306" pitchFamily="34" charset="0"/>
              </a:rPr>
              <a:t>Branek v přípravných zápasech nastřílelo B mužstvo dospělých více než kdejaké hokejové mužstvo. Ve 4 střetnutích jich bylo 26. Na druhou stranu  také 22x inkasovalo</a:t>
            </a:r>
          </a:p>
        </p:txBody>
      </p:sp>
      <p:pic>
        <p:nvPicPr>
          <p:cNvPr id="14" name="Obrázek 13">
            <a:extLst>
              <a:ext uri="{FF2B5EF4-FFF2-40B4-BE49-F238E27FC236}">
                <a16:creationId xmlns:a16="http://schemas.microsoft.com/office/drawing/2014/main" id="{B8875FC6-FE98-42BB-853A-A1E89DF03914}"/>
              </a:ext>
            </a:extLst>
          </p:cNvPr>
          <p:cNvPicPr>
            <a:picLocks noChangeAspect="1"/>
          </p:cNvPicPr>
          <p:nvPr/>
        </p:nvPicPr>
        <p:blipFill>
          <a:blip r:embed="rId3"/>
          <a:stretch>
            <a:fillRect/>
          </a:stretch>
        </p:blipFill>
        <p:spPr>
          <a:xfrm>
            <a:off x="8496920" y="4121136"/>
            <a:ext cx="670570" cy="670570"/>
          </a:xfrm>
          <a:prstGeom prst="rect">
            <a:avLst/>
          </a:prstGeom>
        </p:spPr>
      </p:pic>
      <p:pic>
        <p:nvPicPr>
          <p:cNvPr id="15" name="Obrázek 14">
            <a:extLst>
              <a:ext uri="{FF2B5EF4-FFF2-40B4-BE49-F238E27FC236}">
                <a16:creationId xmlns:a16="http://schemas.microsoft.com/office/drawing/2014/main" id="{60F1DEC8-B9DF-4B0F-B1FE-0502EE0502EB}"/>
              </a:ext>
            </a:extLst>
          </p:cNvPr>
          <p:cNvPicPr>
            <a:picLocks noChangeAspect="1"/>
          </p:cNvPicPr>
          <p:nvPr/>
        </p:nvPicPr>
        <p:blipFill>
          <a:blip r:embed="rId4"/>
          <a:stretch>
            <a:fillRect/>
          </a:stretch>
        </p:blipFill>
        <p:spPr>
          <a:xfrm>
            <a:off x="8280896" y="6353384"/>
            <a:ext cx="560704" cy="692498"/>
          </a:xfrm>
          <a:prstGeom prst="rect">
            <a:avLst/>
          </a:prstGeom>
        </p:spPr>
      </p:pic>
      <p:cxnSp>
        <p:nvCxnSpPr>
          <p:cNvPr id="16" name="Přímá spojnice se šipkou 15">
            <a:extLst>
              <a:ext uri="{FF2B5EF4-FFF2-40B4-BE49-F238E27FC236}">
                <a16:creationId xmlns:a16="http://schemas.microsoft.com/office/drawing/2014/main" id="{0AA65A1D-6E43-4D0D-82C0-AC8A492A3A28}"/>
              </a:ext>
            </a:extLst>
          </p:cNvPr>
          <p:cNvCxnSpPr/>
          <p:nvPr/>
        </p:nvCxnSpPr>
        <p:spPr bwMode="auto">
          <a:xfrm>
            <a:off x="9072984" y="7075884"/>
            <a:ext cx="1008112" cy="0"/>
          </a:xfrm>
          <a:prstGeom prst="straightConnector1">
            <a:avLst/>
          </a:prstGeom>
          <a:noFill/>
          <a:ln w="25400" cap="flat" cmpd="thickThin" algn="ctr">
            <a:solidFill>
              <a:schemeClr val="accent3">
                <a:lumMod val="50000"/>
              </a:schemeClr>
            </a:solidFill>
            <a:prstDash val="solid"/>
            <a:round/>
            <a:headEnd type="none" w="med" len="med"/>
            <a:tailEnd type="triangle"/>
          </a:ln>
          <a:effectLst>
            <a:outerShdw dist="45791" dir="2021404" algn="ctr" rotWithShape="0">
              <a:srgbClr val="9999FF"/>
            </a:outerShdw>
          </a:effectLst>
        </p:spPr>
      </p:cxnSp>
    </p:spTree>
    <p:extLst>
      <p:ext uri="{BB962C8B-B14F-4D97-AF65-F5344CB8AC3E}">
        <p14:creationId xmlns:p14="http://schemas.microsoft.com/office/powerpoint/2010/main" val="2942402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1944192" y="7004456"/>
            <a:ext cx="432048"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42</a:t>
            </a:r>
          </a:p>
        </p:txBody>
      </p:sp>
      <p:sp>
        <p:nvSpPr>
          <p:cNvPr id="10" name="TextovéPole 9"/>
          <p:cNvSpPr txBox="1"/>
          <p:nvPr/>
        </p:nvSpPr>
        <p:spPr>
          <a:xfrm>
            <a:off x="7632824" y="696536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7</a:t>
            </a:r>
          </a:p>
        </p:txBody>
      </p:sp>
      <p:sp>
        <p:nvSpPr>
          <p:cNvPr id="12" name="Zkosené hrany 16">
            <a:extLst>
              <a:ext uri="{FF2B5EF4-FFF2-40B4-BE49-F238E27FC236}">
                <a16:creationId xmlns:a16="http://schemas.microsoft.com/office/drawing/2014/main" id="{84239742-0D9D-46D8-944A-5CE4D56E0F8A}"/>
              </a:ext>
            </a:extLst>
          </p:cNvPr>
          <p:cNvSpPr/>
          <p:nvPr/>
        </p:nvSpPr>
        <p:spPr bwMode="auto">
          <a:xfrm>
            <a:off x="5400576" y="179304"/>
            <a:ext cx="4680520" cy="1361971"/>
          </a:xfrm>
          <a:prstGeom prst="bevel">
            <a:avLst/>
          </a:prstGeom>
          <a:gradFill>
            <a:gsLst>
              <a:gs pos="36000">
                <a:srgbClr val="CC0066"/>
              </a:gs>
              <a:gs pos="72000">
                <a:srgbClr val="3D63CF"/>
              </a:gs>
            </a:gsLst>
            <a:lin ang="5400000" scaled="1"/>
          </a:gradFill>
          <a:ln w="53975" cmpd="thickThin">
            <a:solidFill>
              <a:srgbClr val="FF0066"/>
            </a:solidFill>
            <a:miter lim="800000"/>
            <a:headEnd/>
            <a:tailEnd/>
          </a:ln>
          <a:effectLst/>
        </p:spPr>
        <p:txBody>
          <a:bodyPr vert="horz" wrap="square" lIns="0" tIns="0" rIns="38088" bIns="39675" numCol="1" rtlCol="0" anchor="ctr" anchorCtr="0" compatLnSpc="1">
            <a:prstTxWarp prst="textNoShape">
              <a:avLst/>
            </a:prstTxWarp>
            <a:spAutoFit/>
          </a:bodyPr>
          <a:lstStyle/>
          <a:p>
            <a:pPr algn="ctr" eaLnBrk="0" hangingPunct="0"/>
            <a:r>
              <a:rPr lang="cs-CZ" sz="3200" dirty="0">
                <a:ln w="12700">
                  <a:solidFill>
                    <a:srgbClr val="FFFF00"/>
                  </a:solidFill>
                </a:ln>
                <a:solidFill>
                  <a:srgbClr val="FFFFFF"/>
                </a:solidFill>
                <a:latin typeface="Berlin Sans FB Demi" panose="020E0802020502020306" pitchFamily="34" charset="0"/>
              </a:rPr>
              <a:t>Březnový program na stadionu ve Štětí</a:t>
            </a:r>
            <a:endParaRPr kumimoji="0" lang="cs-CZ" sz="3200" b="1" i="0" u="none" strike="noStrike" cap="none" normalizeH="0" baseline="0" dirty="0">
              <a:ln w="12700">
                <a:solidFill>
                  <a:srgbClr val="FFFF00"/>
                </a:solidFill>
              </a:ln>
              <a:solidFill>
                <a:srgbClr val="FFFFFF"/>
              </a:solidFill>
              <a:effectLst/>
              <a:latin typeface="Berlin Sans FB Demi" panose="020E0802020502020306" pitchFamily="34" charset="0"/>
              <a:cs typeface="Arial" pitchFamily="34" charset="0"/>
            </a:endParaRPr>
          </a:p>
        </p:txBody>
      </p:sp>
      <p:graphicFrame>
        <p:nvGraphicFramePr>
          <p:cNvPr id="13" name="Tabulka 12">
            <a:extLst>
              <a:ext uri="{FF2B5EF4-FFF2-40B4-BE49-F238E27FC236}">
                <a16:creationId xmlns:a16="http://schemas.microsoft.com/office/drawing/2014/main" id="{E163ADA3-E605-410F-BD91-9E404211A007}"/>
              </a:ext>
            </a:extLst>
          </p:cNvPr>
          <p:cNvGraphicFramePr>
            <a:graphicFrameLocks noGrp="1"/>
          </p:cNvGraphicFramePr>
          <p:nvPr>
            <p:extLst>
              <p:ext uri="{D42A27DB-BD31-4B8C-83A1-F6EECF244321}">
                <p14:modId xmlns:p14="http://schemas.microsoft.com/office/powerpoint/2010/main" val="4067511198"/>
              </p:ext>
            </p:extLst>
          </p:nvPr>
        </p:nvGraphicFramePr>
        <p:xfrm>
          <a:off x="5400575" y="1701260"/>
          <a:ext cx="4680521" cy="3595538"/>
        </p:xfrm>
        <a:graphic>
          <a:graphicData uri="http://schemas.openxmlformats.org/drawingml/2006/table">
            <a:tbl>
              <a:tblPr/>
              <a:tblGrid>
                <a:gridCol w="733259">
                  <a:extLst>
                    <a:ext uri="{9D8B030D-6E8A-4147-A177-3AD203B41FA5}">
                      <a16:colId xmlns:a16="http://schemas.microsoft.com/office/drawing/2014/main" val="4286350343"/>
                    </a:ext>
                  </a:extLst>
                </a:gridCol>
                <a:gridCol w="886307">
                  <a:extLst>
                    <a:ext uri="{9D8B030D-6E8A-4147-A177-3AD203B41FA5}">
                      <a16:colId xmlns:a16="http://schemas.microsoft.com/office/drawing/2014/main" val="1147255627"/>
                    </a:ext>
                  </a:extLst>
                </a:gridCol>
                <a:gridCol w="548231">
                  <a:extLst>
                    <a:ext uri="{9D8B030D-6E8A-4147-A177-3AD203B41FA5}">
                      <a16:colId xmlns:a16="http://schemas.microsoft.com/office/drawing/2014/main" val="3358746313"/>
                    </a:ext>
                  </a:extLst>
                </a:gridCol>
                <a:gridCol w="858895">
                  <a:extLst>
                    <a:ext uri="{9D8B030D-6E8A-4147-A177-3AD203B41FA5}">
                      <a16:colId xmlns:a16="http://schemas.microsoft.com/office/drawing/2014/main" val="3871553107"/>
                    </a:ext>
                  </a:extLst>
                </a:gridCol>
                <a:gridCol w="1215245">
                  <a:extLst>
                    <a:ext uri="{9D8B030D-6E8A-4147-A177-3AD203B41FA5}">
                      <a16:colId xmlns:a16="http://schemas.microsoft.com/office/drawing/2014/main" val="1152185333"/>
                    </a:ext>
                  </a:extLst>
                </a:gridCol>
                <a:gridCol w="438584">
                  <a:extLst>
                    <a:ext uri="{9D8B030D-6E8A-4147-A177-3AD203B41FA5}">
                      <a16:colId xmlns:a16="http://schemas.microsoft.com/office/drawing/2014/main" val="2607967524"/>
                    </a:ext>
                  </a:extLst>
                </a:gridCol>
              </a:tblGrid>
              <a:tr h="304626">
                <a:tc gridSpan="6">
                  <a:txBody>
                    <a:bodyPr/>
                    <a:lstStyle/>
                    <a:p>
                      <a:pPr algn="ctr" fontAlgn="ctr"/>
                      <a:r>
                        <a:rPr lang="cs-CZ" sz="1300" b="1" i="0" u="none" strike="noStrike">
                          <a:solidFill>
                            <a:srgbClr val="000000"/>
                          </a:solidFill>
                          <a:effectLst/>
                          <a:latin typeface="Arial Black" panose="020B0A04020102020204" pitchFamily="34" charset="0"/>
                        </a:rPr>
                        <a:t>Dospělí - Divize skupina B</a:t>
                      </a:r>
                    </a:p>
                  </a:txBody>
                  <a:tcPr marL="9060" marR="9060" marT="906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356395618"/>
                  </a:ext>
                </a:extLst>
              </a:tr>
              <a:tr h="482600">
                <a:tc>
                  <a:txBody>
                    <a:bodyPr/>
                    <a:lstStyle/>
                    <a:p>
                      <a:pPr algn="ctr" fontAlgn="ctr"/>
                      <a:r>
                        <a:rPr lang="cs-CZ" sz="1300" b="1" i="0" u="none" strike="noStrike" dirty="0">
                          <a:solidFill>
                            <a:srgbClr val="000099"/>
                          </a:solidFill>
                          <a:effectLst/>
                          <a:latin typeface="Arial Black" panose="020B0A04020102020204" pitchFamily="34" charset="0"/>
                        </a:rPr>
                        <a:t>sobota</a:t>
                      </a:r>
                    </a:p>
                  </a:txBody>
                  <a:tcPr marL="9060" marR="9060" marT="90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dirty="0">
                          <a:solidFill>
                            <a:srgbClr val="000099"/>
                          </a:solidFill>
                          <a:effectLst/>
                          <a:latin typeface="Arial Black" panose="020B0A04020102020204" pitchFamily="34" charset="0"/>
                        </a:rPr>
                        <a:t>07.03.</a:t>
                      </a:r>
                    </a:p>
                    <a:p>
                      <a:pPr algn="ctr" fontAlgn="ctr"/>
                      <a:r>
                        <a:rPr lang="cs-CZ" sz="1300" b="1" i="0" u="none" strike="noStrike" dirty="0">
                          <a:solidFill>
                            <a:srgbClr val="000099"/>
                          </a:solidFill>
                          <a:effectLst/>
                          <a:latin typeface="Arial Black" panose="020B0A04020102020204" pitchFamily="34" charset="0"/>
                        </a:rPr>
                        <a:t>2020</a:t>
                      </a:r>
                    </a:p>
                  </a:txBody>
                  <a:tcPr marL="9060" marR="9060" marT="90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a:solidFill>
                            <a:srgbClr val="000099"/>
                          </a:solidFill>
                          <a:effectLst/>
                          <a:latin typeface="Arial Black" panose="020B0A04020102020204" pitchFamily="34" charset="0"/>
                        </a:rPr>
                        <a:t>10:15</a:t>
                      </a:r>
                    </a:p>
                  </a:txBody>
                  <a:tcPr marL="9060" marR="9060" marT="90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a:solidFill>
                            <a:srgbClr val="000099"/>
                          </a:solidFill>
                          <a:effectLst/>
                          <a:latin typeface="Arial Black" panose="020B0A04020102020204" pitchFamily="34" charset="0"/>
                        </a:rPr>
                        <a:t>SK Štětí</a:t>
                      </a:r>
                    </a:p>
                  </a:txBody>
                  <a:tcPr marL="9060" marR="9060" marT="90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a:solidFill>
                            <a:srgbClr val="000099"/>
                          </a:solidFill>
                          <a:effectLst/>
                          <a:latin typeface="Arial Black" panose="020B0A04020102020204" pitchFamily="34" charset="0"/>
                        </a:rPr>
                        <a:t>FK Baník Souš</a:t>
                      </a:r>
                    </a:p>
                  </a:txBody>
                  <a:tcPr marL="9060" marR="9060" marT="90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a:solidFill>
                            <a:srgbClr val="000099"/>
                          </a:solidFill>
                          <a:effectLst/>
                          <a:latin typeface="Arial Black" panose="020B0A04020102020204" pitchFamily="34" charset="0"/>
                        </a:rPr>
                        <a:t>16</a:t>
                      </a:r>
                    </a:p>
                  </a:txBody>
                  <a:tcPr marL="9060" marR="9060" marT="90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73931692"/>
                  </a:ext>
                </a:extLst>
              </a:tr>
              <a:tr h="482600">
                <a:tc>
                  <a:txBody>
                    <a:bodyPr/>
                    <a:lstStyle/>
                    <a:p>
                      <a:pPr algn="ctr" fontAlgn="ctr"/>
                      <a:r>
                        <a:rPr lang="cs-CZ" sz="1300" b="1" i="0" u="none" strike="noStrike">
                          <a:solidFill>
                            <a:srgbClr val="000099"/>
                          </a:solidFill>
                          <a:effectLst/>
                          <a:latin typeface="Arial Black" panose="020B0A04020102020204" pitchFamily="34" charset="0"/>
                        </a:rPr>
                        <a:t>sobota</a:t>
                      </a:r>
                    </a:p>
                  </a:txBody>
                  <a:tcPr marL="9060" marR="9060" marT="90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dirty="0">
                          <a:solidFill>
                            <a:srgbClr val="000099"/>
                          </a:solidFill>
                          <a:effectLst/>
                          <a:latin typeface="Arial Black" panose="020B0A04020102020204" pitchFamily="34" charset="0"/>
                        </a:rPr>
                        <a:t>21.03.</a:t>
                      </a:r>
                    </a:p>
                    <a:p>
                      <a:pPr algn="ctr" fontAlgn="ctr"/>
                      <a:r>
                        <a:rPr lang="cs-CZ" sz="1300" b="1" i="0" u="none" strike="noStrike" dirty="0">
                          <a:solidFill>
                            <a:srgbClr val="000099"/>
                          </a:solidFill>
                          <a:effectLst/>
                          <a:latin typeface="Arial Black" panose="020B0A04020102020204" pitchFamily="34" charset="0"/>
                        </a:rPr>
                        <a:t>2020</a:t>
                      </a:r>
                    </a:p>
                  </a:txBody>
                  <a:tcPr marL="9060" marR="9060" marT="90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dirty="0">
                          <a:solidFill>
                            <a:srgbClr val="000099"/>
                          </a:solidFill>
                          <a:effectLst/>
                          <a:latin typeface="Arial Black" panose="020B0A04020102020204" pitchFamily="34" charset="0"/>
                        </a:rPr>
                        <a:t>10:15</a:t>
                      </a:r>
                    </a:p>
                  </a:txBody>
                  <a:tcPr marL="9060" marR="9060" marT="90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a:solidFill>
                            <a:srgbClr val="000099"/>
                          </a:solidFill>
                          <a:effectLst/>
                          <a:latin typeface="Arial Black" panose="020B0A04020102020204" pitchFamily="34" charset="0"/>
                        </a:rPr>
                        <a:t>SK Štětí</a:t>
                      </a:r>
                    </a:p>
                  </a:txBody>
                  <a:tcPr marL="9060" marR="9060" marT="90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dirty="0">
                          <a:solidFill>
                            <a:srgbClr val="000099"/>
                          </a:solidFill>
                          <a:effectLst/>
                          <a:latin typeface="Arial Black" panose="020B0A04020102020204" pitchFamily="34" charset="0"/>
                        </a:rPr>
                        <a:t>SK Český Brod</a:t>
                      </a:r>
                    </a:p>
                  </a:txBody>
                  <a:tcPr marL="9060" marR="9060" marT="90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dirty="0">
                          <a:solidFill>
                            <a:srgbClr val="000099"/>
                          </a:solidFill>
                          <a:effectLst/>
                          <a:latin typeface="Arial Black" panose="020B0A04020102020204" pitchFamily="34" charset="0"/>
                        </a:rPr>
                        <a:t>18</a:t>
                      </a:r>
                    </a:p>
                  </a:txBody>
                  <a:tcPr marL="9060" marR="9060" marT="90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50477938"/>
                  </a:ext>
                </a:extLst>
              </a:tr>
              <a:tr h="258936">
                <a:tc gridSpan="6">
                  <a:txBody>
                    <a:bodyPr/>
                    <a:lstStyle/>
                    <a:p>
                      <a:pPr algn="ctr" fontAlgn="ctr"/>
                      <a:r>
                        <a:rPr lang="cs-CZ" sz="1300" b="1" i="0" u="none" strike="noStrike" dirty="0">
                          <a:solidFill>
                            <a:srgbClr val="000000"/>
                          </a:solidFill>
                          <a:effectLst/>
                          <a:latin typeface="Arial Black" panose="020B0A04020102020204" pitchFamily="34" charset="0"/>
                        </a:rPr>
                        <a:t>Dorost - Ústecký přebor</a:t>
                      </a:r>
                    </a:p>
                  </a:txBody>
                  <a:tcPr marL="9060" marR="9060" marT="906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3945151074"/>
                  </a:ext>
                </a:extLst>
              </a:tr>
              <a:tr h="482600">
                <a:tc>
                  <a:txBody>
                    <a:bodyPr/>
                    <a:lstStyle/>
                    <a:p>
                      <a:pPr algn="ctr" fontAlgn="ctr"/>
                      <a:r>
                        <a:rPr lang="cs-CZ" sz="1300" b="1" i="0" u="none" strike="noStrike" dirty="0">
                          <a:solidFill>
                            <a:srgbClr val="000099"/>
                          </a:solidFill>
                          <a:effectLst/>
                          <a:latin typeface="Arial Black" panose="020B0A04020102020204" pitchFamily="34" charset="0"/>
                        </a:rPr>
                        <a:t>neděle</a:t>
                      </a:r>
                    </a:p>
                  </a:txBody>
                  <a:tcPr marL="9060" marR="9060" marT="90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dirty="0">
                          <a:solidFill>
                            <a:srgbClr val="000099"/>
                          </a:solidFill>
                          <a:effectLst/>
                          <a:latin typeface="Arial Black" panose="020B0A04020102020204" pitchFamily="34" charset="0"/>
                        </a:rPr>
                        <a:t>22.03.</a:t>
                      </a:r>
                    </a:p>
                    <a:p>
                      <a:pPr algn="ctr" fontAlgn="ctr"/>
                      <a:r>
                        <a:rPr lang="cs-CZ" sz="1300" b="1" i="0" u="none" strike="noStrike" dirty="0">
                          <a:solidFill>
                            <a:srgbClr val="000099"/>
                          </a:solidFill>
                          <a:effectLst/>
                          <a:latin typeface="Arial Black" panose="020B0A04020102020204" pitchFamily="34" charset="0"/>
                        </a:rPr>
                        <a:t>2020</a:t>
                      </a:r>
                    </a:p>
                  </a:txBody>
                  <a:tcPr marL="9060" marR="9060" marT="90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dirty="0">
                          <a:solidFill>
                            <a:srgbClr val="000099"/>
                          </a:solidFill>
                          <a:effectLst/>
                          <a:latin typeface="Arial Black" panose="020B0A04020102020204" pitchFamily="34" charset="0"/>
                        </a:rPr>
                        <a:t>10:00</a:t>
                      </a:r>
                    </a:p>
                  </a:txBody>
                  <a:tcPr marL="9060" marR="9060" marT="90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a:solidFill>
                            <a:srgbClr val="000099"/>
                          </a:solidFill>
                          <a:effectLst/>
                          <a:latin typeface="Arial Black" panose="020B0A04020102020204" pitchFamily="34" charset="0"/>
                        </a:rPr>
                        <a:t>SK Štětí</a:t>
                      </a:r>
                    </a:p>
                  </a:txBody>
                  <a:tcPr marL="9060" marR="9060" marT="90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dirty="0">
                          <a:solidFill>
                            <a:srgbClr val="000099"/>
                          </a:solidFill>
                          <a:effectLst/>
                          <a:latin typeface="Arial Black" panose="020B0A04020102020204" pitchFamily="34" charset="0"/>
                        </a:rPr>
                        <a:t>FK Neštěmice</a:t>
                      </a:r>
                    </a:p>
                  </a:txBody>
                  <a:tcPr marL="9060" marR="9060" marT="90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dirty="0">
                          <a:solidFill>
                            <a:srgbClr val="000099"/>
                          </a:solidFill>
                          <a:effectLst/>
                          <a:latin typeface="Arial Black" panose="020B0A04020102020204" pitchFamily="34" charset="0"/>
                        </a:rPr>
                        <a:t>15</a:t>
                      </a:r>
                    </a:p>
                  </a:txBody>
                  <a:tcPr marL="9060" marR="9060" marT="90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736659261"/>
                  </a:ext>
                </a:extLst>
              </a:tr>
              <a:tr h="237480">
                <a:tc gridSpan="6">
                  <a:txBody>
                    <a:bodyPr/>
                    <a:lstStyle/>
                    <a:p>
                      <a:pPr algn="ctr" fontAlgn="ctr"/>
                      <a:r>
                        <a:rPr lang="cs-CZ" sz="1300" b="1" i="0" u="none" strike="noStrike" dirty="0">
                          <a:solidFill>
                            <a:srgbClr val="000000"/>
                          </a:solidFill>
                          <a:effectLst/>
                          <a:latin typeface="Arial Black" panose="020B0A04020102020204" pitchFamily="34" charset="0"/>
                        </a:rPr>
                        <a:t>Starší žáci - okresní přebor</a:t>
                      </a:r>
                    </a:p>
                  </a:txBody>
                  <a:tcPr marL="9060" marR="9060" marT="906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324941223"/>
                  </a:ext>
                </a:extLst>
              </a:tr>
              <a:tr h="576064">
                <a:tc>
                  <a:txBody>
                    <a:bodyPr/>
                    <a:lstStyle/>
                    <a:p>
                      <a:pPr algn="ctr" fontAlgn="ctr"/>
                      <a:r>
                        <a:rPr lang="cs-CZ" sz="1300" b="1" i="0" u="none" strike="noStrike" dirty="0">
                          <a:solidFill>
                            <a:srgbClr val="000099"/>
                          </a:solidFill>
                          <a:effectLst/>
                          <a:latin typeface="Arial Black" panose="020B0A04020102020204" pitchFamily="34" charset="0"/>
                        </a:rPr>
                        <a:t>sobota</a:t>
                      </a:r>
                    </a:p>
                  </a:txBody>
                  <a:tcPr marL="9060" marR="9060" marT="90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dirty="0">
                          <a:solidFill>
                            <a:srgbClr val="000099"/>
                          </a:solidFill>
                          <a:effectLst/>
                          <a:latin typeface="Arial Black" panose="020B0A04020102020204" pitchFamily="34" charset="0"/>
                        </a:rPr>
                        <a:t>28.03.</a:t>
                      </a:r>
                    </a:p>
                    <a:p>
                      <a:pPr algn="ctr" fontAlgn="ctr"/>
                      <a:r>
                        <a:rPr lang="cs-CZ" sz="1300" b="1" i="0" u="none" strike="noStrike" dirty="0">
                          <a:solidFill>
                            <a:srgbClr val="000099"/>
                          </a:solidFill>
                          <a:effectLst/>
                          <a:latin typeface="Arial Black" panose="020B0A04020102020204" pitchFamily="34" charset="0"/>
                        </a:rPr>
                        <a:t>2020</a:t>
                      </a:r>
                    </a:p>
                  </a:txBody>
                  <a:tcPr marL="9060" marR="9060" marT="90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dirty="0">
                          <a:solidFill>
                            <a:srgbClr val="000099"/>
                          </a:solidFill>
                          <a:effectLst/>
                          <a:latin typeface="Arial Black" panose="020B0A04020102020204" pitchFamily="34" charset="0"/>
                        </a:rPr>
                        <a:t>10:00</a:t>
                      </a:r>
                    </a:p>
                  </a:txBody>
                  <a:tcPr marL="9060" marR="9060" marT="90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dirty="0">
                          <a:solidFill>
                            <a:srgbClr val="000099"/>
                          </a:solidFill>
                          <a:effectLst/>
                          <a:latin typeface="Arial Black" panose="020B0A04020102020204" pitchFamily="34" charset="0"/>
                        </a:rPr>
                        <a:t>SK Štětí</a:t>
                      </a:r>
                    </a:p>
                  </a:txBody>
                  <a:tcPr marL="9060" marR="9060" marT="90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dirty="0">
                          <a:solidFill>
                            <a:srgbClr val="000099"/>
                          </a:solidFill>
                          <a:effectLst/>
                          <a:latin typeface="Arial Black" panose="020B0A04020102020204" pitchFamily="34" charset="0"/>
                        </a:rPr>
                        <a:t>TJ FC Dubany</a:t>
                      </a:r>
                    </a:p>
                  </a:txBody>
                  <a:tcPr marL="9060" marR="9060" marT="90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dirty="0">
                          <a:solidFill>
                            <a:srgbClr val="000099"/>
                          </a:solidFill>
                          <a:effectLst/>
                          <a:latin typeface="Arial Black" panose="020B0A04020102020204" pitchFamily="34" charset="0"/>
                        </a:rPr>
                        <a:t>17</a:t>
                      </a:r>
                    </a:p>
                  </a:txBody>
                  <a:tcPr marL="9060" marR="9060" marT="90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237184907"/>
                  </a:ext>
                </a:extLst>
              </a:tr>
              <a:tr h="288032">
                <a:tc gridSpan="6">
                  <a:txBody>
                    <a:bodyPr/>
                    <a:lstStyle/>
                    <a:p>
                      <a:pPr algn="ctr" fontAlgn="ctr"/>
                      <a:r>
                        <a:rPr lang="cs-CZ" sz="1300" b="1" i="0" u="none" strike="noStrike">
                          <a:solidFill>
                            <a:srgbClr val="000000"/>
                          </a:solidFill>
                          <a:effectLst/>
                          <a:latin typeface="Arial Black" panose="020B0A04020102020204" pitchFamily="34" charset="0"/>
                        </a:rPr>
                        <a:t>Dospělí B - III. Třída</a:t>
                      </a:r>
                    </a:p>
                  </a:txBody>
                  <a:tcPr marL="9060" marR="9060" marT="906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605044787"/>
                  </a:ext>
                </a:extLst>
              </a:tr>
              <a:tr h="482600">
                <a:tc>
                  <a:txBody>
                    <a:bodyPr/>
                    <a:lstStyle/>
                    <a:p>
                      <a:pPr algn="ctr" fontAlgn="ctr"/>
                      <a:r>
                        <a:rPr lang="cs-CZ" sz="1300" b="1" i="0" u="none" strike="noStrike" dirty="0">
                          <a:solidFill>
                            <a:srgbClr val="000099"/>
                          </a:solidFill>
                          <a:effectLst/>
                          <a:latin typeface="Arial Black" panose="020B0A04020102020204" pitchFamily="34" charset="0"/>
                        </a:rPr>
                        <a:t>neděle</a:t>
                      </a:r>
                    </a:p>
                  </a:txBody>
                  <a:tcPr marL="9060" marR="9060" marT="90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dirty="0">
                          <a:solidFill>
                            <a:srgbClr val="000099"/>
                          </a:solidFill>
                          <a:effectLst/>
                          <a:latin typeface="Arial Black" panose="020B0A04020102020204" pitchFamily="34" charset="0"/>
                        </a:rPr>
                        <a:t>29.03.</a:t>
                      </a:r>
                    </a:p>
                    <a:p>
                      <a:pPr algn="ctr" fontAlgn="ctr"/>
                      <a:r>
                        <a:rPr lang="cs-CZ" sz="1300" b="1" i="0" u="none" strike="noStrike" dirty="0">
                          <a:solidFill>
                            <a:srgbClr val="000099"/>
                          </a:solidFill>
                          <a:effectLst/>
                          <a:latin typeface="Arial Black" panose="020B0A04020102020204" pitchFamily="34" charset="0"/>
                        </a:rPr>
                        <a:t>2020</a:t>
                      </a:r>
                    </a:p>
                  </a:txBody>
                  <a:tcPr marL="9060" marR="9060" marT="90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a:solidFill>
                            <a:srgbClr val="000099"/>
                          </a:solidFill>
                          <a:effectLst/>
                          <a:latin typeface="Arial Black" panose="020B0A04020102020204" pitchFamily="34" charset="0"/>
                        </a:rPr>
                        <a:t>15:00</a:t>
                      </a:r>
                    </a:p>
                  </a:txBody>
                  <a:tcPr marL="9060" marR="9060" marT="90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a:solidFill>
                            <a:srgbClr val="000099"/>
                          </a:solidFill>
                          <a:effectLst/>
                          <a:latin typeface="Arial Black" panose="020B0A04020102020204" pitchFamily="34" charset="0"/>
                        </a:rPr>
                        <a:t>SK Štětí</a:t>
                      </a:r>
                    </a:p>
                  </a:txBody>
                  <a:tcPr marL="9060" marR="9060" marT="90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dirty="0">
                          <a:solidFill>
                            <a:srgbClr val="000099"/>
                          </a:solidFill>
                          <a:effectLst/>
                          <a:latin typeface="Arial Black" panose="020B0A04020102020204" pitchFamily="34" charset="0"/>
                        </a:rPr>
                        <a:t>SK Viktorie Kleneč</a:t>
                      </a:r>
                    </a:p>
                  </a:txBody>
                  <a:tcPr marL="9060" marR="9060" marT="90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300" b="1" i="0" u="none" strike="noStrike" dirty="0">
                          <a:solidFill>
                            <a:srgbClr val="000099"/>
                          </a:solidFill>
                          <a:effectLst/>
                          <a:latin typeface="Arial Black" panose="020B0A04020102020204" pitchFamily="34" charset="0"/>
                        </a:rPr>
                        <a:t>15</a:t>
                      </a:r>
                    </a:p>
                  </a:txBody>
                  <a:tcPr marL="9060" marR="9060" marT="90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256206381"/>
                  </a:ext>
                </a:extLst>
              </a:tr>
            </a:tbl>
          </a:graphicData>
        </a:graphic>
      </p:graphicFrame>
      <p:pic>
        <p:nvPicPr>
          <p:cNvPr id="17" name="Obrázek 16" descr="File:&lt;strong&gt;Soccerball&lt;/strong&gt; current event.svg - Wikimedia Commons">
            <a:extLst>
              <a:ext uri="{FF2B5EF4-FFF2-40B4-BE49-F238E27FC236}">
                <a16:creationId xmlns:a16="http://schemas.microsoft.com/office/drawing/2014/main" id="{D3D1FDA4-1D0B-4271-8077-DE4784509D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77341" y="5296798"/>
            <a:ext cx="1641775" cy="1641775"/>
          </a:xfrm>
          <a:prstGeom prst="rect">
            <a:avLst/>
          </a:prstGeom>
        </p:spPr>
      </p:pic>
      <p:graphicFrame>
        <p:nvGraphicFramePr>
          <p:cNvPr id="11" name="Tabulka 10">
            <a:extLst>
              <a:ext uri="{FF2B5EF4-FFF2-40B4-BE49-F238E27FC236}">
                <a16:creationId xmlns:a16="http://schemas.microsoft.com/office/drawing/2014/main" id="{F0C1BECC-B89D-48ED-BA9E-7E1C414326A3}"/>
              </a:ext>
            </a:extLst>
          </p:cNvPr>
          <p:cNvGraphicFramePr>
            <a:graphicFrameLocks noGrp="1"/>
          </p:cNvGraphicFramePr>
          <p:nvPr>
            <p:extLst>
              <p:ext uri="{D42A27DB-BD31-4B8C-83A1-F6EECF244321}">
                <p14:modId xmlns:p14="http://schemas.microsoft.com/office/powerpoint/2010/main" val="653658773"/>
              </p:ext>
            </p:extLst>
          </p:nvPr>
        </p:nvGraphicFramePr>
        <p:xfrm>
          <a:off x="216000" y="91108"/>
          <a:ext cx="4523954" cy="6772430"/>
        </p:xfrm>
        <a:graphic>
          <a:graphicData uri="http://schemas.openxmlformats.org/drawingml/2006/table">
            <a:tbl>
              <a:tblPr/>
              <a:tblGrid>
                <a:gridCol w="504056">
                  <a:extLst>
                    <a:ext uri="{9D8B030D-6E8A-4147-A177-3AD203B41FA5}">
                      <a16:colId xmlns:a16="http://schemas.microsoft.com/office/drawing/2014/main" val="717243530"/>
                    </a:ext>
                  </a:extLst>
                </a:gridCol>
                <a:gridCol w="439307">
                  <a:extLst>
                    <a:ext uri="{9D8B030D-6E8A-4147-A177-3AD203B41FA5}">
                      <a16:colId xmlns:a16="http://schemas.microsoft.com/office/drawing/2014/main" val="1494035082"/>
                    </a:ext>
                  </a:extLst>
                </a:gridCol>
                <a:gridCol w="445232">
                  <a:extLst>
                    <a:ext uri="{9D8B030D-6E8A-4147-A177-3AD203B41FA5}">
                      <a16:colId xmlns:a16="http://schemas.microsoft.com/office/drawing/2014/main" val="2487350300"/>
                    </a:ext>
                  </a:extLst>
                </a:gridCol>
                <a:gridCol w="841973">
                  <a:extLst>
                    <a:ext uri="{9D8B030D-6E8A-4147-A177-3AD203B41FA5}">
                      <a16:colId xmlns:a16="http://schemas.microsoft.com/office/drawing/2014/main" val="3456232084"/>
                    </a:ext>
                  </a:extLst>
                </a:gridCol>
                <a:gridCol w="864015">
                  <a:extLst>
                    <a:ext uri="{9D8B030D-6E8A-4147-A177-3AD203B41FA5}">
                      <a16:colId xmlns:a16="http://schemas.microsoft.com/office/drawing/2014/main" val="988843008"/>
                    </a:ext>
                  </a:extLst>
                </a:gridCol>
                <a:gridCol w="937865">
                  <a:extLst>
                    <a:ext uri="{9D8B030D-6E8A-4147-A177-3AD203B41FA5}">
                      <a16:colId xmlns:a16="http://schemas.microsoft.com/office/drawing/2014/main" val="2502214305"/>
                    </a:ext>
                  </a:extLst>
                </a:gridCol>
                <a:gridCol w="491506">
                  <a:extLst>
                    <a:ext uri="{9D8B030D-6E8A-4147-A177-3AD203B41FA5}">
                      <a16:colId xmlns:a16="http://schemas.microsoft.com/office/drawing/2014/main" val="1273708722"/>
                    </a:ext>
                  </a:extLst>
                </a:gridCol>
              </a:tblGrid>
              <a:tr h="268725">
                <a:tc gridSpan="7">
                  <a:txBody>
                    <a:bodyPr/>
                    <a:lstStyle/>
                    <a:p>
                      <a:pPr algn="ctr" fontAlgn="ctr"/>
                      <a:r>
                        <a:rPr lang="cs-CZ" sz="1000" b="1" i="0" u="none" strike="noStrike" dirty="0">
                          <a:solidFill>
                            <a:srgbClr val="000000"/>
                          </a:solidFill>
                          <a:effectLst/>
                          <a:latin typeface="Arial" panose="020B0604020202020204" pitchFamily="34" charset="0"/>
                        </a:rPr>
                        <a:t>Dospělí  B Jaro  2020  III. Třída změny vyhrazeny</a:t>
                      </a:r>
                    </a:p>
                  </a:txBody>
                  <a:tcPr marL="2570" marR="2570" marT="257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FF"/>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4251174354"/>
                  </a:ext>
                </a:extLst>
              </a:tr>
              <a:tr h="245015">
                <a:tc>
                  <a:txBody>
                    <a:bodyPr/>
                    <a:lstStyle/>
                    <a:p>
                      <a:pPr algn="ctr" fontAlgn="ctr"/>
                      <a:r>
                        <a:rPr lang="cs-CZ" sz="500" b="1" i="0" u="none" strike="noStrike">
                          <a:solidFill>
                            <a:srgbClr val="000000"/>
                          </a:solidFill>
                          <a:effectLst/>
                          <a:latin typeface="Arial" panose="020B0604020202020204" pitchFamily="34" charset="0"/>
                        </a:rPr>
                        <a:t>Den</a:t>
                      </a:r>
                    </a:p>
                  </a:txBody>
                  <a:tcPr marL="2570" marR="2570" marT="257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FF"/>
                    </a:solidFill>
                  </a:tcPr>
                </a:tc>
                <a:tc>
                  <a:txBody>
                    <a:bodyPr/>
                    <a:lstStyle/>
                    <a:p>
                      <a:pPr algn="ctr" fontAlgn="ctr"/>
                      <a:r>
                        <a:rPr lang="cs-CZ" sz="500" b="1" i="0" u="none" strike="noStrike">
                          <a:solidFill>
                            <a:srgbClr val="000000"/>
                          </a:solidFill>
                          <a:effectLst/>
                          <a:latin typeface="Arial" panose="020B0604020202020204" pitchFamily="34" charset="0"/>
                        </a:rPr>
                        <a:t>Datum</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FF"/>
                    </a:solidFill>
                  </a:tcPr>
                </a:tc>
                <a:tc>
                  <a:txBody>
                    <a:bodyPr/>
                    <a:lstStyle/>
                    <a:p>
                      <a:pPr algn="ctr" fontAlgn="ctr"/>
                      <a:r>
                        <a:rPr lang="cs-CZ" sz="500" b="1" i="0" u="none" strike="noStrike">
                          <a:solidFill>
                            <a:srgbClr val="000000"/>
                          </a:solidFill>
                          <a:effectLst/>
                          <a:latin typeface="Arial" panose="020B0604020202020204" pitchFamily="34" charset="0"/>
                        </a:rPr>
                        <a:t>Čas</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cs-CZ" sz="400" b="1" i="0" u="none" strike="noStrike" dirty="0">
                          <a:solidFill>
                            <a:srgbClr val="000000"/>
                          </a:solidFill>
                          <a:effectLst/>
                          <a:latin typeface="Arial" panose="020B0604020202020204" pitchFamily="34" charset="0"/>
                        </a:rPr>
                        <a:t>Domácí</a:t>
                      </a:r>
                    </a:p>
                    <a:p>
                      <a:pPr algn="ctr" fontAlgn="ctr"/>
                      <a:r>
                        <a:rPr lang="cs-CZ" sz="400" b="1" i="0" u="none" strike="noStrike" dirty="0">
                          <a:solidFill>
                            <a:srgbClr val="000000"/>
                          </a:solidFill>
                          <a:effectLst/>
                          <a:latin typeface="Arial" panose="020B0604020202020204" pitchFamily="34" charset="0"/>
                        </a:rPr>
                        <a:t> </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FF"/>
                    </a:solidFill>
                  </a:tcPr>
                </a:tc>
                <a:tc>
                  <a:txBody>
                    <a:bodyPr/>
                    <a:lstStyle/>
                    <a:p>
                      <a:pPr algn="ctr" fontAlgn="ctr"/>
                      <a:r>
                        <a:rPr lang="cs-CZ" sz="500" b="1" i="0" u="none" strike="noStrike" dirty="0">
                          <a:solidFill>
                            <a:srgbClr val="000000"/>
                          </a:solidFill>
                          <a:effectLst/>
                          <a:latin typeface="Arial" panose="020B0604020202020204" pitchFamily="34" charset="0"/>
                        </a:rPr>
                        <a:t>Hosté</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FF"/>
                    </a:solidFill>
                  </a:tcPr>
                </a:tc>
                <a:tc>
                  <a:txBody>
                    <a:bodyPr/>
                    <a:lstStyle/>
                    <a:p>
                      <a:pPr algn="ctr" fontAlgn="ctr"/>
                      <a:r>
                        <a:rPr lang="cs-CZ" sz="500" b="1" i="0" u="none" strike="noStrike">
                          <a:solidFill>
                            <a:srgbClr val="000000"/>
                          </a:solidFill>
                          <a:effectLst/>
                          <a:latin typeface="Arial" panose="020B0604020202020204" pitchFamily="34" charset="0"/>
                        </a:rPr>
                        <a:t>Hřiště</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FF"/>
                    </a:solidFill>
                  </a:tcPr>
                </a:tc>
                <a:tc>
                  <a:txBody>
                    <a:bodyPr/>
                    <a:lstStyle/>
                    <a:p>
                      <a:pPr algn="ctr" fontAlgn="ctr"/>
                      <a:r>
                        <a:rPr lang="cs-CZ" sz="500" b="1" i="0" u="none" strike="noStrike">
                          <a:solidFill>
                            <a:srgbClr val="000000"/>
                          </a:solidFill>
                          <a:effectLst/>
                          <a:latin typeface="Arial" panose="020B0604020202020204" pitchFamily="34" charset="0"/>
                        </a:rPr>
                        <a:t>Kolo</a:t>
                      </a:r>
                    </a:p>
                  </a:txBody>
                  <a:tcPr marL="2570" marR="2570" marT="257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FF"/>
                    </a:solidFill>
                  </a:tcPr>
                </a:tc>
                <a:extLst>
                  <a:ext uri="{0D108BD9-81ED-4DB2-BD59-A6C34878D82A}">
                    <a16:rowId xmlns:a16="http://schemas.microsoft.com/office/drawing/2014/main" val="1187969605"/>
                  </a:ext>
                </a:extLst>
              </a:tr>
              <a:tr h="474222">
                <a:tc>
                  <a:txBody>
                    <a:bodyPr/>
                    <a:lstStyle/>
                    <a:p>
                      <a:pPr algn="ctr" fontAlgn="ctr"/>
                      <a:r>
                        <a:rPr lang="cs-CZ" sz="900" b="1" i="0" u="none" strike="noStrike" dirty="0">
                          <a:solidFill>
                            <a:srgbClr val="000000"/>
                          </a:solidFill>
                          <a:effectLst/>
                          <a:latin typeface="Arial" panose="020B0604020202020204" pitchFamily="34" charset="0"/>
                        </a:rPr>
                        <a:t>sobota</a:t>
                      </a:r>
                    </a:p>
                  </a:txBody>
                  <a:tcPr marL="2570" marR="2570" marT="257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effectLst/>
                          <a:latin typeface="Arial" panose="020B0604020202020204" pitchFamily="34" charset="0"/>
                        </a:rPr>
                        <a:t>21.03.</a:t>
                      </a:r>
                    </a:p>
                    <a:p>
                      <a:pPr algn="ctr" fontAlgn="ctr"/>
                      <a:r>
                        <a:rPr lang="cs-CZ" sz="900" b="1" i="0" u="none" strike="noStrike" dirty="0">
                          <a:solidFill>
                            <a:srgbClr val="000000"/>
                          </a:solidFill>
                          <a:effectLst/>
                          <a:latin typeface="Arial" panose="020B0604020202020204" pitchFamily="34" charset="0"/>
                        </a:rPr>
                        <a:t>2020</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15:00</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000000"/>
                          </a:solidFill>
                          <a:effectLst/>
                          <a:latin typeface="Arial" panose="020B0604020202020204" pitchFamily="34" charset="0"/>
                        </a:rPr>
                        <a:t>FK POLEPY</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000000"/>
                          </a:solidFill>
                          <a:effectLst/>
                          <a:latin typeface="Arial" panose="020B0604020202020204" pitchFamily="34" charset="0"/>
                        </a:rPr>
                        <a:t>  SK Štětí   "B"</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Polepy</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14</a:t>
                      </a:r>
                    </a:p>
                  </a:txBody>
                  <a:tcPr marL="2570" marR="2570" marT="257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563292630"/>
                  </a:ext>
                </a:extLst>
              </a:tr>
              <a:tr h="474222">
                <a:tc>
                  <a:txBody>
                    <a:bodyPr/>
                    <a:lstStyle/>
                    <a:p>
                      <a:pPr algn="ctr" fontAlgn="ctr"/>
                      <a:r>
                        <a:rPr lang="cs-CZ" sz="900" b="1" i="0" u="none" strike="noStrike">
                          <a:solidFill>
                            <a:srgbClr val="000000"/>
                          </a:solidFill>
                          <a:effectLst/>
                          <a:latin typeface="Arial" panose="020B0604020202020204" pitchFamily="34" charset="0"/>
                        </a:rPr>
                        <a:t>neděle</a:t>
                      </a:r>
                    </a:p>
                  </a:txBody>
                  <a:tcPr marL="2570" marR="2570" marT="257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dirty="0">
                          <a:solidFill>
                            <a:srgbClr val="000000"/>
                          </a:solidFill>
                          <a:effectLst/>
                          <a:latin typeface="Arial" panose="020B0604020202020204" pitchFamily="34" charset="0"/>
                        </a:rPr>
                        <a:t>29.03.</a:t>
                      </a:r>
                    </a:p>
                    <a:p>
                      <a:pPr algn="ctr" fontAlgn="ctr"/>
                      <a:r>
                        <a:rPr lang="cs-CZ" sz="900" b="1" i="0" u="none" strike="noStrike" dirty="0">
                          <a:solidFill>
                            <a:srgbClr val="000000"/>
                          </a:solidFill>
                          <a:effectLst/>
                          <a:latin typeface="Arial" panose="020B0604020202020204" pitchFamily="34" charset="0"/>
                        </a:rPr>
                        <a:t>2020</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15:00</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100" b="1" i="0" u="none" strike="noStrike" dirty="0">
                          <a:solidFill>
                            <a:srgbClr val="000000"/>
                          </a:solidFill>
                          <a:effectLst/>
                          <a:latin typeface="Arial" panose="020B0604020202020204" pitchFamily="34" charset="0"/>
                        </a:rPr>
                        <a:t>  SK Štětí   "B"</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100" b="1" i="0" u="none" strike="noStrike" dirty="0">
                          <a:solidFill>
                            <a:srgbClr val="000000"/>
                          </a:solidFill>
                          <a:effectLst/>
                          <a:latin typeface="Arial" panose="020B0604020202020204" pitchFamily="34" charset="0"/>
                        </a:rPr>
                        <a:t>SK Viktorie Kleneč</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Štětí</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15</a:t>
                      </a:r>
                    </a:p>
                  </a:txBody>
                  <a:tcPr marL="2570" marR="2570" marT="257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1545666307"/>
                  </a:ext>
                </a:extLst>
              </a:tr>
              <a:tr h="474222">
                <a:tc>
                  <a:txBody>
                    <a:bodyPr/>
                    <a:lstStyle/>
                    <a:p>
                      <a:pPr algn="ctr" fontAlgn="ctr"/>
                      <a:r>
                        <a:rPr lang="cs-CZ" sz="900" b="1" i="0" u="none" strike="noStrike">
                          <a:solidFill>
                            <a:srgbClr val="000000"/>
                          </a:solidFill>
                          <a:effectLst/>
                          <a:latin typeface="Arial" panose="020B0604020202020204" pitchFamily="34" charset="0"/>
                        </a:rPr>
                        <a:t>sobota</a:t>
                      </a:r>
                    </a:p>
                  </a:txBody>
                  <a:tcPr marL="2570" marR="2570" marT="257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effectLst/>
                          <a:latin typeface="Arial" panose="020B0604020202020204" pitchFamily="34" charset="0"/>
                        </a:rPr>
                        <a:t>04.04.</a:t>
                      </a:r>
                    </a:p>
                    <a:p>
                      <a:pPr algn="ctr" fontAlgn="ctr"/>
                      <a:r>
                        <a:rPr lang="cs-CZ" sz="900" b="1" i="0" u="none" strike="noStrike" dirty="0">
                          <a:solidFill>
                            <a:srgbClr val="000000"/>
                          </a:solidFill>
                          <a:effectLst/>
                          <a:latin typeface="Arial" panose="020B0604020202020204" pitchFamily="34" charset="0"/>
                        </a:rPr>
                        <a:t>2020</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16:30</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000000"/>
                          </a:solidFill>
                          <a:effectLst/>
                          <a:latin typeface="Arial" panose="020B0604020202020204" pitchFamily="34" charset="0"/>
                        </a:rPr>
                        <a:t>FK Lounky Chodouny</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000000"/>
                          </a:solidFill>
                          <a:effectLst/>
                          <a:latin typeface="Arial" panose="020B0604020202020204" pitchFamily="34" charset="0"/>
                        </a:rPr>
                        <a:t>  SK Štětí   "B"</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Lounky</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16</a:t>
                      </a:r>
                    </a:p>
                  </a:txBody>
                  <a:tcPr marL="2570" marR="2570" marT="257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518242216"/>
                  </a:ext>
                </a:extLst>
              </a:tr>
              <a:tr h="474222">
                <a:tc>
                  <a:txBody>
                    <a:bodyPr/>
                    <a:lstStyle/>
                    <a:p>
                      <a:pPr algn="ctr" fontAlgn="ctr"/>
                      <a:r>
                        <a:rPr lang="cs-CZ" sz="900" b="1" i="0" u="none" strike="noStrike">
                          <a:solidFill>
                            <a:srgbClr val="000000"/>
                          </a:solidFill>
                          <a:effectLst/>
                          <a:latin typeface="Arial" panose="020B0604020202020204" pitchFamily="34" charset="0"/>
                        </a:rPr>
                        <a:t>sobota</a:t>
                      </a:r>
                    </a:p>
                  </a:txBody>
                  <a:tcPr marL="2570" marR="2570" marT="257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dirty="0">
                          <a:solidFill>
                            <a:srgbClr val="000000"/>
                          </a:solidFill>
                          <a:effectLst/>
                          <a:latin typeface="Arial" panose="020B0604020202020204" pitchFamily="34" charset="0"/>
                        </a:rPr>
                        <a:t>11.04.</a:t>
                      </a:r>
                    </a:p>
                    <a:p>
                      <a:pPr algn="ctr" fontAlgn="ctr"/>
                      <a:r>
                        <a:rPr lang="cs-CZ" sz="900" b="1" i="0" u="none" strike="noStrike" dirty="0">
                          <a:solidFill>
                            <a:srgbClr val="000000"/>
                          </a:solidFill>
                          <a:effectLst/>
                          <a:latin typeface="Arial" panose="020B0604020202020204" pitchFamily="34" charset="0"/>
                        </a:rPr>
                        <a:t>2020</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10:15</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100" b="1" i="0" u="none" strike="noStrike" dirty="0">
                          <a:solidFill>
                            <a:srgbClr val="000000"/>
                          </a:solidFill>
                          <a:effectLst/>
                          <a:latin typeface="Arial" panose="020B0604020202020204" pitchFamily="34" charset="0"/>
                        </a:rPr>
                        <a:t>  SK Štětí   "B"</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100" b="1" i="0" u="none" strike="noStrike" dirty="0">
                          <a:solidFill>
                            <a:srgbClr val="000000"/>
                          </a:solidFill>
                          <a:effectLst/>
                          <a:latin typeface="Arial" panose="020B0604020202020204" pitchFamily="34" charset="0"/>
                        </a:rPr>
                        <a:t>TJ Sokol Hoštka</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dirty="0">
                          <a:solidFill>
                            <a:srgbClr val="000000"/>
                          </a:solidFill>
                          <a:effectLst/>
                          <a:latin typeface="Arial" panose="020B0604020202020204" pitchFamily="34" charset="0"/>
                        </a:rPr>
                        <a:t>Štětí</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17</a:t>
                      </a:r>
                    </a:p>
                  </a:txBody>
                  <a:tcPr marL="2570" marR="2570" marT="257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3508867482"/>
                  </a:ext>
                </a:extLst>
              </a:tr>
              <a:tr h="474222">
                <a:tc>
                  <a:txBody>
                    <a:bodyPr/>
                    <a:lstStyle/>
                    <a:p>
                      <a:pPr algn="ctr" fontAlgn="ctr"/>
                      <a:r>
                        <a:rPr lang="cs-CZ" sz="900" b="1" i="0" u="none" strike="noStrike">
                          <a:solidFill>
                            <a:srgbClr val="000000"/>
                          </a:solidFill>
                          <a:effectLst/>
                          <a:latin typeface="Arial" panose="020B0604020202020204" pitchFamily="34" charset="0"/>
                        </a:rPr>
                        <a:t>sobota</a:t>
                      </a:r>
                    </a:p>
                  </a:txBody>
                  <a:tcPr marL="2570" marR="2570" marT="257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effectLst/>
                          <a:latin typeface="Arial" panose="020B0604020202020204" pitchFamily="34" charset="0"/>
                        </a:rPr>
                        <a:t>18.04.</a:t>
                      </a:r>
                    </a:p>
                    <a:p>
                      <a:pPr algn="ctr" fontAlgn="ctr"/>
                      <a:r>
                        <a:rPr lang="cs-CZ" sz="900" b="1" i="0" u="none" strike="noStrike" dirty="0">
                          <a:solidFill>
                            <a:srgbClr val="000000"/>
                          </a:solidFill>
                          <a:effectLst/>
                          <a:latin typeface="Arial" panose="020B0604020202020204" pitchFamily="34" charset="0"/>
                        </a:rPr>
                        <a:t>2020</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17:00</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TJ Sokol Mšené Lázně</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000000"/>
                          </a:solidFill>
                          <a:effectLst/>
                          <a:latin typeface="Arial" panose="020B0604020202020204" pitchFamily="34" charset="0"/>
                        </a:rPr>
                        <a:t>  SK Štětí   "B"</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effectLst/>
                          <a:latin typeface="Arial" panose="020B0604020202020204" pitchFamily="34" charset="0"/>
                        </a:rPr>
                        <a:t>Mšené Lázně</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18</a:t>
                      </a:r>
                    </a:p>
                  </a:txBody>
                  <a:tcPr marL="2570" marR="2570" marT="257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519484810"/>
                  </a:ext>
                </a:extLst>
              </a:tr>
              <a:tr h="474222">
                <a:tc>
                  <a:txBody>
                    <a:bodyPr/>
                    <a:lstStyle/>
                    <a:p>
                      <a:pPr algn="ctr" fontAlgn="ctr"/>
                      <a:r>
                        <a:rPr lang="cs-CZ" sz="900" b="1" i="0" u="none" strike="noStrike">
                          <a:solidFill>
                            <a:srgbClr val="000000"/>
                          </a:solidFill>
                          <a:effectLst/>
                          <a:latin typeface="Arial" panose="020B0604020202020204" pitchFamily="34" charset="0"/>
                        </a:rPr>
                        <a:t>neděle</a:t>
                      </a:r>
                    </a:p>
                  </a:txBody>
                  <a:tcPr marL="2570" marR="2570" marT="257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effectLst/>
                          <a:latin typeface="Arial" panose="020B0604020202020204" pitchFamily="34" charset="0"/>
                        </a:rPr>
                        <a:t>26.04.</a:t>
                      </a:r>
                    </a:p>
                    <a:p>
                      <a:pPr algn="ctr" fontAlgn="ctr"/>
                      <a:r>
                        <a:rPr lang="cs-CZ" sz="900" b="1" i="0" u="none" strike="noStrike" dirty="0">
                          <a:solidFill>
                            <a:srgbClr val="000000"/>
                          </a:solidFill>
                          <a:effectLst/>
                          <a:latin typeface="Arial" panose="020B0604020202020204" pitchFamily="34" charset="0"/>
                        </a:rPr>
                        <a:t>2020</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17:00</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000000"/>
                          </a:solidFill>
                          <a:effectLst/>
                          <a:latin typeface="Arial" panose="020B0604020202020204" pitchFamily="34" charset="0"/>
                        </a:rPr>
                        <a:t>TJ </a:t>
                      </a:r>
                      <a:r>
                        <a:rPr lang="cs-CZ" sz="1100" b="1" i="0" u="none" strike="noStrike" dirty="0" err="1">
                          <a:solidFill>
                            <a:srgbClr val="000000"/>
                          </a:solidFill>
                          <a:effectLst/>
                          <a:latin typeface="Arial" panose="020B0604020202020204" pitchFamily="34" charset="0"/>
                        </a:rPr>
                        <a:t>Podřipan</a:t>
                      </a:r>
                      <a:r>
                        <a:rPr lang="cs-CZ" sz="1100" b="1" i="0" u="none" strike="noStrike" dirty="0">
                          <a:solidFill>
                            <a:srgbClr val="000000"/>
                          </a:solidFill>
                          <a:effectLst/>
                          <a:latin typeface="Arial" panose="020B0604020202020204" pitchFamily="34" charset="0"/>
                        </a:rPr>
                        <a:t> Rovné „B“</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000000"/>
                          </a:solidFill>
                          <a:effectLst/>
                          <a:latin typeface="Arial" panose="020B0604020202020204" pitchFamily="34" charset="0"/>
                        </a:rPr>
                        <a:t>  SK Štětí   "B"</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effectLst/>
                          <a:latin typeface="Arial" panose="020B0604020202020204" pitchFamily="34" charset="0"/>
                        </a:rPr>
                        <a:t>Rovné</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19</a:t>
                      </a:r>
                    </a:p>
                  </a:txBody>
                  <a:tcPr marL="2570" marR="2570" marT="257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065049477"/>
                  </a:ext>
                </a:extLst>
              </a:tr>
              <a:tr h="492339">
                <a:tc>
                  <a:txBody>
                    <a:bodyPr/>
                    <a:lstStyle/>
                    <a:p>
                      <a:pPr algn="ctr" fontAlgn="ctr"/>
                      <a:r>
                        <a:rPr lang="cs-CZ" sz="900" b="1" i="0" u="none" strike="noStrike">
                          <a:solidFill>
                            <a:srgbClr val="000000"/>
                          </a:solidFill>
                          <a:effectLst/>
                          <a:latin typeface="Arial" panose="020B0604020202020204" pitchFamily="34" charset="0"/>
                        </a:rPr>
                        <a:t>sobota</a:t>
                      </a:r>
                    </a:p>
                  </a:txBody>
                  <a:tcPr marL="2570" marR="2570" marT="257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900" b="1" i="0" u="none" strike="noStrike" dirty="0">
                          <a:solidFill>
                            <a:srgbClr val="000000"/>
                          </a:solidFill>
                          <a:effectLst/>
                          <a:latin typeface="Arial" panose="020B0604020202020204" pitchFamily="34" charset="0"/>
                        </a:rPr>
                        <a:t>02.05.</a:t>
                      </a:r>
                    </a:p>
                    <a:p>
                      <a:pPr algn="ctr" fontAlgn="ctr"/>
                      <a:r>
                        <a:rPr lang="cs-CZ" sz="900" b="1" i="0" u="none" strike="noStrike" dirty="0">
                          <a:solidFill>
                            <a:srgbClr val="000000"/>
                          </a:solidFill>
                          <a:effectLst/>
                          <a:latin typeface="Arial" panose="020B0604020202020204" pitchFamily="34" charset="0"/>
                        </a:rPr>
                        <a:t>2020</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900" b="1" i="0" u="none" strike="noStrike">
                          <a:solidFill>
                            <a:srgbClr val="000000"/>
                          </a:solidFill>
                          <a:effectLst/>
                          <a:latin typeface="Arial" panose="020B0604020202020204" pitchFamily="34" charset="0"/>
                        </a:rPr>
                        <a:t>10:15</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100" b="1" i="0" u="none" strike="noStrike" dirty="0">
                          <a:solidFill>
                            <a:srgbClr val="000000"/>
                          </a:solidFill>
                          <a:effectLst/>
                          <a:latin typeface="Arial" panose="020B0604020202020204" pitchFamily="34" charset="0"/>
                        </a:rPr>
                        <a:t>  SK Štětí   "B"</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100" b="1" i="0" u="none" strike="noStrike" dirty="0">
                          <a:solidFill>
                            <a:srgbClr val="000000"/>
                          </a:solidFill>
                          <a:effectLst/>
                          <a:latin typeface="Arial" panose="020B0604020202020204" pitchFamily="34" charset="0"/>
                        </a:rPr>
                        <a:t>TJ Sokol </a:t>
                      </a:r>
                      <a:r>
                        <a:rPr lang="cs-CZ" sz="1100" b="1" i="0" u="none" strike="noStrike" dirty="0" err="1">
                          <a:solidFill>
                            <a:srgbClr val="000000"/>
                          </a:solidFill>
                          <a:effectLst/>
                          <a:latin typeface="Arial" panose="020B0604020202020204" pitchFamily="34" charset="0"/>
                        </a:rPr>
                        <a:t>Straškov</a:t>
                      </a:r>
                      <a:r>
                        <a:rPr lang="cs-CZ" sz="1100" b="1" i="0" u="none" strike="noStrike" dirty="0">
                          <a:solidFill>
                            <a:srgbClr val="000000"/>
                          </a:solidFill>
                          <a:effectLst/>
                          <a:latin typeface="Arial" panose="020B0604020202020204" pitchFamily="34" charset="0"/>
                        </a:rPr>
                        <a:t> Vodochody</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900" b="1" i="0" u="none" strike="noStrike" dirty="0">
                          <a:solidFill>
                            <a:srgbClr val="000000"/>
                          </a:solidFill>
                          <a:effectLst/>
                          <a:latin typeface="Arial" panose="020B0604020202020204" pitchFamily="34" charset="0"/>
                        </a:rPr>
                        <a:t>Štětí</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900" b="1" i="0" u="none" strike="noStrike" dirty="0">
                          <a:solidFill>
                            <a:srgbClr val="000000"/>
                          </a:solidFill>
                          <a:effectLst/>
                          <a:latin typeface="Arial" panose="020B0604020202020204" pitchFamily="34" charset="0"/>
                        </a:rPr>
                        <a:t>20</a:t>
                      </a:r>
                    </a:p>
                  </a:txBody>
                  <a:tcPr marL="2570" marR="2570" marT="257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1133328225"/>
                  </a:ext>
                </a:extLst>
              </a:tr>
              <a:tr h="474222">
                <a:tc>
                  <a:txBody>
                    <a:bodyPr/>
                    <a:lstStyle/>
                    <a:p>
                      <a:pPr algn="ctr" fontAlgn="ctr"/>
                      <a:r>
                        <a:rPr lang="cs-CZ" sz="900" b="1" i="0" u="none" strike="noStrike">
                          <a:solidFill>
                            <a:srgbClr val="000000"/>
                          </a:solidFill>
                          <a:effectLst/>
                          <a:latin typeface="Arial" panose="020B0604020202020204" pitchFamily="34" charset="0"/>
                        </a:rPr>
                        <a:t>sobota</a:t>
                      </a:r>
                    </a:p>
                  </a:txBody>
                  <a:tcPr marL="2570" marR="2570" marT="257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effectLst/>
                          <a:latin typeface="Arial" panose="020B0604020202020204" pitchFamily="34" charset="0"/>
                        </a:rPr>
                        <a:t>09.05.</a:t>
                      </a:r>
                    </a:p>
                    <a:p>
                      <a:pPr algn="ctr" fontAlgn="ctr"/>
                      <a:r>
                        <a:rPr lang="cs-CZ" sz="900" b="1" i="0" u="none" strike="noStrike" dirty="0">
                          <a:solidFill>
                            <a:srgbClr val="000000"/>
                          </a:solidFill>
                          <a:effectLst/>
                          <a:latin typeface="Arial" panose="020B0604020202020204" pitchFamily="34" charset="0"/>
                        </a:rPr>
                        <a:t>2020</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17:00</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TJ Sokol Račice</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000000"/>
                          </a:solidFill>
                          <a:effectLst/>
                          <a:latin typeface="Arial" panose="020B0604020202020204" pitchFamily="34" charset="0"/>
                        </a:rPr>
                        <a:t>  SK Štětí   "B"</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Račice</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effectLst/>
                          <a:latin typeface="Arial" panose="020B0604020202020204" pitchFamily="34" charset="0"/>
                        </a:rPr>
                        <a:t>21</a:t>
                      </a:r>
                    </a:p>
                  </a:txBody>
                  <a:tcPr marL="2570" marR="2570" marT="257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618202085"/>
                  </a:ext>
                </a:extLst>
              </a:tr>
              <a:tr h="474222">
                <a:tc>
                  <a:txBody>
                    <a:bodyPr/>
                    <a:lstStyle/>
                    <a:p>
                      <a:pPr algn="ctr" fontAlgn="ctr"/>
                      <a:r>
                        <a:rPr lang="cs-CZ" sz="900" b="1" i="0" u="none" strike="noStrike">
                          <a:solidFill>
                            <a:srgbClr val="000000"/>
                          </a:solidFill>
                          <a:effectLst/>
                          <a:latin typeface="Arial" panose="020B0604020202020204" pitchFamily="34" charset="0"/>
                        </a:rPr>
                        <a:t>neděle</a:t>
                      </a:r>
                    </a:p>
                  </a:txBody>
                  <a:tcPr marL="2570" marR="2570" marT="257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dirty="0">
                          <a:solidFill>
                            <a:srgbClr val="000000"/>
                          </a:solidFill>
                          <a:effectLst/>
                          <a:latin typeface="Arial" panose="020B0604020202020204" pitchFamily="34" charset="0"/>
                        </a:rPr>
                        <a:t>17.05.</a:t>
                      </a:r>
                    </a:p>
                    <a:p>
                      <a:pPr algn="ctr" fontAlgn="ctr"/>
                      <a:r>
                        <a:rPr lang="cs-CZ" sz="900" b="1" i="0" u="none" strike="noStrike" dirty="0">
                          <a:solidFill>
                            <a:srgbClr val="000000"/>
                          </a:solidFill>
                          <a:effectLst/>
                          <a:latin typeface="Arial" panose="020B0604020202020204" pitchFamily="34" charset="0"/>
                        </a:rPr>
                        <a:t>2020</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17:00</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100" b="1" i="0" u="none" strike="noStrike" dirty="0">
                          <a:solidFill>
                            <a:srgbClr val="000000"/>
                          </a:solidFill>
                          <a:effectLst/>
                          <a:latin typeface="Arial" panose="020B0604020202020204" pitchFamily="34" charset="0"/>
                        </a:rPr>
                        <a:t>  SK Štětí   "B"</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100" b="1" i="0" u="none" strike="noStrike" dirty="0">
                          <a:solidFill>
                            <a:srgbClr val="000000"/>
                          </a:solidFill>
                          <a:effectLst/>
                          <a:latin typeface="Arial" panose="020B0604020202020204" pitchFamily="34" charset="0"/>
                        </a:rPr>
                        <a:t>Sportovní klub Židovice</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dirty="0">
                          <a:solidFill>
                            <a:srgbClr val="000000"/>
                          </a:solidFill>
                          <a:effectLst/>
                          <a:latin typeface="Arial" panose="020B0604020202020204" pitchFamily="34" charset="0"/>
                        </a:rPr>
                        <a:t>Štětí</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dirty="0">
                          <a:solidFill>
                            <a:srgbClr val="000000"/>
                          </a:solidFill>
                          <a:effectLst/>
                          <a:latin typeface="Arial" panose="020B0604020202020204" pitchFamily="34" charset="0"/>
                        </a:rPr>
                        <a:t>22</a:t>
                      </a:r>
                    </a:p>
                  </a:txBody>
                  <a:tcPr marL="2570" marR="2570" marT="257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389212209"/>
                  </a:ext>
                </a:extLst>
              </a:tr>
              <a:tr h="474222">
                <a:tc>
                  <a:txBody>
                    <a:bodyPr/>
                    <a:lstStyle/>
                    <a:p>
                      <a:pPr algn="ctr" fontAlgn="ctr"/>
                      <a:r>
                        <a:rPr lang="cs-CZ" sz="900" b="1" i="0" u="none" strike="noStrike">
                          <a:solidFill>
                            <a:srgbClr val="000000"/>
                          </a:solidFill>
                          <a:effectLst/>
                          <a:latin typeface="Arial" panose="020B0604020202020204" pitchFamily="34" charset="0"/>
                        </a:rPr>
                        <a:t>sobota</a:t>
                      </a:r>
                    </a:p>
                  </a:txBody>
                  <a:tcPr marL="2570" marR="2570" marT="257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effectLst/>
                          <a:latin typeface="Arial" panose="020B0604020202020204" pitchFamily="34" charset="0"/>
                        </a:rPr>
                        <a:t>23.05.</a:t>
                      </a:r>
                    </a:p>
                    <a:p>
                      <a:pPr algn="ctr" fontAlgn="ctr"/>
                      <a:r>
                        <a:rPr lang="cs-CZ" sz="900" b="1" i="0" u="none" strike="noStrike" dirty="0">
                          <a:solidFill>
                            <a:srgbClr val="000000"/>
                          </a:solidFill>
                          <a:effectLst/>
                          <a:latin typeface="Arial" panose="020B0604020202020204" pitchFamily="34" charset="0"/>
                        </a:rPr>
                        <a:t>2020</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17:00</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000000"/>
                          </a:solidFill>
                          <a:effectLst/>
                          <a:latin typeface="Arial" panose="020B0604020202020204" pitchFamily="34" charset="0"/>
                        </a:rPr>
                        <a:t>FK BECHLÍN </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000000"/>
                          </a:solidFill>
                          <a:effectLst/>
                          <a:latin typeface="Arial" panose="020B0604020202020204" pitchFamily="34" charset="0"/>
                        </a:rPr>
                        <a:t>  SK Štětí   "B"</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Bechlín</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effectLst/>
                          <a:latin typeface="Arial" panose="020B0604020202020204" pitchFamily="34" charset="0"/>
                        </a:rPr>
                        <a:t>23</a:t>
                      </a:r>
                    </a:p>
                  </a:txBody>
                  <a:tcPr marL="2570" marR="2570" marT="257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4416665"/>
                  </a:ext>
                </a:extLst>
              </a:tr>
              <a:tr h="474222">
                <a:tc>
                  <a:txBody>
                    <a:bodyPr/>
                    <a:lstStyle/>
                    <a:p>
                      <a:pPr algn="ctr" fontAlgn="ctr"/>
                      <a:r>
                        <a:rPr lang="cs-CZ" sz="900" b="1" i="0" u="none" strike="noStrike">
                          <a:solidFill>
                            <a:srgbClr val="000000"/>
                          </a:solidFill>
                          <a:effectLst/>
                          <a:latin typeface="Arial" panose="020B0604020202020204" pitchFamily="34" charset="0"/>
                        </a:rPr>
                        <a:t>neděle</a:t>
                      </a:r>
                    </a:p>
                  </a:txBody>
                  <a:tcPr marL="2570" marR="2570" marT="257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dirty="0">
                          <a:solidFill>
                            <a:srgbClr val="000000"/>
                          </a:solidFill>
                          <a:effectLst/>
                          <a:latin typeface="Arial" panose="020B0604020202020204" pitchFamily="34" charset="0"/>
                        </a:rPr>
                        <a:t>31.05.</a:t>
                      </a:r>
                    </a:p>
                    <a:p>
                      <a:pPr algn="ctr" fontAlgn="ctr"/>
                      <a:r>
                        <a:rPr lang="cs-CZ" sz="900" b="1" i="0" u="none" strike="noStrike" dirty="0">
                          <a:solidFill>
                            <a:srgbClr val="000000"/>
                          </a:solidFill>
                          <a:effectLst/>
                          <a:latin typeface="Arial" panose="020B0604020202020204" pitchFamily="34" charset="0"/>
                        </a:rPr>
                        <a:t>2020</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17:00</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100" b="1" i="0" u="none" strike="noStrike" dirty="0">
                          <a:solidFill>
                            <a:srgbClr val="000000"/>
                          </a:solidFill>
                          <a:effectLst/>
                          <a:latin typeface="Arial" panose="020B0604020202020204" pitchFamily="34" charset="0"/>
                        </a:rPr>
                        <a:t>  SK Štětí   "B"</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100" b="1" i="0" u="none" strike="noStrike" dirty="0">
                          <a:solidFill>
                            <a:srgbClr val="000000"/>
                          </a:solidFill>
                          <a:effectLst/>
                          <a:latin typeface="Arial" panose="020B0604020202020204" pitchFamily="34" charset="0"/>
                        </a:rPr>
                        <a:t>T.J. Sokol Býčkovice </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Štětí</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dirty="0">
                          <a:solidFill>
                            <a:srgbClr val="000000"/>
                          </a:solidFill>
                          <a:effectLst/>
                          <a:latin typeface="Arial" panose="020B0604020202020204" pitchFamily="34" charset="0"/>
                        </a:rPr>
                        <a:t>24</a:t>
                      </a:r>
                    </a:p>
                  </a:txBody>
                  <a:tcPr marL="2570" marR="2570" marT="257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1447018203"/>
                  </a:ext>
                </a:extLst>
              </a:tr>
              <a:tr h="474222">
                <a:tc>
                  <a:txBody>
                    <a:bodyPr/>
                    <a:lstStyle/>
                    <a:p>
                      <a:pPr algn="ctr" fontAlgn="ctr"/>
                      <a:r>
                        <a:rPr lang="cs-CZ" sz="900" b="1" i="0" u="none" strike="noStrike">
                          <a:solidFill>
                            <a:srgbClr val="000000"/>
                          </a:solidFill>
                          <a:effectLst/>
                          <a:latin typeface="Arial" panose="020B0604020202020204" pitchFamily="34" charset="0"/>
                        </a:rPr>
                        <a:t>sobota</a:t>
                      </a:r>
                    </a:p>
                  </a:txBody>
                  <a:tcPr marL="2570" marR="2570" marT="257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effectLst/>
                          <a:latin typeface="Arial" panose="020B0604020202020204" pitchFamily="34" charset="0"/>
                        </a:rPr>
                        <a:t>06.06.</a:t>
                      </a:r>
                    </a:p>
                    <a:p>
                      <a:pPr algn="ctr" fontAlgn="ctr"/>
                      <a:r>
                        <a:rPr lang="cs-CZ" sz="900" b="1" i="0" u="none" strike="noStrike" dirty="0">
                          <a:solidFill>
                            <a:srgbClr val="000000"/>
                          </a:solidFill>
                          <a:effectLst/>
                          <a:latin typeface="Arial" panose="020B0604020202020204" pitchFamily="34" charset="0"/>
                        </a:rPr>
                        <a:t>2020</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17:00</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000000"/>
                          </a:solidFill>
                          <a:effectLst/>
                          <a:latin typeface="Arial" panose="020B0604020202020204" pitchFamily="34" charset="0"/>
                        </a:rPr>
                        <a:t>TJ Sokol Bříza </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000000"/>
                          </a:solidFill>
                          <a:effectLst/>
                          <a:latin typeface="Arial" panose="020B0604020202020204" pitchFamily="34" charset="0"/>
                        </a:rPr>
                        <a:t>  SK Štětí   "B"</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effectLst/>
                          <a:latin typeface="Arial" panose="020B0604020202020204" pitchFamily="34" charset="0"/>
                        </a:rPr>
                        <a:t>Bříza</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effectLst/>
                          <a:latin typeface="Arial" panose="020B0604020202020204" pitchFamily="34" charset="0"/>
                        </a:rPr>
                        <a:t>25</a:t>
                      </a:r>
                    </a:p>
                  </a:txBody>
                  <a:tcPr marL="2570" marR="2570" marT="257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246503726"/>
                  </a:ext>
                </a:extLst>
              </a:tr>
              <a:tr h="474222">
                <a:tc>
                  <a:txBody>
                    <a:bodyPr/>
                    <a:lstStyle/>
                    <a:p>
                      <a:pPr algn="ctr" fontAlgn="ctr"/>
                      <a:r>
                        <a:rPr lang="cs-CZ" sz="900" b="1" i="0" u="none" strike="noStrike">
                          <a:solidFill>
                            <a:srgbClr val="000000"/>
                          </a:solidFill>
                          <a:effectLst/>
                          <a:latin typeface="Arial" panose="020B0604020202020204" pitchFamily="34" charset="0"/>
                        </a:rPr>
                        <a:t>sobota</a:t>
                      </a:r>
                    </a:p>
                  </a:txBody>
                  <a:tcPr marL="2570" marR="2570" marT="257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dirty="0">
                          <a:solidFill>
                            <a:srgbClr val="000000"/>
                          </a:solidFill>
                          <a:effectLst/>
                          <a:latin typeface="Arial" panose="020B0604020202020204" pitchFamily="34" charset="0"/>
                        </a:rPr>
                        <a:t>13.06.</a:t>
                      </a:r>
                    </a:p>
                    <a:p>
                      <a:pPr algn="ctr" fontAlgn="ctr"/>
                      <a:r>
                        <a:rPr lang="cs-CZ" sz="900" b="1" i="0" u="none" strike="noStrike" dirty="0">
                          <a:solidFill>
                            <a:srgbClr val="000000"/>
                          </a:solidFill>
                          <a:effectLst/>
                          <a:latin typeface="Arial" panose="020B0604020202020204" pitchFamily="34" charset="0"/>
                        </a:rPr>
                        <a:t>2020</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17:00</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100" b="1" i="0" u="none" strike="noStrike" dirty="0">
                          <a:solidFill>
                            <a:srgbClr val="000000"/>
                          </a:solidFill>
                          <a:effectLst/>
                          <a:latin typeface="Arial" panose="020B0604020202020204" pitchFamily="34" charset="0"/>
                        </a:rPr>
                        <a:t>  SK Štětí   "B"</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fontAlgn="ctr"/>
                      <a:r>
                        <a:rPr lang="es-ES" sz="1100" b="1" i="0" u="none" strike="noStrike" dirty="0">
                          <a:solidFill>
                            <a:srgbClr val="000000"/>
                          </a:solidFill>
                          <a:effectLst/>
                          <a:latin typeface="Arial" panose="020B0604020202020204" pitchFamily="34" charset="0"/>
                        </a:rPr>
                        <a:t>SK SAHARA </a:t>
                      </a:r>
                      <a:r>
                        <a:rPr lang="es-ES" sz="1100" b="1" i="0" u="none" strike="noStrike" dirty="0" err="1">
                          <a:solidFill>
                            <a:srgbClr val="000000"/>
                          </a:solidFill>
                          <a:effectLst/>
                          <a:latin typeface="Arial" panose="020B0604020202020204" pitchFamily="34" charset="0"/>
                        </a:rPr>
                        <a:t>Vědomice</a:t>
                      </a:r>
                      <a:r>
                        <a:rPr lang="es-ES" sz="1100" b="1" i="0" u="none" strike="noStrike" dirty="0">
                          <a:solidFill>
                            <a:srgbClr val="000000"/>
                          </a:solidFill>
                          <a:effectLst/>
                          <a:latin typeface="Arial" panose="020B0604020202020204" pitchFamily="34" charset="0"/>
                        </a:rPr>
                        <a:t> </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Štětí</a:t>
                      </a:r>
                    </a:p>
                  </a:txBody>
                  <a:tcPr marL="2570" marR="2570" marT="25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900" b="1" i="0" u="none" strike="noStrike" dirty="0">
                          <a:solidFill>
                            <a:srgbClr val="000000"/>
                          </a:solidFill>
                          <a:effectLst/>
                          <a:latin typeface="Arial" panose="020B0604020202020204" pitchFamily="34" charset="0"/>
                        </a:rPr>
                        <a:t>26</a:t>
                      </a:r>
                    </a:p>
                  </a:txBody>
                  <a:tcPr marL="2570" marR="2570" marT="257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593951801"/>
                  </a:ext>
                </a:extLst>
              </a:tr>
            </a:tbl>
          </a:graphicData>
        </a:graphic>
      </p:graphicFrame>
    </p:spTree>
    <p:extLst>
      <p:ext uri="{BB962C8B-B14F-4D97-AF65-F5344CB8AC3E}">
        <p14:creationId xmlns:p14="http://schemas.microsoft.com/office/powerpoint/2010/main" val="1126170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pattFill prst="pct5">
          <a:fgClr>
            <a:srgbClr val="CCFFFF"/>
          </a:fgClr>
          <a:bgClr>
            <a:schemeClr val="bg1"/>
          </a:bgClr>
        </a:pattFill>
        <a:effectLst/>
      </p:bgPr>
    </p:bg>
    <p:spTree>
      <p:nvGrpSpPr>
        <p:cNvPr id="1" name=""/>
        <p:cNvGrpSpPr/>
        <p:nvPr/>
      </p:nvGrpSpPr>
      <p:grpSpPr>
        <a:xfrm>
          <a:off x="0" y="0"/>
          <a:ext cx="0" cy="0"/>
          <a:chOff x="0" y="0"/>
          <a:chExt cx="0" cy="0"/>
        </a:xfrm>
      </p:grpSpPr>
      <p:sp>
        <p:nvSpPr>
          <p:cNvPr id="11" name="TextovéPole 10"/>
          <p:cNvSpPr txBox="1"/>
          <p:nvPr/>
        </p:nvSpPr>
        <p:spPr>
          <a:xfrm>
            <a:off x="2304232" y="7023556"/>
            <a:ext cx="178917"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8</a:t>
            </a:r>
          </a:p>
        </p:txBody>
      </p:sp>
      <p:sp>
        <p:nvSpPr>
          <p:cNvPr id="12" name="TextovéPole 11"/>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41</a:t>
            </a:r>
          </a:p>
        </p:txBody>
      </p:sp>
      <p:graphicFrame>
        <p:nvGraphicFramePr>
          <p:cNvPr id="7" name="Tabulka 6">
            <a:extLst>
              <a:ext uri="{FF2B5EF4-FFF2-40B4-BE49-F238E27FC236}">
                <a16:creationId xmlns:a16="http://schemas.microsoft.com/office/drawing/2014/main" id="{9875F7E8-8F49-4BFA-B3C9-7EAC1C5EA5C1}"/>
              </a:ext>
            </a:extLst>
          </p:cNvPr>
          <p:cNvGraphicFramePr>
            <a:graphicFrameLocks noGrp="1"/>
          </p:cNvGraphicFramePr>
          <p:nvPr>
            <p:extLst>
              <p:ext uri="{D42A27DB-BD31-4B8C-83A1-F6EECF244321}">
                <p14:modId xmlns:p14="http://schemas.microsoft.com/office/powerpoint/2010/main" val="442290678"/>
              </p:ext>
            </p:extLst>
          </p:nvPr>
        </p:nvGraphicFramePr>
        <p:xfrm>
          <a:off x="143992" y="1675284"/>
          <a:ext cx="4608512" cy="4892372"/>
        </p:xfrm>
        <a:graphic>
          <a:graphicData uri="http://schemas.openxmlformats.org/drawingml/2006/table">
            <a:tbl>
              <a:tblPr/>
              <a:tblGrid>
                <a:gridCol w="537315">
                  <a:extLst>
                    <a:ext uri="{9D8B030D-6E8A-4147-A177-3AD203B41FA5}">
                      <a16:colId xmlns:a16="http://schemas.microsoft.com/office/drawing/2014/main" val="1897455043"/>
                    </a:ext>
                  </a:extLst>
                </a:gridCol>
                <a:gridCol w="836973">
                  <a:extLst>
                    <a:ext uri="{9D8B030D-6E8A-4147-A177-3AD203B41FA5}">
                      <a16:colId xmlns:a16="http://schemas.microsoft.com/office/drawing/2014/main" val="2453032330"/>
                    </a:ext>
                  </a:extLst>
                </a:gridCol>
                <a:gridCol w="396786">
                  <a:extLst>
                    <a:ext uri="{9D8B030D-6E8A-4147-A177-3AD203B41FA5}">
                      <a16:colId xmlns:a16="http://schemas.microsoft.com/office/drawing/2014/main" val="4061383827"/>
                    </a:ext>
                  </a:extLst>
                </a:gridCol>
                <a:gridCol w="1283357">
                  <a:extLst>
                    <a:ext uri="{9D8B030D-6E8A-4147-A177-3AD203B41FA5}">
                      <a16:colId xmlns:a16="http://schemas.microsoft.com/office/drawing/2014/main" val="413996406"/>
                    </a:ext>
                  </a:extLst>
                </a:gridCol>
                <a:gridCol w="884504">
                  <a:extLst>
                    <a:ext uri="{9D8B030D-6E8A-4147-A177-3AD203B41FA5}">
                      <a16:colId xmlns:a16="http://schemas.microsoft.com/office/drawing/2014/main" val="3354762525"/>
                    </a:ext>
                  </a:extLst>
                </a:gridCol>
                <a:gridCol w="669577">
                  <a:extLst>
                    <a:ext uri="{9D8B030D-6E8A-4147-A177-3AD203B41FA5}">
                      <a16:colId xmlns:a16="http://schemas.microsoft.com/office/drawing/2014/main" val="3846546734"/>
                    </a:ext>
                  </a:extLst>
                </a:gridCol>
              </a:tblGrid>
              <a:tr h="868469">
                <a:tc>
                  <a:txBody>
                    <a:bodyPr/>
                    <a:lstStyle/>
                    <a:p>
                      <a:pPr algn="ctr" fontAlgn="ctr"/>
                      <a:r>
                        <a:rPr lang="cs-CZ" sz="1100" b="1" i="0" u="none" strike="noStrike">
                          <a:solidFill>
                            <a:srgbClr val="000000"/>
                          </a:solidFill>
                          <a:effectLst/>
                          <a:latin typeface="Arial" panose="020B0604020202020204" pitchFamily="34" charset="0"/>
                        </a:rPr>
                        <a:t>Den</a:t>
                      </a:r>
                    </a:p>
                  </a:txBody>
                  <a:tcPr marL="8567" marR="8567" marT="8567"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Datum</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Čas</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9FF33"/>
                    </a:solidFill>
                  </a:tcPr>
                </a:tc>
                <a:tc>
                  <a:txBody>
                    <a:bodyPr/>
                    <a:lstStyle/>
                    <a:p>
                      <a:pPr algn="ctr" fontAlgn="ctr"/>
                      <a:r>
                        <a:rPr lang="cs-CZ" sz="1400" b="1" i="0" u="none" strike="noStrike" dirty="0">
                          <a:solidFill>
                            <a:srgbClr val="000000"/>
                          </a:solidFill>
                          <a:effectLst/>
                          <a:latin typeface="Arial" panose="020B0604020202020204" pitchFamily="34" charset="0"/>
                        </a:rPr>
                        <a:t>Soupeř</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Kategorie</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Kolo</a:t>
                      </a:r>
                    </a:p>
                  </a:txBody>
                  <a:tcPr marL="8567" marR="8567" marT="8567"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9FF33"/>
                    </a:solidFill>
                  </a:tcPr>
                </a:tc>
                <a:extLst>
                  <a:ext uri="{0D108BD9-81ED-4DB2-BD59-A6C34878D82A}">
                    <a16:rowId xmlns:a16="http://schemas.microsoft.com/office/drawing/2014/main" val="3959661761"/>
                  </a:ext>
                </a:extLst>
              </a:tr>
              <a:tr h="800923">
                <a:tc>
                  <a:txBody>
                    <a:bodyPr/>
                    <a:lstStyle/>
                    <a:p>
                      <a:pPr algn="ctr" fontAlgn="ctr"/>
                      <a:r>
                        <a:rPr lang="cs-CZ" sz="1100" b="1" i="0" u="none" strike="noStrike" dirty="0">
                          <a:solidFill>
                            <a:srgbClr val="FF0000"/>
                          </a:solidFill>
                          <a:effectLst/>
                          <a:latin typeface="Berlin Sans FB Demi" panose="020E0802020502020306" pitchFamily="34" charset="0"/>
                        </a:rPr>
                        <a:t>sobota</a:t>
                      </a:r>
                    </a:p>
                  </a:txBody>
                  <a:tcPr marL="8567" marR="8567" marT="8567" marB="0" anchor="ctr">
                    <a:lnL>
                      <a:noFill/>
                    </a:lnL>
                    <a:lnR>
                      <a:noFill/>
                    </a:lnR>
                    <a:lnT w="190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300" b="1" i="0" u="none" strike="noStrike" dirty="0">
                          <a:solidFill>
                            <a:srgbClr val="FF0000"/>
                          </a:solidFill>
                          <a:effectLst/>
                          <a:latin typeface="Berlin Sans FB Demi" panose="020E0802020502020306" pitchFamily="34" charset="0"/>
                        </a:rPr>
                        <a:t>14.03.</a:t>
                      </a:r>
                    </a:p>
                    <a:p>
                      <a:pPr algn="ctr" fontAlgn="ctr"/>
                      <a:r>
                        <a:rPr lang="cs-CZ" sz="1300" b="1" i="0" u="none" strike="noStrike" dirty="0">
                          <a:solidFill>
                            <a:srgbClr val="FF0000"/>
                          </a:solidFill>
                          <a:effectLst/>
                          <a:latin typeface="Berlin Sans FB Demi" panose="020E0802020502020306" pitchFamily="34" charset="0"/>
                        </a:rPr>
                        <a:t>2020</a:t>
                      </a:r>
                    </a:p>
                  </a:txBody>
                  <a:tcPr marL="8567" marR="8567" marT="8567" marB="0" anchor="ctr">
                    <a:lnL>
                      <a:noFill/>
                    </a:lnL>
                    <a:lnR>
                      <a:noFill/>
                    </a:lnR>
                    <a:lnT w="190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FF0000"/>
                          </a:solidFill>
                          <a:effectLst/>
                          <a:latin typeface="Berlin Sans FB Demi" panose="020E0802020502020306" pitchFamily="34" charset="0"/>
                        </a:rPr>
                        <a:t>10:15</a:t>
                      </a:r>
                    </a:p>
                  </a:txBody>
                  <a:tcPr marL="8567" marR="8567" marT="8567" marB="0" anchor="ctr">
                    <a:lnL>
                      <a:noFill/>
                    </a:lnL>
                    <a:lnR>
                      <a:noFill/>
                    </a:lnR>
                    <a:lnT w="190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300" b="1" i="0" u="none" strike="noStrike" dirty="0">
                          <a:solidFill>
                            <a:srgbClr val="FF0000"/>
                          </a:solidFill>
                          <a:effectLst/>
                          <a:latin typeface="Berlin Sans FB Demi" panose="020E0802020502020306" pitchFamily="34" charset="0"/>
                        </a:rPr>
                        <a:t>TJ Tatran Rakovník</a:t>
                      </a:r>
                    </a:p>
                  </a:txBody>
                  <a:tcPr marL="8567" marR="8567" marT="8567" marB="0" anchor="ctr">
                    <a:lnL>
                      <a:noFill/>
                    </a:lnL>
                    <a:lnR>
                      <a:noFill/>
                    </a:lnR>
                    <a:lnT w="190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300" b="1" i="0" u="none" strike="noStrike">
                          <a:solidFill>
                            <a:srgbClr val="FF0000"/>
                          </a:solidFill>
                          <a:effectLst/>
                          <a:latin typeface="Berlin Sans FB Demi" panose="020E0802020502020306" pitchFamily="34" charset="0"/>
                        </a:rPr>
                        <a:t>Dospělí</a:t>
                      </a:r>
                    </a:p>
                  </a:txBody>
                  <a:tcPr marL="8567" marR="8567" marT="8567" marB="0" anchor="ctr">
                    <a:lnL>
                      <a:noFill/>
                    </a:lnL>
                    <a:lnR>
                      <a:noFill/>
                    </a:lnR>
                    <a:lnT w="190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300" b="1" i="0" u="none" strike="noStrike" dirty="0">
                          <a:solidFill>
                            <a:srgbClr val="FF0000"/>
                          </a:solidFill>
                          <a:effectLst/>
                          <a:latin typeface="Berlin Sans FB Demi" panose="020E0802020502020306" pitchFamily="34" charset="0"/>
                        </a:rPr>
                        <a:t>17</a:t>
                      </a:r>
                    </a:p>
                  </a:txBody>
                  <a:tcPr marL="8567" marR="8567" marT="8567" marB="0" anchor="ctr">
                    <a:lnL>
                      <a:noFill/>
                    </a:lnL>
                    <a:lnR>
                      <a:noFill/>
                    </a:lnR>
                    <a:lnT w="190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163886398"/>
                  </a:ext>
                </a:extLst>
              </a:tr>
              <a:tr h="644596">
                <a:tc>
                  <a:txBody>
                    <a:bodyPr/>
                    <a:lstStyle/>
                    <a:p>
                      <a:pPr algn="ctr" fontAlgn="ctr"/>
                      <a:r>
                        <a:rPr lang="cs-CZ" sz="1100" b="1" i="0" u="none" strike="noStrike" dirty="0">
                          <a:solidFill>
                            <a:srgbClr val="000099"/>
                          </a:solidFill>
                          <a:effectLst/>
                          <a:latin typeface="Berlin Sans FB Demi" panose="020E0802020502020306" pitchFamily="34" charset="0"/>
                        </a:rPr>
                        <a:t>neděle</a:t>
                      </a:r>
                    </a:p>
                  </a:txBody>
                  <a:tcPr marL="8567" marR="8567" marT="8567"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cs-CZ" sz="1300" b="1" i="0" u="none" strike="noStrike" dirty="0">
                          <a:solidFill>
                            <a:srgbClr val="000099"/>
                          </a:solidFill>
                          <a:effectLst/>
                          <a:latin typeface="Berlin Sans FB Demi" panose="020E0802020502020306" pitchFamily="34" charset="0"/>
                        </a:rPr>
                        <a:t>15.03.</a:t>
                      </a:r>
                    </a:p>
                    <a:p>
                      <a:pPr algn="ctr" fontAlgn="ctr"/>
                      <a:r>
                        <a:rPr lang="cs-CZ" sz="1300" b="1" i="0" u="none" strike="noStrike" dirty="0">
                          <a:solidFill>
                            <a:srgbClr val="000099"/>
                          </a:solidFill>
                          <a:effectLst/>
                          <a:latin typeface="Berlin Sans FB Demi" panose="020E0802020502020306" pitchFamily="34" charset="0"/>
                        </a:rPr>
                        <a:t>2020</a:t>
                      </a:r>
                    </a:p>
                  </a:txBody>
                  <a:tcPr marL="8567" marR="8567" marT="8567"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000099"/>
                          </a:solidFill>
                          <a:effectLst/>
                          <a:latin typeface="Berlin Sans FB Demi" panose="020E0802020502020306" pitchFamily="34" charset="0"/>
                        </a:rPr>
                        <a:t>10:00</a:t>
                      </a:r>
                    </a:p>
                  </a:txBody>
                  <a:tcPr marL="8567" marR="8567" marT="8567"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cs-CZ" sz="1300" b="1" i="0" u="none" strike="noStrike" dirty="0">
                          <a:solidFill>
                            <a:srgbClr val="000099"/>
                          </a:solidFill>
                          <a:effectLst/>
                          <a:latin typeface="Berlin Sans FB Demi" panose="020E0802020502020306" pitchFamily="34" charset="0"/>
                        </a:rPr>
                        <a:t>FK Junior Děčín</a:t>
                      </a:r>
                    </a:p>
                  </a:txBody>
                  <a:tcPr marL="8567" marR="8567" marT="8567"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cs-CZ" sz="1300" b="1" i="0" u="none" strike="noStrike">
                          <a:solidFill>
                            <a:srgbClr val="000099"/>
                          </a:solidFill>
                          <a:effectLst/>
                          <a:latin typeface="Berlin Sans FB Demi" panose="020E0802020502020306" pitchFamily="34" charset="0"/>
                        </a:rPr>
                        <a:t>Dorost</a:t>
                      </a:r>
                    </a:p>
                  </a:txBody>
                  <a:tcPr marL="8567" marR="8567" marT="8567"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cs-CZ" sz="1300" b="1" i="0" u="none" strike="noStrike">
                          <a:solidFill>
                            <a:srgbClr val="000099"/>
                          </a:solidFill>
                          <a:effectLst/>
                          <a:latin typeface="Berlin Sans FB Demi" panose="020E0802020502020306" pitchFamily="34" charset="0"/>
                        </a:rPr>
                        <a:t>14</a:t>
                      </a:r>
                    </a:p>
                  </a:txBody>
                  <a:tcPr marL="8567" marR="8567" marT="8567"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843513501"/>
                  </a:ext>
                </a:extLst>
              </a:tr>
              <a:tr h="644596">
                <a:tc>
                  <a:txBody>
                    <a:bodyPr/>
                    <a:lstStyle/>
                    <a:p>
                      <a:pPr algn="ctr" fontAlgn="ctr"/>
                      <a:r>
                        <a:rPr lang="cs-CZ" sz="1100" b="1" i="0" u="none" strike="noStrike">
                          <a:solidFill>
                            <a:srgbClr val="FF0000"/>
                          </a:solidFill>
                          <a:effectLst/>
                          <a:latin typeface="Berlin Sans FB Demi" panose="020E0802020502020306" pitchFamily="34" charset="0"/>
                        </a:rPr>
                        <a:t>sobota</a:t>
                      </a:r>
                    </a:p>
                  </a:txBody>
                  <a:tcPr marL="8567" marR="8567" marT="8567"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300" b="1" i="0" u="none" strike="noStrike" dirty="0">
                          <a:solidFill>
                            <a:srgbClr val="FF0000"/>
                          </a:solidFill>
                          <a:effectLst/>
                          <a:latin typeface="Berlin Sans FB Demi" panose="020E0802020502020306" pitchFamily="34" charset="0"/>
                        </a:rPr>
                        <a:t>21.03.</a:t>
                      </a:r>
                    </a:p>
                    <a:p>
                      <a:pPr algn="ctr" fontAlgn="ctr"/>
                      <a:r>
                        <a:rPr lang="cs-CZ" sz="1300" b="1" i="0" u="none" strike="noStrike" dirty="0">
                          <a:solidFill>
                            <a:srgbClr val="FF0000"/>
                          </a:solidFill>
                          <a:effectLst/>
                          <a:latin typeface="Berlin Sans FB Demi" panose="020E0802020502020306" pitchFamily="34" charset="0"/>
                        </a:rPr>
                        <a:t>2020</a:t>
                      </a:r>
                    </a:p>
                  </a:txBody>
                  <a:tcPr marL="8567" marR="8567" marT="8567"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FF0000"/>
                          </a:solidFill>
                          <a:effectLst/>
                          <a:latin typeface="Berlin Sans FB Demi" panose="020E0802020502020306" pitchFamily="34" charset="0"/>
                        </a:rPr>
                        <a:t>10:00</a:t>
                      </a:r>
                    </a:p>
                  </a:txBody>
                  <a:tcPr marL="8567" marR="8567" marT="8567"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300" b="1" i="0" u="none" strike="noStrike" dirty="0">
                          <a:solidFill>
                            <a:srgbClr val="FF0000"/>
                          </a:solidFill>
                          <a:effectLst/>
                          <a:latin typeface="Berlin Sans FB Demi" panose="020E0802020502020306" pitchFamily="34" charset="0"/>
                        </a:rPr>
                        <a:t>Sokol Velké Žernoseky</a:t>
                      </a:r>
                    </a:p>
                  </a:txBody>
                  <a:tcPr marL="8567" marR="8567" marT="8567"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300" b="1" i="0" u="none" strike="noStrike" dirty="0">
                          <a:solidFill>
                            <a:srgbClr val="FF0000"/>
                          </a:solidFill>
                          <a:effectLst/>
                          <a:latin typeface="Berlin Sans FB Demi" panose="020E0802020502020306" pitchFamily="34" charset="0"/>
                        </a:rPr>
                        <a:t>Starší žáci</a:t>
                      </a:r>
                    </a:p>
                  </a:txBody>
                  <a:tcPr marL="8567" marR="8567" marT="8567"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300" b="1" i="0" u="none" strike="noStrike">
                          <a:solidFill>
                            <a:srgbClr val="FF0000"/>
                          </a:solidFill>
                          <a:effectLst/>
                          <a:latin typeface="Berlin Sans FB Demi" panose="020E0802020502020306" pitchFamily="34" charset="0"/>
                        </a:rPr>
                        <a:t>16</a:t>
                      </a:r>
                    </a:p>
                  </a:txBody>
                  <a:tcPr marL="8567" marR="8567" marT="8567"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17814020"/>
                  </a:ext>
                </a:extLst>
              </a:tr>
              <a:tr h="644596">
                <a:tc>
                  <a:txBody>
                    <a:bodyPr/>
                    <a:lstStyle/>
                    <a:p>
                      <a:pPr algn="ctr" fontAlgn="ctr"/>
                      <a:r>
                        <a:rPr lang="cs-CZ" sz="1100" b="1" i="0" u="none" strike="noStrike">
                          <a:solidFill>
                            <a:srgbClr val="000099"/>
                          </a:solidFill>
                          <a:effectLst/>
                          <a:latin typeface="Berlin Sans FB Demi" panose="020E0802020502020306" pitchFamily="34" charset="0"/>
                        </a:rPr>
                        <a:t>sobota</a:t>
                      </a:r>
                    </a:p>
                  </a:txBody>
                  <a:tcPr marL="8567" marR="8567" marT="8567"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cs-CZ" sz="1300" b="1" i="0" u="none" strike="noStrike" dirty="0">
                          <a:solidFill>
                            <a:srgbClr val="000099"/>
                          </a:solidFill>
                          <a:effectLst/>
                          <a:latin typeface="Berlin Sans FB Demi" panose="020E0802020502020306" pitchFamily="34" charset="0"/>
                        </a:rPr>
                        <a:t>21.03.</a:t>
                      </a:r>
                    </a:p>
                    <a:p>
                      <a:pPr algn="ctr" fontAlgn="ctr"/>
                      <a:r>
                        <a:rPr lang="cs-CZ" sz="1300" b="1" i="0" u="none" strike="noStrike" dirty="0">
                          <a:solidFill>
                            <a:srgbClr val="000099"/>
                          </a:solidFill>
                          <a:effectLst/>
                          <a:latin typeface="Berlin Sans FB Demi" panose="020E0802020502020306" pitchFamily="34" charset="0"/>
                        </a:rPr>
                        <a:t>2020</a:t>
                      </a:r>
                    </a:p>
                  </a:txBody>
                  <a:tcPr marL="8567" marR="8567" marT="8567"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000099"/>
                          </a:solidFill>
                          <a:effectLst/>
                          <a:latin typeface="Berlin Sans FB Demi" panose="020E0802020502020306" pitchFamily="34" charset="0"/>
                        </a:rPr>
                        <a:t>15:00</a:t>
                      </a:r>
                    </a:p>
                  </a:txBody>
                  <a:tcPr marL="8567" marR="8567" marT="8567"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cs-CZ" sz="1300" b="1" i="0" u="none" strike="noStrike">
                          <a:solidFill>
                            <a:srgbClr val="000099"/>
                          </a:solidFill>
                          <a:effectLst/>
                          <a:latin typeface="Berlin Sans FB Demi" panose="020E0802020502020306" pitchFamily="34" charset="0"/>
                        </a:rPr>
                        <a:t>FK POLEPY</a:t>
                      </a:r>
                    </a:p>
                  </a:txBody>
                  <a:tcPr marL="8567" marR="8567" marT="8567"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cs-CZ" sz="1300" b="1" i="0" u="none" strike="noStrike" dirty="0">
                          <a:solidFill>
                            <a:srgbClr val="000099"/>
                          </a:solidFill>
                          <a:effectLst/>
                          <a:latin typeface="Berlin Sans FB Demi" panose="020E0802020502020306" pitchFamily="34" charset="0"/>
                        </a:rPr>
                        <a:t>Dospělí B</a:t>
                      </a:r>
                    </a:p>
                  </a:txBody>
                  <a:tcPr marL="8567" marR="8567" marT="8567"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cs-CZ" sz="1300" b="1" i="0" u="none" strike="noStrike">
                          <a:solidFill>
                            <a:srgbClr val="000099"/>
                          </a:solidFill>
                          <a:effectLst/>
                          <a:latin typeface="Berlin Sans FB Demi" panose="020E0802020502020306" pitchFamily="34" charset="0"/>
                        </a:rPr>
                        <a:t>14</a:t>
                      </a:r>
                    </a:p>
                  </a:txBody>
                  <a:tcPr marL="8567" marR="8567" marT="8567"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815351412"/>
                  </a:ext>
                </a:extLst>
              </a:tr>
              <a:tr h="644596">
                <a:tc>
                  <a:txBody>
                    <a:bodyPr/>
                    <a:lstStyle/>
                    <a:p>
                      <a:pPr algn="ctr" fontAlgn="ctr"/>
                      <a:r>
                        <a:rPr lang="cs-CZ" sz="1100" b="1" i="0" u="none" strike="noStrike">
                          <a:solidFill>
                            <a:srgbClr val="FF0000"/>
                          </a:solidFill>
                          <a:effectLst/>
                          <a:latin typeface="Berlin Sans FB Demi" panose="020E0802020502020306" pitchFamily="34" charset="0"/>
                        </a:rPr>
                        <a:t>sobota</a:t>
                      </a:r>
                    </a:p>
                  </a:txBody>
                  <a:tcPr marL="8567" marR="8567" marT="8567"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300" b="1" i="0" u="none" strike="noStrike" dirty="0">
                          <a:solidFill>
                            <a:srgbClr val="FF0000"/>
                          </a:solidFill>
                          <a:effectLst/>
                          <a:latin typeface="Berlin Sans FB Demi" panose="020E0802020502020306" pitchFamily="34" charset="0"/>
                        </a:rPr>
                        <a:t>28.03.</a:t>
                      </a:r>
                    </a:p>
                    <a:p>
                      <a:pPr algn="ctr" fontAlgn="ctr"/>
                      <a:r>
                        <a:rPr lang="cs-CZ" sz="1300" b="1" i="0" u="none" strike="noStrike" dirty="0">
                          <a:solidFill>
                            <a:srgbClr val="FF0000"/>
                          </a:solidFill>
                          <a:effectLst/>
                          <a:latin typeface="Berlin Sans FB Demi" panose="020E0802020502020306" pitchFamily="34" charset="0"/>
                        </a:rPr>
                        <a:t>2020</a:t>
                      </a:r>
                    </a:p>
                  </a:txBody>
                  <a:tcPr marL="8567" marR="8567" marT="8567"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FF0000"/>
                          </a:solidFill>
                          <a:effectLst/>
                          <a:latin typeface="Berlin Sans FB Demi" panose="020E0802020502020306" pitchFamily="34" charset="0"/>
                        </a:rPr>
                        <a:t>15:00</a:t>
                      </a:r>
                    </a:p>
                  </a:txBody>
                  <a:tcPr marL="8567" marR="8567" marT="8567"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300" b="1" i="0" u="none" strike="noStrike">
                          <a:solidFill>
                            <a:srgbClr val="FF0000"/>
                          </a:solidFill>
                          <a:effectLst/>
                          <a:latin typeface="Berlin Sans FB Demi" panose="020E0802020502020306" pitchFamily="34" charset="0"/>
                        </a:rPr>
                        <a:t>Fotbalový klub Ostrov</a:t>
                      </a:r>
                    </a:p>
                  </a:txBody>
                  <a:tcPr marL="8567" marR="8567" marT="8567"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300" b="1" i="0" u="none" strike="noStrike" dirty="0">
                          <a:solidFill>
                            <a:srgbClr val="FF0000"/>
                          </a:solidFill>
                          <a:effectLst/>
                          <a:latin typeface="Berlin Sans FB Demi" panose="020E0802020502020306" pitchFamily="34" charset="0"/>
                        </a:rPr>
                        <a:t>Dospělí</a:t>
                      </a:r>
                    </a:p>
                  </a:txBody>
                  <a:tcPr marL="8567" marR="8567" marT="8567"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300" b="1" i="0" u="none" strike="noStrike" dirty="0">
                          <a:solidFill>
                            <a:srgbClr val="FF0000"/>
                          </a:solidFill>
                          <a:effectLst/>
                          <a:latin typeface="Berlin Sans FB Demi" panose="020E0802020502020306" pitchFamily="34" charset="0"/>
                        </a:rPr>
                        <a:t>19</a:t>
                      </a:r>
                    </a:p>
                  </a:txBody>
                  <a:tcPr marL="8567" marR="8567" marT="8567" marB="0" anchor="ctr">
                    <a:lnL>
                      <a:noFill/>
                    </a:lnL>
                    <a:lnR>
                      <a:noFill/>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383963123"/>
                  </a:ext>
                </a:extLst>
              </a:tr>
              <a:tr h="644596">
                <a:tc>
                  <a:txBody>
                    <a:bodyPr/>
                    <a:lstStyle/>
                    <a:p>
                      <a:pPr algn="ctr" fontAlgn="ctr"/>
                      <a:r>
                        <a:rPr lang="cs-CZ" sz="1100" b="1" i="0" u="none" strike="noStrike" dirty="0">
                          <a:solidFill>
                            <a:srgbClr val="000099"/>
                          </a:solidFill>
                          <a:effectLst/>
                          <a:latin typeface="Berlin Sans FB Demi" panose="020E0802020502020306" pitchFamily="34" charset="0"/>
                        </a:rPr>
                        <a:t>neděle</a:t>
                      </a:r>
                    </a:p>
                  </a:txBody>
                  <a:tcPr marL="8567" marR="8567" marT="8567" marB="0" anchor="ctr">
                    <a:lnL>
                      <a:noFill/>
                    </a:lnL>
                    <a:lnR>
                      <a:noFill/>
                    </a:lnR>
                    <a:lnT w="25400" cap="flat" cmpd="dbl" algn="ctr">
                      <a:solidFill>
                        <a:srgbClr val="000000"/>
                      </a:solidFill>
                      <a:prstDash val="solid"/>
                      <a:round/>
                      <a:headEnd type="none" w="med" len="med"/>
                      <a:tailEnd type="none" w="med" len="med"/>
                    </a:lnT>
                    <a:lnB>
                      <a:noFill/>
                    </a:lnB>
                    <a:solidFill>
                      <a:srgbClr val="FFFF00"/>
                    </a:solidFill>
                  </a:tcPr>
                </a:tc>
                <a:tc>
                  <a:txBody>
                    <a:bodyPr/>
                    <a:lstStyle/>
                    <a:p>
                      <a:pPr algn="ctr" fontAlgn="ctr"/>
                      <a:r>
                        <a:rPr lang="cs-CZ" sz="1300" b="1" i="0" u="none" strike="noStrike" dirty="0">
                          <a:solidFill>
                            <a:srgbClr val="000099"/>
                          </a:solidFill>
                          <a:effectLst/>
                          <a:latin typeface="Berlin Sans FB Demi" panose="020E0802020502020306" pitchFamily="34" charset="0"/>
                        </a:rPr>
                        <a:t>29.03.</a:t>
                      </a:r>
                    </a:p>
                    <a:p>
                      <a:pPr algn="ctr" fontAlgn="ctr"/>
                      <a:r>
                        <a:rPr lang="cs-CZ" sz="1300" b="1" i="0" u="none" strike="noStrike" dirty="0">
                          <a:solidFill>
                            <a:srgbClr val="000099"/>
                          </a:solidFill>
                          <a:effectLst/>
                          <a:latin typeface="Berlin Sans FB Demi" panose="020E0802020502020306" pitchFamily="34" charset="0"/>
                        </a:rPr>
                        <a:t>2020</a:t>
                      </a:r>
                    </a:p>
                  </a:txBody>
                  <a:tcPr marL="8567" marR="8567" marT="8567" marB="0" anchor="ctr">
                    <a:lnL>
                      <a:noFill/>
                    </a:lnL>
                    <a:lnR>
                      <a:noFill/>
                    </a:lnR>
                    <a:lnT w="25400" cap="flat" cmpd="dbl" algn="ctr">
                      <a:solidFill>
                        <a:srgbClr val="000000"/>
                      </a:solidFill>
                      <a:prstDash val="solid"/>
                      <a:round/>
                      <a:headEnd type="none" w="med" len="med"/>
                      <a:tailEnd type="none" w="med" len="med"/>
                    </a:lnT>
                    <a:lnB>
                      <a:noFill/>
                    </a:lnB>
                    <a:solidFill>
                      <a:srgbClr val="FFFF00"/>
                    </a:solidFill>
                  </a:tcPr>
                </a:tc>
                <a:tc>
                  <a:txBody>
                    <a:bodyPr/>
                    <a:lstStyle/>
                    <a:p>
                      <a:pPr algn="ctr" fontAlgn="ctr"/>
                      <a:r>
                        <a:rPr lang="cs-CZ" sz="1100" b="1" i="0" u="none" strike="noStrike" dirty="0">
                          <a:solidFill>
                            <a:srgbClr val="000099"/>
                          </a:solidFill>
                          <a:effectLst/>
                          <a:latin typeface="Berlin Sans FB Demi" panose="020E0802020502020306" pitchFamily="34" charset="0"/>
                        </a:rPr>
                        <a:t>10:00</a:t>
                      </a:r>
                    </a:p>
                  </a:txBody>
                  <a:tcPr marL="8567" marR="8567" marT="8567" marB="0" anchor="ctr">
                    <a:lnL>
                      <a:noFill/>
                    </a:lnL>
                    <a:lnR>
                      <a:noFill/>
                    </a:lnR>
                    <a:lnT w="25400" cap="flat" cmpd="dbl" algn="ctr">
                      <a:solidFill>
                        <a:srgbClr val="000000"/>
                      </a:solidFill>
                      <a:prstDash val="solid"/>
                      <a:round/>
                      <a:headEnd type="none" w="med" len="med"/>
                      <a:tailEnd type="none" w="med" len="med"/>
                    </a:lnT>
                    <a:lnB>
                      <a:noFill/>
                    </a:lnB>
                    <a:solidFill>
                      <a:srgbClr val="FFFF00"/>
                    </a:solidFill>
                  </a:tcPr>
                </a:tc>
                <a:tc>
                  <a:txBody>
                    <a:bodyPr/>
                    <a:lstStyle/>
                    <a:p>
                      <a:pPr algn="ctr" fontAlgn="ctr"/>
                      <a:r>
                        <a:rPr lang="cs-CZ" sz="1300" b="1" i="0" u="none" strike="noStrike">
                          <a:solidFill>
                            <a:srgbClr val="000099"/>
                          </a:solidFill>
                          <a:effectLst/>
                          <a:latin typeface="Berlin Sans FB Demi" panose="020E0802020502020306" pitchFamily="34" charset="0"/>
                        </a:rPr>
                        <a:t>FK Jiskra Velké Březno</a:t>
                      </a:r>
                    </a:p>
                  </a:txBody>
                  <a:tcPr marL="8567" marR="8567" marT="8567" marB="0" anchor="ctr">
                    <a:lnL>
                      <a:noFill/>
                    </a:lnL>
                    <a:lnR>
                      <a:noFill/>
                    </a:lnR>
                    <a:lnT w="25400" cap="flat" cmpd="dbl" algn="ctr">
                      <a:solidFill>
                        <a:srgbClr val="000000"/>
                      </a:solidFill>
                      <a:prstDash val="solid"/>
                      <a:round/>
                      <a:headEnd type="none" w="med" len="med"/>
                      <a:tailEnd type="none" w="med" len="med"/>
                    </a:lnT>
                    <a:lnB>
                      <a:noFill/>
                    </a:lnB>
                    <a:solidFill>
                      <a:srgbClr val="FFFF00"/>
                    </a:solidFill>
                  </a:tcPr>
                </a:tc>
                <a:tc>
                  <a:txBody>
                    <a:bodyPr/>
                    <a:lstStyle/>
                    <a:p>
                      <a:pPr algn="ctr" fontAlgn="ctr"/>
                      <a:r>
                        <a:rPr lang="cs-CZ" sz="1300" b="1" i="0" u="none" strike="noStrike" dirty="0">
                          <a:solidFill>
                            <a:srgbClr val="000099"/>
                          </a:solidFill>
                          <a:effectLst/>
                          <a:latin typeface="Berlin Sans FB Demi" panose="020E0802020502020306" pitchFamily="34" charset="0"/>
                        </a:rPr>
                        <a:t>Dorost</a:t>
                      </a:r>
                    </a:p>
                  </a:txBody>
                  <a:tcPr marL="8567" marR="8567" marT="8567" marB="0" anchor="ctr">
                    <a:lnL>
                      <a:noFill/>
                    </a:lnL>
                    <a:lnR>
                      <a:noFill/>
                    </a:lnR>
                    <a:lnT w="25400" cap="flat" cmpd="dbl" algn="ctr">
                      <a:solidFill>
                        <a:srgbClr val="000000"/>
                      </a:solidFill>
                      <a:prstDash val="solid"/>
                      <a:round/>
                      <a:headEnd type="none" w="med" len="med"/>
                      <a:tailEnd type="none" w="med" len="med"/>
                    </a:lnT>
                    <a:lnB>
                      <a:noFill/>
                    </a:lnB>
                    <a:solidFill>
                      <a:srgbClr val="FFFF00"/>
                    </a:solidFill>
                  </a:tcPr>
                </a:tc>
                <a:tc>
                  <a:txBody>
                    <a:bodyPr/>
                    <a:lstStyle/>
                    <a:p>
                      <a:pPr algn="ctr" fontAlgn="ctr"/>
                      <a:r>
                        <a:rPr lang="cs-CZ" sz="1300" b="1" i="0" u="none" strike="noStrike" dirty="0">
                          <a:solidFill>
                            <a:srgbClr val="000099"/>
                          </a:solidFill>
                          <a:effectLst/>
                          <a:latin typeface="Berlin Sans FB Demi" panose="020E0802020502020306" pitchFamily="34" charset="0"/>
                        </a:rPr>
                        <a:t>16</a:t>
                      </a:r>
                    </a:p>
                  </a:txBody>
                  <a:tcPr marL="8567" marR="8567" marT="8567" marB="0" anchor="ctr">
                    <a:lnL>
                      <a:noFill/>
                    </a:lnL>
                    <a:lnR>
                      <a:noFill/>
                    </a:lnR>
                    <a:lnT w="25400" cap="flat" cmpd="dbl" algn="ctr">
                      <a:solidFill>
                        <a:srgbClr val="000000"/>
                      </a:solidFill>
                      <a:prstDash val="solid"/>
                      <a:round/>
                      <a:headEnd type="none" w="med" len="med"/>
                      <a:tailEnd type="none" w="med" len="med"/>
                    </a:lnT>
                    <a:lnB>
                      <a:noFill/>
                    </a:lnB>
                    <a:solidFill>
                      <a:srgbClr val="FFFF00"/>
                    </a:solidFill>
                  </a:tcPr>
                </a:tc>
                <a:extLst>
                  <a:ext uri="{0D108BD9-81ED-4DB2-BD59-A6C34878D82A}">
                    <a16:rowId xmlns:a16="http://schemas.microsoft.com/office/drawing/2014/main" val="1273484836"/>
                  </a:ext>
                </a:extLst>
              </a:tr>
            </a:tbl>
          </a:graphicData>
        </a:graphic>
      </p:graphicFrame>
      <p:sp>
        <p:nvSpPr>
          <p:cNvPr id="8" name="TextovéPole 7">
            <a:extLst>
              <a:ext uri="{FF2B5EF4-FFF2-40B4-BE49-F238E27FC236}">
                <a16:creationId xmlns:a16="http://schemas.microsoft.com/office/drawing/2014/main" id="{28811A66-785F-414C-BC50-CB500A97FB9D}"/>
              </a:ext>
            </a:extLst>
          </p:cNvPr>
          <p:cNvSpPr txBox="1"/>
          <p:nvPr/>
        </p:nvSpPr>
        <p:spPr>
          <a:xfrm>
            <a:off x="71984" y="91108"/>
            <a:ext cx="4680520" cy="1569660"/>
          </a:xfrm>
          <a:prstGeom prst="rect">
            <a:avLst/>
          </a:prstGeom>
          <a:blipFill>
            <a:blip r:embed="rId2">
              <a:extLst>
                <a:ext uri="{BEBA8EAE-BF5A-486C-A8C5-ECC9F3942E4B}">
                  <a14:imgProps xmlns:a14="http://schemas.microsoft.com/office/drawing/2010/main">
                    <a14:imgLayer r:embed="rId3">
                      <a14:imgEffect>
                        <a14:artisticLightScreen/>
                      </a14:imgEffect>
                    </a14:imgLayer>
                  </a14:imgProps>
                </a:ext>
              </a:extLst>
            </a:blip>
            <a:stretch>
              <a:fillRect/>
            </a:stretch>
          </a:blipFill>
          <a:effectLst>
            <a:softEdge rad="241300"/>
          </a:effectLst>
        </p:spPr>
        <p:txBody>
          <a:bodyPr wrap="square" rtlCol="0">
            <a:spAutoFit/>
          </a:bodyPr>
          <a:lstStyle/>
          <a:p>
            <a:pPr algn="ctr"/>
            <a:r>
              <a:rPr lang="cs-CZ" sz="3200" dirty="0">
                <a:solidFill>
                  <a:srgbClr val="000099"/>
                </a:solidFill>
                <a:latin typeface="Broadway" panose="04040905080B02020502" pitchFamily="82" charset="0"/>
              </a:rPr>
              <a:t>V březnu čeká mužstva SK Štětí 6 výjezdů za soupeři</a:t>
            </a:r>
          </a:p>
        </p:txBody>
      </p:sp>
      <p:sp>
        <p:nvSpPr>
          <p:cNvPr id="9" name="TextovéPole 8">
            <a:extLst>
              <a:ext uri="{FF2B5EF4-FFF2-40B4-BE49-F238E27FC236}">
                <a16:creationId xmlns:a16="http://schemas.microsoft.com/office/drawing/2014/main" id="{92915F5B-6775-48CA-B795-6899149AD1A7}"/>
              </a:ext>
            </a:extLst>
          </p:cNvPr>
          <p:cNvSpPr txBox="1"/>
          <p:nvPr/>
        </p:nvSpPr>
        <p:spPr>
          <a:xfrm>
            <a:off x="5688584" y="35525"/>
            <a:ext cx="4536504" cy="1938992"/>
          </a:xfrm>
          <a:prstGeom prst="rect">
            <a:avLst/>
          </a:prstGeom>
          <a:pattFill prst="dotGrid">
            <a:fgClr>
              <a:schemeClr val="accent1"/>
            </a:fgClr>
            <a:bgClr>
              <a:schemeClr val="bg1"/>
            </a:bgClr>
          </a:pattFill>
          <a:effectLst>
            <a:innerShdw blurRad="63500" dist="1104900" dir="6900000">
              <a:srgbClr val="66FF33">
                <a:alpha val="49804"/>
              </a:srgbClr>
            </a:innerShdw>
            <a:softEdge rad="241300"/>
          </a:effectLst>
        </p:spPr>
        <p:txBody>
          <a:bodyPr wrap="square" rtlCol="0">
            <a:spAutoFit/>
          </a:bodyPr>
          <a:lstStyle/>
          <a:p>
            <a:pPr algn="ctr"/>
            <a:r>
              <a:rPr lang="cs-CZ" sz="2400" dirty="0">
                <a:solidFill>
                  <a:srgbClr val="6600CC"/>
                </a:solidFill>
                <a:latin typeface="Eras Bold ITC" panose="020B0907030504020204" pitchFamily="34" charset="0"/>
              </a:rPr>
              <a:t>B mužstvo dospělých bude hrát na jaře o záchranu ve III. Třídě. </a:t>
            </a:r>
          </a:p>
          <a:p>
            <a:pPr algn="ctr"/>
            <a:r>
              <a:rPr lang="cs-CZ" sz="2400" dirty="0">
                <a:solidFill>
                  <a:srgbClr val="6600CC"/>
                </a:solidFill>
                <a:latin typeface="Eras Bold ITC" panose="020B0907030504020204" pitchFamily="34" charset="0"/>
              </a:rPr>
              <a:t>Za 14 dní zahajuje v Polepech</a:t>
            </a:r>
          </a:p>
        </p:txBody>
      </p:sp>
      <p:pic>
        <p:nvPicPr>
          <p:cNvPr id="10" name="Obrázek 9">
            <a:extLst>
              <a:ext uri="{FF2B5EF4-FFF2-40B4-BE49-F238E27FC236}">
                <a16:creationId xmlns:a16="http://schemas.microsoft.com/office/drawing/2014/main" id="{34BC65BA-3862-421F-9842-4E3AEC1908FF}"/>
              </a:ext>
            </a:extLst>
          </p:cNvPr>
          <p:cNvPicPr>
            <a:picLocks noChangeAspect="1"/>
          </p:cNvPicPr>
          <p:nvPr/>
        </p:nvPicPr>
        <p:blipFill>
          <a:blip r:embed="rId4"/>
          <a:stretch>
            <a:fillRect/>
          </a:stretch>
        </p:blipFill>
        <p:spPr>
          <a:xfrm>
            <a:off x="5557221" y="2899420"/>
            <a:ext cx="4680520" cy="3960440"/>
          </a:xfrm>
          <a:prstGeom prst="rect">
            <a:avLst/>
          </a:prstGeom>
        </p:spPr>
      </p:pic>
      <p:pic>
        <p:nvPicPr>
          <p:cNvPr id="14" name="Obrázek 13">
            <a:extLst>
              <a:ext uri="{FF2B5EF4-FFF2-40B4-BE49-F238E27FC236}">
                <a16:creationId xmlns:a16="http://schemas.microsoft.com/office/drawing/2014/main" id="{9E08EEF3-6227-4E40-9984-365C40602A7B}"/>
              </a:ext>
            </a:extLst>
          </p:cNvPr>
          <p:cNvPicPr>
            <a:picLocks noChangeAspect="1"/>
          </p:cNvPicPr>
          <p:nvPr/>
        </p:nvPicPr>
        <p:blipFill>
          <a:blip r:embed="rId5"/>
          <a:stretch>
            <a:fillRect/>
          </a:stretch>
        </p:blipFill>
        <p:spPr>
          <a:xfrm>
            <a:off x="7416776" y="2051749"/>
            <a:ext cx="776685" cy="851477"/>
          </a:xfrm>
          <a:prstGeom prst="rect">
            <a:avLst/>
          </a:prstGeom>
        </p:spPr>
      </p:pic>
    </p:spTree>
    <p:extLst>
      <p:ext uri="{BB962C8B-B14F-4D97-AF65-F5344CB8AC3E}">
        <p14:creationId xmlns:p14="http://schemas.microsoft.com/office/powerpoint/2010/main" val="3870091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ovéPole 9"/>
          <p:cNvSpPr txBox="1"/>
          <p:nvPr/>
        </p:nvSpPr>
        <p:spPr>
          <a:xfrm>
            <a:off x="1944192" y="7004456"/>
            <a:ext cx="432048"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40</a:t>
            </a:r>
          </a:p>
        </p:txBody>
      </p:sp>
      <p:sp>
        <p:nvSpPr>
          <p:cNvPr id="11" name="TextovéPole 10"/>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9</a:t>
            </a:r>
          </a:p>
        </p:txBody>
      </p:sp>
      <p:sp>
        <p:nvSpPr>
          <p:cNvPr id="9" name="Obdélník 8">
            <a:extLst>
              <a:ext uri="{FF2B5EF4-FFF2-40B4-BE49-F238E27FC236}">
                <a16:creationId xmlns:a16="http://schemas.microsoft.com/office/drawing/2014/main" id="{5BA733C6-2084-4851-ADA4-BCA004E9AEA3}"/>
              </a:ext>
            </a:extLst>
          </p:cNvPr>
          <p:cNvSpPr/>
          <p:nvPr/>
        </p:nvSpPr>
        <p:spPr>
          <a:xfrm>
            <a:off x="143992" y="990839"/>
            <a:ext cx="4608512" cy="5978047"/>
          </a:xfrm>
          <a:prstGeom prst="rect">
            <a:avLst/>
          </a:prstGeom>
        </p:spPr>
        <p:txBody>
          <a:bodyPr wrap="square">
            <a:spAutoFit/>
          </a:bodyPr>
          <a:lstStyle/>
          <a:p>
            <a:pPr algn="ctr">
              <a:lnSpc>
                <a:spcPct val="107000"/>
              </a:lnSpc>
              <a:spcAft>
                <a:spcPts val="0"/>
              </a:spcAft>
            </a:pPr>
            <a:r>
              <a:rPr lang="cs-CZ" sz="1800" dirty="0">
                <a:highlight>
                  <a:srgbClr val="00FFFF"/>
                </a:highlight>
                <a:latin typeface="Arial Black" panose="020B0A04020102020204" pitchFamily="34" charset="0"/>
                <a:ea typeface="Calibri" panose="020F0502020204030204" pitchFamily="34" charset="0"/>
                <a:cs typeface="Arial" panose="020B0604020202020204" pitchFamily="34" charset="0"/>
              </a:rPr>
              <a:t>FC Jiskra Nový Bor</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800" dirty="0">
                <a:highlight>
                  <a:srgbClr val="00FFFF"/>
                </a:highlight>
                <a:latin typeface="Arial Black" panose="020B0A04020102020204" pitchFamily="34" charset="0"/>
                <a:ea typeface="Calibri" panose="020F0502020204030204" pitchFamily="34" charset="0"/>
                <a:cs typeface="Arial" panose="020B0604020202020204" pitchFamily="34" charset="0"/>
              </a:rPr>
              <a:t>SK Štětí   3:6(2:2)  </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100" dirty="0">
                <a:highlight>
                  <a:srgbClr val="00FFFF"/>
                </a:highlight>
                <a:latin typeface="Arial Black" panose="020B0A04020102020204" pitchFamily="34" charset="0"/>
                <a:ea typeface="Calibri" panose="020F0502020204030204" pitchFamily="34" charset="0"/>
                <a:cs typeface="Arial" panose="020B0604020202020204" pitchFamily="34" charset="0"/>
              </a:rPr>
              <a:t>přátelský zápas starších žáků  27.2.2020  UT Nový Bor</a:t>
            </a:r>
            <a:endParaRPr lang="cs-CZ" sz="1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000" dirty="0">
                <a:latin typeface="Arial" panose="020B0604020202020204" pitchFamily="34" charset="0"/>
                <a:ea typeface="Calibri" panose="020F0502020204030204" pitchFamily="34" charset="0"/>
                <a:cs typeface="Arial" panose="020B0604020202020204" pitchFamily="34" charset="0"/>
              </a:rPr>
              <a:t>Fotbalové soustředění starších žáků ve Sloupu v Čechách v době jarních prázdnin nebyly jen naběhané kilometry, ale také přátelský zápas proti účastníkovi Libereckého přebor FC Jiskře Nový Bor. Soupeř začat mnohem lépe. Hned v 1. minutě propadla levá strana naší obrany a po centru do vápna jsme prohrávali 1:0. No, a aby toho nebylo málo, tak hned v 7. minutě, opět po levé straně, zase centr do vápna a rázem jsme prohrávali 2:0. Ze strany domácích to naštěstí pro nás bylo na dlouhou dobu všechno. Přeskupili jsme rozestavění hráčů a do dění na hřišti začali také promlouvat. Zařadili jsme to správné herní tempo a začali se rodit skvělé fotbalové akce. Soupeř odolával do 20. minuty než Miroslav Volák snížil na 1:2. Hráli jsme výborně a ještě do poločasu stačili vyrovnat. Po krásné kolmici Daniela </a:t>
            </a:r>
            <a:r>
              <a:rPr lang="cs-CZ" sz="1000" dirty="0" err="1">
                <a:latin typeface="Arial" panose="020B0604020202020204" pitchFamily="34" charset="0"/>
                <a:ea typeface="Calibri" panose="020F0502020204030204" pitchFamily="34" charset="0"/>
                <a:cs typeface="Arial" panose="020B0604020202020204" pitchFamily="34" charset="0"/>
              </a:rPr>
              <a:t>Hromeho</a:t>
            </a:r>
            <a:r>
              <a:rPr lang="cs-CZ" sz="1000" dirty="0">
                <a:latin typeface="Arial" panose="020B0604020202020204" pitchFamily="34" charset="0"/>
                <a:ea typeface="Calibri" panose="020F0502020204030204" pitchFamily="34" charset="0"/>
                <a:cs typeface="Arial" panose="020B0604020202020204" pitchFamily="34" charset="0"/>
              </a:rPr>
              <a:t> se o to zasloužil Petr Hůrka. O přestávce jsme si řekli, že máme na vítězství a od první minuty 2. části jsme domácí zmáčkli. Přidali jsme také brzo 2 branky. Petr Hůrka a Michael </a:t>
            </a:r>
            <a:r>
              <a:rPr lang="cs-CZ" sz="1000" dirty="0" err="1">
                <a:latin typeface="Arial" panose="020B0604020202020204" pitchFamily="34" charset="0"/>
                <a:ea typeface="Calibri" panose="020F0502020204030204" pitchFamily="34" charset="0"/>
                <a:cs typeface="Arial" panose="020B0604020202020204" pitchFamily="34" charset="0"/>
              </a:rPr>
              <a:t>Miga</a:t>
            </a:r>
            <a:r>
              <a:rPr lang="cs-CZ" sz="1000" dirty="0">
                <a:latin typeface="Arial" panose="020B0604020202020204" pitchFamily="34" charset="0"/>
                <a:ea typeface="Calibri" panose="020F0502020204030204" pitchFamily="34" charset="0"/>
                <a:cs typeface="Arial" panose="020B0604020202020204" pitchFamily="34" charset="0"/>
              </a:rPr>
              <a:t>. Pak si připravili nějakou tu šanci i domácí, ale Vojtěch Budka byl vždy na svém místě. Pak si ale vybral slabší chvilku. Špatnou rozehrávkou namazal soupeři a ten snížil na 3:4. Smutnit jsme ale nemuseli, protože režii utkání jsme měli stále na svých kopačkách a po 2 brankách Daniela </a:t>
            </a:r>
            <a:r>
              <a:rPr lang="cs-CZ" sz="1000" dirty="0" err="1">
                <a:latin typeface="Arial" panose="020B0604020202020204" pitchFamily="34" charset="0"/>
                <a:ea typeface="Calibri" panose="020F0502020204030204" pitchFamily="34" charset="0"/>
                <a:cs typeface="Arial" panose="020B0604020202020204" pitchFamily="34" charset="0"/>
              </a:rPr>
              <a:t>Hromeho</a:t>
            </a:r>
            <a:r>
              <a:rPr lang="cs-CZ" sz="1000" dirty="0">
                <a:latin typeface="Arial" panose="020B0604020202020204" pitchFamily="34" charset="0"/>
                <a:ea typeface="Calibri" panose="020F0502020204030204" pitchFamily="34" charset="0"/>
                <a:cs typeface="Arial" panose="020B0604020202020204" pitchFamily="34" charset="0"/>
              </a:rPr>
              <a:t> jsme stanovili konečnou podobu zápasu 6:3.</a:t>
            </a:r>
          </a:p>
          <a:p>
            <a:pPr algn="just">
              <a:lnSpc>
                <a:spcPct val="107000"/>
              </a:lnSpc>
              <a:spcAft>
                <a:spcPts val="0"/>
              </a:spcAft>
            </a:pPr>
            <a:r>
              <a:rPr lang="cs-CZ" sz="1000" u="sng" dirty="0">
                <a:latin typeface="Arial" panose="020B0604020202020204" pitchFamily="34" charset="0"/>
                <a:ea typeface="Calibri" panose="020F0502020204030204" pitchFamily="34" charset="0"/>
                <a:cs typeface="Arial" panose="020B0604020202020204" pitchFamily="34" charset="0"/>
              </a:rPr>
              <a:t>Miloslav Hromy trenér Štětí:</a:t>
            </a:r>
            <a:endParaRPr lang="cs-CZ" sz="10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cs-CZ" sz="1000" dirty="0">
                <a:latin typeface="Arial" panose="020B0604020202020204" pitchFamily="34" charset="0"/>
                <a:ea typeface="Calibri" panose="020F0502020204030204" pitchFamily="34" charset="0"/>
                <a:cs typeface="Arial" panose="020B0604020202020204" pitchFamily="34" charset="0"/>
              </a:rPr>
              <a:t>Na to, že jsme utkání odehráli v rámci soustředění, kde jsme nabírali fyzickou kondici, byl výkon mužstva na hřišti velkých rozměru snad nejlepší, jaký jsem kdy viděl. Domácí byli velmi dobře rychlostně vybaveni, ale fotbalovou dovedností jsme je přehráli.  Je to o to cennější, že naši hráči měli na soustředění v nohách minimálně 30 km. Petr Hůrka, Daniel Hromy, Miroslav Volák a Michael </a:t>
            </a:r>
            <a:r>
              <a:rPr lang="cs-CZ" sz="1000" dirty="0" err="1">
                <a:latin typeface="Arial" panose="020B0604020202020204" pitchFamily="34" charset="0"/>
                <a:ea typeface="Calibri" panose="020F0502020204030204" pitchFamily="34" charset="0"/>
                <a:cs typeface="Arial" panose="020B0604020202020204" pitchFamily="34" charset="0"/>
              </a:rPr>
              <a:t>Miga</a:t>
            </a:r>
            <a:r>
              <a:rPr lang="cs-CZ" sz="1000" dirty="0">
                <a:latin typeface="Arial" panose="020B0604020202020204" pitchFamily="34" charset="0"/>
                <a:ea typeface="Calibri" panose="020F0502020204030204" pitchFamily="34" charset="0"/>
                <a:cs typeface="Arial" panose="020B0604020202020204" pitchFamily="34" charset="0"/>
              </a:rPr>
              <a:t>  předvedli parádní výkon.</a:t>
            </a:r>
          </a:p>
          <a:p>
            <a:pPr algn="just">
              <a:lnSpc>
                <a:spcPct val="107000"/>
              </a:lnSpc>
              <a:spcAft>
                <a:spcPts val="0"/>
              </a:spcAft>
            </a:pPr>
            <a:r>
              <a:rPr lang="cs-CZ" sz="1000" u="sng" dirty="0">
                <a:latin typeface="Arial" panose="020B0604020202020204" pitchFamily="34" charset="0"/>
                <a:ea typeface="Calibri" panose="020F0502020204030204" pitchFamily="34" charset="0"/>
                <a:cs typeface="Arial" panose="020B0604020202020204" pitchFamily="34" charset="0"/>
              </a:rPr>
              <a:t>Branky:</a:t>
            </a:r>
            <a:r>
              <a:rPr lang="cs-CZ" sz="1000" dirty="0">
                <a:latin typeface="Arial" panose="020B0604020202020204" pitchFamily="34" charset="0"/>
                <a:ea typeface="Calibri" panose="020F0502020204030204" pitchFamily="34" charset="0"/>
                <a:cs typeface="Arial" panose="020B0604020202020204" pitchFamily="34" charset="0"/>
              </a:rPr>
              <a:t> Petr Hůrka 2, Daniel Hromy 2, Miroslav Volák 1, Michael </a:t>
            </a:r>
            <a:r>
              <a:rPr lang="cs-CZ" sz="1000" dirty="0" err="1">
                <a:latin typeface="Arial" panose="020B0604020202020204" pitchFamily="34" charset="0"/>
                <a:ea typeface="Calibri" panose="020F0502020204030204" pitchFamily="34" charset="0"/>
                <a:cs typeface="Arial" panose="020B0604020202020204" pitchFamily="34" charset="0"/>
              </a:rPr>
              <a:t>Miga</a:t>
            </a:r>
            <a:r>
              <a:rPr lang="cs-CZ" sz="1000" dirty="0">
                <a:latin typeface="Arial" panose="020B0604020202020204" pitchFamily="34" charset="0"/>
                <a:ea typeface="Calibri" panose="020F0502020204030204" pitchFamily="34" charset="0"/>
                <a:cs typeface="Arial" panose="020B0604020202020204" pitchFamily="34" charset="0"/>
              </a:rPr>
              <a:t> 1</a:t>
            </a:r>
          </a:p>
          <a:p>
            <a:pPr>
              <a:lnSpc>
                <a:spcPct val="107000"/>
              </a:lnSpc>
              <a:spcAft>
                <a:spcPts val="0"/>
              </a:spcAft>
            </a:pPr>
            <a:r>
              <a:rPr lang="cs-CZ" sz="1000" u="sng" dirty="0">
                <a:latin typeface="Arial" panose="020B0604020202020204" pitchFamily="34" charset="0"/>
                <a:ea typeface="Calibri" panose="020F0502020204030204" pitchFamily="34" charset="0"/>
                <a:cs typeface="Arial" panose="020B0604020202020204" pitchFamily="34" charset="0"/>
              </a:rPr>
              <a:t>Sestava:</a:t>
            </a:r>
            <a:r>
              <a:rPr lang="cs-CZ" sz="1000" dirty="0">
                <a:latin typeface="Arial" panose="020B0604020202020204" pitchFamily="34" charset="0"/>
                <a:ea typeface="Calibri" panose="020F0502020204030204" pitchFamily="34" charset="0"/>
                <a:cs typeface="Arial" panose="020B0604020202020204" pitchFamily="34" charset="0"/>
              </a:rPr>
              <a:t> Vojtěch Budka- Michael </a:t>
            </a:r>
            <a:r>
              <a:rPr lang="cs-CZ" sz="1000" dirty="0" err="1">
                <a:latin typeface="Arial" panose="020B0604020202020204" pitchFamily="34" charset="0"/>
                <a:ea typeface="Calibri" panose="020F0502020204030204" pitchFamily="34" charset="0"/>
                <a:cs typeface="Arial" panose="020B0604020202020204" pitchFamily="34" charset="0"/>
              </a:rPr>
              <a:t>Miga</a:t>
            </a:r>
            <a:r>
              <a:rPr lang="cs-CZ" sz="1000" dirty="0">
                <a:latin typeface="Arial" panose="020B0604020202020204" pitchFamily="34" charset="0"/>
                <a:ea typeface="Calibri" panose="020F0502020204030204" pitchFamily="34" charset="0"/>
                <a:cs typeface="Arial" panose="020B0604020202020204" pitchFamily="34" charset="0"/>
              </a:rPr>
              <a:t>, Radim Paďour, Jakub </a:t>
            </a:r>
            <a:r>
              <a:rPr lang="cs-CZ" sz="1000" dirty="0" err="1">
                <a:latin typeface="Arial" panose="020B0604020202020204" pitchFamily="34" charset="0"/>
                <a:ea typeface="Calibri" panose="020F0502020204030204" pitchFamily="34" charset="0"/>
                <a:cs typeface="Arial" panose="020B0604020202020204" pitchFamily="34" charset="0"/>
              </a:rPr>
              <a:t>Vejl</a:t>
            </a:r>
            <a:r>
              <a:rPr lang="cs-CZ" sz="1000" dirty="0">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0"/>
              </a:spcAft>
            </a:pPr>
            <a:r>
              <a:rPr lang="cs-CZ" sz="1000" dirty="0">
                <a:latin typeface="Arial" panose="020B0604020202020204" pitchFamily="34" charset="0"/>
                <a:ea typeface="Calibri" panose="020F0502020204030204" pitchFamily="34" charset="0"/>
                <a:cs typeface="Arial" panose="020B0604020202020204" pitchFamily="34" charset="0"/>
              </a:rPr>
              <a:t>                Michael Daňo, Miroslav  Volák, Petr Hůrka, Jan Chromý, Dragan </a:t>
            </a:r>
          </a:p>
          <a:p>
            <a:pPr>
              <a:lnSpc>
                <a:spcPct val="107000"/>
              </a:lnSpc>
              <a:spcAft>
                <a:spcPts val="0"/>
              </a:spcAft>
            </a:pPr>
            <a:r>
              <a:rPr lang="cs-CZ" sz="1000" dirty="0">
                <a:latin typeface="Arial" panose="020B0604020202020204" pitchFamily="34" charset="0"/>
                <a:ea typeface="Calibri" panose="020F0502020204030204" pitchFamily="34" charset="0"/>
                <a:cs typeface="Arial" panose="020B0604020202020204" pitchFamily="34" charset="0"/>
              </a:rPr>
              <a:t>                 </a:t>
            </a:r>
            <a:r>
              <a:rPr lang="cs-CZ" sz="1000" dirty="0" err="1">
                <a:latin typeface="Arial" panose="020B0604020202020204" pitchFamily="34" charset="0"/>
                <a:ea typeface="Calibri" panose="020F0502020204030204" pitchFamily="34" charset="0"/>
                <a:cs typeface="Arial" panose="020B0604020202020204" pitchFamily="34" charset="0"/>
              </a:rPr>
              <a:t>Kosorič</a:t>
            </a:r>
            <a:endParaRPr lang="cs-CZ" sz="10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cs-CZ" sz="1000" u="sng" dirty="0">
                <a:latin typeface="Arial" panose="020B0604020202020204" pitchFamily="34" charset="0"/>
                <a:ea typeface="Calibri" panose="020F0502020204030204" pitchFamily="34" charset="0"/>
                <a:cs typeface="Arial" panose="020B0604020202020204" pitchFamily="34" charset="0"/>
              </a:rPr>
              <a:t>Trenér:</a:t>
            </a:r>
            <a:r>
              <a:rPr lang="cs-CZ" sz="1000" dirty="0">
                <a:latin typeface="Arial" panose="020B0604020202020204" pitchFamily="34" charset="0"/>
                <a:ea typeface="Calibri" panose="020F0502020204030204" pitchFamily="34" charset="0"/>
                <a:cs typeface="Arial" panose="020B0604020202020204" pitchFamily="34" charset="0"/>
              </a:rPr>
              <a:t> Miloslav Hromy</a:t>
            </a:r>
            <a:r>
              <a:rPr lang="cs-CZ" sz="1100" dirty="0">
                <a:latin typeface="Arial" panose="020B0604020202020204" pitchFamily="34" charset="0"/>
                <a:ea typeface="Calibri" panose="020F0502020204030204" pitchFamily="34" charset="0"/>
                <a:cs typeface="Times New Roman" panose="02020603050405020304" pitchFamily="18" charset="0"/>
              </a:rPr>
              <a:t> </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ovéPole 3">
            <a:extLst>
              <a:ext uri="{FF2B5EF4-FFF2-40B4-BE49-F238E27FC236}">
                <a16:creationId xmlns:a16="http://schemas.microsoft.com/office/drawing/2014/main" id="{539DDE95-13C1-4096-93F8-11807DB5E5DB}"/>
              </a:ext>
            </a:extLst>
          </p:cNvPr>
          <p:cNvSpPr txBox="1"/>
          <p:nvPr/>
        </p:nvSpPr>
        <p:spPr>
          <a:xfrm>
            <a:off x="143992" y="91108"/>
            <a:ext cx="4608512" cy="707886"/>
          </a:xfrm>
          <a:prstGeom prst="rect">
            <a:avLst/>
          </a:prstGeom>
          <a:blipFill>
            <a:blip r:embed="rId2"/>
            <a:tile tx="0" ty="0" sx="100000" sy="100000" flip="none" algn="tl"/>
          </a:blipFill>
          <a:effectLst>
            <a:softEdge rad="0"/>
          </a:effectLst>
        </p:spPr>
        <p:txBody>
          <a:bodyPr wrap="square" rtlCol="0">
            <a:spAutoFit/>
          </a:bodyPr>
          <a:lstStyle/>
          <a:p>
            <a:pPr algn="ctr"/>
            <a:r>
              <a:rPr lang="cs-CZ" sz="2000" dirty="0">
                <a:solidFill>
                  <a:srgbClr val="D60093"/>
                </a:solidFill>
                <a:latin typeface="Arial Black" panose="020B0A04020102020204" pitchFamily="34" charset="0"/>
              </a:rPr>
              <a:t>Starší žáci si na soustředění zahráli přátelák </a:t>
            </a:r>
          </a:p>
        </p:txBody>
      </p:sp>
      <p:graphicFrame>
        <p:nvGraphicFramePr>
          <p:cNvPr id="6" name="Tabulka 5">
            <a:extLst>
              <a:ext uri="{FF2B5EF4-FFF2-40B4-BE49-F238E27FC236}">
                <a16:creationId xmlns:a16="http://schemas.microsoft.com/office/drawing/2014/main" id="{046CF79E-81BE-4E84-9D12-2920487F4C1B}"/>
              </a:ext>
            </a:extLst>
          </p:cNvPr>
          <p:cNvGraphicFramePr>
            <a:graphicFrameLocks noGrp="1"/>
          </p:cNvGraphicFramePr>
          <p:nvPr>
            <p:extLst>
              <p:ext uri="{D42A27DB-BD31-4B8C-83A1-F6EECF244321}">
                <p14:modId xmlns:p14="http://schemas.microsoft.com/office/powerpoint/2010/main" val="1021330668"/>
              </p:ext>
            </p:extLst>
          </p:nvPr>
        </p:nvGraphicFramePr>
        <p:xfrm>
          <a:off x="5523894" y="4026325"/>
          <a:ext cx="4608512" cy="2886075"/>
        </p:xfrm>
        <a:graphic>
          <a:graphicData uri="http://schemas.openxmlformats.org/drawingml/2006/table">
            <a:tbl>
              <a:tblPr/>
              <a:tblGrid>
                <a:gridCol w="529550">
                  <a:extLst>
                    <a:ext uri="{9D8B030D-6E8A-4147-A177-3AD203B41FA5}">
                      <a16:colId xmlns:a16="http://schemas.microsoft.com/office/drawing/2014/main" val="2612540303"/>
                    </a:ext>
                  </a:extLst>
                </a:gridCol>
                <a:gridCol w="958914">
                  <a:extLst>
                    <a:ext uri="{9D8B030D-6E8A-4147-A177-3AD203B41FA5}">
                      <a16:colId xmlns:a16="http://schemas.microsoft.com/office/drawing/2014/main" val="362486487"/>
                    </a:ext>
                  </a:extLst>
                </a:gridCol>
                <a:gridCol w="2304256">
                  <a:extLst>
                    <a:ext uri="{9D8B030D-6E8A-4147-A177-3AD203B41FA5}">
                      <a16:colId xmlns:a16="http://schemas.microsoft.com/office/drawing/2014/main" val="158103981"/>
                    </a:ext>
                  </a:extLst>
                </a:gridCol>
                <a:gridCol w="815792">
                  <a:extLst>
                    <a:ext uri="{9D8B030D-6E8A-4147-A177-3AD203B41FA5}">
                      <a16:colId xmlns:a16="http://schemas.microsoft.com/office/drawing/2014/main" val="2713802496"/>
                    </a:ext>
                  </a:extLst>
                </a:gridCol>
              </a:tblGrid>
              <a:tr h="186583">
                <a:tc>
                  <a:txBody>
                    <a:bodyPr/>
                    <a:lstStyle/>
                    <a:p>
                      <a:pPr algn="ctr" fontAlgn="ctr"/>
                      <a:r>
                        <a:rPr lang="cs-CZ" sz="12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10.08.2019</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Souš - Štětí</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4:1</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1330332765"/>
                  </a:ext>
                </a:extLst>
              </a:tr>
              <a:tr h="186583">
                <a:tc>
                  <a:txBody>
                    <a:bodyPr/>
                    <a:lstStyle/>
                    <a:p>
                      <a:pPr algn="ctr" fontAlgn="ctr"/>
                      <a:r>
                        <a:rPr lang="cs-CZ" sz="12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17.08.2019</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Březová - Souš</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2:1 PK</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1569691729"/>
                  </a:ext>
                </a:extLst>
              </a:tr>
              <a:tr h="186583">
                <a:tc>
                  <a:txBody>
                    <a:bodyPr/>
                    <a:lstStyle/>
                    <a:p>
                      <a:pPr algn="ctr" fontAlgn="ctr"/>
                      <a:r>
                        <a:rPr lang="cs-CZ" sz="12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24.08.2019</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Souš - Neratovice</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1412262435"/>
                  </a:ext>
                </a:extLst>
              </a:tr>
              <a:tr h="186583">
                <a:tc>
                  <a:txBody>
                    <a:bodyPr/>
                    <a:lstStyle/>
                    <a:p>
                      <a:pPr algn="ctr" fontAlgn="ctr"/>
                      <a:r>
                        <a:rPr lang="cs-CZ" sz="12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31.08.2019</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Aritma Praha - Souš</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2682248777"/>
                  </a:ext>
                </a:extLst>
              </a:tr>
              <a:tr h="186583">
                <a:tc>
                  <a:txBody>
                    <a:bodyPr/>
                    <a:lstStyle/>
                    <a:p>
                      <a:pPr algn="ctr" fontAlgn="ctr"/>
                      <a:r>
                        <a:rPr lang="cs-CZ" sz="12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07.09.2019</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dirty="0">
                          <a:solidFill>
                            <a:srgbClr val="000000"/>
                          </a:solidFill>
                          <a:effectLst/>
                          <a:latin typeface="Arial" panose="020B0604020202020204" pitchFamily="34" charset="0"/>
                        </a:rPr>
                        <a:t>Souš - Brandýs</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2:1</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4073731164"/>
                  </a:ext>
                </a:extLst>
              </a:tr>
              <a:tr h="186583">
                <a:tc>
                  <a:txBody>
                    <a:bodyPr/>
                    <a:lstStyle/>
                    <a:p>
                      <a:pPr algn="ctr" fontAlgn="ctr"/>
                      <a:r>
                        <a:rPr lang="cs-CZ" sz="12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14.09.2019</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Česká Lípa - Souš</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3579520298"/>
                  </a:ext>
                </a:extLst>
              </a:tr>
              <a:tr h="186583">
                <a:tc>
                  <a:txBody>
                    <a:bodyPr/>
                    <a:lstStyle/>
                    <a:p>
                      <a:pPr algn="ctr" fontAlgn="ctr"/>
                      <a:r>
                        <a:rPr lang="cs-CZ" sz="12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21.09.2019</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Souš - Dobříš</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7:0</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764697607"/>
                  </a:ext>
                </a:extLst>
              </a:tr>
              <a:tr h="186583">
                <a:tc>
                  <a:txBody>
                    <a:bodyPr/>
                    <a:lstStyle/>
                    <a:p>
                      <a:pPr algn="ctr" fontAlgn="ctr"/>
                      <a:r>
                        <a:rPr lang="cs-CZ" sz="12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28.09.2019</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SK Kladno - Souš</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0:2</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2440858651"/>
                  </a:ext>
                </a:extLst>
              </a:tr>
              <a:tr h="186583">
                <a:tc>
                  <a:txBody>
                    <a:bodyPr/>
                    <a:lstStyle/>
                    <a:p>
                      <a:pPr algn="ctr" fontAlgn="ctr"/>
                      <a:r>
                        <a:rPr lang="cs-CZ" sz="12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05.10.2019</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Souš - Chomutov</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2:1 PK</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2082770059"/>
                  </a:ext>
                </a:extLst>
              </a:tr>
              <a:tr h="186583">
                <a:tc>
                  <a:txBody>
                    <a:bodyPr/>
                    <a:lstStyle/>
                    <a:p>
                      <a:pPr algn="ctr" fontAlgn="ctr"/>
                      <a:r>
                        <a:rPr lang="cs-CZ" sz="12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12.10.2019</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Souš - Tatran Rakovník</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5:2</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1679258910"/>
                  </a:ext>
                </a:extLst>
              </a:tr>
              <a:tr h="186583">
                <a:tc>
                  <a:txBody>
                    <a:bodyPr/>
                    <a:lstStyle/>
                    <a:p>
                      <a:pPr algn="ctr" fontAlgn="ctr"/>
                      <a:r>
                        <a:rPr lang="cs-CZ" sz="12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19.10.2019</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Český Brod - Souš</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1:0 PK</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1315100413"/>
                  </a:ext>
                </a:extLst>
              </a:tr>
              <a:tr h="186583">
                <a:tc>
                  <a:txBody>
                    <a:bodyPr/>
                    <a:lstStyle/>
                    <a:p>
                      <a:pPr algn="ctr" fontAlgn="ctr"/>
                      <a:r>
                        <a:rPr lang="cs-CZ" sz="12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26.10.2019</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Souš - Ostrov</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0:2</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792378457"/>
                  </a:ext>
                </a:extLst>
              </a:tr>
              <a:tr h="186583">
                <a:tc>
                  <a:txBody>
                    <a:bodyPr/>
                    <a:lstStyle/>
                    <a:p>
                      <a:pPr algn="ctr" fontAlgn="ctr"/>
                      <a:r>
                        <a:rPr lang="cs-CZ" sz="12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03.11.2019</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Meteor - Souš</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0:1</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2331477439"/>
                  </a:ext>
                </a:extLst>
              </a:tr>
              <a:tr h="186583">
                <a:tc>
                  <a:txBody>
                    <a:bodyPr/>
                    <a:lstStyle/>
                    <a:p>
                      <a:pPr algn="ctr" fontAlgn="ctr"/>
                      <a:r>
                        <a:rPr lang="cs-CZ" sz="12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09.11.2019</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Souš - Louny</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265031423"/>
                  </a:ext>
                </a:extLst>
              </a:tr>
              <a:tr h="186583">
                <a:tc>
                  <a:txBody>
                    <a:bodyPr/>
                    <a:lstStyle/>
                    <a:p>
                      <a:pPr algn="ctr" fontAlgn="ctr"/>
                      <a:r>
                        <a:rPr lang="cs-CZ" sz="12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16.11.2019</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Slaný - Souš</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dirty="0">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466211901"/>
                  </a:ext>
                </a:extLst>
              </a:tr>
            </a:tbl>
          </a:graphicData>
        </a:graphic>
      </p:graphicFrame>
      <p:pic>
        <p:nvPicPr>
          <p:cNvPr id="7" name="Obrázek 6">
            <a:extLst>
              <a:ext uri="{FF2B5EF4-FFF2-40B4-BE49-F238E27FC236}">
                <a16:creationId xmlns:a16="http://schemas.microsoft.com/office/drawing/2014/main" id="{4DC74A28-2B0C-4703-AE32-D7A3D1F27F67}"/>
              </a:ext>
            </a:extLst>
          </p:cNvPr>
          <p:cNvPicPr>
            <a:picLocks noChangeAspect="1"/>
          </p:cNvPicPr>
          <p:nvPr/>
        </p:nvPicPr>
        <p:blipFill>
          <a:blip r:embed="rId3"/>
          <a:stretch>
            <a:fillRect/>
          </a:stretch>
        </p:blipFill>
        <p:spPr>
          <a:xfrm>
            <a:off x="5451886" y="3191694"/>
            <a:ext cx="4680520" cy="635566"/>
          </a:xfrm>
          <a:prstGeom prst="rect">
            <a:avLst/>
          </a:prstGeom>
        </p:spPr>
      </p:pic>
      <p:sp>
        <p:nvSpPr>
          <p:cNvPr id="8" name="TextovéPole 7">
            <a:extLst>
              <a:ext uri="{FF2B5EF4-FFF2-40B4-BE49-F238E27FC236}">
                <a16:creationId xmlns:a16="http://schemas.microsoft.com/office/drawing/2014/main" id="{96A2066E-BBC8-4550-9714-60CAAE2BF30A}"/>
              </a:ext>
            </a:extLst>
          </p:cNvPr>
          <p:cNvSpPr txBox="1"/>
          <p:nvPr/>
        </p:nvSpPr>
        <p:spPr>
          <a:xfrm>
            <a:off x="5523894" y="36732"/>
            <a:ext cx="4536504" cy="954107"/>
          </a:xfrm>
          <a:prstGeom prst="rect">
            <a:avLst/>
          </a:prstGeom>
          <a:gradFill>
            <a:gsLst>
              <a:gs pos="25000">
                <a:schemeClr val="accent1">
                  <a:lumMod val="45000"/>
                  <a:lumOff val="55000"/>
                </a:schemeClr>
              </a:gs>
              <a:gs pos="72000">
                <a:srgbClr val="FFCC99"/>
              </a:gs>
            </a:gsLst>
            <a:lin ang="5400000" scaled="1"/>
          </a:gradFill>
          <a:effectLst>
            <a:softEdge rad="241300"/>
          </a:effectLst>
        </p:spPr>
        <p:txBody>
          <a:bodyPr wrap="square" rtlCol="0">
            <a:spAutoFit/>
          </a:bodyPr>
          <a:lstStyle/>
          <a:p>
            <a:pPr algn="ctr"/>
            <a:r>
              <a:rPr lang="cs-CZ" sz="2800" dirty="0">
                <a:solidFill>
                  <a:srgbClr val="FF0000"/>
                </a:solidFill>
                <a:latin typeface="Arial Black" panose="020B0A04020102020204" pitchFamily="34" charset="0"/>
              </a:rPr>
              <a:t>Podzimní cesta </a:t>
            </a:r>
          </a:p>
          <a:p>
            <a:pPr algn="ctr"/>
            <a:r>
              <a:rPr lang="cs-CZ" sz="2800" dirty="0">
                <a:solidFill>
                  <a:srgbClr val="FF0000"/>
                </a:solidFill>
                <a:latin typeface="Arial Black" panose="020B0A04020102020204" pitchFamily="34" charset="0"/>
              </a:rPr>
              <a:t>Baníku Souš</a:t>
            </a:r>
            <a:endParaRPr lang="cs-CZ" sz="2000" dirty="0">
              <a:solidFill>
                <a:srgbClr val="FF0000"/>
              </a:solidFill>
              <a:latin typeface="Arial Black" panose="020B0A04020102020204" pitchFamily="34" charset="0"/>
            </a:endParaRPr>
          </a:p>
        </p:txBody>
      </p:sp>
      <p:sp>
        <p:nvSpPr>
          <p:cNvPr id="12" name="TextovéPole 11"/>
          <p:cNvSpPr txBox="1"/>
          <p:nvPr/>
        </p:nvSpPr>
        <p:spPr>
          <a:xfrm>
            <a:off x="5451886" y="1075604"/>
            <a:ext cx="4752528" cy="2031325"/>
          </a:xfrm>
          <a:prstGeom prst="rect">
            <a:avLst/>
          </a:prstGeom>
          <a:solidFill>
            <a:srgbClr val="99FFCC"/>
          </a:solidFill>
          <a:effectLst>
            <a:glow rad="101600">
              <a:srgbClr val="FFFF66">
                <a:alpha val="40000"/>
              </a:srgbClr>
            </a:glow>
            <a:softEdge rad="241300"/>
          </a:effectLst>
        </p:spPr>
        <p:txBody>
          <a:bodyPr wrap="square" rtlCol="0">
            <a:spAutoFit/>
          </a:bodyPr>
          <a:lstStyle/>
          <a:p>
            <a:pPr algn="just"/>
            <a:r>
              <a:rPr lang="cs-CZ" sz="1400" dirty="0">
                <a:latin typeface="Arial" panose="020B0604020202020204" pitchFamily="34" charset="0"/>
                <a:cs typeface="Arial" panose="020B0604020202020204" pitchFamily="34" charset="0"/>
              </a:rPr>
              <a:t>Byla hodně úspěšná a důkazem je 2. místo v tabulce, které v jarní části znamená šanci bojovat o postup do Fortuna ČFL. Při sloučení s Mosteckým fotbalový klubem od příští sezóny je přání hrát v Mostě vyšší soutěž o to vyšší. Na podzim Souš v normální hrací době prohrála jen 2x a vždy to bylo na domácím hřišti. 3x utkání skončila remízou v nichž v penaltovém rozstřelu 1x. 10x dokázala zvítězit v normální hrací době. Celkově je to 34 bodů </a:t>
            </a:r>
          </a:p>
        </p:txBody>
      </p:sp>
    </p:spTree>
    <p:extLst>
      <p:ext uri="{BB962C8B-B14F-4D97-AF65-F5344CB8AC3E}">
        <p14:creationId xmlns:p14="http://schemas.microsoft.com/office/powerpoint/2010/main" val="3970699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ovéPole 6"/>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10</a:t>
            </a:r>
          </a:p>
        </p:txBody>
      </p:sp>
      <p:sp>
        <p:nvSpPr>
          <p:cNvPr id="9" name="TextovéPole 8"/>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39</a:t>
            </a:r>
          </a:p>
        </p:txBody>
      </p:sp>
      <p:graphicFrame>
        <p:nvGraphicFramePr>
          <p:cNvPr id="14" name="Tabulka 13">
            <a:extLst>
              <a:ext uri="{FF2B5EF4-FFF2-40B4-BE49-F238E27FC236}">
                <a16:creationId xmlns:a16="http://schemas.microsoft.com/office/drawing/2014/main" id="{DAE03537-C88F-4B12-9345-37DEAFA303AD}"/>
              </a:ext>
            </a:extLst>
          </p:cNvPr>
          <p:cNvGraphicFramePr>
            <a:graphicFrameLocks noGrp="1"/>
          </p:cNvGraphicFramePr>
          <p:nvPr>
            <p:extLst>
              <p:ext uri="{D42A27DB-BD31-4B8C-83A1-F6EECF244321}">
                <p14:modId xmlns:p14="http://schemas.microsoft.com/office/powerpoint/2010/main" val="1325682001"/>
              </p:ext>
            </p:extLst>
          </p:nvPr>
        </p:nvGraphicFramePr>
        <p:xfrm>
          <a:off x="5472584" y="163116"/>
          <a:ext cx="4608512" cy="6561081"/>
        </p:xfrm>
        <a:graphic>
          <a:graphicData uri="http://schemas.openxmlformats.org/drawingml/2006/table">
            <a:tbl>
              <a:tblPr/>
              <a:tblGrid>
                <a:gridCol w="646919">
                  <a:extLst>
                    <a:ext uri="{9D8B030D-6E8A-4147-A177-3AD203B41FA5}">
                      <a16:colId xmlns:a16="http://schemas.microsoft.com/office/drawing/2014/main" val="1045551193"/>
                    </a:ext>
                  </a:extLst>
                </a:gridCol>
                <a:gridCol w="515807">
                  <a:extLst>
                    <a:ext uri="{9D8B030D-6E8A-4147-A177-3AD203B41FA5}">
                      <a16:colId xmlns:a16="http://schemas.microsoft.com/office/drawing/2014/main" val="3482197637"/>
                    </a:ext>
                  </a:extLst>
                </a:gridCol>
                <a:gridCol w="445935">
                  <a:extLst>
                    <a:ext uri="{9D8B030D-6E8A-4147-A177-3AD203B41FA5}">
                      <a16:colId xmlns:a16="http://schemas.microsoft.com/office/drawing/2014/main" val="2137295772"/>
                    </a:ext>
                  </a:extLst>
                </a:gridCol>
                <a:gridCol w="445935">
                  <a:extLst>
                    <a:ext uri="{9D8B030D-6E8A-4147-A177-3AD203B41FA5}">
                      <a16:colId xmlns:a16="http://schemas.microsoft.com/office/drawing/2014/main" val="4068868077"/>
                    </a:ext>
                  </a:extLst>
                </a:gridCol>
                <a:gridCol w="869886">
                  <a:extLst>
                    <a:ext uri="{9D8B030D-6E8A-4147-A177-3AD203B41FA5}">
                      <a16:colId xmlns:a16="http://schemas.microsoft.com/office/drawing/2014/main" val="4104664629"/>
                    </a:ext>
                  </a:extLst>
                </a:gridCol>
                <a:gridCol w="860465">
                  <a:extLst>
                    <a:ext uri="{9D8B030D-6E8A-4147-A177-3AD203B41FA5}">
                      <a16:colId xmlns:a16="http://schemas.microsoft.com/office/drawing/2014/main" val="383728069"/>
                    </a:ext>
                  </a:extLst>
                </a:gridCol>
                <a:gridCol w="562128">
                  <a:extLst>
                    <a:ext uri="{9D8B030D-6E8A-4147-A177-3AD203B41FA5}">
                      <a16:colId xmlns:a16="http://schemas.microsoft.com/office/drawing/2014/main" val="3223840247"/>
                    </a:ext>
                  </a:extLst>
                </a:gridCol>
                <a:gridCol w="261437">
                  <a:extLst>
                    <a:ext uri="{9D8B030D-6E8A-4147-A177-3AD203B41FA5}">
                      <a16:colId xmlns:a16="http://schemas.microsoft.com/office/drawing/2014/main" val="76211328"/>
                    </a:ext>
                  </a:extLst>
                </a:gridCol>
              </a:tblGrid>
              <a:tr h="303352">
                <a:tc gridSpan="8">
                  <a:txBody>
                    <a:bodyPr/>
                    <a:lstStyle/>
                    <a:p>
                      <a:pPr algn="ctr" fontAlgn="ctr"/>
                      <a:r>
                        <a:rPr lang="cs-CZ" sz="1400" b="1" i="0" u="none" strike="noStrike" dirty="0">
                          <a:solidFill>
                            <a:srgbClr val="000000"/>
                          </a:solidFill>
                          <a:effectLst/>
                          <a:latin typeface="Arial" panose="020B0604020202020204" pitchFamily="34" charset="0"/>
                        </a:rPr>
                        <a:t>Starší žáci Jaro 2020 okresní přebor-změny vyhrazeny</a:t>
                      </a:r>
                    </a:p>
                  </a:txBody>
                  <a:tcPr marL="2164" marR="2164" marT="21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47009296"/>
                  </a:ext>
                </a:extLst>
              </a:tr>
              <a:tr h="252261">
                <a:tc>
                  <a:txBody>
                    <a:bodyPr/>
                    <a:lstStyle/>
                    <a:p>
                      <a:pPr algn="ctr" fontAlgn="ctr"/>
                      <a:r>
                        <a:rPr lang="cs-CZ" sz="500" b="1" i="0" u="none" strike="noStrike">
                          <a:solidFill>
                            <a:srgbClr val="000000"/>
                          </a:solidFill>
                          <a:effectLst/>
                          <a:latin typeface="Arial" panose="020B0604020202020204" pitchFamily="34" charset="0"/>
                        </a:rPr>
                        <a:t>Den</a:t>
                      </a:r>
                    </a:p>
                  </a:txBody>
                  <a:tcPr marL="2164" marR="2164" marT="21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600" b="1" i="0" u="none" strike="noStrike">
                          <a:solidFill>
                            <a:srgbClr val="000000"/>
                          </a:solidFill>
                          <a:effectLst/>
                          <a:latin typeface="Arial" panose="020B0604020202020204" pitchFamily="34" charset="0"/>
                        </a:rPr>
                        <a:t>Datum</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600" b="1" i="0" u="none" strike="noStrike" dirty="0">
                          <a:solidFill>
                            <a:srgbClr val="000000"/>
                          </a:solidFill>
                          <a:effectLst/>
                          <a:latin typeface="Arial" panose="020B0604020202020204" pitchFamily="34" charset="0"/>
                        </a:rPr>
                        <a:t>Čas</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600" b="1" i="0" u="none" strike="noStrike">
                          <a:solidFill>
                            <a:srgbClr val="000000"/>
                          </a:solidFill>
                          <a:effectLst/>
                          <a:latin typeface="Arial" panose="020B0604020202020204" pitchFamily="34" charset="0"/>
                        </a:rPr>
                        <a:t>Odjezd</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600" b="1" i="0" u="none" strike="noStrike">
                          <a:solidFill>
                            <a:srgbClr val="000000"/>
                          </a:solidFill>
                          <a:effectLst/>
                          <a:latin typeface="Arial" panose="020B0604020202020204" pitchFamily="34" charset="0"/>
                        </a:rPr>
                        <a:t>Domácí</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600" b="1" i="0" u="none" strike="noStrike">
                          <a:solidFill>
                            <a:srgbClr val="000000"/>
                          </a:solidFill>
                          <a:effectLst/>
                          <a:latin typeface="Arial" panose="020B0604020202020204" pitchFamily="34" charset="0"/>
                        </a:rPr>
                        <a:t>Hosté</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600" b="1" i="0" u="none" strike="noStrike">
                          <a:solidFill>
                            <a:srgbClr val="000000"/>
                          </a:solidFill>
                          <a:effectLst/>
                          <a:latin typeface="Arial" panose="020B0604020202020204" pitchFamily="34" charset="0"/>
                        </a:rPr>
                        <a:t>Hřiště</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600" b="1" i="0" u="none" strike="noStrike" dirty="0">
                          <a:solidFill>
                            <a:srgbClr val="000000"/>
                          </a:solidFill>
                          <a:effectLst/>
                          <a:latin typeface="Arial" panose="020B0604020202020204" pitchFamily="34" charset="0"/>
                        </a:rPr>
                        <a:t>Kolo</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513124983"/>
                  </a:ext>
                </a:extLst>
              </a:tr>
              <a:tr h="488556">
                <a:tc>
                  <a:txBody>
                    <a:bodyPr/>
                    <a:lstStyle/>
                    <a:p>
                      <a:pPr algn="ctr" fontAlgn="ctr"/>
                      <a:r>
                        <a:rPr lang="cs-CZ" sz="1000" b="1" i="0" u="none" strike="noStrike" dirty="0">
                          <a:solidFill>
                            <a:srgbClr val="000000"/>
                          </a:solidFill>
                          <a:effectLst/>
                          <a:latin typeface="Arial" panose="020B0604020202020204" pitchFamily="34" charset="0"/>
                        </a:rPr>
                        <a:t>sobota</a:t>
                      </a:r>
                    </a:p>
                  </a:txBody>
                  <a:tcPr marL="2164" marR="2164" marT="21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21.03.</a:t>
                      </a:r>
                    </a:p>
                    <a:p>
                      <a:pPr algn="ctr" fontAlgn="ctr"/>
                      <a:r>
                        <a:rPr lang="cs-CZ" sz="1000" b="1" i="0" u="none" strike="noStrike" dirty="0">
                          <a:solidFill>
                            <a:srgbClr val="000000"/>
                          </a:solidFill>
                          <a:effectLst/>
                          <a:latin typeface="Arial" panose="020B0604020202020204" pitchFamily="34" charset="0"/>
                        </a:rPr>
                        <a:t>2020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10:00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08:15</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Sokol Velké Žernoseky</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SK Štětí </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900" b="1" i="0" u="none" strike="noStrike" dirty="0">
                          <a:solidFill>
                            <a:srgbClr val="000000"/>
                          </a:solidFill>
                          <a:effectLst/>
                          <a:latin typeface="Arial" panose="020B0604020202020204" pitchFamily="34" charset="0"/>
                        </a:rPr>
                        <a:t>Velké </a:t>
                      </a:r>
                      <a:r>
                        <a:rPr lang="cs-CZ" sz="900" b="1" i="0" u="none" strike="noStrike" dirty="0" err="1">
                          <a:solidFill>
                            <a:srgbClr val="000000"/>
                          </a:solidFill>
                          <a:effectLst/>
                          <a:latin typeface="Arial" panose="020B0604020202020204" pitchFamily="34" charset="0"/>
                        </a:rPr>
                        <a:t>žernoseky</a:t>
                      </a:r>
                      <a:endParaRPr lang="cs-CZ" sz="900" b="1" i="0" u="none" strike="noStrike" dirty="0">
                        <a:solidFill>
                          <a:srgbClr val="000000"/>
                        </a:solidFill>
                        <a:effectLst/>
                        <a:latin typeface="Arial" panose="020B0604020202020204" pitchFamily="34" charset="0"/>
                      </a:endParaRP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600" b="1" i="0" u="none" strike="noStrike">
                          <a:solidFill>
                            <a:srgbClr val="000000"/>
                          </a:solidFill>
                          <a:effectLst/>
                          <a:latin typeface="Arial" panose="020B0604020202020204" pitchFamily="34" charset="0"/>
                        </a:rPr>
                        <a:t>16</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3056134164"/>
                  </a:ext>
                </a:extLst>
              </a:tr>
              <a:tr h="383182">
                <a:tc>
                  <a:txBody>
                    <a:bodyPr/>
                    <a:lstStyle/>
                    <a:p>
                      <a:pPr algn="ctr" fontAlgn="ctr"/>
                      <a:r>
                        <a:rPr lang="cs-CZ" sz="1000" b="1" i="0" u="none" strike="noStrike">
                          <a:solidFill>
                            <a:srgbClr val="000000"/>
                          </a:solidFill>
                          <a:effectLst/>
                          <a:latin typeface="Arial" panose="020B0604020202020204" pitchFamily="34" charset="0"/>
                        </a:rPr>
                        <a:t>sobota</a:t>
                      </a:r>
                    </a:p>
                  </a:txBody>
                  <a:tcPr marL="2164" marR="2164" marT="21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28.03.</a:t>
                      </a:r>
                    </a:p>
                    <a:p>
                      <a:pPr algn="ctr" fontAlgn="ctr"/>
                      <a:r>
                        <a:rPr lang="cs-CZ" sz="1000" b="1" i="0" u="none" strike="noStrike" dirty="0">
                          <a:solidFill>
                            <a:srgbClr val="000000"/>
                          </a:solidFill>
                          <a:effectLst/>
                          <a:latin typeface="Arial" panose="020B0604020202020204" pitchFamily="34" charset="0"/>
                        </a:rPr>
                        <a:t>2020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10:00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 </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SK Štětí </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TJ FC Dubany</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Štětí</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600" b="1" i="0" u="none" strike="noStrike">
                          <a:solidFill>
                            <a:srgbClr val="000000"/>
                          </a:solidFill>
                          <a:effectLst/>
                          <a:latin typeface="Arial" panose="020B0604020202020204" pitchFamily="34" charset="0"/>
                        </a:rPr>
                        <a:t>17</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958244607"/>
                  </a:ext>
                </a:extLst>
              </a:tr>
              <a:tr h="383182">
                <a:tc>
                  <a:txBody>
                    <a:bodyPr/>
                    <a:lstStyle/>
                    <a:p>
                      <a:pPr algn="ctr" fontAlgn="ctr"/>
                      <a:r>
                        <a:rPr lang="cs-CZ" sz="1000" b="1" i="0" u="none" strike="noStrike">
                          <a:solidFill>
                            <a:srgbClr val="000000"/>
                          </a:solidFill>
                          <a:effectLst/>
                          <a:latin typeface="Arial" panose="020B0604020202020204" pitchFamily="34" charset="0"/>
                        </a:rPr>
                        <a:t>sobota</a:t>
                      </a:r>
                    </a:p>
                  </a:txBody>
                  <a:tcPr marL="2164" marR="2164" marT="21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04.04.</a:t>
                      </a:r>
                    </a:p>
                    <a:p>
                      <a:pPr algn="ctr" fontAlgn="ctr"/>
                      <a:r>
                        <a:rPr lang="cs-CZ" sz="1000" b="1" i="0" u="none" strike="noStrike" dirty="0">
                          <a:solidFill>
                            <a:srgbClr val="000000"/>
                          </a:solidFill>
                          <a:effectLst/>
                          <a:latin typeface="Arial" panose="020B0604020202020204" pitchFamily="34" charset="0"/>
                        </a:rPr>
                        <a:t>2020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10:00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08:00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TJ Sokol Libochovany</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SK Štětí </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900" b="1" i="0" u="none" strike="noStrike" dirty="0">
                          <a:solidFill>
                            <a:srgbClr val="000000"/>
                          </a:solidFill>
                          <a:effectLst/>
                          <a:latin typeface="Arial" panose="020B0604020202020204" pitchFamily="34" charset="0"/>
                        </a:rPr>
                        <a:t>Libochovany</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600" b="1" i="0" u="none" strike="noStrike">
                          <a:solidFill>
                            <a:srgbClr val="000000"/>
                          </a:solidFill>
                          <a:effectLst/>
                          <a:latin typeface="Arial" panose="020B0604020202020204" pitchFamily="34" charset="0"/>
                        </a:rPr>
                        <a:t>18</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2836970610"/>
                  </a:ext>
                </a:extLst>
              </a:tr>
              <a:tr h="383182">
                <a:tc>
                  <a:txBody>
                    <a:bodyPr/>
                    <a:lstStyle/>
                    <a:p>
                      <a:pPr algn="ctr" fontAlgn="ctr"/>
                      <a:r>
                        <a:rPr lang="cs-CZ" sz="1000" b="1" i="0" u="none" strike="noStrike">
                          <a:solidFill>
                            <a:srgbClr val="000000"/>
                          </a:solidFill>
                          <a:effectLst/>
                          <a:latin typeface="Arial" panose="020B0604020202020204" pitchFamily="34" charset="0"/>
                        </a:rPr>
                        <a:t>neděle</a:t>
                      </a:r>
                    </a:p>
                  </a:txBody>
                  <a:tcPr marL="2164" marR="2164" marT="21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12.04.</a:t>
                      </a:r>
                    </a:p>
                    <a:p>
                      <a:pPr algn="ctr" fontAlgn="ctr"/>
                      <a:r>
                        <a:rPr lang="cs-CZ" sz="1000" b="1" i="0" u="none" strike="noStrike" dirty="0">
                          <a:solidFill>
                            <a:srgbClr val="000000"/>
                          </a:solidFill>
                          <a:effectLst/>
                          <a:latin typeface="Arial" panose="020B0604020202020204" pitchFamily="34" charset="0"/>
                        </a:rPr>
                        <a:t>2020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10:30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 </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SK Štětí </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TJ Sokol Hoštka</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Štětí</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600" b="1" i="0" u="none" strike="noStrike">
                          <a:solidFill>
                            <a:srgbClr val="000000"/>
                          </a:solidFill>
                          <a:effectLst/>
                          <a:latin typeface="Arial" panose="020B0604020202020204" pitchFamily="34" charset="0"/>
                        </a:rPr>
                        <a:t>19</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650823015"/>
                  </a:ext>
                </a:extLst>
              </a:tr>
              <a:tr h="383182">
                <a:tc>
                  <a:txBody>
                    <a:bodyPr/>
                    <a:lstStyle/>
                    <a:p>
                      <a:pPr algn="ctr" fontAlgn="ctr"/>
                      <a:r>
                        <a:rPr lang="cs-CZ" sz="1000" b="1" i="0" u="none" strike="noStrike">
                          <a:solidFill>
                            <a:srgbClr val="000000"/>
                          </a:solidFill>
                          <a:effectLst/>
                          <a:latin typeface="Arial" panose="020B0604020202020204" pitchFamily="34" charset="0"/>
                        </a:rPr>
                        <a:t>středa</a:t>
                      </a:r>
                    </a:p>
                  </a:txBody>
                  <a:tcPr marL="2164" marR="2164" marT="21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15.04.</a:t>
                      </a:r>
                    </a:p>
                    <a:p>
                      <a:pPr algn="ctr" fontAlgn="ctr"/>
                      <a:r>
                        <a:rPr lang="cs-CZ" sz="1000" b="1" i="0" u="none" strike="noStrike" dirty="0">
                          <a:solidFill>
                            <a:srgbClr val="000000"/>
                          </a:solidFill>
                          <a:effectLst/>
                          <a:latin typeface="Arial" panose="020B0604020202020204" pitchFamily="34" charset="0"/>
                        </a:rPr>
                        <a:t>2020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17:00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15:30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SK Liběšice</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SK Štětí </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900" b="1" i="0" u="none" strike="noStrike" dirty="0">
                          <a:solidFill>
                            <a:srgbClr val="000000"/>
                          </a:solidFill>
                          <a:effectLst/>
                          <a:latin typeface="Arial" panose="020B0604020202020204" pitchFamily="34" charset="0"/>
                        </a:rPr>
                        <a:t>Štětí</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600" b="1" i="0" u="none" strike="noStrike">
                          <a:solidFill>
                            <a:srgbClr val="000000"/>
                          </a:solidFill>
                          <a:effectLst/>
                          <a:latin typeface="Arial" panose="020B0604020202020204" pitchFamily="34" charset="0"/>
                        </a:rPr>
                        <a:t>29</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332132990"/>
                  </a:ext>
                </a:extLst>
              </a:tr>
              <a:tr h="383182">
                <a:tc>
                  <a:txBody>
                    <a:bodyPr/>
                    <a:lstStyle/>
                    <a:p>
                      <a:pPr algn="ctr" fontAlgn="ctr"/>
                      <a:r>
                        <a:rPr lang="cs-CZ" sz="1000" b="1" i="0" u="none" strike="noStrike">
                          <a:solidFill>
                            <a:srgbClr val="000000"/>
                          </a:solidFill>
                          <a:effectLst/>
                          <a:latin typeface="Arial" panose="020B0604020202020204" pitchFamily="34" charset="0"/>
                        </a:rPr>
                        <a:t>sobota</a:t>
                      </a:r>
                    </a:p>
                  </a:txBody>
                  <a:tcPr marL="2164" marR="2164" marT="21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18.04.</a:t>
                      </a:r>
                    </a:p>
                    <a:p>
                      <a:pPr algn="ctr" fontAlgn="ctr"/>
                      <a:r>
                        <a:rPr lang="cs-CZ" sz="1000" b="1" i="0" u="none" strike="noStrike" dirty="0">
                          <a:solidFill>
                            <a:srgbClr val="000000"/>
                          </a:solidFill>
                          <a:effectLst/>
                          <a:latin typeface="Arial" panose="020B0604020202020204" pitchFamily="34" charset="0"/>
                        </a:rPr>
                        <a:t>2020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10:00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 8:15</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Sulejovice/</a:t>
                      </a:r>
                    </a:p>
                    <a:p>
                      <a:pPr algn="ctr" fontAlgn="ctr"/>
                      <a:r>
                        <a:rPr lang="cs-CZ" sz="1000" b="1" i="0" u="none" strike="noStrike" dirty="0">
                          <a:solidFill>
                            <a:srgbClr val="000000"/>
                          </a:solidFill>
                          <a:effectLst/>
                          <a:latin typeface="Arial" panose="020B0604020202020204" pitchFamily="34" charset="0"/>
                        </a:rPr>
                        <a:t>Vchynice SD</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SK Štětí </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900" b="1" i="0" u="none" strike="noStrike" dirty="0">
                          <a:solidFill>
                            <a:srgbClr val="000000"/>
                          </a:solidFill>
                          <a:effectLst/>
                          <a:latin typeface="Arial" panose="020B0604020202020204" pitchFamily="34" charset="0"/>
                        </a:rPr>
                        <a:t>Sulejovice</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600" b="1" i="0" u="none" strike="noStrike">
                          <a:solidFill>
                            <a:srgbClr val="000000"/>
                          </a:solidFill>
                          <a:effectLst/>
                          <a:latin typeface="Arial" panose="020B0604020202020204" pitchFamily="34" charset="0"/>
                        </a:rPr>
                        <a:t>20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2961642525"/>
                  </a:ext>
                </a:extLst>
              </a:tr>
              <a:tr h="383182">
                <a:tc>
                  <a:txBody>
                    <a:bodyPr/>
                    <a:lstStyle/>
                    <a:p>
                      <a:pPr algn="ctr" fontAlgn="ctr"/>
                      <a:r>
                        <a:rPr lang="cs-CZ" sz="1000" b="1" i="0" u="none" strike="noStrike">
                          <a:solidFill>
                            <a:srgbClr val="000000"/>
                          </a:solidFill>
                          <a:effectLst/>
                          <a:latin typeface="Arial" panose="020B0604020202020204" pitchFamily="34" charset="0"/>
                        </a:rPr>
                        <a:t>sobota</a:t>
                      </a:r>
                    </a:p>
                  </a:txBody>
                  <a:tcPr marL="2164" marR="2164" marT="21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25.04.</a:t>
                      </a:r>
                    </a:p>
                    <a:p>
                      <a:pPr algn="ctr" fontAlgn="ctr"/>
                      <a:r>
                        <a:rPr lang="cs-CZ" sz="1000" b="1" i="0" u="none" strike="noStrike" dirty="0">
                          <a:solidFill>
                            <a:srgbClr val="000000"/>
                          </a:solidFill>
                          <a:effectLst/>
                          <a:latin typeface="Arial" panose="020B0604020202020204" pitchFamily="34" charset="0"/>
                        </a:rPr>
                        <a:t>2020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10:00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8:30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TJ Sokol Straškov Vodochody</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SK Štětí </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900" b="1" i="0" u="none" strike="noStrike" dirty="0" err="1">
                          <a:solidFill>
                            <a:srgbClr val="000000"/>
                          </a:solidFill>
                          <a:effectLst/>
                          <a:latin typeface="Arial" panose="020B0604020202020204" pitchFamily="34" charset="0"/>
                        </a:rPr>
                        <a:t>Straškov</a:t>
                      </a:r>
                      <a:endParaRPr lang="cs-CZ" sz="900" b="1" i="0" u="none" strike="noStrike" dirty="0">
                        <a:solidFill>
                          <a:srgbClr val="000000"/>
                        </a:solidFill>
                        <a:effectLst/>
                        <a:latin typeface="Arial" panose="020B0604020202020204" pitchFamily="34" charset="0"/>
                      </a:endParaRP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600" b="1" i="0" u="none" strike="noStrike">
                          <a:solidFill>
                            <a:srgbClr val="000000"/>
                          </a:solidFill>
                          <a:effectLst/>
                          <a:latin typeface="Arial" panose="020B0604020202020204" pitchFamily="34" charset="0"/>
                        </a:rPr>
                        <a:t>21</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3396096509"/>
                  </a:ext>
                </a:extLst>
              </a:tr>
              <a:tr h="383182">
                <a:tc>
                  <a:txBody>
                    <a:bodyPr/>
                    <a:lstStyle/>
                    <a:p>
                      <a:pPr algn="ctr" fontAlgn="ctr"/>
                      <a:r>
                        <a:rPr lang="cs-CZ" sz="1000" b="1" i="0" u="none" strike="noStrike">
                          <a:solidFill>
                            <a:srgbClr val="000000"/>
                          </a:solidFill>
                          <a:effectLst/>
                          <a:latin typeface="Arial" panose="020B0604020202020204" pitchFamily="34" charset="0"/>
                        </a:rPr>
                        <a:t>neděle</a:t>
                      </a:r>
                    </a:p>
                  </a:txBody>
                  <a:tcPr marL="2164" marR="2164" marT="21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03.05.</a:t>
                      </a:r>
                    </a:p>
                    <a:p>
                      <a:pPr algn="ctr" fontAlgn="ctr"/>
                      <a:r>
                        <a:rPr lang="cs-CZ" sz="1000" b="1" i="0" u="none" strike="noStrike" dirty="0">
                          <a:solidFill>
                            <a:srgbClr val="000000"/>
                          </a:solidFill>
                          <a:effectLst/>
                          <a:latin typeface="Arial" panose="020B0604020202020204" pitchFamily="34" charset="0"/>
                        </a:rPr>
                        <a:t>2020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10:30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 </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SK Štětí </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TJ Lovečkovice</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Štětí</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600" b="1" i="0" u="none" strike="noStrike">
                          <a:solidFill>
                            <a:srgbClr val="000000"/>
                          </a:solidFill>
                          <a:effectLst/>
                          <a:latin typeface="Arial" panose="020B0604020202020204" pitchFamily="34" charset="0"/>
                        </a:rPr>
                        <a:t>22</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27103281"/>
                  </a:ext>
                </a:extLst>
              </a:tr>
              <a:tr h="383182">
                <a:tc>
                  <a:txBody>
                    <a:bodyPr/>
                    <a:lstStyle/>
                    <a:p>
                      <a:pPr algn="ctr" fontAlgn="ctr"/>
                      <a:r>
                        <a:rPr lang="cs-CZ" sz="1000" b="1" i="0" u="none" strike="noStrike">
                          <a:solidFill>
                            <a:srgbClr val="000000"/>
                          </a:solidFill>
                          <a:effectLst/>
                          <a:latin typeface="Arial" panose="020B0604020202020204" pitchFamily="34" charset="0"/>
                        </a:rPr>
                        <a:t>sobota</a:t>
                      </a:r>
                    </a:p>
                  </a:txBody>
                  <a:tcPr marL="2164" marR="2164" marT="21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09.05.</a:t>
                      </a:r>
                    </a:p>
                    <a:p>
                      <a:pPr algn="ctr" fontAlgn="ctr"/>
                      <a:r>
                        <a:rPr lang="cs-CZ" sz="1000" b="1" i="0" u="none" strike="noStrike" dirty="0">
                          <a:solidFill>
                            <a:srgbClr val="000000"/>
                          </a:solidFill>
                          <a:effectLst/>
                          <a:latin typeface="Arial" panose="020B0604020202020204" pitchFamily="34" charset="0"/>
                        </a:rPr>
                        <a:t>2020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10:00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8:30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T.J. Sokol Zahořany</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SK Štětí </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900" b="1" i="0" u="none" strike="noStrike" dirty="0">
                          <a:solidFill>
                            <a:srgbClr val="000000"/>
                          </a:solidFill>
                          <a:effectLst/>
                          <a:latin typeface="Arial" panose="020B0604020202020204" pitchFamily="34" charset="0"/>
                        </a:rPr>
                        <a:t>Zahořany</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600" b="1" i="0" u="none" strike="noStrike">
                          <a:solidFill>
                            <a:srgbClr val="000000"/>
                          </a:solidFill>
                          <a:effectLst/>
                          <a:latin typeface="Arial" panose="020B0604020202020204" pitchFamily="34" charset="0"/>
                        </a:rPr>
                        <a:t>23</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399251755"/>
                  </a:ext>
                </a:extLst>
              </a:tr>
              <a:tr h="383182">
                <a:tc>
                  <a:txBody>
                    <a:bodyPr/>
                    <a:lstStyle/>
                    <a:p>
                      <a:pPr algn="ctr" fontAlgn="ctr"/>
                      <a:r>
                        <a:rPr lang="cs-CZ" sz="1000" b="1" i="0" u="none" strike="noStrike">
                          <a:solidFill>
                            <a:srgbClr val="000000"/>
                          </a:solidFill>
                          <a:effectLst/>
                          <a:latin typeface="Arial" panose="020B0604020202020204" pitchFamily="34" charset="0"/>
                        </a:rPr>
                        <a:t>středa</a:t>
                      </a:r>
                    </a:p>
                  </a:txBody>
                  <a:tcPr marL="2164" marR="2164" marT="21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13.05.</a:t>
                      </a:r>
                    </a:p>
                    <a:p>
                      <a:pPr algn="ctr" fontAlgn="ctr"/>
                      <a:r>
                        <a:rPr lang="cs-CZ" sz="1000" b="1" i="0" u="none" strike="noStrike" dirty="0">
                          <a:solidFill>
                            <a:srgbClr val="000000"/>
                          </a:solidFill>
                          <a:effectLst/>
                          <a:latin typeface="Arial" panose="020B0604020202020204" pitchFamily="34" charset="0"/>
                        </a:rPr>
                        <a:t>2020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10:00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 </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SK Štětí </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FK Travčice</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Štětí</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600" b="1" i="0" u="none" strike="noStrike">
                          <a:solidFill>
                            <a:srgbClr val="000000"/>
                          </a:solidFill>
                          <a:effectLst/>
                          <a:latin typeface="Arial" panose="020B0604020202020204" pitchFamily="34" charset="0"/>
                        </a:rPr>
                        <a:t>30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429811037"/>
                  </a:ext>
                </a:extLst>
              </a:tr>
              <a:tr h="383182">
                <a:tc>
                  <a:txBody>
                    <a:bodyPr/>
                    <a:lstStyle/>
                    <a:p>
                      <a:pPr algn="ctr" fontAlgn="ctr"/>
                      <a:r>
                        <a:rPr lang="cs-CZ" sz="1000" b="1" i="0" u="none" strike="noStrike">
                          <a:solidFill>
                            <a:srgbClr val="000000"/>
                          </a:solidFill>
                          <a:effectLst/>
                          <a:latin typeface="Arial" panose="020B0604020202020204" pitchFamily="34" charset="0"/>
                        </a:rPr>
                        <a:t>neděle</a:t>
                      </a:r>
                    </a:p>
                  </a:txBody>
                  <a:tcPr marL="2164" marR="2164" marT="21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17.05.</a:t>
                      </a:r>
                    </a:p>
                    <a:p>
                      <a:pPr algn="ctr" fontAlgn="ctr"/>
                      <a:r>
                        <a:rPr lang="cs-CZ" sz="1000" b="1" i="0" u="none" strike="noStrike" dirty="0">
                          <a:solidFill>
                            <a:srgbClr val="000000"/>
                          </a:solidFill>
                          <a:effectLst/>
                          <a:latin typeface="Arial" panose="020B0604020202020204" pitchFamily="34" charset="0"/>
                        </a:rPr>
                        <a:t>2020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10:30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 </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SK Štětí </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FK SCHOELLER Křešice</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Štětí</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600" b="1" i="0" u="none" strike="noStrike">
                          <a:solidFill>
                            <a:srgbClr val="000000"/>
                          </a:solidFill>
                          <a:effectLst/>
                          <a:latin typeface="Arial" panose="020B0604020202020204" pitchFamily="34" charset="0"/>
                        </a:rPr>
                        <a:t>24</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177542249"/>
                  </a:ext>
                </a:extLst>
              </a:tr>
              <a:tr h="383182">
                <a:tc>
                  <a:txBody>
                    <a:bodyPr/>
                    <a:lstStyle/>
                    <a:p>
                      <a:pPr algn="ctr" fontAlgn="ctr"/>
                      <a:r>
                        <a:rPr lang="cs-CZ" sz="1000" b="1" i="0" u="none" strike="noStrike">
                          <a:solidFill>
                            <a:srgbClr val="000000"/>
                          </a:solidFill>
                          <a:effectLst/>
                          <a:latin typeface="Arial" panose="020B0604020202020204" pitchFamily="34" charset="0"/>
                        </a:rPr>
                        <a:t>sobota</a:t>
                      </a:r>
                    </a:p>
                  </a:txBody>
                  <a:tcPr marL="2164" marR="2164" marT="21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23.05.</a:t>
                      </a:r>
                    </a:p>
                    <a:p>
                      <a:pPr algn="ctr" fontAlgn="ctr"/>
                      <a:r>
                        <a:rPr lang="cs-CZ" sz="1000" b="1" i="0" u="none" strike="noStrike" dirty="0">
                          <a:solidFill>
                            <a:srgbClr val="000000"/>
                          </a:solidFill>
                          <a:effectLst/>
                          <a:latin typeface="Arial" panose="020B0604020202020204" pitchFamily="34" charset="0"/>
                        </a:rPr>
                        <a:t>2020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10:00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8:15</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FK Třebenice</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SK Štětí </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900" b="1" i="0" u="none" strike="noStrike" dirty="0">
                          <a:solidFill>
                            <a:srgbClr val="000000"/>
                          </a:solidFill>
                          <a:effectLst/>
                          <a:latin typeface="Arial" panose="020B0604020202020204" pitchFamily="34" charset="0"/>
                        </a:rPr>
                        <a:t>Travčice</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600" b="1" i="0" u="none" strike="noStrike">
                          <a:solidFill>
                            <a:srgbClr val="000000"/>
                          </a:solidFill>
                          <a:effectLst/>
                          <a:latin typeface="Arial" panose="020B0604020202020204" pitchFamily="34" charset="0"/>
                        </a:rPr>
                        <a:t>25</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3572488865"/>
                  </a:ext>
                </a:extLst>
              </a:tr>
              <a:tr h="383182">
                <a:tc>
                  <a:txBody>
                    <a:bodyPr/>
                    <a:lstStyle/>
                    <a:p>
                      <a:pPr algn="ctr" fontAlgn="ctr"/>
                      <a:r>
                        <a:rPr lang="cs-CZ" sz="1000" b="1" i="0" u="none" strike="noStrike">
                          <a:solidFill>
                            <a:srgbClr val="000000"/>
                          </a:solidFill>
                          <a:effectLst/>
                          <a:latin typeface="Arial" panose="020B0604020202020204" pitchFamily="34" charset="0"/>
                        </a:rPr>
                        <a:t>neděle</a:t>
                      </a:r>
                    </a:p>
                  </a:txBody>
                  <a:tcPr marL="2164" marR="2164" marT="21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31.05.</a:t>
                      </a:r>
                    </a:p>
                    <a:p>
                      <a:pPr algn="ctr" fontAlgn="ctr"/>
                      <a:r>
                        <a:rPr lang="cs-CZ" sz="1000" b="1" i="0" u="none" strike="noStrike" dirty="0">
                          <a:solidFill>
                            <a:srgbClr val="000000"/>
                          </a:solidFill>
                          <a:effectLst/>
                          <a:latin typeface="Arial" panose="020B0604020202020204" pitchFamily="34" charset="0"/>
                        </a:rPr>
                        <a:t>2020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10:30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 </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SK Štětí </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TJ Viktorie Budyně n.O.</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Štětí</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600" b="1" i="0" u="none" strike="noStrike" dirty="0">
                          <a:solidFill>
                            <a:srgbClr val="000000"/>
                          </a:solidFill>
                          <a:effectLst/>
                          <a:latin typeface="Arial" panose="020B0604020202020204" pitchFamily="34" charset="0"/>
                        </a:rPr>
                        <a:t>26</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176492722"/>
                  </a:ext>
                </a:extLst>
              </a:tr>
              <a:tr h="383182">
                <a:tc>
                  <a:txBody>
                    <a:bodyPr/>
                    <a:lstStyle/>
                    <a:p>
                      <a:pPr algn="ctr" fontAlgn="ctr"/>
                      <a:r>
                        <a:rPr lang="cs-CZ" sz="1000" b="1" i="0" u="none" strike="noStrike">
                          <a:solidFill>
                            <a:srgbClr val="000000"/>
                          </a:solidFill>
                          <a:effectLst/>
                          <a:latin typeface="Arial" panose="020B0604020202020204" pitchFamily="34" charset="0"/>
                        </a:rPr>
                        <a:t>sobota</a:t>
                      </a:r>
                    </a:p>
                  </a:txBody>
                  <a:tcPr marL="2164" marR="2164" marT="21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06.06.</a:t>
                      </a:r>
                    </a:p>
                    <a:p>
                      <a:pPr algn="ctr" fontAlgn="ctr"/>
                      <a:r>
                        <a:rPr lang="cs-CZ" sz="1000" b="1" i="0" u="none" strike="noStrike" dirty="0">
                          <a:solidFill>
                            <a:srgbClr val="000000"/>
                          </a:solidFill>
                          <a:effectLst/>
                          <a:latin typeface="Arial" panose="020B0604020202020204" pitchFamily="34" charset="0"/>
                        </a:rPr>
                        <a:t>2020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10:00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8:00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SK Velemín</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SK Štětí </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900" b="1" i="0" u="none" strike="noStrike" dirty="0">
                          <a:solidFill>
                            <a:srgbClr val="000000"/>
                          </a:solidFill>
                          <a:effectLst/>
                          <a:latin typeface="Arial" panose="020B0604020202020204" pitchFamily="34" charset="0"/>
                        </a:rPr>
                        <a:t>Velemín</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600" b="1" i="0" u="none" strike="noStrike" dirty="0">
                          <a:solidFill>
                            <a:srgbClr val="000000"/>
                          </a:solidFill>
                          <a:effectLst/>
                          <a:latin typeface="Arial" panose="020B0604020202020204" pitchFamily="34" charset="0"/>
                        </a:rPr>
                        <a:t>27</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4277382636"/>
                  </a:ext>
                </a:extLst>
              </a:tr>
              <a:tr h="383182">
                <a:tc>
                  <a:txBody>
                    <a:bodyPr/>
                    <a:lstStyle/>
                    <a:p>
                      <a:pPr algn="ctr" fontAlgn="ctr"/>
                      <a:r>
                        <a:rPr lang="cs-CZ" sz="1000" b="1" i="0" u="none" strike="noStrike">
                          <a:solidFill>
                            <a:srgbClr val="000000"/>
                          </a:solidFill>
                          <a:effectLst/>
                          <a:latin typeface="Arial" panose="020B0604020202020204" pitchFamily="34" charset="0"/>
                        </a:rPr>
                        <a:t>neděle</a:t>
                      </a:r>
                    </a:p>
                  </a:txBody>
                  <a:tcPr marL="2164" marR="2164" marT="216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13.06.</a:t>
                      </a:r>
                    </a:p>
                    <a:p>
                      <a:pPr algn="ctr" fontAlgn="ctr"/>
                      <a:r>
                        <a:rPr lang="cs-CZ" sz="1000" b="1" i="0" u="none" strike="noStrike" dirty="0">
                          <a:solidFill>
                            <a:srgbClr val="000000"/>
                          </a:solidFill>
                          <a:effectLst/>
                          <a:latin typeface="Arial" panose="020B0604020202020204" pitchFamily="34" charset="0"/>
                        </a:rPr>
                        <a:t>2020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10:30</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 </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SK Štětí </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TJ Sokol Mšené Lázně</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Štětí</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600" b="1" i="0" u="none" strike="noStrike" dirty="0">
                          <a:solidFill>
                            <a:srgbClr val="000000"/>
                          </a:solidFill>
                          <a:effectLst/>
                          <a:latin typeface="Arial" panose="020B0604020202020204" pitchFamily="34" charset="0"/>
                        </a:rPr>
                        <a:t>28</a:t>
                      </a:r>
                    </a:p>
                  </a:txBody>
                  <a:tcPr marL="2164" marR="2164" marT="21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930894094"/>
                  </a:ext>
                </a:extLst>
              </a:tr>
            </a:tbl>
          </a:graphicData>
        </a:graphic>
      </p:graphicFrame>
      <p:graphicFrame>
        <p:nvGraphicFramePr>
          <p:cNvPr id="10" name="Tabulka 9"/>
          <p:cNvGraphicFramePr>
            <a:graphicFrameLocks noGrp="1"/>
          </p:cNvGraphicFramePr>
          <p:nvPr>
            <p:extLst>
              <p:ext uri="{D42A27DB-BD31-4B8C-83A1-F6EECF244321}">
                <p14:modId xmlns:p14="http://schemas.microsoft.com/office/powerpoint/2010/main" val="1790578886"/>
              </p:ext>
            </p:extLst>
          </p:nvPr>
        </p:nvGraphicFramePr>
        <p:xfrm>
          <a:off x="143993" y="622567"/>
          <a:ext cx="4464494" cy="4395507"/>
        </p:xfrm>
        <a:graphic>
          <a:graphicData uri="http://schemas.openxmlformats.org/drawingml/2006/table">
            <a:tbl>
              <a:tblPr/>
              <a:tblGrid>
                <a:gridCol w="1533890">
                  <a:extLst>
                    <a:ext uri="{9D8B030D-6E8A-4147-A177-3AD203B41FA5}">
                      <a16:colId xmlns:a16="http://schemas.microsoft.com/office/drawing/2014/main" val="568579841"/>
                    </a:ext>
                  </a:extLst>
                </a:gridCol>
                <a:gridCol w="1596244">
                  <a:extLst>
                    <a:ext uri="{9D8B030D-6E8A-4147-A177-3AD203B41FA5}">
                      <a16:colId xmlns:a16="http://schemas.microsoft.com/office/drawing/2014/main" val="352711147"/>
                    </a:ext>
                  </a:extLst>
                </a:gridCol>
                <a:gridCol w="1334360">
                  <a:extLst>
                    <a:ext uri="{9D8B030D-6E8A-4147-A177-3AD203B41FA5}">
                      <a16:colId xmlns:a16="http://schemas.microsoft.com/office/drawing/2014/main" val="3502747920"/>
                    </a:ext>
                  </a:extLst>
                </a:gridCol>
              </a:tblGrid>
              <a:tr h="193876">
                <a:tc>
                  <a:txBody>
                    <a:bodyPr/>
                    <a:lstStyle/>
                    <a:p>
                      <a:pPr algn="ctr" fontAlgn="ctr"/>
                      <a:r>
                        <a:rPr lang="cs-CZ" sz="1000" b="1" i="0" u="none" strike="noStrike">
                          <a:solidFill>
                            <a:srgbClr val="000000"/>
                          </a:solidFill>
                          <a:effectLst/>
                          <a:latin typeface="Arial Black" panose="020B0A04020102020204" pitchFamily="34" charset="0"/>
                        </a:rPr>
                        <a:t>Hráč</a:t>
                      </a:r>
                    </a:p>
                  </a:txBody>
                  <a:tcPr marL="8311" marR="8311" marT="8311" marB="0" anchor="ctr">
                    <a:lnL>
                      <a:noFill/>
                    </a:lnL>
                    <a:lnR>
                      <a:noFill/>
                    </a:lnR>
                    <a:lnT>
                      <a:noFill/>
                    </a:lnT>
                    <a:lnB>
                      <a:noFill/>
                    </a:lnB>
                    <a:solidFill>
                      <a:srgbClr val="C6E0B4"/>
                    </a:solidFill>
                  </a:tcPr>
                </a:tc>
                <a:tc>
                  <a:txBody>
                    <a:bodyPr/>
                    <a:lstStyle/>
                    <a:p>
                      <a:pPr algn="ctr" fontAlgn="ctr"/>
                      <a:r>
                        <a:rPr lang="cs-CZ" sz="1000" b="1" i="0" u="none" strike="noStrike">
                          <a:solidFill>
                            <a:srgbClr val="000000"/>
                          </a:solidFill>
                          <a:effectLst/>
                          <a:latin typeface="Arial Black" panose="020B0A04020102020204" pitchFamily="34" charset="0"/>
                        </a:rPr>
                        <a:t>Číslo</a:t>
                      </a:r>
                    </a:p>
                  </a:txBody>
                  <a:tcPr marL="8311" marR="8311" marT="8311" marB="0" anchor="ctr">
                    <a:lnL>
                      <a:noFill/>
                    </a:lnL>
                    <a:lnR>
                      <a:noFill/>
                    </a:lnR>
                    <a:lnT>
                      <a:noFill/>
                    </a:lnT>
                    <a:lnB>
                      <a:noFill/>
                    </a:lnB>
                    <a:solidFill>
                      <a:srgbClr val="C6E0B4"/>
                    </a:solidFill>
                  </a:tcPr>
                </a:tc>
                <a:tc>
                  <a:txBody>
                    <a:bodyPr/>
                    <a:lstStyle/>
                    <a:p>
                      <a:pPr algn="ctr" fontAlgn="ctr"/>
                      <a:r>
                        <a:rPr lang="cs-CZ" sz="1000" b="1" i="0" u="none" strike="noStrike">
                          <a:solidFill>
                            <a:srgbClr val="000000"/>
                          </a:solidFill>
                          <a:effectLst/>
                          <a:latin typeface="Arial Black" panose="020B0A04020102020204" pitchFamily="34" charset="0"/>
                        </a:rPr>
                        <a:t>Branky</a:t>
                      </a:r>
                    </a:p>
                  </a:txBody>
                  <a:tcPr marL="8311" marR="8311" marT="8311" marB="0" anchor="ctr">
                    <a:lnL>
                      <a:noFill/>
                    </a:lnL>
                    <a:lnR>
                      <a:noFill/>
                    </a:lnR>
                    <a:lnT>
                      <a:noFill/>
                    </a:lnT>
                    <a:lnB>
                      <a:noFill/>
                    </a:lnB>
                    <a:solidFill>
                      <a:srgbClr val="C6E0B4"/>
                    </a:solidFill>
                  </a:tcPr>
                </a:tc>
                <a:extLst>
                  <a:ext uri="{0D108BD9-81ED-4DB2-BD59-A6C34878D82A}">
                    <a16:rowId xmlns:a16="http://schemas.microsoft.com/office/drawing/2014/main" val="3079459617"/>
                  </a:ext>
                </a:extLst>
              </a:tr>
              <a:tr h="171536">
                <a:tc>
                  <a:txBody>
                    <a:bodyPr/>
                    <a:lstStyle/>
                    <a:p>
                      <a:pPr algn="l" fontAlgn="ctr"/>
                      <a:r>
                        <a:rPr lang="cs-CZ" sz="1100" b="1" i="0" u="none" strike="noStrike" dirty="0" err="1">
                          <a:solidFill>
                            <a:srgbClr val="151515"/>
                          </a:solidFill>
                          <a:effectLst/>
                          <a:latin typeface="Arial" panose="020B0604020202020204" pitchFamily="34" charset="0"/>
                        </a:rPr>
                        <a:t>Pettík</a:t>
                      </a:r>
                      <a:r>
                        <a:rPr lang="cs-CZ" sz="1100" b="1" i="0" u="none" strike="noStrike" dirty="0">
                          <a:solidFill>
                            <a:srgbClr val="151515"/>
                          </a:solidFill>
                          <a:effectLst/>
                          <a:latin typeface="Arial" panose="020B0604020202020204" pitchFamily="34" charset="0"/>
                        </a:rPr>
                        <a:t> Filip</a:t>
                      </a:r>
                    </a:p>
                  </a:txBody>
                  <a:tcPr marL="74800" marR="8311" marT="8311" marB="0" anchor="ctr">
                    <a:lnL>
                      <a:noFill/>
                    </a:lnL>
                    <a:lnR>
                      <a:noFill/>
                    </a:lnR>
                    <a:lnT>
                      <a:noFill/>
                    </a:lnT>
                    <a:lnB w="12700" cap="flat" cmpd="sng" algn="ctr">
                      <a:solidFill>
                        <a:srgbClr val="D2DBE5"/>
                      </a:solidFill>
                      <a:prstDash val="solid"/>
                      <a:round/>
                      <a:headEnd type="none" w="med" len="med"/>
                      <a:tailEnd type="none" w="med" len="med"/>
                    </a:lnB>
                    <a:solidFill>
                      <a:srgbClr val="F2F2F2"/>
                    </a:solidFill>
                  </a:tcPr>
                </a:tc>
                <a:tc>
                  <a:txBody>
                    <a:bodyPr/>
                    <a:lstStyle/>
                    <a:p>
                      <a:pPr algn="ctr" fontAlgn="ctr"/>
                      <a:r>
                        <a:rPr lang="cs-CZ" sz="1100" b="1" i="0" u="none" strike="noStrike">
                          <a:solidFill>
                            <a:srgbClr val="151515"/>
                          </a:solidFill>
                          <a:effectLst/>
                          <a:latin typeface="Arial" panose="020B0604020202020204" pitchFamily="34" charset="0"/>
                        </a:rPr>
                        <a:t>1</a:t>
                      </a:r>
                    </a:p>
                  </a:txBody>
                  <a:tcPr marL="8311" marR="8311" marT="8311" marB="0" anchor="ctr">
                    <a:lnL>
                      <a:noFill/>
                    </a:lnL>
                    <a:lnR>
                      <a:noFill/>
                    </a:lnR>
                    <a:lnT>
                      <a:noFill/>
                    </a:lnT>
                    <a:lnB w="12700" cap="flat" cmpd="sng" algn="ctr">
                      <a:solidFill>
                        <a:srgbClr val="D2DBE5"/>
                      </a:solidFill>
                      <a:prstDash val="solid"/>
                      <a:round/>
                      <a:headEnd type="none" w="med" len="med"/>
                      <a:tailEnd type="none" w="med" len="med"/>
                    </a:lnB>
                    <a:solidFill>
                      <a:srgbClr val="F2F2F2"/>
                    </a:solidFill>
                  </a:tcPr>
                </a:tc>
                <a:tc>
                  <a:txBody>
                    <a:bodyPr/>
                    <a:lstStyle/>
                    <a:p>
                      <a:pPr algn="ctr" fontAlgn="ctr"/>
                      <a:r>
                        <a:rPr lang="cs-CZ" sz="1100" b="1" i="0" u="none" strike="noStrike">
                          <a:solidFill>
                            <a:srgbClr val="151515"/>
                          </a:solidFill>
                          <a:effectLst/>
                          <a:latin typeface="Arial" panose="020B0604020202020204" pitchFamily="34" charset="0"/>
                        </a:rPr>
                        <a:t>0</a:t>
                      </a:r>
                    </a:p>
                  </a:txBody>
                  <a:tcPr marL="8311" marR="8311" marT="8311" marB="0" anchor="ctr">
                    <a:lnL>
                      <a:noFill/>
                    </a:lnL>
                    <a:lnR>
                      <a:noFill/>
                    </a:lnR>
                    <a:lnT>
                      <a:noFill/>
                    </a:lnT>
                    <a:lnB w="12700" cap="flat" cmpd="sng" algn="ctr">
                      <a:solidFill>
                        <a:srgbClr val="D2DBE5"/>
                      </a:solidFill>
                      <a:prstDash val="solid"/>
                      <a:round/>
                      <a:headEnd type="none" w="med" len="med"/>
                      <a:tailEnd type="none" w="med" len="med"/>
                    </a:lnB>
                    <a:solidFill>
                      <a:srgbClr val="F2F2F2"/>
                    </a:solidFill>
                  </a:tcPr>
                </a:tc>
                <a:extLst>
                  <a:ext uri="{0D108BD9-81ED-4DB2-BD59-A6C34878D82A}">
                    <a16:rowId xmlns:a16="http://schemas.microsoft.com/office/drawing/2014/main" val="764517888"/>
                  </a:ext>
                </a:extLst>
              </a:tr>
              <a:tr h="171536">
                <a:tc>
                  <a:txBody>
                    <a:bodyPr/>
                    <a:lstStyle/>
                    <a:p>
                      <a:pPr algn="l" fontAlgn="ctr"/>
                      <a:r>
                        <a:rPr lang="cs-CZ" sz="1100" b="1" i="0" u="none" strike="noStrike" dirty="0">
                          <a:solidFill>
                            <a:srgbClr val="151515"/>
                          </a:solidFill>
                          <a:effectLst/>
                          <a:latin typeface="Arial" panose="020B0604020202020204" pitchFamily="34" charset="0"/>
                        </a:rPr>
                        <a:t>Kunc Petr</a:t>
                      </a:r>
                    </a:p>
                  </a:txBody>
                  <a:tcPr marL="74800"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151515"/>
                          </a:solidFill>
                          <a:effectLst/>
                          <a:latin typeface="Arial" panose="020B0604020202020204" pitchFamily="34" charset="0"/>
                        </a:rPr>
                        <a:t>2</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151515"/>
                          </a:solidFill>
                          <a:effectLst/>
                          <a:latin typeface="Arial" panose="020B0604020202020204" pitchFamily="34" charset="0"/>
                        </a:rPr>
                        <a:t>0</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extLst>
                  <a:ext uri="{0D108BD9-81ED-4DB2-BD59-A6C34878D82A}">
                    <a16:rowId xmlns:a16="http://schemas.microsoft.com/office/drawing/2014/main" val="3323732966"/>
                  </a:ext>
                </a:extLst>
              </a:tr>
              <a:tr h="171536">
                <a:tc>
                  <a:txBody>
                    <a:bodyPr/>
                    <a:lstStyle/>
                    <a:p>
                      <a:pPr algn="l" fontAlgn="ctr"/>
                      <a:r>
                        <a:rPr lang="cs-CZ" sz="1100" b="1" i="0" u="none" strike="noStrike" dirty="0">
                          <a:solidFill>
                            <a:srgbClr val="151515"/>
                          </a:solidFill>
                          <a:effectLst/>
                          <a:latin typeface="Arial" panose="020B0604020202020204" pitchFamily="34" charset="0"/>
                        </a:rPr>
                        <a:t>Popelka Vít</a:t>
                      </a:r>
                    </a:p>
                  </a:txBody>
                  <a:tcPr marL="74800"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tc>
                  <a:txBody>
                    <a:bodyPr/>
                    <a:lstStyle/>
                    <a:p>
                      <a:pPr algn="ctr" fontAlgn="ctr"/>
                      <a:r>
                        <a:rPr lang="cs-CZ" sz="1100" b="1" i="0" u="none" strike="noStrike" dirty="0">
                          <a:solidFill>
                            <a:srgbClr val="151515"/>
                          </a:solidFill>
                          <a:effectLst/>
                          <a:latin typeface="Arial" panose="020B0604020202020204" pitchFamily="34" charset="0"/>
                        </a:rPr>
                        <a:t>4</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tc>
                  <a:txBody>
                    <a:bodyPr/>
                    <a:lstStyle/>
                    <a:p>
                      <a:pPr algn="ctr" fontAlgn="ctr"/>
                      <a:r>
                        <a:rPr lang="cs-CZ" sz="1100" b="1" i="0" u="none" strike="noStrike">
                          <a:solidFill>
                            <a:srgbClr val="151515"/>
                          </a:solidFill>
                          <a:effectLst/>
                          <a:latin typeface="Arial" panose="020B0604020202020204" pitchFamily="34" charset="0"/>
                        </a:rPr>
                        <a:t>1</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extLst>
                  <a:ext uri="{0D108BD9-81ED-4DB2-BD59-A6C34878D82A}">
                    <a16:rowId xmlns:a16="http://schemas.microsoft.com/office/drawing/2014/main" val="4124304671"/>
                  </a:ext>
                </a:extLst>
              </a:tr>
              <a:tr h="171536">
                <a:tc>
                  <a:txBody>
                    <a:bodyPr/>
                    <a:lstStyle/>
                    <a:p>
                      <a:pPr algn="l" fontAlgn="ctr"/>
                      <a:r>
                        <a:rPr lang="cs-CZ" sz="1100" b="1" i="0" u="none" strike="noStrike">
                          <a:solidFill>
                            <a:srgbClr val="151515"/>
                          </a:solidFill>
                          <a:effectLst/>
                          <a:latin typeface="Arial" panose="020B0604020202020204" pitchFamily="34" charset="0"/>
                        </a:rPr>
                        <a:t>Hlaváček Martin</a:t>
                      </a:r>
                    </a:p>
                  </a:txBody>
                  <a:tcPr marL="74800"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151515"/>
                          </a:solidFill>
                          <a:effectLst/>
                          <a:latin typeface="Arial" panose="020B0604020202020204" pitchFamily="34" charset="0"/>
                        </a:rPr>
                        <a:t>0</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extLst>
                  <a:ext uri="{0D108BD9-81ED-4DB2-BD59-A6C34878D82A}">
                    <a16:rowId xmlns:a16="http://schemas.microsoft.com/office/drawing/2014/main" val="841321555"/>
                  </a:ext>
                </a:extLst>
              </a:tr>
              <a:tr h="171536">
                <a:tc>
                  <a:txBody>
                    <a:bodyPr/>
                    <a:lstStyle/>
                    <a:p>
                      <a:pPr algn="l" fontAlgn="ctr"/>
                      <a:r>
                        <a:rPr lang="cs-CZ" sz="1100" b="1" i="0" u="none" strike="noStrike" dirty="0">
                          <a:solidFill>
                            <a:srgbClr val="151515"/>
                          </a:solidFill>
                          <a:effectLst/>
                          <a:latin typeface="Arial" panose="020B0604020202020204" pitchFamily="34" charset="0"/>
                        </a:rPr>
                        <a:t>Bohata Petr</a:t>
                      </a:r>
                    </a:p>
                  </a:txBody>
                  <a:tcPr marL="74800"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tc>
                  <a:txBody>
                    <a:bodyPr/>
                    <a:lstStyle/>
                    <a:p>
                      <a:pPr algn="ctr" fontAlgn="ctr"/>
                      <a:r>
                        <a:rPr lang="cs-CZ" sz="1100" b="1" i="0" u="none" strike="noStrike">
                          <a:solidFill>
                            <a:srgbClr val="151515"/>
                          </a:solidFill>
                          <a:effectLst/>
                          <a:latin typeface="Arial" panose="020B0604020202020204" pitchFamily="34" charset="0"/>
                        </a:rPr>
                        <a:t>6</a:t>
                      </a:r>
                    </a:p>
                  </a:txBody>
                  <a:tcPr marL="8311" marR="8311" marT="8311" marB="0" anchor="ctr">
                    <a:lnL>
                      <a:noFill/>
                    </a:lnL>
                    <a:lnR>
                      <a:noFill/>
                    </a:lnR>
                    <a:lnT w="12700" cap="flat" cmpd="sng" algn="ctr">
                      <a:solidFill>
                        <a:srgbClr val="D2DBE5"/>
                      </a:solidFill>
                      <a:prstDash val="solid"/>
                      <a:round/>
                      <a:headEnd type="none" w="med" len="med"/>
                      <a:tailEnd type="none" w="med" len="med"/>
                    </a:lnT>
                    <a:lnB>
                      <a:noFill/>
                    </a:lnB>
                    <a:solidFill>
                      <a:srgbClr val="F2F2F2"/>
                    </a:solidFill>
                  </a:tcPr>
                </a:tc>
                <a:tc>
                  <a:txBody>
                    <a:bodyPr/>
                    <a:lstStyle/>
                    <a:p>
                      <a:pPr algn="ctr" fontAlgn="ctr"/>
                      <a:r>
                        <a:rPr lang="cs-CZ" sz="1100" b="1" i="0" u="none" strike="noStrike">
                          <a:solidFill>
                            <a:srgbClr val="151515"/>
                          </a:solidFill>
                          <a:effectLst/>
                          <a:latin typeface="Arial" panose="020B0604020202020204" pitchFamily="34" charset="0"/>
                        </a:rPr>
                        <a:t>1</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extLst>
                  <a:ext uri="{0D108BD9-81ED-4DB2-BD59-A6C34878D82A}">
                    <a16:rowId xmlns:a16="http://schemas.microsoft.com/office/drawing/2014/main" val="2054859907"/>
                  </a:ext>
                </a:extLst>
              </a:tr>
              <a:tr h="208789">
                <a:tc>
                  <a:txBody>
                    <a:bodyPr/>
                    <a:lstStyle/>
                    <a:p>
                      <a:pPr algn="l" fontAlgn="ctr"/>
                      <a:r>
                        <a:rPr lang="cs-CZ" sz="1100" b="1" i="0" u="none" strike="noStrike" dirty="0">
                          <a:solidFill>
                            <a:srgbClr val="FF0000"/>
                          </a:solidFill>
                          <a:effectLst/>
                          <a:latin typeface="Arial" panose="020B0604020202020204" pitchFamily="34" charset="0"/>
                        </a:rPr>
                        <a:t>Kopta Jan</a:t>
                      </a:r>
                    </a:p>
                  </a:txBody>
                  <a:tcPr marL="74800"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FF0000"/>
                          </a:solidFill>
                          <a:effectLst/>
                          <a:latin typeface="Arial" panose="020B0604020202020204" pitchFamily="34" charset="0"/>
                        </a:rPr>
                        <a:t>7</a:t>
                      </a:r>
                    </a:p>
                  </a:txBody>
                  <a:tcPr marL="8311" marR="8311" marT="8311" marB="0" anchor="ctr">
                    <a:lnL>
                      <a:noFill/>
                    </a:lnL>
                    <a:lnR>
                      <a:noFill/>
                    </a:lnR>
                    <a:lnT>
                      <a:noFill/>
                    </a:lnT>
                    <a:lnB w="12700" cap="flat" cmpd="sng" algn="ctr">
                      <a:solidFill>
                        <a:srgbClr val="D2DBE5"/>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FF0000"/>
                          </a:solidFill>
                          <a:effectLst/>
                          <a:latin typeface="Arial" panose="020B0604020202020204" pitchFamily="34" charset="0"/>
                        </a:rPr>
                        <a:t>8</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extLst>
                  <a:ext uri="{0D108BD9-81ED-4DB2-BD59-A6C34878D82A}">
                    <a16:rowId xmlns:a16="http://schemas.microsoft.com/office/drawing/2014/main" val="3897802217"/>
                  </a:ext>
                </a:extLst>
              </a:tr>
              <a:tr h="171536">
                <a:tc>
                  <a:txBody>
                    <a:bodyPr/>
                    <a:lstStyle/>
                    <a:p>
                      <a:pPr algn="l" fontAlgn="ctr"/>
                      <a:r>
                        <a:rPr lang="cs-CZ" sz="1100" b="1" i="0" u="none" strike="noStrike" dirty="0">
                          <a:solidFill>
                            <a:srgbClr val="151515"/>
                          </a:solidFill>
                          <a:effectLst/>
                          <a:latin typeface="Arial" panose="020B0604020202020204" pitchFamily="34" charset="0"/>
                        </a:rPr>
                        <a:t>Růžička Jan</a:t>
                      </a:r>
                    </a:p>
                  </a:txBody>
                  <a:tcPr marL="74800"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tc>
                  <a:txBody>
                    <a:bodyPr/>
                    <a:lstStyle/>
                    <a:p>
                      <a:pPr algn="ctr" fontAlgn="ctr"/>
                      <a:r>
                        <a:rPr lang="cs-CZ" sz="1100" b="1" i="0" u="none" strike="noStrike">
                          <a:solidFill>
                            <a:srgbClr val="151515"/>
                          </a:solidFill>
                          <a:effectLst/>
                          <a:latin typeface="Arial" panose="020B0604020202020204" pitchFamily="34" charset="0"/>
                        </a:rPr>
                        <a:t>8</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tc>
                  <a:txBody>
                    <a:bodyPr/>
                    <a:lstStyle/>
                    <a:p>
                      <a:pPr algn="ctr" fontAlgn="ctr"/>
                      <a:r>
                        <a:rPr lang="cs-CZ" sz="1100" b="1" i="0" u="none" strike="noStrike">
                          <a:solidFill>
                            <a:srgbClr val="151515"/>
                          </a:solidFill>
                          <a:effectLst/>
                          <a:latin typeface="Arial" panose="020B0604020202020204" pitchFamily="34" charset="0"/>
                        </a:rPr>
                        <a:t>0</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extLst>
                  <a:ext uri="{0D108BD9-81ED-4DB2-BD59-A6C34878D82A}">
                    <a16:rowId xmlns:a16="http://schemas.microsoft.com/office/drawing/2014/main" val="2825707369"/>
                  </a:ext>
                </a:extLst>
              </a:tr>
              <a:tr h="171536">
                <a:tc>
                  <a:txBody>
                    <a:bodyPr/>
                    <a:lstStyle/>
                    <a:p>
                      <a:pPr algn="l" fontAlgn="ctr"/>
                      <a:r>
                        <a:rPr lang="cs-CZ" sz="1100" b="1" i="0" u="none" strike="noStrike" dirty="0">
                          <a:solidFill>
                            <a:srgbClr val="151515"/>
                          </a:solidFill>
                          <a:effectLst/>
                          <a:latin typeface="Arial" panose="020B0604020202020204" pitchFamily="34" charset="0"/>
                        </a:rPr>
                        <a:t>Hlaváček Petr</a:t>
                      </a:r>
                    </a:p>
                  </a:txBody>
                  <a:tcPr marL="74800"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151515"/>
                          </a:solidFill>
                          <a:effectLst/>
                          <a:latin typeface="Arial" panose="020B0604020202020204" pitchFamily="34" charset="0"/>
                        </a:rPr>
                        <a:t>9</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151515"/>
                          </a:solidFill>
                          <a:effectLst/>
                          <a:latin typeface="Arial" panose="020B0604020202020204" pitchFamily="34" charset="0"/>
                        </a:rPr>
                        <a:t>7</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extLst>
                  <a:ext uri="{0D108BD9-81ED-4DB2-BD59-A6C34878D82A}">
                    <a16:rowId xmlns:a16="http://schemas.microsoft.com/office/drawing/2014/main" val="2799735855"/>
                  </a:ext>
                </a:extLst>
              </a:tr>
              <a:tr h="171536">
                <a:tc>
                  <a:txBody>
                    <a:bodyPr/>
                    <a:lstStyle/>
                    <a:p>
                      <a:pPr algn="l" fontAlgn="ctr"/>
                      <a:r>
                        <a:rPr lang="cs-CZ" sz="1100" b="1" i="0" u="none" strike="noStrike">
                          <a:solidFill>
                            <a:srgbClr val="151515"/>
                          </a:solidFill>
                          <a:effectLst/>
                          <a:latin typeface="Arial" panose="020B0604020202020204" pitchFamily="34" charset="0"/>
                        </a:rPr>
                        <a:t>Glaser Petr</a:t>
                      </a:r>
                    </a:p>
                  </a:txBody>
                  <a:tcPr marL="74800"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tc>
                  <a:txBody>
                    <a:bodyPr/>
                    <a:lstStyle/>
                    <a:p>
                      <a:pPr algn="ctr" fontAlgn="ctr"/>
                      <a:r>
                        <a:rPr lang="cs-CZ" sz="1100" b="1" i="0" u="none" strike="noStrike">
                          <a:solidFill>
                            <a:srgbClr val="151515"/>
                          </a:solidFill>
                          <a:effectLst/>
                          <a:latin typeface="Arial" panose="020B0604020202020204" pitchFamily="34" charset="0"/>
                        </a:rPr>
                        <a:t>10</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tc>
                  <a:txBody>
                    <a:bodyPr/>
                    <a:lstStyle/>
                    <a:p>
                      <a:pPr algn="ctr" fontAlgn="ctr"/>
                      <a:r>
                        <a:rPr lang="cs-CZ" sz="1100" b="1" i="0" u="none" strike="noStrike">
                          <a:solidFill>
                            <a:srgbClr val="151515"/>
                          </a:solidFill>
                          <a:effectLst/>
                          <a:latin typeface="Arial" panose="020B0604020202020204" pitchFamily="34" charset="0"/>
                        </a:rPr>
                        <a:t>0</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extLst>
                  <a:ext uri="{0D108BD9-81ED-4DB2-BD59-A6C34878D82A}">
                    <a16:rowId xmlns:a16="http://schemas.microsoft.com/office/drawing/2014/main" val="2831295623"/>
                  </a:ext>
                </a:extLst>
              </a:tr>
              <a:tr h="171536">
                <a:tc>
                  <a:txBody>
                    <a:bodyPr/>
                    <a:lstStyle/>
                    <a:p>
                      <a:pPr algn="l" fontAlgn="ctr"/>
                      <a:r>
                        <a:rPr lang="cs-CZ" sz="1100" b="1" i="0" u="none" strike="noStrike">
                          <a:solidFill>
                            <a:srgbClr val="151515"/>
                          </a:solidFill>
                          <a:effectLst/>
                          <a:latin typeface="Arial" panose="020B0604020202020204" pitchFamily="34" charset="0"/>
                        </a:rPr>
                        <a:t>Vávra Pavel</a:t>
                      </a:r>
                    </a:p>
                  </a:txBody>
                  <a:tcPr marL="74800"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151515"/>
                          </a:solidFill>
                          <a:effectLst/>
                          <a:latin typeface="Arial" panose="020B0604020202020204" pitchFamily="34" charset="0"/>
                        </a:rPr>
                        <a:t>10</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151515"/>
                          </a:solidFill>
                          <a:effectLst/>
                          <a:latin typeface="Arial" panose="020B0604020202020204" pitchFamily="34" charset="0"/>
                        </a:rPr>
                        <a:t>0</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extLst>
                  <a:ext uri="{0D108BD9-81ED-4DB2-BD59-A6C34878D82A}">
                    <a16:rowId xmlns:a16="http://schemas.microsoft.com/office/drawing/2014/main" val="454229176"/>
                  </a:ext>
                </a:extLst>
              </a:tr>
              <a:tr h="171536">
                <a:tc>
                  <a:txBody>
                    <a:bodyPr/>
                    <a:lstStyle/>
                    <a:p>
                      <a:pPr algn="l" fontAlgn="ctr"/>
                      <a:r>
                        <a:rPr lang="cs-CZ" sz="1100" b="1" i="0" u="none" strike="noStrike" dirty="0">
                          <a:solidFill>
                            <a:srgbClr val="151515"/>
                          </a:solidFill>
                          <a:effectLst/>
                          <a:latin typeface="Arial" panose="020B0604020202020204" pitchFamily="34" charset="0"/>
                        </a:rPr>
                        <a:t>Svoboda Tomáš</a:t>
                      </a:r>
                    </a:p>
                  </a:txBody>
                  <a:tcPr marL="74800"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tc>
                  <a:txBody>
                    <a:bodyPr/>
                    <a:lstStyle/>
                    <a:p>
                      <a:pPr algn="ctr" fontAlgn="ctr"/>
                      <a:r>
                        <a:rPr lang="cs-CZ" sz="1100" b="1" i="0" u="none" strike="noStrike">
                          <a:solidFill>
                            <a:srgbClr val="151515"/>
                          </a:solidFill>
                          <a:effectLst/>
                          <a:latin typeface="Arial" panose="020B0604020202020204" pitchFamily="34" charset="0"/>
                        </a:rPr>
                        <a:t>11</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tc>
                  <a:txBody>
                    <a:bodyPr/>
                    <a:lstStyle/>
                    <a:p>
                      <a:pPr algn="ctr" fontAlgn="ctr"/>
                      <a:r>
                        <a:rPr lang="cs-CZ" sz="1100" b="1" i="0" u="none" strike="noStrike">
                          <a:solidFill>
                            <a:srgbClr val="151515"/>
                          </a:solidFill>
                          <a:effectLst/>
                          <a:latin typeface="Arial" panose="020B0604020202020204" pitchFamily="34" charset="0"/>
                        </a:rPr>
                        <a:t>0</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extLst>
                  <a:ext uri="{0D108BD9-81ED-4DB2-BD59-A6C34878D82A}">
                    <a16:rowId xmlns:a16="http://schemas.microsoft.com/office/drawing/2014/main" val="1856041078"/>
                  </a:ext>
                </a:extLst>
              </a:tr>
              <a:tr h="171536">
                <a:tc>
                  <a:txBody>
                    <a:bodyPr/>
                    <a:lstStyle/>
                    <a:p>
                      <a:pPr algn="l" fontAlgn="ctr"/>
                      <a:r>
                        <a:rPr lang="cs-CZ" sz="1100" b="1" i="0" u="none" strike="noStrike" dirty="0">
                          <a:solidFill>
                            <a:srgbClr val="151515"/>
                          </a:solidFill>
                          <a:effectLst/>
                          <a:latin typeface="Arial" panose="020B0604020202020204" pitchFamily="34" charset="0"/>
                        </a:rPr>
                        <a:t>Hána Dominik</a:t>
                      </a:r>
                    </a:p>
                  </a:txBody>
                  <a:tcPr marL="74800"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151515"/>
                          </a:solidFill>
                          <a:effectLst/>
                          <a:latin typeface="Arial" panose="020B0604020202020204" pitchFamily="34" charset="0"/>
                        </a:rPr>
                        <a:t>12</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151515"/>
                          </a:solidFill>
                          <a:effectLst/>
                          <a:latin typeface="Arial" panose="020B0604020202020204" pitchFamily="34" charset="0"/>
                        </a:rPr>
                        <a:t>0</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extLst>
                  <a:ext uri="{0D108BD9-81ED-4DB2-BD59-A6C34878D82A}">
                    <a16:rowId xmlns:a16="http://schemas.microsoft.com/office/drawing/2014/main" val="2210167796"/>
                  </a:ext>
                </a:extLst>
              </a:tr>
              <a:tr h="171536">
                <a:tc>
                  <a:txBody>
                    <a:bodyPr/>
                    <a:lstStyle/>
                    <a:p>
                      <a:pPr algn="l" fontAlgn="ctr"/>
                      <a:r>
                        <a:rPr lang="cs-CZ" sz="1100" b="1" i="0" u="none" strike="noStrike">
                          <a:solidFill>
                            <a:srgbClr val="151515"/>
                          </a:solidFill>
                          <a:effectLst/>
                          <a:latin typeface="Arial" panose="020B0604020202020204" pitchFamily="34" charset="0"/>
                        </a:rPr>
                        <a:t>Prokop Michal</a:t>
                      </a:r>
                    </a:p>
                  </a:txBody>
                  <a:tcPr marL="74800"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tc>
                  <a:txBody>
                    <a:bodyPr/>
                    <a:lstStyle/>
                    <a:p>
                      <a:pPr algn="ctr" fontAlgn="ctr"/>
                      <a:r>
                        <a:rPr lang="cs-CZ" sz="1100" b="1" i="0" u="none" strike="noStrike" dirty="0">
                          <a:solidFill>
                            <a:srgbClr val="151515"/>
                          </a:solidFill>
                          <a:effectLst/>
                          <a:latin typeface="Arial" panose="020B0604020202020204" pitchFamily="34" charset="0"/>
                        </a:rPr>
                        <a:t>14</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tc>
                  <a:txBody>
                    <a:bodyPr/>
                    <a:lstStyle/>
                    <a:p>
                      <a:pPr algn="ctr" fontAlgn="ctr"/>
                      <a:r>
                        <a:rPr lang="cs-CZ" sz="1100" b="1" i="0" u="none" strike="noStrike">
                          <a:solidFill>
                            <a:srgbClr val="151515"/>
                          </a:solidFill>
                          <a:effectLst/>
                          <a:latin typeface="Arial" panose="020B0604020202020204" pitchFamily="34" charset="0"/>
                        </a:rPr>
                        <a:t>1</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extLst>
                  <a:ext uri="{0D108BD9-81ED-4DB2-BD59-A6C34878D82A}">
                    <a16:rowId xmlns:a16="http://schemas.microsoft.com/office/drawing/2014/main" val="2712105332"/>
                  </a:ext>
                </a:extLst>
              </a:tr>
              <a:tr h="171536">
                <a:tc>
                  <a:txBody>
                    <a:bodyPr/>
                    <a:lstStyle/>
                    <a:p>
                      <a:pPr algn="l" fontAlgn="ctr"/>
                      <a:r>
                        <a:rPr lang="cs-CZ" sz="1100" b="1" i="0" u="none" strike="noStrike" dirty="0">
                          <a:solidFill>
                            <a:srgbClr val="14056F"/>
                          </a:solidFill>
                          <a:effectLst/>
                          <a:latin typeface="Arial" panose="020B0604020202020204" pitchFamily="34" charset="0"/>
                        </a:rPr>
                        <a:t>Malec </a:t>
                      </a:r>
                      <a:r>
                        <a:rPr lang="cs-CZ" sz="800" b="1" i="0" u="none" strike="noStrike" dirty="0">
                          <a:solidFill>
                            <a:srgbClr val="14056F"/>
                          </a:solidFill>
                          <a:effectLst/>
                          <a:latin typeface="Arial" panose="020B0604020202020204" pitchFamily="34" charset="0"/>
                        </a:rPr>
                        <a:t>Jan-přestup do Vilémova</a:t>
                      </a:r>
                      <a:endParaRPr lang="cs-CZ" sz="1100" b="1" i="0" u="none" strike="noStrike" dirty="0">
                        <a:solidFill>
                          <a:srgbClr val="14056F"/>
                        </a:solidFill>
                        <a:effectLst/>
                        <a:latin typeface="Arial" panose="020B0604020202020204" pitchFamily="34" charset="0"/>
                      </a:endParaRPr>
                    </a:p>
                  </a:txBody>
                  <a:tcPr marL="74800"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151515"/>
                          </a:solidFill>
                          <a:effectLst/>
                          <a:latin typeface="Arial" panose="020B0604020202020204" pitchFamily="34" charset="0"/>
                        </a:rPr>
                        <a:t>15</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151515"/>
                          </a:solidFill>
                          <a:effectLst/>
                          <a:latin typeface="Arial" panose="020B0604020202020204" pitchFamily="34" charset="0"/>
                        </a:rPr>
                        <a:t>1</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extLst>
                  <a:ext uri="{0D108BD9-81ED-4DB2-BD59-A6C34878D82A}">
                    <a16:rowId xmlns:a16="http://schemas.microsoft.com/office/drawing/2014/main" val="243726872"/>
                  </a:ext>
                </a:extLst>
              </a:tr>
              <a:tr h="171536">
                <a:tc>
                  <a:txBody>
                    <a:bodyPr/>
                    <a:lstStyle/>
                    <a:p>
                      <a:pPr algn="l" fontAlgn="ctr"/>
                      <a:r>
                        <a:rPr lang="cs-CZ" sz="1100" b="1" i="0" u="none" strike="noStrike">
                          <a:solidFill>
                            <a:srgbClr val="151515"/>
                          </a:solidFill>
                          <a:effectLst/>
                          <a:latin typeface="Arial" panose="020B0604020202020204" pitchFamily="34" charset="0"/>
                        </a:rPr>
                        <a:t>Nobst Dominik</a:t>
                      </a:r>
                    </a:p>
                  </a:txBody>
                  <a:tcPr marL="74800"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tc>
                  <a:txBody>
                    <a:bodyPr/>
                    <a:lstStyle/>
                    <a:p>
                      <a:pPr algn="ctr" fontAlgn="ctr"/>
                      <a:r>
                        <a:rPr lang="cs-CZ" sz="1100" b="1" i="0" u="none" strike="noStrike" dirty="0">
                          <a:solidFill>
                            <a:srgbClr val="151515"/>
                          </a:solidFill>
                          <a:effectLst/>
                          <a:latin typeface="Arial" panose="020B0604020202020204" pitchFamily="34" charset="0"/>
                        </a:rPr>
                        <a:t>16</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tc>
                  <a:txBody>
                    <a:bodyPr/>
                    <a:lstStyle/>
                    <a:p>
                      <a:pPr algn="ctr" fontAlgn="ctr"/>
                      <a:r>
                        <a:rPr lang="cs-CZ" sz="1100" b="1" i="0" u="none" strike="noStrike">
                          <a:solidFill>
                            <a:srgbClr val="151515"/>
                          </a:solidFill>
                          <a:effectLst/>
                          <a:latin typeface="Arial" panose="020B0604020202020204" pitchFamily="34" charset="0"/>
                        </a:rPr>
                        <a:t>7</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extLst>
                  <a:ext uri="{0D108BD9-81ED-4DB2-BD59-A6C34878D82A}">
                    <a16:rowId xmlns:a16="http://schemas.microsoft.com/office/drawing/2014/main" val="1833616098"/>
                  </a:ext>
                </a:extLst>
              </a:tr>
              <a:tr h="171536">
                <a:tc>
                  <a:txBody>
                    <a:bodyPr/>
                    <a:lstStyle/>
                    <a:p>
                      <a:pPr algn="l" fontAlgn="ctr"/>
                      <a:r>
                        <a:rPr lang="cs-CZ" sz="1100" b="1" i="0" u="none" strike="noStrike">
                          <a:solidFill>
                            <a:srgbClr val="151515"/>
                          </a:solidFill>
                          <a:effectLst/>
                          <a:latin typeface="Arial" panose="020B0604020202020204" pitchFamily="34" charset="0"/>
                        </a:rPr>
                        <a:t>Bechyně Jáchym</a:t>
                      </a:r>
                    </a:p>
                  </a:txBody>
                  <a:tcPr marL="74800"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151515"/>
                          </a:solidFill>
                          <a:effectLst/>
                          <a:latin typeface="Arial" panose="020B0604020202020204" pitchFamily="34" charset="0"/>
                        </a:rPr>
                        <a:t>17</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151515"/>
                          </a:solidFill>
                          <a:effectLst/>
                          <a:latin typeface="Arial" panose="020B0604020202020204" pitchFamily="34" charset="0"/>
                        </a:rPr>
                        <a:t>0</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extLst>
                  <a:ext uri="{0D108BD9-81ED-4DB2-BD59-A6C34878D82A}">
                    <a16:rowId xmlns:a16="http://schemas.microsoft.com/office/drawing/2014/main" val="1907963425"/>
                  </a:ext>
                </a:extLst>
              </a:tr>
              <a:tr h="171536">
                <a:tc>
                  <a:txBody>
                    <a:bodyPr/>
                    <a:lstStyle/>
                    <a:p>
                      <a:pPr algn="l" fontAlgn="ctr"/>
                      <a:r>
                        <a:rPr lang="cs-CZ" sz="1100" b="1" i="0" u="none" strike="noStrike">
                          <a:solidFill>
                            <a:srgbClr val="151515"/>
                          </a:solidFill>
                          <a:effectLst/>
                          <a:latin typeface="Arial" panose="020B0604020202020204" pitchFamily="34" charset="0"/>
                        </a:rPr>
                        <a:t>Lácha Jakub</a:t>
                      </a:r>
                    </a:p>
                  </a:txBody>
                  <a:tcPr marL="74800"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tc>
                  <a:txBody>
                    <a:bodyPr/>
                    <a:lstStyle/>
                    <a:p>
                      <a:pPr algn="ctr" fontAlgn="ctr"/>
                      <a:r>
                        <a:rPr lang="cs-CZ" sz="1100" b="1" i="0" u="none" strike="noStrike" dirty="0">
                          <a:solidFill>
                            <a:srgbClr val="151515"/>
                          </a:solidFill>
                          <a:effectLst/>
                          <a:latin typeface="Arial" panose="020B0604020202020204" pitchFamily="34" charset="0"/>
                        </a:rPr>
                        <a:t>18</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tc>
                  <a:txBody>
                    <a:bodyPr/>
                    <a:lstStyle/>
                    <a:p>
                      <a:pPr algn="ctr" fontAlgn="ctr"/>
                      <a:r>
                        <a:rPr lang="cs-CZ" sz="1100" b="1" i="0" u="none" strike="noStrike">
                          <a:solidFill>
                            <a:srgbClr val="151515"/>
                          </a:solidFill>
                          <a:effectLst/>
                          <a:latin typeface="Arial" panose="020B0604020202020204" pitchFamily="34" charset="0"/>
                        </a:rPr>
                        <a:t>2</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extLst>
                  <a:ext uri="{0D108BD9-81ED-4DB2-BD59-A6C34878D82A}">
                    <a16:rowId xmlns:a16="http://schemas.microsoft.com/office/drawing/2014/main" val="1327309385"/>
                  </a:ext>
                </a:extLst>
              </a:tr>
              <a:tr h="171536">
                <a:tc>
                  <a:txBody>
                    <a:bodyPr/>
                    <a:lstStyle/>
                    <a:p>
                      <a:pPr algn="l" fontAlgn="ctr"/>
                      <a:r>
                        <a:rPr lang="cs-CZ" sz="1100" b="1" i="0" u="none" strike="noStrike" dirty="0" err="1">
                          <a:solidFill>
                            <a:srgbClr val="151515"/>
                          </a:solidFill>
                          <a:effectLst/>
                          <a:latin typeface="Arial" panose="020B0604020202020204" pitchFamily="34" charset="0"/>
                        </a:rPr>
                        <a:t>Christof</a:t>
                      </a:r>
                      <a:r>
                        <a:rPr lang="cs-CZ" sz="1100" b="1" i="0" u="none" strike="noStrike" dirty="0">
                          <a:solidFill>
                            <a:srgbClr val="151515"/>
                          </a:solidFill>
                          <a:effectLst/>
                          <a:latin typeface="Arial" panose="020B0604020202020204" pitchFamily="34" charset="0"/>
                        </a:rPr>
                        <a:t> Karel</a:t>
                      </a:r>
                    </a:p>
                  </a:txBody>
                  <a:tcPr marL="74800"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151515"/>
                          </a:solidFill>
                          <a:effectLst/>
                          <a:latin typeface="Arial" panose="020B0604020202020204" pitchFamily="34" charset="0"/>
                        </a:rPr>
                        <a:t>19</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151515"/>
                          </a:solidFill>
                          <a:effectLst/>
                          <a:latin typeface="Arial" panose="020B0604020202020204" pitchFamily="34" charset="0"/>
                        </a:rPr>
                        <a:t>0</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extLst>
                  <a:ext uri="{0D108BD9-81ED-4DB2-BD59-A6C34878D82A}">
                    <a16:rowId xmlns:a16="http://schemas.microsoft.com/office/drawing/2014/main" val="2940119846"/>
                  </a:ext>
                </a:extLst>
              </a:tr>
              <a:tr h="171536">
                <a:tc>
                  <a:txBody>
                    <a:bodyPr/>
                    <a:lstStyle/>
                    <a:p>
                      <a:pPr algn="l" fontAlgn="ctr"/>
                      <a:r>
                        <a:rPr lang="cs-CZ" sz="1100" b="1" i="0" u="none" strike="noStrike">
                          <a:solidFill>
                            <a:srgbClr val="151515"/>
                          </a:solidFill>
                          <a:effectLst/>
                          <a:latin typeface="Arial" panose="020B0604020202020204" pitchFamily="34" charset="0"/>
                        </a:rPr>
                        <a:t>Horák Karel</a:t>
                      </a:r>
                    </a:p>
                  </a:txBody>
                  <a:tcPr marL="74800"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tc>
                  <a:txBody>
                    <a:bodyPr/>
                    <a:lstStyle/>
                    <a:p>
                      <a:pPr algn="ctr" fontAlgn="ctr"/>
                      <a:r>
                        <a:rPr lang="cs-CZ" sz="1100" b="1" i="0" u="none" strike="noStrike" dirty="0">
                          <a:solidFill>
                            <a:srgbClr val="151515"/>
                          </a:solidFill>
                          <a:effectLst/>
                          <a:latin typeface="Arial" panose="020B0604020202020204" pitchFamily="34" charset="0"/>
                        </a:rPr>
                        <a:t>20</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tc>
                  <a:txBody>
                    <a:bodyPr/>
                    <a:lstStyle/>
                    <a:p>
                      <a:pPr algn="ctr" fontAlgn="ctr"/>
                      <a:r>
                        <a:rPr lang="cs-CZ" sz="1100" b="1" i="0" u="none" strike="noStrike">
                          <a:solidFill>
                            <a:srgbClr val="151515"/>
                          </a:solidFill>
                          <a:effectLst/>
                          <a:latin typeface="Arial" panose="020B0604020202020204" pitchFamily="34" charset="0"/>
                        </a:rPr>
                        <a:t>0</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extLst>
                  <a:ext uri="{0D108BD9-81ED-4DB2-BD59-A6C34878D82A}">
                    <a16:rowId xmlns:a16="http://schemas.microsoft.com/office/drawing/2014/main" val="815883855"/>
                  </a:ext>
                </a:extLst>
              </a:tr>
              <a:tr h="171536">
                <a:tc>
                  <a:txBody>
                    <a:bodyPr/>
                    <a:lstStyle/>
                    <a:p>
                      <a:pPr algn="l" fontAlgn="ctr"/>
                      <a:r>
                        <a:rPr lang="cs-CZ" sz="1100" b="1" i="0" u="none" strike="noStrike">
                          <a:solidFill>
                            <a:srgbClr val="151515"/>
                          </a:solidFill>
                          <a:effectLst/>
                          <a:latin typeface="Arial" panose="020B0604020202020204" pitchFamily="34" charset="0"/>
                        </a:rPr>
                        <a:t>Pátek Vladimír</a:t>
                      </a:r>
                    </a:p>
                  </a:txBody>
                  <a:tcPr marL="74800"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151515"/>
                          </a:solidFill>
                          <a:effectLst/>
                          <a:latin typeface="Arial" panose="020B0604020202020204" pitchFamily="34" charset="0"/>
                        </a:rPr>
                        <a:t>21</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151515"/>
                          </a:solidFill>
                          <a:effectLst/>
                          <a:latin typeface="Arial" panose="020B0604020202020204" pitchFamily="34" charset="0"/>
                        </a:rPr>
                        <a:t>3</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extLst>
                  <a:ext uri="{0D108BD9-81ED-4DB2-BD59-A6C34878D82A}">
                    <a16:rowId xmlns:a16="http://schemas.microsoft.com/office/drawing/2014/main" val="3825884324"/>
                  </a:ext>
                </a:extLst>
              </a:tr>
              <a:tr h="171536">
                <a:tc>
                  <a:txBody>
                    <a:bodyPr/>
                    <a:lstStyle/>
                    <a:p>
                      <a:pPr algn="l" fontAlgn="ctr"/>
                      <a:r>
                        <a:rPr lang="cs-CZ" sz="1100" b="1" i="0" u="none" strike="noStrike">
                          <a:solidFill>
                            <a:srgbClr val="151515"/>
                          </a:solidFill>
                          <a:effectLst/>
                          <a:latin typeface="Arial" panose="020B0604020202020204" pitchFamily="34" charset="0"/>
                        </a:rPr>
                        <a:t>Kovář Martin</a:t>
                      </a:r>
                    </a:p>
                  </a:txBody>
                  <a:tcPr marL="74800"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tc>
                  <a:txBody>
                    <a:bodyPr/>
                    <a:lstStyle/>
                    <a:p>
                      <a:pPr algn="ctr" fontAlgn="ctr"/>
                      <a:r>
                        <a:rPr lang="cs-CZ" sz="1100" b="1" i="0" u="none" strike="noStrike" dirty="0" err="1">
                          <a:solidFill>
                            <a:srgbClr val="151515"/>
                          </a:solidFill>
                          <a:effectLst/>
                          <a:latin typeface="Arial" panose="020B0604020202020204" pitchFamily="34" charset="0"/>
                        </a:rPr>
                        <a:t>xx</a:t>
                      </a:r>
                      <a:endParaRPr lang="cs-CZ" sz="1100" b="1" i="0" u="none" strike="noStrike" dirty="0">
                        <a:solidFill>
                          <a:srgbClr val="151515"/>
                        </a:solidFill>
                        <a:effectLst/>
                        <a:latin typeface="Arial" panose="020B0604020202020204" pitchFamily="34" charset="0"/>
                      </a:endParaRP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tc>
                  <a:txBody>
                    <a:bodyPr/>
                    <a:lstStyle/>
                    <a:p>
                      <a:pPr algn="ctr" fontAlgn="ctr"/>
                      <a:r>
                        <a:rPr lang="cs-CZ" sz="1100" b="1" i="0" u="none" strike="noStrike">
                          <a:solidFill>
                            <a:srgbClr val="151515"/>
                          </a:solidFill>
                          <a:effectLst/>
                          <a:latin typeface="Arial" panose="020B0604020202020204" pitchFamily="34" charset="0"/>
                        </a:rPr>
                        <a:t>0</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extLst>
                  <a:ext uri="{0D108BD9-81ED-4DB2-BD59-A6C34878D82A}">
                    <a16:rowId xmlns:a16="http://schemas.microsoft.com/office/drawing/2014/main" val="3304102165"/>
                  </a:ext>
                </a:extLst>
              </a:tr>
              <a:tr h="171536">
                <a:tc>
                  <a:txBody>
                    <a:bodyPr/>
                    <a:lstStyle/>
                    <a:p>
                      <a:pPr algn="l" fontAlgn="ctr"/>
                      <a:r>
                        <a:rPr lang="cs-CZ" sz="1100" b="1" i="0" u="none" strike="noStrike">
                          <a:solidFill>
                            <a:srgbClr val="151515"/>
                          </a:solidFill>
                          <a:effectLst/>
                          <a:latin typeface="Arial" panose="020B0604020202020204" pitchFamily="34" charset="0"/>
                        </a:rPr>
                        <a:t>Matyáš David</a:t>
                      </a:r>
                    </a:p>
                  </a:txBody>
                  <a:tcPr marL="74800"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tc>
                  <a:txBody>
                    <a:bodyPr/>
                    <a:lstStyle/>
                    <a:p>
                      <a:pPr algn="ctr" fontAlgn="ctr"/>
                      <a:r>
                        <a:rPr lang="cs-CZ" sz="1100" b="1" i="0" u="none" strike="noStrike" dirty="0" err="1">
                          <a:solidFill>
                            <a:srgbClr val="151515"/>
                          </a:solidFill>
                          <a:effectLst/>
                          <a:latin typeface="Arial" panose="020B0604020202020204" pitchFamily="34" charset="0"/>
                        </a:rPr>
                        <a:t>xx</a:t>
                      </a:r>
                      <a:endParaRPr lang="cs-CZ" sz="1100" b="1" i="0" u="none" strike="noStrike" dirty="0">
                        <a:solidFill>
                          <a:srgbClr val="151515"/>
                        </a:solidFill>
                        <a:effectLst/>
                        <a:latin typeface="Arial" panose="020B0604020202020204" pitchFamily="34" charset="0"/>
                      </a:endParaRP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151515"/>
                          </a:solidFill>
                          <a:effectLst/>
                          <a:latin typeface="Arial" panose="020B0604020202020204" pitchFamily="34" charset="0"/>
                        </a:rPr>
                        <a:t>0</a:t>
                      </a:r>
                    </a:p>
                  </a:txBody>
                  <a:tcPr marL="8311"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FFF00"/>
                    </a:solidFill>
                  </a:tcPr>
                </a:tc>
                <a:extLst>
                  <a:ext uri="{0D108BD9-81ED-4DB2-BD59-A6C34878D82A}">
                    <a16:rowId xmlns:a16="http://schemas.microsoft.com/office/drawing/2014/main" val="3781184741"/>
                  </a:ext>
                </a:extLst>
              </a:tr>
              <a:tr h="171536">
                <a:tc>
                  <a:txBody>
                    <a:bodyPr/>
                    <a:lstStyle/>
                    <a:p>
                      <a:pPr algn="l" fontAlgn="ctr"/>
                      <a:r>
                        <a:rPr lang="cs-CZ" sz="1100" b="1" i="0" u="none" strike="noStrike">
                          <a:solidFill>
                            <a:srgbClr val="151515"/>
                          </a:solidFill>
                          <a:effectLst/>
                          <a:latin typeface="Arial" panose="020B0604020202020204" pitchFamily="34" charset="0"/>
                        </a:rPr>
                        <a:t>Nejedlý Jan</a:t>
                      </a:r>
                    </a:p>
                  </a:txBody>
                  <a:tcPr marL="74800" marR="8311" marT="8311" marB="0" anchor="ctr">
                    <a:lnL>
                      <a:noFill/>
                    </a:lnL>
                    <a:lnR>
                      <a:noFill/>
                    </a:lnR>
                    <a:lnT w="12700" cap="flat" cmpd="sng" algn="ctr">
                      <a:solidFill>
                        <a:srgbClr val="D2DBE5"/>
                      </a:solidFill>
                      <a:prstDash val="solid"/>
                      <a:round/>
                      <a:headEnd type="none" w="med" len="med"/>
                      <a:tailEnd type="none" w="med" len="med"/>
                    </a:lnT>
                    <a:lnB w="12700" cap="flat" cmpd="sng" algn="ctr">
                      <a:solidFill>
                        <a:srgbClr val="D2DBE5"/>
                      </a:solidFill>
                      <a:prstDash val="solid"/>
                      <a:round/>
                      <a:headEnd type="none" w="med" len="med"/>
                      <a:tailEnd type="none" w="med" len="med"/>
                    </a:lnB>
                    <a:solidFill>
                      <a:srgbClr val="F2F2F2"/>
                    </a:solidFill>
                  </a:tcPr>
                </a:tc>
                <a:tc>
                  <a:txBody>
                    <a:bodyPr/>
                    <a:lstStyle/>
                    <a:p>
                      <a:pPr algn="ctr" fontAlgn="ctr"/>
                      <a:r>
                        <a:rPr lang="cs-CZ" sz="1100" b="1" i="0" u="none" strike="noStrike" dirty="0" err="1">
                          <a:solidFill>
                            <a:srgbClr val="151515"/>
                          </a:solidFill>
                          <a:effectLst/>
                          <a:latin typeface="Arial" panose="020B0604020202020204" pitchFamily="34" charset="0"/>
                        </a:rPr>
                        <a:t>xx</a:t>
                      </a:r>
                      <a:endParaRPr lang="cs-CZ" sz="1100" b="1" i="0" u="none" strike="noStrike" dirty="0">
                        <a:solidFill>
                          <a:srgbClr val="151515"/>
                        </a:solidFill>
                        <a:effectLst/>
                        <a:latin typeface="Arial" panose="020B0604020202020204" pitchFamily="34" charset="0"/>
                      </a:endParaRPr>
                    </a:p>
                  </a:txBody>
                  <a:tcPr marL="8311" marR="8311" marT="8311" marB="0" anchor="ctr">
                    <a:lnL>
                      <a:noFill/>
                    </a:lnL>
                    <a:lnR>
                      <a:noFill/>
                    </a:lnR>
                    <a:lnT w="12700" cap="flat" cmpd="sng" algn="ctr">
                      <a:solidFill>
                        <a:srgbClr val="D2DBE5"/>
                      </a:solidFill>
                      <a:prstDash val="solid"/>
                      <a:round/>
                      <a:headEnd type="none" w="med" len="med"/>
                      <a:tailEnd type="none" w="med" len="med"/>
                    </a:lnT>
                    <a:lnB>
                      <a:noFill/>
                    </a:lnB>
                    <a:solidFill>
                      <a:srgbClr val="F2F2F2"/>
                    </a:solidFill>
                  </a:tcPr>
                </a:tc>
                <a:tc>
                  <a:txBody>
                    <a:bodyPr/>
                    <a:lstStyle/>
                    <a:p>
                      <a:pPr algn="ctr" fontAlgn="ctr"/>
                      <a:r>
                        <a:rPr lang="cs-CZ" sz="1100" b="1" i="0" u="none" strike="noStrike" dirty="0">
                          <a:solidFill>
                            <a:srgbClr val="151515"/>
                          </a:solidFill>
                          <a:effectLst/>
                          <a:latin typeface="Arial" panose="020B0604020202020204" pitchFamily="34" charset="0"/>
                        </a:rPr>
                        <a:t>0</a:t>
                      </a:r>
                    </a:p>
                  </a:txBody>
                  <a:tcPr marL="8311" marR="8311" marT="8311" marB="0" anchor="ctr">
                    <a:lnL>
                      <a:noFill/>
                    </a:lnL>
                    <a:lnR>
                      <a:noFill/>
                    </a:lnR>
                    <a:lnT w="12700" cap="flat" cmpd="sng" algn="ctr">
                      <a:solidFill>
                        <a:srgbClr val="D2DBE5"/>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609035177"/>
                  </a:ext>
                </a:extLst>
              </a:tr>
            </a:tbl>
          </a:graphicData>
        </a:graphic>
      </p:graphicFrame>
      <p:sp>
        <p:nvSpPr>
          <p:cNvPr id="11" name="TextovéPole 10"/>
          <p:cNvSpPr txBox="1"/>
          <p:nvPr/>
        </p:nvSpPr>
        <p:spPr>
          <a:xfrm>
            <a:off x="143992" y="118511"/>
            <a:ext cx="4464496" cy="400110"/>
          </a:xfrm>
          <a:prstGeom prst="rect">
            <a:avLst/>
          </a:prstGeom>
          <a:blipFill>
            <a:blip r:embed="rId2"/>
            <a:tile tx="0" ty="0" sx="100000" sy="100000" flip="none" algn="tl"/>
          </a:blipFill>
          <a:effectLst>
            <a:glow rad="101600">
              <a:srgbClr val="FFFF66">
                <a:alpha val="40000"/>
              </a:srgbClr>
            </a:glow>
            <a:softEdge rad="0"/>
          </a:effectLst>
        </p:spPr>
        <p:txBody>
          <a:bodyPr wrap="square" rtlCol="0">
            <a:spAutoFit/>
          </a:bodyPr>
          <a:lstStyle/>
          <a:p>
            <a:pPr algn="ctr"/>
            <a:r>
              <a:rPr lang="cs-CZ" sz="2000" dirty="0">
                <a:latin typeface="Arial Black" panose="020B0A04020102020204" pitchFamily="34" charset="0"/>
              </a:rPr>
              <a:t>Podzimní kádr Souše</a:t>
            </a:r>
          </a:p>
        </p:txBody>
      </p:sp>
      <p:sp>
        <p:nvSpPr>
          <p:cNvPr id="12" name="TextovéPole 11"/>
          <p:cNvSpPr txBox="1"/>
          <p:nvPr/>
        </p:nvSpPr>
        <p:spPr>
          <a:xfrm>
            <a:off x="288008" y="5951159"/>
            <a:ext cx="4536504" cy="954107"/>
          </a:xfrm>
          <a:prstGeom prst="rect">
            <a:avLst/>
          </a:prstGeom>
          <a:pattFill prst="weave">
            <a:fgClr>
              <a:schemeClr val="accent1"/>
            </a:fgClr>
            <a:bgClr>
              <a:schemeClr val="bg1"/>
            </a:bgClr>
          </a:pattFill>
          <a:effectLst>
            <a:glow rad="101600">
              <a:srgbClr val="FF0000">
                <a:alpha val="40000"/>
              </a:srgbClr>
            </a:glow>
            <a:softEdge rad="0"/>
          </a:effectLst>
        </p:spPr>
        <p:txBody>
          <a:bodyPr wrap="square" rtlCol="0">
            <a:spAutoFit/>
          </a:bodyPr>
          <a:lstStyle/>
          <a:p>
            <a:pPr algn="ctr"/>
            <a:r>
              <a:rPr lang="cs-CZ" sz="1400" u="sng" dirty="0">
                <a:latin typeface="Arial Black" panose="020B0A04020102020204" pitchFamily="34" charset="0"/>
              </a:rPr>
              <a:t>Realizační tým</a:t>
            </a:r>
          </a:p>
          <a:p>
            <a:r>
              <a:rPr lang="cs-CZ" sz="1400" dirty="0">
                <a:latin typeface="Arial Black" panose="020B0A04020102020204" pitchFamily="34" charset="0"/>
              </a:rPr>
              <a:t>Trenér:      Petr Johana </a:t>
            </a:r>
          </a:p>
          <a:p>
            <a:r>
              <a:rPr lang="cs-CZ" sz="1400" dirty="0">
                <a:latin typeface="Arial Black" panose="020B0A04020102020204" pitchFamily="34" charset="0"/>
              </a:rPr>
              <a:t>Asistent:   Václav Štípek </a:t>
            </a:r>
          </a:p>
          <a:p>
            <a:r>
              <a:rPr lang="cs-CZ" sz="1400" dirty="0">
                <a:latin typeface="Arial Black" panose="020B0A04020102020204" pitchFamily="34" charset="0"/>
              </a:rPr>
              <a:t>Vedoucí:    </a:t>
            </a:r>
            <a:r>
              <a:rPr lang="cs-CZ" sz="1400" b="0" dirty="0" err="1">
                <a:latin typeface="Arial Black" panose="020B0A04020102020204" pitchFamily="34" charset="0"/>
              </a:rPr>
              <a:t>Sattler</a:t>
            </a:r>
            <a:r>
              <a:rPr lang="cs-CZ" sz="1400" b="0" dirty="0">
                <a:latin typeface="Arial Black" panose="020B0A04020102020204" pitchFamily="34" charset="0"/>
              </a:rPr>
              <a:t> Petr</a:t>
            </a:r>
            <a:r>
              <a:rPr lang="cs-CZ" sz="1400" dirty="0">
                <a:latin typeface="Arial Black" panose="020B0A04020102020204" pitchFamily="34" charset="0"/>
              </a:rPr>
              <a:t> </a:t>
            </a:r>
          </a:p>
        </p:txBody>
      </p:sp>
      <p:sp>
        <p:nvSpPr>
          <p:cNvPr id="13" name="TextovéPole 12">
            <a:extLst>
              <a:ext uri="{FF2B5EF4-FFF2-40B4-BE49-F238E27FC236}">
                <a16:creationId xmlns:a16="http://schemas.microsoft.com/office/drawing/2014/main" id="{B7DCF894-62FD-4323-A076-5CC0FF5451E9}"/>
              </a:ext>
            </a:extLst>
          </p:cNvPr>
          <p:cNvSpPr txBox="1"/>
          <p:nvPr/>
        </p:nvSpPr>
        <p:spPr>
          <a:xfrm>
            <a:off x="288008" y="5087063"/>
            <a:ext cx="4320480" cy="707886"/>
          </a:xfrm>
          <a:prstGeom prst="rect">
            <a:avLst/>
          </a:prstGeom>
          <a:blipFill>
            <a:blip r:embed="rId3"/>
            <a:tile tx="0" ty="0" sx="100000" sy="100000" flip="none" algn="tl"/>
          </a:blipFill>
          <a:effectLst>
            <a:glow rad="101600">
              <a:srgbClr val="FFFF66">
                <a:alpha val="40000"/>
              </a:srgbClr>
            </a:glow>
            <a:softEdge rad="241300"/>
          </a:effectLst>
        </p:spPr>
        <p:txBody>
          <a:bodyPr wrap="square" rtlCol="0">
            <a:spAutoFit/>
          </a:bodyPr>
          <a:lstStyle/>
          <a:p>
            <a:pPr algn="ctr"/>
            <a:r>
              <a:rPr lang="cs-CZ" sz="1600" u="sng" dirty="0">
                <a:latin typeface="Arial Black" panose="020B0A04020102020204" pitchFamily="34" charset="0"/>
              </a:rPr>
              <a:t>Noví hráči:</a:t>
            </a:r>
          </a:p>
          <a:p>
            <a:r>
              <a:rPr lang="cs-CZ" dirty="0">
                <a:latin typeface="Arial Black" panose="020B0A04020102020204" pitchFamily="34" charset="0"/>
              </a:rPr>
              <a:t>David </a:t>
            </a:r>
            <a:r>
              <a:rPr lang="cs-CZ" dirty="0" err="1">
                <a:latin typeface="Arial Black" panose="020B0A04020102020204" pitchFamily="34" charset="0"/>
              </a:rPr>
              <a:t>Vepřovský</a:t>
            </a:r>
            <a:r>
              <a:rPr lang="cs-CZ" dirty="0">
                <a:latin typeface="Arial Black" panose="020B0A04020102020204" pitchFamily="34" charset="0"/>
              </a:rPr>
              <a:t> – Česká Lípa</a:t>
            </a:r>
          </a:p>
          <a:p>
            <a:r>
              <a:rPr lang="cs-CZ" dirty="0">
                <a:latin typeface="Arial Black" panose="020B0A04020102020204" pitchFamily="34" charset="0"/>
              </a:rPr>
              <a:t>David Náhlovský – FK Teplice</a:t>
            </a:r>
          </a:p>
        </p:txBody>
      </p:sp>
    </p:spTree>
    <p:extLst>
      <p:ext uri="{BB962C8B-B14F-4D97-AF65-F5344CB8AC3E}">
        <p14:creationId xmlns:p14="http://schemas.microsoft.com/office/powerpoint/2010/main" val="2906617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38</a:t>
            </a:r>
          </a:p>
        </p:txBody>
      </p:sp>
      <p:sp>
        <p:nvSpPr>
          <p:cNvPr id="10" name="TextovéPole 9"/>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11</a:t>
            </a:r>
          </a:p>
        </p:txBody>
      </p:sp>
      <p:sp>
        <p:nvSpPr>
          <p:cNvPr id="4" name="Vývojový diagram: děrná páska 3">
            <a:extLst>
              <a:ext uri="{FF2B5EF4-FFF2-40B4-BE49-F238E27FC236}">
                <a16:creationId xmlns:a16="http://schemas.microsoft.com/office/drawing/2014/main" id="{FEA8CF54-4680-4501-B5F6-DFB29C6F06AF}"/>
              </a:ext>
            </a:extLst>
          </p:cNvPr>
          <p:cNvSpPr/>
          <p:nvPr/>
        </p:nvSpPr>
        <p:spPr bwMode="auto">
          <a:xfrm>
            <a:off x="143992" y="235124"/>
            <a:ext cx="4752528" cy="1224136"/>
          </a:xfrm>
          <a:prstGeom prst="flowChartPunchedTape">
            <a:avLst/>
          </a:prstGeom>
          <a:noFill/>
          <a:ln w="9525">
            <a:noFill/>
            <a:miter lim="800000"/>
            <a:headEnd/>
            <a:tailEnd/>
          </a:ln>
          <a:effectLst/>
        </p:spPr>
        <p:txBody>
          <a:bodyPr vert="horz" wrap="square" lIns="0" tIns="0" rIns="38088" bIns="39675"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cs-CZ" sz="900" b="1" i="0" u="none" strike="noStrike" cap="none" normalizeH="0" baseline="0" dirty="0">
              <a:ln>
                <a:noFill/>
              </a:ln>
              <a:solidFill>
                <a:srgbClr val="FFFFFF"/>
              </a:solidFill>
              <a:effectLst/>
              <a:latin typeface="Arial" pitchFamily="34" charset="0"/>
              <a:cs typeface="Arial" pitchFamily="34" charset="0"/>
            </a:endParaRPr>
          </a:p>
        </p:txBody>
      </p:sp>
      <p:pic>
        <p:nvPicPr>
          <p:cNvPr id="11" name="Obrázek 10">
            <a:extLst>
              <a:ext uri="{FF2B5EF4-FFF2-40B4-BE49-F238E27FC236}">
                <a16:creationId xmlns:a16="http://schemas.microsoft.com/office/drawing/2014/main" id="{15AC54DD-540C-449D-AE29-DDE6B99304A9}"/>
              </a:ext>
            </a:extLst>
          </p:cNvPr>
          <p:cNvPicPr>
            <a:picLocks noChangeAspect="1"/>
          </p:cNvPicPr>
          <p:nvPr/>
        </p:nvPicPr>
        <p:blipFill>
          <a:blip r:embed="rId2"/>
          <a:stretch>
            <a:fillRect/>
          </a:stretch>
        </p:blipFill>
        <p:spPr>
          <a:xfrm>
            <a:off x="288008" y="2107332"/>
            <a:ext cx="4608513" cy="4673897"/>
          </a:xfrm>
          <a:prstGeom prst="rect">
            <a:avLst/>
          </a:prstGeom>
        </p:spPr>
      </p:pic>
      <p:sp>
        <p:nvSpPr>
          <p:cNvPr id="12" name="TextovéPole 11">
            <a:extLst>
              <a:ext uri="{FF2B5EF4-FFF2-40B4-BE49-F238E27FC236}">
                <a16:creationId xmlns:a16="http://schemas.microsoft.com/office/drawing/2014/main" id="{EDAEC327-C5BE-47DD-803D-504B897E7B7C}"/>
              </a:ext>
            </a:extLst>
          </p:cNvPr>
          <p:cNvSpPr txBox="1"/>
          <p:nvPr/>
        </p:nvSpPr>
        <p:spPr>
          <a:xfrm>
            <a:off x="143992" y="91108"/>
            <a:ext cx="4752528" cy="1877437"/>
          </a:xfrm>
          <a:prstGeom prst="rect">
            <a:avLst/>
          </a:prstGeom>
          <a:blipFill>
            <a:blip r:embed="rId3"/>
            <a:tile tx="0" ty="0" sx="100000" sy="100000" flip="none" algn="tl"/>
          </a:blipFill>
          <a:effectLst>
            <a:glow rad="101600">
              <a:srgbClr val="FFFF66">
                <a:alpha val="40000"/>
              </a:srgbClr>
            </a:glow>
            <a:softEdge rad="241300"/>
          </a:effectLst>
        </p:spPr>
        <p:txBody>
          <a:bodyPr wrap="square" rtlCol="0">
            <a:spAutoFit/>
          </a:bodyPr>
          <a:lstStyle/>
          <a:p>
            <a:pPr algn="ctr"/>
            <a:r>
              <a:rPr lang="cs-CZ" sz="2200" dirty="0">
                <a:solidFill>
                  <a:srgbClr val="003399"/>
                </a:solidFill>
                <a:latin typeface="Arial Black" panose="020B0A04020102020204" pitchFamily="34" charset="0"/>
              </a:rPr>
              <a:t>Starší žáci mají v okresním přeboru po podzimu stejně jako Hoštka 42 bodů. Trenér </a:t>
            </a:r>
            <a:r>
              <a:rPr lang="cs-CZ" sz="2800" dirty="0">
                <a:solidFill>
                  <a:srgbClr val="003399"/>
                </a:solidFill>
                <a:latin typeface="Arial Black" panose="020B0A04020102020204" pitchFamily="34" charset="0"/>
              </a:rPr>
              <a:t>Miloslav Hromy </a:t>
            </a:r>
            <a:r>
              <a:rPr lang="cs-CZ" sz="2200" dirty="0">
                <a:solidFill>
                  <a:srgbClr val="003399"/>
                </a:solidFill>
                <a:latin typeface="Arial Black" panose="020B0A04020102020204" pitchFamily="34" charset="0"/>
              </a:rPr>
              <a:t>plánuje cestu za mistrovským titulem</a:t>
            </a:r>
          </a:p>
        </p:txBody>
      </p:sp>
      <p:sp>
        <p:nvSpPr>
          <p:cNvPr id="13" name="Obdélník 12">
            <a:extLst>
              <a:ext uri="{FF2B5EF4-FFF2-40B4-BE49-F238E27FC236}">
                <a16:creationId xmlns:a16="http://schemas.microsoft.com/office/drawing/2014/main" id="{614B74A2-BBDC-4E87-95FF-350B1AF1D5CF}"/>
              </a:ext>
            </a:extLst>
          </p:cNvPr>
          <p:cNvSpPr/>
          <p:nvPr/>
        </p:nvSpPr>
        <p:spPr>
          <a:xfrm>
            <a:off x="5616600" y="1167076"/>
            <a:ext cx="4679726" cy="3580147"/>
          </a:xfrm>
          <a:prstGeom prst="rect">
            <a:avLst/>
          </a:prstGeom>
        </p:spPr>
        <p:txBody>
          <a:bodyPr wrap="square">
            <a:spAutoFit/>
          </a:bodyPr>
          <a:lstStyle/>
          <a:p>
            <a:pPr algn="ctr">
              <a:lnSpc>
                <a:spcPct val="107000"/>
              </a:lnSpc>
              <a:spcAft>
                <a:spcPts val="0"/>
              </a:spcAft>
            </a:pPr>
            <a:r>
              <a:rPr lang="cs-CZ" sz="1400" dirty="0">
                <a:highlight>
                  <a:srgbClr val="00FF00"/>
                </a:highlight>
                <a:latin typeface="Arial Black" panose="020B0A04020102020204" pitchFamily="34" charset="0"/>
                <a:ea typeface="Calibri" panose="020F0502020204030204" pitchFamily="34" charset="0"/>
                <a:cs typeface="Times New Roman" panose="02020603050405020304" pitchFamily="18" charset="0"/>
              </a:rPr>
              <a:t>FK Baník Souš - SK Štětí</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400" dirty="0">
                <a:highlight>
                  <a:srgbClr val="00FF00"/>
                </a:highlight>
                <a:latin typeface="Arial Black" panose="020B0A04020102020204" pitchFamily="34" charset="0"/>
                <a:ea typeface="Calibri" panose="020F0502020204030204" pitchFamily="34" charset="0"/>
                <a:cs typeface="Times New Roman" panose="02020603050405020304" pitchFamily="18" charset="0"/>
              </a:rPr>
              <a:t>4:1(1:1)    10.8.2019     1. kolo divize</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ts val="1650"/>
              </a:lnSpc>
              <a:spcAft>
                <a:spcPts val="0"/>
              </a:spcAft>
            </a:pP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Rychle jsme šli do vedení 1:0, ale domácí po diskutabilním zahrání rukou z penalty rychle vyrovnali na 1:1. Jen co začala druhá půle, tak se proti nám kopala druhá penalta, ta už jasná byla, i když před tím faul na </a:t>
            </a:r>
            <a:r>
              <a:rPr lang="cs-CZ" sz="1000" dirty="0" err="1">
                <a:solidFill>
                  <a:srgbClr val="545454"/>
                </a:solidFill>
                <a:latin typeface="Arial" panose="020B0604020202020204" pitchFamily="34" charset="0"/>
                <a:ea typeface="Times New Roman" panose="02020603050405020304" pitchFamily="18" charset="0"/>
                <a:cs typeface="Arial" panose="020B0604020202020204" pitchFamily="34" charset="0"/>
              </a:rPr>
              <a:t>Beláka</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 také. V dalším průběhu utkání jsme si vypracovali mnohem více šancí než domácí, ale střelecká produktivita byla nulová. Naopak jsme se dopouštěli školáckých chyb ať už v brance nebo i ve středu hřiště a domácí to dokázali stoprocentně trestat. </a:t>
            </a:r>
            <a:r>
              <a:rPr lang="cs-CZ" sz="1000" u="sng" dirty="0">
                <a:solidFill>
                  <a:srgbClr val="545454"/>
                </a:solidFill>
                <a:latin typeface="Arial" panose="020B0604020202020204" pitchFamily="34" charset="0"/>
                <a:ea typeface="Times New Roman" panose="02020603050405020304" pitchFamily="18" charset="0"/>
                <a:cs typeface="Arial" panose="020B0604020202020204" pitchFamily="34" charset="0"/>
              </a:rPr>
              <a:t>Branky:</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545454"/>
                </a:solidFill>
                <a:latin typeface="Arial" panose="020B0604020202020204" pitchFamily="34" charset="0"/>
                <a:ea typeface="Times New Roman" panose="02020603050405020304" pitchFamily="18" charset="0"/>
                <a:cs typeface="Arial" panose="020B0604020202020204" pitchFamily="34" charset="0"/>
              </a:rPr>
              <a:t>K.Neuman</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 1</a:t>
            </a:r>
            <a:endParaRPr lang="cs-CZ" sz="1000" dirty="0">
              <a:latin typeface="Arial" panose="020B0604020202020204" pitchFamily="34" charset="0"/>
              <a:ea typeface="Times New Roman" panose="02020603050405020304" pitchFamily="18" charset="0"/>
              <a:cs typeface="Arial" panose="020B0604020202020204" pitchFamily="34" charset="0"/>
            </a:endParaRPr>
          </a:p>
          <a:p>
            <a:pPr>
              <a:lnSpc>
                <a:spcPts val="1650"/>
              </a:lnSpc>
              <a:spcAft>
                <a:spcPts val="0"/>
              </a:spcAft>
            </a:pPr>
            <a:r>
              <a:rPr lang="cs-CZ" sz="1000" u="sng" dirty="0">
                <a:solidFill>
                  <a:srgbClr val="545454"/>
                </a:solidFill>
                <a:latin typeface="Arial" panose="020B0604020202020204" pitchFamily="34" charset="0"/>
                <a:ea typeface="Times New Roman" panose="02020603050405020304" pitchFamily="18" charset="0"/>
                <a:cs typeface="Arial" panose="020B0604020202020204" pitchFamily="34" charset="0"/>
              </a:rPr>
              <a:t>Sestava:</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545454"/>
                </a:solidFill>
                <a:latin typeface="Arial" panose="020B0604020202020204" pitchFamily="34" charset="0"/>
                <a:ea typeface="Times New Roman" panose="02020603050405020304" pitchFamily="18" charset="0"/>
                <a:cs typeface="Arial" panose="020B0604020202020204" pitchFamily="34" charset="0"/>
              </a:rPr>
              <a:t>L.Uřídil-T.Belák</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a:t>
            </a:r>
            <a:r>
              <a:rPr lang="cs-CZ" sz="1000" dirty="0" err="1">
                <a:solidFill>
                  <a:srgbClr val="545454"/>
                </a:solidFill>
                <a:latin typeface="Arial" panose="020B0604020202020204" pitchFamily="34" charset="0"/>
                <a:ea typeface="Times New Roman" panose="02020603050405020304" pitchFamily="18" charset="0"/>
                <a:cs typeface="Arial" panose="020B0604020202020204" pitchFamily="34" charset="0"/>
              </a:rPr>
              <a:t>R.Feko</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545454"/>
                </a:solidFill>
                <a:latin typeface="Arial" panose="020B0604020202020204" pitchFamily="34" charset="0"/>
                <a:ea typeface="Times New Roman" panose="02020603050405020304" pitchFamily="18" charset="0"/>
                <a:cs typeface="Arial" panose="020B0604020202020204" pitchFamily="34" charset="0"/>
              </a:rPr>
              <a:t>J.Ransdorf</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545454"/>
                </a:solidFill>
                <a:latin typeface="Arial" panose="020B0604020202020204" pitchFamily="34" charset="0"/>
                <a:ea typeface="Times New Roman" panose="02020603050405020304" pitchFamily="18" charset="0"/>
                <a:cs typeface="Arial" panose="020B0604020202020204" pitchFamily="34" charset="0"/>
              </a:rPr>
              <a:t>J.Vacek</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545454"/>
                </a:solidFill>
                <a:latin typeface="Arial" panose="020B0604020202020204" pitchFamily="34" charset="0"/>
                <a:ea typeface="Times New Roman" panose="02020603050405020304" pitchFamily="18" charset="0"/>
                <a:cs typeface="Arial" panose="020B0604020202020204" pitchFamily="34" charset="0"/>
              </a:rPr>
              <a:t>D.Mencl</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a:t>
            </a:r>
          </a:p>
          <a:p>
            <a:pPr>
              <a:lnSpc>
                <a:spcPts val="1650"/>
              </a:lnSpc>
              <a:spcAft>
                <a:spcPts val="0"/>
              </a:spcAft>
            </a:pP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545454"/>
                </a:solidFill>
                <a:latin typeface="Arial" panose="020B0604020202020204" pitchFamily="34" charset="0"/>
                <a:ea typeface="Times New Roman" panose="02020603050405020304" pitchFamily="18" charset="0"/>
                <a:cs typeface="Arial" panose="020B0604020202020204" pitchFamily="34" charset="0"/>
              </a:rPr>
              <a:t>J.Slavíček</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545454"/>
                </a:solidFill>
                <a:latin typeface="Arial" panose="020B0604020202020204" pitchFamily="34" charset="0"/>
                <a:ea typeface="Times New Roman" panose="02020603050405020304" pitchFamily="18" charset="0"/>
                <a:cs typeface="Arial" panose="020B0604020202020204" pitchFamily="34" charset="0"/>
              </a:rPr>
              <a:t>J.Pícha</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(83.J.Prileložný), </a:t>
            </a:r>
            <a:r>
              <a:rPr lang="cs-CZ" sz="1000" dirty="0" err="1">
                <a:solidFill>
                  <a:srgbClr val="545454"/>
                </a:solidFill>
                <a:latin typeface="Arial" panose="020B0604020202020204" pitchFamily="34" charset="0"/>
                <a:ea typeface="Times New Roman" panose="02020603050405020304" pitchFamily="18" charset="0"/>
                <a:cs typeface="Arial" panose="020B0604020202020204" pitchFamily="34" charset="0"/>
              </a:rPr>
              <a:t>J.Neuman</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(81.D.Beruška), </a:t>
            </a:r>
          </a:p>
          <a:p>
            <a:pPr>
              <a:lnSpc>
                <a:spcPts val="1650"/>
              </a:lnSpc>
              <a:spcAft>
                <a:spcPts val="0"/>
              </a:spcAft>
            </a:pP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545454"/>
                </a:solidFill>
                <a:latin typeface="Arial" panose="020B0604020202020204" pitchFamily="34" charset="0"/>
                <a:ea typeface="Times New Roman" panose="02020603050405020304" pitchFamily="18" charset="0"/>
                <a:cs typeface="Arial" panose="020B0604020202020204" pitchFamily="34" charset="0"/>
              </a:rPr>
              <a:t>J.Vokoun</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545454"/>
                </a:solidFill>
                <a:latin typeface="Arial" panose="020B0604020202020204" pitchFamily="34" charset="0"/>
                <a:ea typeface="Times New Roman" panose="02020603050405020304" pitchFamily="18" charset="0"/>
                <a:cs typeface="Arial" panose="020B0604020202020204" pitchFamily="34" charset="0"/>
              </a:rPr>
              <a:t>A.Brůža-D,Brandejs</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      </a:t>
            </a:r>
            <a:endParaRPr lang="cs-CZ" sz="1000" dirty="0">
              <a:latin typeface="Arial" panose="020B0604020202020204" pitchFamily="34" charset="0"/>
              <a:ea typeface="Times New Roman" panose="02020603050405020304" pitchFamily="18" charset="0"/>
              <a:cs typeface="Arial" panose="020B0604020202020204" pitchFamily="34" charset="0"/>
            </a:endParaRPr>
          </a:p>
          <a:p>
            <a:pPr>
              <a:lnSpc>
                <a:spcPts val="1650"/>
              </a:lnSpc>
              <a:spcAft>
                <a:spcPts val="0"/>
              </a:spcAft>
            </a:pPr>
            <a:r>
              <a:rPr lang="cs-CZ" sz="1000" u="sng" dirty="0" err="1">
                <a:solidFill>
                  <a:srgbClr val="545454"/>
                </a:solidFill>
                <a:latin typeface="Arial" panose="020B0604020202020204" pitchFamily="34" charset="0"/>
                <a:ea typeface="Times New Roman" panose="02020603050405020304" pitchFamily="18" charset="0"/>
                <a:cs typeface="Arial" panose="020B0604020202020204" pitchFamily="34" charset="0"/>
              </a:rPr>
              <a:t>Připraveni</a:t>
            </a:r>
            <a:r>
              <a:rPr lang="cs-CZ" sz="1000" dirty="0" err="1">
                <a:solidFill>
                  <a:srgbClr val="545454"/>
                </a:solidFill>
                <a:latin typeface="Arial" panose="020B0604020202020204" pitchFamily="34" charset="0"/>
                <a:ea typeface="Times New Roman" panose="02020603050405020304" pitchFamily="18" charset="0"/>
                <a:cs typeface="Arial" panose="020B0604020202020204" pitchFamily="34" charset="0"/>
              </a:rPr>
              <a:t>:K.Horváth</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545454"/>
                </a:solidFill>
                <a:latin typeface="Arial" panose="020B0604020202020204" pitchFamily="34" charset="0"/>
                <a:ea typeface="Times New Roman" panose="02020603050405020304" pitchFamily="18" charset="0"/>
                <a:cs typeface="Arial" panose="020B0604020202020204" pitchFamily="34" charset="0"/>
              </a:rPr>
              <a:t>F.Podhorský</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545454"/>
                </a:solidFill>
                <a:latin typeface="Arial" panose="020B0604020202020204" pitchFamily="34" charset="0"/>
                <a:ea typeface="Times New Roman" panose="02020603050405020304" pitchFamily="18" charset="0"/>
                <a:cs typeface="Arial" panose="020B0604020202020204" pitchFamily="34" charset="0"/>
              </a:rPr>
              <a:t>M.Jelínek</a:t>
            </a:r>
            <a:endParaRPr lang="cs-CZ" sz="1000" dirty="0">
              <a:latin typeface="Arial" panose="020B0604020202020204" pitchFamily="34" charset="0"/>
              <a:ea typeface="Times New Roman" panose="02020603050405020304" pitchFamily="18" charset="0"/>
              <a:cs typeface="Arial" panose="020B0604020202020204" pitchFamily="34" charset="0"/>
            </a:endParaRPr>
          </a:p>
          <a:p>
            <a:pPr>
              <a:lnSpc>
                <a:spcPts val="1650"/>
              </a:lnSpc>
              <a:spcAft>
                <a:spcPts val="0"/>
              </a:spcAft>
            </a:pPr>
            <a:r>
              <a:rPr lang="cs-CZ" sz="1000" u="sng" dirty="0">
                <a:solidFill>
                  <a:srgbClr val="545454"/>
                </a:solidFill>
                <a:latin typeface="Arial" panose="020B0604020202020204" pitchFamily="34" charset="0"/>
                <a:ea typeface="Times New Roman" panose="02020603050405020304" pitchFamily="18" charset="0"/>
                <a:cs typeface="Arial" panose="020B0604020202020204" pitchFamily="34" charset="0"/>
              </a:rPr>
              <a:t>Trenér:</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545454"/>
                </a:solidFill>
                <a:latin typeface="Arial" panose="020B0604020202020204" pitchFamily="34" charset="0"/>
                <a:ea typeface="Times New Roman" panose="02020603050405020304" pitchFamily="18" charset="0"/>
                <a:cs typeface="Arial" panose="020B0604020202020204" pitchFamily="34" charset="0"/>
              </a:rPr>
              <a:t>J.Ransdorf</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545454"/>
                </a:solidFill>
                <a:latin typeface="Arial" panose="020B0604020202020204" pitchFamily="34" charset="0"/>
                <a:ea typeface="Times New Roman" panose="02020603050405020304" pitchFamily="18" charset="0"/>
                <a:cs typeface="Arial" panose="020B0604020202020204" pitchFamily="34" charset="0"/>
              </a:rPr>
              <a:t>P.Hoznédl</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  </a:t>
            </a:r>
            <a:r>
              <a:rPr lang="cs-CZ" sz="1000" u="sng" dirty="0">
                <a:solidFill>
                  <a:srgbClr val="545454"/>
                </a:solidFill>
                <a:latin typeface="Arial" panose="020B0604020202020204" pitchFamily="34" charset="0"/>
                <a:ea typeface="Times New Roman" panose="02020603050405020304" pitchFamily="18" charset="0"/>
                <a:cs typeface="Arial" panose="020B0604020202020204" pitchFamily="34" charset="0"/>
              </a:rPr>
              <a:t>Vedoucí:</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545454"/>
                </a:solidFill>
                <a:latin typeface="Arial" panose="020B0604020202020204" pitchFamily="34" charset="0"/>
                <a:ea typeface="Times New Roman" panose="02020603050405020304" pitchFamily="18" charset="0"/>
                <a:cs typeface="Arial" panose="020B0604020202020204" pitchFamily="34" charset="0"/>
              </a:rPr>
              <a:t>M.Plíšek</a:t>
            </a:r>
            <a:endParaRPr lang="cs-CZ" sz="1000" dirty="0">
              <a:latin typeface="Arial" panose="020B0604020202020204" pitchFamily="34" charset="0"/>
              <a:ea typeface="Times New Roman" panose="02020603050405020304" pitchFamily="18" charset="0"/>
              <a:cs typeface="Arial" panose="020B0604020202020204" pitchFamily="34" charset="0"/>
            </a:endParaRPr>
          </a:p>
          <a:p>
            <a:pPr>
              <a:lnSpc>
                <a:spcPts val="1650"/>
              </a:lnSpc>
              <a:spcAft>
                <a:spcPts val="0"/>
              </a:spcAft>
            </a:pPr>
            <a:r>
              <a:rPr lang="cs-CZ" sz="1000" u="sng" dirty="0">
                <a:solidFill>
                  <a:srgbClr val="545454"/>
                </a:solidFill>
                <a:latin typeface="Arial" panose="020B0604020202020204" pitchFamily="34" charset="0"/>
                <a:ea typeface="Times New Roman" panose="02020603050405020304" pitchFamily="18" charset="0"/>
                <a:cs typeface="Arial" panose="020B0604020202020204" pitchFamily="34" charset="0"/>
              </a:rPr>
              <a:t>Rozhodčí:</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545454"/>
                </a:solidFill>
                <a:latin typeface="Arial" panose="020B0604020202020204" pitchFamily="34" charset="0"/>
                <a:ea typeface="Times New Roman" panose="02020603050405020304" pitchFamily="18" charset="0"/>
                <a:cs typeface="Arial" panose="020B0604020202020204" pitchFamily="34" charset="0"/>
              </a:rPr>
              <a:t>L.Langmajer-M.Košan</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545454"/>
                </a:solidFill>
                <a:latin typeface="Arial" panose="020B0604020202020204" pitchFamily="34" charset="0"/>
                <a:ea typeface="Times New Roman" panose="02020603050405020304" pitchFamily="18" charset="0"/>
                <a:cs typeface="Arial" panose="020B0604020202020204" pitchFamily="34" charset="0"/>
              </a:rPr>
              <a:t>Z.</a:t>
            </a:r>
            <a:r>
              <a:rPr lang="cs-CZ" sz="1000" u="sng" dirty="0" err="1">
                <a:solidFill>
                  <a:srgbClr val="545454"/>
                </a:solidFill>
                <a:latin typeface="Arial" panose="020B0604020202020204" pitchFamily="34" charset="0"/>
                <a:ea typeface="Times New Roman" panose="02020603050405020304" pitchFamily="18" charset="0"/>
                <a:cs typeface="Arial" panose="020B0604020202020204" pitchFamily="34" charset="0"/>
              </a:rPr>
              <a:t>Cupl</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 </a:t>
            </a:r>
            <a:r>
              <a:rPr lang="cs-CZ" sz="1000" u="sng" dirty="0">
                <a:solidFill>
                  <a:srgbClr val="545454"/>
                </a:solidFill>
                <a:latin typeface="Arial" panose="020B0604020202020204" pitchFamily="34" charset="0"/>
                <a:ea typeface="Times New Roman" panose="02020603050405020304" pitchFamily="18" charset="0"/>
                <a:cs typeface="Arial" panose="020B0604020202020204" pitchFamily="34" charset="0"/>
              </a:rPr>
              <a:t>Delegát:</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545454"/>
                </a:solidFill>
                <a:latin typeface="Arial" panose="020B0604020202020204" pitchFamily="34" charset="0"/>
                <a:ea typeface="Times New Roman" panose="02020603050405020304" pitchFamily="18" charset="0"/>
                <a:cs typeface="Arial" panose="020B0604020202020204" pitchFamily="34" charset="0"/>
              </a:rPr>
              <a:t>J.Váňa</a:t>
            </a:r>
            <a:r>
              <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rPr>
              <a:t>   100diváků           </a:t>
            </a:r>
            <a:endParaRPr lang="cs-CZ" sz="1000" dirty="0">
              <a:latin typeface="Arial" panose="020B0604020202020204" pitchFamily="34" charset="0"/>
              <a:ea typeface="Times New Roman" panose="02020603050405020304" pitchFamily="18" charset="0"/>
              <a:cs typeface="Arial" panose="020B0604020202020204" pitchFamily="34" charset="0"/>
            </a:endParaRPr>
          </a:p>
        </p:txBody>
      </p:sp>
      <p:sp>
        <p:nvSpPr>
          <p:cNvPr id="14" name="TextovéPole 13">
            <a:extLst>
              <a:ext uri="{FF2B5EF4-FFF2-40B4-BE49-F238E27FC236}">
                <a16:creationId xmlns:a16="http://schemas.microsoft.com/office/drawing/2014/main" id="{320EA920-B788-45D9-B6A8-4D670D1443F1}"/>
              </a:ext>
            </a:extLst>
          </p:cNvPr>
          <p:cNvSpPr txBox="1"/>
          <p:nvPr/>
        </p:nvSpPr>
        <p:spPr>
          <a:xfrm>
            <a:off x="5616600" y="158964"/>
            <a:ext cx="4464496" cy="707886"/>
          </a:xfrm>
          <a:prstGeom prst="rect">
            <a:avLst/>
          </a:prstGeom>
          <a:blipFill>
            <a:blip r:embed="rId4"/>
            <a:tile tx="0" ty="0" sx="100000" sy="100000" flip="none" algn="tl"/>
          </a:blipFill>
          <a:effectLst>
            <a:glow rad="101600">
              <a:srgbClr val="FFFF66">
                <a:alpha val="40000"/>
              </a:srgbClr>
            </a:glow>
            <a:softEdge rad="0"/>
          </a:effectLst>
        </p:spPr>
        <p:txBody>
          <a:bodyPr wrap="square" rtlCol="0">
            <a:spAutoFit/>
          </a:bodyPr>
          <a:lstStyle/>
          <a:p>
            <a:pPr algn="ctr"/>
            <a:r>
              <a:rPr lang="cs-CZ" sz="2000" dirty="0">
                <a:solidFill>
                  <a:srgbClr val="000099"/>
                </a:solidFill>
                <a:latin typeface="Arial Black" panose="020B0A04020102020204" pitchFamily="34" charset="0"/>
              </a:rPr>
              <a:t>Podzim v Souši. Vedli jsme 1:0, ale domácí zápas otočili </a:t>
            </a:r>
          </a:p>
        </p:txBody>
      </p:sp>
      <p:pic>
        <p:nvPicPr>
          <p:cNvPr id="15" name="Obrázek 14">
            <a:extLst>
              <a:ext uri="{FF2B5EF4-FFF2-40B4-BE49-F238E27FC236}">
                <a16:creationId xmlns:a16="http://schemas.microsoft.com/office/drawing/2014/main" id="{17D52AC6-8FAD-48FE-B25A-DB7B2C397331}"/>
              </a:ext>
            </a:extLst>
          </p:cNvPr>
          <p:cNvPicPr>
            <a:picLocks noChangeAspect="1"/>
          </p:cNvPicPr>
          <p:nvPr/>
        </p:nvPicPr>
        <p:blipFill>
          <a:blip r:embed="rId5"/>
          <a:stretch>
            <a:fillRect/>
          </a:stretch>
        </p:blipFill>
        <p:spPr>
          <a:xfrm>
            <a:off x="6048648" y="4839484"/>
            <a:ext cx="3401784" cy="1983681"/>
          </a:xfrm>
          <a:prstGeom prst="rect">
            <a:avLst/>
          </a:prstGeom>
          <a:ln w="38100">
            <a:solidFill>
              <a:schemeClr val="accent5">
                <a:lumMod val="50000"/>
              </a:schemeClr>
            </a:solidFill>
          </a:ln>
        </p:spPr>
      </p:pic>
    </p:spTree>
    <p:extLst>
      <p:ext uri="{BB962C8B-B14F-4D97-AF65-F5344CB8AC3E}">
        <p14:creationId xmlns:p14="http://schemas.microsoft.com/office/powerpoint/2010/main" val="3124472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12</a:t>
            </a:r>
          </a:p>
        </p:txBody>
      </p:sp>
      <p:sp>
        <p:nvSpPr>
          <p:cNvPr id="7" name="TextovéPole 6"/>
          <p:cNvSpPr txBox="1"/>
          <p:nvPr/>
        </p:nvSpPr>
        <p:spPr>
          <a:xfrm>
            <a:off x="7200776"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37</a:t>
            </a:r>
          </a:p>
        </p:txBody>
      </p:sp>
      <p:graphicFrame>
        <p:nvGraphicFramePr>
          <p:cNvPr id="17" name="Tabulka 16">
            <a:extLst>
              <a:ext uri="{FF2B5EF4-FFF2-40B4-BE49-F238E27FC236}">
                <a16:creationId xmlns:a16="http://schemas.microsoft.com/office/drawing/2014/main" id="{95BC5383-05E6-4956-A855-F7B2FD2108E5}"/>
              </a:ext>
            </a:extLst>
          </p:cNvPr>
          <p:cNvGraphicFramePr>
            <a:graphicFrameLocks noGrp="1"/>
          </p:cNvGraphicFramePr>
          <p:nvPr>
            <p:extLst>
              <p:ext uri="{D42A27DB-BD31-4B8C-83A1-F6EECF244321}">
                <p14:modId xmlns:p14="http://schemas.microsoft.com/office/powerpoint/2010/main" val="3486349814"/>
              </p:ext>
            </p:extLst>
          </p:nvPr>
        </p:nvGraphicFramePr>
        <p:xfrm>
          <a:off x="5656285" y="1747292"/>
          <a:ext cx="4464494" cy="4976593"/>
        </p:xfrm>
        <a:graphic>
          <a:graphicData uri="http://schemas.openxmlformats.org/drawingml/2006/table">
            <a:tbl>
              <a:tblPr/>
              <a:tblGrid>
                <a:gridCol w="508074">
                  <a:extLst>
                    <a:ext uri="{9D8B030D-6E8A-4147-A177-3AD203B41FA5}">
                      <a16:colId xmlns:a16="http://schemas.microsoft.com/office/drawing/2014/main" val="3710286931"/>
                    </a:ext>
                  </a:extLst>
                </a:gridCol>
                <a:gridCol w="491684">
                  <a:extLst>
                    <a:ext uri="{9D8B030D-6E8A-4147-A177-3AD203B41FA5}">
                      <a16:colId xmlns:a16="http://schemas.microsoft.com/office/drawing/2014/main" val="430721517"/>
                    </a:ext>
                  </a:extLst>
                </a:gridCol>
                <a:gridCol w="354013">
                  <a:extLst>
                    <a:ext uri="{9D8B030D-6E8A-4147-A177-3AD203B41FA5}">
                      <a16:colId xmlns:a16="http://schemas.microsoft.com/office/drawing/2014/main" val="3413639372"/>
                    </a:ext>
                  </a:extLst>
                </a:gridCol>
                <a:gridCol w="236008">
                  <a:extLst>
                    <a:ext uri="{9D8B030D-6E8A-4147-A177-3AD203B41FA5}">
                      <a16:colId xmlns:a16="http://schemas.microsoft.com/office/drawing/2014/main" val="249667797"/>
                    </a:ext>
                  </a:extLst>
                </a:gridCol>
                <a:gridCol w="868642">
                  <a:extLst>
                    <a:ext uri="{9D8B030D-6E8A-4147-A177-3AD203B41FA5}">
                      <a16:colId xmlns:a16="http://schemas.microsoft.com/office/drawing/2014/main" val="3574630217"/>
                    </a:ext>
                  </a:extLst>
                </a:gridCol>
                <a:gridCol w="1006314">
                  <a:extLst>
                    <a:ext uri="{9D8B030D-6E8A-4147-A177-3AD203B41FA5}">
                      <a16:colId xmlns:a16="http://schemas.microsoft.com/office/drawing/2014/main" val="1632486514"/>
                    </a:ext>
                  </a:extLst>
                </a:gridCol>
                <a:gridCol w="721137">
                  <a:extLst>
                    <a:ext uri="{9D8B030D-6E8A-4147-A177-3AD203B41FA5}">
                      <a16:colId xmlns:a16="http://schemas.microsoft.com/office/drawing/2014/main" val="492476750"/>
                    </a:ext>
                  </a:extLst>
                </a:gridCol>
                <a:gridCol w="278622">
                  <a:extLst>
                    <a:ext uri="{9D8B030D-6E8A-4147-A177-3AD203B41FA5}">
                      <a16:colId xmlns:a16="http://schemas.microsoft.com/office/drawing/2014/main" val="3278268941"/>
                    </a:ext>
                  </a:extLst>
                </a:gridCol>
              </a:tblGrid>
              <a:tr h="208802">
                <a:tc gridSpan="8">
                  <a:txBody>
                    <a:bodyPr/>
                    <a:lstStyle/>
                    <a:p>
                      <a:pPr algn="ctr" fontAlgn="ctr"/>
                      <a:r>
                        <a:rPr lang="cs-CZ" sz="1050" b="1" i="0" u="none" strike="noStrike" dirty="0">
                          <a:solidFill>
                            <a:schemeClr val="accent6">
                              <a:lumMod val="50000"/>
                            </a:schemeClr>
                          </a:solidFill>
                          <a:effectLst/>
                          <a:latin typeface="Arial Black" panose="020B0A04020102020204" pitchFamily="34" charset="0"/>
                        </a:rPr>
                        <a:t>Krajský přebor Starší dorost Jaro 2020-změny vyhrazeny</a:t>
                      </a:r>
                    </a:p>
                  </a:txBody>
                  <a:tcPr marL="2804" marR="2804" marT="28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2882493013"/>
                  </a:ext>
                </a:extLst>
              </a:tr>
              <a:tr h="294780">
                <a:tc>
                  <a:txBody>
                    <a:bodyPr/>
                    <a:lstStyle/>
                    <a:p>
                      <a:pPr algn="ctr" fontAlgn="ctr"/>
                      <a:r>
                        <a:rPr lang="cs-CZ" sz="700" b="1" i="0" u="none" strike="noStrike" dirty="0">
                          <a:solidFill>
                            <a:srgbClr val="000000"/>
                          </a:solidFill>
                          <a:effectLst/>
                          <a:latin typeface="Arial" panose="020B0604020202020204" pitchFamily="34" charset="0"/>
                        </a:rPr>
                        <a:t>Den</a:t>
                      </a:r>
                    </a:p>
                  </a:txBody>
                  <a:tcPr marL="2804" marR="2804" marT="28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700" b="1" i="0" u="none" strike="noStrike">
                          <a:solidFill>
                            <a:srgbClr val="000000"/>
                          </a:solidFill>
                          <a:effectLst/>
                          <a:latin typeface="Arial" panose="020B0604020202020204" pitchFamily="34" charset="0"/>
                        </a:rPr>
                        <a:t>Datum</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700" b="1" i="0" u="none" strike="noStrike">
                          <a:solidFill>
                            <a:srgbClr val="000000"/>
                          </a:solidFill>
                          <a:effectLst/>
                          <a:latin typeface="Arial" panose="020B0604020202020204" pitchFamily="34" charset="0"/>
                        </a:rPr>
                        <a:t>Čas</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700" b="1" i="0" u="none" strike="noStrike">
                          <a:solidFill>
                            <a:srgbClr val="000000"/>
                          </a:solidFill>
                          <a:effectLst/>
                          <a:latin typeface="Arial" panose="020B0604020202020204" pitchFamily="34" charset="0"/>
                        </a:rPr>
                        <a:t>Odjezd</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700" b="1" i="0" u="none" strike="noStrike">
                          <a:solidFill>
                            <a:srgbClr val="000000"/>
                          </a:solidFill>
                          <a:effectLst/>
                          <a:latin typeface="Arial" panose="020B0604020202020204" pitchFamily="34" charset="0"/>
                        </a:rPr>
                        <a:t>Domácí</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700" b="1" i="0" u="none" strike="noStrike" dirty="0">
                          <a:solidFill>
                            <a:srgbClr val="000000"/>
                          </a:solidFill>
                          <a:effectLst/>
                          <a:latin typeface="Arial" panose="020B0604020202020204" pitchFamily="34" charset="0"/>
                        </a:rPr>
                        <a:t>Hosté</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700" b="1" i="0" u="none" strike="noStrike" dirty="0">
                          <a:solidFill>
                            <a:srgbClr val="000000"/>
                          </a:solidFill>
                          <a:effectLst/>
                          <a:latin typeface="Arial" panose="020B0604020202020204" pitchFamily="34" charset="0"/>
                        </a:rPr>
                        <a:t>Hřiště</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700" b="1" i="0" u="none" strike="noStrike" dirty="0">
                          <a:solidFill>
                            <a:srgbClr val="000000"/>
                          </a:solidFill>
                          <a:effectLst/>
                          <a:latin typeface="Arial" panose="020B0604020202020204" pitchFamily="34" charset="0"/>
                        </a:rPr>
                        <a:t>Kolo</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627056778"/>
                  </a:ext>
                </a:extLst>
              </a:tr>
              <a:tr h="340099">
                <a:tc>
                  <a:txBody>
                    <a:bodyPr/>
                    <a:lstStyle/>
                    <a:p>
                      <a:pPr algn="ctr" fontAlgn="ctr"/>
                      <a:r>
                        <a:rPr lang="cs-CZ" sz="800" b="1" i="0" u="none" strike="noStrike">
                          <a:solidFill>
                            <a:srgbClr val="000000"/>
                          </a:solidFill>
                          <a:effectLst/>
                          <a:latin typeface="Arial" panose="020B0604020202020204" pitchFamily="34" charset="0"/>
                        </a:rPr>
                        <a:t>neděle</a:t>
                      </a:r>
                    </a:p>
                  </a:txBody>
                  <a:tcPr marL="2804" marR="2804" marT="28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dirty="0">
                          <a:solidFill>
                            <a:srgbClr val="000000"/>
                          </a:solidFill>
                          <a:effectLst/>
                          <a:latin typeface="Arial" panose="020B0604020202020204" pitchFamily="34" charset="0"/>
                        </a:rPr>
                        <a:t>15.03.</a:t>
                      </a:r>
                    </a:p>
                    <a:p>
                      <a:pPr algn="ctr" fontAlgn="ctr"/>
                      <a:r>
                        <a:rPr lang="cs-CZ" sz="800" b="1" i="0" u="none" strike="noStrike" dirty="0">
                          <a:solidFill>
                            <a:srgbClr val="000000"/>
                          </a:solidFill>
                          <a:effectLst/>
                          <a:latin typeface="Arial" panose="020B0604020202020204" pitchFamily="34" charset="0"/>
                        </a:rPr>
                        <a:t>2020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10:00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7:45</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FK Junior Děčín</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SK Štětí</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UT Děčín</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600" b="1" i="0" u="none" strike="noStrike">
                          <a:solidFill>
                            <a:srgbClr val="000000"/>
                          </a:solidFill>
                          <a:effectLst/>
                          <a:latin typeface="Arial" panose="020B0604020202020204" pitchFamily="34" charset="0"/>
                        </a:rPr>
                        <a:t>14</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822025252"/>
                  </a:ext>
                </a:extLst>
              </a:tr>
              <a:tr h="327124">
                <a:tc>
                  <a:txBody>
                    <a:bodyPr/>
                    <a:lstStyle/>
                    <a:p>
                      <a:pPr algn="ctr" fontAlgn="ctr"/>
                      <a:r>
                        <a:rPr lang="cs-CZ" sz="800" b="1" i="0" u="none" strike="noStrike">
                          <a:solidFill>
                            <a:srgbClr val="000000"/>
                          </a:solidFill>
                          <a:effectLst/>
                          <a:latin typeface="Arial" panose="020B0604020202020204" pitchFamily="34" charset="0"/>
                        </a:rPr>
                        <a:t>neděle</a:t>
                      </a:r>
                    </a:p>
                  </a:txBody>
                  <a:tcPr marL="2804" marR="2804" marT="28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dirty="0">
                          <a:solidFill>
                            <a:srgbClr val="000000"/>
                          </a:solidFill>
                          <a:effectLst/>
                          <a:latin typeface="Arial" panose="020B0604020202020204" pitchFamily="34" charset="0"/>
                        </a:rPr>
                        <a:t>22.03.</a:t>
                      </a:r>
                    </a:p>
                    <a:p>
                      <a:pPr algn="ctr" fontAlgn="ctr"/>
                      <a:r>
                        <a:rPr lang="cs-CZ" sz="800" b="1" i="0" u="none" strike="noStrike" dirty="0">
                          <a:solidFill>
                            <a:srgbClr val="000000"/>
                          </a:solidFill>
                          <a:effectLst/>
                          <a:latin typeface="Arial" panose="020B0604020202020204" pitchFamily="34" charset="0"/>
                        </a:rPr>
                        <a:t>2020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dirty="0">
                          <a:solidFill>
                            <a:srgbClr val="000000"/>
                          </a:solidFill>
                          <a:effectLst/>
                          <a:latin typeface="Arial" panose="020B0604020202020204" pitchFamily="34" charset="0"/>
                        </a:rPr>
                        <a:t>10:00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900" b="1" i="0" u="none" strike="noStrike" dirty="0">
                          <a:solidFill>
                            <a:srgbClr val="000000"/>
                          </a:solidFill>
                          <a:effectLst/>
                          <a:latin typeface="Arial" panose="020B0604020202020204" pitchFamily="34" charset="0"/>
                        </a:rPr>
                        <a:t> </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SK Štětí</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FK Neštěmice</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a:solidFill>
                            <a:srgbClr val="000000"/>
                          </a:solidFill>
                          <a:effectLst/>
                          <a:latin typeface="Arial" panose="020B0604020202020204" pitchFamily="34" charset="0"/>
                        </a:rPr>
                        <a:t> </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600" b="1" i="0" u="none" strike="noStrike">
                          <a:solidFill>
                            <a:srgbClr val="000000"/>
                          </a:solidFill>
                          <a:effectLst/>
                          <a:latin typeface="Arial" panose="020B0604020202020204" pitchFamily="34" charset="0"/>
                        </a:rPr>
                        <a:t>15</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259728496"/>
                  </a:ext>
                </a:extLst>
              </a:tr>
              <a:tr h="340099">
                <a:tc>
                  <a:txBody>
                    <a:bodyPr/>
                    <a:lstStyle/>
                    <a:p>
                      <a:pPr algn="ctr" fontAlgn="ctr"/>
                      <a:r>
                        <a:rPr lang="cs-CZ" sz="800" b="1" i="0" u="none" strike="noStrike">
                          <a:solidFill>
                            <a:srgbClr val="000000"/>
                          </a:solidFill>
                          <a:effectLst/>
                          <a:latin typeface="Arial" panose="020B0604020202020204" pitchFamily="34" charset="0"/>
                        </a:rPr>
                        <a:t>neděle</a:t>
                      </a:r>
                    </a:p>
                  </a:txBody>
                  <a:tcPr marL="2804" marR="2804" marT="28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dirty="0">
                          <a:solidFill>
                            <a:srgbClr val="000000"/>
                          </a:solidFill>
                          <a:effectLst/>
                          <a:latin typeface="Arial" panose="020B0604020202020204" pitchFamily="34" charset="0"/>
                        </a:rPr>
                        <a:t>29.03.</a:t>
                      </a:r>
                    </a:p>
                    <a:p>
                      <a:pPr algn="ctr" fontAlgn="ctr"/>
                      <a:r>
                        <a:rPr lang="cs-CZ" sz="800" b="1" i="0" u="none" strike="noStrike" dirty="0">
                          <a:solidFill>
                            <a:srgbClr val="000000"/>
                          </a:solidFill>
                          <a:effectLst/>
                          <a:latin typeface="Arial" panose="020B0604020202020204" pitchFamily="34" charset="0"/>
                        </a:rPr>
                        <a:t>2020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10:00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7:45</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FK Jiskra Velké Březno</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SK Štětí</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Velké Březno</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600" b="1" i="0" u="none" strike="noStrike">
                          <a:solidFill>
                            <a:srgbClr val="000000"/>
                          </a:solidFill>
                          <a:effectLst/>
                          <a:latin typeface="Arial" panose="020B0604020202020204" pitchFamily="34" charset="0"/>
                        </a:rPr>
                        <a:t>16</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457658865"/>
                  </a:ext>
                </a:extLst>
              </a:tr>
              <a:tr h="327124">
                <a:tc>
                  <a:txBody>
                    <a:bodyPr/>
                    <a:lstStyle/>
                    <a:p>
                      <a:pPr algn="ctr" fontAlgn="ctr"/>
                      <a:r>
                        <a:rPr lang="cs-CZ" sz="800" b="1" i="0" u="none" strike="noStrike" dirty="0">
                          <a:solidFill>
                            <a:srgbClr val="000000"/>
                          </a:solidFill>
                          <a:effectLst/>
                          <a:latin typeface="Arial" panose="020B0604020202020204" pitchFamily="34" charset="0"/>
                        </a:rPr>
                        <a:t>sobota</a:t>
                      </a:r>
                    </a:p>
                  </a:txBody>
                  <a:tcPr marL="2804" marR="2804" marT="28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800" b="1" i="0" u="none" strike="noStrike" dirty="0">
                          <a:solidFill>
                            <a:srgbClr val="000000"/>
                          </a:solidFill>
                          <a:effectLst/>
                          <a:latin typeface="Arial" panose="020B0604020202020204" pitchFamily="34" charset="0"/>
                        </a:rPr>
                        <a:t>04.04.</a:t>
                      </a:r>
                    </a:p>
                    <a:p>
                      <a:pPr algn="ctr" fontAlgn="ctr"/>
                      <a:r>
                        <a:rPr lang="cs-CZ" sz="800" b="1" i="0" u="none" strike="noStrike" dirty="0">
                          <a:solidFill>
                            <a:srgbClr val="000000"/>
                          </a:solidFill>
                          <a:effectLst/>
                          <a:latin typeface="Arial" panose="020B0604020202020204" pitchFamily="34" charset="0"/>
                        </a:rPr>
                        <a:t>2020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800" b="1" i="0" u="none" strike="noStrike" dirty="0">
                          <a:solidFill>
                            <a:srgbClr val="000000"/>
                          </a:solidFill>
                          <a:effectLst/>
                          <a:latin typeface="Arial" panose="020B0604020202020204" pitchFamily="34" charset="0"/>
                        </a:rPr>
                        <a:t> </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900" b="1" i="0" u="none" strike="noStrike" dirty="0">
                          <a:solidFill>
                            <a:srgbClr val="000000"/>
                          </a:solidFill>
                          <a:effectLst/>
                          <a:latin typeface="Arial" panose="020B0604020202020204" pitchFamily="34" charset="0"/>
                        </a:rPr>
                        <a:t> </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dirty="0">
                          <a:solidFill>
                            <a:srgbClr val="000000"/>
                          </a:solidFill>
                          <a:effectLst/>
                          <a:latin typeface="Arial" panose="020B0604020202020204" pitchFamily="34" charset="0"/>
                        </a:rPr>
                        <a:t>Volno</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dirty="0">
                          <a:solidFill>
                            <a:srgbClr val="000000"/>
                          </a:solidFill>
                          <a:effectLst/>
                          <a:latin typeface="Arial" panose="020B0604020202020204" pitchFamily="34" charset="0"/>
                        </a:rPr>
                        <a:t> </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800" b="1" i="0" u="none" strike="noStrike" dirty="0">
                          <a:solidFill>
                            <a:srgbClr val="000000"/>
                          </a:solidFill>
                          <a:effectLst/>
                          <a:latin typeface="Arial" panose="020B0604020202020204" pitchFamily="34" charset="0"/>
                        </a:rPr>
                        <a:t> </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600" b="1" i="0" u="none" strike="noStrike" dirty="0">
                          <a:solidFill>
                            <a:srgbClr val="000000"/>
                          </a:solidFill>
                          <a:effectLst/>
                          <a:latin typeface="Arial" panose="020B0604020202020204" pitchFamily="34" charset="0"/>
                        </a:rPr>
                        <a:t>17</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2173528299"/>
                  </a:ext>
                </a:extLst>
              </a:tr>
              <a:tr h="327124">
                <a:tc>
                  <a:txBody>
                    <a:bodyPr/>
                    <a:lstStyle/>
                    <a:p>
                      <a:pPr algn="ctr" fontAlgn="ctr"/>
                      <a:r>
                        <a:rPr lang="cs-CZ" sz="800" b="1" i="0" u="none" strike="noStrike">
                          <a:solidFill>
                            <a:srgbClr val="000000"/>
                          </a:solidFill>
                          <a:effectLst/>
                          <a:latin typeface="Arial" panose="020B0604020202020204" pitchFamily="34" charset="0"/>
                        </a:rPr>
                        <a:t>neděle</a:t>
                      </a:r>
                    </a:p>
                  </a:txBody>
                  <a:tcPr marL="2804" marR="2804" marT="28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dirty="0">
                          <a:solidFill>
                            <a:srgbClr val="000000"/>
                          </a:solidFill>
                          <a:effectLst/>
                          <a:latin typeface="Arial" panose="020B0604020202020204" pitchFamily="34" charset="0"/>
                        </a:rPr>
                        <a:t>12.04.</a:t>
                      </a:r>
                    </a:p>
                    <a:p>
                      <a:pPr algn="ctr" fontAlgn="ctr"/>
                      <a:r>
                        <a:rPr lang="cs-CZ" sz="800" b="1" i="0" u="none" strike="noStrike" dirty="0">
                          <a:solidFill>
                            <a:srgbClr val="000000"/>
                          </a:solidFill>
                          <a:effectLst/>
                          <a:latin typeface="Arial" panose="020B0604020202020204" pitchFamily="34" charset="0"/>
                        </a:rPr>
                        <a:t>2020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10:00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7:45</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TJ Proboštov</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SK Štětí</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Proboštov</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600" b="1" i="0" u="none" strike="noStrike">
                          <a:solidFill>
                            <a:srgbClr val="000000"/>
                          </a:solidFill>
                          <a:effectLst/>
                          <a:latin typeface="Arial" panose="020B0604020202020204" pitchFamily="34" charset="0"/>
                        </a:rPr>
                        <a:t>18</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975703490"/>
                  </a:ext>
                </a:extLst>
              </a:tr>
              <a:tr h="340099">
                <a:tc>
                  <a:txBody>
                    <a:bodyPr/>
                    <a:lstStyle/>
                    <a:p>
                      <a:pPr algn="ctr" fontAlgn="ctr"/>
                      <a:r>
                        <a:rPr lang="cs-CZ" sz="800" b="1" i="0" u="none" strike="noStrike">
                          <a:solidFill>
                            <a:srgbClr val="000000"/>
                          </a:solidFill>
                          <a:effectLst/>
                          <a:latin typeface="Arial" panose="020B0604020202020204" pitchFamily="34" charset="0"/>
                        </a:rPr>
                        <a:t>sobota</a:t>
                      </a:r>
                    </a:p>
                  </a:txBody>
                  <a:tcPr marL="2804" marR="2804" marT="28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dirty="0">
                          <a:solidFill>
                            <a:srgbClr val="000000"/>
                          </a:solidFill>
                          <a:effectLst/>
                          <a:latin typeface="Arial" panose="020B0604020202020204" pitchFamily="34" charset="0"/>
                        </a:rPr>
                        <a:t>18.04.</a:t>
                      </a:r>
                    </a:p>
                    <a:p>
                      <a:pPr algn="ctr" fontAlgn="ctr"/>
                      <a:r>
                        <a:rPr lang="cs-CZ" sz="800" b="1" i="0" u="none" strike="noStrike" dirty="0">
                          <a:solidFill>
                            <a:srgbClr val="000000"/>
                          </a:solidFill>
                          <a:effectLst/>
                          <a:latin typeface="Arial" panose="020B0604020202020204" pitchFamily="34" charset="0"/>
                        </a:rPr>
                        <a:t>2020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10:00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7:45</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TJ Vaňov/TJ Libouchec</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SK Štětí</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Vaňov</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600" b="1" i="0" u="none" strike="noStrike">
                          <a:solidFill>
                            <a:srgbClr val="000000"/>
                          </a:solidFill>
                          <a:effectLst/>
                          <a:latin typeface="Arial" panose="020B0604020202020204" pitchFamily="34" charset="0"/>
                        </a:rPr>
                        <a:t>19</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955038126"/>
                  </a:ext>
                </a:extLst>
              </a:tr>
              <a:tr h="327124">
                <a:tc>
                  <a:txBody>
                    <a:bodyPr/>
                    <a:lstStyle/>
                    <a:p>
                      <a:pPr algn="ctr" fontAlgn="ctr"/>
                      <a:r>
                        <a:rPr lang="cs-CZ" sz="800" b="1" i="0" u="none" strike="noStrike">
                          <a:solidFill>
                            <a:srgbClr val="000000"/>
                          </a:solidFill>
                          <a:effectLst/>
                          <a:latin typeface="Arial" panose="020B0604020202020204" pitchFamily="34" charset="0"/>
                        </a:rPr>
                        <a:t>neděle</a:t>
                      </a:r>
                    </a:p>
                  </a:txBody>
                  <a:tcPr marL="2804" marR="2804" marT="28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dirty="0">
                          <a:solidFill>
                            <a:srgbClr val="000000"/>
                          </a:solidFill>
                          <a:effectLst/>
                          <a:latin typeface="Arial" panose="020B0604020202020204" pitchFamily="34" charset="0"/>
                        </a:rPr>
                        <a:t>26.04.</a:t>
                      </a:r>
                    </a:p>
                    <a:p>
                      <a:pPr algn="ctr" fontAlgn="ctr"/>
                      <a:r>
                        <a:rPr lang="cs-CZ" sz="800" b="1" i="0" u="none" strike="noStrike" dirty="0">
                          <a:solidFill>
                            <a:srgbClr val="000000"/>
                          </a:solidFill>
                          <a:effectLst/>
                          <a:latin typeface="Arial" panose="020B0604020202020204" pitchFamily="34" charset="0"/>
                        </a:rPr>
                        <a:t>2020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a:solidFill>
                            <a:srgbClr val="000000"/>
                          </a:solidFill>
                          <a:effectLst/>
                          <a:latin typeface="Arial" panose="020B0604020202020204" pitchFamily="34" charset="0"/>
                        </a:rPr>
                        <a:t>10:00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900" b="1" i="0" u="none" strike="noStrike" dirty="0">
                          <a:solidFill>
                            <a:srgbClr val="000000"/>
                          </a:solidFill>
                          <a:effectLst/>
                          <a:latin typeface="Arial" panose="020B0604020202020204" pitchFamily="34" charset="0"/>
                        </a:rPr>
                        <a:t> </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SK Štětí</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SK Strupčice</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a:solidFill>
                            <a:srgbClr val="000000"/>
                          </a:solidFill>
                          <a:effectLst/>
                          <a:latin typeface="Arial" panose="020B0604020202020204" pitchFamily="34" charset="0"/>
                        </a:rPr>
                        <a:t> </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600" b="1" i="0" u="none" strike="noStrike">
                          <a:solidFill>
                            <a:srgbClr val="000000"/>
                          </a:solidFill>
                          <a:effectLst/>
                          <a:latin typeface="Arial" panose="020B0604020202020204" pitchFamily="34" charset="0"/>
                        </a:rPr>
                        <a:t>20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359367679"/>
                  </a:ext>
                </a:extLst>
              </a:tr>
              <a:tr h="327124">
                <a:tc>
                  <a:txBody>
                    <a:bodyPr/>
                    <a:lstStyle/>
                    <a:p>
                      <a:pPr algn="ctr" fontAlgn="ctr"/>
                      <a:r>
                        <a:rPr lang="cs-CZ" sz="800" b="1" i="0" u="none" strike="noStrike">
                          <a:solidFill>
                            <a:srgbClr val="000000"/>
                          </a:solidFill>
                          <a:effectLst/>
                          <a:latin typeface="Arial" panose="020B0604020202020204" pitchFamily="34" charset="0"/>
                        </a:rPr>
                        <a:t>sobota</a:t>
                      </a:r>
                    </a:p>
                  </a:txBody>
                  <a:tcPr marL="2804" marR="2804" marT="28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dirty="0">
                          <a:solidFill>
                            <a:srgbClr val="000000"/>
                          </a:solidFill>
                          <a:effectLst/>
                          <a:latin typeface="Arial" panose="020B0604020202020204" pitchFamily="34" charset="0"/>
                        </a:rPr>
                        <a:t>02.05.</a:t>
                      </a:r>
                    </a:p>
                    <a:p>
                      <a:pPr algn="ctr" fontAlgn="ctr"/>
                      <a:r>
                        <a:rPr lang="cs-CZ" sz="800" b="1" i="0" u="none" strike="noStrike" dirty="0">
                          <a:solidFill>
                            <a:srgbClr val="000000"/>
                          </a:solidFill>
                          <a:effectLst/>
                          <a:latin typeface="Arial" panose="020B0604020202020204" pitchFamily="34" charset="0"/>
                        </a:rPr>
                        <a:t>2020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10:00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8:15</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ASK Lovosice</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SK Štětí</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Lovosice</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600" b="1" i="0" u="none" strike="noStrike">
                          <a:solidFill>
                            <a:srgbClr val="000000"/>
                          </a:solidFill>
                          <a:effectLst/>
                          <a:latin typeface="Arial" panose="020B0604020202020204" pitchFamily="34" charset="0"/>
                        </a:rPr>
                        <a:t>21</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117744089"/>
                  </a:ext>
                </a:extLst>
              </a:tr>
              <a:tr h="327124">
                <a:tc>
                  <a:txBody>
                    <a:bodyPr/>
                    <a:lstStyle/>
                    <a:p>
                      <a:pPr algn="ctr" fontAlgn="ctr"/>
                      <a:r>
                        <a:rPr lang="cs-CZ" sz="800" b="1" i="0" u="none" strike="noStrike">
                          <a:solidFill>
                            <a:srgbClr val="000000"/>
                          </a:solidFill>
                          <a:effectLst/>
                          <a:latin typeface="Arial" panose="020B0604020202020204" pitchFamily="34" charset="0"/>
                        </a:rPr>
                        <a:t>neděle</a:t>
                      </a:r>
                    </a:p>
                  </a:txBody>
                  <a:tcPr marL="2804" marR="2804" marT="28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dirty="0">
                          <a:solidFill>
                            <a:srgbClr val="000000"/>
                          </a:solidFill>
                          <a:effectLst/>
                          <a:latin typeface="Arial" panose="020B0604020202020204" pitchFamily="34" charset="0"/>
                        </a:rPr>
                        <a:t>10.05.</a:t>
                      </a:r>
                    </a:p>
                    <a:p>
                      <a:pPr algn="ctr" fontAlgn="ctr"/>
                      <a:r>
                        <a:rPr lang="cs-CZ" sz="800" b="1" i="0" u="none" strike="noStrike" dirty="0">
                          <a:solidFill>
                            <a:srgbClr val="000000"/>
                          </a:solidFill>
                          <a:effectLst/>
                          <a:latin typeface="Arial" panose="020B0604020202020204" pitchFamily="34" charset="0"/>
                        </a:rPr>
                        <a:t>2020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a:solidFill>
                            <a:srgbClr val="000000"/>
                          </a:solidFill>
                          <a:effectLst/>
                          <a:latin typeface="Arial" panose="020B0604020202020204" pitchFamily="34" charset="0"/>
                        </a:rPr>
                        <a:t>10:00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900" b="1" i="0" u="none" strike="noStrike">
                          <a:solidFill>
                            <a:srgbClr val="000000"/>
                          </a:solidFill>
                          <a:effectLst/>
                          <a:latin typeface="Arial" panose="020B0604020202020204" pitchFamily="34" charset="0"/>
                        </a:rPr>
                        <a:t> </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SK Štětí</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FK Slavoj Žatec</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a:solidFill>
                            <a:srgbClr val="000000"/>
                          </a:solidFill>
                          <a:effectLst/>
                          <a:latin typeface="Arial" panose="020B0604020202020204" pitchFamily="34" charset="0"/>
                        </a:rPr>
                        <a:t> </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600" b="1" i="0" u="none" strike="noStrike">
                          <a:solidFill>
                            <a:srgbClr val="000000"/>
                          </a:solidFill>
                          <a:effectLst/>
                          <a:latin typeface="Arial" panose="020B0604020202020204" pitchFamily="34" charset="0"/>
                        </a:rPr>
                        <a:t>22</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2958927415"/>
                  </a:ext>
                </a:extLst>
              </a:tr>
              <a:tr h="327124">
                <a:tc>
                  <a:txBody>
                    <a:bodyPr/>
                    <a:lstStyle/>
                    <a:p>
                      <a:pPr algn="ctr" fontAlgn="ctr"/>
                      <a:r>
                        <a:rPr lang="cs-CZ" sz="800" b="1" i="0" u="none" strike="noStrike">
                          <a:solidFill>
                            <a:srgbClr val="000000"/>
                          </a:solidFill>
                          <a:effectLst/>
                          <a:latin typeface="Arial" panose="020B0604020202020204" pitchFamily="34" charset="0"/>
                        </a:rPr>
                        <a:t>neděle</a:t>
                      </a:r>
                    </a:p>
                  </a:txBody>
                  <a:tcPr marL="2804" marR="2804" marT="28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dirty="0">
                          <a:solidFill>
                            <a:srgbClr val="000000"/>
                          </a:solidFill>
                          <a:effectLst/>
                          <a:latin typeface="Arial" panose="020B0604020202020204" pitchFamily="34" charset="0"/>
                        </a:rPr>
                        <a:t>17.05.</a:t>
                      </a:r>
                    </a:p>
                    <a:p>
                      <a:pPr algn="ctr" fontAlgn="ctr"/>
                      <a:r>
                        <a:rPr lang="cs-CZ" sz="800" b="1" i="0" u="none" strike="noStrike" dirty="0">
                          <a:solidFill>
                            <a:srgbClr val="000000"/>
                          </a:solidFill>
                          <a:effectLst/>
                          <a:latin typeface="Arial" panose="020B0604020202020204" pitchFamily="34" charset="0"/>
                        </a:rPr>
                        <a:t>2020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11:00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7:45</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FK Bílina</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SK Štětí</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Bílina</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600" b="1" i="0" u="none" strike="noStrike">
                          <a:solidFill>
                            <a:srgbClr val="000000"/>
                          </a:solidFill>
                          <a:effectLst/>
                          <a:latin typeface="Arial" panose="020B0604020202020204" pitchFamily="34" charset="0"/>
                        </a:rPr>
                        <a:t>23</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866649402"/>
                  </a:ext>
                </a:extLst>
              </a:tr>
              <a:tr h="508598">
                <a:tc>
                  <a:txBody>
                    <a:bodyPr/>
                    <a:lstStyle/>
                    <a:p>
                      <a:pPr algn="ctr" fontAlgn="ctr"/>
                      <a:r>
                        <a:rPr lang="cs-CZ" sz="800" b="1" i="0" u="none" strike="noStrike">
                          <a:solidFill>
                            <a:srgbClr val="000000"/>
                          </a:solidFill>
                          <a:effectLst/>
                          <a:latin typeface="Arial" panose="020B0604020202020204" pitchFamily="34" charset="0"/>
                        </a:rPr>
                        <a:t>neděle</a:t>
                      </a:r>
                    </a:p>
                  </a:txBody>
                  <a:tcPr marL="2804" marR="2804" marT="28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dirty="0">
                          <a:solidFill>
                            <a:srgbClr val="000000"/>
                          </a:solidFill>
                          <a:effectLst/>
                          <a:latin typeface="Arial" panose="020B0604020202020204" pitchFamily="34" charset="0"/>
                        </a:rPr>
                        <a:t>24.05.</a:t>
                      </a:r>
                    </a:p>
                    <a:p>
                      <a:pPr algn="ctr" fontAlgn="ctr"/>
                      <a:r>
                        <a:rPr lang="cs-CZ" sz="800" b="1" i="0" u="none" strike="noStrike" dirty="0">
                          <a:solidFill>
                            <a:srgbClr val="000000"/>
                          </a:solidFill>
                          <a:effectLst/>
                          <a:latin typeface="Arial" panose="020B0604020202020204" pitchFamily="34" charset="0"/>
                        </a:rPr>
                        <a:t>2020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a:solidFill>
                            <a:srgbClr val="000000"/>
                          </a:solidFill>
                          <a:effectLst/>
                          <a:latin typeface="Arial" panose="020B0604020202020204" pitchFamily="34" charset="0"/>
                        </a:rPr>
                        <a:t>10:00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900" b="1" i="0" u="none" strike="noStrike" dirty="0">
                          <a:solidFill>
                            <a:srgbClr val="000000"/>
                          </a:solidFill>
                          <a:effectLst/>
                          <a:latin typeface="Arial" panose="020B0604020202020204" pitchFamily="34" charset="0"/>
                        </a:rPr>
                        <a:t> </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SK Štětí</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pl-PL" sz="1000" b="1" i="0" u="none" strike="noStrike" dirty="0">
                          <a:solidFill>
                            <a:srgbClr val="000000"/>
                          </a:solidFill>
                          <a:effectLst/>
                          <a:latin typeface="Arial" panose="020B0604020202020204" pitchFamily="34" charset="0"/>
                        </a:rPr>
                        <a:t>VOŠ a SOŠ </a:t>
                      </a:r>
                      <a:r>
                        <a:rPr lang="pl-PL" sz="1000" b="1" i="0" u="none" strike="noStrike" dirty="0" err="1">
                          <a:solidFill>
                            <a:srgbClr val="000000"/>
                          </a:solidFill>
                          <a:effectLst/>
                          <a:latin typeface="Arial" panose="020B0604020202020204" pitchFamily="34" charset="0"/>
                        </a:rPr>
                        <a:t>Roudnice</a:t>
                      </a:r>
                      <a:r>
                        <a:rPr lang="pl-PL" sz="1000" b="1" i="0" u="none" strike="noStrike" dirty="0">
                          <a:solidFill>
                            <a:srgbClr val="000000"/>
                          </a:solidFill>
                          <a:effectLst/>
                          <a:latin typeface="Arial" panose="020B0604020202020204" pitchFamily="34" charset="0"/>
                        </a:rPr>
                        <a:t> nad </a:t>
                      </a:r>
                      <a:r>
                        <a:rPr lang="pl-PL" sz="1000" b="1" i="0" u="none" strike="noStrike" dirty="0" err="1">
                          <a:solidFill>
                            <a:srgbClr val="000000"/>
                          </a:solidFill>
                          <a:effectLst/>
                          <a:latin typeface="Arial" panose="020B0604020202020204" pitchFamily="34" charset="0"/>
                        </a:rPr>
                        <a:t>Labem</a:t>
                      </a:r>
                      <a:r>
                        <a:rPr lang="pl-PL" sz="1000" b="1" i="0" u="none" strike="noStrike" dirty="0">
                          <a:solidFill>
                            <a:srgbClr val="000000"/>
                          </a:solidFill>
                          <a:effectLst/>
                          <a:latin typeface="Arial" panose="020B0604020202020204" pitchFamily="34" charset="0"/>
                        </a:rPr>
                        <a:t> B</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a:solidFill>
                            <a:srgbClr val="000000"/>
                          </a:solidFill>
                          <a:effectLst/>
                          <a:latin typeface="Arial" panose="020B0604020202020204" pitchFamily="34" charset="0"/>
                        </a:rPr>
                        <a:t> </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600" b="1" i="0" u="none" strike="noStrike">
                          <a:solidFill>
                            <a:srgbClr val="000000"/>
                          </a:solidFill>
                          <a:effectLst/>
                          <a:latin typeface="Arial" panose="020B0604020202020204" pitchFamily="34" charset="0"/>
                        </a:rPr>
                        <a:t>24</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210781502"/>
                  </a:ext>
                </a:extLst>
              </a:tr>
              <a:tr h="327124">
                <a:tc>
                  <a:txBody>
                    <a:bodyPr/>
                    <a:lstStyle/>
                    <a:p>
                      <a:pPr algn="ctr" fontAlgn="ctr"/>
                      <a:r>
                        <a:rPr lang="cs-CZ" sz="800" b="1" i="0" u="none" strike="noStrike">
                          <a:solidFill>
                            <a:srgbClr val="000000"/>
                          </a:solidFill>
                          <a:effectLst/>
                          <a:latin typeface="Arial" panose="020B0604020202020204" pitchFamily="34" charset="0"/>
                        </a:rPr>
                        <a:t>sobota</a:t>
                      </a:r>
                    </a:p>
                  </a:txBody>
                  <a:tcPr marL="2804" marR="2804" marT="28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dirty="0">
                          <a:solidFill>
                            <a:srgbClr val="000000"/>
                          </a:solidFill>
                          <a:effectLst/>
                          <a:latin typeface="Arial" panose="020B0604020202020204" pitchFamily="34" charset="0"/>
                        </a:rPr>
                        <a:t>30.05.</a:t>
                      </a:r>
                    </a:p>
                    <a:p>
                      <a:pPr algn="ctr" fontAlgn="ctr"/>
                      <a:r>
                        <a:rPr lang="cs-CZ" sz="800" b="1" i="0" u="none" strike="noStrike" dirty="0">
                          <a:solidFill>
                            <a:srgbClr val="000000"/>
                          </a:solidFill>
                          <a:effectLst/>
                          <a:latin typeface="Arial" panose="020B0604020202020204" pitchFamily="34" charset="0"/>
                        </a:rPr>
                        <a:t>2020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10:00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Arial" panose="020B0604020202020204" pitchFamily="34" charset="0"/>
                        </a:rPr>
                        <a:t>7:45</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TJ Krupka</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SK Štětí</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Krupka</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600" b="1" i="0" u="none" strike="noStrike">
                          <a:solidFill>
                            <a:srgbClr val="000000"/>
                          </a:solidFill>
                          <a:effectLst/>
                          <a:latin typeface="Arial" panose="020B0604020202020204" pitchFamily="34" charset="0"/>
                        </a:rPr>
                        <a:t>25</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746569191"/>
                  </a:ext>
                </a:extLst>
              </a:tr>
              <a:tr h="327124">
                <a:tc>
                  <a:txBody>
                    <a:bodyPr/>
                    <a:lstStyle/>
                    <a:p>
                      <a:pPr algn="ctr" fontAlgn="ctr"/>
                      <a:r>
                        <a:rPr lang="cs-CZ" sz="800" b="1" i="0" u="none" strike="noStrike">
                          <a:solidFill>
                            <a:srgbClr val="000000"/>
                          </a:solidFill>
                          <a:effectLst/>
                          <a:latin typeface="Arial" panose="020B0604020202020204" pitchFamily="34" charset="0"/>
                        </a:rPr>
                        <a:t>neděle</a:t>
                      </a:r>
                    </a:p>
                  </a:txBody>
                  <a:tcPr marL="2804" marR="2804" marT="28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dirty="0">
                          <a:solidFill>
                            <a:srgbClr val="000000"/>
                          </a:solidFill>
                          <a:effectLst/>
                          <a:latin typeface="Arial" panose="020B0604020202020204" pitchFamily="34" charset="0"/>
                        </a:rPr>
                        <a:t>07.06.</a:t>
                      </a:r>
                    </a:p>
                    <a:p>
                      <a:pPr algn="ctr" fontAlgn="ctr"/>
                      <a:r>
                        <a:rPr lang="cs-CZ" sz="800" b="1" i="0" u="none" strike="noStrike" dirty="0">
                          <a:solidFill>
                            <a:srgbClr val="000000"/>
                          </a:solidFill>
                          <a:effectLst/>
                          <a:latin typeface="Arial" panose="020B0604020202020204" pitchFamily="34" charset="0"/>
                        </a:rPr>
                        <a:t>2020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a:solidFill>
                            <a:srgbClr val="000000"/>
                          </a:solidFill>
                          <a:effectLst/>
                          <a:latin typeface="Arial" panose="020B0604020202020204" pitchFamily="34" charset="0"/>
                        </a:rPr>
                        <a:t>10:00</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900" b="1" i="0" u="none" strike="noStrike" dirty="0">
                          <a:solidFill>
                            <a:srgbClr val="000000"/>
                          </a:solidFill>
                          <a:effectLst/>
                          <a:latin typeface="Arial" panose="020B0604020202020204" pitchFamily="34" charset="0"/>
                        </a:rPr>
                        <a:t> </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SK Štětí</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FK Litoměřicko</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800" b="1" i="0" u="none" strike="noStrike">
                          <a:solidFill>
                            <a:srgbClr val="000000"/>
                          </a:solidFill>
                          <a:effectLst/>
                          <a:latin typeface="Arial" panose="020B0604020202020204" pitchFamily="34" charset="0"/>
                        </a:rPr>
                        <a:t> </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600" b="1" i="0" u="none" strike="noStrike" dirty="0">
                          <a:solidFill>
                            <a:srgbClr val="000000"/>
                          </a:solidFill>
                          <a:effectLst/>
                          <a:latin typeface="Arial" panose="020B0604020202020204" pitchFamily="34" charset="0"/>
                        </a:rPr>
                        <a:t>26</a:t>
                      </a:r>
                    </a:p>
                  </a:txBody>
                  <a:tcPr marL="2804" marR="2804" marT="28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848940316"/>
                  </a:ext>
                </a:extLst>
              </a:tr>
            </a:tbl>
          </a:graphicData>
        </a:graphic>
      </p:graphicFrame>
      <p:sp>
        <p:nvSpPr>
          <p:cNvPr id="18" name="TextovéPole 17">
            <a:extLst>
              <a:ext uri="{FF2B5EF4-FFF2-40B4-BE49-F238E27FC236}">
                <a16:creationId xmlns:a16="http://schemas.microsoft.com/office/drawing/2014/main" id="{ACAA6DFB-AF01-474C-B21D-6C50CC200FB5}"/>
              </a:ext>
            </a:extLst>
          </p:cNvPr>
          <p:cNvSpPr txBox="1"/>
          <p:nvPr/>
        </p:nvSpPr>
        <p:spPr>
          <a:xfrm>
            <a:off x="5440261" y="91108"/>
            <a:ext cx="4752528" cy="1569660"/>
          </a:xfrm>
          <a:prstGeom prst="rect">
            <a:avLst/>
          </a:prstGeom>
          <a:solidFill>
            <a:srgbClr val="E72594"/>
          </a:solidFill>
          <a:ln w="53975">
            <a:solidFill>
              <a:schemeClr val="accent1"/>
            </a:solidFill>
          </a:ln>
          <a:effectLst>
            <a:softEdge rad="0"/>
          </a:effectLst>
          <a:scene3d>
            <a:camera prst="orthographicFront">
              <a:rot lat="21056701" lon="1520257" rev="21344282"/>
            </a:camera>
            <a:lightRig rig="threePt" dir="t"/>
          </a:scene3d>
        </p:spPr>
        <p:txBody>
          <a:bodyPr wrap="square" rtlCol="0">
            <a:spAutoFit/>
          </a:bodyPr>
          <a:lstStyle/>
          <a:p>
            <a:pPr algn="ctr"/>
            <a:r>
              <a:rPr lang="cs-CZ" sz="2400" dirty="0">
                <a:ln>
                  <a:solidFill>
                    <a:schemeClr val="tx1"/>
                  </a:solidFill>
                </a:ln>
                <a:solidFill>
                  <a:schemeClr val="bg1"/>
                </a:solidFill>
                <a:latin typeface="Gill Sans Nova Ultra Bold" panose="020B0B02020104020203" pitchFamily="34" charset="0"/>
              </a:rPr>
              <a:t>Dorostenci se na jaře představí 7x na hřišti soupeře.  Dokonce hrají 3x za sebou venku.  </a:t>
            </a:r>
          </a:p>
        </p:txBody>
      </p:sp>
      <p:sp>
        <p:nvSpPr>
          <p:cNvPr id="11" name="TextovéPole 10">
            <a:extLst>
              <a:ext uri="{FF2B5EF4-FFF2-40B4-BE49-F238E27FC236}">
                <a16:creationId xmlns:a16="http://schemas.microsoft.com/office/drawing/2014/main" id="{B7193D3D-5215-4EA9-9FC2-3E07074F25FA}"/>
              </a:ext>
            </a:extLst>
          </p:cNvPr>
          <p:cNvSpPr txBox="1"/>
          <p:nvPr/>
        </p:nvSpPr>
        <p:spPr>
          <a:xfrm>
            <a:off x="143992" y="-20404"/>
            <a:ext cx="4680520" cy="1138773"/>
          </a:xfrm>
          <a:prstGeom prst="rect">
            <a:avLst/>
          </a:prstGeom>
          <a:solidFill>
            <a:schemeClr val="accent1">
              <a:lumMod val="60000"/>
              <a:lumOff val="40000"/>
            </a:schemeClr>
          </a:solidFill>
          <a:effectLst>
            <a:softEdge rad="241300"/>
          </a:effectLst>
        </p:spPr>
        <p:txBody>
          <a:bodyPr wrap="square" rtlCol="0">
            <a:spAutoFit/>
          </a:bodyPr>
          <a:lstStyle/>
          <a:p>
            <a:pPr algn="ctr"/>
            <a:r>
              <a:rPr lang="cs-CZ" sz="3300" dirty="0">
                <a:solidFill>
                  <a:schemeClr val="accent6"/>
                </a:solidFill>
                <a:latin typeface="Georgia Pro Cond Black" panose="02040A06050405020203" pitchFamily="18" charset="0"/>
              </a:rPr>
              <a:t>Před jarní části divize</a:t>
            </a:r>
          </a:p>
        </p:txBody>
      </p:sp>
      <p:sp>
        <p:nvSpPr>
          <p:cNvPr id="12" name="TextovéPole 11">
            <a:extLst>
              <a:ext uri="{FF2B5EF4-FFF2-40B4-BE49-F238E27FC236}">
                <a16:creationId xmlns:a16="http://schemas.microsoft.com/office/drawing/2014/main" id="{83ACFF40-9F08-4399-80E4-6F5094B7432F}"/>
              </a:ext>
            </a:extLst>
          </p:cNvPr>
          <p:cNvSpPr txBox="1"/>
          <p:nvPr/>
        </p:nvSpPr>
        <p:spPr>
          <a:xfrm>
            <a:off x="143992" y="1203732"/>
            <a:ext cx="4752528" cy="5663089"/>
          </a:xfrm>
          <a:prstGeom prst="rect">
            <a:avLst/>
          </a:prstGeom>
          <a:solidFill>
            <a:srgbClr val="CCFFFF"/>
          </a:solidFill>
          <a:ln w="19050">
            <a:solidFill>
              <a:schemeClr val="tx1"/>
            </a:solidFill>
          </a:ln>
          <a:effectLst>
            <a:glow rad="63500">
              <a:srgbClr val="FFFF00">
                <a:alpha val="40000"/>
              </a:srgbClr>
            </a:glow>
            <a:softEdge rad="266700"/>
          </a:effectLst>
        </p:spPr>
        <p:txBody>
          <a:bodyPr wrap="square" rtlCol="0">
            <a:spAutoFit/>
          </a:bodyPr>
          <a:lstStyle/>
          <a:p>
            <a:pPr algn="just"/>
            <a:r>
              <a:rPr lang="cs-CZ" sz="1100" dirty="0">
                <a:latin typeface="Arial" panose="020B0604020202020204" pitchFamily="34" charset="0"/>
                <a:cs typeface="Arial" panose="020B0604020202020204" pitchFamily="34" charset="0"/>
              </a:rPr>
              <a:t>Na čele tabulky je </a:t>
            </a:r>
            <a:r>
              <a:rPr lang="cs-CZ" dirty="0">
                <a:solidFill>
                  <a:srgbClr val="C00000"/>
                </a:solidFill>
                <a:latin typeface="Arial" panose="020B0604020202020204" pitchFamily="34" charset="0"/>
                <a:cs typeface="Arial" panose="020B0604020202020204" pitchFamily="34" charset="0"/>
              </a:rPr>
              <a:t>Český Brod</a:t>
            </a:r>
            <a:r>
              <a:rPr lang="cs-CZ" sz="1100" dirty="0">
                <a:latin typeface="Arial" panose="020B0604020202020204" pitchFamily="34" charset="0"/>
                <a:cs typeface="Arial" panose="020B0604020202020204" pitchFamily="34" charset="0"/>
              </a:rPr>
              <a:t>, který má exkluzivní náskok 5 bodů před druhou </a:t>
            </a:r>
            <a:r>
              <a:rPr lang="cs-CZ" sz="1100" dirty="0">
                <a:solidFill>
                  <a:srgbClr val="C00000"/>
                </a:solidFill>
                <a:latin typeface="Arial" panose="020B0604020202020204" pitchFamily="34" charset="0"/>
                <a:cs typeface="Arial" panose="020B0604020202020204" pitchFamily="34" charset="0"/>
              </a:rPr>
              <a:t>Souší</a:t>
            </a:r>
            <a:r>
              <a:rPr lang="cs-CZ" sz="1100" dirty="0">
                <a:latin typeface="Arial" panose="020B0604020202020204" pitchFamily="34" charset="0"/>
                <a:cs typeface="Arial" panose="020B0604020202020204" pitchFamily="34" charset="0"/>
              </a:rPr>
              <a:t>.  V normální hrací době prohrál jen jednou. V generálce prohrál na</a:t>
            </a:r>
            <a:r>
              <a:rPr lang="cs-CZ" sz="1100" dirty="0">
                <a:solidFill>
                  <a:schemeClr val="accent6">
                    <a:lumMod val="50000"/>
                  </a:schemeClr>
                </a:solidFill>
                <a:latin typeface="Arial" panose="020B0604020202020204" pitchFamily="34" charset="0"/>
                <a:cs typeface="Arial" panose="020B0604020202020204" pitchFamily="34" charset="0"/>
              </a:rPr>
              <a:t> </a:t>
            </a:r>
            <a:r>
              <a:rPr lang="cs-CZ" sz="1050" dirty="0">
                <a:latin typeface="Arial" panose="020B0604020202020204" pitchFamily="34" charset="0"/>
                <a:cs typeface="Arial" panose="020B0604020202020204" pitchFamily="34" charset="0"/>
              </a:rPr>
              <a:t>Meteoru</a:t>
            </a:r>
            <a:r>
              <a:rPr lang="cs-CZ" sz="1100" dirty="0">
                <a:latin typeface="Arial" panose="020B0604020202020204" pitchFamily="34" charset="0"/>
                <a:cs typeface="Arial" panose="020B0604020202020204" pitchFamily="34" charset="0"/>
              </a:rPr>
              <a:t> 3:2. Baník Souš má zase náskok 5 bodů před třetím mužstvem v tabulce a určitě o něj nebude chtít přijít, naopak v Souši se myslí na postup, i když už dnes se jí to bude snažit znepříjemnit naše mužstvo. Třetí </a:t>
            </a:r>
            <a:r>
              <a:rPr lang="cs-CZ" dirty="0">
                <a:solidFill>
                  <a:srgbClr val="C00000"/>
                </a:solidFill>
                <a:latin typeface="Arial" panose="020B0604020202020204" pitchFamily="34" charset="0"/>
                <a:cs typeface="Arial" panose="020B0604020202020204" pitchFamily="34" charset="0"/>
              </a:rPr>
              <a:t>Meteor</a:t>
            </a:r>
            <a:r>
              <a:rPr lang="cs-CZ" sz="1100" dirty="0">
                <a:latin typeface="Arial" panose="020B0604020202020204" pitchFamily="34" charset="0"/>
                <a:cs typeface="Arial" panose="020B0604020202020204" pitchFamily="34" charset="0"/>
              </a:rPr>
              <a:t> má 28bodů a i odsud se ozývají hlasy, že s postupu do vyšší soutěže nebrání. 1. března remizovat v posledním přípravném zápase s třetiligovým SK Rakovník 1:1. Čtvrté místo patří </a:t>
            </a:r>
            <a:r>
              <a:rPr lang="cs-CZ" dirty="0">
                <a:solidFill>
                  <a:srgbClr val="C00000"/>
                </a:solidFill>
                <a:latin typeface="Arial" panose="020B0604020202020204" pitchFamily="34" charset="0"/>
                <a:cs typeface="Arial" panose="020B0604020202020204" pitchFamily="34" charset="0"/>
              </a:rPr>
              <a:t>Chomutovu</a:t>
            </a:r>
            <a:r>
              <a:rPr lang="cs-CZ" sz="1100" dirty="0">
                <a:latin typeface="Arial" panose="020B0604020202020204" pitchFamily="34" charset="0"/>
                <a:cs typeface="Arial" panose="020B0604020202020204" pitchFamily="34" charset="0"/>
              </a:rPr>
              <a:t>, který před zahájením podzimu avizoval snahu do vyšší soutěže, ale zatím má tým v jehož středu stále hraje Patrik Gedeon, k postupu daleko. S pátým místem jsou určitě spokojeni v </a:t>
            </a:r>
            <a:r>
              <a:rPr lang="cs-CZ" dirty="0">
                <a:solidFill>
                  <a:srgbClr val="C00000"/>
                </a:solidFill>
                <a:latin typeface="Arial" panose="020B0604020202020204" pitchFamily="34" charset="0"/>
                <a:cs typeface="Arial" panose="020B0604020202020204" pitchFamily="34" charset="0"/>
              </a:rPr>
              <a:t>Ostrově</a:t>
            </a:r>
            <a:r>
              <a:rPr lang="cs-CZ" sz="1100" dirty="0">
                <a:latin typeface="Arial" panose="020B0604020202020204" pitchFamily="34" charset="0"/>
                <a:cs typeface="Arial" panose="020B0604020202020204" pitchFamily="34" charset="0"/>
              </a:rPr>
              <a:t>, který minulý rok bojoval o záchranu, ale letos se hřeje s 26 body těsně pod nejlepšími týmy soutěže. Šestá je </a:t>
            </a:r>
            <a:r>
              <a:rPr lang="cs-CZ" dirty="0">
                <a:solidFill>
                  <a:srgbClr val="C00000"/>
                </a:solidFill>
                <a:latin typeface="Arial" panose="020B0604020202020204" pitchFamily="34" charset="0"/>
                <a:cs typeface="Arial" panose="020B0604020202020204" pitchFamily="34" charset="0"/>
              </a:rPr>
              <a:t>Aritma</a:t>
            </a:r>
            <a:r>
              <a:rPr lang="cs-CZ" sz="1100" dirty="0">
                <a:latin typeface="Arial" panose="020B0604020202020204" pitchFamily="34" charset="0"/>
                <a:cs typeface="Arial" panose="020B0604020202020204" pitchFamily="34" charset="0"/>
              </a:rPr>
              <a:t>. Ta podzim zahájila skvěle a sbírala body, jak na běžícím pásu. Pak se kolečko zadrhlo a body už tolik nepřibývaly. V zimě došlo ke změně trenéra. Tomáše Kubra nahradil Ladislav Prošek. Překvapením podzimu jsou výsledky sedmého celku tabulky </a:t>
            </a:r>
            <a:r>
              <a:rPr lang="cs-CZ" dirty="0">
                <a:solidFill>
                  <a:srgbClr val="C00000"/>
                </a:solidFill>
                <a:latin typeface="Arial" panose="020B0604020202020204" pitchFamily="34" charset="0"/>
                <a:cs typeface="Arial" panose="020B0604020202020204" pitchFamily="34" charset="0"/>
              </a:rPr>
              <a:t>FK Olympie Březová</a:t>
            </a:r>
            <a:r>
              <a:rPr lang="cs-CZ" dirty="0">
                <a:solidFill>
                  <a:srgbClr val="000099"/>
                </a:solidFill>
                <a:latin typeface="Arial" panose="020B0604020202020204" pitchFamily="34" charset="0"/>
                <a:cs typeface="Arial" panose="020B0604020202020204" pitchFamily="34" charset="0"/>
              </a:rPr>
              <a:t> </a:t>
            </a:r>
            <a:r>
              <a:rPr lang="cs-CZ" sz="1100" dirty="0">
                <a:latin typeface="Arial" panose="020B0604020202020204" pitchFamily="34" charset="0"/>
                <a:cs typeface="Arial" panose="020B0604020202020204" pitchFamily="34" charset="0"/>
              </a:rPr>
              <a:t>s 23 body. Tým z okresu Sokolov prohrál až ve 4. kole doma s Českým Brodem.   I zde došlo v zimě ke změně na trenérském postu. Petra Peterku vystřídal Marian Valach. První polovinu tabulky uzavírá osmé </a:t>
            </a:r>
            <a:r>
              <a:rPr lang="cs-CZ" dirty="0">
                <a:solidFill>
                  <a:srgbClr val="C00000"/>
                </a:solidFill>
                <a:latin typeface="Arial" panose="020B0604020202020204" pitchFamily="34" charset="0"/>
                <a:cs typeface="Arial" panose="020B0604020202020204" pitchFamily="34" charset="0"/>
              </a:rPr>
              <a:t>SK Kladno</a:t>
            </a:r>
            <a:r>
              <a:rPr lang="cs-CZ" sz="1100" dirty="0">
                <a:latin typeface="Arial" panose="020B0604020202020204" pitchFamily="34" charset="0"/>
                <a:cs typeface="Arial" panose="020B0604020202020204" pitchFamily="34" charset="0"/>
              </a:rPr>
              <a:t>. To zahájilo sezónu domácí prohrou s Březovou a v průběhu podzimu střídalo dobré výsledky se špatnými. Trenér Jan Pejša se často potýkal s velkou marodkou. V poslední přípravě zvítězilo na hřišti ČLU Beroun 2:0. Na devátém stupínku jsou </a:t>
            </a:r>
            <a:r>
              <a:rPr lang="cs-CZ" dirty="0">
                <a:solidFill>
                  <a:srgbClr val="C00000"/>
                </a:solidFill>
                <a:latin typeface="Arial" panose="020B0604020202020204" pitchFamily="34" charset="0"/>
                <a:cs typeface="Arial" panose="020B0604020202020204" pitchFamily="34" charset="0"/>
              </a:rPr>
              <a:t>Neratovice-</a:t>
            </a:r>
            <a:r>
              <a:rPr lang="cs-CZ" dirty="0" err="1">
                <a:solidFill>
                  <a:srgbClr val="C00000"/>
                </a:solidFill>
                <a:latin typeface="Arial" panose="020B0604020202020204" pitchFamily="34" charset="0"/>
                <a:cs typeface="Arial" panose="020B0604020202020204" pitchFamily="34" charset="0"/>
              </a:rPr>
              <a:t>Byškovice</a:t>
            </a:r>
            <a:r>
              <a:rPr lang="cs-CZ" sz="1100" dirty="0">
                <a:latin typeface="Arial" panose="020B0604020202020204" pitchFamily="34" charset="0"/>
                <a:cs typeface="Arial" panose="020B0604020202020204" pitchFamily="34" charset="0"/>
              </a:rPr>
              <a:t>, odkud bylo před začátkem soutěže slyšet, že rádi hrály i o postup. Výsledky tomu však neodpovídaly. I zde se měnil trenér. Mužstvo převzal Jiří Brunclík. Do ciziny odešel šestigólový Radek Hrdý. Desátou příčku si po podzimu zarezervoval </a:t>
            </a:r>
            <a:r>
              <a:rPr lang="cs-CZ" dirty="0">
                <a:solidFill>
                  <a:srgbClr val="C00000"/>
                </a:solidFill>
                <a:latin typeface="Arial" panose="020B0604020202020204" pitchFamily="34" charset="0"/>
                <a:cs typeface="Arial" panose="020B0604020202020204" pitchFamily="34" charset="0"/>
              </a:rPr>
              <a:t>Brandýs</a:t>
            </a:r>
            <a:r>
              <a:rPr lang="cs-CZ" sz="1100" dirty="0">
                <a:latin typeface="Arial" panose="020B0604020202020204" pitchFamily="34" charset="0"/>
                <a:cs typeface="Arial" panose="020B0604020202020204" pitchFamily="34" charset="0"/>
              </a:rPr>
              <a:t>, který první 4 zápasy vyhrál, ale pak čekal na výhru 7 kol. Odneslo to Štětí 3:0. Postavení tří 18 bodových týmů otevírá nováček soutěže jedenácté </a:t>
            </a:r>
            <a:r>
              <a:rPr lang="cs-CZ" dirty="0">
                <a:solidFill>
                  <a:srgbClr val="C00000"/>
                </a:solidFill>
                <a:latin typeface="Arial" panose="020B0604020202020204" pitchFamily="34" charset="0"/>
                <a:cs typeface="Arial" panose="020B0604020202020204" pitchFamily="34" charset="0"/>
              </a:rPr>
              <a:t>Louny</a:t>
            </a:r>
            <a:r>
              <a:rPr lang="cs-CZ" sz="1100" dirty="0">
                <a:latin typeface="Arial" panose="020B0604020202020204" pitchFamily="34" charset="0"/>
                <a:cs typeface="Arial" panose="020B0604020202020204" pitchFamily="34" charset="0"/>
              </a:rPr>
              <a:t>.  Ty na podzim trápila hlavně slabá střelecká potence a trenér </a:t>
            </a:r>
          </a:p>
        </p:txBody>
      </p:sp>
      <p:cxnSp>
        <p:nvCxnSpPr>
          <p:cNvPr id="13" name="Přímá spojnice se šipkou 12">
            <a:extLst>
              <a:ext uri="{FF2B5EF4-FFF2-40B4-BE49-F238E27FC236}">
                <a16:creationId xmlns:a16="http://schemas.microsoft.com/office/drawing/2014/main" id="{FA99CB80-7735-4230-8F9A-F3F3D544DD1C}"/>
              </a:ext>
            </a:extLst>
          </p:cNvPr>
          <p:cNvCxnSpPr/>
          <p:nvPr/>
        </p:nvCxnSpPr>
        <p:spPr bwMode="auto">
          <a:xfrm>
            <a:off x="3096320" y="7015568"/>
            <a:ext cx="792088" cy="0"/>
          </a:xfrm>
          <a:prstGeom prst="straightConnector1">
            <a:avLst/>
          </a:prstGeom>
          <a:noFill/>
          <a:ln w="9525" cap="flat" cmpd="sng" algn="ctr">
            <a:solidFill>
              <a:schemeClr val="tx1"/>
            </a:solidFill>
            <a:prstDash val="solid"/>
            <a:round/>
            <a:headEnd type="none" w="med" len="med"/>
            <a:tailEnd type="triangle"/>
          </a:ln>
          <a:effectLst>
            <a:outerShdw dist="45791" dir="2021404" algn="ctr" rotWithShape="0">
              <a:srgbClr val="9999FF"/>
            </a:outerShdw>
          </a:effectLst>
        </p:spPr>
      </p:cxnSp>
    </p:spTree>
    <p:extLst>
      <p:ext uri="{BB962C8B-B14F-4D97-AF65-F5344CB8AC3E}">
        <p14:creationId xmlns:p14="http://schemas.microsoft.com/office/powerpoint/2010/main" val="369195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ovéPole 9"/>
          <p:cNvSpPr txBox="1"/>
          <p:nvPr/>
        </p:nvSpPr>
        <p:spPr>
          <a:xfrm>
            <a:off x="7756139" y="6975702"/>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13</a:t>
            </a:r>
          </a:p>
        </p:txBody>
      </p:sp>
      <p:sp>
        <p:nvSpPr>
          <p:cNvPr id="2" name="TextovéPole 1">
            <a:extLst>
              <a:ext uri="{FF2B5EF4-FFF2-40B4-BE49-F238E27FC236}">
                <a16:creationId xmlns:a16="http://schemas.microsoft.com/office/drawing/2014/main" id="{DFCBFADF-94F0-4BF3-A09E-54D3CF5C8809}"/>
              </a:ext>
            </a:extLst>
          </p:cNvPr>
          <p:cNvSpPr txBox="1"/>
          <p:nvPr/>
        </p:nvSpPr>
        <p:spPr>
          <a:xfrm>
            <a:off x="5400576" y="163116"/>
            <a:ext cx="4176464" cy="400110"/>
          </a:xfrm>
          <a:prstGeom prst="rect">
            <a:avLst/>
          </a:prstGeom>
          <a:solidFill>
            <a:srgbClr val="99FFCC"/>
          </a:solidFill>
          <a:effectLst>
            <a:glow rad="101600">
              <a:srgbClr val="FFFF66">
                <a:alpha val="40000"/>
              </a:srgbClr>
            </a:glow>
            <a:softEdge rad="241300"/>
          </a:effectLst>
        </p:spPr>
        <p:txBody>
          <a:bodyPr wrap="square" rtlCol="0">
            <a:spAutoFit/>
          </a:bodyPr>
          <a:lstStyle/>
          <a:p>
            <a:pPr algn="ctr"/>
            <a:endParaRPr lang="cs-CZ" sz="2000" dirty="0">
              <a:latin typeface="Arial Black" panose="020B0A04020102020204" pitchFamily="34" charset="0"/>
            </a:endParaRPr>
          </a:p>
        </p:txBody>
      </p:sp>
      <p:sp>
        <p:nvSpPr>
          <p:cNvPr id="9" name="TextovéPole 8"/>
          <p:cNvSpPr txBox="1"/>
          <p:nvPr/>
        </p:nvSpPr>
        <p:spPr>
          <a:xfrm>
            <a:off x="3024312" y="699358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36</a:t>
            </a:r>
          </a:p>
        </p:txBody>
      </p:sp>
      <p:sp>
        <p:nvSpPr>
          <p:cNvPr id="19" name="TextovéPole 18">
            <a:extLst>
              <a:ext uri="{FF2B5EF4-FFF2-40B4-BE49-F238E27FC236}">
                <a16:creationId xmlns:a16="http://schemas.microsoft.com/office/drawing/2014/main" id="{5C8C2649-DC74-466B-B8EF-0D9E4696B18D}"/>
              </a:ext>
            </a:extLst>
          </p:cNvPr>
          <p:cNvSpPr txBox="1"/>
          <p:nvPr/>
        </p:nvSpPr>
        <p:spPr>
          <a:xfrm>
            <a:off x="288008" y="11977"/>
            <a:ext cx="4608512" cy="2569934"/>
          </a:xfrm>
          <a:prstGeom prst="rect">
            <a:avLst/>
          </a:prstGeom>
          <a:gradFill>
            <a:gsLst>
              <a:gs pos="54000">
                <a:srgbClr val="FF66CC"/>
              </a:gs>
              <a:gs pos="84000">
                <a:srgbClr val="99FFCC"/>
              </a:gs>
            </a:gsLst>
            <a:lin ang="5400000" scaled="1"/>
          </a:gradFill>
          <a:effectLst>
            <a:softEdge rad="520700"/>
          </a:effectLst>
        </p:spPr>
        <p:txBody>
          <a:bodyPr wrap="square" rtlCol="0">
            <a:spAutoFit/>
          </a:bodyPr>
          <a:lstStyle/>
          <a:p>
            <a:pPr algn="ctr"/>
            <a:r>
              <a:rPr lang="cs-CZ" sz="2300" dirty="0">
                <a:solidFill>
                  <a:srgbClr val="0033CC"/>
                </a:solidFill>
                <a:latin typeface="Gill Sans Nova Ultra Bold" panose="020B0B02020104020203" pitchFamily="34" charset="0"/>
              </a:rPr>
              <a:t>Dorostenci pod vedením trenérů Františka Kučery a Štefany </a:t>
            </a:r>
            <a:r>
              <a:rPr lang="cs-CZ" sz="2300" dirty="0" err="1">
                <a:solidFill>
                  <a:srgbClr val="0033CC"/>
                </a:solidFill>
                <a:latin typeface="Gill Sans Nova Ultra Bold" panose="020B0B02020104020203" pitchFamily="34" charset="0"/>
              </a:rPr>
              <a:t>Jurigy</a:t>
            </a:r>
            <a:r>
              <a:rPr lang="cs-CZ" sz="2300" dirty="0">
                <a:solidFill>
                  <a:srgbClr val="0033CC"/>
                </a:solidFill>
                <a:latin typeface="Gill Sans Nova Ultra Bold" panose="020B0B02020104020203" pitchFamily="34" charset="0"/>
              </a:rPr>
              <a:t> se pokusí krajském přeboru na jaře získat více bodů než na podzim  </a:t>
            </a:r>
          </a:p>
        </p:txBody>
      </p:sp>
      <p:pic>
        <p:nvPicPr>
          <p:cNvPr id="20" name="Obrázek 19">
            <a:extLst>
              <a:ext uri="{FF2B5EF4-FFF2-40B4-BE49-F238E27FC236}">
                <a16:creationId xmlns:a16="http://schemas.microsoft.com/office/drawing/2014/main" id="{4AD703B7-D953-4484-AE19-9B92AAD36F64}"/>
              </a:ext>
            </a:extLst>
          </p:cNvPr>
          <p:cNvPicPr>
            <a:picLocks noChangeAspect="1"/>
          </p:cNvPicPr>
          <p:nvPr/>
        </p:nvPicPr>
        <p:blipFill>
          <a:blip r:embed="rId2"/>
          <a:stretch>
            <a:fillRect/>
          </a:stretch>
        </p:blipFill>
        <p:spPr>
          <a:xfrm>
            <a:off x="288008" y="2676273"/>
            <a:ext cx="4536356" cy="4111352"/>
          </a:xfrm>
          <a:prstGeom prst="rect">
            <a:avLst/>
          </a:prstGeom>
        </p:spPr>
      </p:pic>
      <p:graphicFrame>
        <p:nvGraphicFramePr>
          <p:cNvPr id="14" name="Tabulka 13">
            <a:extLst>
              <a:ext uri="{FF2B5EF4-FFF2-40B4-BE49-F238E27FC236}">
                <a16:creationId xmlns:a16="http://schemas.microsoft.com/office/drawing/2014/main" id="{18A114F9-6DFE-4D4F-ACD1-6E9D3D907232}"/>
              </a:ext>
            </a:extLst>
          </p:cNvPr>
          <p:cNvGraphicFramePr>
            <a:graphicFrameLocks noGrp="1"/>
          </p:cNvGraphicFramePr>
          <p:nvPr>
            <p:extLst>
              <p:ext uri="{D42A27DB-BD31-4B8C-83A1-F6EECF244321}">
                <p14:modId xmlns:p14="http://schemas.microsoft.com/office/powerpoint/2010/main" val="1716865125"/>
              </p:ext>
            </p:extLst>
          </p:nvPr>
        </p:nvGraphicFramePr>
        <p:xfrm>
          <a:off x="5492013" y="3807997"/>
          <a:ext cx="4567435" cy="3124200"/>
        </p:xfrm>
        <a:graphic>
          <a:graphicData uri="http://schemas.openxmlformats.org/drawingml/2006/table">
            <a:tbl>
              <a:tblPr/>
              <a:tblGrid>
                <a:gridCol w="478683">
                  <a:extLst>
                    <a:ext uri="{9D8B030D-6E8A-4147-A177-3AD203B41FA5}">
                      <a16:colId xmlns:a16="http://schemas.microsoft.com/office/drawing/2014/main" val="2640023028"/>
                    </a:ext>
                  </a:extLst>
                </a:gridCol>
                <a:gridCol w="1615556">
                  <a:extLst>
                    <a:ext uri="{9D8B030D-6E8A-4147-A177-3AD203B41FA5}">
                      <a16:colId xmlns:a16="http://schemas.microsoft.com/office/drawing/2014/main" val="591352661"/>
                    </a:ext>
                  </a:extLst>
                </a:gridCol>
                <a:gridCol w="299177">
                  <a:extLst>
                    <a:ext uri="{9D8B030D-6E8A-4147-A177-3AD203B41FA5}">
                      <a16:colId xmlns:a16="http://schemas.microsoft.com/office/drawing/2014/main" val="2535695365"/>
                    </a:ext>
                  </a:extLst>
                </a:gridCol>
                <a:gridCol w="299177">
                  <a:extLst>
                    <a:ext uri="{9D8B030D-6E8A-4147-A177-3AD203B41FA5}">
                      <a16:colId xmlns:a16="http://schemas.microsoft.com/office/drawing/2014/main" val="1267180416"/>
                    </a:ext>
                  </a:extLst>
                </a:gridCol>
                <a:gridCol w="299177">
                  <a:extLst>
                    <a:ext uri="{9D8B030D-6E8A-4147-A177-3AD203B41FA5}">
                      <a16:colId xmlns:a16="http://schemas.microsoft.com/office/drawing/2014/main" val="2385544726"/>
                    </a:ext>
                  </a:extLst>
                </a:gridCol>
                <a:gridCol w="299177">
                  <a:extLst>
                    <a:ext uri="{9D8B030D-6E8A-4147-A177-3AD203B41FA5}">
                      <a16:colId xmlns:a16="http://schemas.microsoft.com/office/drawing/2014/main" val="1970299096"/>
                    </a:ext>
                  </a:extLst>
                </a:gridCol>
                <a:gridCol w="438793">
                  <a:extLst>
                    <a:ext uri="{9D8B030D-6E8A-4147-A177-3AD203B41FA5}">
                      <a16:colId xmlns:a16="http://schemas.microsoft.com/office/drawing/2014/main" val="4231686517"/>
                    </a:ext>
                  </a:extLst>
                </a:gridCol>
                <a:gridCol w="359012">
                  <a:extLst>
                    <a:ext uri="{9D8B030D-6E8A-4147-A177-3AD203B41FA5}">
                      <a16:colId xmlns:a16="http://schemas.microsoft.com/office/drawing/2014/main" val="606479083"/>
                    </a:ext>
                  </a:extLst>
                </a:gridCol>
                <a:gridCol w="478683">
                  <a:extLst>
                    <a:ext uri="{9D8B030D-6E8A-4147-A177-3AD203B41FA5}">
                      <a16:colId xmlns:a16="http://schemas.microsoft.com/office/drawing/2014/main" val="2455821251"/>
                    </a:ext>
                  </a:extLst>
                </a:gridCol>
              </a:tblGrid>
              <a:tr h="219571">
                <a:tc gridSpan="9">
                  <a:txBody>
                    <a:bodyPr/>
                    <a:lstStyle/>
                    <a:p>
                      <a:pPr algn="ctr" fontAlgn="ctr"/>
                      <a:r>
                        <a:rPr lang="cs-CZ" sz="1600" b="1" i="0" u="none" strike="noStrike" dirty="0">
                          <a:solidFill>
                            <a:srgbClr val="3333CC"/>
                          </a:solidFill>
                          <a:effectLst/>
                          <a:latin typeface="Arial" panose="020B0604020202020204" pitchFamily="34" charset="0"/>
                        </a:rPr>
                        <a:t>Divize dospělých 2019-2020   Podzim</a:t>
                      </a:r>
                    </a:p>
                  </a:txBody>
                  <a:tcPr marL="0" marR="0" marT="0" marB="0" anchor="ctr">
                    <a:lnL>
                      <a:noFill/>
                    </a:lnL>
                    <a:lnR>
                      <a:noFill/>
                    </a:lnR>
                    <a:lnT>
                      <a:noFill/>
                    </a:lnT>
                    <a:lnB>
                      <a:noFill/>
                    </a:lnB>
                    <a:solidFill>
                      <a:srgbClr val="99FF33"/>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97321884"/>
                  </a:ext>
                </a:extLst>
              </a:tr>
              <a:tr h="162645">
                <a:tc>
                  <a:txBody>
                    <a:bodyPr/>
                    <a:lstStyle/>
                    <a:p>
                      <a:pPr algn="ctr" fontAlgn="ctr"/>
                      <a:r>
                        <a:rPr lang="cs-CZ" sz="1100" b="1" i="0" u="none" strike="noStrike">
                          <a:solidFill>
                            <a:srgbClr val="000000"/>
                          </a:solidFill>
                          <a:effectLst/>
                          <a:latin typeface="Arial" panose="020B0604020202020204" pitchFamily="34" charset="0"/>
                        </a:rPr>
                        <a:t>1.</a:t>
                      </a:r>
                    </a:p>
                  </a:txBody>
                  <a:tcPr marL="0" marR="0" marT="0" marB="0" anchor="ctr">
                    <a:lnL>
                      <a:noFill/>
                    </a:lnL>
                    <a:lnR>
                      <a:noFill/>
                    </a:lnR>
                    <a:lnT>
                      <a:noFill/>
                    </a:lnT>
                    <a:lnB>
                      <a:noFill/>
                    </a:lnB>
                    <a:solidFill>
                      <a:srgbClr val="CCFFFF"/>
                    </a:solidFill>
                  </a:tcPr>
                </a:tc>
                <a:tc>
                  <a:txBody>
                    <a:bodyPr/>
                    <a:lstStyle/>
                    <a:p>
                      <a:pPr algn="l" fontAlgn="ctr"/>
                      <a:r>
                        <a:rPr lang="cs-CZ" sz="1100" b="1" i="0" u="none" strike="noStrike">
                          <a:solidFill>
                            <a:srgbClr val="000000"/>
                          </a:solidFill>
                          <a:effectLst/>
                          <a:latin typeface="Arial" panose="020B0604020202020204" pitchFamily="34" charset="0"/>
                        </a:rPr>
                        <a:t>SK Český Brod</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15</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12</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0" marR="0" marT="0" marB="0" anchor="ctr">
                    <a:lnL>
                      <a:noFill/>
                    </a:lnL>
                    <a:lnR>
                      <a:noFill/>
                    </a:lnR>
                    <a:lnT>
                      <a:noFill/>
                    </a:lnT>
                    <a:lnB>
                      <a:noFill/>
                    </a:lnB>
                    <a:solidFill>
                      <a:srgbClr val="CCFFFF"/>
                    </a:solidFill>
                  </a:tcPr>
                </a:tc>
                <a:tc>
                  <a:txBody>
                    <a:bodyPr/>
                    <a:lstStyle/>
                    <a:p>
                      <a:pPr algn="ctr" fontAlgn="ctr"/>
                      <a:r>
                        <a:rPr lang="cs-CZ" sz="1050" b="1" i="0" u="none" strike="noStrike" dirty="0">
                          <a:solidFill>
                            <a:srgbClr val="000000"/>
                          </a:solidFill>
                          <a:effectLst/>
                          <a:latin typeface="Arial" panose="020B0604020202020204" pitchFamily="34" charset="0"/>
                        </a:rPr>
                        <a:t>22:9</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39</a:t>
                      </a:r>
                    </a:p>
                  </a:txBody>
                  <a:tcPr marL="0" marR="0" marT="0" marB="0" anchor="ctr">
                    <a:lnL>
                      <a:noFill/>
                    </a:lnL>
                    <a:lnR>
                      <a:noFill/>
                    </a:lnR>
                    <a:lnT>
                      <a:noFill/>
                    </a:lnT>
                    <a:lnB>
                      <a:noFill/>
                    </a:lnB>
                    <a:solidFill>
                      <a:srgbClr val="CCFFFF"/>
                    </a:solidFill>
                  </a:tcPr>
                </a:tc>
                <a:extLst>
                  <a:ext uri="{0D108BD9-81ED-4DB2-BD59-A6C34878D82A}">
                    <a16:rowId xmlns:a16="http://schemas.microsoft.com/office/drawing/2014/main" val="3187841747"/>
                  </a:ext>
                </a:extLst>
              </a:tr>
              <a:tr h="162645">
                <a:tc>
                  <a:txBody>
                    <a:bodyPr/>
                    <a:lstStyle/>
                    <a:p>
                      <a:pPr algn="ctr" fontAlgn="ctr"/>
                      <a:r>
                        <a:rPr lang="cs-CZ" sz="1100" b="1" i="0" u="none" strike="noStrike">
                          <a:solidFill>
                            <a:srgbClr val="000000"/>
                          </a:solidFill>
                          <a:effectLst/>
                          <a:latin typeface="Arial" panose="020B0604020202020204" pitchFamily="34" charset="0"/>
                        </a:rPr>
                        <a:t>2.</a:t>
                      </a:r>
                    </a:p>
                  </a:txBody>
                  <a:tcPr marL="0" marR="0" marT="0" marB="0" anchor="ctr">
                    <a:lnL>
                      <a:noFill/>
                    </a:lnL>
                    <a:lnR>
                      <a:noFill/>
                    </a:lnR>
                    <a:lnT>
                      <a:noFill/>
                    </a:lnT>
                    <a:lnB>
                      <a:noFill/>
                    </a:lnB>
                    <a:solidFill>
                      <a:srgbClr val="FFCCFF"/>
                    </a:solidFill>
                  </a:tcPr>
                </a:tc>
                <a:tc>
                  <a:txBody>
                    <a:bodyPr/>
                    <a:lstStyle/>
                    <a:p>
                      <a:pPr algn="l" fontAlgn="ctr"/>
                      <a:r>
                        <a:rPr lang="cs-CZ" sz="1100" b="1" i="0" u="none" strike="noStrike" dirty="0">
                          <a:solidFill>
                            <a:srgbClr val="000000"/>
                          </a:solidFill>
                          <a:effectLst/>
                          <a:latin typeface="Arial" panose="020B0604020202020204" pitchFamily="34" charset="0"/>
                        </a:rPr>
                        <a:t>FK Baník Souš</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15</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10</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0" marR="0" marT="0" marB="0" anchor="ctr">
                    <a:lnL>
                      <a:noFill/>
                    </a:lnL>
                    <a:lnR>
                      <a:noFill/>
                    </a:lnR>
                    <a:lnT>
                      <a:noFill/>
                    </a:lnT>
                    <a:lnB>
                      <a:noFill/>
                    </a:lnB>
                    <a:solidFill>
                      <a:srgbClr val="FFCCFF"/>
                    </a:solidFill>
                  </a:tcPr>
                </a:tc>
                <a:tc>
                  <a:txBody>
                    <a:bodyPr/>
                    <a:lstStyle/>
                    <a:p>
                      <a:pPr algn="ctr" fontAlgn="ctr"/>
                      <a:r>
                        <a:rPr lang="cs-CZ" sz="1050" b="1" i="0" u="none" strike="noStrike">
                          <a:solidFill>
                            <a:srgbClr val="000000"/>
                          </a:solidFill>
                          <a:effectLst/>
                          <a:latin typeface="Arial" panose="020B0604020202020204" pitchFamily="34" charset="0"/>
                        </a:rPr>
                        <a:t>31:14</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34</a:t>
                      </a:r>
                    </a:p>
                  </a:txBody>
                  <a:tcPr marL="0" marR="0" marT="0" marB="0" anchor="ctr">
                    <a:lnL>
                      <a:noFill/>
                    </a:lnL>
                    <a:lnR>
                      <a:noFill/>
                    </a:lnR>
                    <a:lnT>
                      <a:noFill/>
                    </a:lnT>
                    <a:lnB>
                      <a:noFill/>
                    </a:lnB>
                    <a:solidFill>
                      <a:srgbClr val="FFCCFF"/>
                    </a:solidFill>
                  </a:tcPr>
                </a:tc>
                <a:extLst>
                  <a:ext uri="{0D108BD9-81ED-4DB2-BD59-A6C34878D82A}">
                    <a16:rowId xmlns:a16="http://schemas.microsoft.com/office/drawing/2014/main" val="1403015490"/>
                  </a:ext>
                </a:extLst>
              </a:tr>
              <a:tr h="162645">
                <a:tc>
                  <a:txBody>
                    <a:bodyPr/>
                    <a:lstStyle/>
                    <a:p>
                      <a:pPr algn="ctr" fontAlgn="ctr"/>
                      <a:r>
                        <a:rPr lang="cs-CZ" sz="1100" b="1" i="0" u="none" strike="noStrike">
                          <a:solidFill>
                            <a:srgbClr val="000000"/>
                          </a:solidFill>
                          <a:effectLst/>
                          <a:latin typeface="Arial" panose="020B0604020202020204" pitchFamily="34" charset="0"/>
                        </a:rPr>
                        <a:t>3.</a:t>
                      </a:r>
                    </a:p>
                  </a:txBody>
                  <a:tcPr marL="0" marR="0" marT="0" marB="0" anchor="ctr">
                    <a:lnL>
                      <a:noFill/>
                    </a:lnL>
                    <a:lnR>
                      <a:noFill/>
                    </a:lnR>
                    <a:lnT>
                      <a:noFill/>
                    </a:lnT>
                    <a:lnB>
                      <a:noFill/>
                    </a:lnB>
                    <a:solidFill>
                      <a:srgbClr val="CCFFFF"/>
                    </a:solidFill>
                  </a:tcPr>
                </a:tc>
                <a:tc>
                  <a:txBody>
                    <a:bodyPr/>
                    <a:lstStyle/>
                    <a:p>
                      <a:pPr algn="l" fontAlgn="ctr"/>
                      <a:r>
                        <a:rPr lang="cs-CZ" sz="1100" b="1" i="0" u="none" strike="noStrike">
                          <a:solidFill>
                            <a:srgbClr val="000000"/>
                          </a:solidFill>
                          <a:effectLst/>
                          <a:latin typeface="Arial" panose="020B0604020202020204" pitchFamily="34" charset="0"/>
                        </a:rPr>
                        <a:t>FK Meteor Praha VIII</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15</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8</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4</a:t>
                      </a:r>
                    </a:p>
                  </a:txBody>
                  <a:tcPr marL="0" marR="0" marT="0" marB="0" anchor="ctr">
                    <a:lnL>
                      <a:noFill/>
                    </a:lnL>
                    <a:lnR>
                      <a:noFill/>
                    </a:lnR>
                    <a:lnT>
                      <a:noFill/>
                    </a:lnT>
                    <a:lnB>
                      <a:noFill/>
                    </a:lnB>
                    <a:solidFill>
                      <a:srgbClr val="CCFFFF"/>
                    </a:solidFill>
                  </a:tcPr>
                </a:tc>
                <a:tc>
                  <a:txBody>
                    <a:bodyPr/>
                    <a:lstStyle/>
                    <a:p>
                      <a:pPr algn="ctr" fontAlgn="ctr"/>
                      <a:r>
                        <a:rPr lang="cs-CZ" sz="1050" b="1" i="0" u="none" strike="noStrike">
                          <a:solidFill>
                            <a:srgbClr val="000000"/>
                          </a:solidFill>
                          <a:effectLst/>
                          <a:latin typeface="Arial" panose="020B0604020202020204" pitchFamily="34" charset="0"/>
                        </a:rPr>
                        <a:t>26:19</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29</a:t>
                      </a:r>
                    </a:p>
                  </a:txBody>
                  <a:tcPr marL="0" marR="0" marT="0" marB="0" anchor="ctr">
                    <a:lnL>
                      <a:noFill/>
                    </a:lnL>
                    <a:lnR>
                      <a:noFill/>
                    </a:lnR>
                    <a:lnT>
                      <a:noFill/>
                    </a:lnT>
                    <a:lnB>
                      <a:noFill/>
                    </a:lnB>
                    <a:solidFill>
                      <a:srgbClr val="CCFFFF"/>
                    </a:solidFill>
                  </a:tcPr>
                </a:tc>
                <a:extLst>
                  <a:ext uri="{0D108BD9-81ED-4DB2-BD59-A6C34878D82A}">
                    <a16:rowId xmlns:a16="http://schemas.microsoft.com/office/drawing/2014/main" val="1383598542"/>
                  </a:ext>
                </a:extLst>
              </a:tr>
              <a:tr h="162645">
                <a:tc>
                  <a:txBody>
                    <a:bodyPr/>
                    <a:lstStyle/>
                    <a:p>
                      <a:pPr algn="ctr" fontAlgn="ctr"/>
                      <a:r>
                        <a:rPr lang="cs-CZ" sz="1100" b="1" i="0" u="none" strike="noStrike">
                          <a:solidFill>
                            <a:srgbClr val="000000"/>
                          </a:solidFill>
                          <a:effectLst/>
                          <a:latin typeface="Arial" panose="020B0604020202020204" pitchFamily="34" charset="0"/>
                        </a:rPr>
                        <a:t>4.</a:t>
                      </a:r>
                    </a:p>
                  </a:txBody>
                  <a:tcPr marL="0" marR="0" marT="0" marB="0" anchor="ctr">
                    <a:lnL>
                      <a:noFill/>
                    </a:lnL>
                    <a:lnR>
                      <a:noFill/>
                    </a:lnR>
                    <a:lnT>
                      <a:noFill/>
                    </a:lnT>
                    <a:lnB>
                      <a:noFill/>
                    </a:lnB>
                    <a:solidFill>
                      <a:srgbClr val="FFCCFF"/>
                    </a:solidFill>
                  </a:tcPr>
                </a:tc>
                <a:tc>
                  <a:txBody>
                    <a:bodyPr/>
                    <a:lstStyle/>
                    <a:p>
                      <a:pPr algn="l" fontAlgn="ctr"/>
                      <a:r>
                        <a:rPr lang="cs-CZ" sz="1100" b="1" i="0" u="none" strike="noStrike">
                          <a:solidFill>
                            <a:srgbClr val="000000"/>
                          </a:solidFill>
                          <a:effectLst/>
                          <a:latin typeface="Arial" panose="020B0604020202020204" pitchFamily="34" charset="0"/>
                        </a:rPr>
                        <a:t>FC Chomutov</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15</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6</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3</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4</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0" marR="0" marT="0" marB="0" anchor="ctr">
                    <a:lnL>
                      <a:noFill/>
                    </a:lnL>
                    <a:lnR>
                      <a:noFill/>
                    </a:lnR>
                    <a:lnT>
                      <a:noFill/>
                    </a:lnT>
                    <a:lnB>
                      <a:noFill/>
                    </a:lnB>
                    <a:solidFill>
                      <a:srgbClr val="FFCCFF"/>
                    </a:solidFill>
                  </a:tcPr>
                </a:tc>
                <a:tc>
                  <a:txBody>
                    <a:bodyPr/>
                    <a:lstStyle/>
                    <a:p>
                      <a:pPr algn="ctr" fontAlgn="ctr"/>
                      <a:r>
                        <a:rPr lang="cs-CZ" sz="1050" b="1" i="0" u="none" strike="noStrike" dirty="0">
                          <a:solidFill>
                            <a:srgbClr val="000000"/>
                          </a:solidFill>
                          <a:effectLst/>
                          <a:latin typeface="Arial" panose="020B0604020202020204" pitchFamily="34" charset="0"/>
                        </a:rPr>
                        <a:t>24:14</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28</a:t>
                      </a:r>
                    </a:p>
                  </a:txBody>
                  <a:tcPr marL="0" marR="0" marT="0" marB="0" anchor="ctr">
                    <a:lnL>
                      <a:noFill/>
                    </a:lnL>
                    <a:lnR>
                      <a:noFill/>
                    </a:lnR>
                    <a:lnT>
                      <a:noFill/>
                    </a:lnT>
                    <a:lnB>
                      <a:noFill/>
                    </a:lnB>
                    <a:solidFill>
                      <a:srgbClr val="FFCCFF"/>
                    </a:solidFill>
                  </a:tcPr>
                </a:tc>
                <a:extLst>
                  <a:ext uri="{0D108BD9-81ED-4DB2-BD59-A6C34878D82A}">
                    <a16:rowId xmlns:a16="http://schemas.microsoft.com/office/drawing/2014/main" val="899351834"/>
                  </a:ext>
                </a:extLst>
              </a:tr>
              <a:tr h="162645">
                <a:tc>
                  <a:txBody>
                    <a:bodyPr/>
                    <a:lstStyle/>
                    <a:p>
                      <a:pPr algn="ctr" fontAlgn="ctr"/>
                      <a:r>
                        <a:rPr lang="cs-CZ" sz="1200" b="1" i="0" u="none" strike="noStrike">
                          <a:solidFill>
                            <a:srgbClr val="000000"/>
                          </a:solidFill>
                          <a:effectLst/>
                          <a:latin typeface="Arial" panose="020B0604020202020204" pitchFamily="34" charset="0"/>
                        </a:rPr>
                        <a:t>5.</a:t>
                      </a:r>
                    </a:p>
                  </a:txBody>
                  <a:tcPr marL="0" marR="0" marT="0" marB="0" anchor="ctr">
                    <a:lnL>
                      <a:noFill/>
                    </a:lnL>
                    <a:lnR>
                      <a:noFill/>
                    </a:lnR>
                    <a:lnT>
                      <a:noFill/>
                    </a:lnT>
                    <a:lnB>
                      <a:noFill/>
                    </a:lnB>
                    <a:solidFill>
                      <a:srgbClr val="CCFFFF"/>
                    </a:solidFill>
                  </a:tcPr>
                </a:tc>
                <a:tc>
                  <a:txBody>
                    <a:bodyPr/>
                    <a:lstStyle/>
                    <a:p>
                      <a:pPr algn="l" fontAlgn="ctr"/>
                      <a:r>
                        <a:rPr lang="cs-CZ" sz="1100" b="1" i="0" u="none" strike="noStrike" dirty="0">
                          <a:solidFill>
                            <a:srgbClr val="000000"/>
                          </a:solidFill>
                          <a:effectLst/>
                          <a:latin typeface="Arial" panose="020B0604020202020204" pitchFamily="34" charset="0"/>
                        </a:rPr>
                        <a:t>Fotbalový klub Ostrov</a:t>
                      </a:r>
                    </a:p>
                  </a:txBody>
                  <a:tcPr marL="0" marR="0" marT="0"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15</a:t>
                      </a:r>
                    </a:p>
                  </a:txBody>
                  <a:tcPr marL="0" marR="0" marT="0"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6</a:t>
                      </a:r>
                    </a:p>
                  </a:txBody>
                  <a:tcPr marL="0" marR="0" marT="0"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2</a:t>
                      </a:r>
                    </a:p>
                  </a:txBody>
                  <a:tcPr marL="0" marR="0" marT="0"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4</a:t>
                      </a:r>
                    </a:p>
                  </a:txBody>
                  <a:tcPr marL="0" marR="0" marT="0"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3</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33:26</a:t>
                      </a:r>
                    </a:p>
                  </a:txBody>
                  <a:tcPr marL="0" marR="0" marT="0"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26</a:t>
                      </a:r>
                    </a:p>
                  </a:txBody>
                  <a:tcPr marL="0" marR="0" marT="0" marB="0" anchor="ctr">
                    <a:lnL>
                      <a:noFill/>
                    </a:lnL>
                    <a:lnR>
                      <a:noFill/>
                    </a:lnR>
                    <a:lnT>
                      <a:noFill/>
                    </a:lnT>
                    <a:lnB>
                      <a:noFill/>
                    </a:lnB>
                    <a:solidFill>
                      <a:srgbClr val="CCFFFF"/>
                    </a:solidFill>
                  </a:tcPr>
                </a:tc>
                <a:extLst>
                  <a:ext uri="{0D108BD9-81ED-4DB2-BD59-A6C34878D82A}">
                    <a16:rowId xmlns:a16="http://schemas.microsoft.com/office/drawing/2014/main" val="836363516"/>
                  </a:ext>
                </a:extLst>
              </a:tr>
              <a:tr h="162645">
                <a:tc>
                  <a:txBody>
                    <a:bodyPr/>
                    <a:lstStyle/>
                    <a:p>
                      <a:pPr algn="ctr" fontAlgn="ctr"/>
                      <a:r>
                        <a:rPr lang="cs-CZ" sz="1100" b="1" i="0" u="none" strike="noStrike">
                          <a:solidFill>
                            <a:srgbClr val="000000"/>
                          </a:solidFill>
                          <a:effectLst/>
                          <a:latin typeface="Arial" panose="020B0604020202020204" pitchFamily="34" charset="0"/>
                        </a:rPr>
                        <a:t>6.</a:t>
                      </a:r>
                    </a:p>
                  </a:txBody>
                  <a:tcPr marL="0" marR="0" marT="0" marB="0" anchor="ctr">
                    <a:lnL>
                      <a:noFill/>
                    </a:lnL>
                    <a:lnR>
                      <a:noFill/>
                    </a:lnR>
                    <a:lnT>
                      <a:noFill/>
                    </a:lnT>
                    <a:lnB>
                      <a:noFill/>
                    </a:lnB>
                    <a:solidFill>
                      <a:srgbClr val="FFCCFF"/>
                    </a:solidFill>
                  </a:tcPr>
                </a:tc>
                <a:tc>
                  <a:txBody>
                    <a:bodyPr/>
                    <a:lstStyle/>
                    <a:p>
                      <a:pPr algn="l" fontAlgn="ctr"/>
                      <a:r>
                        <a:rPr lang="cs-CZ" sz="1100" b="1" i="0" u="none" strike="noStrike" dirty="0">
                          <a:solidFill>
                            <a:srgbClr val="000000"/>
                          </a:solidFill>
                          <a:effectLst/>
                          <a:latin typeface="Arial" panose="020B0604020202020204" pitchFamily="34" charset="0"/>
                        </a:rPr>
                        <a:t>SK Aritma Praha</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15</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6</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6</a:t>
                      </a:r>
                    </a:p>
                  </a:txBody>
                  <a:tcPr marL="0" marR="0" marT="0" marB="0" anchor="ctr">
                    <a:lnL>
                      <a:noFill/>
                    </a:lnL>
                    <a:lnR>
                      <a:noFill/>
                    </a:lnR>
                    <a:lnT>
                      <a:noFill/>
                    </a:lnT>
                    <a:lnB>
                      <a:noFill/>
                    </a:lnB>
                    <a:solidFill>
                      <a:srgbClr val="FFCCFF"/>
                    </a:solidFill>
                  </a:tcPr>
                </a:tc>
                <a:tc>
                  <a:txBody>
                    <a:bodyPr/>
                    <a:lstStyle/>
                    <a:p>
                      <a:pPr algn="ctr" fontAlgn="ctr"/>
                      <a:r>
                        <a:rPr lang="cs-CZ" sz="1050" b="1" i="0" u="none" strike="noStrike" dirty="0">
                          <a:solidFill>
                            <a:srgbClr val="000000"/>
                          </a:solidFill>
                          <a:effectLst/>
                          <a:latin typeface="Arial" panose="020B0604020202020204" pitchFamily="34" charset="0"/>
                        </a:rPr>
                        <a:t>18:15</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23</a:t>
                      </a:r>
                    </a:p>
                  </a:txBody>
                  <a:tcPr marL="0" marR="0" marT="0" marB="0" anchor="ctr">
                    <a:lnL>
                      <a:noFill/>
                    </a:lnL>
                    <a:lnR>
                      <a:noFill/>
                    </a:lnR>
                    <a:lnT>
                      <a:noFill/>
                    </a:lnT>
                    <a:lnB>
                      <a:noFill/>
                    </a:lnB>
                    <a:solidFill>
                      <a:srgbClr val="FFCCFF"/>
                    </a:solidFill>
                  </a:tcPr>
                </a:tc>
                <a:extLst>
                  <a:ext uri="{0D108BD9-81ED-4DB2-BD59-A6C34878D82A}">
                    <a16:rowId xmlns:a16="http://schemas.microsoft.com/office/drawing/2014/main" val="1941957933"/>
                  </a:ext>
                </a:extLst>
              </a:tr>
              <a:tr h="162645">
                <a:tc>
                  <a:txBody>
                    <a:bodyPr/>
                    <a:lstStyle/>
                    <a:p>
                      <a:pPr algn="ctr" fontAlgn="ctr"/>
                      <a:r>
                        <a:rPr lang="cs-CZ" sz="1100" b="1" i="0" u="none" strike="noStrike">
                          <a:solidFill>
                            <a:srgbClr val="000000"/>
                          </a:solidFill>
                          <a:effectLst/>
                          <a:latin typeface="Arial" panose="020B0604020202020204" pitchFamily="34" charset="0"/>
                        </a:rPr>
                        <a:t>7.</a:t>
                      </a:r>
                    </a:p>
                  </a:txBody>
                  <a:tcPr marL="0" marR="0" marT="0" marB="0" anchor="ctr">
                    <a:lnL>
                      <a:noFill/>
                    </a:lnL>
                    <a:lnR>
                      <a:noFill/>
                    </a:lnR>
                    <a:lnT>
                      <a:noFill/>
                    </a:lnT>
                    <a:lnB>
                      <a:noFill/>
                    </a:lnB>
                    <a:solidFill>
                      <a:srgbClr val="CCFFFF"/>
                    </a:solidFill>
                  </a:tcPr>
                </a:tc>
                <a:tc>
                  <a:txBody>
                    <a:bodyPr/>
                    <a:lstStyle/>
                    <a:p>
                      <a:pPr algn="l" fontAlgn="ctr"/>
                      <a:r>
                        <a:rPr lang="cs-CZ" sz="1100" b="1" i="0" u="none" strike="noStrike" dirty="0">
                          <a:solidFill>
                            <a:srgbClr val="000000"/>
                          </a:solidFill>
                          <a:effectLst/>
                          <a:latin typeface="Arial" panose="020B0604020202020204" pitchFamily="34" charset="0"/>
                        </a:rPr>
                        <a:t>FK Olympie Březová</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15</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4</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4</a:t>
                      </a:r>
                    </a:p>
                  </a:txBody>
                  <a:tcPr marL="0" marR="0" marT="0" marB="0" anchor="ctr">
                    <a:lnL>
                      <a:noFill/>
                    </a:lnL>
                    <a:lnR>
                      <a:noFill/>
                    </a:lnR>
                    <a:lnT>
                      <a:noFill/>
                    </a:lnT>
                    <a:lnB>
                      <a:noFill/>
                    </a:lnB>
                    <a:solidFill>
                      <a:srgbClr val="CCFFFF"/>
                    </a:solidFill>
                  </a:tcPr>
                </a:tc>
                <a:tc>
                  <a:txBody>
                    <a:bodyPr/>
                    <a:lstStyle/>
                    <a:p>
                      <a:pPr algn="ctr" fontAlgn="ctr"/>
                      <a:r>
                        <a:rPr lang="cs-CZ" sz="1050" b="1" i="0" u="none" strike="noStrike" dirty="0">
                          <a:solidFill>
                            <a:srgbClr val="000000"/>
                          </a:solidFill>
                          <a:effectLst/>
                          <a:latin typeface="Arial" panose="020B0604020202020204" pitchFamily="34" charset="0"/>
                        </a:rPr>
                        <a:t>26:29</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23</a:t>
                      </a:r>
                    </a:p>
                  </a:txBody>
                  <a:tcPr marL="0" marR="0" marT="0" marB="0" anchor="ctr">
                    <a:lnL>
                      <a:noFill/>
                    </a:lnL>
                    <a:lnR>
                      <a:noFill/>
                    </a:lnR>
                    <a:lnT>
                      <a:noFill/>
                    </a:lnT>
                    <a:lnB>
                      <a:noFill/>
                    </a:lnB>
                    <a:solidFill>
                      <a:srgbClr val="CCFFFF"/>
                    </a:solidFill>
                  </a:tcPr>
                </a:tc>
                <a:extLst>
                  <a:ext uri="{0D108BD9-81ED-4DB2-BD59-A6C34878D82A}">
                    <a16:rowId xmlns:a16="http://schemas.microsoft.com/office/drawing/2014/main" val="140958086"/>
                  </a:ext>
                </a:extLst>
              </a:tr>
              <a:tr h="162645">
                <a:tc>
                  <a:txBody>
                    <a:bodyPr/>
                    <a:lstStyle/>
                    <a:p>
                      <a:pPr algn="ctr" fontAlgn="ctr"/>
                      <a:r>
                        <a:rPr lang="cs-CZ" sz="1100" b="1" i="0" u="none" strike="noStrike">
                          <a:solidFill>
                            <a:srgbClr val="000000"/>
                          </a:solidFill>
                          <a:effectLst/>
                          <a:latin typeface="Arial" panose="020B0604020202020204" pitchFamily="34" charset="0"/>
                        </a:rPr>
                        <a:t>8.</a:t>
                      </a:r>
                    </a:p>
                  </a:txBody>
                  <a:tcPr marL="0" marR="0" marT="0" marB="0" anchor="ctr">
                    <a:lnL>
                      <a:noFill/>
                    </a:lnL>
                    <a:lnR>
                      <a:noFill/>
                    </a:lnR>
                    <a:lnT>
                      <a:noFill/>
                    </a:lnT>
                    <a:lnB>
                      <a:noFill/>
                    </a:lnB>
                    <a:solidFill>
                      <a:srgbClr val="FFCCFF"/>
                    </a:solidFill>
                  </a:tcPr>
                </a:tc>
                <a:tc>
                  <a:txBody>
                    <a:bodyPr/>
                    <a:lstStyle/>
                    <a:p>
                      <a:pPr algn="l" fontAlgn="ctr"/>
                      <a:r>
                        <a:rPr lang="cs-CZ" sz="1100" b="1" i="0" u="none" strike="noStrike">
                          <a:solidFill>
                            <a:srgbClr val="000000"/>
                          </a:solidFill>
                          <a:effectLst/>
                          <a:latin typeface="Arial" panose="020B0604020202020204" pitchFamily="34" charset="0"/>
                        </a:rPr>
                        <a:t>SK Kladno</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15</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0" marR="0" marT="0" marB="0" anchor="ctr">
                    <a:lnL>
                      <a:noFill/>
                    </a:lnL>
                    <a:lnR>
                      <a:noFill/>
                    </a:lnR>
                    <a:lnT>
                      <a:noFill/>
                    </a:lnT>
                    <a:lnB>
                      <a:noFill/>
                    </a:lnB>
                    <a:solidFill>
                      <a:srgbClr val="FFCCFF"/>
                    </a:solidFill>
                  </a:tcPr>
                </a:tc>
                <a:tc>
                  <a:txBody>
                    <a:bodyPr/>
                    <a:lstStyle/>
                    <a:p>
                      <a:pPr algn="ctr" fontAlgn="ctr"/>
                      <a:r>
                        <a:rPr lang="cs-CZ" sz="1050" b="1" i="0" u="none" strike="noStrike" dirty="0">
                          <a:solidFill>
                            <a:srgbClr val="000000"/>
                          </a:solidFill>
                          <a:effectLst/>
                          <a:latin typeface="Arial" panose="020B0604020202020204" pitchFamily="34" charset="0"/>
                        </a:rPr>
                        <a:t>31:24</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22</a:t>
                      </a:r>
                    </a:p>
                  </a:txBody>
                  <a:tcPr marL="0" marR="0" marT="0" marB="0" anchor="ctr">
                    <a:lnL>
                      <a:noFill/>
                    </a:lnL>
                    <a:lnR>
                      <a:noFill/>
                    </a:lnR>
                    <a:lnT>
                      <a:noFill/>
                    </a:lnT>
                    <a:lnB>
                      <a:noFill/>
                    </a:lnB>
                    <a:solidFill>
                      <a:srgbClr val="FFCCFF"/>
                    </a:solidFill>
                  </a:tcPr>
                </a:tc>
                <a:extLst>
                  <a:ext uri="{0D108BD9-81ED-4DB2-BD59-A6C34878D82A}">
                    <a16:rowId xmlns:a16="http://schemas.microsoft.com/office/drawing/2014/main" val="4276637359"/>
                  </a:ext>
                </a:extLst>
              </a:tr>
              <a:tr h="286256">
                <a:tc>
                  <a:txBody>
                    <a:bodyPr/>
                    <a:lstStyle/>
                    <a:p>
                      <a:pPr algn="ctr" fontAlgn="ctr"/>
                      <a:r>
                        <a:rPr lang="cs-CZ" sz="1100" b="1" i="0" u="none" strike="noStrike">
                          <a:solidFill>
                            <a:srgbClr val="000000"/>
                          </a:solidFill>
                          <a:effectLst/>
                          <a:latin typeface="Arial" panose="020B0604020202020204" pitchFamily="34" charset="0"/>
                        </a:rPr>
                        <a:t>9.</a:t>
                      </a:r>
                    </a:p>
                  </a:txBody>
                  <a:tcPr marL="0" marR="0" marT="0" marB="0" anchor="ctr">
                    <a:lnL>
                      <a:noFill/>
                    </a:lnL>
                    <a:lnR>
                      <a:noFill/>
                    </a:lnR>
                    <a:lnT>
                      <a:noFill/>
                    </a:lnT>
                    <a:lnB>
                      <a:noFill/>
                    </a:lnB>
                    <a:solidFill>
                      <a:srgbClr val="CCFFFF"/>
                    </a:solidFill>
                  </a:tcPr>
                </a:tc>
                <a:tc>
                  <a:txBody>
                    <a:bodyPr/>
                    <a:lstStyle/>
                    <a:p>
                      <a:pPr algn="l" fontAlgn="ctr"/>
                      <a:r>
                        <a:rPr lang="cs-CZ" sz="1100" b="1" i="0" u="none" strike="noStrike" dirty="0">
                          <a:solidFill>
                            <a:srgbClr val="000000"/>
                          </a:solidFill>
                          <a:effectLst/>
                          <a:latin typeface="Arial" panose="020B0604020202020204" pitchFamily="34" charset="0"/>
                        </a:rPr>
                        <a:t>FK Neratovice-</a:t>
                      </a:r>
                      <a:r>
                        <a:rPr lang="cs-CZ" sz="1100" b="1" i="0" u="none" strike="noStrike" dirty="0" err="1">
                          <a:solidFill>
                            <a:srgbClr val="000000"/>
                          </a:solidFill>
                          <a:effectLst/>
                          <a:latin typeface="Arial" panose="020B0604020202020204" pitchFamily="34" charset="0"/>
                        </a:rPr>
                        <a:t>Byškovice</a:t>
                      </a:r>
                      <a:endParaRPr lang="cs-CZ" sz="1100" b="1" i="0" u="none" strike="noStrike" dirty="0">
                        <a:solidFill>
                          <a:srgbClr val="000000"/>
                        </a:solidFill>
                        <a:effectLst/>
                        <a:latin typeface="Arial" panose="020B0604020202020204" pitchFamily="34" charset="0"/>
                      </a:endParaRP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15</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4</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3</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3</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0" marR="0" marT="0" marB="0" anchor="ctr">
                    <a:lnL>
                      <a:noFill/>
                    </a:lnL>
                    <a:lnR>
                      <a:noFill/>
                    </a:lnR>
                    <a:lnT>
                      <a:noFill/>
                    </a:lnT>
                    <a:lnB>
                      <a:noFill/>
                    </a:lnB>
                    <a:solidFill>
                      <a:srgbClr val="CCFFFF"/>
                    </a:solidFill>
                  </a:tcPr>
                </a:tc>
                <a:tc>
                  <a:txBody>
                    <a:bodyPr/>
                    <a:lstStyle/>
                    <a:p>
                      <a:pPr algn="ctr" fontAlgn="ctr"/>
                      <a:r>
                        <a:rPr lang="cs-CZ" sz="1050" b="1" i="0" u="none" strike="noStrike" dirty="0">
                          <a:solidFill>
                            <a:srgbClr val="000000"/>
                          </a:solidFill>
                          <a:effectLst/>
                          <a:latin typeface="Arial" panose="020B0604020202020204" pitchFamily="34" charset="0"/>
                        </a:rPr>
                        <a:t>25:20</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21</a:t>
                      </a:r>
                    </a:p>
                  </a:txBody>
                  <a:tcPr marL="0" marR="0" marT="0" marB="0" anchor="ctr">
                    <a:lnL>
                      <a:noFill/>
                    </a:lnL>
                    <a:lnR>
                      <a:noFill/>
                    </a:lnR>
                    <a:lnT>
                      <a:noFill/>
                    </a:lnT>
                    <a:lnB>
                      <a:noFill/>
                    </a:lnB>
                    <a:solidFill>
                      <a:srgbClr val="CCFFFF"/>
                    </a:solidFill>
                  </a:tcPr>
                </a:tc>
                <a:extLst>
                  <a:ext uri="{0D108BD9-81ED-4DB2-BD59-A6C34878D82A}">
                    <a16:rowId xmlns:a16="http://schemas.microsoft.com/office/drawing/2014/main" val="1542258589"/>
                  </a:ext>
                </a:extLst>
              </a:tr>
              <a:tr h="160341">
                <a:tc>
                  <a:txBody>
                    <a:bodyPr/>
                    <a:lstStyle/>
                    <a:p>
                      <a:pPr algn="ctr" fontAlgn="ctr"/>
                      <a:r>
                        <a:rPr lang="cs-CZ" sz="1100" b="1" i="0" u="none" strike="noStrike">
                          <a:solidFill>
                            <a:srgbClr val="000000"/>
                          </a:solidFill>
                          <a:effectLst/>
                          <a:latin typeface="Arial" panose="020B0604020202020204" pitchFamily="34" charset="0"/>
                        </a:rPr>
                        <a:t>10.</a:t>
                      </a:r>
                    </a:p>
                  </a:txBody>
                  <a:tcPr marL="0" marR="0" marT="0" marB="0" anchor="ctr">
                    <a:lnL>
                      <a:noFill/>
                    </a:lnL>
                    <a:lnR>
                      <a:noFill/>
                    </a:lnR>
                    <a:lnT>
                      <a:noFill/>
                    </a:lnT>
                    <a:lnB>
                      <a:noFill/>
                    </a:lnB>
                    <a:solidFill>
                      <a:srgbClr val="FFCCFF"/>
                    </a:solidFill>
                  </a:tcPr>
                </a:tc>
                <a:tc>
                  <a:txBody>
                    <a:bodyPr/>
                    <a:lstStyle/>
                    <a:p>
                      <a:pPr algn="l" fontAlgn="ctr"/>
                      <a:r>
                        <a:rPr lang="cs-CZ" sz="1100" b="1" i="0" u="none" strike="noStrike">
                          <a:solidFill>
                            <a:srgbClr val="000000"/>
                          </a:solidFill>
                          <a:effectLst/>
                          <a:latin typeface="Arial" panose="020B0604020202020204" pitchFamily="34" charset="0"/>
                        </a:rPr>
                        <a:t>FK Brandýs n.L.</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15</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4</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0" marR="0" marT="0" marB="0" anchor="ctr">
                    <a:lnL>
                      <a:noFill/>
                    </a:lnL>
                    <a:lnR>
                      <a:noFill/>
                    </a:lnR>
                    <a:lnT>
                      <a:noFill/>
                    </a:lnT>
                    <a:lnB>
                      <a:noFill/>
                    </a:lnB>
                    <a:solidFill>
                      <a:srgbClr val="FFCCFF"/>
                    </a:solidFill>
                  </a:tcPr>
                </a:tc>
                <a:tc>
                  <a:txBody>
                    <a:bodyPr/>
                    <a:lstStyle/>
                    <a:p>
                      <a:pPr algn="ctr" fontAlgn="ctr"/>
                      <a:r>
                        <a:rPr lang="cs-CZ" sz="1050" b="1" i="0" u="none" strike="noStrike" dirty="0">
                          <a:solidFill>
                            <a:srgbClr val="000000"/>
                          </a:solidFill>
                          <a:effectLst/>
                          <a:latin typeface="Arial" panose="020B0604020202020204" pitchFamily="34" charset="0"/>
                        </a:rPr>
                        <a:t>18:18</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21</a:t>
                      </a:r>
                    </a:p>
                  </a:txBody>
                  <a:tcPr marL="0" marR="0" marT="0" marB="0" anchor="ctr">
                    <a:lnL>
                      <a:noFill/>
                    </a:lnL>
                    <a:lnR>
                      <a:noFill/>
                    </a:lnR>
                    <a:lnT>
                      <a:noFill/>
                    </a:lnT>
                    <a:lnB>
                      <a:noFill/>
                    </a:lnB>
                    <a:solidFill>
                      <a:srgbClr val="FFCCFF"/>
                    </a:solidFill>
                  </a:tcPr>
                </a:tc>
                <a:extLst>
                  <a:ext uri="{0D108BD9-81ED-4DB2-BD59-A6C34878D82A}">
                    <a16:rowId xmlns:a16="http://schemas.microsoft.com/office/drawing/2014/main" val="3429935257"/>
                  </a:ext>
                </a:extLst>
              </a:tr>
              <a:tr h="162645">
                <a:tc>
                  <a:txBody>
                    <a:bodyPr/>
                    <a:lstStyle/>
                    <a:p>
                      <a:pPr algn="ctr" fontAlgn="ctr"/>
                      <a:r>
                        <a:rPr lang="cs-CZ" sz="1100" b="1" i="0" u="none" strike="noStrike">
                          <a:solidFill>
                            <a:srgbClr val="000000"/>
                          </a:solidFill>
                          <a:effectLst/>
                          <a:latin typeface="Arial" panose="020B0604020202020204" pitchFamily="34" charset="0"/>
                        </a:rPr>
                        <a:t>11.</a:t>
                      </a:r>
                    </a:p>
                  </a:txBody>
                  <a:tcPr marL="0" marR="0" marT="0" marB="0" anchor="ctr">
                    <a:lnL>
                      <a:noFill/>
                    </a:lnL>
                    <a:lnR>
                      <a:noFill/>
                    </a:lnR>
                    <a:lnT>
                      <a:noFill/>
                    </a:lnT>
                    <a:lnB>
                      <a:noFill/>
                    </a:lnB>
                    <a:solidFill>
                      <a:srgbClr val="CCFFFF"/>
                    </a:solidFill>
                  </a:tcPr>
                </a:tc>
                <a:tc>
                  <a:txBody>
                    <a:bodyPr/>
                    <a:lstStyle/>
                    <a:p>
                      <a:pPr algn="l" fontAlgn="ctr"/>
                      <a:r>
                        <a:rPr lang="cs-CZ" sz="1100" b="1" i="0" u="none" strike="noStrike">
                          <a:solidFill>
                            <a:srgbClr val="000000"/>
                          </a:solidFill>
                          <a:effectLst/>
                          <a:latin typeface="Arial" panose="020B0604020202020204" pitchFamily="34" charset="0"/>
                        </a:rPr>
                        <a:t>FK SEKO Louny</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15</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3</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4</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0" marR="0" marT="0" marB="0" anchor="ctr">
                    <a:lnL>
                      <a:noFill/>
                    </a:lnL>
                    <a:lnR>
                      <a:noFill/>
                    </a:lnR>
                    <a:lnT>
                      <a:noFill/>
                    </a:lnT>
                    <a:lnB>
                      <a:noFill/>
                    </a:lnB>
                    <a:solidFill>
                      <a:srgbClr val="CCFFFF"/>
                    </a:solidFill>
                  </a:tcPr>
                </a:tc>
                <a:tc>
                  <a:txBody>
                    <a:bodyPr/>
                    <a:lstStyle/>
                    <a:p>
                      <a:pPr algn="ctr" fontAlgn="ctr"/>
                      <a:r>
                        <a:rPr lang="cs-CZ" sz="1050" b="1" i="0" u="none" strike="noStrike" dirty="0">
                          <a:solidFill>
                            <a:srgbClr val="000000"/>
                          </a:solidFill>
                          <a:effectLst/>
                          <a:latin typeface="Arial" panose="020B0604020202020204" pitchFamily="34" charset="0"/>
                        </a:rPr>
                        <a:t>22:27</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18</a:t>
                      </a:r>
                    </a:p>
                  </a:txBody>
                  <a:tcPr marL="0" marR="0" marT="0" marB="0" anchor="ctr">
                    <a:lnL>
                      <a:noFill/>
                    </a:lnL>
                    <a:lnR>
                      <a:noFill/>
                    </a:lnR>
                    <a:lnT>
                      <a:noFill/>
                    </a:lnT>
                    <a:lnB>
                      <a:noFill/>
                    </a:lnB>
                    <a:solidFill>
                      <a:srgbClr val="CCFFFF"/>
                    </a:solidFill>
                  </a:tcPr>
                </a:tc>
                <a:extLst>
                  <a:ext uri="{0D108BD9-81ED-4DB2-BD59-A6C34878D82A}">
                    <a16:rowId xmlns:a16="http://schemas.microsoft.com/office/drawing/2014/main" val="240586646"/>
                  </a:ext>
                </a:extLst>
              </a:tr>
              <a:tr h="162645">
                <a:tc>
                  <a:txBody>
                    <a:bodyPr/>
                    <a:lstStyle/>
                    <a:p>
                      <a:pPr algn="ctr" fontAlgn="ctr"/>
                      <a:r>
                        <a:rPr lang="cs-CZ" sz="1100" b="1" i="0" u="none" strike="noStrike">
                          <a:solidFill>
                            <a:srgbClr val="000000"/>
                          </a:solidFill>
                          <a:effectLst/>
                          <a:latin typeface="Arial" panose="020B0604020202020204" pitchFamily="34" charset="0"/>
                        </a:rPr>
                        <a:t>12.</a:t>
                      </a:r>
                    </a:p>
                  </a:txBody>
                  <a:tcPr marL="0" marR="0" marT="0" marB="0" anchor="ctr">
                    <a:lnL>
                      <a:noFill/>
                    </a:lnL>
                    <a:lnR>
                      <a:noFill/>
                    </a:lnR>
                    <a:lnT>
                      <a:noFill/>
                    </a:lnT>
                    <a:lnB>
                      <a:noFill/>
                    </a:lnB>
                    <a:solidFill>
                      <a:srgbClr val="FFCCFF"/>
                    </a:solidFill>
                  </a:tcPr>
                </a:tc>
                <a:tc>
                  <a:txBody>
                    <a:bodyPr/>
                    <a:lstStyle/>
                    <a:p>
                      <a:pPr algn="l" fontAlgn="ctr"/>
                      <a:r>
                        <a:rPr lang="cs-CZ" sz="1100" b="1" i="0" u="none" strike="noStrike" dirty="0">
                          <a:solidFill>
                            <a:srgbClr val="000000"/>
                          </a:solidFill>
                          <a:effectLst/>
                          <a:latin typeface="Arial" panose="020B0604020202020204" pitchFamily="34" charset="0"/>
                        </a:rPr>
                        <a:t>SK Slaný</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15</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3</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3</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3</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6</a:t>
                      </a:r>
                    </a:p>
                  </a:txBody>
                  <a:tcPr marL="0" marR="0" marT="0" marB="0" anchor="ctr">
                    <a:lnL>
                      <a:noFill/>
                    </a:lnL>
                    <a:lnR>
                      <a:noFill/>
                    </a:lnR>
                    <a:lnT>
                      <a:noFill/>
                    </a:lnT>
                    <a:lnB>
                      <a:noFill/>
                    </a:lnB>
                    <a:solidFill>
                      <a:srgbClr val="FFCCFF"/>
                    </a:solidFill>
                  </a:tcPr>
                </a:tc>
                <a:tc>
                  <a:txBody>
                    <a:bodyPr/>
                    <a:lstStyle/>
                    <a:p>
                      <a:pPr algn="ctr" fontAlgn="ctr"/>
                      <a:r>
                        <a:rPr lang="cs-CZ" sz="1050" b="1" i="0" u="none" strike="noStrike" dirty="0">
                          <a:solidFill>
                            <a:srgbClr val="000000"/>
                          </a:solidFill>
                          <a:effectLst/>
                          <a:latin typeface="Arial" panose="020B0604020202020204" pitchFamily="34" charset="0"/>
                        </a:rPr>
                        <a:t>22:29</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18</a:t>
                      </a:r>
                    </a:p>
                  </a:txBody>
                  <a:tcPr marL="0" marR="0" marT="0" marB="0" anchor="ctr">
                    <a:lnL>
                      <a:noFill/>
                    </a:lnL>
                    <a:lnR>
                      <a:noFill/>
                    </a:lnR>
                    <a:lnT>
                      <a:noFill/>
                    </a:lnT>
                    <a:lnB>
                      <a:noFill/>
                    </a:lnB>
                    <a:solidFill>
                      <a:srgbClr val="FFCCFF"/>
                    </a:solidFill>
                  </a:tcPr>
                </a:tc>
                <a:extLst>
                  <a:ext uri="{0D108BD9-81ED-4DB2-BD59-A6C34878D82A}">
                    <a16:rowId xmlns:a16="http://schemas.microsoft.com/office/drawing/2014/main" val="4287827974"/>
                  </a:ext>
                </a:extLst>
              </a:tr>
              <a:tr h="162645">
                <a:tc>
                  <a:txBody>
                    <a:bodyPr/>
                    <a:lstStyle/>
                    <a:p>
                      <a:pPr algn="ctr" fontAlgn="ctr"/>
                      <a:r>
                        <a:rPr lang="cs-CZ" sz="1200" b="1" i="0" u="none" strike="noStrike">
                          <a:solidFill>
                            <a:srgbClr val="FF0000"/>
                          </a:solidFill>
                          <a:effectLst/>
                          <a:latin typeface="Arial" panose="020B0604020202020204" pitchFamily="34" charset="0"/>
                        </a:rPr>
                        <a:t>13.</a:t>
                      </a:r>
                    </a:p>
                  </a:txBody>
                  <a:tcPr marL="0" marR="0" marT="0" marB="0" anchor="ctr">
                    <a:lnL>
                      <a:noFill/>
                    </a:lnL>
                    <a:lnR>
                      <a:noFill/>
                    </a:lnR>
                    <a:lnT>
                      <a:noFill/>
                    </a:lnT>
                    <a:lnB>
                      <a:noFill/>
                    </a:lnB>
                    <a:solidFill>
                      <a:srgbClr val="CCFFFF"/>
                    </a:solidFill>
                  </a:tcPr>
                </a:tc>
                <a:tc>
                  <a:txBody>
                    <a:bodyPr/>
                    <a:lstStyle/>
                    <a:p>
                      <a:pPr algn="l" fontAlgn="ctr"/>
                      <a:r>
                        <a:rPr lang="cs-CZ" sz="1100" b="1" i="0" u="none" strike="noStrike">
                          <a:solidFill>
                            <a:srgbClr val="FF0000"/>
                          </a:solidFill>
                          <a:effectLst/>
                          <a:latin typeface="Arial" panose="020B0604020202020204" pitchFamily="34" charset="0"/>
                        </a:rPr>
                        <a:t>SK Štětí</a:t>
                      </a:r>
                    </a:p>
                  </a:txBody>
                  <a:tcPr marL="0" marR="0" marT="0"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15</a:t>
                      </a:r>
                    </a:p>
                  </a:txBody>
                  <a:tcPr marL="0" marR="0" marT="0"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4</a:t>
                      </a:r>
                    </a:p>
                  </a:txBody>
                  <a:tcPr marL="0" marR="0" marT="0"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3</a:t>
                      </a:r>
                    </a:p>
                  </a:txBody>
                  <a:tcPr marL="0" marR="0" marT="0"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0</a:t>
                      </a:r>
                    </a:p>
                  </a:txBody>
                  <a:tcPr marL="0" marR="0" marT="0"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8</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dirty="0">
                          <a:solidFill>
                            <a:srgbClr val="FF0000"/>
                          </a:solidFill>
                          <a:effectLst/>
                          <a:latin typeface="Arial" panose="020B0604020202020204" pitchFamily="34" charset="0"/>
                        </a:rPr>
                        <a:t>29:41</a:t>
                      </a:r>
                    </a:p>
                  </a:txBody>
                  <a:tcPr marL="0" marR="0" marT="0"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18</a:t>
                      </a:r>
                    </a:p>
                  </a:txBody>
                  <a:tcPr marL="0" marR="0" marT="0" marB="0" anchor="ctr">
                    <a:lnL>
                      <a:noFill/>
                    </a:lnL>
                    <a:lnR>
                      <a:noFill/>
                    </a:lnR>
                    <a:lnT>
                      <a:noFill/>
                    </a:lnT>
                    <a:lnB>
                      <a:noFill/>
                    </a:lnB>
                    <a:solidFill>
                      <a:srgbClr val="CCFFFF"/>
                    </a:solidFill>
                  </a:tcPr>
                </a:tc>
                <a:extLst>
                  <a:ext uri="{0D108BD9-81ED-4DB2-BD59-A6C34878D82A}">
                    <a16:rowId xmlns:a16="http://schemas.microsoft.com/office/drawing/2014/main" val="3609311545"/>
                  </a:ext>
                </a:extLst>
              </a:tr>
              <a:tr h="162645">
                <a:tc>
                  <a:txBody>
                    <a:bodyPr/>
                    <a:lstStyle/>
                    <a:p>
                      <a:pPr algn="ctr" fontAlgn="ctr"/>
                      <a:r>
                        <a:rPr lang="cs-CZ" sz="1100" b="1" i="0" u="none" strike="noStrike">
                          <a:solidFill>
                            <a:srgbClr val="000000"/>
                          </a:solidFill>
                          <a:effectLst/>
                          <a:latin typeface="Arial" panose="020B0604020202020204" pitchFamily="34" charset="0"/>
                        </a:rPr>
                        <a:t>14.</a:t>
                      </a:r>
                    </a:p>
                  </a:txBody>
                  <a:tcPr marL="0" marR="0" marT="0" marB="0" anchor="ctr">
                    <a:lnL>
                      <a:noFill/>
                    </a:lnL>
                    <a:lnR>
                      <a:noFill/>
                    </a:lnR>
                    <a:lnT>
                      <a:noFill/>
                    </a:lnT>
                    <a:lnB>
                      <a:noFill/>
                    </a:lnB>
                    <a:solidFill>
                      <a:srgbClr val="FFCCFF"/>
                    </a:solidFill>
                  </a:tcPr>
                </a:tc>
                <a:tc>
                  <a:txBody>
                    <a:bodyPr/>
                    <a:lstStyle/>
                    <a:p>
                      <a:pPr algn="l" fontAlgn="ctr"/>
                      <a:r>
                        <a:rPr lang="cs-CZ" sz="1100" b="1" i="0" u="none" strike="noStrike">
                          <a:solidFill>
                            <a:srgbClr val="000000"/>
                          </a:solidFill>
                          <a:effectLst/>
                          <a:latin typeface="Arial" panose="020B0604020202020204" pitchFamily="34" charset="0"/>
                        </a:rPr>
                        <a:t>TJ Tatran Rakovník</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15</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4</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8</a:t>
                      </a:r>
                    </a:p>
                  </a:txBody>
                  <a:tcPr marL="0" marR="0" marT="0" marB="0" anchor="ctr">
                    <a:lnL>
                      <a:noFill/>
                    </a:lnL>
                    <a:lnR>
                      <a:noFill/>
                    </a:lnR>
                    <a:lnT>
                      <a:noFill/>
                    </a:lnT>
                    <a:lnB>
                      <a:noFill/>
                    </a:lnB>
                    <a:solidFill>
                      <a:srgbClr val="FFCCFF"/>
                    </a:solidFill>
                  </a:tcPr>
                </a:tc>
                <a:tc>
                  <a:txBody>
                    <a:bodyPr/>
                    <a:lstStyle/>
                    <a:p>
                      <a:pPr algn="ctr" fontAlgn="ctr"/>
                      <a:r>
                        <a:rPr lang="cs-CZ" sz="1050" b="1" i="0" u="none" strike="noStrike" dirty="0">
                          <a:solidFill>
                            <a:srgbClr val="000000"/>
                          </a:solidFill>
                          <a:effectLst/>
                          <a:latin typeface="Arial" panose="020B0604020202020204" pitchFamily="34" charset="0"/>
                        </a:rPr>
                        <a:t>23:33</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17</a:t>
                      </a:r>
                    </a:p>
                  </a:txBody>
                  <a:tcPr marL="0" marR="0" marT="0" marB="0" anchor="ctr">
                    <a:lnL>
                      <a:noFill/>
                    </a:lnL>
                    <a:lnR>
                      <a:noFill/>
                    </a:lnR>
                    <a:lnT>
                      <a:noFill/>
                    </a:lnT>
                    <a:lnB>
                      <a:noFill/>
                    </a:lnB>
                    <a:solidFill>
                      <a:srgbClr val="FFCCFF"/>
                    </a:solidFill>
                  </a:tcPr>
                </a:tc>
                <a:extLst>
                  <a:ext uri="{0D108BD9-81ED-4DB2-BD59-A6C34878D82A}">
                    <a16:rowId xmlns:a16="http://schemas.microsoft.com/office/drawing/2014/main" val="4260776841"/>
                  </a:ext>
                </a:extLst>
              </a:tr>
              <a:tr h="162645">
                <a:tc>
                  <a:txBody>
                    <a:bodyPr/>
                    <a:lstStyle/>
                    <a:p>
                      <a:pPr algn="ctr" fontAlgn="ctr"/>
                      <a:r>
                        <a:rPr lang="cs-CZ" sz="1100" b="1" i="0" u="none" strike="noStrike">
                          <a:solidFill>
                            <a:srgbClr val="000000"/>
                          </a:solidFill>
                          <a:effectLst/>
                          <a:latin typeface="Arial" panose="020B0604020202020204" pitchFamily="34" charset="0"/>
                        </a:rPr>
                        <a:t>15.</a:t>
                      </a:r>
                    </a:p>
                  </a:txBody>
                  <a:tcPr marL="0" marR="0" marT="0" marB="0" anchor="ctr">
                    <a:lnL>
                      <a:noFill/>
                    </a:lnL>
                    <a:lnR>
                      <a:noFill/>
                    </a:lnR>
                    <a:lnT>
                      <a:noFill/>
                    </a:lnT>
                    <a:lnB>
                      <a:noFill/>
                    </a:lnB>
                    <a:solidFill>
                      <a:srgbClr val="CCFFFF"/>
                    </a:solidFill>
                  </a:tcPr>
                </a:tc>
                <a:tc>
                  <a:txBody>
                    <a:bodyPr/>
                    <a:lstStyle/>
                    <a:p>
                      <a:pPr algn="l" fontAlgn="ctr"/>
                      <a:r>
                        <a:rPr lang="cs-CZ" sz="1100" b="1" i="0" u="none" strike="noStrike">
                          <a:solidFill>
                            <a:srgbClr val="000000"/>
                          </a:solidFill>
                          <a:effectLst/>
                          <a:latin typeface="Arial" panose="020B0604020202020204" pitchFamily="34" charset="0"/>
                        </a:rPr>
                        <a:t>FK Arsenal Česká Lípa</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15</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4</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9</a:t>
                      </a:r>
                    </a:p>
                  </a:txBody>
                  <a:tcPr marL="0" marR="0" marT="0" marB="0" anchor="ctr">
                    <a:lnL>
                      <a:noFill/>
                    </a:lnL>
                    <a:lnR>
                      <a:noFill/>
                    </a:lnR>
                    <a:lnT>
                      <a:noFill/>
                    </a:lnT>
                    <a:lnB>
                      <a:noFill/>
                    </a:lnB>
                    <a:solidFill>
                      <a:srgbClr val="CCFFFF"/>
                    </a:solidFill>
                  </a:tcPr>
                </a:tc>
                <a:tc>
                  <a:txBody>
                    <a:bodyPr/>
                    <a:lstStyle/>
                    <a:p>
                      <a:pPr algn="ctr" fontAlgn="ctr"/>
                      <a:r>
                        <a:rPr lang="cs-CZ" sz="1050" b="1" i="0" u="none" strike="noStrike" dirty="0">
                          <a:solidFill>
                            <a:srgbClr val="000000"/>
                          </a:solidFill>
                          <a:effectLst/>
                          <a:latin typeface="Arial" panose="020B0604020202020204" pitchFamily="34" charset="0"/>
                        </a:rPr>
                        <a:t>25:37</a:t>
                      </a:r>
                    </a:p>
                  </a:txBody>
                  <a:tcPr marL="0" marR="0" marT="0"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12</a:t>
                      </a:r>
                    </a:p>
                  </a:txBody>
                  <a:tcPr marL="0" marR="0" marT="0" marB="0" anchor="ctr">
                    <a:lnL>
                      <a:noFill/>
                    </a:lnL>
                    <a:lnR>
                      <a:noFill/>
                    </a:lnR>
                    <a:lnT>
                      <a:noFill/>
                    </a:lnT>
                    <a:lnB>
                      <a:noFill/>
                    </a:lnB>
                    <a:solidFill>
                      <a:srgbClr val="CCFFFF"/>
                    </a:solidFill>
                  </a:tcPr>
                </a:tc>
                <a:extLst>
                  <a:ext uri="{0D108BD9-81ED-4DB2-BD59-A6C34878D82A}">
                    <a16:rowId xmlns:a16="http://schemas.microsoft.com/office/drawing/2014/main" val="1098309207"/>
                  </a:ext>
                </a:extLst>
              </a:tr>
              <a:tr h="162645">
                <a:tc>
                  <a:txBody>
                    <a:bodyPr/>
                    <a:lstStyle/>
                    <a:p>
                      <a:pPr algn="ctr" fontAlgn="ctr"/>
                      <a:r>
                        <a:rPr lang="cs-CZ" sz="1100" b="1" i="0" u="none" strike="noStrike">
                          <a:solidFill>
                            <a:srgbClr val="000000"/>
                          </a:solidFill>
                          <a:effectLst/>
                          <a:latin typeface="Arial" panose="020B0604020202020204" pitchFamily="34" charset="0"/>
                        </a:rPr>
                        <a:t>16.</a:t>
                      </a:r>
                    </a:p>
                  </a:txBody>
                  <a:tcPr marL="0" marR="0" marT="0" marB="0" anchor="ctr">
                    <a:lnL>
                      <a:noFill/>
                    </a:lnL>
                    <a:lnR>
                      <a:noFill/>
                    </a:lnR>
                    <a:lnT>
                      <a:noFill/>
                    </a:lnT>
                    <a:lnB>
                      <a:noFill/>
                    </a:lnB>
                    <a:solidFill>
                      <a:srgbClr val="FFCCFF"/>
                    </a:solidFill>
                  </a:tcPr>
                </a:tc>
                <a:tc>
                  <a:txBody>
                    <a:bodyPr/>
                    <a:lstStyle/>
                    <a:p>
                      <a:pPr algn="l" fontAlgn="ctr"/>
                      <a:r>
                        <a:rPr lang="cs-CZ" sz="1100" b="1" i="0" u="none" strike="noStrike" dirty="0">
                          <a:solidFill>
                            <a:srgbClr val="000000"/>
                          </a:solidFill>
                          <a:effectLst/>
                          <a:latin typeface="Arial" panose="020B0604020202020204" pitchFamily="34" charset="0"/>
                        </a:rPr>
                        <a:t>MFK Dobříš</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15</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dirty="0">
                          <a:solidFill>
                            <a:srgbClr val="000000"/>
                          </a:solidFill>
                          <a:effectLst/>
                          <a:latin typeface="Arial" panose="020B0604020202020204" pitchFamily="34" charset="0"/>
                        </a:rPr>
                        <a:t>2</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3</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9</a:t>
                      </a:r>
                    </a:p>
                  </a:txBody>
                  <a:tcPr marL="0" marR="0" marT="0" marB="0" anchor="ctr">
                    <a:lnL>
                      <a:noFill/>
                    </a:lnL>
                    <a:lnR>
                      <a:noFill/>
                    </a:lnR>
                    <a:lnT>
                      <a:noFill/>
                    </a:lnT>
                    <a:lnB>
                      <a:noFill/>
                    </a:lnB>
                    <a:solidFill>
                      <a:srgbClr val="FFCCFF"/>
                    </a:solidFill>
                  </a:tcPr>
                </a:tc>
                <a:tc>
                  <a:txBody>
                    <a:bodyPr/>
                    <a:lstStyle/>
                    <a:p>
                      <a:pPr algn="ctr" fontAlgn="ctr"/>
                      <a:r>
                        <a:rPr lang="cs-CZ" sz="1050" b="1" i="0" u="none" strike="noStrike" dirty="0">
                          <a:solidFill>
                            <a:srgbClr val="000000"/>
                          </a:solidFill>
                          <a:effectLst/>
                          <a:latin typeface="Arial" panose="020B0604020202020204" pitchFamily="34" charset="0"/>
                        </a:rPr>
                        <a:t>23:43</a:t>
                      </a:r>
                    </a:p>
                  </a:txBody>
                  <a:tcPr marL="0" marR="0" marT="0" marB="0" anchor="ctr">
                    <a:lnL>
                      <a:noFill/>
                    </a:lnL>
                    <a:lnR>
                      <a:noFill/>
                    </a:lnR>
                    <a:lnT>
                      <a:noFill/>
                    </a:lnT>
                    <a:lnB>
                      <a:noFill/>
                    </a:lnB>
                    <a:solidFill>
                      <a:srgbClr val="FFCCFF"/>
                    </a:solidFill>
                  </a:tcPr>
                </a:tc>
                <a:tc>
                  <a:txBody>
                    <a:bodyPr/>
                    <a:lstStyle/>
                    <a:p>
                      <a:pPr algn="ctr" fontAlgn="ctr"/>
                      <a:r>
                        <a:rPr lang="cs-CZ" sz="1100" b="1" i="0" u="none" strike="noStrike" dirty="0">
                          <a:solidFill>
                            <a:srgbClr val="000000"/>
                          </a:solidFill>
                          <a:effectLst/>
                          <a:latin typeface="Arial" panose="020B0604020202020204" pitchFamily="34" charset="0"/>
                        </a:rPr>
                        <a:t>11</a:t>
                      </a:r>
                    </a:p>
                  </a:txBody>
                  <a:tcPr marL="0" marR="0" marT="0" marB="0" anchor="ctr">
                    <a:lnL>
                      <a:noFill/>
                    </a:lnL>
                    <a:lnR>
                      <a:noFill/>
                    </a:lnR>
                    <a:lnT>
                      <a:noFill/>
                    </a:lnT>
                    <a:lnB>
                      <a:noFill/>
                    </a:lnB>
                    <a:solidFill>
                      <a:srgbClr val="FFCCFF"/>
                    </a:solidFill>
                  </a:tcPr>
                </a:tc>
                <a:extLst>
                  <a:ext uri="{0D108BD9-81ED-4DB2-BD59-A6C34878D82A}">
                    <a16:rowId xmlns:a16="http://schemas.microsoft.com/office/drawing/2014/main" val="3229661415"/>
                  </a:ext>
                </a:extLst>
              </a:tr>
            </a:tbl>
          </a:graphicData>
        </a:graphic>
      </p:graphicFrame>
      <p:sp>
        <p:nvSpPr>
          <p:cNvPr id="15" name="TextovéPole 14">
            <a:extLst>
              <a:ext uri="{FF2B5EF4-FFF2-40B4-BE49-F238E27FC236}">
                <a16:creationId xmlns:a16="http://schemas.microsoft.com/office/drawing/2014/main" id="{0A635B85-432F-4056-9A8C-8FA06B46E1FF}"/>
              </a:ext>
            </a:extLst>
          </p:cNvPr>
          <p:cNvSpPr txBox="1"/>
          <p:nvPr/>
        </p:nvSpPr>
        <p:spPr>
          <a:xfrm>
            <a:off x="5420005" y="495629"/>
            <a:ext cx="4680520" cy="3308598"/>
          </a:xfrm>
          <a:prstGeom prst="rect">
            <a:avLst/>
          </a:prstGeom>
          <a:noFill/>
          <a:effectLst>
            <a:softEdge rad="0"/>
          </a:effectLst>
        </p:spPr>
        <p:txBody>
          <a:bodyPr wrap="square" rtlCol="0">
            <a:spAutoFit/>
          </a:bodyPr>
          <a:lstStyle/>
          <a:p>
            <a:pPr algn="just"/>
            <a:r>
              <a:rPr lang="cs-CZ" sz="1100" dirty="0">
                <a:latin typeface="Arial" panose="020B0604020202020204" pitchFamily="34" charset="0"/>
                <a:cs typeface="Arial" panose="020B0604020202020204" pitchFamily="34" charset="0"/>
              </a:rPr>
              <a:t>Zdeněk Kudela vyhlašoval konkurz na střelce. 18 bodů má i další nováček vítěz Středočeského přeboru dvanácté </a:t>
            </a:r>
            <a:r>
              <a:rPr lang="cs-CZ" sz="1100" dirty="0">
                <a:solidFill>
                  <a:srgbClr val="C00000"/>
                </a:solidFill>
                <a:latin typeface="Arial" panose="020B0604020202020204" pitchFamily="34" charset="0"/>
                <a:cs typeface="Arial" panose="020B0604020202020204" pitchFamily="34" charset="0"/>
              </a:rPr>
              <a:t>SK Slaný</a:t>
            </a:r>
            <a:r>
              <a:rPr lang="cs-CZ" sz="1100" dirty="0">
                <a:latin typeface="Arial" panose="020B0604020202020204" pitchFamily="34" charset="0"/>
                <a:cs typeface="Arial" panose="020B0604020202020204" pitchFamily="34" charset="0"/>
              </a:rPr>
              <a:t>, které se po hodně dlouhé době vrátilo do divize. Mužstvo chtělo poslední přípravný zápas odehrát na domácím trávníku, ale hřiště v noci zapadalo sněhem. Třináctý je tým z města papíru </a:t>
            </a:r>
            <a:r>
              <a:rPr lang="cs-CZ" sz="1100" dirty="0">
                <a:solidFill>
                  <a:srgbClr val="C00000"/>
                </a:solidFill>
                <a:latin typeface="Arial" panose="020B0604020202020204" pitchFamily="34" charset="0"/>
                <a:cs typeface="Arial" panose="020B0604020202020204" pitchFamily="34" charset="0"/>
              </a:rPr>
              <a:t>SK Štětí</a:t>
            </a:r>
            <a:r>
              <a:rPr lang="cs-CZ" sz="1100" dirty="0">
                <a:latin typeface="Arial" panose="020B0604020202020204" pitchFamily="34" charset="0"/>
                <a:cs typeface="Arial" panose="020B0604020202020204" pitchFamily="34" charset="0"/>
              </a:rPr>
              <a:t>, které mělo hrůzostrašný vstup  do soutěže, když v prvních 5 kolech prohrálo. Pak se však rozehrálo a nebýt překvapivé vysoké prohry v předposledním kole na hřišti posledního celku tabulky v Dobříši, tak z toho mohl být relativně klidný střed. Čtrnáctý se 17 body  je </a:t>
            </a:r>
            <a:r>
              <a:rPr lang="cs-CZ" sz="1100" dirty="0">
                <a:solidFill>
                  <a:srgbClr val="C00000"/>
                </a:solidFill>
                <a:latin typeface="Arial" panose="020B0604020202020204" pitchFamily="34" charset="0"/>
                <a:cs typeface="Arial" panose="020B0604020202020204" pitchFamily="34" charset="0"/>
              </a:rPr>
              <a:t>Tatran Rakovník</a:t>
            </a:r>
            <a:r>
              <a:rPr lang="cs-CZ" sz="1100" dirty="0">
                <a:latin typeface="Arial" panose="020B0604020202020204" pitchFamily="34" charset="0"/>
                <a:cs typeface="Arial" panose="020B0604020202020204" pitchFamily="34" charset="0"/>
              </a:rPr>
              <a:t>, který na podzim několikrát měnil trenéra. Jako jediný celek dokázal v normální hrací době porazit vedoucí celek Český Brod.  Na 15. místě s 5 bodovým odstupem je </a:t>
            </a:r>
            <a:r>
              <a:rPr lang="cs-CZ" sz="1100" dirty="0">
                <a:solidFill>
                  <a:srgbClr val="C00000"/>
                </a:solidFill>
                <a:latin typeface="Arial" panose="020B0604020202020204" pitchFamily="34" charset="0"/>
                <a:cs typeface="Arial" panose="020B0604020202020204" pitchFamily="34" charset="0"/>
              </a:rPr>
              <a:t>Arsenal Česká Lípa</a:t>
            </a:r>
            <a:r>
              <a:rPr lang="cs-CZ" sz="1100" dirty="0">
                <a:latin typeface="Arial" panose="020B0604020202020204" pitchFamily="34" charset="0"/>
                <a:cs typeface="Arial" panose="020B0604020202020204" pitchFamily="34" charset="0"/>
              </a:rPr>
              <a:t>. Tento na podzim několikrát ztratil již vyhrané zápasy, když v závěru . Jako třeba v Ostrově nebo ve Štětí. V zimě u mužstva skončili trenéři </a:t>
            </a:r>
            <a:r>
              <a:rPr lang="cs-CZ" sz="1100" dirty="0" err="1">
                <a:latin typeface="Arial" panose="020B0604020202020204" pitchFamily="34" charset="0"/>
                <a:cs typeface="Arial" panose="020B0604020202020204" pitchFamily="34" charset="0"/>
              </a:rPr>
              <a:t>Košta</a:t>
            </a:r>
            <a:r>
              <a:rPr lang="cs-CZ" sz="1100" dirty="0">
                <a:latin typeface="Arial" panose="020B0604020202020204" pitchFamily="34" charset="0"/>
                <a:cs typeface="Arial" panose="020B0604020202020204" pitchFamily="34" charset="0"/>
              </a:rPr>
              <a:t> a Vrabec. Nahradil je Martin Hřídel, známá to bývalá ligová tvář hlavně z Liberce. V době uzávěrky </a:t>
            </a:r>
            <a:r>
              <a:rPr lang="cs-CZ" sz="1100" dirty="0" err="1">
                <a:latin typeface="Arial" panose="020B0604020202020204" pitchFamily="34" charset="0"/>
                <a:cs typeface="Arial" panose="020B0604020202020204" pitchFamily="34" charset="0"/>
              </a:rPr>
              <a:t>tohot</a:t>
            </a:r>
            <a:r>
              <a:rPr lang="cs-CZ" sz="1100" dirty="0">
                <a:latin typeface="Arial" panose="020B0604020202020204" pitchFamily="34" charset="0"/>
                <a:cs typeface="Arial" panose="020B0604020202020204" pitchFamily="34" charset="0"/>
              </a:rPr>
              <a:t> článku se také řešil velký přestup Jiřího Štajnera z Chrastavy do České Lípy. Pouhých 11 bodů má na posledním místě 11 bodová </a:t>
            </a:r>
            <a:r>
              <a:rPr lang="cs-CZ" sz="1100" dirty="0">
                <a:solidFill>
                  <a:srgbClr val="C00000"/>
                </a:solidFill>
                <a:latin typeface="Arial" panose="020B0604020202020204" pitchFamily="34" charset="0"/>
                <a:cs typeface="Arial" panose="020B0604020202020204" pitchFamily="34" charset="0"/>
              </a:rPr>
              <a:t>Dobříš</a:t>
            </a:r>
            <a:r>
              <a:rPr lang="cs-CZ" sz="1100" dirty="0">
                <a:latin typeface="Arial" panose="020B0604020202020204" pitchFamily="34" charset="0"/>
                <a:cs typeface="Arial" panose="020B0604020202020204" pitchFamily="34" charset="0"/>
              </a:rPr>
              <a:t>, která posledním místo v tabulce okupuje od začátku sezóny.  </a:t>
            </a:r>
          </a:p>
        </p:txBody>
      </p:sp>
      <p:sp>
        <p:nvSpPr>
          <p:cNvPr id="16" name="TextovéPole 15">
            <a:extLst>
              <a:ext uri="{FF2B5EF4-FFF2-40B4-BE49-F238E27FC236}">
                <a16:creationId xmlns:a16="http://schemas.microsoft.com/office/drawing/2014/main" id="{8D4A4493-8283-48AE-A2B6-15D13E8D1449}"/>
              </a:ext>
            </a:extLst>
          </p:cNvPr>
          <p:cNvSpPr txBox="1"/>
          <p:nvPr/>
        </p:nvSpPr>
        <p:spPr>
          <a:xfrm>
            <a:off x="5420005" y="63581"/>
            <a:ext cx="4680520" cy="338554"/>
          </a:xfrm>
          <a:prstGeom prst="rect">
            <a:avLst/>
          </a:prstGeom>
          <a:pattFill prst="wdUpDiag">
            <a:fgClr>
              <a:srgbClr val="99FFCC"/>
            </a:fgClr>
            <a:bgClr>
              <a:schemeClr val="bg1"/>
            </a:bgClr>
          </a:pattFill>
          <a:effectLst>
            <a:softEdge rad="0"/>
          </a:effectLst>
        </p:spPr>
        <p:txBody>
          <a:bodyPr wrap="square" rtlCol="0">
            <a:spAutoFit/>
          </a:bodyPr>
          <a:lstStyle/>
          <a:p>
            <a:pPr algn="ctr"/>
            <a:r>
              <a:rPr lang="cs-CZ" sz="1600" dirty="0">
                <a:solidFill>
                  <a:srgbClr val="CC0000"/>
                </a:solidFill>
                <a:latin typeface="Arial Black" panose="020B0A04020102020204" pitchFamily="34" charset="0"/>
              </a:rPr>
              <a:t>Předjarní postavení divizních týmů</a:t>
            </a:r>
          </a:p>
        </p:txBody>
      </p:sp>
    </p:spTree>
    <p:extLst>
      <p:ext uri="{BB962C8B-B14F-4D97-AF65-F5344CB8AC3E}">
        <p14:creationId xmlns:p14="http://schemas.microsoft.com/office/powerpoint/2010/main" val="827503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ovéPole 6"/>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14</a:t>
            </a:r>
          </a:p>
        </p:txBody>
      </p:sp>
      <p:sp>
        <p:nvSpPr>
          <p:cNvPr id="10" name="TextovéPole 9"/>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35</a:t>
            </a:r>
          </a:p>
        </p:txBody>
      </p:sp>
      <p:sp>
        <p:nvSpPr>
          <p:cNvPr id="14" name="Obdélník 13">
            <a:extLst>
              <a:ext uri="{FF2B5EF4-FFF2-40B4-BE49-F238E27FC236}">
                <a16:creationId xmlns:a16="http://schemas.microsoft.com/office/drawing/2014/main" id="{509B7866-12CC-4C20-86CA-9F8B056BFE0C}"/>
              </a:ext>
            </a:extLst>
          </p:cNvPr>
          <p:cNvSpPr/>
          <p:nvPr/>
        </p:nvSpPr>
        <p:spPr>
          <a:xfrm>
            <a:off x="5472584" y="2323356"/>
            <a:ext cx="4581947" cy="2739211"/>
          </a:xfrm>
          <a:prstGeom prst="rect">
            <a:avLst/>
          </a:prstGeom>
          <a:pattFill prst="dotGrid">
            <a:fgClr>
              <a:srgbClr val="66FFFF"/>
            </a:fgClr>
            <a:bgClr>
              <a:schemeClr val="bg1"/>
            </a:bgClr>
          </a:pattFill>
          <a:ln w="73025">
            <a:solidFill>
              <a:srgbClr val="008000"/>
            </a:solidFill>
            <a:prstDash val="sysDash"/>
          </a:ln>
        </p:spPr>
        <p:txBody>
          <a:bodyPr wrap="square">
            <a:spAutoFit/>
          </a:bodyPr>
          <a:lstStyle/>
          <a:p>
            <a:r>
              <a:rPr lang="cs-CZ" sz="2200" u="sng" dirty="0">
                <a:solidFill>
                  <a:srgbClr val="990033"/>
                </a:solidFill>
                <a:latin typeface="Cooper Black" panose="0208090404030B020404" pitchFamily="18" charset="0"/>
              </a:rPr>
              <a:t>Neděle 15.03.2020  10:00 hod</a:t>
            </a:r>
            <a:endParaRPr lang="cs-CZ" sz="2200" dirty="0">
              <a:solidFill>
                <a:srgbClr val="990033"/>
              </a:solidFill>
              <a:latin typeface="Cooper Black" panose="0208090404030B020404" pitchFamily="18" charset="0"/>
            </a:endParaRPr>
          </a:p>
          <a:p>
            <a:r>
              <a:rPr lang="cs-CZ" sz="3200" dirty="0">
                <a:solidFill>
                  <a:srgbClr val="990033"/>
                </a:solidFill>
                <a:latin typeface="Cooper Black" panose="0208090404030B020404" pitchFamily="18" charset="0"/>
              </a:rPr>
              <a:t>FK Junior Děčín </a:t>
            </a:r>
          </a:p>
          <a:p>
            <a:r>
              <a:rPr lang="cs-CZ" sz="3200" dirty="0">
                <a:solidFill>
                  <a:srgbClr val="990033"/>
                </a:solidFill>
                <a:latin typeface="Cooper Black" panose="0208090404030B020404" pitchFamily="18" charset="0"/>
              </a:rPr>
              <a:t>SK Štětí </a:t>
            </a:r>
            <a:r>
              <a:rPr lang="cs-CZ" sz="1600" dirty="0">
                <a:latin typeface="Cooper Black" panose="0208090404030B020404" pitchFamily="18" charset="0"/>
              </a:rPr>
              <a:t>PODZIM PROHRA 6:3</a:t>
            </a:r>
          </a:p>
          <a:p>
            <a:r>
              <a:rPr lang="cs-CZ" sz="2200" u="sng" dirty="0">
                <a:solidFill>
                  <a:srgbClr val="6600FF"/>
                </a:solidFill>
                <a:latin typeface="Cooper Black" panose="0208090404030B020404" pitchFamily="18" charset="0"/>
              </a:rPr>
              <a:t>Neděle 22.03.2020 10:00 hod</a:t>
            </a:r>
          </a:p>
          <a:p>
            <a:r>
              <a:rPr lang="cs-CZ" sz="3200" dirty="0">
                <a:solidFill>
                  <a:srgbClr val="6600FF"/>
                </a:solidFill>
                <a:latin typeface="Cooper Black" panose="0208090404030B020404" pitchFamily="18" charset="0"/>
              </a:rPr>
              <a:t>SK Štětí </a:t>
            </a:r>
            <a:r>
              <a:rPr lang="cs-CZ" sz="1400" dirty="0">
                <a:latin typeface="Cooper Black" panose="0208090404030B020404" pitchFamily="18" charset="0"/>
              </a:rPr>
              <a:t>PODZIM VÝHRA 3:2</a:t>
            </a:r>
          </a:p>
          <a:p>
            <a:r>
              <a:rPr lang="cs-CZ" sz="3200" dirty="0">
                <a:solidFill>
                  <a:srgbClr val="6600FF"/>
                </a:solidFill>
                <a:latin typeface="Cooper Black" panose="0208090404030B020404" pitchFamily="18" charset="0"/>
              </a:rPr>
              <a:t>FK Neštěmice</a:t>
            </a:r>
            <a:r>
              <a:rPr lang="cs-CZ" dirty="0"/>
              <a:t>	</a:t>
            </a:r>
          </a:p>
        </p:txBody>
      </p:sp>
      <p:sp>
        <p:nvSpPr>
          <p:cNvPr id="15" name="TextovéPole 14">
            <a:extLst>
              <a:ext uri="{FF2B5EF4-FFF2-40B4-BE49-F238E27FC236}">
                <a16:creationId xmlns:a16="http://schemas.microsoft.com/office/drawing/2014/main" id="{5C845924-26D6-4E0B-9279-A936DDF18997}"/>
              </a:ext>
            </a:extLst>
          </p:cNvPr>
          <p:cNvSpPr txBox="1"/>
          <p:nvPr/>
        </p:nvSpPr>
        <p:spPr>
          <a:xfrm>
            <a:off x="5544592" y="163116"/>
            <a:ext cx="4482673" cy="1923604"/>
          </a:xfrm>
          <a:prstGeom prst="rect">
            <a:avLst/>
          </a:prstGeom>
          <a:solidFill>
            <a:srgbClr val="FFFF00">
              <a:alpha val="68000"/>
            </a:srgbClr>
          </a:solidFill>
          <a:ln w="31750">
            <a:solidFill>
              <a:schemeClr val="accent1"/>
            </a:solidFill>
          </a:ln>
          <a:effectLst>
            <a:glow rad="139700">
              <a:schemeClr val="accent5">
                <a:satMod val="175000"/>
                <a:alpha val="40000"/>
              </a:schemeClr>
            </a:glow>
            <a:softEdge rad="622300"/>
          </a:effectLst>
        </p:spPr>
        <p:txBody>
          <a:bodyPr wrap="square" rtlCol="0">
            <a:spAutoFit/>
          </a:bodyPr>
          <a:lstStyle/>
          <a:p>
            <a:pPr algn="ctr"/>
            <a:r>
              <a:rPr lang="cs-CZ" sz="4400" dirty="0">
                <a:gradFill>
                  <a:gsLst>
                    <a:gs pos="50000">
                      <a:srgbClr val="4533CD"/>
                    </a:gs>
                    <a:gs pos="75000">
                      <a:srgbClr val="FF0000"/>
                    </a:gs>
                  </a:gsLst>
                  <a:lin ang="5400000" scaled="1"/>
                </a:gradFill>
                <a:latin typeface="Britannic Bold" panose="020B0903060703020204" pitchFamily="34" charset="0"/>
              </a:rPr>
              <a:t>Dorostenci</a:t>
            </a:r>
            <a:r>
              <a:rPr lang="cs-CZ" sz="4400" dirty="0">
                <a:latin typeface="Britannic Bold" panose="020B0903060703020204" pitchFamily="34" charset="0"/>
              </a:rPr>
              <a:t> </a:t>
            </a:r>
            <a:r>
              <a:rPr lang="cs-CZ" sz="1500" dirty="0">
                <a:solidFill>
                  <a:srgbClr val="FF0000"/>
                </a:solidFill>
                <a:latin typeface="Bookman Old Style" panose="02050604050505020204" pitchFamily="18" charset="0"/>
              </a:rPr>
              <a:t>zahajují jarní část soutěže Ústeckého přeboru za týden na hřišti  pátého celku tabulky. O týden později pak doma přivítají Neštěmice na jehož hřišti v posledním podzimním utkání dokázali zvítězit. </a:t>
            </a:r>
          </a:p>
        </p:txBody>
      </p:sp>
      <p:pic>
        <p:nvPicPr>
          <p:cNvPr id="16" name="Obrázek 15">
            <a:extLst>
              <a:ext uri="{FF2B5EF4-FFF2-40B4-BE49-F238E27FC236}">
                <a16:creationId xmlns:a16="http://schemas.microsoft.com/office/drawing/2014/main" id="{2DF043BD-C65B-475B-9298-84FADC0B1965}"/>
              </a:ext>
            </a:extLst>
          </p:cNvPr>
          <p:cNvPicPr>
            <a:picLocks noChangeAspect="1"/>
          </p:cNvPicPr>
          <p:nvPr/>
        </p:nvPicPr>
        <p:blipFill>
          <a:blip r:embed="rId2"/>
          <a:stretch>
            <a:fillRect/>
          </a:stretch>
        </p:blipFill>
        <p:spPr>
          <a:xfrm>
            <a:off x="9072984" y="2971428"/>
            <a:ext cx="720080" cy="343821"/>
          </a:xfrm>
          <a:prstGeom prst="rect">
            <a:avLst/>
          </a:prstGeom>
        </p:spPr>
      </p:pic>
      <p:pic>
        <p:nvPicPr>
          <p:cNvPr id="17" name="Obrázek 16">
            <a:extLst>
              <a:ext uri="{FF2B5EF4-FFF2-40B4-BE49-F238E27FC236}">
                <a16:creationId xmlns:a16="http://schemas.microsoft.com/office/drawing/2014/main" id="{9F8B8557-A0E8-4663-9E77-49B8AAAAD93D}"/>
              </a:ext>
            </a:extLst>
          </p:cNvPr>
          <p:cNvPicPr>
            <a:picLocks noChangeAspect="1"/>
          </p:cNvPicPr>
          <p:nvPr/>
        </p:nvPicPr>
        <p:blipFill>
          <a:blip r:embed="rId3"/>
          <a:stretch>
            <a:fillRect/>
          </a:stretch>
        </p:blipFill>
        <p:spPr>
          <a:xfrm>
            <a:off x="9000976" y="4483596"/>
            <a:ext cx="519747" cy="460727"/>
          </a:xfrm>
          <a:prstGeom prst="rect">
            <a:avLst/>
          </a:prstGeom>
        </p:spPr>
      </p:pic>
      <p:sp>
        <p:nvSpPr>
          <p:cNvPr id="3" name="TextovéPole 2">
            <a:extLst>
              <a:ext uri="{FF2B5EF4-FFF2-40B4-BE49-F238E27FC236}">
                <a16:creationId xmlns:a16="http://schemas.microsoft.com/office/drawing/2014/main" id="{B67C250B-11EB-45E7-B053-1A1E11987790}"/>
              </a:ext>
            </a:extLst>
          </p:cNvPr>
          <p:cNvSpPr txBox="1"/>
          <p:nvPr/>
        </p:nvSpPr>
        <p:spPr>
          <a:xfrm>
            <a:off x="5400576" y="5275684"/>
            <a:ext cx="4680520" cy="646331"/>
          </a:xfrm>
          <a:prstGeom prst="rect">
            <a:avLst/>
          </a:prstGeom>
          <a:solidFill>
            <a:srgbClr val="6699FF"/>
          </a:solidFill>
          <a:effectLst>
            <a:glow rad="101600">
              <a:schemeClr val="accent1">
                <a:lumMod val="40000"/>
                <a:lumOff val="60000"/>
                <a:alpha val="40000"/>
              </a:schemeClr>
            </a:glow>
            <a:softEdge rad="241300"/>
          </a:effectLst>
        </p:spPr>
        <p:txBody>
          <a:bodyPr wrap="square" rtlCol="0">
            <a:spAutoFit/>
          </a:bodyPr>
          <a:lstStyle/>
          <a:p>
            <a:pPr algn="ctr"/>
            <a:r>
              <a:rPr lang="cs-CZ" sz="1800" dirty="0">
                <a:latin typeface="Georgia Pro Cond Black" panose="02040A06050405020203" pitchFamily="18" charset="0"/>
              </a:rPr>
              <a:t>Přátelský zápas den po příjezdu ze soustředění</a:t>
            </a:r>
          </a:p>
        </p:txBody>
      </p:sp>
      <p:sp>
        <p:nvSpPr>
          <p:cNvPr id="5" name="TextovéPole 4">
            <a:extLst>
              <a:ext uri="{FF2B5EF4-FFF2-40B4-BE49-F238E27FC236}">
                <a16:creationId xmlns:a16="http://schemas.microsoft.com/office/drawing/2014/main" id="{1FB95E48-9C89-4CB1-94A2-B526FBD56084}"/>
              </a:ext>
            </a:extLst>
          </p:cNvPr>
          <p:cNvSpPr txBox="1"/>
          <p:nvPr/>
        </p:nvSpPr>
        <p:spPr>
          <a:xfrm>
            <a:off x="5472584" y="6067772"/>
            <a:ext cx="4608512" cy="830997"/>
          </a:xfrm>
          <a:prstGeom prst="rect">
            <a:avLst/>
          </a:prstGeom>
          <a:solidFill>
            <a:srgbClr val="99FFCC"/>
          </a:solidFill>
          <a:effectLst>
            <a:glow rad="101600">
              <a:srgbClr val="FFFF66">
                <a:alpha val="40000"/>
              </a:srgbClr>
            </a:glow>
            <a:softEdge rad="241300"/>
          </a:effectLst>
        </p:spPr>
        <p:txBody>
          <a:bodyPr wrap="square" rtlCol="0">
            <a:spAutoFit/>
          </a:bodyPr>
          <a:lstStyle/>
          <a:p>
            <a:pPr algn="ctr"/>
            <a:r>
              <a:rPr lang="cs-CZ" sz="1600" u="sng" dirty="0">
                <a:latin typeface="Arial Black" panose="020B0A04020102020204" pitchFamily="34" charset="0"/>
              </a:rPr>
              <a:t>TJ Sokol </a:t>
            </a:r>
            <a:r>
              <a:rPr lang="cs-CZ" sz="1600" u="sng" dirty="0" err="1">
                <a:latin typeface="Arial Black" panose="020B0A04020102020204" pitchFamily="34" charset="0"/>
              </a:rPr>
              <a:t>Straškov</a:t>
            </a:r>
            <a:r>
              <a:rPr lang="cs-CZ" sz="1600" u="sng" dirty="0">
                <a:latin typeface="Arial Black" panose="020B0A04020102020204" pitchFamily="34" charset="0"/>
              </a:rPr>
              <a:t> Vodochod – SK Štětí</a:t>
            </a:r>
          </a:p>
          <a:p>
            <a:pPr algn="ctr"/>
            <a:r>
              <a:rPr lang="cs-CZ" sz="1600" u="sng" dirty="0">
                <a:latin typeface="Arial Black" panose="020B0A04020102020204" pitchFamily="34" charset="0"/>
              </a:rPr>
              <a:t>2:2(1:0)  1.3.2020</a:t>
            </a:r>
          </a:p>
          <a:p>
            <a:r>
              <a:rPr lang="cs-CZ" sz="1400" dirty="0">
                <a:latin typeface="Arial Black" panose="020B0A04020102020204" pitchFamily="34" charset="0"/>
              </a:rPr>
              <a:t>Branky: Oldřich </a:t>
            </a:r>
            <a:r>
              <a:rPr lang="cs-CZ" sz="1400" dirty="0" err="1">
                <a:latin typeface="Arial Black" panose="020B0A04020102020204" pitchFamily="34" charset="0"/>
              </a:rPr>
              <a:t>Malecha</a:t>
            </a:r>
            <a:r>
              <a:rPr lang="cs-CZ" sz="1400" dirty="0">
                <a:latin typeface="Arial Black" panose="020B0A04020102020204" pitchFamily="34" charset="0"/>
              </a:rPr>
              <a:t> 1, Michael </a:t>
            </a:r>
            <a:r>
              <a:rPr lang="cs-CZ" sz="1400" dirty="0" err="1">
                <a:latin typeface="Arial Black" panose="020B0A04020102020204" pitchFamily="34" charset="0"/>
              </a:rPr>
              <a:t>Miga</a:t>
            </a:r>
            <a:r>
              <a:rPr lang="cs-CZ" sz="1400" dirty="0">
                <a:latin typeface="Arial Black" panose="020B0A04020102020204" pitchFamily="34" charset="0"/>
              </a:rPr>
              <a:t> </a:t>
            </a:r>
            <a:r>
              <a:rPr lang="cs-CZ" sz="1600" dirty="0">
                <a:latin typeface="Arial Black" panose="020B0A04020102020204" pitchFamily="34" charset="0"/>
              </a:rPr>
              <a:t>1 </a:t>
            </a:r>
          </a:p>
        </p:txBody>
      </p:sp>
      <p:graphicFrame>
        <p:nvGraphicFramePr>
          <p:cNvPr id="13" name="Tabulka 12">
            <a:extLst>
              <a:ext uri="{FF2B5EF4-FFF2-40B4-BE49-F238E27FC236}">
                <a16:creationId xmlns:a16="http://schemas.microsoft.com/office/drawing/2014/main" id="{685E5E09-B539-4B6D-9FB8-41CA8BC74161}"/>
              </a:ext>
            </a:extLst>
          </p:cNvPr>
          <p:cNvGraphicFramePr>
            <a:graphicFrameLocks noGrp="1"/>
          </p:cNvGraphicFramePr>
          <p:nvPr>
            <p:extLst>
              <p:ext uri="{D42A27DB-BD31-4B8C-83A1-F6EECF244321}">
                <p14:modId xmlns:p14="http://schemas.microsoft.com/office/powerpoint/2010/main" val="2125633539"/>
              </p:ext>
            </p:extLst>
          </p:nvPr>
        </p:nvGraphicFramePr>
        <p:xfrm>
          <a:off x="258256" y="71065"/>
          <a:ext cx="4608512" cy="6840753"/>
        </p:xfrm>
        <a:graphic>
          <a:graphicData uri="http://schemas.openxmlformats.org/drawingml/2006/table">
            <a:tbl>
              <a:tblPr/>
              <a:tblGrid>
                <a:gridCol w="1079562">
                  <a:extLst>
                    <a:ext uri="{9D8B030D-6E8A-4147-A177-3AD203B41FA5}">
                      <a16:colId xmlns:a16="http://schemas.microsoft.com/office/drawing/2014/main" val="4058734513"/>
                    </a:ext>
                  </a:extLst>
                </a:gridCol>
                <a:gridCol w="1733921">
                  <a:extLst>
                    <a:ext uri="{9D8B030D-6E8A-4147-A177-3AD203B41FA5}">
                      <a16:colId xmlns:a16="http://schemas.microsoft.com/office/drawing/2014/main" val="2544004569"/>
                    </a:ext>
                  </a:extLst>
                </a:gridCol>
                <a:gridCol w="1795029">
                  <a:extLst>
                    <a:ext uri="{9D8B030D-6E8A-4147-A177-3AD203B41FA5}">
                      <a16:colId xmlns:a16="http://schemas.microsoft.com/office/drawing/2014/main" val="1531470003"/>
                    </a:ext>
                  </a:extLst>
                </a:gridCol>
              </a:tblGrid>
              <a:tr h="332196">
                <a:tc gridSpan="3">
                  <a:txBody>
                    <a:bodyPr/>
                    <a:lstStyle/>
                    <a:p>
                      <a:pPr algn="ctr" rtl="0" fontAlgn="ctr"/>
                      <a:r>
                        <a:rPr lang="cs-CZ" sz="1400" b="1" i="0" u="none" strike="noStrike" dirty="0">
                          <a:solidFill>
                            <a:srgbClr val="0000CC"/>
                          </a:solidFill>
                          <a:effectLst/>
                          <a:latin typeface="Georgia" panose="02040502050405020303" pitchFamily="18" charset="0"/>
                        </a:rPr>
                        <a:t>16. kolo Divize dospělých  - změny vyhrazeny</a:t>
                      </a:r>
                    </a:p>
                  </a:txBody>
                  <a:tcPr marL="6477" marR="6477" marT="647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3233781030"/>
                  </a:ext>
                </a:extLst>
              </a:tr>
              <a:tr h="336483">
                <a:tc>
                  <a:txBody>
                    <a:bodyPr/>
                    <a:lstStyle/>
                    <a:p>
                      <a:pPr algn="ctr" rtl="0" fontAlgn="ctr"/>
                      <a:r>
                        <a:rPr lang="cs-CZ" sz="1000" b="1" i="0" u="none" strike="noStrike" dirty="0">
                          <a:solidFill>
                            <a:srgbClr val="000000"/>
                          </a:solidFill>
                          <a:effectLst/>
                          <a:latin typeface="Georgia" panose="02040502050405020303" pitchFamily="18" charset="0"/>
                        </a:rPr>
                        <a:t>07.03.2020 10:15</a:t>
                      </a:r>
                    </a:p>
                  </a:txBody>
                  <a:tcPr marL="6477" marR="6477" marT="6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50" b="1" i="0" u="none" strike="noStrike" dirty="0">
                          <a:solidFill>
                            <a:srgbClr val="000000"/>
                          </a:solidFill>
                          <a:effectLst/>
                          <a:latin typeface="Georgia" panose="02040502050405020303" pitchFamily="18" charset="0"/>
                        </a:rPr>
                        <a:t>FC CHOMUTOV  </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50" b="1" i="0" u="none" strike="noStrike">
                          <a:solidFill>
                            <a:srgbClr val="000000"/>
                          </a:solidFill>
                          <a:effectLst/>
                          <a:latin typeface="Georgia" panose="02040502050405020303" pitchFamily="18" charset="0"/>
                        </a:rPr>
                        <a:t>FK Brandýs n.L. </a:t>
                      </a:r>
                    </a:p>
                  </a:txBody>
                  <a:tcPr marL="6477" marR="6477" marT="6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683771789"/>
                  </a:ext>
                </a:extLst>
              </a:tr>
              <a:tr h="336483">
                <a:tc>
                  <a:txBody>
                    <a:bodyPr/>
                    <a:lstStyle/>
                    <a:p>
                      <a:pPr algn="ctr" rtl="0" fontAlgn="ctr"/>
                      <a:r>
                        <a:rPr lang="cs-CZ" sz="1000" b="1" i="0" u="none" strike="noStrike" dirty="0">
                          <a:solidFill>
                            <a:srgbClr val="000000"/>
                          </a:solidFill>
                          <a:effectLst/>
                          <a:latin typeface="Georgia" panose="02040502050405020303" pitchFamily="18" charset="0"/>
                        </a:rPr>
                        <a:t>07.03.2020 10:00</a:t>
                      </a:r>
                    </a:p>
                  </a:txBody>
                  <a:tcPr marL="6477" marR="6477" marT="6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rtl="0" fontAlgn="ctr"/>
                      <a:r>
                        <a:rPr lang="cs-CZ" sz="1050" b="1" i="0" u="none" strike="noStrike" dirty="0">
                          <a:solidFill>
                            <a:srgbClr val="000000"/>
                          </a:solidFill>
                          <a:effectLst/>
                          <a:latin typeface="Georgia" panose="02040502050405020303" pitchFamily="18" charset="0"/>
                        </a:rPr>
                        <a:t>FK Olympie Březová </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rtl="0" fontAlgn="ctr"/>
                      <a:r>
                        <a:rPr lang="cs-CZ" sz="1050" b="1" i="0" u="none" strike="noStrike">
                          <a:solidFill>
                            <a:srgbClr val="000000"/>
                          </a:solidFill>
                          <a:effectLst/>
                          <a:latin typeface="Georgia" panose="02040502050405020303" pitchFamily="18" charset="0"/>
                        </a:rPr>
                        <a:t>SK Kladno</a:t>
                      </a:r>
                    </a:p>
                  </a:txBody>
                  <a:tcPr marL="6477" marR="6477" marT="6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984655669"/>
                  </a:ext>
                </a:extLst>
              </a:tr>
              <a:tr h="336483">
                <a:tc>
                  <a:txBody>
                    <a:bodyPr/>
                    <a:lstStyle/>
                    <a:p>
                      <a:pPr algn="ctr" rtl="0" fontAlgn="ctr"/>
                      <a:r>
                        <a:rPr lang="cs-CZ" sz="1000" b="1" i="0" u="none" strike="noStrike" dirty="0">
                          <a:solidFill>
                            <a:srgbClr val="000000"/>
                          </a:solidFill>
                          <a:effectLst/>
                          <a:latin typeface="Georgia" panose="02040502050405020303" pitchFamily="18" charset="0"/>
                        </a:rPr>
                        <a:t>07.03.2020 14:30</a:t>
                      </a:r>
                    </a:p>
                  </a:txBody>
                  <a:tcPr marL="6477" marR="6477" marT="6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50" b="1" i="0" u="none" strike="noStrike" dirty="0">
                          <a:solidFill>
                            <a:srgbClr val="000000"/>
                          </a:solidFill>
                          <a:effectLst/>
                          <a:latin typeface="Georgia" panose="02040502050405020303" pitchFamily="18" charset="0"/>
                        </a:rPr>
                        <a:t>SK Slaný </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50" b="1" i="0" u="none" strike="noStrike" dirty="0">
                          <a:solidFill>
                            <a:srgbClr val="000000"/>
                          </a:solidFill>
                          <a:effectLst/>
                          <a:latin typeface="Georgia" panose="02040502050405020303" pitchFamily="18" charset="0"/>
                        </a:rPr>
                        <a:t>TJ TATRAN Rakovník </a:t>
                      </a:r>
                    </a:p>
                  </a:txBody>
                  <a:tcPr marL="6477" marR="6477" marT="6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453688516"/>
                  </a:ext>
                </a:extLst>
              </a:tr>
              <a:tr h="369431">
                <a:tc>
                  <a:txBody>
                    <a:bodyPr/>
                    <a:lstStyle/>
                    <a:p>
                      <a:pPr algn="ctr" rtl="0" fontAlgn="ctr"/>
                      <a:r>
                        <a:rPr lang="cs-CZ" sz="1100" b="1" i="0" u="none" strike="noStrike" dirty="0">
                          <a:solidFill>
                            <a:srgbClr val="FF0000"/>
                          </a:solidFill>
                          <a:effectLst>
                            <a:outerShdw blurRad="50800" dist="38100" algn="tr" rotWithShape="0">
                              <a:prstClr val="black">
                                <a:alpha val="40000"/>
                              </a:prstClr>
                            </a:outerShdw>
                          </a:effectLst>
                          <a:latin typeface="Georgia" panose="02040502050405020303" pitchFamily="18" charset="0"/>
                        </a:rPr>
                        <a:t>07.03.2020</a:t>
                      </a:r>
                    </a:p>
                    <a:p>
                      <a:pPr algn="ctr" rtl="0" fontAlgn="ctr"/>
                      <a:r>
                        <a:rPr lang="cs-CZ" sz="1100" b="1" i="0" u="none" strike="noStrike" dirty="0">
                          <a:solidFill>
                            <a:srgbClr val="FF0000"/>
                          </a:solidFill>
                          <a:effectLst>
                            <a:outerShdw blurRad="50800" dist="38100" algn="tr" rotWithShape="0">
                              <a:prstClr val="black">
                                <a:alpha val="40000"/>
                              </a:prstClr>
                            </a:outerShdw>
                          </a:effectLst>
                          <a:latin typeface="Georgia" panose="02040502050405020303" pitchFamily="18" charset="0"/>
                        </a:rPr>
                        <a:t>10:15</a:t>
                      </a:r>
                    </a:p>
                  </a:txBody>
                  <a:tcPr marL="6477" marR="6477" marT="6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rtl="0" fontAlgn="ctr"/>
                      <a:r>
                        <a:rPr lang="cs-CZ" sz="1200" b="1" i="0" u="none" strike="noStrike" dirty="0">
                          <a:solidFill>
                            <a:srgbClr val="FF0000"/>
                          </a:solidFill>
                          <a:effectLst>
                            <a:outerShdw blurRad="50800" dist="38100" algn="tr" rotWithShape="0">
                              <a:prstClr val="black">
                                <a:alpha val="40000"/>
                              </a:prstClr>
                            </a:outerShdw>
                          </a:effectLst>
                          <a:latin typeface="Georgia" panose="02040502050405020303" pitchFamily="18" charset="0"/>
                        </a:rPr>
                        <a:t>SK Štětí </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rtl="0" fontAlgn="ctr"/>
                      <a:r>
                        <a:rPr lang="cs-CZ" sz="1200" b="1" i="0" u="none" strike="noStrike" dirty="0">
                          <a:solidFill>
                            <a:srgbClr val="FF0000"/>
                          </a:solidFill>
                          <a:effectLst>
                            <a:outerShdw blurRad="50800" dist="38100" algn="tr" rotWithShape="0">
                              <a:prstClr val="black">
                                <a:alpha val="40000"/>
                              </a:prstClr>
                            </a:outerShdw>
                          </a:effectLst>
                          <a:latin typeface="Georgia" panose="02040502050405020303" pitchFamily="18" charset="0"/>
                        </a:rPr>
                        <a:t>FK Baník Souš  </a:t>
                      </a:r>
                    </a:p>
                  </a:txBody>
                  <a:tcPr marL="6477" marR="6477" marT="6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3847676450"/>
                  </a:ext>
                </a:extLst>
              </a:tr>
              <a:tr h="336483">
                <a:tc>
                  <a:txBody>
                    <a:bodyPr/>
                    <a:lstStyle/>
                    <a:p>
                      <a:pPr algn="ctr" rtl="0" fontAlgn="ctr"/>
                      <a:r>
                        <a:rPr lang="cs-CZ" sz="1000" b="1" i="0" u="none" strike="noStrike" dirty="0">
                          <a:solidFill>
                            <a:srgbClr val="000000"/>
                          </a:solidFill>
                          <a:effectLst/>
                          <a:latin typeface="Georgia" panose="02040502050405020303" pitchFamily="18" charset="0"/>
                        </a:rPr>
                        <a:t>08.03.2020 10:00</a:t>
                      </a:r>
                    </a:p>
                  </a:txBody>
                  <a:tcPr marL="6477" marR="6477" marT="6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50" b="1" i="0" u="none" strike="noStrike" dirty="0">
                          <a:solidFill>
                            <a:srgbClr val="000000"/>
                          </a:solidFill>
                          <a:effectLst/>
                          <a:latin typeface="Georgia" panose="02040502050405020303" pitchFamily="18" charset="0"/>
                        </a:rPr>
                        <a:t>FK Meteor Praha VIII </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50" b="1" i="0" u="none" strike="noStrike" dirty="0">
                          <a:solidFill>
                            <a:srgbClr val="000000"/>
                          </a:solidFill>
                          <a:effectLst/>
                          <a:latin typeface="Georgia" panose="02040502050405020303" pitchFamily="18" charset="0"/>
                        </a:rPr>
                        <a:t>FK Ostrov </a:t>
                      </a:r>
                    </a:p>
                  </a:txBody>
                  <a:tcPr marL="6477" marR="6477" marT="6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440381505"/>
                  </a:ext>
                </a:extLst>
              </a:tr>
              <a:tr h="336483">
                <a:tc>
                  <a:txBody>
                    <a:bodyPr/>
                    <a:lstStyle/>
                    <a:p>
                      <a:pPr algn="ctr" rtl="0" fontAlgn="ctr"/>
                      <a:r>
                        <a:rPr lang="cs-CZ" sz="1000" b="1" i="0" u="none" strike="noStrike" dirty="0">
                          <a:solidFill>
                            <a:srgbClr val="000000"/>
                          </a:solidFill>
                          <a:effectLst/>
                          <a:latin typeface="Georgia" panose="02040502050405020303" pitchFamily="18" charset="0"/>
                        </a:rPr>
                        <a:t>07.03.2020 10:15</a:t>
                      </a:r>
                    </a:p>
                  </a:txBody>
                  <a:tcPr marL="6477" marR="6477" marT="6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rtl="0" fontAlgn="ctr"/>
                      <a:r>
                        <a:rPr lang="cs-CZ" sz="1050" b="1" i="0" u="none" strike="noStrike" dirty="0">
                          <a:solidFill>
                            <a:srgbClr val="000000"/>
                          </a:solidFill>
                          <a:effectLst/>
                          <a:latin typeface="Georgia" panose="02040502050405020303" pitchFamily="18" charset="0"/>
                        </a:rPr>
                        <a:t>SK Aritma Praha </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rtl="0" fontAlgn="ctr"/>
                      <a:r>
                        <a:rPr lang="cs-CZ" sz="1050" b="1" i="0" u="none" strike="noStrike" dirty="0">
                          <a:solidFill>
                            <a:srgbClr val="000000"/>
                          </a:solidFill>
                          <a:effectLst/>
                          <a:latin typeface="Georgia" panose="02040502050405020303" pitchFamily="18" charset="0"/>
                        </a:rPr>
                        <a:t>FK Arsenal Česká Lípa</a:t>
                      </a:r>
                    </a:p>
                  </a:txBody>
                  <a:tcPr marL="6477" marR="6477" marT="6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2167777741"/>
                  </a:ext>
                </a:extLst>
              </a:tr>
              <a:tr h="336483">
                <a:tc>
                  <a:txBody>
                    <a:bodyPr/>
                    <a:lstStyle/>
                    <a:p>
                      <a:pPr algn="ctr" rtl="0" fontAlgn="ctr"/>
                      <a:r>
                        <a:rPr lang="cs-CZ" sz="1000" b="1" i="0" u="none" strike="noStrike" dirty="0">
                          <a:solidFill>
                            <a:srgbClr val="000000"/>
                          </a:solidFill>
                          <a:effectLst/>
                          <a:latin typeface="Georgia" panose="02040502050405020303" pitchFamily="18" charset="0"/>
                        </a:rPr>
                        <a:t>07.03.2020 10:15</a:t>
                      </a:r>
                    </a:p>
                  </a:txBody>
                  <a:tcPr marL="6477" marR="6477" marT="6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50" b="1" i="0" u="none" strike="noStrike">
                          <a:solidFill>
                            <a:srgbClr val="000000"/>
                          </a:solidFill>
                          <a:effectLst/>
                          <a:latin typeface="Georgia" panose="02040502050405020303" pitchFamily="18" charset="0"/>
                        </a:rPr>
                        <a:t>FK Neratovice-Byškovice  </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50" b="1" i="0" u="none" strike="noStrike" dirty="0">
                          <a:solidFill>
                            <a:srgbClr val="000000"/>
                          </a:solidFill>
                          <a:effectLst/>
                          <a:latin typeface="Georgia" panose="02040502050405020303" pitchFamily="18" charset="0"/>
                        </a:rPr>
                        <a:t>MFK Dobříš </a:t>
                      </a:r>
                    </a:p>
                  </a:txBody>
                  <a:tcPr marL="6477" marR="6477" marT="6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4019776309"/>
                  </a:ext>
                </a:extLst>
              </a:tr>
              <a:tr h="244965">
                <a:tc>
                  <a:txBody>
                    <a:bodyPr/>
                    <a:lstStyle/>
                    <a:p>
                      <a:pPr algn="ctr" rtl="0" fontAlgn="ctr"/>
                      <a:r>
                        <a:rPr lang="cs-CZ" sz="1000" b="1" i="0" u="none" strike="noStrike">
                          <a:solidFill>
                            <a:srgbClr val="000000"/>
                          </a:solidFill>
                          <a:effectLst/>
                          <a:latin typeface="Georgia" panose="02040502050405020303" pitchFamily="18" charset="0"/>
                        </a:rPr>
                        <a:t>08.03.2020</a:t>
                      </a:r>
                    </a:p>
                  </a:txBody>
                  <a:tcPr marL="6477" marR="6477" marT="6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66"/>
                    </a:solidFill>
                  </a:tcPr>
                </a:tc>
                <a:tc>
                  <a:txBody>
                    <a:bodyPr/>
                    <a:lstStyle/>
                    <a:p>
                      <a:pPr algn="ctr" rtl="0" fontAlgn="ctr"/>
                      <a:r>
                        <a:rPr lang="cs-CZ" sz="1050" b="1" i="0" u="none" strike="noStrike" dirty="0">
                          <a:solidFill>
                            <a:srgbClr val="000000"/>
                          </a:solidFill>
                          <a:effectLst/>
                          <a:latin typeface="Georgia" panose="02040502050405020303" pitchFamily="18" charset="0"/>
                        </a:rPr>
                        <a:t>FK SEKO LOUNY  </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66"/>
                    </a:solidFill>
                  </a:tcPr>
                </a:tc>
                <a:tc>
                  <a:txBody>
                    <a:bodyPr/>
                    <a:lstStyle/>
                    <a:p>
                      <a:pPr algn="ctr" rtl="0" fontAlgn="ctr"/>
                      <a:r>
                        <a:rPr lang="cs-CZ" sz="1050" b="1" i="0" u="none" strike="noStrike" dirty="0">
                          <a:solidFill>
                            <a:srgbClr val="000000"/>
                          </a:solidFill>
                          <a:effectLst/>
                          <a:latin typeface="Georgia" panose="02040502050405020303" pitchFamily="18" charset="0"/>
                        </a:rPr>
                        <a:t>SK Český Brod  </a:t>
                      </a:r>
                    </a:p>
                  </a:txBody>
                  <a:tcPr marL="6477" marR="6477" marT="6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1681679689"/>
                  </a:ext>
                </a:extLst>
              </a:tr>
              <a:tr h="332196">
                <a:tc gridSpan="3">
                  <a:txBody>
                    <a:bodyPr/>
                    <a:lstStyle/>
                    <a:p>
                      <a:pPr algn="ctr" rtl="0" fontAlgn="ctr"/>
                      <a:r>
                        <a:rPr lang="cs-CZ" sz="1400" b="1" i="0" u="none" strike="noStrike" dirty="0">
                          <a:solidFill>
                            <a:srgbClr val="0000CC"/>
                          </a:solidFill>
                          <a:effectLst/>
                          <a:latin typeface="Georgia" panose="02040502050405020303" pitchFamily="18" charset="0"/>
                        </a:rPr>
                        <a:t>17. kolo Divize dospělých  - změny vyhrazeny</a:t>
                      </a:r>
                    </a:p>
                  </a:txBody>
                  <a:tcPr marL="6477" marR="6477" marT="647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3713137972"/>
                  </a:ext>
                </a:extLst>
              </a:tr>
              <a:tr h="336483">
                <a:tc>
                  <a:txBody>
                    <a:bodyPr/>
                    <a:lstStyle/>
                    <a:p>
                      <a:pPr algn="ctr" fontAlgn="ctr"/>
                      <a:r>
                        <a:rPr lang="cs-CZ" sz="1000" b="1" i="0" u="none" strike="noStrike" dirty="0">
                          <a:solidFill>
                            <a:srgbClr val="000000"/>
                          </a:solidFill>
                          <a:effectLst/>
                          <a:latin typeface="Georgia" panose="02040502050405020303" pitchFamily="18" charset="0"/>
                        </a:rPr>
                        <a:t>15.03.2020 10:15</a:t>
                      </a:r>
                    </a:p>
                  </a:txBody>
                  <a:tcPr marL="6477" marR="6477" marT="6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dirty="0">
                          <a:solidFill>
                            <a:srgbClr val="000000"/>
                          </a:solidFill>
                          <a:effectLst/>
                          <a:latin typeface="Georgia" panose="02040502050405020303" pitchFamily="18" charset="0"/>
                        </a:rPr>
                        <a:t>FK Meteor Praha VIII</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dirty="0">
                          <a:solidFill>
                            <a:srgbClr val="000000"/>
                          </a:solidFill>
                          <a:effectLst/>
                          <a:latin typeface="Georgia" panose="02040502050405020303" pitchFamily="18" charset="0"/>
                        </a:rPr>
                        <a:t>FC Chomutov</a:t>
                      </a:r>
                    </a:p>
                  </a:txBody>
                  <a:tcPr marL="6477" marR="6477" marT="6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4248854050"/>
                  </a:ext>
                </a:extLst>
              </a:tr>
              <a:tr h="336483">
                <a:tc>
                  <a:txBody>
                    <a:bodyPr/>
                    <a:lstStyle/>
                    <a:p>
                      <a:pPr algn="ctr" fontAlgn="ctr"/>
                      <a:r>
                        <a:rPr lang="cs-CZ" sz="1000" b="1" i="0" u="none" strike="noStrike" dirty="0">
                          <a:solidFill>
                            <a:srgbClr val="000000"/>
                          </a:solidFill>
                          <a:effectLst/>
                          <a:latin typeface="Georgia" panose="02040502050405020303" pitchFamily="18" charset="0"/>
                        </a:rPr>
                        <a:t>14.03.2020 14:30</a:t>
                      </a:r>
                    </a:p>
                  </a:txBody>
                  <a:tcPr marL="6477" marR="6477" marT="6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50" b="1" i="0" u="none" strike="noStrike" dirty="0">
                          <a:solidFill>
                            <a:srgbClr val="000000"/>
                          </a:solidFill>
                          <a:effectLst/>
                          <a:latin typeface="Georgia" panose="02040502050405020303" pitchFamily="18" charset="0"/>
                        </a:rPr>
                        <a:t>Fotbalový klub Ostrov</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50" b="1" i="0" u="none" strike="noStrike" dirty="0">
                          <a:solidFill>
                            <a:srgbClr val="000000"/>
                          </a:solidFill>
                          <a:effectLst/>
                          <a:latin typeface="Georgia" panose="02040502050405020303" pitchFamily="18" charset="0"/>
                        </a:rPr>
                        <a:t>FK SEKO Louny</a:t>
                      </a:r>
                    </a:p>
                  </a:txBody>
                  <a:tcPr marL="6477" marR="6477" marT="6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1855050511"/>
                  </a:ext>
                </a:extLst>
              </a:tr>
              <a:tr h="336483">
                <a:tc>
                  <a:txBody>
                    <a:bodyPr/>
                    <a:lstStyle/>
                    <a:p>
                      <a:pPr algn="ctr" fontAlgn="ctr"/>
                      <a:r>
                        <a:rPr lang="cs-CZ" sz="1000" b="1" i="0" u="none" strike="noStrike" dirty="0">
                          <a:solidFill>
                            <a:srgbClr val="000000"/>
                          </a:solidFill>
                          <a:effectLst/>
                          <a:latin typeface="Georgia" panose="02040502050405020303" pitchFamily="18" charset="0"/>
                        </a:rPr>
                        <a:t>14.03.2020 14:30</a:t>
                      </a:r>
                    </a:p>
                  </a:txBody>
                  <a:tcPr marL="6477" marR="6477" marT="6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dirty="0">
                          <a:solidFill>
                            <a:srgbClr val="000000"/>
                          </a:solidFill>
                          <a:effectLst/>
                          <a:latin typeface="Georgia" panose="02040502050405020303" pitchFamily="18" charset="0"/>
                        </a:rPr>
                        <a:t>SK Český Brod</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dirty="0">
                          <a:solidFill>
                            <a:srgbClr val="000000"/>
                          </a:solidFill>
                          <a:effectLst/>
                          <a:latin typeface="Georgia" panose="02040502050405020303" pitchFamily="18" charset="0"/>
                        </a:rPr>
                        <a:t>SK Slaný</a:t>
                      </a:r>
                    </a:p>
                  </a:txBody>
                  <a:tcPr marL="6477" marR="6477" marT="6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4070944275"/>
                  </a:ext>
                </a:extLst>
              </a:tr>
              <a:tr h="336483">
                <a:tc>
                  <a:txBody>
                    <a:bodyPr/>
                    <a:lstStyle/>
                    <a:p>
                      <a:pPr algn="ctr" fontAlgn="ctr"/>
                      <a:r>
                        <a:rPr lang="cs-CZ" sz="1000" b="1" i="0" u="none" strike="noStrike" dirty="0">
                          <a:solidFill>
                            <a:srgbClr val="FF0000"/>
                          </a:solidFill>
                          <a:effectLst/>
                          <a:latin typeface="Georgia" panose="02040502050405020303" pitchFamily="18" charset="0"/>
                        </a:rPr>
                        <a:t>14.03.2020 10:15</a:t>
                      </a:r>
                    </a:p>
                  </a:txBody>
                  <a:tcPr marL="6477" marR="6477" marT="6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50" b="1" i="0" u="none" strike="noStrike">
                          <a:solidFill>
                            <a:srgbClr val="FF0000"/>
                          </a:solidFill>
                          <a:effectLst/>
                          <a:latin typeface="Georgia" panose="02040502050405020303" pitchFamily="18" charset="0"/>
                        </a:rPr>
                        <a:t>TJ Tatran Rakovník</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50" b="1" i="0" u="none" strike="noStrike" dirty="0">
                          <a:solidFill>
                            <a:srgbClr val="FF0000"/>
                          </a:solidFill>
                          <a:effectLst/>
                          <a:latin typeface="Georgia" panose="02040502050405020303" pitchFamily="18" charset="0"/>
                        </a:rPr>
                        <a:t>SK Štětí</a:t>
                      </a:r>
                    </a:p>
                  </a:txBody>
                  <a:tcPr marL="6477" marR="6477" marT="6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2990000124"/>
                  </a:ext>
                </a:extLst>
              </a:tr>
              <a:tr h="336483">
                <a:tc>
                  <a:txBody>
                    <a:bodyPr/>
                    <a:lstStyle/>
                    <a:p>
                      <a:pPr algn="ctr" fontAlgn="ctr"/>
                      <a:r>
                        <a:rPr lang="cs-CZ" sz="1000" b="1" i="0" u="none" strike="noStrike" dirty="0">
                          <a:solidFill>
                            <a:srgbClr val="000000"/>
                          </a:solidFill>
                          <a:effectLst/>
                          <a:latin typeface="Georgia" panose="02040502050405020303" pitchFamily="18" charset="0"/>
                        </a:rPr>
                        <a:t>14.03.2020 14:30</a:t>
                      </a:r>
                    </a:p>
                  </a:txBody>
                  <a:tcPr marL="6477" marR="6477" marT="6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dirty="0">
                          <a:solidFill>
                            <a:srgbClr val="000000"/>
                          </a:solidFill>
                          <a:effectLst/>
                          <a:latin typeface="Georgia" panose="02040502050405020303" pitchFamily="18" charset="0"/>
                        </a:rPr>
                        <a:t>FK Baník Souš</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dirty="0">
                          <a:solidFill>
                            <a:srgbClr val="000000"/>
                          </a:solidFill>
                          <a:effectLst/>
                          <a:latin typeface="Georgia" panose="02040502050405020303" pitchFamily="18" charset="0"/>
                        </a:rPr>
                        <a:t>FK Olympie Březová</a:t>
                      </a:r>
                    </a:p>
                  </a:txBody>
                  <a:tcPr marL="6477" marR="6477" marT="6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290131078"/>
                  </a:ext>
                </a:extLst>
              </a:tr>
              <a:tr h="336483">
                <a:tc>
                  <a:txBody>
                    <a:bodyPr/>
                    <a:lstStyle/>
                    <a:p>
                      <a:pPr algn="ctr" fontAlgn="ctr"/>
                      <a:r>
                        <a:rPr lang="cs-CZ" sz="1000" b="1" i="0" u="none" strike="noStrike" dirty="0">
                          <a:solidFill>
                            <a:srgbClr val="000000"/>
                          </a:solidFill>
                          <a:effectLst/>
                          <a:latin typeface="Georgia" panose="02040502050405020303" pitchFamily="18" charset="0"/>
                        </a:rPr>
                        <a:t>14.03.2020 10:15</a:t>
                      </a:r>
                    </a:p>
                  </a:txBody>
                  <a:tcPr marL="6477" marR="6477" marT="6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50" b="1" i="0" u="none" strike="noStrike">
                          <a:solidFill>
                            <a:srgbClr val="000000"/>
                          </a:solidFill>
                          <a:effectLst/>
                          <a:latin typeface="Georgia" panose="02040502050405020303" pitchFamily="18" charset="0"/>
                        </a:rPr>
                        <a:t>SK Kladno, z.s</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50" b="1" i="0" u="none" strike="noStrike" dirty="0">
                          <a:solidFill>
                            <a:srgbClr val="000000"/>
                          </a:solidFill>
                          <a:effectLst/>
                          <a:latin typeface="Georgia" panose="02040502050405020303" pitchFamily="18" charset="0"/>
                        </a:rPr>
                        <a:t>FK Neratovice-</a:t>
                      </a:r>
                      <a:r>
                        <a:rPr lang="cs-CZ" sz="1050" b="1" i="0" u="none" strike="noStrike" dirty="0" err="1">
                          <a:solidFill>
                            <a:srgbClr val="000000"/>
                          </a:solidFill>
                          <a:effectLst/>
                          <a:latin typeface="Georgia" panose="02040502050405020303" pitchFamily="18" charset="0"/>
                        </a:rPr>
                        <a:t>Byškovice</a:t>
                      </a:r>
                      <a:endParaRPr lang="cs-CZ" sz="1050" b="1" i="0" u="none" strike="noStrike" dirty="0">
                        <a:solidFill>
                          <a:srgbClr val="000000"/>
                        </a:solidFill>
                        <a:effectLst/>
                        <a:latin typeface="Georgia" panose="02040502050405020303" pitchFamily="18" charset="0"/>
                      </a:endParaRPr>
                    </a:p>
                  </a:txBody>
                  <a:tcPr marL="6477" marR="6477" marT="6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3436198918"/>
                  </a:ext>
                </a:extLst>
              </a:tr>
              <a:tr h="336483">
                <a:tc>
                  <a:txBody>
                    <a:bodyPr/>
                    <a:lstStyle/>
                    <a:p>
                      <a:pPr algn="ctr" fontAlgn="ctr"/>
                      <a:r>
                        <a:rPr lang="cs-CZ" sz="1000" b="1" i="0" u="none" strike="noStrike" dirty="0">
                          <a:solidFill>
                            <a:srgbClr val="000000"/>
                          </a:solidFill>
                          <a:effectLst/>
                          <a:latin typeface="Georgia" panose="02040502050405020303" pitchFamily="18" charset="0"/>
                        </a:rPr>
                        <a:t>14.03.2020 14:30</a:t>
                      </a:r>
                    </a:p>
                  </a:txBody>
                  <a:tcPr marL="6477" marR="6477" marT="6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a:solidFill>
                            <a:srgbClr val="000000"/>
                          </a:solidFill>
                          <a:effectLst/>
                          <a:latin typeface="Georgia" panose="02040502050405020303" pitchFamily="18" charset="0"/>
                        </a:rPr>
                        <a:t>MFK Dobříš</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50" b="1" i="0" u="none" strike="noStrike" dirty="0">
                          <a:solidFill>
                            <a:srgbClr val="000000"/>
                          </a:solidFill>
                          <a:effectLst/>
                          <a:latin typeface="Georgia" panose="02040502050405020303" pitchFamily="18" charset="0"/>
                        </a:rPr>
                        <a:t>SK Aritma Praha</a:t>
                      </a:r>
                    </a:p>
                  </a:txBody>
                  <a:tcPr marL="6477" marR="6477" marT="6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284196814"/>
                  </a:ext>
                </a:extLst>
              </a:tr>
              <a:tr h="336483">
                <a:tc>
                  <a:txBody>
                    <a:bodyPr/>
                    <a:lstStyle/>
                    <a:p>
                      <a:pPr algn="ctr" fontAlgn="ctr"/>
                      <a:r>
                        <a:rPr lang="cs-CZ" sz="1000" b="1" i="0" u="none" strike="noStrike" dirty="0">
                          <a:solidFill>
                            <a:srgbClr val="000000"/>
                          </a:solidFill>
                          <a:effectLst/>
                          <a:latin typeface="Georgia" panose="02040502050405020303" pitchFamily="18" charset="0"/>
                        </a:rPr>
                        <a:t>14.03.2020 14:30</a:t>
                      </a:r>
                    </a:p>
                  </a:txBody>
                  <a:tcPr marL="6477" marR="6477" marT="6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50" b="1" i="0" u="none" strike="noStrike">
                          <a:solidFill>
                            <a:srgbClr val="000000"/>
                          </a:solidFill>
                          <a:effectLst/>
                          <a:latin typeface="Georgia" panose="02040502050405020303" pitchFamily="18" charset="0"/>
                        </a:rPr>
                        <a:t>FK Arsenal Česká Lípa</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50" b="1" i="0" u="none" strike="noStrike" dirty="0">
                          <a:solidFill>
                            <a:srgbClr val="000000"/>
                          </a:solidFill>
                          <a:effectLst/>
                          <a:latin typeface="Georgia" panose="02040502050405020303" pitchFamily="18" charset="0"/>
                        </a:rPr>
                        <a:t>FK Brandýs </a:t>
                      </a:r>
                      <a:r>
                        <a:rPr lang="cs-CZ" sz="1050" b="1" i="0" u="none" strike="noStrike" dirty="0" err="1">
                          <a:solidFill>
                            <a:srgbClr val="000000"/>
                          </a:solidFill>
                          <a:effectLst/>
                          <a:latin typeface="Georgia" panose="02040502050405020303" pitchFamily="18" charset="0"/>
                        </a:rPr>
                        <a:t>n.L.</a:t>
                      </a:r>
                      <a:endParaRPr lang="cs-CZ" sz="1050" b="1" i="0" u="none" strike="noStrike" dirty="0">
                        <a:solidFill>
                          <a:srgbClr val="000000"/>
                        </a:solidFill>
                        <a:effectLst/>
                        <a:latin typeface="Georgia" panose="02040502050405020303" pitchFamily="18" charset="0"/>
                      </a:endParaRPr>
                    </a:p>
                  </a:txBody>
                  <a:tcPr marL="6477" marR="6477" marT="6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3237730103"/>
                  </a:ext>
                </a:extLst>
              </a:tr>
              <a:tr h="332196">
                <a:tc gridSpan="3">
                  <a:txBody>
                    <a:bodyPr/>
                    <a:lstStyle/>
                    <a:p>
                      <a:pPr algn="ctr" rtl="0" fontAlgn="ctr"/>
                      <a:r>
                        <a:rPr lang="cs-CZ" sz="1400" b="1" i="0" u="none" strike="noStrike" dirty="0">
                          <a:solidFill>
                            <a:srgbClr val="0000CC"/>
                          </a:solidFill>
                          <a:effectLst/>
                          <a:latin typeface="Georgia" panose="02040502050405020303" pitchFamily="18" charset="0"/>
                        </a:rPr>
                        <a:t>18. kolo Divize dospělých  - změny vyhrazeny</a:t>
                      </a:r>
                    </a:p>
                  </a:txBody>
                  <a:tcPr marL="6477" marR="6477" marT="647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785222211"/>
                  </a:ext>
                </a:extLst>
              </a:tr>
              <a:tr h="303118">
                <a:tc>
                  <a:txBody>
                    <a:bodyPr/>
                    <a:lstStyle/>
                    <a:p>
                      <a:pPr algn="ctr" fontAlgn="ctr"/>
                      <a:r>
                        <a:rPr lang="cs-CZ" sz="1100" b="1" i="0" u="none" strike="noStrike">
                          <a:solidFill>
                            <a:srgbClr val="FF0000"/>
                          </a:solidFill>
                          <a:effectLst/>
                          <a:latin typeface="Georgia" panose="02040502050405020303" pitchFamily="18" charset="0"/>
                        </a:rPr>
                        <a:t>21.03.2020</a:t>
                      </a:r>
                    </a:p>
                  </a:txBody>
                  <a:tcPr marL="6477" marR="6477" marT="6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FF0000"/>
                          </a:solidFill>
                          <a:effectLst/>
                          <a:latin typeface="Georgia" panose="02040502050405020303" pitchFamily="18" charset="0"/>
                        </a:rPr>
                        <a:t>SK Štětí</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FF0000"/>
                          </a:solidFill>
                          <a:effectLst/>
                          <a:latin typeface="Georgia" panose="02040502050405020303" pitchFamily="18" charset="0"/>
                        </a:rPr>
                        <a:t>SK Český Brod</a:t>
                      </a:r>
                    </a:p>
                  </a:txBody>
                  <a:tcPr marL="6477" marR="6477" marT="6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137724912"/>
                  </a:ext>
                </a:extLst>
              </a:tr>
              <a:tr h="215889">
                <a:tc>
                  <a:txBody>
                    <a:bodyPr/>
                    <a:lstStyle/>
                    <a:p>
                      <a:pPr algn="ctr" fontAlgn="ctr"/>
                      <a:endParaRPr lang="cs-CZ" sz="1000" b="1" i="0" u="none" strike="noStrike" dirty="0">
                        <a:solidFill>
                          <a:srgbClr val="000000"/>
                        </a:solidFill>
                        <a:effectLst/>
                        <a:latin typeface="Georgia" panose="02040502050405020303" pitchFamily="18" charset="0"/>
                      </a:endParaRPr>
                    </a:p>
                  </a:txBody>
                  <a:tcPr marL="6477" marR="6477" marT="64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endParaRPr lang="cs-CZ" sz="1000" b="1" i="0" u="none" strike="noStrike" dirty="0">
                        <a:solidFill>
                          <a:srgbClr val="000000"/>
                        </a:solidFill>
                        <a:effectLst/>
                        <a:latin typeface="Georgia" panose="02040502050405020303" pitchFamily="18" charset="0"/>
                      </a:endParaRP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endParaRPr lang="cs-CZ" sz="1000" b="1" i="0" u="none" strike="noStrike" dirty="0">
                        <a:solidFill>
                          <a:srgbClr val="000000"/>
                        </a:solidFill>
                        <a:effectLst/>
                        <a:latin typeface="Georgia" panose="02040502050405020303" pitchFamily="18" charset="0"/>
                      </a:endParaRPr>
                    </a:p>
                  </a:txBody>
                  <a:tcPr marL="6477" marR="6477" marT="64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3047382683"/>
                  </a:ext>
                </a:extLst>
              </a:tr>
            </a:tbl>
          </a:graphicData>
        </a:graphic>
      </p:graphicFrame>
    </p:spTree>
    <p:extLst>
      <p:ext uri="{BB962C8B-B14F-4D97-AF65-F5344CB8AC3E}">
        <p14:creationId xmlns:p14="http://schemas.microsoft.com/office/powerpoint/2010/main" val="24521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ovéPole 10"/>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15</a:t>
            </a:r>
          </a:p>
        </p:txBody>
      </p:sp>
      <p:sp>
        <p:nvSpPr>
          <p:cNvPr id="10" name="TextovéPole 9"/>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34</a:t>
            </a:r>
          </a:p>
        </p:txBody>
      </p:sp>
      <p:pic>
        <p:nvPicPr>
          <p:cNvPr id="16" name="Grafický objekt 15" descr="Fotbalový míč">
            <a:extLst>
              <a:ext uri="{FF2B5EF4-FFF2-40B4-BE49-F238E27FC236}">
                <a16:creationId xmlns:a16="http://schemas.microsoft.com/office/drawing/2014/main" id="{86B57EEF-CB31-48A5-A6F7-09CF637215F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3600376" y="3547492"/>
            <a:ext cx="914400" cy="914400"/>
          </a:xfrm>
          <a:prstGeom prst="rect">
            <a:avLst/>
          </a:prstGeom>
        </p:spPr>
      </p:pic>
      <p:sp>
        <p:nvSpPr>
          <p:cNvPr id="17" name="TextovéPole 16">
            <a:extLst>
              <a:ext uri="{FF2B5EF4-FFF2-40B4-BE49-F238E27FC236}">
                <a16:creationId xmlns:a16="http://schemas.microsoft.com/office/drawing/2014/main" id="{87C68596-28C6-4612-9A96-59EBBFF23052}"/>
              </a:ext>
            </a:extLst>
          </p:cNvPr>
          <p:cNvSpPr txBox="1"/>
          <p:nvPr/>
        </p:nvSpPr>
        <p:spPr>
          <a:xfrm>
            <a:off x="288008" y="163116"/>
            <a:ext cx="4536504" cy="707886"/>
          </a:xfrm>
          <a:prstGeom prst="rect">
            <a:avLst/>
          </a:prstGeom>
          <a:solidFill>
            <a:schemeClr val="bg1">
              <a:lumMod val="65000"/>
            </a:schemeClr>
          </a:solidFill>
          <a:effectLst>
            <a:glow rad="101600">
              <a:schemeClr val="accent1">
                <a:lumMod val="60000"/>
                <a:lumOff val="40000"/>
                <a:alpha val="40000"/>
              </a:schemeClr>
            </a:glow>
            <a:softEdge rad="241300"/>
          </a:effectLst>
        </p:spPr>
        <p:txBody>
          <a:bodyPr wrap="square" rtlCol="0">
            <a:spAutoFit/>
          </a:bodyPr>
          <a:lstStyle/>
          <a:p>
            <a:pPr algn="ctr"/>
            <a:r>
              <a:rPr lang="cs-CZ" sz="2000" dirty="0">
                <a:latin typeface="Goudy Stout" panose="0202090407030B020401" pitchFamily="18" charset="0"/>
              </a:rPr>
              <a:t>Fotky pro pamětníky </a:t>
            </a:r>
          </a:p>
        </p:txBody>
      </p:sp>
      <p:pic>
        <p:nvPicPr>
          <p:cNvPr id="18" name="Obrázek 17">
            <a:extLst>
              <a:ext uri="{FF2B5EF4-FFF2-40B4-BE49-F238E27FC236}">
                <a16:creationId xmlns:a16="http://schemas.microsoft.com/office/drawing/2014/main" id="{3517A8CD-85CC-4B67-8823-9D62E9B018F1}"/>
              </a:ext>
            </a:extLst>
          </p:cNvPr>
          <p:cNvPicPr>
            <a:picLocks noChangeAspect="1"/>
          </p:cNvPicPr>
          <p:nvPr/>
        </p:nvPicPr>
        <p:blipFill>
          <a:blip r:embed="rId4"/>
          <a:stretch>
            <a:fillRect/>
          </a:stretch>
        </p:blipFill>
        <p:spPr>
          <a:xfrm>
            <a:off x="143992" y="991540"/>
            <a:ext cx="2768673" cy="2988000"/>
          </a:xfrm>
          <a:prstGeom prst="rect">
            <a:avLst/>
          </a:prstGeom>
          <a:ln w="38100">
            <a:solidFill>
              <a:schemeClr val="accent3">
                <a:lumMod val="50000"/>
              </a:schemeClr>
            </a:solidFill>
          </a:ln>
        </p:spPr>
      </p:pic>
      <p:sp>
        <p:nvSpPr>
          <p:cNvPr id="19" name="Obdélník 18">
            <a:extLst>
              <a:ext uri="{FF2B5EF4-FFF2-40B4-BE49-F238E27FC236}">
                <a16:creationId xmlns:a16="http://schemas.microsoft.com/office/drawing/2014/main" id="{09E9CD4F-0406-46DF-A05A-17DAD04E0F9E}"/>
              </a:ext>
            </a:extLst>
          </p:cNvPr>
          <p:cNvSpPr/>
          <p:nvPr/>
        </p:nvSpPr>
        <p:spPr>
          <a:xfrm>
            <a:off x="3240336" y="1531268"/>
            <a:ext cx="1800200" cy="1015663"/>
          </a:xfrm>
          <a:prstGeom prst="rect">
            <a:avLst/>
          </a:prstGeom>
          <a:pattFill prst="pct10">
            <a:fgClr>
              <a:srgbClr val="FFC000"/>
            </a:fgClr>
            <a:bgClr>
              <a:schemeClr val="bg1"/>
            </a:bgClr>
          </a:pattFill>
        </p:spPr>
        <p:txBody>
          <a:bodyPr wrap="square">
            <a:spAutoFit/>
          </a:bodyPr>
          <a:lstStyle/>
          <a:p>
            <a:pPr algn="ctr"/>
            <a:r>
              <a:rPr lang="cs-CZ" u="sng" dirty="0"/>
              <a:t>Fotbal Štětí 1976 </a:t>
            </a:r>
          </a:p>
          <a:p>
            <a:pPr algn="ctr"/>
            <a:r>
              <a:rPr lang="cs-CZ" u="sng" dirty="0"/>
              <a:t>A mužstvo</a:t>
            </a:r>
          </a:p>
          <a:p>
            <a:pPr algn="ctr"/>
            <a:r>
              <a:rPr lang="cs-CZ" u="sng" dirty="0"/>
              <a:t>zleva:</a:t>
            </a:r>
            <a:r>
              <a:rPr lang="cs-CZ" dirty="0"/>
              <a:t> </a:t>
            </a:r>
          </a:p>
          <a:p>
            <a:pPr algn="ctr"/>
            <a:r>
              <a:rPr lang="cs-CZ" dirty="0"/>
              <a:t>kapitán </a:t>
            </a:r>
            <a:r>
              <a:rPr lang="cs-CZ" dirty="0" err="1"/>
              <a:t>Jiterský</a:t>
            </a:r>
            <a:r>
              <a:rPr lang="cs-CZ" dirty="0"/>
              <a:t> Jan – </a:t>
            </a:r>
          </a:p>
          <a:p>
            <a:pPr algn="ctr"/>
            <a:r>
              <a:rPr lang="cs-CZ" dirty="0"/>
              <a:t>rozhodčí + cizí hráč</a:t>
            </a:r>
          </a:p>
        </p:txBody>
      </p:sp>
      <p:pic>
        <p:nvPicPr>
          <p:cNvPr id="20" name="Obrázek 19">
            <a:extLst>
              <a:ext uri="{FF2B5EF4-FFF2-40B4-BE49-F238E27FC236}">
                <a16:creationId xmlns:a16="http://schemas.microsoft.com/office/drawing/2014/main" id="{BD9A2D7E-018A-47F9-A2D6-EA6907D2BC27}"/>
              </a:ext>
            </a:extLst>
          </p:cNvPr>
          <p:cNvPicPr>
            <a:picLocks noChangeAspect="1"/>
          </p:cNvPicPr>
          <p:nvPr/>
        </p:nvPicPr>
        <p:blipFill>
          <a:blip r:embed="rId5"/>
          <a:stretch>
            <a:fillRect/>
          </a:stretch>
        </p:blipFill>
        <p:spPr>
          <a:xfrm>
            <a:off x="143992" y="4123556"/>
            <a:ext cx="2772764" cy="2808000"/>
          </a:xfrm>
          <a:prstGeom prst="rect">
            <a:avLst/>
          </a:prstGeom>
          <a:ln w="31750">
            <a:solidFill>
              <a:schemeClr val="accent3">
                <a:lumMod val="50000"/>
              </a:schemeClr>
            </a:solidFill>
          </a:ln>
        </p:spPr>
      </p:pic>
      <p:sp>
        <p:nvSpPr>
          <p:cNvPr id="21" name="Obdélník 20">
            <a:extLst>
              <a:ext uri="{FF2B5EF4-FFF2-40B4-BE49-F238E27FC236}">
                <a16:creationId xmlns:a16="http://schemas.microsoft.com/office/drawing/2014/main" id="{9259113A-7539-4AB0-A924-F9854629BAF8}"/>
              </a:ext>
            </a:extLst>
          </p:cNvPr>
          <p:cNvSpPr/>
          <p:nvPr/>
        </p:nvSpPr>
        <p:spPr>
          <a:xfrm>
            <a:off x="3168328" y="5203676"/>
            <a:ext cx="1800200" cy="646331"/>
          </a:xfrm>
          <a:prstGeom prst="rect">
            <a:avLst/>
          </a:prstGeom>
          <a:pattFill prst="pct10">
            <a:fgClr>
              <a:srgbClr val="FFC000"/>
            </a:fgClr>
            <a:bgClr>
              <a:schemeClr val="bg1"/>
            </a:bgClr>
          </a:pattFill>
        </p:spPr>
        <p:txBody>
          <a:bodyPr wrap="square">
            <a:spAutoFit/>
          </a:bodyPr>
          <a:lstStyle/>
          <a:p>
            <a:pPr algn="ctr"/>
            <a:r>
              <a:rPr lang="cs-CZ" u="sng" dirty="0"/>
              <a:t>Fotbal Štětí 1970 </a:t>
            </a:r>
          </a:p>
          <a:p>
            <a:pPr algn="ctr"/>
            <a:r>
              <a:rPr lang="cs-CZ" u="sng" dirty="0"/>
              <a:t> A mužstvo dospělých </a:t>
            </a:r>
            <a:r>
              <a:rPr lang="cs-CZ" dirty="0" err="1"/>
              <a:t>Jiterský</a:t>
            </a:r>
            <a:r>
              <a:rPr lang="cs-CZ" dirty="0"/>
              <a:t> Jan</a:t>
            </a:r>
            <a:endParaRPr lang="cs-CZ" dirty="0">
              <a:effectLst/>
            </a:endParaRPr>
          </a:p>
        </p:txBody>
      </p:sp>
      <p:cxnSp>
        <p:nvCxnSpPr>
          <p:cNvPr id="25" name="Přímá spojnice se šipkou 24">
            <a:extLst>
              <a:ext uri="{FF2B5EF4-FFF2-40B4-BE49-F238E27FC236}">
                <a16:creationId xmlns:a16="http://schemas.microsoft.com/office/drawing/2014/main" id="{C04C5ADA-360B-445F-97DC-2E2771C924A8}"/>
              </a:ext>
            </a:extLst>
          </p:cNvPr>
          <p:cNvCxnSpPr/>
          <p:nvPr/>
        </p:nvCxnSpPr>
        <p:spPr bwMode="auto">
          <a:xfrm>
            <a:off x="2880296" y="7076464"/>
            <a:ext cx="1008112" cy="71428"/>
          </a:xfrm>
          <a:prstGeom prst="straightConnector1">
            <a:avLst/>
          </a:prstGeom>
          <a:noFill/>
          <a:ln w="25400" cap="flat" cmpd="sng" algn="ctr">
            <a:solidFill>
              <a:schemeClr val="tx1"/>
            </a:solidFill>
            <a:prstDash val="solid"/>
            <a:round/>
            <a:headEnd type="none" w="med" len="med"/>
            <a:tailEnd type="triangle"/>
          </a:ln>
          <a:effectLst>
            <a:outerShdw dist="45791" dir="2021404" algn="ctr" rotWithShape="0">
              <a:srgbClr val="9999FF"/>
            </a:outerShdw>
          </a:effectLst>
        </p:spPr>
      </p:cxnSp>
      <p:sp>
        <p:nvSpPr>
          <p:cNvPr id="12" name="Obdélník 11">
            <a:extLst>
              <a:ext uri="{FF2B5EF4-FFF2-40B4-BE49-F238E27FC236}">
                <a16:creationId xmlns:a16="http://schemas.microsoft.com/office/drawing/2014/main" id="{8A3D541F-8222-4E51-BF91-D789132F147D}"/>
              </a:ext>
            </a:extLst>
          </p:cNvPr>
          <p:cNvSpPr/>
          <p:nvPr/>
        </p:nvSpPr>
        <p:spPr>
          <a:xfrm>
            <a:off x="5771382" y="1650319"/>
            <a:ext cx="4453706" cy="5130892"/>
          </a:xfrm>
          <a:prstGeom prst="rect">
            <a:avLst/>
          </a:prstGeom>
        </p:spPr>
        <p:txBody>
          <a:bodyPr wrap="square">
            <a:spAutoFit/>
          </a:bodyPr>
          <a:lstStyle/>
          <a:p>
            <a:pPr algn="ctr">
              <a:lnSpc>
                <a:spcPct val="107000"/>
              </a:lnSpc>
              <a:spcAft>
                <a:spcPts val="0"/>
              </a:spcAft>
            </a:pPr>
            <a:r>
              <a:rPr lang="cs-CZ" sz="1800" dirty="0">
                <a:solidFill>
                  <a:srgbClr val="000000"/>
                </a:solidFill>
                <a:highlight>
                  <a:srgbClr val="00FFFF"/>
                </a:highlight>
                <a:latin typeface="Arial Black" panose="020B0A04020102020204" pitchFamily="34" charset="0"/>
                <a:ea typeface="Calibri" panose="020F0502020204030204" pitchFamily="34" charset="0"/>
                <a:cs typeface="Arial" panose="020B0604020202020204" pitchFamily="34" charset="0"/>
              </a:rPr>
              <a:t>SK Štětí - SK Kladno</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800" dirty="0">
                <a:solidFill>
                  <a:srgbClr val="000000"/>
                </a:solidFill>
                <a:highlight>
                  <a:srgbClr val="00FFFF"/>
                </a:highlight>
                <a:latin typeface="Arial Black" panose="020B0A04020102020204" pitchFamily="34" charset="0"/>
                <a:ea typeface="Calibri" panose="020F0502020204030204" pitchFamily="34" charset="0"/>
                <a:cs typeface="Arial" panose="020B0604020202020204" pitchFamily="34" charset="0"/>
              </a:rPr>
              <a:t>3:0(2:0)   15. kolo  16.11.2019</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Vzpomínka na poslední utkání před týdnem v Dobříši, kde jsme s posledním celkem tabulky prohráli neuvěřitelných 7:2 a někteří fanoušci ještě o týden později nechtěli výsledku věřit, byla pro naše mužstvo zavazující k tomu, že v posledním podzimním kole předvede výkon zcela odlišný, který dá aspoň trochu zapomenout. Do Štětí však přijelo Kladno, které v dosavadních 6 venkovních utkáních dokázalo 4x vyhrát. Hosté utkání zahájili rohem a těch v průběhu 90 minut kopali docela dost. V 9. minutě zahrával volný přímý kop Jakub Pícha, ale branku Kladna to neohrozilo. Hostující Vladimír Procházka měl úplně otevřenou cestu do našeho vápna v 15. minutě, přihrál </a:t>
            </a:r>
            <a:r>
              <a:rPr lang="cs-CZ" sz="1000" b="0" dirty="0" err="1">
                <a:latin typeface="Arial" panose="020B0604020202020204" pitchFamily="34" charset="0"/>
                <a:ea typeface="Calibri" panose="020F0502020204030204" pitchFamily="34" charset="0"/>
                <a:cs typeface="Arial" panose="020B0604020202020204" pitchFamily="34" charset="0"/>
              </a:rPr>
              <a:t>Bagou</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Serimu</a:t>
            </a:r>
            <a:r>
              <a:rPr lang="cs-CZ" sz="1000" b="0" dirty="0">
                <a:latin typeface="Arial" panose="020B0604020202020204" pitchFamily="34" charset="0"/>
                <a:ea typeface="Calibri" panose="020F0502020204030204" pitchFamily="34" charset="0"/>
                <a:cs typeface="Arial" panose="020B0604020202020204" pitchFamily="34" charset="0"/>
              </a:rPr>
              <a:t>, ale střela na dlouhou nohu měla ke gólu hodně daleko. Naše sestava se rozjížděla pomalu, míč na polovině soupeře jsme v úvodu dlouho neudrželi, ale v 16. minutě už se zdálo, máme zařazenu správnou rychlost a bylo to také okořeněno vedoucí brankou na 1:0. </a:t>
            </a:r>
            <a:r>
              <a:rPr lang="cs-CZ" sz="1000" b="0" dirty="0" err="1">
                <a:latin typeface="Arial" panose="020B0604020202020204" pitchFamily="34" charset="0"/>
                <a:ea typeface="Calibri" panose="020F0502020204030204" pitchFamily="34" charset="0"/>
                <a:cs typeface="Arial" panose="020B0604020202020204" pitchFamily="34" charset="0"/>
              </a:rPr>
              <a:t>Belák</a:t>
            </a:r>
            <a:r>
              <a:rPr lang="cs-CZ" sz="1000" b="0" dirty="0">
                <a:latin typeface="Arial" panose="020B0604020202020204" pitchFamily="34" charset="0"/>
                <a:ea typeface="Calibri" panose="020F0502020204030204" pitchFamily="34" charset="0"/>
                <a:cs typeface="Arial" panose="020B0604020202020204" pitchFamily="34" charset="0"/>
              </a:rPr>
              <a:t> si vyměnil míč s Vokounem, ten doputoval až Brandejsovi, který ho posunul na Adama Brůžu, a jeho zakončení znamenalo oprávněnou radost z vedení 1:0. Byla to také jeho premiérová trefa v mistrovských zápasech SK Štětí. V 18. minutě se za obranu hostů dostal David Mencl, ale neudržel se na nohách a nezakončil. Ve 20. minutě jsme zahrávali z kopačky Jakuba Píchy hned 2 rohy za sebou a hlavně ten druhý byl pro hostující branku hodně nebezpečný. Hlavička Rudolfa </a:t>
            </a:r>
            <a:r>
              <a:rPr lang="cs-CZ" sz="1000" b="0" dirty="0" err="1">
                <a:latin typeface="Arial" panose="020B0604020202020204" pitchFamily="34" charset="0"/>
                <a:ea typeface="Calibri" panose="020F0502020204030204" pitchFamily="34" charset="0"/>
                <a:cs typeface="Arial" panose="020B0604020202020204" pitchFamily="34" charset="0"/>
              </a:rPr>
              <a:t>Slaničky</a:t>
            </a:r>
            <a:r>
              <a:rPr lang="cs-CZ" sz="1000" b="0" dirty="0">
                <a:latin typeface="Arial" panose="020B0604020202020204" pitchFamily="34" charset="0"/>
                <a:ea typeface="Calibri" panose="020F0502020204030204" pitchFamily="34" charset="0"/>
                <a:cs typeface="Arial" panose="020B0604020202020204" pitchFamily="34" charset="0"/>
              </a:rPr>
              <a:t> minula pravou tyč o kousek. Roh tak zahrávali hosté, ale Vladimír Procházka branku netrefil. Dveře otevřela obrana Kladna ve 26. minutě. Vydal se do nich Jiří Vokoun, poslal ho tam David Brandejs a po parádní umístěnce k pravé tyči jsme šli do vedení už 2:0. V těchto momentech se hrál z obou stran celkem otevřený fotbal a Rudolf </a:t>
            </a:r>
            <a:r>
              <a:rPr lang="cs-CZ" sz="1000" b="0" dirty="0" err="1">
                <a:latin typeface="Arial" panose="020B0604020202020204" pitchFamily="34" charset="0"/>
                <a:ea typeface="Calibri" panose="020F0502020204030204" pitchFamily="34" charset="0"/>
                <a:cs typeface="Arial" panose="020B0604020202020204" pitchFamily="34" charset="0"/>
              </a:rPr>
              <a:t>Slanička</a:t>
            </a:r>
            <a:r>
              <a:rPr lang="cs-CZ" sz="1000" b="0" dirty="0">
                <a:latin typeface="Arial" panose="020B0604020202020204" pitchFamily="34" charset="0"/>
                <a:ea typeface="Calibri" panose="020F0502020204030204" pitchFamily="34" charset="0"/>
                <a:cs typeface="Arial" panose="020B0604020202020204" pitchFamily="34" charset="0"/>
              </a:rPr>
              <a:t> musel odkopávat míč v nebezpečné situaci pryč z velkého vápna. Našláplo nás to ale do protiútoku, při kterém se dostal za obranu Tomáš </a:t>
            </a:r>
            <a:r>
              <a:rPr lang="cs-CZ" sz="1000" b="0" dirty="0" err="1">
                <a:latin typeface="Arial" panose="020B0604020202020204" pitchFamily="34" charset="0"/>
                <a:ea typeface="Calibri" panose="020F0502020204030204" pitchFamily="34" charset="0"/>
                <a:cs typeface="Arial" panose="020B0604020202020204" pitchFamily="34" charset="0"/>
              </a:rPr>
              <a:t>Belák</a:t>
            </a:r>
            <a:r>
              <a:rPr lang="cs-CZ" sz="1000" b="0" dirty="0">
                <a:latin typeface="Arial" panose="020B0604020202020204" pitchFamily="34" charset="0"/>
                <a:ea typeface="Calibri" panose="020F0502020204030204" pitchFamily="34" charset="0"/>
                <a:cs typeface="Arial" panose="020B0604020202020204" pitchFamily="34" charset="0"/>
              </a:rPr>
              <a:t>, diváci už se chtěli radovat z třetí branky, ale bylo to</a:t>
            </a:r>
            <a:endParaRPr lang="cs-CZ" sz="1000" b="0" dirty="0">
              <a:effectLst/>
              <a:latin typeface="Arial" panose="020B0604020202020204" pitchFamily="34" charset="0"/>
              <a:ea typeface="Calibri" panose="020F0502020204030204" pitchFamily="34" charset="0"/>
              <a:cs typeface="Arial" panose="020B0604020202020204" pitchFamily="34" charset="0"/>
            </a:endParaRPr>
          </a:p>
        </p:txBody>
      </p:sp>
      <p:sp>
        <p:nvSpPr>
          <p:cNvPr id="13" name="TextovéPole 12">
            <a:extLst>
              <a:ext uri="{FF2B5EF4-FFF2-40B4-BE49-F238E27FC236}">
                <a16:creationId xmlns:a16="http://schemas.microsoft.com/office/drawing/2014/main" id="{81A83F0A-156B-432E-B3C1-6B6B697D9004}"/>
              </a:ext>
            </a:extLst>
          </p:cNvPr>
          <p:cNvSpPr txBox="1"/>
          <p:nvPr/>
        </p:nvSpPr>
        <p:spPr>
          <a:xfrm>
            <a:off x="5688584" y="84695"/>
            <a:ext cx="4536504" cy="1384995"/>
          </a:xfrm>
          <a:prstGeom prst="rect">
            <a:avLst/>
          </a:prstGeom>
          <a:solidFill>
            <a:srgbClr val="CCFF99"/>
          </a:solidFill>
          <a:effectLst>
            <a:outerShdw blurRad="76200" dir="18900000" sy="23000" kx="-1200000" algn="bl" rotWithShape="0">
              <a:srgbClr val="FF0000">
                <a:alpha val="20000"/>
              </a:srgbClr>
            </a:outerShdw>
            <a:softEdge rad="419100"/>
          </a:effectLst>
        </p:spPr>
        <p:txBody>
          <a:bodyPr wrap="square" rtlCol="0">
            <a:spAutoFit/>
          </a:bodyPr>
          <a:lstStyle/>
          <a:p>
            <a:pPr algn="ctr"/>
            <a:r>
              <a:rPr lang="cs-CZ" sz="2800" dirty="0">
                <a:solidFill>
                  <a:srgbClr val="000099"/>
                </a:solidFill>
                <a:latin typeface="Segoe UI Black" panose="020B0A02040204020203" pitchFamily="34" charset="0"/>
                <a:ea typeface="Segoe UI Black" panose="020B0A02040204020203" pitchFamily="34" charset="0"/>
              </a:rPr>
              <a:t>Vzpomínka na poslední podzimní utkání mužstva dospělých</a:t>
            </a:r>
          </a:p>
        </p:txBody>
      </p:sp>
      <p:cxnSp>
        <p:nvCxnSpPr>
          <p:cNvPr id="14" name="Přímá spojnice se šipkou 13">
            <a:extLst>
              <a:ext uri="{FF2B5EF4-FFF2-40B4-BE49-F238E27FC236}">
                <a16:creationId xmlns:a16="http://schemas.microsoft.com/office/drawing/2014/main" id="{DE8F6E43-8EB3-42C4-93A5-147966B1AB76}"/>
              </a:ext>
            </a:extLst>
          </p:cNvPr>
          <p:cNvCxnSpPr/>
          <p:nvPr/>
        </p:nvCxnSpPr>
        <p:spPr bwMode="auto">
          <a:xfrm>
            <a:off x="9015565" y="6926035"/>
            <a:ext cx="792088" cy="107722"/>
          </a:xfrm>
          <a:prstGeom prst="straightConnector1">
            <a:avLst/>
          </a:prstGeom>
          <a:noFill/>
          <a:ln w="25400" cap="flat" cmpd="sng" algn="ctr">
            <a:solidFill>
              <a:schemeClr val="tx1"/>
            </a:solidFill>
            <a:prstDash val="dash"/>
            <a:round/>
            <a:headEnd type="none" w="med" len="med"/>
            <a:tailEnd type="triangle"/>
          </a:ln>
          <a:effectLst>
            <a:outerShdw dist="45791" dir="2021404" algn="ctr" rotWithShape="0">
              <a:srgbClr val="9999FF"/>
            </a:outerShdw>
          </a:effectLst>
        </p:spPr>
      </p:cxnSp>
    </p:spTree>
    <p:extLst>
      <p:ext uri="{BB962C8B-B14F-4D97-AF65-F5344CB8AC3E}">
        <p14:creationId xmlns:p14="http://schemas.microsoft.com/office/powerpoint/2010/main" val="1625450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ovéPole 14"/>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16</a:t>
            </a:r>
          </a:p>
        </p:txBody>
      </p:sp>
      <p:sp>
        <p:nvSpPr>
          <p:cNvPr id="16" name="TextovéPole 15"/>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33</a:t>
            </a:r>
          </a:p>
        </p:txBody>
      </p:sp>
      <p:sp>
        <p:nvSpPr>
          <p:cNvPr id="9" name="TextovéPole 8">
            <a:extLst>
              <a:ext uri="{FF2B5EF4-FFF2-40B4-BE49-F238E27FC236}">
                <a16:creationId xmlns:a16="http://schemas.microsoft.com/office/drawing/2014/main" id="{5C443578-C1CA-4143-A6C0-F71AC56B89CC}"/>
              </a:ext>
            </a:extLst>
          </p:cNvPr>
          <p:cNvSpPr txBox="1"/>
          <p:nvPr/>
        </p:nvSpPr>
        <p:spPr>
          <a:xfrm>
            <a:off x="5472584" y="91108"/>
            <a:ext cx="4608512" cy="523220"/>
          </a:xfrm>
          <a:prstGeom prst="rect">
            <a:avLst/>
          </a:prstGeom>
          <a:gradFill>
            <a:gsLst>
              <a:gs pos="36000">
                <a:schemeClr val="bg1">
                  <a:lumMod val="95000"/>
                </a:schemeClr>
              </a:gs>
              <a:gs pos="72000">
                <a:schemeClr val="accent3">
                  <a:lumMod val="65000"/>
                </a:schemeClr>
              </a:gs>
            </a:gsLst>
            <a:lin ang="5400000" scaled="1"/>
          </a:gradFill>
          <a:effectLst>
            <a:softEdge rad="0"/>
          </a:effectLst>
        </p:spPr>
        <p:txBody>
          <a:bodyPr wrap="square" rtlCol="0">
            <a:spAutoFit/>
          </a:bodyPr>
          <a:lstStyle/>
          <a:p>
            <a:pPr algn="ctr"/>
            <a:r>
              <a:rPr lang="cs-CZ" sz="2800" dirty="0">
                <a:latin typeface="Britannic Bold" panose="020B0903060703020204" pitchFamily="34" charset="0"/>
              </a:rPr>
              <a:t>Vzpomínka na staré časy</a:t>
            </a:r>
          </a:p>
        </p:txBody>
      </p:sp>
      <p:pic>
        <p:nvPicPr>
          <p:cNvPr id="11" name="Obrázek 10">
            <a:extLst>
              <a:ext uri="{FF2B5EF4-FFF2-40B4-BE49-F238E27FC236}">
                <a16:creationId xmlns:a16="http://schemas.microsoft.com/office/drawing/2014/main" id="{A613CF39-D26A-41D4-8D43-D3B1F8C253EF}"/>
              </a:ext>
            </a:extLst>
          </p:cNvPr>
          <p:cNvPicPr>
            <a:picLocks noChangeAspect="1"/>
          </p:cNvPicPr>
          <p:nvPr/>
        </p:nvPicPr>
        <p:blipFill>
          <a:blip r:embed="rId2"/>
          <a:stretch>
            <a:fillRect/>
          </a:stretch>
        </p:blipFill>
        <p:spPr>
          <a:xfrm>
            <a:off x="5976640" y="739180"/>
            <a:ext cx="3684301" cy="2232000"/>
          </a:xfrm>
          <a:prstGeom prst="rect">
            <a:avLst/>
          </a:prstGeom>
          <a:ln w="31750">
            <a:solidFill>
              <a:schemeClr val="accent3">
                <a:lumMod val="50000"/>
              </a:schemeClr>
            </a:solidFill>
          </a:ln>
        </p:spPr>
      </p:pic>
      <p:sp>
        <p:nvSpPr>
          <p:cNvPr id="12" name="Obdélník 11">
            <a:extLst>
              <a:ext uri="{FF2B5EF4-FFF2-40B4-BE49-F238E27FC236}">
                <a16:creationId xmlns:a16="http://schemas.microsoft.com/office/drawing/2014/main" id="{596C6A52-A026-4533-8B73-A53EDA8BEEA3}"/>
              </a:ext>
            </a:extLst>
          </p:cNvPr>
          <p:cNvSpPr/>
          <p:nvPr/>
        </p:nvSpPr>
        <p:spPr>
          <a:xfrm>
            <a:off x="5256560" y="3043436"/>
            <a:ext cx="4752528" cy="861774"/>
          </a:xfrm>
          <a:prstGeom prst="rect">
            <a:avLst/>
          </a:prstGeom>
        </p:spPr>
        <p:txBody>
          <a:bodyPr wrap="square">
            <a:spAutoFit/>
          </a:bodyPr>
          <a:lstStyle/>
          <a:p>
            <a:r>
              <a:rPr lang="cs-CZ" sz="1000" u="sng" dirty="0">
                <a:latin typeface="Arial" panose="020B0604020202020204" pitchFamily="34" charset="0"/>
                <a:cs typeface="Arial" panose="020B0604020202020204" pitchFamily="34" charset="0"/>
              </a:rPr>
              <a:t>Fotbal 87 Fotbal Štětí 1976 A mužstvo dorostu</a:t>
            </a:r>
          </a:p>
          <a:p>
            <a:pPr marL="228600" indent="-228600">
              <a:buAutoNum type="arabicPeriod"/>
            </a:pPr>
            <a:r>
              <a:rPr lang="cs-CZ" sz="1000" u="sng" dirty="0">
                <a:latin typeface="Arial" panose="020B0604020202020204" pitchFamily="34" charset="0"/>
                <a:cs typeface="Arial" panose="020B0604020202020204" pitchFamily="34" charset="0"/>
              </a:rPr>
              <a:t>řada zleva:</a:t>
            </a:r>
            <a:r>
              <a:rPr lang="cs-CZ" sz="1000" dirty="0">
                <a:latin typeface="Arial" panose="020B0604020202020204" pitchFamily="34" charset="0"/>
                <a:cs typeface="Arial" panose="020B0604020202020204" pitchFamily="34" charset="0"/>
              </a:rPr>
              <a:t> Beneš Jaroslav, Záveský Viktor, rozhodčí </a:t>
            </a:r>
            <a:r>
              <a:rPr lang="cs-CZ" sz="1000" dirty="0" err="1">
                <a:latin typeface="Arial" panose="020B0604020202020204" pitchFamily="34" charset="0"/>
                <a:cs typeface="Arial" panose="020B0604020202020204" pitchFamily="34" charset="0"/>
              </a:rPr>
              <a:t>Zemanec</a:t>
            </a:r>
            <a:r>
              <a:rPr lang="cs-CZ" sz="1000" dirty="0">
                <a:latin typeface="Arial" panose="020B0604020202020204" pitchFamily="34" charset="0"/>
                <a:cs typeface="Arial" panose="020B0604020202020204" pitchFamily="34" charset="0"/>
              </a:rPr>
              <a:t>, Lukáč </a:t>
            </a:r>
          </a:p>
          <a:p>
            <a:r>
              <a:rPr lang="cs-CZ" sz="1000" dirty="0">
                <a:latin typeface="Arial" panose="020B0604020202020204" pitchFamily="34" charset="0"/>
                <a:cs typeface="Arial" panose="020B0604020202020204" pitchFamily="34" charset="0"/>
              </a:rPr>
              <a:t>                           Josef,  Kovárna Stanislav, Kozel Bedřich.</a:t>
            </a:r>
          </a:p>
          <a:p>
            <a:r>
              <a:rPr lang="cs-CZ" sz="1000" u="sng" dirty="0">
                <a:latin typeface="Arial" panose="020B0604020202020204" pitchFamily="34" charset="0"/>
                <a:cs typeface="Arial" panose="020B0604020202020204" pitchFamily="34" charset="0"/>
              </a:rPr>
              <a:t>2. řada zleva:</a:t>
            </a:r>
            <a:r>
              <a:rPr lang="cs-CZ" sz="1000" dirty="0">
                <a:latin typeface="Arial" panose="020B0604020202020204" pitchFamily="34" charset="0"/>
                <a:cs typeface="Arial" panose="020B0604020202020204" pitchFamily="34" charset="0"/>
              </a:rPr>
              <a:t> Černý Jiří, Preisler Petr, </a:t>
            </a:r>
            <a:r>
              <a:rPr lang="cs-CZ" sz="1000" dirty="0" err="1">
                <a:latin typeface="Arial" panose="020B0604020202020204" pitchFamily="34" charset="0"/>
                <a:cs typeface="Arial" panose="020B0604020202020204" pitchFamily="34" charset="0"/>
              </a:rPr>
              <a:t>Krolop</a:t>
            </a:r>
            <a:r>
              <a:rPr lang="cs-CZ" sz="1000" dirty="0">
                <a:latin typeface="Arial" panose="020B0604020202020204" pitchFamily="34" charset="0"/>
                <a:cs typeface="Arial" panose="020B0604020202020204" pitchFamily="34" charset="0"/>
              </a:rPr>
              <a:t> Vladimír, Sauer Stanislav, </a:t>
            </a:r>
            <a:br>
              <a:rPr lang="cs-CZ" sz="1000" dirty="0">
                <a:latin typeface="Arial" panose="020B0604020202020204" pitchFamily="34" charset="0"/>
                <a:cs typeface="Arial" panose="020B0604020202020204" pitchFamily="34" charset="0"/>
              </a:rPr>
            </a:br>
            <a:r>
              <a:rPr lang="cs-CZ" sz="1000" dirty="0">
                <a:latin typeface="Arial" panose="020B0604020202020204" pitchFamily="34" charset="0"/>
                <a:cs typeface="Arial" panose="020B0604020202020204" pitchFamily="34" charset="0"/>
              </a:rPr>
              <a:t>	Meduna Milan</a:t>
            </a:r>
          </a:p>
        </p:txBody>
      </p:sp>
      <p:pic>
        <p:nvPicPr>
          <p:cNvPr id="13" name="Obrázek 12">
            <a:extLst>
              <a:ext uri="{FF2B5EF4-FFF2-40B4-BE49-F238E27FC236}">
                <a16:creationId xmlns:a16="http://schemas.microsoft.com/office/drawing/2014/main" id="{9BB75A6F-9781-4CFF-953A-8155C24AF981}"/>
              </a:ext>
            </a:extLst>
          </p:cNvPr>
          <p:cNvPicPr>
            <a:picLocks noChangeAspect="1"/>
          </p:cNvPicPr>
          <p:nvPr/>
        </p:nvPicPr>
        <p:blipFill>
          <a:blip r:embed="rId3"/>
          <a:stretch>
            <a:fillRect/>
          </a:stretch>
        </p:blipFill>
        <p:spPr>
          <a:xfrm>
            <a:off x="5544592" y="3979540"/>
            <a:ext cx="4472315" cy="2880320"/>
          </a:xfrm>
          <a:prstGeom prst="rect">
            <a:avLst/>
          </a:prstGeom>
          <a:ln w="31750">
            <a:solidFill>
              <a:schemeClr val="accent3">
                <a:lumMod val="50000"/>
              </a:schemeClr>
            </a:solidFill>
          </a:ln>
        </p:spPr>
      </p:pic>
      <p:sp>
        <p:nvSpPr>
          <p:cNvPr id="19" name="Obdélník 18">
            <a:extLst>
              <a:ext uri="{FF2B5EF4-FFF2-40B4-BE49-F238E27FC236}">
                <a16:creationId xmlns:a16="http://schemas.microsoft.com/office/drawing/2014/main" id="{41F0DB2B-2514-4AF4-AA83-B427C554B095}"/>
              </a:ext>
            </a:extLst>
          </p:cNvPr>
          <p:cNvSpPr/>
          <p:nvPr/>
        </p:nvSpPr>
        <p:spPr>
          <a:xfrm>
            <a:off x="130599" y="595164"/>
            <a:ext cx="4680520" cy="5526128"/>
          </a:xfrm>
          <a:prstGeom prst="rect">
            <a:avLst/>
          </a:prstGeom>
        </p:spPr>
        <p:txBody>
          <a:bodyPr wrap="square">
            <a:spAutoFit/>
          </a:bodyPr>
          <a:lstStyle/>
          <a:p>
            <a:pPr lvl="0" algn="just">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předčasné. Cíl trefen nebyl. Těsně po půlhodině hry hledal Adam Brůža před brankovou konstrukcí Kladna Tomáše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Beláka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ale míč k němu nedoputoval. Jakub Slavíček si pohrál s míčem, viděl před sebou jen brankáře, tak to zkusil levačkou, ale všichni hned poznali, že pravá je jeho silnější. V poslední desetiminutovce první části jsme se celkem trápili. Kazili jsme často přihrávky, zbytečně přicházeli o míč a ještě štěstí, že soupeř nedokázal trestat. Druhý poločas začal hlavičkou Davida Brandejse, která sice mířila mezi 3 tyče, ale ruka brankáře byla rychlejší a byl to jen roh. Václav Kalina našel z volného přímého kopu hlavu kapitána Antonína Holuba, ale úrodu Kladno nesklízelo. V 57. minutě se do míče opřela levačka Jakuba Píchy. Brankář, kterého ještě teď musí ruce bolet, vyrazil před sebe, ale jen na Jiřího Vokouna, který už věděl jak se ujmout úkolu a zvýšil na 3:0. Důležitá branka, která přinesla do našich řad další uklidnění. Soupeř si ještě vypracoval 2 střelecké pozice, ale ani v jednom případě nemusel Václav Sailer v brance zasahovat. Podobně skončila i střela Adama Brůži na druhé straně, který chtěl zpoza šestnáctky skórovat, ale minul. Hodně se střídalo a s blížícím se koncem bylo stále více jasné, že kráčíme pro vítězství. A mohlo být i vyšší. 11 minut před koncem se jeden z obránců Kladna netrefil do míče, ten si půjčil Tomáš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Belák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který postupoval úplně, ale úplně sám na brankáře, který dělal, že se ho to netýká, ale překvapil všechny a nohou střelu zlikvidoval. Byla to také poslední zajímavá situace utkání, ale také podzimní části divizní soutěže v podání týmu SK Štětí, které je s 18 body na 13. místě. Slané prohrálo, Louny prohrály doma s Rakovníkem, tam měl podle zápisu o utkání asi velké starosti rozhodčí. Brandýs se zvedá a překvapivě veze 3  body z Aritmy. Česká Lípa vyrovnala v Neratovicích v 90. minutě, ale na penalty padla. Poslední Dobříš jasně prohrála v Březové.  </a:t>
            </a: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Branky:</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J.Vokoun</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2,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A.Brůža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1</a:t>
            </a: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Sestava: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V.Sailer-V.Kala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J.Ransdorf</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R.Slanička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D.Mencl</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a:t>
            </a:r>
          </a:p>
          <a:p>
            <a:pPr lvl="0">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J.Slavíček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(89.L.Jakl),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J.Pícha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J.Vokoun</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(84.K.Horváth), </a:t>
            </a:r>
          </a:p>
          <a:p>
            <a:pPr lvl="0">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D.Brandejs</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(77.J.Prieložný),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A,Brůža-T.Belák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(80.R.Feko) </a:t>
            </a: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Připraveni</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P.Fary</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T.Kysela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Trenér:</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J.Ransdorf</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P.Hoznédl</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Vedoucí:</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J.Tyle</a:t>
            </a:r>
            <a:endPar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Rozhodčí:</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Zbyněk Novotný-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Z.Arnošt</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Lubomír Řeháček </a:t>
            </a: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Delegát:</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Martin Vlk   </a:t>
            </a:r>
          </a:p>
          <a:p>
            <a:pPr lvl="0">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152 diváků   </a:t>
            </a:r>
          </a:p>
        </p:txBody>
      </p:sp>
      <p:sp>
        <p:nvSpPr>
          <p:cNvPr id="20" name="TextovéPole 19">
            <a:extLst>
              <a:ext uri="{FF2B5EF4-FFF2-40B4-BE49-F238E27FC236}">
                <a16:creationId xmlns:a16="http://schemas.microsoft.com/office/drawing/2014/main" id="{9A1A3021-A00D-47A5-A7BB-2C4C21F144F4}"/>
              </a:ext>
            </a:extLst>
          </p:cNvPr>
          <p:cNvSpPr txBox="1"/>
          <p:nvPr/>
        </p:nvSpPr>
        <p:spPr>
          <a:xfrm>
            <a:off x="202607" y="163116"/>
            <a:ext cx="4608512" cy="276999"/>
          </a:xfrm>
          <a:prstGeom prst="rect">
            <a:avLst/>
          </a:prstGeom>
          <a:solidFill>
            <a:schemeClr val="bg1">
              <a:lumMod val="95000"/>
            </a:schemeClr>
          </a:solidFill>
          <a:effectLst>
            <a:glow rad="101600">
              <a:srgbClr val="FFFF66">
                <a:alpha val="40000"/>
              </a:srgbClr>
            </a:glow>
            <a:softEdge rad="0"/>
          </a:effectLst>
        </p:spPr>
        <p:txBody>
          <a:bodyPr wrap="square" rtlCol="0">
            <a:spAutoFit/>
          </a:bodyPr>
          <a:lstStyle/>
          <a:p>
            <a:pPr algn="ctr"/>
            <a:r>
              <a:rPr lang="cs-CZ" dirty="0">
                <a:latin typeface="Arial Black" panose="020B0A04020102020204" pitchFamily="34" charset="0"/>
              </a:rPr>
              <a:t>Pokračování SK Štětí-Kladno  3:0 16.11.2019 </a:t>
            </a:r>
          </a:p>
        </p:txBody>
      </p:sp>
      <p:pic>
        <p:nvPicPr>
          <p:cNvPr id="21" name="Obrázek 20" descr="&lt;strong&gt;SK&lt;/strong&gt; &lt;strong&gt;Kladno&lt;/strong&gt; - Wikipedia">
            <a:extLst>
              <a:ext uri="{FF2B5EF4-FFF2-40B4-BE49-F238E27FC236}">
                <a16:creationId xmlns:a16="http://schemas.microsoft.com/office/drawing/2014/main" id="{5A22118A-DB34-489C-9233-596496E94E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4895" y="5999544"/>
            <a:ext cx="1008112" cy="1008112"/>
          </a:xfrm>
          <a:prstGeom prst="rect">
            <a:avLst/>
          </a:prstGeom>
        </p:spPr>
      </p:pic>
    </p:spTree>
    <p:extLst>
      <p:ext uri="{BB962C8B-B14F-4D97-AF65-F5344CB8AC3E}">
        <p14:creationId xmlns:p14="http://schemas.microsoft.com/office/powerpoint/2010/main" val="813560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2016200" y="70235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32</a:t>
            </a:r>
          </a:p>
        </p:txBody>
      </p:sp>
      <p:sp>
        <p:nvSpPr>
          <p:cNvPr id="10" name="TextovéPole 9"/>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17</a:t>
            </a:r>
          </a:p>
        </p:txBody>
      </p:sp>
      <p:sp>
        <p:nvSpPr>
          <p:cNvPr id="11" name="TextovéPole 10">
            <a:extLst>
              <a:ext uri="{FF2B5EF4-FFF2-40B4-BE49-F238E27FC236}">
                <a16:creationId xmlns:a16="http://schemas.microsoft.com/office/drawing/2014/main" id="{EB0A53BE-0396-4FAF-9C6A-18B4949499FC}"/>
              </a:ext>
            </a:extLst>
          </p:cNvPr>
          <p:cNvSpPr txBox="1"/>
          <p:nvPr/>
        </p:nvSpPr>
        <p:spPr>
          <a:xfrm>
            <a:off x="216000" y="91108"/>
            <a:ext cx="4680520" cy="4401205"/>
          </a:xfrm>
          <a:prstGeom prst="rect">
            <a:avLst/>
          </a:prstGeom>
          <a:solidFill>
            <a:schemeClr val="accent3">
              <a:lumMod val="95000"/>
            </a:schemeClr>
          </a:solidFill>
          <a:effectLst>
            <a:glow rad="101600">
              <a:srgbClr val="FFC000">
                <a:alpha val="40000"/>
              </a:srgbClr>
            </a:glow>
            <a:softEdge rad="685800"/>
          </a:effectLst>
        </p:spPr>
        <p:txBody>
          <a:bodyPr wrap="square" rtlCol="0">
            <a:spAutoFit/>
          </a:bodyPr>
          <a:lstStyle/>
          <a:p>
            <a:pPr algn="ctr"/>
            <a:r>
              <a:rPr lang="cs-CZ" sz="3200" dirty="0">
                <a:ln w="3175">
                  <a:noFill/>
                </a:ln>
                <a:solidFill>
                  <a:schemeClr val="accent6">
                    <a:lumMod val="50000"/>
                  </a:schemeClr>
                </a:solidFill>
                <a:latin typeface="Rockwell Nova Extra Bold" panose="02060903020205020403" pitchFamily="18" charset="0"/>
              </a:rPr>
              <a:t>Dorostenci a Žáci </a:t>
            </a:r>
            <a:r>
              <a:rPr lang="cs-CZ" sz="2400" dirty="0">
                <a:ln w="3175">
                  <a:noFill/>
                </a:ln>
                <a:solidFill>
                  <a:schemeClr val="accent6">
                    <a:lumMod val="50000"/>
                  </a:schemeClr>
                </a:solidFill>
                <a:latin typeface="Rockwell Nova Extra Bold" panose="02060903020205020403" pitchFamily="18" charset="0"/>
              </a:rPr>
              <a:t>se ve dnech </a:t>
            </a:r>
            <a:r>
              <a:rPr lang="cs-CZ" sz="3200" dirty="0">
                <a:ln w="3175">
                  <a:noFill/>
                </a:ln>
                <a:solidFill>
                  <a:schemeClr val="accent6">
                    <a:lumMod val="50000"/>
                  </a:schemeClr>
                </a:solidFill>
                <a:latin typeface="Rockwell Nova Extra Bold" panose="02060903020205020403" pitchFamily="18" charset="0"/>
              </a:rPr>
              <a:t>22. až 29.2.2020 </a:t>
            </a:r>
            <a:r>
              <a:rPr lang="cs-CZ" sz="2400" dirty="0">
                <a:ln w="3175">
                  <a:noFill/>
                </a:ln>
                <a:solidFill>
                  <a:schemeClr val="accent6">
                    <a:lumMod val="50000"/>
                  </a:schemeClr>
                </a:solidFill>
                <a:latin typeface="Rockwell Nova Extra Bold" panose="02060903020205020403" pitchFamily="18" charset="0"/>
              </a:rPr>
              <a:t>v době jarních prázdnin připravovali na jarní část soutěží na tradičním soustředění mládeže </a:t>
            </a:r>
            <a:r>
              <a:rPr lang="cs-CZ" sz="3200" dirty="0">
                <a:ln w="3175">
                  <a:noFill/>
                </a:ln>
                <a:solidFill>
                  <a:schemeClr val="accent6">
                    <a:lumMod val="50000"/>
                  </a:schemeClr>
                </a:solidFill>
                <a:latin typeface="Rockwell Nova Extra Bold" panose="02060903020205020403" pitchFamily="18" charset="0"/>
              </a:rPr>
              <a:t>ve Sloupu v Čechách.  </a:t>
            </a:r>
            <a:endParaRPr lang="cs-CZ" sz="2400" dirty="0">
              <a:ln w="3175">
                <a:noFill/>
              </a:ln>
              <a:solidFill>
                <a:schemeClr val="accent6">
                  <a:lumMod val="50000"/>
                </a:schemeClr>
              </a:solidFill>
              <a:latin typeface="Rockwell Nova Extra Bold" panose="02060903020205020403" pitchFamily="18" charset="0"/>
            </a:endParaRPr>
          </a:p>
        </p:txBody>
      </p:sp>
      <p:pic>
        <p:nvPicPr>
          <p:cNvPr id="2" name="Obrázek 1">
            <a:extLst>
              <a:ext uri="{FF2B5EF4-FFF2-40B4-BE49-F238E27FC236}">
                <a16:creationId xmlns:a16="http://schemas.microsoft.com/office/drawing/2014/main" id="{D4B20997-DDCC-4D02-96C2-6BBE292E4F7B}"/>
              </a:ext>
            </a:extLst>
          </p:cNvPr>
          <p:cNvPicPr>
            <a:picLocks noChangeAspect="1"/>
          </p:cNvPicPr>
          <p:nvPr/>
        </p:nvPicPr>
        <p:blipFill>
          <a:blip r:embed="rId2"/>
          <a:stretch>
            <a:fillRect/>
          </a:stretch>
        </p:blipFill>
        <p:spPr>
          <a:xfrm>
            <a:off x="288008" y="4771628"/>
            <a:ext cx="4319994" cy="2016000"/>
          </a:xfrm>
          <a:prstGeom prst="rect">
            <a:avLst/>
          </a:prstGeom>
          <a:ln w="25400">
            <a:solidFill>
              <a:schemeClr val="accent1">
                <a:lumMod val="50000"/>
              </a:schemeClr>
            </a:solidFill>
          </a:ln>
        </p:spPr>
      </p:pic>
      <p:sp>
        <p:nvSpPr>
          <p:cNvPr id="15" name="TextovéPole 14">
            <a:extLst>
              <a:ext uri="{FF2B5EF4-FFF2-40B4-BE49-F238E27FC236}">
                <a16:creationId xmlns:a16="http://schemas.microsoft.com/office/drawing/2014/main" id="{D844957E-31EC-4BA1-A714-AF360BDAAFF4}"/>
              </a:ext>
            </a:extLst>
          </p:cNvPr>
          <p:cNvSpPr txBox="1"/>
          <p:nvPr/>
        </p:nvSpPr>
        <p:spPr>
          <a:xfrm>
            <a:off x="5355354" y="91108"/>
            <a:ext cx="4752528" cy="830997"/>
          </a:xfrm>
          <a:prstGeom prst="rect">
            <a:avLst/>
          </a:prstGeom>
          <a:blipFill>
            <a:blip r:embed="rId3"/>
            <a:tile tx="0" ty="0" sx="100000" sy="100000" flip="none" algn="tl"/>
          </a:blipFill>
          <a:effectLst>
            <a:glow rad="101600">
              <a:srgbClr val="FFFF66">
                <a:alpha val="40000"/>
              </a:srgbClr>
            </a:glow>
            <a:softEdge rad="0"/>
          </a:effectLst>
        </p:spPr>
        <p:txBody>
          <a:bodyPr wrap="square" rtlCol="0">
            <a:spAutoFit/>
          </a:bodyPr>
          <a:lstStyle/>
          <a:p>
            <a:pPr algn="ctr"/>
            <a:r>
              <a:rPr lang="cs-CZ" sz="2400" dirty="0" smtClean="0">
                <a:solidFill>
                  <a:srgbClr val="000099"/>
                </a:solidFill>
                <a:latin typeface="Algerian" panose="04020705040A02060702" pitchFamily="82" charset="0"/>
              </a:rPr>
              <a:t>15</a:t>
            </a:r>
            <a:r>
              <a:rPr lang="cs-CZ" sz="2400" dirty="0">
                <a:solidFill>
                  <a:srgbClr val="000099"/>
                </a:solidFill>
                <a:latin typeface="Algerian" panose="04020705040A02060702" pitchFamily="82" charset="0"/>
              </a:rPr>
              <a:t>. </a:t>
            </a:r>
            <a:r>
              <a:rPr lang="cs-CZ" sz="2400" dirty="0" smtClean="0">
                <a:solidFill>
                  <a:srgbClr val="000099"/>
                </a:solidFill>
                <a:latin typeface="Algerian" panose="04020705040A02060702" pitchFamily="82" charset="0"/>
              </a:rPr>
              <a:t>kolo </a:t>
            </a:r>
            <a:r>
              <a:rPr lang="cs-CZ" sz="2400" dirty="0">
                <a:solidFill>
                  <a:srgbClr val="000099"/>
                </a:solidFill>
                <a:latin typeface="Algerian" panose="04020705040A02060702" pitchFamily="82" charset="0"/>
              </a:rPr>
              <a:t>divizní soutěže Poslední podzimní</a:t>
            </a:r>
          </a:p>
        </p:txBody>
      </p:sp>
      <p:sp>
        <p:nvSpPr>
          <p:cNvPr id="16" name="Obdélník 15">
            <a:extLst>
              <a:ext uri="{FF2B5EF4-FFF2-40B4-BE49-F238E27FC236}">
                <a16:creationId xmlns:a16="http://schemas.microsoft.com/office/drawing/2014/main" id="{216B7F69-9700-4646-9720-984333D166AB}"/>
              </a:ext>
            </a:extLst>
          </p:cNvPr>
          <p:cNvSpPr/>
          <p:nvPr/>
        </p:nvSpPr>
        <p:spPr>
          <a:xfrm>
            <a:off x="5355354" y="1099220"/>
            <a:ext cx="4751327" cy="2376264"/>
          </a:xfrm>
          <a:prstGeom prst="rect">
            <a:avLst/>
          </a:prstGeom>
          <a:blipFill>
            <a:blip r:embed="rId4"/>
            <a:tile tx="0" ty="0" sx="100000" sy="100000" flip="none" algn="tl"/>
          </a:blipFill>
          <a:ln w="19050">
            <a:solidFill>
              <a:srgbClr val="008000"/>
            </a:solidFill>
          </a:ln>
        </p:spPr>
        <p:txBody>
          <a:bodyPr wrap="square">
            <a:noAutofit/>
          </a:bodyPr>
          <a:lstStyle/>
          <a:p>
            <a:pPr algn="ctr" fontAlgn="ctr"/>
            <a:r>
              <a:rPr lang="cs-CZ" sz="1600" dirty="0">
                <a:solidFill>
                  <a:srgbClr val="FF0000"/>
                </a:solidFill>
                <a:latin typeface="Arial" panose="020B0604020202020204" pitchFamily="34" charset="0"/>
                <a:cs typeface="Arial" panose="020B0604020202020204" pitchFamily="34" charset="0"/>
              </a:rPr>
              <a:t>SK Slaný - FK Baník Souš  1:2(1:1)</a:t>
            </a:r>
          </a:p>
          <a:p>
            <a:pPr algn="ctr" fontAlgn="ctr"/>
            <a:r>
              <a:rPr lang="cs-CZ" sz="1600" dirty="0">
                <a:latin typeface="Arial" panose="020B0604020202020204" pitchFamily="34" charset="0"/>
                <a:cs typeface="Arial" panose="020B0604020202020204" pitchFamily="34" charset="0"/>
              </a:rPr>
              <a:t>SK Štětí - SK Kladno 3:0(2:0)</a:t>
            </a:r>
          </a:p>
          <a:p>
            <a:pPr algn="ctr" fontAlgn="ctr"/>
            <a:r>
              <a:rPr lang="cs-CZ" sz="1600" dirty="0">
                <a:solidFill>
                  <a:srgbClr val="FF0000"/>
                </a:solidFill>
                <a:latin typeface="Arial" panose="020B0604020202020204" pitchFamily="34" charset="0"/>
                <a:cs typeface="Arial" panose="020B0604020202020204" pitchFamily="34" charset="0"/>
              </a:rPr>
              <a:t>FK Neratovice-</a:t>
            </a:r>
            <a:r>
              <a:rPr lang="cs-CZ" sz="1600" dirty="0" err="1">
                <a:solidFill>
                  <a:srgbClr val="FF0000"/>
                </a:solidFill>
                <a:latin typeface="Arial" panose="020B0604020202020204" pitchFamily="34" charset="0"/>
                <a:cs typeface="Arial" panose="020B0604020202020204" pitchFamily="34" charset="0"/>
              </a:rPr>
              <a:t>Byškovice</a:t>
            </a:r>
            <a:r>
              <a:rPr lang="cs-CZ" sz="1600" dirty="0">
                <a:solidFill>
                  <a:srgbClr val="FF0000"/>
                </a:solidFill>
                <a:latin typeface="Arial" panose="020B0604020202020204" pitchFamily="34" charset="0"/>
                <a:cs typeface="Arial" panose="020B0604020202020204" pitchFamily="34" charset="0"/>
              </a:rPr>
              <a:t>-FK Arsenal Česká Lípa 4:3PK (0:1)</a:t>
            </a:r>
          </a:p>
          <a:p>
            <a:pPr algn="ctr" fontAlgn="ctr"/>
            <a:r>
              <a:rPr lang="cs-CZ" sz="1600" dirty="0">
                <a:latin typeface="Arial" panose="020B0604020202020204" pitchFamily="34" charset="0"/>
                <a:cs typeface="Arial" panose="020B0604020202020204" pitchFamily="34" charset="0"/>
              </a:rPr>
              <a:t>SK Aritma Praha – FK Brandýs </a:t>
            </a:r>
            <a:r>
              <a:rPr lang="cs-CZ" sz="1600" dirty="0" err="1">
                <a:latin typeface="Arial" panose="020B0604020202020204" pitchFamily="34" charset="0"/>
                <a:cs typeface="Arial" panose="020B0604020202020204" pitchFamily="34" charset="0"/>
              </a:rPr>
              <a:t>n.L.</a:t>
            </a:r>
            <a:r>
              <a:rPr lang="cs-CZ" sz="1600" dirty="0">
                <a:latin typeface="Arial" panose="020B0604020202020204" pitchFamily="34" charset="0"/>
                <a:cs typeface="Arial" panose="020B0604020202020204" pitchFamily="34" charset="0"/>
              </a:rPr>
              <a:t> 1:3(1:0)</a:t>
            </a:r>
          </a:p>
          <a:p>
            <a:pPr algn="ctr" fontAlgn="ctr"/>
            <a:r>
              <a:rPr lang="cs-CZ" sz="1600" dirty="0">
                <a:solidFill>
                  <a:srgbClr val="FF0000"/>
                </a:solidFill>
                <a:latin typeface="Arial" panose="020B0604020202020204" pitchFamily="34" charset="0"/>
                <a:cs typeface="Arial" panose="020B0604020202020204" pitchFamily="34" charset="0"/>
              </a:rPr>
              <a:t>FK Olympie Březová –MFK Dobříš 6:2(2:1)</a:t>
            </a:r>
          </a:p>
          <a:p>
            <a:pPr algn="ctr" fontAlgn="ctr"/>
            <a:r>
              <a:rPr lang="cs-CZ" sz="1600" dirty="0">
                <a:latin typeface="Arial" panose="020B0604020202020204" pitchFamily="34" charset="0"/>
                <a:cs typeface="Arial" panose="020B0604020202020204" pitchFamily="34" charset="0"/>
              </a:rPr>
              <a:t>FK Meteor Praha -SK Český Brod  0:1(0:0)</a:t>
            </a:r>
          </a:p>
          <a:p>
            <a:pPr algn="ctr" fontAlgn="ctr"/>
            <a:r>
              <a:rPr lang="cs-CZ" sz="1600" dirty="0">
                <a:solidFill>
                  <a:srgbClr val="FF0000"/>
                </a:solidFill>
                <a:latin typeface="Arial" panose="020B0604020202020204" pitchFamily="34" charset="0"/>
                <a:cs typeface="Arial" panose="020B0604020202020204" pitchFamily="34" charset="0"/>
              </a:rPr>
              <a:t>FK SEKO Louny – TJ </a:t>
            </a:r>
            <a:r>
              <a:rPr lang="cs-CZ" sz="1600" dirty="0" err="1">
                <a:solidFill>
                  <a:srgbClr val="FF0000"/>
                </a:solidFill>
                <a:latin typeface="Arial" panose="020B0604020202020204" pitchFamily="34" charset="0"/>
                <a:cs typeface="Arial" panose="020B0604020202020204" pitchFamily="34" charset="0"/>
              </a:rPr>
              <a:t>Tatran</a:t>
            </a:r>
            <a:r>
              <a:rPr lang="cs-CZ" sz="1600" dirty="0">
                <a:solidFill>
                  <a:srgbClr val="FF0000"/>
                </a:solidFill>
                <a:latin typeface="Arial" panose="020B0604020202020204" pitchFamily="34" charset="0"/>
                <a:cs typeface="Arial" panose="020B0604020202020204" pitchFamily="34" charset="0"/>
              </a:rPr>
              <a:t> Rakovník 1:2 (1:1)</a:t>
            </a:r>
            <a:r>
              <a:rPr lang="cs-CZ" sz="1600" dirty="0">
                <a:solidFill>
                  <a:srgbClr val="003300"/>
                </a:solidFill>
                <a:latin typeface="Arial" panose="020B0604020202020204" pitchFamily="34" charset="0"/>
                <a:cs typeface="Arial" panose="020B0604020202020204" pitchFamily="34" charset="0"/>
              </a:rPr>
              <a:t> </a:t>
            </a:r>
          </a:p>
          <a:p>
            <a:pPr algn="ctr" fontAlgn="ctr"/>
            <a:r>
              <a:rPr lang="cs-CZ" sz="1600" dirty="0">
                <a:latin typeface="Arial" panose="020B0604020202020204" pitchFamily="34" charset="0"/>
                <a:cs typeface="Arial" panose="020B0604020202020204" pitchFamily="34" charset="0"/>
              </a:rPr>
              <a:t>FK Ostrov – FC Chomutov 1:2 PK (1:0)</a:t>
            </a:r>
            <a:endParaRPr lang="cs-CZ" sz="1100" dirty="0">
              <a:latin typeface="Arial" panose="020B0604020202020204" pitchFamily="34" charset="0"/>
              <a:cs typeface="Arial" panose="020B0604020202020204" pitchFamily="34" charset="0"/>
            </a:endParaRPr>
          </a:p>
        </p:txBody>
      </p:sp>
      <p:pic>
        <p:nvPicPr>
          <p:cNvPr id="17" name="Obrázek 16">
            <a:extLst>
              <a:ext uri="{FF2B5EF4-FFF2-40B4-BE49-F238E27FC236}">
                <a16:creationId xmlns:a16="http://schemas.microsoft.com/office/drawing/2014/main" id="{CF45BBFA-8AE9-4C7F-AD5E-876EF8C8DCC1}"/>
              </a:ext>
            </a:extLst>
          </p:cNvPr>
          <p:cNvPicPr>
            <a:picLocks noChangeAspect="1"/>
          </p:cNvPicPr>
          <p:nvPr/>
        </p:nvPicPr>
        <p:blipFill>
          <a:blip r:embed="rId5"/>
          <a:stretch>
            <a:fillRect/>
          </a:stretch>
        </p:blipFill>
        <p:spPr>
          <a:xfrm>
            <a:off x="5427362" y="3691508"/>
            <a:ext cx="4541953" cy="2636298"/>
          </a:xfrm>
          <a:prstGeom prst="rect">
            <a:avLst/>
          </a:prstGeom>
          <a:ln w="44450">
            <a:solidFill>
              <a:schemeClr val="accent6">
                <a:lumMod val="50000"/>
              </a:schemeClr>
            </a:solidFill>
          </a:ln>
        </p:spPr>
      </p:pic>
      <p:sp>
        <p:nvSpPr>
          <p:cNvPr id="18" name="Obdélník 17">
            <a:extLst>
              <a:ext uri="{FF2B5EF4-FFF2-40B4-BE49-F238E27FC236}">
                <a16:creationId xmlns:a16="http://schemas.microsoft.com/office/drawing/2014/main" id="{0C3EA1B5-5917-44D6-A314-3BA3F4C327A8}"/>
              </a:ext>
            </a:extLst>
          </p:cNvPr>
          <p:cNvSpPr/>
          <p:nvPr/>
        </p:nvSpPr>
        <p:spPr>
          <a:xfrm>
            <a:off x="6075434" y="6499820"/>
            <a:ext cx="3321615" cy="338554"/>
          </a:xfrm>
          <a:prstGeom prst="rect">
            <a:avLst/>
          </a:prstGeom>
          <a:solidFill>
            <a:schemeClr val="bg1">
              <a:lumMod val="85000"/>
            </a:schemeClr>
          </a:solidFill>
        </p:spPr>
        <p:txBody>
          <a:bodyPr wrap="none">
            <a:spAutoFit/>
          </a:bodyPr>
          <a:lstStyle/>
          <a:p>
            <a:pPr lvl="0" algn="ctr" fontAlgn="ctr"/>
            <a:r>
              <a:rPr lang="cs-CZ" sz="1600" dirty="0">
                <a:solidFill>
                  <a:srgbClr val="000000"/>
                </a:solidFill>
                <a:latin typeface="Arial" panose="020B0604020202020204" pitchFamily="34" charset="0"/>
                <a:cs typeface="Arial" panose="020B0604020202020204" pitchFamily="34" charset="0"/>
              </a:rPr>
              <a:t>SK Štětí - SK Kladno 16.11.2019 </a:t>
            </a:r>
          </a:p>
        </p:txBody>
      </p:sp>
    </p:spTree>
    <p:extLst>
      <p:ext uri="{BB962C8B-B14F-4D97-AF65-F5344CB8AC3E}">
        <p14:creationId xmlns:p14="http://schemas.microsoft.com/office/powerpoint/2010/main" val="3030898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ovéPole 11"/>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18</a:t>
            </a:r>
          </a:p>
        </p:txBody>
      </p:sp>
      <p:sp>
        <p:nvSpPr>
          <p:cNvPr id="13" name="TextovéPole 12"/>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31</a:t>
            </a:r>
          </a:p>
        </p:txBody>
      </p:sp>
      <p:graphicFrame>
        <p:nvGraphicFramePr>
          <p:cNvPr id="8" name="Tabulka 7"/>
          <p:cNvGraphicFramePr>
            <a:graphicFrameLocks noGrp="1"/>
          </p:cNvGraphicFramePr>
          <p:nvPr>
            <p:extLst>
              <p:ext uri="{D42A27DB-BD31-4B8C-83A1-F6EECF244321}">
                <p14:modId xmlns:p14="http://schemas.microsoft.com/office/powerpoint/2010/main" val="2183372675"/>
              </p:ext>
            </p:extLst>
          </p:nvPr>
        </p:nvGraphicFramePr>
        <p:xfrm>
          <a:off x="5391358" y="172854"/>
          <a:ext cx="4680520" cy="6670181"/>
        </p:xfrm>
        <a:graphic>
          <a:graphicData uri="http://schemas.openxmlformats.org/drawingml/2006/table">
            <a:tbl>
              <a:tblPr/>
              <a:tblGrid>
                <a:gridCol w="504056">
                  <a:extLst>
                    <a:ext uri="{9D8B030D-6E8A-4147-A177-3AD203B41FA5}">
                      <a16:colId xmlns:a16="http://schemas.microsoft.com/office/drawing/2014/main" val="3615396333"/>
                    </a:ext>
                  </a:extLst>
                </a:gridCol>
                <a:gridCol w="376099">
                  <a:extLst>
                    <a:ext uri="{9D8B030D-6E8A-4147-A177-3AD203B41FA5}">
                      <a16:colId xmlns:a16="http://schemas.microsoft.com/office/drawing/2014/main" val="1463697347"/>
                    </a:ext>
                  </a:extLst>
                </a:gridCol>
                <a:gridCol w="415989">
                  <a:extLst>
                    <a:ext uri="{9D8B030D-6E8A-4147-A177-3AD203B41FA5}">
                      <a16:colId xmlns:a16="http://schemas.microsoft.com/office/drawing/2014/main" val="799080315"/>
                    </a:ext>
                  </a:extLst>
                </a:gridCol>
                <a:gridCol w="432048">
                  <a:extLst>
                    <a:ext uri="{9D8B030D-6E8A-4147-A177-3AD203B41FA5}">
                      <a16:colId xmlns:a16="http://schemas.microsoft.com/office/drawing/2014/main" val="3433442248"/>
                    </a:ext>
                  </a:extLst>
                </a:gridCol>
                <a:gridCol w="1008112">
                  <a:extLst>
                    <a:ext uri="{9D8B030D-6E8A-4147-A177-3AD203B41FA5}">
                      <a16:colId xmlns:a16="http://schemas.microsoft.com/office/drawing/2014/main" val="1233835242"/>
                    </a:ext>
                  </a:extLst>
                </a:gridCol>
                <a:gridCol w="967956">
                  <a:extLst>
                    <a:ext uri="{9D8B030D-6E8A-4147-A177-3AD203B41FA5}">
                      <a16:colId xmlns:a16="http://schemas.microsoft.com/office/drawing/2014/main" val="3683102801"/>
                    </a:ext>
                  </a:extLst>
                </a:gridCol>
                <a:gridCol w="488130">
                  <a:extLst>
                    <a:ext uri="{9D8B030D-6E8A-4147-A177-3AD203B41FA5}">
                      <a16:colId xmlns:a16="http://schemas.microsoft.com/office/drawing/2014/main" val="4122921526"/>
                    </a:ext>
                  </a:extLst>
                </a:gridCol>
                <a:gridCol w="488130">
                  <a:extLst>
                    <a:ext uri="{9D8B030D-6E8A-4147-A177-3AD203B41FA5}">
                      <a16:colId xmlns:a16="http://schemas.microsoft.com/office/drawing/2014/main" val="2832456327"/>
                    </a:ext>
                  </a:extLst>
                </a:gridCol>
              </a:tblGrid>
              <a:tr h="353609">
                <a:tc gridSpan="8">
                  <a:txBody>
                    <a:bodyPr/>
                    <a:lstStyle/>
                    <a:p>
                      <a:pPr algn="ctr" fontAlgn="ctr"/>
                      <a:r>
                        <a:rPr lang="cs-CZ" sz="1400" b="1" i="0" u="none" strike="noStrike" dirty="0">
                          <a:solidFill>
                            <a:srgbClr val="000099"/>
                          </a:solidFill>
                          <a:effectLst/>
                          <a:latin typeface="Algerian" panose="04020705040A02060702" pitchFamily="82" charset="0"/>
                        </a:rPr>
                        <a:t>Dospělí Jaro 2019-Divize B - změny vyhrazeny</a:t>
                      </a:r>
                    </a:p>
                  </a:txBody>
                  <a:tcPr marL="3222" marR="3222" marT="322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2494493297"/>
                  </a:ext>
                </a:extLst>
              </a:tr>
              <a:tr h="388886">
                <a:tc>
                  <a:txBody>
                    <a:bodyPr/>
                    <a:lstStyle/>
                    <a:p>
                      <a:pPr algn="ctr" fontAlgn="ctr"/>
                      <a:r>
                        <a:rPr lang="cs-CZ" sz="800" b="1" i="0" u="none" strike="noStrike">
                          <a:solidFill>
                            <a:srgbClr val="000099"/>
                          </a:solidFill>
                          <a:effectLst/>
                          <a:latin typeface="Arial" panose="020B0604020202020204" pitchFamily="34" charset="0"/>
                        </a:rPr>
                        <a:t>Den</a:t>
                      </a:r>
                    </a:p>
                  </a:txBody>
                  <a:tcPr marL="3222" marR="3222" marT="3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800" b="1" i="0" u="none" strike="noStrike">
                          <a:solidFill>
                            <a:srgbClr val="000099"/>
                          </a:solidFill>
                          <a:effectLst/>
                          <a:latin typeface="Arial" panose="020B0604020202020204" pitchFamily="34" charset="0"/>
                        </a:rPr>
                        <a:t>Datum</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800" b="1" i="0" u="none" strike="noStrike">
                          <a:solidFill>
                            <a:srgbClr val="000099"/>
                          </a:solidFill>
                          <a:effectLst/>
                          <a:latin typeface="Arial" panose="020B0604020202020204" pitchFamily="34" charset="0"/>
                        </a:rPr>
                        <a:t>Čas</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800" b="1" i="0" u="none" strike="noStrike">
                          <a:solidFill>
                            <a:srgbClr val="000099"/>
                          </a:solidFill>
                          <a:effectLst/>
                          <a:latin typeface="Arial" panose="020B0604020202020204" pitchFamily="34" charset="0"/>
                        </a:rPr>
                        <a:t>Odjezd</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800" b="1" i="0" u="none" strike="noStrike">
                          <a:solidFill>
                            <a:srgbClr val="000099"/>
                          </a:solidFill>
                          <a:effectLst/>
                          <a:latin typeface="Arial" panose="020B0604020202020204" pitchFamily="34" charset="0"/>
                        </a:rPr>
                        <a:t>Domácí</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800" b="1" i="0" u="none" strike="noStrike">
                          <a:solidFill>
                            <a:srgbClr val="000099"/>
                          </a:solidFill>
                          <a:effectLst/>
                          <a:latin typeface="Arial" panose="020B0604020202020204" pitchFamily="34" charset="0"/>
                        </a:rPr>
                        <a:t>Hosté</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800" b="1" i="0" u="none" strike="noStrike">
                          <a:solidFill>
                            <a:srgbClr val="000099"/>
                          </a:solidFill>
                          <a:effectLst/>
                          <a:latin typeface="Arial" panose="020B0604020202020204" pitchFamily="34" charset="0"/>
                        </a:rPr>
                        <a:t>Hřiště</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800" b="1" i="0" u="none" strike="noStrike">
                          <a:solidFill>
                            <a:srgbClr val="000099"/>
                          </a:solidFill>
                          <a:effectLst/>
                          <a:latin typeface="Arial" panose="020B0604020202020204" pitchFamily="34" charset="0"/>
                        </a:rPr>
                        <a:t>Kolo</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992505383"/>
                  </a:ext>
                </a:extLst>
              </a:tr>
              <a:tr h="388886">
                <a:tc>
                  <a:txBody>
                    <a:bodyPr/>
                    <a:lstStyle/>
                    <a:p>
                      <a:pPr algn="ctr" fontAlgn="ctr"/>
                      <a:r>
                        <a:rPr lang="cs-CZ" sz="900" b="1" i="0" u="none" strike="noStrike" dirty="0">
                          <a:solidFill>
                            <a:srgbClr val="000000"/>
                          </a:solidFill>
                          <a:effectLst/>
                          <a:latin typeface="Arial" panose="020B0604020202020204" pitchFamily="34" charset="0"/>
                        </a:rPr>
                        <a:t>sobota</a:t>
                      </a:r>
                    </a:p>
                  </a:txBody>
                  <a:tcPr marL="3222" marR="3222" marT="3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07.03.</a:t>
                      </a:r>
                    </a:p>
                    <a:p>
                      <a:pPr algn="ctr" fontAlgn="ctr"/>
                      <a:r>
                        <a:rPr lang="cs-CZ" sz="1000" b="1" i="0" u="none" strike="noStrike" dirty="0">
                          <a:solidFill>
                            <a:srgbClr val="000000"/>
                          </a:solidFill>
                          <a:effectLst/>
                          <a:latin typeface="Arial" panose="020B0604020202020204" pitchFamily="34" charset="0"/>
                        </a:rPr>
                        <a:t>2020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10:15</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 </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dirty="0">
                          <a:solidFill>
                            <a:srgbClr val="000000"/>
                          </a:solidFill>
                          <a:effectLst/>
                          <a:latin typeface="Arial" panose="020B0604020202020204" pitchFamily="34" charset="0"/>
                        </a:rPr>
                        <a:t>SK Štětí</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dirty="0">
                          <a:solidFill>
                            <a:srgbClr val="000000"/>
                          </a:solidFill>
                          <a:effectLst/>
                          <a:latin typeface="Arial" panose="020B0604020202020204" pitchFamily="34" charset="0"/>
                        </a:rPr>
                        <a:t>FK Baník Souš</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700" b="1" i="0" u="none" strike="noStrike">
                          <a:solidFill>
                            <a:srgbClr val="000000"/>
                          </a:solidFill>
                          <a:effectLst/>
                          <a:latin typeface="Arial" panose="020B0604020202020204" pitchFamily="34" charset="0"/>
                        </a:rPr>
                        <a:t> </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700" b="1" i="0" u="none" strike="noStrike">
                          <a:solidFill>
                            <a:srgbClr val="000000"/>
                          </a:solidFill>
                          <a:effectLst/>
                          <a:latin typeface="Arial" panose="020B0604020202020204" pitchFamily="34" charset="0"/>
                        </a:rPr>
                        <a:t>16</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785016015"/>
                  </a:ext>
                </a:extLst>
              </a:tr>
              <a:tr h="388886">
                <a:tc>
                  <a:txBody>
                    <a:bodyPr/>
                    <a:lstStyle/>
                    <a:p>
                      <a:pPr algn="ctr" fontAlgn="ctr"/>
                      <a:r>
                        <a:rPr lang="cs-CZ" sz="900" b="1" i="0" u="none" strike="noStrike">
                          <a:solidFill>
                            <a:srgbClr val="000000"/>
                          </a:solidFill>
                          <a:effectLst/>
                          <a:latin typeface="Arial" panose="020B0604020202020204" pitchFamily="34" charset="0"/>
                        </a:rPr>
                        <a:t>sobota</a:t>
                      </a:r>
                    </a:p>
                  </a:txBody>
                  <a:tcPr marL="3222" marR="3222" marT="3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dirty="0">
                          <a:solidFill>
                            <a:srgbClr val="000000"/>
                          </a:solidFill>
                          <a:effectLst/>
                          <a:latin typeface="Arial" panose="020B0604020202020204" pitchFamily="34" charset="0"/>
                        </a:rPr>
                        <a:t>14.03.</a:t>
                      </a:r>
                    </a:p>
                    <a:p>
                      <a:pPr algn="ctr" fontAlgn="ctr"/>
                      <a:r>
                        <a:rPr lang="cs-CZ" sz="1000" b="1" i="0" u="none" strike="noStrike" dirty="0">
                          <a:solidFill>
                            <a:srgbClr val="000000"/>
                          </a:solidFill>
                          <a:effectLst/>
                          <a:latin typeface="Arial" panose="020B0604020202020204" pitchFamily="34" charset="0"/>
                        </a:rPr>
                        <a:t>2020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a:solidFill>
                            <a:srgbClr val="000000"/>
                          </a:solidFill>
                          <a:effectLst/>
                          <a:latin typeface="Arial" panose="020B0604020202020204" pitchFamily="34" charset="0"/>
                        </a:rPr>
                        <a:t>10:15</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a:solidFill>
                            <a:srgbClr val="000000"/>
                          </a:solidFill>
                          <a:effectLst/>
                          <a:latin typeface="Arial" panose="020B0604020202020204" pitchFamily="34" charset="0"/>
                        </a:rPr>
                        <a:t>7:30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50" b="1" i="0" u="none" strike="noStrike" dirty="0">
                          <a:solidFill>
                            <a:srgbClr val="000000"/>
                          </a:solidFill>
                          <a:effectLst/>
                          <a:latin typeface="Arial" panose="020B0604020202020204" pitchFamily="34" charset="0"/>
                        </a:rPr>
                        <a:t>TJ </a:t>
                      </a:r>
                      <a:r>
                        <a:rPr lang="cs-CZ" sz="1050" b="1" i="0" u="none" strike="noStrike" dirty="0" err="1">
                          <a:solidFill>
                            <a:srgbClr val="000000"/>
                          </a:solidFill>
                          <a:effectLst/>
                          <a:latin typeface="Arial" panose="020B0604020202020204" pitchFamily="34" charset="0"/>
                        </a:rPr>
                        <a:t>Tatran</a:t>
                      </a:r>
                      <a:r>
                        <a:rPr lang="cs-CZ" sz="1050" b="1" i="0" u="none" strike="noStrike" dirty="0">
                          <a:solidFill>
                            <a:srgbClr val="000000"/>
                          </a:solidFill>
                          <a:effectLst/>
                          <a:latin typeface="Arial" panose="020B0604020202020204" pitchFamily="34" charset="0"/>
                        </a:rPr>
                        <a:t> Rakovník</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50" b="1" i="0" u="none" strike="noStrike" dirty="0">
                          <a:solidFill>
                            <a:srgbClr val="000000"/>
                          </a:solidFill>
                          <a:effectLst/>
                          <a:latin typeface="Arial" panose="020B0604020202020204" pitchFamily="34" charset="0"/>
                        </a:rPr>
                        <a:t>SK Štětí</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700" b="1" i="0" u="none" strike="noStrike">
                          <a:solidFill>
                            <a:srgbClr val="000000"/>
                          </a:solidFill>
                          <a:effectLst/>
                          <a:latin typeface="Arial" panose="020B0604020202020204" pitchFamily="34" charset="0"/>
                        </a:rPr>
                        <a:t>UMT Rakovník</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700" b="1" i="0" u="none" strike="noStrike">
                          <a:solidFill>
                            <a:srgbClr val="000000"/>
                          </a:solidFill>
                          <a:effectLst/>
                          <a:latin typeface="Arial" panose="020B0604020202020204" pitchFamily="34" charset="0"/>
                        </a:rPr>
                        <a:t>17</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1229231209"/>
                  </a:ext>
                </a:extLst>
              </a:tr>
              <a:tr h="388886">
                <a:tc>
                  <a:txBody>
                    <a:bodyPr/>
                    <a:lstStyle/>
                    <a:p>
                      <a:pPr algn="ctr" fontAlgn="ctr"/>
                      <a:r>
                        <a:rPr lang="cs-CZ" sz="900" b="1" i="0" u="none" strike="noStrike">
                          <a:solidFill>
                            <a:srgbClr val="000000"/>
                          </a:solidFill>
                          <a:effectLst/>
                          <a:latin typeface="Arial" panose="020B0604020202020204" pitchFamily="34" charset="0"/>
                        </a:rPr>
                        <a:t>sobota</a:t>
                      </a:r>
                    </a:p>
                  </a:txBody>
                  <a:tcPr marL="3222" marR="3222" marT="3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21.03.</a:t>
                      </a:r>
                    </a:p>
                    <a:p>
                      <a:pPr algn="ctr" fontAlgn="ctr"/>
                      <a:r>
                        <a:rPr lang="cs-CZ" sz="1000" b="1" i="0" u="none" strike="noStrike" dirty="0">
                          <a:solidFill>
                            <a:srgbClr val="000000"/>
                          </a:solidFill>
                          <a:effectLst/>
                          <a:latin typeface="Arial" panose="020B0604020202020204" pitchFamily="34" charset="0"/>
                        </a:rPr>
                        <a:t>2020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10:15</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 </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dirty="0">
                          <a:solidFill>
                            <a:srgbClr val="000000"/>
                          </a:solidFill>
                          <a:effectLst/>
                          <a:latin typeface="Arial" panose="020B0604020202020204" pitchFamily="34" charset="0"/>
                        </a:rPr>
                        <a:t>SK Štětí</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dirty="0">
                          <a:solidFill>
                            <a:srgbClr val="000000"/>
                          </a:solidFill>
                          <a:effectLst/>
                          <a:latin typeface="Arial" panose="020B0604020202020204" pitchFamily="34" charset="0"/>
                        </a:rPr>
                        <a:t>SK Český Brod</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700" b="1" i="0" u="none" strike="noStrike">
                          <a:solidFill>
                            <a:srgbClr val="000000"/>
                          </a:solidFill>
                          <a:effectLst/>
                          <a:latin typeface="Arial" panose="020B0604020202020204" pitchFamily="34" charset="0"/>
                        </a:rPr>
                        <a:t> </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700" b="1" i="0" u="none" strike="noStrike">
                          <a:solidFill>
                            <a:srgbClr val="000000"/>
                          </a:solidFill>
                          <a:effectLst/>
                          <a:latin typeface="Arial" panose="020B0604020202020204" pitchFamily="34" charset="0"/>
                        </a:rPr>
                        <a:t>18</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2403755757"/>
                  </a:ext>
                </a:extLst>
              </a:tr>
              <a:tr h="388886">
                <a:tc>
                  <a:txBody>
                    <a:bodyPr/>
                    <a:lstStyle/>
                    <a:p>
                      <a:pPr algn="ctr" fontAlgn="ctr"/>
                      <a:r>
                        <a:rPr lang="cs-CZ" sz="900" b="1" i="0" u="none" strike="noStrike">
                          <a:solidFill>
                            <a:srgbClr val="000000"/>
                          </a:solidFill>
                          <a:effectLst/>
                          <a:latin typeface="Arial" panose="020B0604020202020204" pitchFamily="34" charset="0"/>
                        </a:rPr>
                        <a:t>sobota</a:t>
                      </a:r>
                    </a:p>
                  </a:txBody>
                  <a:tcPr marL="3222" marR="3222" marT="3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dirty="0">
                          <a:solidFill>
                            <a:srgbClr val="000000"/>
                          </a:solidFill>
                          <a:effectLst/>
                          <a:latin typeface="Arial" panose="020B0604020202020204" pitchFamily="34" charset="0"/>
                        </a:rPr>
                        <a:t>28.03.</a:t>
                      </a:r>
                    </a:p>
                    <a:p>
                      <a:pPr algn="ctr" fontAlgn="ctr"/>
                      <a:r>
                        <a:rPr lang="cs-CZ" sz="1000" b="1" i="0" u="none" strike="noStrike" dirty="0">
                          <a:solidFill>
                            <a:srgbClr val="000000"/>
                          </a:solidFill>
                          <a:effectLst/>
                          <a:latin typeface="Arial" panose="020B0604020202020204" pitchFamily="34" charset="0"/>
                        </a:rPr>
                        <a:t>2020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a:solidFill>
                            <a:srgbClr val="000000"/>
                          </a:solidFill>
                          <a:effectLst/>
                          <a:latin typeface="Arial" panose="020B0604020202020204" pitchFamily="34" charset="0"/>
                        </a:rPr>
                        <a:t>15:00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a:solidFill>
                            <a:srgbClr val="000000"/>
                          </a:solidFill>
                          <a:effectLst/>
                          <a:latin typeface="Arial" panose="020B0604020202020204" pitchFamily="34" charset="0"/>
                        </a:rPr>
                        <a:t>11:30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50" b="1" i="0" u="none" strike="noStrike" dirty="0">
                          <a:solidFill>
                            <a:srgbClr val="000000"/>
                          </a:solidFill>
                          <a:effectLst/>
                          <a:latin typeface="Arial" panose="020B0604020202020204" pitchFamily="34" charset="0"/>
                        </a:rPr>
                        <a:t>Fotbalový klub Ostrov</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50" b="1" i="0" u="none" strike="noStrike" dirty="0">
                          <a:solidFill>
                            <a:srgbClr val="000000"/>
                          </a:solidFill>
                          <a:effectLst/>
                          <a:latin typeface="Arial" panose="020B0604020202020204" pitchFamily="34" charset="0"/>
                        </a:rPr>
                        <a:t>SK Štětí</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700" b="1" i="0" u="none" strike="noStrike">
                          <a:solidFill>
                            <a:srgbClr val="000000"/>
                          </a:solidFill>
                          <a:effectLst/>
                          <a:latin typeface="Arial" panose="020B0604020202020204" pitchFamily="34" charset="0"/>
                        </a:rPr>
                        <a:t>Ostrov</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700" b="1" i="0" u="none" strike="noStrike">
                          <a:solidFill>
                            <a:srgbClr val="000000"/>
                          </a:solidFill>
                          <a:effectLst/>
                          <a:latin typeface="Arial" panose="020B0604020202020204" pitchFamily="34" charset="0"/>
                        </a:rPr>
                        <a:t>19</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2495654925"/>
                  </a:ext>
                </a:extLst>
              </a:tr>
              <a:tr h="388886">
                <a:tc>
                  <a:txBody>
                    <a:bodyPr/>
                    <a:lstStyle/>
                    <a:p>
                      <a:pPr algn="ctr" fontAlgn="ctr"/>
                      <a:r>
                        <a:rPr lang="cs-CZ" sz="900" b="1" i="0" u="none" strike="noStrike" dirty="0">
                          <a:solidFill>
                            <a:srgbClr val="000000"/>
                          </a:solidFill>
                          <a:effectLst/>
                          <a:latin typeface="Arial" panose="020B0604020202020204" pitchFamily="34" charset="0"/>
                        </a:rPr>
                        <a:t>sobota</a:t>
                      </a:r>
                    </a:p>
                  </a:txBody>
                  <a:tcPr marL="3222" marR="3222" marT="3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04.04.</a:t>
                      </a:r>
                    </a:p>
                    <a:p>
                      <a:pPr algn="ctr" fontAlgn="ctr"/>
                      <a:r>
                        <a:rPr lang="cs-CZ" sz="1000" b="1" i="0" u="none" strike="noStrike" dirty="0">
                          <a:solidFill>
                            <a:srgbClr val="000000"/>
                          </a:solidFill>
                          <a:effectLst/>
                          <a:latin typeface="Arial" panose="020B0604020202020204" pitchFamily="34" charset="0"/>
                        </a:rPr>
                        <a:t>2020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10:15</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 </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dirty="0">
                          <a:solidFill>
                            <a:srgbClr val="000000"/>
                          </a:solidFill>
                          <a:effectLst/>
                          <a:latin typeface="Arial" panose="020B0604020202020204" pitchFamily="34" charset="0"/>
                        </a:rPr>
                        <a:t>SK Štětí</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dirty="0">
                          <a:solidFill>
                            <a:srgbClr val="000000"/>
                          </a:solidFill>
                          <a:effectLst/>
                          <a:latin typeface="Arial" panose="020B0604020202020204" pitchFamily="34" charset="0"/>
                        </a:rPr>
                        <a:t>FK Meteor Praha VIII</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700" b="1" i="0" u="none" strike="noStrike">
                          <a:solidFill>
                            <a:srgbClr val="000000"/>
                          </a:solidFill>
                          <a:effectLst/>
                          <a:latin typeface="Arial" panose="020B0604020202020204" pitchFamily="34" charset="0"/>
                        </a:rPr>
                        <a:t> </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700" b="1" i="0" u="none" strike="noStrike">
                          <a:solidFill>
                            <a:srgbClr val="000000"/>
                          </a:solidFill>
                          <a:effectLst/>
                          <a:latin typeface="Arial" panose="020B0604020202020204" pitchFamily="34" charset="0"/>
                        </a:rPr>
                        <a:t>20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231682391"/>
                  </a:ext>
                </a:extLst>
              </a:tr>
              <a:tr h="388886">
                <a:tc>
                  <a:txBody>
                    <a:bodyPr/>
                    <a:lstStyle/>
                    <a:p>
                      <a:pPr algn="ctr" fontAlgn="ctr"/>
                      <a:r>
                        <a:rPr lang="cs-CZ" sz="900" b="1" i="0" u="none" strike="noStrike">
                          <a:solidFill>
                            <a:srgbClr val="000000"/>
                          </a:solidFill>
                          <a:effectLst/>
                          <a:latin typeface="Arial" panose="020B0604020202020204" pitchFamily="34" charset="0"/>
                        </a:rPr>
                        <a:t>neděle</a:t>
                      </a:r>
                    </a:p>
                  </a:txBody>
                  <a:tcPr marL="3222" marR="3222" marT="3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dirty="0">
                          <a:solidFill>
                            <a:srgbClr val="000000"/>
                          </a:solidFill>
                          <a:effectLst/>
                          <a:latin typeface="Arial" panose="020B0604020202020204" pitchFamily="34" charset="0"/>
                        </a:rPr>
                        <a:t>12.04.</a:t>
                      </a:r>
                    </a:p>
                    <a:p>
                      <a:pPr algn="ctr" fontAlgn="ctr"/>
                      <a:r>
                        <a:rPr lang="cs-CZ" sz="1000" b="1" i="0" u="none" strike="noStrike" dirty="0">
                          <a:solidFill>
                            <a:srgbClr val="000000"/>
                          </a:solidFill>
                          <a:effectLst/>
                          <a:latin typeface="Arial" panose="020B0604020202020204" pitchFamily="34" charset="0"/>
                        </a:rPr>
                        <a:t>2020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a:solidFill>
                            <a:srgbClr val="000000"/>
                          </a:solidFill>
                          <a:effectLst/>
                          <a:latin typeface="Arial" panose="020B0604020202020204" pitchFamily="34" charset="0"/>
                        </a:rPr>
                        <a:t>16:30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a:solidFill>
                            <a:srgbClr val="000000"/>
                          </a:solidFill>
                          <a:effectLst/>
                          <a:latin typeface="Arial" panose="020B0604020202020204" pitchFamily="34" charset="0"/>
                        </a:rPr>
                        <a:t>14:00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50" b="1" i="0" u="none" strike="noStrike" dirty="0">
                          <a:solidFill>
                            <a:srgbClr val="000000"/>
                          </a:solidFill>
                          <a:effectLst/>
                          <a:latin typeface="Arial" panose="020B0604020202020204" pitchFamily="34" charset="0"/>
                        </a:rPr>
                        <a:t>Fotbalový klub SEKO Louny</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50" b="1" i="0" u="none" strike="noStrike" dirty="0">
                          <a:solidFill>
                            <a:srgbClr val="000000"/>
                          </a:solidFill>
                          <a:effectLst/>
                          <a:latin typeface="Arial" panose="020B0604020202020204" pitchFamily="34" charset="0"/>
                        </a:rPr>
                        <a:t>SK Štětí</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700" b="1" i="0" u="none" strike="noStrike">
                          <a:solidFill>
                            <a:srgbClr val="000000"/>
                          </a:solidFill>
                          <a:effectLst/>
                          <a:latin typeface="Arial" panose="020B0604020202020204" pitchFamily="34" charset="0"/>
                        </a:rPr>
                        <a:t>Louny</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700" b="1" i="0" u="none" strike="noStrike">
                          <a:solidFill>
                            <a:srgbClr val="000000"/>
                          </a:solidFill>
                          <a:effectLst/>
                          <a:latin typeface="Arial" panose="020B0604020202020204" pitchFamily="34" charset="0"/>
                        </a:rPr>
                        <a:t>21</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1628973073"/>
                  </a:ext>
                </a:extLst>
              </a:tr>
              <a:tr h="388886">
                <a:tc>
                  <a:txBody>
                    <a:bodyPr/>
                    <a:lstStyle/>
                    <a:p>
                      <a:pPr algn="ctr" fontAlgn="ctr"/>
                      <a:r>
                        <a:rPr lang="cs-CZ" sz="900" b="1" i="0" u="none" strike="noStrike" dirty="0">
                          <a:solidFill>
                            <a:srgbClr val="000000"/>
                          </a:solidFill>
                          <a:effectLst/>
                          <a:latin typeface="Arial" panose="020B0604020202020204" pitchFamily="34" charset="0"/>
                        </a:rPr>
                        <a:t>sobota</a:t>
                      </a:r>
                    </a:p>
                  </a:txBody>
                  <a:tcPr marL="3222" marR="3222" marT="3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18.04.</a:t>
                      </a:r>
                    </a:p>
                    <a:p>
                      <a:pPr algn="ctr" fontAlgn="ctr"/>
                      <a:r>
                        <a:rPr lang="cs-CZ" sz="1000" b="1" i="0" u="none" strike="noStrike" dirty="0">
                          <a:solidFill>
                            <a:srgbClr val="000000"/>
                          </a:solidFill>
                          <a:effectLst/>
                          <a:latin typeface="Arial" panose="020B0604020202020204" pitchFamily="34" charset="0"/>
                        </a:rPr>
                        <a:t>2020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10:15</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 </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dirty="0">
                          <a:solidFill>
                            <a:srgbClr val="000000"/>
                          </a:solidFill>
                          <a:effectLst/>
                          <a:latin typeface="Arial" panose="020B0604020202020204" pitchFamily="34" charset="0"/>
                        </a:rPr>
                        <a:t>SK Štětí</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dirty="0">
                          <a:solidFill>
                            <a:srgbClr val="000000"/>
                          </a:solidFill>
                          <a:effectLst/>
                          <a:latin typeface="Arial" panose="020B0604020202020204" pitchFamily="34" charset="0"/>
                        </a:rPr>
                        <a:t>SK Slaný</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700" b="1" i="0" u="none" strike="noStrike">
                          <a:solidFill>
                            <a:srgbClr val="000000"/>
                          </a:solidFill>
                          <a:effectLst/>
                          <a:latin typeface="Arial" panose="020B0604020202020204" pitchFamily="34" charset="0"/>
                        </a:rPr>
                        <a:t> </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700" b="1" i="0" u="none" strike="noStrike">
                          <a:solidFill>
                            <a:srgbClr val="000000"/>
                          </a:solidFill>
                          <a:effectLst/>
                          <a:latin typeface="Arial" panose="020B0604020202020204" pitchFamily="34" charset="0"/>
                        </a:rPr>
                        <a:t>22</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400753824"/>
                  </a:ext>
                </a:extLst>
              </a:tr>
              <a:tr h="388886">
                <a:tc>
                  <a:txBody>
                    <a:bodyPr/>
                    <a:lstStyle/>
                    <a:p>
                      <a:pPr algn="ctr" fontAlgn="ctr"/>
                      <a:r>
                        <a:rPr lang="cs-CZ" sz="900" b="1" i="0" u="none" strike="noStrike" dirty="0">
                          <a:solidFill>
                            <a:srgbClr val="000000"/>
                          </a:solidFill>
                          <a:effectLst/>
                          <a:latin typeface="Arial" panose="020B0604020202020204" pitchFamily="34" charset="0"/>
                        </a:rPr>
                        <a:t>sobota</a:t>
                      </a:r>
                    </a:p>
                  </a:txBody>
                  <a:tcPr marL="3222" marR="3222" marT="3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25.04.</a:t>
                      </a:r>
                    </a:p>
                    <a:p>
                      <a:pPr algn="ctr" fontAlgn="ctr"/>
                      <a:r>
                        <a:rPr lang="cs-CZ" sz="1000" b="1" i="0" u="none" strike="noStrike" dirty="0">
                          <a:solidFill>
                            <a:srgbClr val="000000"/>
                          </a:solidFill>
                          <a:effectLst/>
                          <a:latin typeface="Arial" panose="020B0604020202020204" pitchFamily="34" charset="0"/>
                        </a:rPr>
                        <a:t>2020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10:15</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 </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dirty="0">
                          <a:solidFill>
                            <a:srgbClr val="000000"/>
                          </a:solidFill>
                          <a:effectLst/>
                          <a:latin typeface="Arial" panose="020B0604020202020204" pitchFamily="34" charset="0"/>
                        </a:rPr>
                        <a:t>SK Štětí</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dirty="0">
                          <a:solidFill>
                            <a:srgbClr val="000000"/>
                          </a:solidFill>
                          <a:effectLst/>
                          <a:latin typeface="Arial" panose="020B0604020202020204" pitchFamily="34" charset="0"/>
                        </a:rPr>
                        <a:t>FC Chomutov s.r.o.</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700" b="1" i="0" u="none" strike="noStrike">
                          <a:solidFill>
                            <a:srgbClr val="000000"/>
                          </a:solidFill>
                          <a:effectLst/>
                          <a:latin typeface="Arial" panose="020B0604020202020204" pitchFamily="34" charset="0"/>
                        </a:rPr>
                        <a:t> </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700" b="1" i="0" u="none" strike="noStrike">
                          <a:solidFill>
                            <a:srgbClr val="000000"/>
                          </a:solidFill>
                          <a:effectLst/>
                          <a:latin typeface="Arial" panose="020B0604020202020204" pitchFamily="34" charset="0"/>
                        </a:rPr>
                        <a:t>23</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982454207"/>
                  </a:ext>
                </a:extLst>
              </a:tr>
              <a:tr h="388886">
                <a:tc>
                  <a:txBody>
                    <a:bodyPr/>
                    <a:lstStyle/>
                    <a:p>
                      <a:pPr algn="ctr" fontAlgn="ctr"/>
                      <a:r>
                        <a:rPr lang="cs-CZ" sz="900" b="1" i="0" u="none" strike="noStrike">
                          <a:solidFill>
                            <a:srgbClr val="000000"/>
                          </a:solidFill>
                          <a:effectLst/>
                          <a:latin typeface="Arial" panose="020B0604020202020204" pitchFamily="34" charset="0"/>
                        </a:rPr>
                        <a:t>neděle</a:t>
                      </a:r>
                    </a:p>
                  </a:txBody>
                  <a:tcPr marL="3222" marR="3222" marT="3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dirty="0">
                          <a:solidFill>
                            <a:srgbClr val="000000"/>
                          </a:solidFill>
                          <a:effectLst/>
                          <a:latin typeface="Arial" panose="020B0604020202020204" pitchFamily="34" charset="0"/>
                        </a:rPr>
                        <a:t>03.05.</a:t>
                      </a:r>
                    </a:p>
                    <a:p>
                      <a:pPr algn="ctr" fontAlgn="ctr"/>
                      <a:r>
                        <a:rPr lang="cs-CZ" sz="1000" b="1" i="0" u="none" strike="noStrike" dirty="0">
                          <a:solidFill>
                            <a:srgbClr val="000000"/>
                          </a:solidFill>
                          <a:effectLst/>
                          <a:latin typeface="Arial" panose="020B0604020202020204" pitchFamily="34" charset="0"/>
                        </a:rPr>
                        <a:t>2020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a:solidFill>
                            <a:srgbClr val="000000"/>
                          </a:solidFill>
                          <a:effectLst/>
                          <a:latin typeface="Arial" panose="020B0604020202020204" pitchFamily="34" charset="0"/>
                        </a:rPr>
                        <a:t>15:00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a:solidFill>
                            <a:srgbClr val="000000"/>
                          </a:solidFill>
                          <a:effectLst/>
                          <a:latin typeface="Arial" panose="020B0604020202020204" pitchFamily="34" charset="0"/>
                        </a:rPr>
                        <a:t>11:15</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50" b="1" i="0" u="none" strike="noStrike" dirty="0">
                          <a:solidFill>
                            <a:srgbClr val="000000"/>
                          </a:solidFill>
                          <a:effectLst/>
                          <a:latin typeface="Arial" panose="020B0604020202020204" pitchFamily="34" charset="0"/>
                        </a:rPr>
                        <a:t>FK Olympie Březová</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50" b="1" i="0" u="none" strike="noStrike" dirty="0">
                          <a:solidFill>
                            <a:srgbClr val="000000"/>
                          </a:solidFill>
                          <a:effectLst/>
                          <a:latin typeface="Arial" panose="020B0604020202020204" pitchFamily="34" charset="0"/>
                        </a:rPr>
                        <a:t>SK Štětí</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700" b="1" i="0" u="none" strike="noStrike" dirty="0">
                          <a:solidFill>
                            <a:srgbClr val="000000"/>
                          </a:solidFill>
                          <a:effectLst/>
                          <a:latin typeface="Arial" panose="020B0604020202020204" pitchFamily="34" charset="0"/>
                        </a:rPr>
                        <a:t>Březová</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700" b="1" i="0" u="none" strike="noStrike">
                          <a:solidFill>
                            <a:srgbClr val="000000"/>
                          </a:solidFill>
                          <a:effectLst/>
                          <a:latin typeface="Arial" panose="020B0604020202020204" pitchFamily="34" charset="0"/>
                        </a:rPr>
                        <a:t>24</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3488065950"/>
                  </a:ext>
                </a:extLst>
              </a:tr>
              <a:tr h="388886">
                <a:tc>
                  <a:txBody>
                    <a:bodyPr/>
                    <a:lstStyle/>
                    <a:p>
                      <a:pPr algn="ctr" fontAlgn="ctr"/>
                      <a:r>
                        <a:rPr lang="cs-CZ" sz="900" b="1" i="0" u="none" strike="noStrike">
                          <a:solidFill>
                            <a:srgbClr val="000000"/>
                          </a:solidFill>
                          <a:effectLst/>
                          <a:latin typeface="Arial" panose="020B0604020202020204" pitchFamily="34" charset="0"/>
                        </a:rPr>
                        <a:t>sobota</a:t>
                      </a:r>
                    </a:p>
                  </a:txBody>
                  <a:tcPr marL="3222" marR="3222" marT="3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09.05.</a:t>
                      </a:r>
                    </a:p>
                    <a:p>
                      <a:pPr algn="ctr" fontAlgn="ctr"/>
                      <a:r>
                        <a:rPr lang="cs-CZ" sz="1000" b="1" i="0" u="none" strike="noStrike" dirty="0">
                          <a:solidFill>
                            <a:srgbClr val="000000"/>
                          </a:solidFill>
                          <a:effectLst/>
                          <a:latin typeface="Arial" panose="020B0604020202020204" pitchFamily="34" charset="0"/>
                        </a:rPr>
                        <a:t>2020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10:15</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 </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dirty="0">
                          <a:solidFill>
                            <a:srgbClr val="000000"/>
                          </a:solidFill>
                          <a:effectLst/>
                          <a:latin typeface="Arial" panose="020B0604020202020204" pitchFamily="34" charset="0"/>
                        </a:rPr>
                        <a:t>SK Štětí</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effectLst/>
                          <a:latin typeface="Arial" panose="020B0604020202020204" pitchFamily="34" charset="0"/>
                        </a:rPr>
                        <a:t>FK Neratovice-Byškovice, s.r.o.</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700" b="1" i="0" u="none" strike="noStrike" dirty="0">
                          <a:solidFill>
                            <a:srgbClr val="000000"/>
                          </a:solidFill>
                          <a:effectLst/>
                          <a:latin typeface="Arial" panose="020B0604020202020204" pitchFamily="34" charset="0"/>
                        </a:rPr>
                        <a:t> </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700" b="1" i="0" u="none" strike="noStrike">
                          <a:solidFill>
                            <a:srgbClr val="000000"/>
                          </a:solidFill>
                          <a:effectLst/>
                          <a:latin typeface="Arial" panose="020B0604020202020204" pitchFamily="34" charset="0"/>
                        </a:rPr>
                        <a:t>25</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3181652580"/>
                  </a:ext>
                </a:extLst>
              </a:tr>
              <a:tr h="388886">
                <a:tc>
                  <a:txBody>
                    <a:bodyPr/>
                    <a:lstStyle/>
                    <a:p>
                      <a:pPr algn="ctr" fontAlgn="ctr"/>
                      <a:r>
                        <a:rPr lang="cs-CZ" sz="900" b="1" i="0" u="none" strike="noStrike" dirty="0">
                          <a:solidFill>
                            <a:srgbClr val="000000"/>
                          </a:solidFill>
                          <a:effectLst/>
                          <a:latin typeface="Arial" panose="020B0604020202020204" pitchFamily="34" charset="0"/>
                        </a:rPr>
                        <a:t>sobota</a:t>
                      </a:r>
                    </a:p>
                  </a:txBody>
                  <a:tcPr marL="3222" marR="3222" marT="3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dirty="0">
                          <a:solidFill>
                            <a:srgbClr val="000000"/>
                          </a:solidFill>
                          <a:effectLst/>
                          <a:latin typeface="Arial" panose="020B0604020202020204" pitchFamily="34" charset="0"/>
                        </a:rPr>
                        <a:t>16.05.</a:t>
                      </a:r>
                    </a:p>
                    <a:p>
                      <a:pPr algn="ctr" fontAlgn="ctr"/>
                      <a:r>
                        <a:rPr lang="cs-CZ" sz="1000" b="1" i="0" u="none" strike="noStrike" dirty="0">
                          <a:solidFill>
                            <a:srgbClr val="000000"/>
                          </a:solidFill>
                          <a:effectLst/>
                          <a:latin typeface="Arial" panose="020B0604020202020204" pitchFamily="34" charset="0"/>
                        </a:rPr>
                        <a:t>2020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a:solidFill>
                            <a:srgbClr val="000000"/>
                          </a:solidFill>
                          <a:effectLst/>
                          <a:latin typeface="Arial" panose="020B0604020202020204" pitchFamily="34" charset="0"/>
                        </a:rPr>
                        <a:t>10:15</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dirty="0">
                          <a:solidFill>
                            <a:srgbClr val="000000"/>
                          </a:solidFill>
                          <a:effectLst/>
                          <a:latin typeface="Arial" panose="020B0604020202020204" pitchFamily="34" charset="0"/>
                        </a:rPr>
                        <a:t>7:45</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50" b="1" i="0" u="none" strike="noStrike" dirty="0">
                          <a:solidFill>
                            <a:srgbClr val="000000"/>
                          </a:solidFill>
                          <a:effectLst/>
                          <a:latin typeface="Arial" panose="020B0604020202020204" pitchFamily="34" charset="0"/>
                        </a:rPr>
                        <a:t>SK Aritma Praha</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50" b="1" i="0" u="none" strike="noStrike" dirty="0">
                          <a:solidFill>
                            <a:srgbClr val="000000"/>
                          </a:solidFill>
                          <a:effectLst/>
                          <a:latin typeface="Arial" panose="020B0604020202020204" pitchFamily="34" charset="0"/>
                        </a:rPr>
                        <a:t>SK Štětí</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700" b="1" i="0" u="none" strike="noStrike">
                          <a:solidFill>
                            <a:srgbClr val="000000"/>
                          </a:solidFill>
                          <a:effectLst/>
                          <a:latin typeface="Arial" panose="020B0604020202020204" pitchFamily="34" charset="0"/>
                        </a:rPr>
                        <a:t>Aritma</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700" b="1" i="0" u="none" strike="noStrike">
                          <a:solidFill>
                            <a:srgbClr val="000000"/>
                          </a:solidFill>
                          <a:effectLst/>
                          <a:latin typeface="Arial" panose="020B0604020202020204" pitchFamily="34" charset="0"/>
                        </a:rPr>
                        <a:t>26</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891517310"/>
                  </a:ext>
                </a:extLst>
              </a:tr>
              <a:tr h="388886">
                <a:tc>
                  <a:txBody>
                    <a:bodyPr/>
                    <a:lstStyle/>
                    <a:p>
                      <a:pPr algn="ctr" fontAlgn="ctr"/>
                      <a:r>
                        <a:rPr lang="cs-CZ" sz="900" b="1" i="0" u="none" strike="noStrike" dirty="0">
                          <a:solidFill>
                            <a:srgbClr val="000000"/>
                          </a:solidFill>
                          <a:effectLst/>
                          <a:latin typeface="Arial" panose="020B0604020202020204" pitchFamily="34" charset="0"/>
                        </a:rPr>
                        <a:t>sobota</a:t>
                      </a:r>
                    </a:p>
                  </a:txBody>
                  <a:tcPr marL="3222" marR="3222" marT="3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23.05.</a:t>
                      </a:r>
                    </a:p>
                    <a:p>
                      <a:pPr algn="ctr" fontAlgn="ctr"/>
                      <a:r>
                        <a:rPr lang="cs-CZ" sz="1000" b="1" i="0" u="none" strike="noStrike" dirty="0">
                          <a:solidFill>
                            <a:srgbClr val="000000"/>
                          </a:solidFill>
                          <a:effectLst/>
                          <a:latin typeface="Arial" panose="020B0604020202020204" pitchFamily="34" charset="0"/>
                        </a:rPr>
                        <a:t>2020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10:15</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 </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dirty="0">
                          <a:solidFill>
                            <a:srgbClr val="000000"/>
                          </a:solidFill>
                          <a:effectLst/>
                          <a:latin typeface="Arial" panose="020B0604020202020204" pitchFamily="34" charset="0"/>
                        </a:rPr>
                        <a:t>SK Štětí</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dirty="0">
                          <a:solidFill>
                            <a:srgbClr val="000000"/>
                          </a:solidFill>
                          <a:effectLst/>
                          <a:latin typeface="Arial" panose="020B0604020202020204" pitchFamily="34" charset="0"/>
                        </a:rPr>
                        <a:t>Fotbalový klub Brandýs </a:t>
                      </a:r>
                      <a:r>
                        <a:rPr lang="cs-CZ" sz="1050" b="1" i="0" u="none" strike="noStrike" dirty="0" err="1">
                          <a:solidFill>
                            <a:srgbClr val="000000"/>
                          </a:solidFill>
                          <a:effectLst/>
                          <a:latin typeface="Arial" panose="020B0604020202020204" pitchFamily="34" charset="0"/>
                        </a:rPr>
                        <a:t>n.L.</a:t>
                      </a:r>
                      <a:endParaRPr lang="cs-CZ" sz="1050" b="1" i="0" u="none" strike="noStrike" dirty="0">
                        <a:solidFill>
                          <a:srgbClr val="000000"/>
                        </a:solidFill>
                        <a:effectLst/>
                        <a:latin typeface="Arial" panose="020B0604020202020204" pitchFamily="34" charset="0"/>
                      </a:endParaRP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700" b="1" i="0" u="none" strike="noStrike">
                          <a:solidFill>
                            <a:srgbClr val="000000"/>
                          </a:solidFill>
                          <a:effectLst/>
                          <a:latin typeface="Arial" panose="020B0604020202020204" pitchFamily="34" charset="0"/>
                        </a:rPr>
                        <a:t> </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700" b="1" i="0" u="none" strike="noStrike">
                          <a:solidFill>
                            <a:srgbClr val="000000"/>
                          </a:solidFill>
                          <a:effectLst/>
                          <a:latin typeface="Arial" panose="020B0604020202020204" pitchFamily="34" charset="0"/>
                        </a:rPr>
                        <a:t>27</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2225620741"/>
                  </a:ext>
                </a:extLst>
              </a:tr>
              <a:tr h="388886">
                <a:tc>
                  <a:txBody>
                    <a:bodyPr/>
                    <a:lstStyle/>
                    <a:p>
                      <a:pPr algn="ctr" fontAlgn="ctr"/>
                      <a:r>
                        <a:rPr lang="cs-CZ" sz="900" b="1" i="0" u="none" strike="noStrike">
                          <a:solidFill>
                            <a:srgbClr val="000000"/>
                          </a:solidFill>
                          <a:effectLst/>
                          <a:latin typeface="Arial" panose="020B0604020202020204" pitchFamily="34" charset="0"/>
                        </a:rPr>
                        <a:t>sobota</a:t>
                      </a:r>
                    </a:p>
                  </a:txBody>
                  <a:tcPr marL="3222" marR="3222" marT="3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dirty="0">
                          <a:solidFill>
                            <a:srgbClr val="000000"/>
                          </a:solidFill>
                          <a:effectLst/>
                          <a:latin typeface="Arial" panose="020B0604020202020204" pitchFamily="34" charset="0"/>
                        </a:rPr>
                        <a:t>30.05.</a:t>
                      </a:r>
                    </a:p>
                    <a:p>
                      <a:pPr algn="ctr" fontAlgn="ctr"/>
                      <a:r>
                        <a:rPr lang="cs-CZ" sz="1000" b="1" i="0" u="none" strike="noStrike" dirty="0">
                          <a:solidFill>
                            <a:srgbClr val="000000"/>
                          </a:solidFill>
                          <a:effectLst/>
                          <a:latin typeface="Arial" panose="020B0604020202020204" pitchFamily="34" charset="0"/>
                        </a:rPr>
                        <a:t>2020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a:solidFill>
                            <a:srgbClr val="000000"/>
                          </a:solidFill>
                          <a:effectLst/>
                          <a:latin typeface="Arial" panose="020B0604020202020204" pitchFamily="34" charset="0"/>
                        </a:rPr>
                        <a:t>17:00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a:solidFill>
                            <a:srgbClr val="000000"/>
                          </a:solidFill>
                          <a:effectLst/>
                          <a:latin typeface="Arial" panose="020B0604020202020204" pitchFamily="34" charset="0"/>
                        </a:rPr>
                        <a:t>14:30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50" b="1" i="0" u="none" strike="noStrike">
                          <a:solidFill>
                            <a:srgbClr val="000000"/>
                          </a:solidFill>
                          <a:effectLst/>
                          <a:latin typeface="Arial" panose="020B0604020202020204" pitchFamily="34" charset="0"/>
                        </a:rPr>
                        <a:t>FK Arsenal Česká Lípa, a.s.</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50" b="1" i="0" u="none" strike="noStrike" dirty="0">
                          <a:solidFill>
                            <a:srgbClr val="000000"/>
                          </a:solidFill>
                          <a:effectLst/>
                          <a:latin typeface="Arial" panose="020B0604020202020204" pitchFamily="34" charset="0"/>
                        </a:rPr>
                        <a:t>SK Štětí</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700" b="1" i="0" u="none" strike="noStrike">
                          <a:solidFill>
                            <a:srgbClr val="000000"/>
                          </a:solidFill>
                          <a:effectLst/>
                          <a:latin typeface="Arial" panose="020B0604020202020204" pitchFamily="34" charset="0"/>
                        </a:rPr>
                        <a:t>Česká Lípa</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700" b="1" i="0" u="none" strike="noStrike">
                          <a:solidFill>
                            <a:srgbClr val="000000"/>
                          </a:solidFill>
                          <a:effectLst/>
                          <a:latin typeface="Arial" panose="020B0604020202020204" pitchFamily="34" charset="0"/>
                        </a:rPr>
                        <a:t>28</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1995378470"/>
                  </a:ext>
                </a:extLst>
              </a:tr>
              <a:tr h="388886">
                <a:tc>
                  <a:txBody>
                    <a:bodyPr/>
                    <a:lstStyle/>
                    <a:p>
                      <a:pPr algn="ctr" fontAlgn="ctr"/>
                      <a:r>
                        <a:rPr lang="cs-CZ" sz="900" b="1" i="0" u="none" strike="noStrike" dirty="0">
                          <a:solidFill>
                            <a:srgbClr val="000000"/>
                          </a:solidFill>
                          <a:effectLst/>
                          <a:latin typeface="Arial" panose="020B0604020202020204" pitchFamily="34" charset="0"/>
                        </a:rPr>
                        <a:t>sobota</a:t>
                      </a:r>
                    </a:p>
                  </a:txBody>
                  <a:tcPr marL="3222" marR="3222" marT="3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dirty="0">
                          <a:solidFill>
                            <a:srgbClr val="000000"/>
                          </a:solidFill>
                          <a:effectLst/>
                          <a:latin typeface="Arial" panose="020B0604020202020204" pitchFamily="34" charset="0"/>
                        </a:rPr>
                        <a:t>06.06.</a:t>
                      </a:r>
                    </a:p>
                    <a:p>
                      <a:pPr algn="ctr" fontAlgn="ctr"/>
                      <a:r>
                        <a:rPr lang="cs-CZ" sz="1000" b="1" i="0" u="none" strike="noStrike" dirty="0">
                          <a:solidFill>
                            <a:srgbClr val="000000"/>
                          </a:solidFill>
                          <a:effectLst/>
                          <a:latin typeface="Arial" panose="020B0604020202020204" pitchFamily="34" charset="0"/>
                        </a:rPr>
                        <a:t>2020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10:15</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solidFill>
                            <a:srgbClr val="000000"/>
                          </a:solidFill>
                          <a:effectLst/>
                          <a:latin typeface="Arial" panose="020B0604020202020204" pitchFamily="34" charset="0"/>
                        </a:rPr>
                        <a:t> </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dirty="0">
                          <a:solidFill>
                            <a:srgbClr val="000000"/>
                          </a:solidFill>
                          <a:effectLst/>
                          <a:latin typeface="Arial" panose="020B0604020202020204" pitchFamily="34" charset="0"/>
                        </a:rPr>
                        <a:t>SK Štětí</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dirty="0">
                          <a:solidFill>
                            <a:srgbClr val="000000"/>
                          </a:solidFill>
                          <a:effectLst/>
                          <a:latin typeface="Arial" panose="020B0604020202020204" pitchFamily="34" charset="0"/>
                        </a:rPr>
                        <a:t>MFK Dobříš</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700" b="1" i="0" u="none" strike="noStrike">
                          <a:solidFill>
                            <a:srgbClr val="000000"/>
                          </a:solidFill>
                          <a:effectLst/>
                          <a:latin typeface="Arial" panose="020B0604020202020204" pitchFamily="34" charset="0"/>
                        </a:rPr>
                        <a:t> </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700" b="1" i="0" u="none" strike="noStrike">
                          <a:solidFill>
                            <a:srgbClr val="000000"/>
                          </a:solidFill>
                          <a:effectLst/>
                          <a:latin typeface="Arial" panose="020B0604020202020204" pitchFamily="34" charset="0"/>
                        </a:rPr>
                        <a:t>29</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452351954"/>
                  </a:ext>
                </a:extLst>
              </a:tr>
              <a:tr h="388886">
                <a:tc>
                  <a:txBody>
                    <a:bodyPr/>
                    <a:lstStyle/>
                    <a:p>
                      <a:pPr algn="ctr" fontAlgn="ctr"/>
                      <a:r>
                        <a:rPr lang="cs-CZ" sz="900" b="1" i="0" u="none" strike="noStrike" dirty="0">
                          <a:solidFill>
                            <a:srgbClr val="000000"/>
                          </a:solidFill>
                          <a:effectLst/>
                          <a:latin typeface="Arial" panose="020B0604020202020204" pitchFamily="34" charset="0"/>
                        </a:rPr>
                        <a:t>sobota</a:t>
                      </a:r>
                    </a:p>
                  </a:txBody>
                  <a:tcPr marL="3222" marR="3222" marT="3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dirty="0">
                          <a:solidFill>
                            <a:srgbClr val="000000"/>
                          </a:solidFill>
                          <a:effectLst/>
                          <a:latin typeface="Arial" panose="020B0604020202020204" pitchFamily="34" charset="0"/>
                        </a:rPr>
                        <a:t>13.06.</a:t>
                      </a:r>
                    </a:p>
                    <a:p>
                      <a:pPr algn="ctr" fontAlgn="ctr"/>
                      <a:r>
                        <a:rPr lang="cs-CZ" sz="1000" b="1" i="0" u="none" strike="noStrike" dirty="0">
                          <a:solidFill>
                            <a:srgbClr val="000000"/>
                          </a:solidFill>
                          <a:effectLst/>
                          <a:latin typeface="Arial" panose="020B0604020202020204" pitchFamily="34" charset="0"/>
                        </a:rPr>
                        <a:t>2020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a:solidFill>
                            <a:srgbClr val="000000"/>
                          </a:solidFill>
                          <a:effectLst/>
                          <a:latin typeface="Arial" panose="020B0604020202020204" pitchFamily="34" charset="0"/>
                        </a:rPr>
                        <a:t>10:15</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00" b="1" i="0" u="none" strike="noStrike" dirty="0">
                          <a:solidFill>
                            <a:srgbClr val="000000"/>
                          </a:solidFill>
                          <a:effectLst/>
                          <a:latin typeface="Arial" panose="020B0604020202020204" pitchFamily="34" charset="0"/>
                        </a:rPr>
                        <a:t>7:45</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50" b="1" i="0" u="none" strike="noStrike">
                          <a:solidFill>
                            <a:srgbClr val="000000"/>
                          </a:solidFill>
                          <a:effectLst/>
                          <a:latin typeface="Arial" panose="020B0604020202020204" pitchFamily="34" charset="0"/>
                        </a:rPr>
                        <a:t>SK Kladno, z.s</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050" b="1" i="0" u="none" strike="noStrike" dirty="0">
                          <a:solidFill>
                            <a:srgbClr val="000000"/>
                          </a:solidFill>
                          <a:effectLst/>
                          <a:latin typeface="Arial" panose="020B0604020202020204" pitchFamily="34" charset="0"/>
                        </a:rPr>
                        <a:t>SK Štětí</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700" b="1" i="0" u="none" strike="noStrike">
                          <a:solidFill>
                            <a:srgbClr val="000000"/>
                          </a:solidFill>
                          <a:effectLst/>
                          <a:latin typeface="Arial" panose="020B0604020202020204" pitchFamily="34" charset="0"/>
                        </a:rPr>
                        <a:t>Fr.Kloze</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700" b="1" i="0" u="none" strike="noStrike" dirty="0">
                          <a:solidFill>
                            <a:srgbClr val="000000"/>
                          </a:solidFill>
                          <a:effectLst/>
                          <a:latin typeface="Arial" panose="020B0604020202020204" pitchFamily="34" charset="0"/>
                        </a:rPr>
                        <a:t>30</a:t>
                      </a:r>
                    </a:p>
                  </a:txBody>
                  <a:tcPr marL="3222" marR="3222" marT="3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1660983205"/>
                  </a:ext>
                </a:extLst>
              </a:tr>
            </a:tbl>
          </a:graphicData>
        </a:graphic>
      </p:graphicFrame>
      <p:graphicFrame>
        <p:nvGraphicFramePr>
          <p:cNvPr id="2" name="Tabulka 1"/>
          <p:cNvGraphicFramePr>
            <a:graphicFrameLocks noGrp="1"/>
          </p:cNvGraphicFramePr>
          <p:nvPr>
            <p:extLst>
              <p:ext uri="{D42A27DB-BD31-4B8C-83A1-F6EECF244321}">
                <p14:modId xmlns:p14="http://schemas.microsoft.com/office/powerpoint/2010/main" val="38240460"/>
              </p:ext>
            </p:extLst>
          </p:nvPr>
        </p:nvGraphicFramePr>
        <p:xfrm>
          <a:off x="143992" y="91108"/>
          <a:ext cx="4536504" cy="6782126"/>
        </p:xfrm>
        <a:graphic>
          <a:graphicData uri="http://schemas.openxmlformats.org/drawingml/2006/table">
            <a:tbl>
              <a:tblPr/>
              <a:tblGrid>
                <a:gridCol w="645497">
                  <a:extLst>
                    <a:ext uri="{9D8B030D-6E8A-4147-A177-3AD203B41FA5}">
                      <a16:colId xmlns:a16="http://schemas.microsoft.com/office/drawing/2014/main" val="3573621223"/>
                    </a:ext>
                  </a:extLst>
                </a:gridCol>
                <a:gridCol w="1605926">
                  <a:extLst>
                    <a:ext uri="{9D8B030D-6E8A-4147-A177-3AD203B41FA5}">
                      <a16:colId xmlns:a16="http://schemas.microsoft.com/office/drawing/2014/main" val="3408988750"/>
                    </a:ext>
                  </a:extLst>
                </a:gridCol>
                <a:gridCol w="1101070">
                  <a:extLst>
                    <a:ext uri="{9D8B030D-6E8A-4147-A177-3AD203B41FA5}">
                      <a16:colId xmlns:a16="http://schemas.microsoft.com/office/drawing/2014/main" val="1472653986"/>
                    </a:ext>
                  </a:extLst>
                </a:gridCol>
                <a:gridCol w="616647">
                  <a:extLst>
                    <a:ext uri="{9D8B030D-6E8A-4147-A177-3AD203B41FA5}">
                      <a16:colId xmlns:a16="http://schemas.microsoft.com/office/drawing/2014/main" val="4101655970"/>
                    </a:ext>
                  </a:extLst>
                </a:gridCol>
                <a:gridCol w="567364">
                  <a:extLst>
                    <a:ext uri="{9D8B030D-6E8A-4147-A177-3AD203B41FA5}">
                      <a16:colId xmlns:a16="http://schemas.microsoft.com/office/drawing/2014/main" val="2208141283"/>
                    </a:ext>
                  </a:extLst>
                </a:gridCol>
              </a:tblGrid>
              <a:tr h="169747">
                <a:tc gridSpan="5">
                  <a:txBody>
                    <a:bodyPr/>
                    <a:lstStyle/>
                    <a:p>
                      <a:pPr algn="ctr" fontAlgn="ctr"/>
                      <a:r>
                        <a:rPr lang="cs-CZ" sz="1800" b="1" i="0" u="none" strike="noStrike" dirty="0">
                          <a:solidFill>
                            <a:srgbClr val="000099"/>
                          </a:solidFill>
                          <a:effectLst/>
                          <a:latin typeface="Algerian" panose="04020705040A02060702" pitchFamily="82" charset="0"/>
                        </a:rPr>
                        <a:t>Dospělí Podzim 2019-Divize </a:t>
                      </a:r>
                      <a:r>
                        <a:rPr lang="cs-CZ" sz="1800" b="1" i="0" u="none" strike="noStrike" dirty="0" smtClean="0">
                          <a:solidFill>
                            <a:srgbClr val="000099"/>
                          </a:solidFill>
                          <a:effectLst/>
                          <a:latin typeface="Algerian" panose="04020705040A02060702" pitchFamily="82" charset="0"/>
                        </a:rPr>
                        <a:t>B</a:t>
                      </a:r>
                      <a:endParaRPr lang="cs-CZ" sz="1800" b="1" i="0" u="none" strike="noStrike" dirty="0">
                        <a:solidFill>
                          <a:srgbClr val="000099"/>
                        </a:solidFill>
                        <a:effectLst/>
                        <a:latin typeface="Algerian" panose="04020705040A02060702" pitchFamily="82" charset="0"/>
                      </a:endParaRPr>
                    </a:p>
                  </a:txBody>
                  <a:tcPr marL="2023" marR="2023" marT="202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543593860"/>
                  </a:ext>
                </a:extLst>
              </a:tr>
              <a:tr h="199702">
                <a:tc>
                  <a:txBody>
                    <a:bodyPr/>
                    <a:lstStyle/>
                    <a:p>
                      <a:pPr algn="ctr" fontAlgn="ctr"/>
                      <a:r>
                        <a:rPr lang="cs-CZ" sz="500" b="1" i="0" u="none" strike="noStrike">
                          <a:solidFill>
                            <a:srgbClr val="000099"/>
                          </a:solidFill>
                          <a:effectLst/>
                          <a:latin typeface="Arial" panose="020B0604020202020204" pitchFamily="34" charset="0"/>
                        </a:rPr>
                        <a:t>Datum</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500" b="1" i="0" u="none" strike="noStrike">
                          <a:solidFill>
                            <a:srgbClr val="000099"/>
                          </a:solidFill>
                          <a:effectLst/>
                          <a:latin typeface="Arial" panose="020B0604020202020204" pitchFamily="34" charset="0"/>
                        </a:rPr>
                        <a:t>Domácí</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500" b="1" i="0" u="none" strike="noStrike">
                          <a:solidFill>
                            <a:srgbClr val="000099"/>
                          </a:solidFill>
                          <a:effectLst/>
                          <a:latin typeface="Arial" panose="020B0604020202020204" pitchFamily="34" charset="0"/>
                        </a:rPr>
                        <a:t>Hosté</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500" b="1" i="0" u="none" strike="noStrike">
                          <a:solidFill>
                            <a:srgbClr val="000099"/>
                          </a:solidFill>
                          <a:effectLst/>
                          <a:latin typeface="Arial" panose="020B0604020202020204" pitchFamily="34" charset="0"/>
                        </a:rPr>
                        <a:t>Kolo</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500" b="1" i="0" u="none" strike="noStrike">
                          <a:solidFill>
                            <a:srgbClr val="000099"/>
                          </a:solidFill>
                          <a:effectLst/>
                          <a:latin typeface="Arial" panose="020B0604020202020204" pitchFamily="34" charset="0"/>
                        </a:rPr>
                        <a:t>Výsledek</a:t>
                      </a:r>
                    </a:p>
                  </a:txBody>
                  <a:tcPr marL="2023" marR="2023" marT="20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432900"/>
                  </a:ext>
                </a:extLst>
              </a:tr>
              <a:tr h="332670">
                <a:tc>
                  <a:txBody>
                    <a:bodyPr/>
                    <a:lstStyle/>
                    <a:p>
                      <a:pPr algn="ctr" fontAlgn="ctr"/>
                      <a:r>
                        <a:rPr lang="cs-CZ" sz="1000" b="1" i="0" u="none" strike="noStrike" dirty="0">
                          <a:solidFill>
                            <a:srgbClr val="000000"/>
                          </a:solidFill>
                          <a:effectLst/>
                          <a:latin typeface="Arial" panose="020B0604020202020204" pitchFamily="34" charset="0"/>
                        </a:rPr>
                        <a:t>10.08.2019</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FK Baník </a:t>
                      </a:r>
                      <a:r>
                        <a:rPr lang="cs-CZ" sz="1200" b="1" i="0" u="none" strike="noStrike" dirty="0" smtClean="0">
                          <a:solidFill>
                            <a:srgbClr val="000000"/>
                          </a:solidFill>
                          <a:effectLst/>
                          <a:latin typeface="Arial" panose="020B0604020202020204" pitchFamily="34" charset="0"/>
                        </a:rPr>
                        <a:t>Souš</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SK </a:t>
                      </a:r>
                      <a:r>
                        <a:rPr lang="cs-CZ" sz="1200" b="1" i="0" u="none" strike="noStrike" dirty="0" smtClean="0">
                          <a:solidFill>
                            <a:srgbClr val="000000"/>
                          </a:solidFill>
                          <a:effectLst/>
                          <a:latin typeface="Arial" panose="020B0604020202020204" pitchFamily="34" charset="0"/>
                        </a:rPr>
                        <a:t>Štětí</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4:1</a:t>
                      </a:r>
                    </a:p>
                  </a:txBody>
                  <a:tcPr marL="2023" marR="2023" marT="20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311157303"/>
                  </a:ext>
                </a:extLst>
              </a:tr>
              <a:tr h="453822">
                <a:tc>
                  <a:txBody>
                    <a:bodyPr/>
                    <a:lstStyle/>
                    <a:p>
                      <a:pPr algn="ctr" fontAlgn="ctr"/>
                      <a:r>
                        <a:rPr lang="cs-CZ" sz="1000" b="1" i="0" u="none" strike="noStrike">
                          <a:solidFill>
                            <a:srgbClr val="000000"/>
                          </a:solidFill>
                          <a:effectLst/>
                          <a:latin typeface="Arial" panose="020B0604020202020204" pitchFamily="34" charset="0"/>
                        </a:rPr>
                        <a:t>17.08.2019</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dirty="0">
                          <a:solidFill>
                            <a:srgbClr val="000000"/>
                          </a:solidFill>
                          <a:effectLst/>
                          <a:latin typeface="Arial" panose="020B0604020202020204" pitchFamily="34" charset="0"/>
                        </a:rPr>
                        <a:t>SK </a:t>
                      </a:r>
                      <a:r>
                        <a:rPr lang="cs-CZ" sz="1200" b="1" i="0" u="none" strike="noStrike" dirty="0" smtClean="0">
                          <a:solidFill>
                            <a:srgbClr val="000000"/>
                          </a:solidFill>
                          <a:effectLst/>
                          <a:latin typeface="Arial" panose="020B0604020202020204" pitchFamily="34" charset="0"/>
                        </a:rPr>
                        <a:t>Štětí</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dirty="0">
                          <a:solidFill>
                            <a:srgbClr val="000000"/>
                          </a:solidFill>
                          <a:effectLst/>
                          <a:latin typeface="Arial" panose="020B0604020202020204" pitchFamily="34" charset="0"/>
                        </a:rPr>
                        <a:t>TJ </a:t>
                      </a:r>
                      <a:r>
                        <a:rPr lang="cs-CZ" sz="1200" b="1" i="0" u="none" strike="noStrike" dirty="0" err="1">
                          <a:solidFill>
                            <a:srgbClr val="000000"/>
                          </a:solidFill>
                          <a:effectLst/>
                          <a:latin typeface="Arial" panose="020B0604020202020204" pitchFamily="34" charset="0"/>
                        </a:rPr>
                        <a:t>Tatran</a:t>
                      </a:r>
                      <a:r>
                        <a:rPr lang="cs-CZ" sz="1200" b="1" i="0" u="none" strike="noStrike" dirty="0">
                          <a:solidFill>
                            <a:srgbClr val="000000"/>
                          </a:solidFill>
                          <a:effectLst/>
                          <a:latin typeface="Arial" panose="020B0604020202020204" pitchFamily="34" charset="0"/>
                        </a:rPr>
                        <a:t> </a:t>
                      </a:r>
                      <a:r>
                        <a:rPr lang="cs-CZ" sz="1200" b="1" i="0" u="none" strike="noStrike" dirty="0" smtClean="0">
                          <a:solidFill>
                            <a:srgbClr val="000000"/>
                          </a:solidFill>
                          <a:effectLst/>
                          <a:latin typeface="Arial" panose="020B0604020202020204" pitchFamily="34" charset="0"/>
                        </a:rPr>
                        <a:t>Rakovník</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a:solidFill>
                            <a:srgbClr val="000000"/>
                          </a:solidFill>
                          <a:effectLst/>
                          <a:latin typeface="Arial" panose="020B0604020202020204" pitchFamily="34" charset="0"/>
                        </a:rPr>
                        <a:t>2</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a:solidFill>
                            <a:srgbClr val="000000"/>
                          </a:solidFill>
                          <a:effectLst/>
                          <a:latin typeface="Arial" panose="020B0604020202020204" pitchFamily="34" charset="0"/>
                        </a:rPr>
                        <a:t>2:3</a:t>
                      </a:r>
                    </a:p>
                  </a:txBody>
                  <a:tcPr marL="2023" marR="2023" marT="20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4051371648"/>
                  </a:ext>
                </a:extLst>
              </a:tr>
              <a:tr h="332670">
                <a:tc>
                  <a:txBody>
                    <a:bodyPr/>
                    <a:lstStyle/>
                    <a:p>
                      <a:pPr algn="ctr" fontAlgn="ctr"/>
                      <a:r>
                        <a:rPr lang="cs-CZ" sz="1000" b="1" i="0" u="none" strike="noStrike">
                          <a:solidFill>
                            <a:srgbClr val="000000"/>
                          </a:solidFill>
                          <a:effectLst/>
                          <a:latin typeface="Arial" panose="020B0604020202020204" pitchFamily="34" charset="0"/>
                        </a:rPr>
                        <a:t>24.08.2019</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SK Český </a:t>
                      </a:r>
                      <a:r>
                        <a:rPr lang="cs-CZ" sz="1200" b="1" i="0" u="none" strike="noStrike" dirty="0" smtClean="0">
                          <a:solidFill>
                            <a:srgbClr val="000000"/>
                          </a:solidFill>
                          <a:effectLst/>
                          <a:latin typeface="Arial" panose="020B0604020202020204" pitchFamily="34" charset="0"/>
                        </a:rPr>
                        <a:t>Brod</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SK </a:t>
                      </a:r>
                      <a:r>
                        <a:rPr lang="cs-CZ" sz="1200" b="1" i="0" u="none" strike="noStrike" dirty="0" smtClean="0">
                          <a:solidFill>
                            <a:srgbClr val="000000"/>
                          </a:solidFill>
                          <a:effectLst/>
                          <a:latin typeface="Arial" panose="020B0604020202020204" pitchFamily="34" charset="0"/>
                        </a:rPr>
                        <a:t>Štětí</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3</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3:2</a:t>
                      </a:r>
                    </a:p>
                  </a:txBody>
                  <a:tcPr marL="2023" marR="2023" marT="20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2956869932"/>
                  </a:ext>
                </a:extLst>
              </a:tr>
              <a:tr h="453822">
                <a:tc>
                  <a:txBody>
                    <a:bodyPr/>
                    <a:lstStyle/>
                    <a:p>
                      <a:pPr algn="ctr" fontAlgn="ctr"/>
                      <a:r>
                        <a:rPr lang="cs-CZ" sz="1000" b="1" i="0" u="none" strike="noStrike">
                          <a:solidFill>
                            <a:srgbClr val="000000"/>
                          </a:solidFill>
                          <a:effectLst/>
                          <a:latin typeface="Arial" panose="020B0604020202020204" pitchFamily="34" charset="0"/>
                        </a:rPr>
                        <a:t>31.08.2019</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dirty="0">
                          <a:solidFill>
                            <a:srgbClr val="000000"/>
                          </a:solidFill>
                          <a:effectLst/>
                          <a:latin typeface="Arial" panose="020B0604020202020204" pitchFamily="34" charset="0"/>
                        </a:rPr>
                        <a:t>SK </a:t>
                      </a:r>
                      <a:r>
                        <a:rPr lang="cs-CZ" sz="1200" b="1" i="0" u="none" strike="noStrike" dirty="0" smtClean="0">
                          <a:solidFill>
                            <a:srgbClr val="000000"/>
                          </a:solidFill>
                          <a:effectLst/>
                          <a:latin typeface="Arial" panose="020B0604020202020204" pitchFamily="34" charset="0"/>
                        </a:rPr>
                        <a:t>Štětí</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dirty="0">
                          <a:solidFill>
                            <a:srgbClr val="000000"/>
                          </a:solidFill>
                          <a:effectLst/>
                          <a:latin typeface="Arial" panose="020B0604020202020204" pitchFamily="34" charset="0"/>
                        </a:rPr>
                        <a:t>Fotbalový klub </a:t>
                      </a:r>
                      <a:r>
                        <a:rPr lang="cs-CZ" sz="1200" b="1" i="0" u="none" strike="noStrike" dirty="0" smtClean="0">
                          <a:solidFill>
                            <a:srgbClr val="000000"/>
                          </a:solidFill>
                          <a:effectLst/>
                          <a:latin typeface="Arial" panose="020B0604020202020204" pitchFamily="34" charset="0"/>
                        </a:rPr>
                        <a:t>Ostrov</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a:solidFill>
                            <a:srgbClr val="000000"/>
                          </a:solidFill>
                          <a:effectLst/>
                          <a:latin typeface="Arial" panose="020B0604020202020204" pitchFamily="34" charset="0"/>
                        </a:rPr>
                        <a:t>4</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a:solidFill>
                            <a:srgbClr val="000000"/>
                          </a:solidFill>
                          <a:effectLst/>
                          <a:latin typeface="Arial" panose="020B0604020202020204" pitchFamily="34" charset="0"/>
                        </a:rPr>
                        <a:t>1:2</a:t>
                      </a:r>
                    </a:p>
                  </a:txBody>
                  <a:tcPr marL="2023" marR="2023" marT="20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53627982"/>
                  </a:ext>
                </a:extLst>
              </a:tr>
              <a:tr h="453822">
                <a:tc>
                  <a:txBody>
                    <a:bodyPr/>
                    <a:lstStyle/>
                    <a:p>
                      <a:pPr algn="ctr" fontAlgn="ctr"/>
                      <a:r>
                        <a:rPr lang="cs-CZ" sz="1000" b="1" i="0" u="none" strike="noStrike" dirty="0">
                          <a:solidFill>
                            <a:srgbClr val="000000"/>
                          </a:solidFill>
                          <a:effectLst/>
                          <a:latin typeface="Arial" panose="020B0604020202020204" pitchFamily="34" charset="0"/>
                        </a:rPr>
                        <a:t>08.09.2019</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FK Meteor Praha </a:t>
                      </a:r>
                      <a:r>
                        <a:rPr lang="cs-CZ" sz="1200" b="1" i="0" u="none" strike="noStrike" dirty="0" smtClean="0">
                          <a:solidFill>
                            <a:srgbClr val="000000"/>
                          </a:solidFill>
                          <a:effectLst/>
                          <a:latin typeface="Arial" panose="020B0604020202020204" pitchFamily="34" charset="0"/>
                        </a:rPr>
                        <a:t>VIII</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SK </a:t>
                      </a:r>
                      <a:r>
                        <a:rPr lang="cs-CZ" sz="1200" b="1" i="0" u="none" strike="noStrike" dirty="0" smtClean="0">
                          <a:solidFill>
                            <a:srgbClr val="000000"/>
                          </a:solidFill>
                          <a:effectLst/>
                          <a:latin typeface="Arial" panose="020B0604020202020204" pitchFamily="34" charset="0"/>
                        </a:rPr>
                        <a:t>Štětí</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cs-CZ" sz="1200" b="1" i="0" u="none" strike="noStrike" dirty="0" smtClean="0">
                          <a:solidFill>
                            <a:srgbClr val="000000"/>
                          </a:solidFill>
                          <a:effectLst/>
                          <a:latin typeface="Arial" panose="020B0604020202020204" pitchFamily="34" charset="0"/>
                        </a:rPr>
                        <a:t>5</a:t>
                      </a:r>
                    </a:p>
                    <a:p>
                      <a:pPr algn="ctr" fontAlgn="ct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3:0</a:t>
                      </a:r>
                    </a:p>
                  </a:txBody>
                  <a:tcPr marL="2023" marR="2023" marT="20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2614826335"/>
                  </a:ext>
                </a:extLst>
              </a:tr>
              <a:tr h="453822">
                <a:tc>
                  <a:txBody>
                    <a:bodyPr/>
                    <a:lstStyle/>
                    <a:p>
                      <a:pPr algn="ctr" fontAlgn="ctr"/>
                      <a:r>
                        <a:rPr lang="cs-CZ" sz="1000" b="1" i="0" u="none" strike="noStrike" dirty="0">
                          <a:solidFill>
                            <a:srgbClr val="000000"/>
                          </a:solidFill>
                          <a:effectLst/>
                          <a:latin typeface="Arial" panose="020B0604020202020204" pitchFamily="34" charset="0"/>
                        </a:rPr>
                        <a:t>14.09.2019</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dirty="0">
                          <a:solidFill>
                            <a:srgbClr val="000000"/>
                          </a:solidFill>
                          <a:effectLst/>
                          <a:latin typeface="Arial" panose="020B0604020202020204" pitchFamily="34" charset="0"/>
                        </a:rPr>
                        <a:t>SK </a:t>
                      </a:r>
                      <a:r>
                        <a:rPr lang="cs-CZ" sz="1200" b="1" i="0" u="none" strike="noStrike" dirty="0" smtClean="0">
                          <a:solidFill>
                            <a:srgbClr val="000000"/>
                          </a:solidFill>
                          <a:effectLst/>
                          <a:latin typeface="Arial" panose="020B0604020202020204" pitchFamily="34" charset="0"/>
                        </a:rPr>
                        <a:t>Štětí</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dirty="0">
                          <a:solidFill>
                            <a:srgbClr val="000000"/>
                          </a:solidFill>
                          <a:effectLst/>
                          <a:latin typeface="Arial" panose="020B0604020202020204" pitchFamily="34" charset="0"/>
                        </a:rPr>
                        <a:t>Fotbalový klub SEKO </a:t>
                      </a:r>
                      <a:r>
                        <a:rPr lang="cs-CZ" sz="1200" b="1" i="0" u="none" strike="noStrike" dirty="0" smtClean="0">
                          <a:solidFill>
                            <a:srgbClr val="000000"/>
                          </a:solidFill>
                          <a:effectLst/>
                          <a:latin typeface="Arial" panose="020B0604020202020204" pitchFamily="34" charset="0"/>
                        </a:rPr>
                        <a:t>Louny</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a:solidFill>
                            <a:srgbClr val="000000"/>
                          </a:solidFill>
                          <a:effectLst/>
                          <a:latin typeface="Arial" panose="020B0604020202020204" pitchFamily="34" charset="0"/>
                        </a:rPr>
                        <a:t>6</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a:solidFill>
                            <a:srgbClr val="000000"/>
                          </a:solidFill>
                          <a:effectLst/>
                          <a:latin typeface="Arial" panose="020B0604020202020204" pitchFamily="34" charset="0"/>
                        </a:rPr>
                        <a:t>2:0</a:t>
                      </a:r>
                    </a:p>
                  </a:txBody>
                  <a:tcPr marL="2023" marR="2023" marT="20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817274034"/>
                  </a:ext>
                </a:extLst>
              </a:tr>
              <a:tr h="332670">
                <a:tc>
                  <a:txBody>
                    <a:bodyPr/>
                    <a:lstStyle/>
                    <a:p>
                      <a:pPr algn="ctr" fontAlgn="ctr"/>
                      <a:r>
                        <a:rPr lang="cs-CZ" sz="1000" b="1" i="0" u="none" strike="noStrike">
                          <a:solidFill>
                            <a:srgbClr val="000000"/>
                          </a:solidFill>
                          <a:effectLst/>
                          <a:latin typeface="Arial" panose="020B0604020202020204" pitchFamily="34" charset="0"/>
                        </a:rPr>
                        <a:t>21.09.2019</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SK </a:t>
                      </a:r>
                      <a:r>
                        <a:rPr lang="cs-CZ" sz="1200" b="1" i="0" u="none" strike="noStrike" dirty="0" smtClean="0">
                          <a:solidFill>
                            <a:srgbClr val="000000"/>
                          </a:solidFill>
                          <a:effectLst/>
                          <a:latin typeface="Arial" panose="020B0604020202020204" pitchFamily="34" charset="0"/>
                        </a:rPr>
                        <a:t>Slaný</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SK </a:t>
                      </a:r>
                      <a:r>
                        <a:rPr lang="cs-CZ" sz="1200" b="1" i="0" u="none" strike="noStrike" dirty="0" smtClean="0">
                          <a:solidFill>
                            <a:srgbClr val="000000"/>
                          </a:solidFill>
                          <a:effectLst/>
                          <a:latin typeface="Arial" panose="020B0604020202020204" pitchFamily="34" charset="0"/>
                        </a:rPr>
                        <a:t>Štětí</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7</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4:5 PK</a:t>
                      </a:r>
                    </a:p>
                  </a:txBody>
                  <a:tcPr marL="2023" marR="2023" marT="20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3126167155"/>
                  </a:ext>
                </a:extLst>
              </a:tr>
              <a:tr h="332670">
                <a:tc>
                  <a:txBody>
                    <a:bodyPr/>
                    <a:lstStyle/>
                    <a:p>
                      <a:pPr algn="ctr" fontAlgn="ctr"/>
                      <a:r>
                        <a:rPr lang="cs-CZ" sz="1000" b="1" i="0" u="none" strike="noStrike" dirty="0">
                          <a:solidFill>
                            <a:srgbClr val="000000"/>
                          </a:solidFill>
                          <a:effectLst/>
                          <a:latin typeface="Arial" panose="020B0604020202020204" pitchFamily="34" charset="0"/>
                        </a:rPr>
                        <a:t>28.09.2019</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FC Chomutov s.r.o.</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SK </a:t>
                      </a:r>
                      <a:r>
                        <a:rPr lang="cs-CZ" sz="1200" b="1" i="0" u="none" strike="noStrike" dirty="0" smtClean="0">
                          <a:solidFill>
                            <a:srgbClr val="000000"/>
                          </a:solidFill>
                          <a:effectLst/>
                          <a:latin typeface="Arial" panose="020B0604020202020204" pitchFamily="34" charset="0"/>
                        </a:rPr>
                        <a:t>Štětí</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8</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2:3 PK</a:t>
                      </a:r>
                    </a:p>
                  </a:txBody>
                  <a:tcPr marL="2023" marR="2023" marT="20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3330776860"/>
                  </a:ext>
                </a:extLst>
              </a:tr>
              <a:tr h="453822">
                <a:tc>
                  <a:txBody>
                    <a:bodyPr/>
                    <a:lstStyle/>
                    <a:p>
                      <a:pPr algn="ctr" fontAlgn="ctr"/>
                      <a:r>
                        <a:rPr lang="cs-CZ" sz="1000" b="1" i="0" u="none" strike="noStrike" dirty="0">
                          <a:solidFill>
                            <a:srgbClr val="000000"/>
                          </a:solidFill>
                          <a:effectLst/>
                          <a:latin typeface="Arial" panose="020B0604020202020204" pitchFamily="34" charset="0"/>
                        </a:rPr>
                        <a:t>05.10.2019</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dirty="0">
                          <a:solidFill>
                            <a:srgbClr val="000000"/>
                          </a:solidFill>
                          <a:effectLst/>
                          <a:latin typeface="Arial" panose="020B0604020202020204" pitchFamily="34" charset="0"/>
                        </a:rPr>
                        <a:t>SK </a:t>
                      </a:r>
                      <a:r>
                        <a:rPr lang="cs-CZ" sz="1200" b="1" i="0" u="none" strike="noStrike" dirty="0" smtClean="0">
                          <a:solidFill>
                            <a:srgbClr val="000000"/>
                          </a:solidFill>
                          <a:effectLst/>
                          <a:latin typeface="Arial" panose="020B0604020202020204" pitchFamily="34" charset="0"/>
                        </a:rPr>
                        <a:t>Štětí</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dirty="0">
                          <a:solidFill>
                            <a:srgbClr val="000000"/>
                          </a:solidFill>
                          <a:effectLst/>
                          <a:latin typeface="Arial" panose="020B0604020202020204" pitchFamily="34" charset="0"/>
                        </a:rPr>
                        <a:t>FK Olympie </a:t>
                      </a:r>
                      <a:r>
                        <a:rPr lang="cs-CZ" sz="1200" b="1" i="0" u="none" strike="noStrike" dirty="0" smtClean="0">
                          <a:solidFill>
                            <a:srgbClr val="000000"/>
                          </a:solidFill>
                          <a:effectLst/>
                          <a:latin typeface="Arial" panose="020B0604020202020204" pitchFamily="34" charset="0"/>
                        </a:rPr>
                        <a:t>Březová</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dirty="0">
                          <a:solidFill>
                            <a:srgbClr val="000000"/>
                          </a:solidFill>
                          <a:effectLst/>
                          <a:latin typeface="Arial" panose="020B0604020202020204" pitchFamily="34" charset="0"/>
                        </a:rPr>
                        <a:t>9</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a:solidFill>
                            <a:srgbClr val="000000"/>
                          </a:solidFill>
                          <a:effectLst/>
                          <a:latin typeface="Arial" panose="020B0604020202020204" pitchFamily="34" charset="0"/>
                        </a:rPr>
                        <a:t>5:1</a:t>
                      </a:r>
                    </a:p>
                  </a:txBody>
                  <a:tcPr marL="2023" marR="2023" marT="20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759361525"/>
                  </a:ext>
                </a:extLst>
              </a:tr>
              <a:tr h="453822">
                <a:tc>
                  <a:txBody>
                    <a:bodyPr/>
                    <a:lstStyle/>
                    <a:p>
                      <a:pPr algn="ctr" fontAlgn="ctr"/>
                      <a:r>
                        <a:rPr lang="cs-CZ" sz="1000" b="1" i="0" u="none" strike="noStrike" dirty="0">
                          <a:solidFill>
                            <a:srgbClr val="000000"/>
                          </a:solidFill>
                          <a:effectLst/>
                          <a:latin typeface="Arial" panose="020B0604020202020204" pitchFamily="34" charset="0"/>
                        </a:rPr>
                        <a:t>12.10.2019</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FK Neratovice-Byškovice, s.r.o.</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SK </a:t>
                      </a:r>
                      <a:r>
                        <a:rPr lang="cs-CZ" sz="1200" b="1" i="0" u="none" strike="noStrike" dirty="0" smtClean="0">
                          <a:solidFill>
                            <a:srgbClr val="000000"/>
                          </a:solidFill>
                          <a:effectLst/>
                          <a:latin typeface="Arial" panose="020B0604020202020204" pitchFamily="34" charset="0"/>
                        </a:rPr>
                        <a:t>Štětí</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10</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6:0</a:t>
                      </a:r>
                    </a:p>
                  </a:txBody>
                  <a:tcPr marL="2023" marR="2023" marT="20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253193841"/>
                  </a:ext>
                </a:extLst>
              </a:tr>
              <a:tr h="453822">
                <a:tc>
                  <a:txBody>
                    <a:bodyPr/>
                    <a:lstStyle/>
                    <a:p>
                      <a:pPr algn="ctr" fontAlgn="ctr"/>
                      <a:r>
                        <a:rPr lang="cs-CZ" sz="1000" b="1" i="0" u="none" strike="noStrike" dirty="0">
                          <a:solidFill>
                            <a:srgbClr val="000000"/>
                          </a:solidFill>
                          <a:effectLst/>
                          <a:latin typeface="Arial" panose="020B0604020202020204" pitchFamily="34" charset="0"/>
                        </a:rPr>
                        <a:t>19.10.2019</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dirty="0">
                          <a:solidFill>
                            <a:srgbClr val="000000"/>
                          </a:solidFill>
                          <a:effectLst/>
                          <a:latin typeface="Arial" panose="020B0604020202020204" pitchFamily="34" charset="0"/>
                        </a:rPr>
                        <a:t>SK </a:t>
                      </a:r>
                      <a:r>
                        <a:rPr lang="cs-CZ" sz="1200" b="1" i="0" u="none" strike="noStrike" dirty="0" smtClean="0">
                          <a:solidFill>
                            <a:srgbClr val="000000"/>
                          </a:solidFill>
                          <a:effectLst/>
                          <a:latin typeface="Arial" panose="020B0604020202020204" pitchFamily="34" charset="0"/>
                        </a:rPr>
                        <a:t>Štětí</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dirty="0">
                          <a:solidFill>
                            <a:srgbClr val="000000"/>
                          </a:solidFill>
                          <a:effectLst/>
                          <a:latin typeface="Arial" panose="020B0604020202020204" pitchFamily="34" charset="0"/>
                        </a:rPr>
                        <a:t>SK Aritma </a:t>
                      </a:r>
                      <a:r>
                        <a:rPr lang="cs-CZ" sz="1200" b="1" i="0" u="none" strike="noStrike" dirty="0" smtClean="0">
                          <a:solidFill>
                            <a:srgbClr val="000000"/>
                          </a:solidFill>
                          <a:effectLst/>
                          <a:latin typeface="Arial" panose="020B0604020202020204" pitchFamily="34" charset="0"/>
                        </a:rPr>
                        <a:t>Praha</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dirty="0">
                          <a:solidFill>
                            <a:srgbClr val="000000"/>
                          </a:solidFill>
                          <a:effectLst/>
                          <a:latin typeface="Arial" panose="020B0604020202020204" pitchFamily="34" charset="0"/>
                        </a:rPr>
                        <a:t>11</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dirty="0">
                          <a:solidFill>
                            <a:srgbClr val="000000"/>
                          </a:solidFill>
                          <a:effectLst/>
                          <a:latin typeface="Arial" panose="020B0604020202020204" pitchFamily="34" charset="0"/>
                        </a:rPr>
                        <a:t>2:1 PK</a:t>
                      </a:r>
                    </a:p>
                  </a:txBody>
                  <a:tcPr marL="2023" marR="2023" marT="20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422571051"/>
                  </a:ext>
                </a:extLst>
              </a:tr>
              <a:tr h="453822">
                <a:tc>
                  <a:txBody>
                    <a:bodyPr/>
                    <a:lstStyle/>
                    <a:p>
                      <a:pPr algn="ctr" fontAlgn="ctr"/>
                      <a:r>
                        <a:rPr lang="cs-CZ" sz="1000" b="1" i="0" u="none" strike="noStrike" dirty="0">
                          <a:solidFill>
                            <a:srgbClr val="000000"/>
                          </a:solidFill>
                          <a:effectLst/>
                          <a:latin typeface="Arial" panose="020B0604020202020204" pitchFamily="34" charset="0"/>
                        </a:rPr>
                        <a:t>26.10.2019</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Fotbalový klub Brandýs n.L.</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SK </a:t>
                      </a:r>
                      <a:r>
                        <a:rPr lang="cs-CZ" sz="1200" b="1" i="0" u="none" strike="noStrike" dirty="0" smtClean="0">
                          <a:solidFill>
                            <a:srgbClr val="000000"/>
                          </a:solidFill>
                          <a:effectLst/>
                          <a:latin typeface="Arial" panose="020B0604020202020204" pitchFamily="34" charset="0"/>
                        </a:rPr>
                        <a:t>Štětí</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12</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3:0</a:t>
                      </a:r>
                    </a:p>
                  </a:txBody>
                  <a:tcPr marL="2023" marR="2023" marT="20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3288687039"/>
                  </a:ext>
                </a:extLst>
              </a:tr>
              <a:tr h="679485">
                <a:tc>
                  <a:txBody>
                    <a:bodyPr/>
                    <a:lstStyle/>
                    <a:p>
                      <a:pPr algn="ctr" fontAlgn="ctr"/>
                      <a:r>
                        <a:rPr lang="cs-CZ" sz="1000" b="1" i="0" u="none" strike="noStrike" dirty="0">
                          <a:solidFill>
                            <a:srgbClr val="000000"/>
                          </a:solidFill>
                          <a:effectLst/>
                          <a:latin typeface="Arial" panose="020B0604020202020204" pitchFamily="34" charset="0"/>
                        </a:rPr>
                        <a:t>02.11.2019</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dirty="0">
                          <a:solidFill>
                            <a:srgbClr val="000000"/>
                          </a:solidFill>
                          <a:effectLst/>
                          <a:latin typeface="Arial" panose="020B0604020202020204" pitchFamily="34" charset="0"/>
                        </a:rPr>
                        <a:t>SK </a:t>
                      </a:r>
                      <a:r>
                        <a:rPr lang="cs-CZ" sz="1200" b="1" i="0" u="none" strike="noStrike" dirty="0" smtClean="0">
                          <a:solidFill>
                            <a:srgbClr val="000000"/>
                          </a:solidFill>
                          <a:effectLst/>
                          <a:latin typeface="Arial" panose="020B0604020202020204" pitchFamily="34" charset="0"/>
                        </a:rPr>
                        <a:t>Štětí</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a:solidFill>
                            <a:srgbClr val="000000"/>
                          </a:solidFill>
                          <a:effectLst/>
                          <a:latin typeface="Arial" panose="020B0604020202020204" pitchFamily="34" charset="0"/>
                        </a:rPr>
                        <a:t>FK Arsenal Česká Lípa, a.s.</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dirty="0">
                          <a:solidFill>
                            <a:srgbClr val="000000"/>
                          </a:solidFill>
                          <a:effectLst/>
                          <a:latin typeface="Arial" panose="020B0604020202020204" pitchFamily="34" charset="0"/>
                        </a:rPr>
                        <a:t>13</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dirty="0">
                          <a:solidFill>
                            <a:srgbClr val="000000"/>
                          </a:solidFill>
                          <a:effectLst/>
                          <a:latin typeface="Arial" panose="020B0604020202020204" pitchFamily="34" charset="0"/>
                        </a:rPr>
                        <a:t>4:2</a:t>
                      </a:r>
                    </a:p>
                  </a:txBody>
                  <a:tcPr marL="2023" marR="2023" marT="20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2888105115"/>
                  </a:ext>
                </a:extLst>
              </a:tr>
              <a:tr h="332670">
                <a:tc>
                  <a:txBody>
                    <a:bodyPr/>
                    <a:lstStyle/>
                    <a:p>
                      <a:pPr algn="ctr" fontAlgn="ctr"/>
                      <a:r>
                        <a:rPr lang="cs-CZ" sz="1000" b="1" i="0" u="none" strike="noStrike" dirty="0">
                          <a:solidFill>
                            <a:srgbClr val="000000"/>
                          </a:solidFill>
                          <a:effectLst/>
                          <a:latin typeface="Arial" panose="020B0604020202020204" pitchFamily="34" charset="0"/>
                        </a:rPr>
                        <a:t>09.11.2019</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MFK Dobříš</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SK </a:t>
                      </a:r>
                      <a:r>
                        <a:rPr lang="cs-CZ" sz="1200" b="1" i="0" u="none" strike="noStrike" dirty="0" smtClean="0">
                          <a:solidFill>
                            <a:srgbClr val="000000"/>
                          </a:solidFill>
                          <a:effectLst/>
                          <a:latin typeface="Arial" panose="020B0604020202020204" pitchFamily="34" charset="0"/>
                        </a:rPr>
                        <a:t>Štětí</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14</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7:2</a:t>
                      </a:r>
                    </a:p>
                  </a:txBody>
                  <a:tcPr marL="2023" marR="2023" marT="20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1513742354"/>
                  </a:ext>
                </a:extLst>
              </a:tr>
              <a:tr h="332670">
                <a:tc>
                  <a:txBody>
                    <a:bodyPr/>
                    <a:lstStyle/>
                    <a:p>
                      <a:pPr algn="ctr" fontAlgn="ctr"/>
                      <a:r>
                        <a:rPr lang="cs-CZ" sz="1000" b="1" i="0" u="none" strike="noStrike" dirty="0">
                          <a:solidFill>
                            <a:srgbClr val="000000"/>
                          </a:solidFill>
                          <a:effectLst/>
                          <a:latin typeface="Arial" panose="020B0604020202020204" pitchFamily="34" charset="0"/>
                        </a:rPr>
                        <a:t>16.11.2019</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dirty="0">
                          <a:solidFill>
                            <a:srgbClr val="000000"/>
                          </a:solidFill>
                          <a:effectLst/>
                          <a:latin typeface="Arial" panose="020B0604020202020204" pitchFamily="34" charset="0"/>
                        </a:rPr>
                        <a:t>SK </a:t>
                      </a:r>
                      <a:r>
                        <a:rPr lang="cs-CZ" sz="1200" b="1" i="0" u="none" strike="noStrike" dirty="0" smtClean="0">
                          <a:solidFill>
                            <a:srgbClr val="000000"/>
                          </a:solidFill>
                          <a:effectLst/>
                          <a:latin typeface="Arial" panose="020B0604020202020204" pitchFamily="34" charset="0"/>
                        </a:rPr>
                        <a:t>Štětí</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dirty="0">
                          <a:solidFill>
                            <a:srgbClr val="000000"/>
                          </a:solidFill>
                          <a:effectLst/>
                          <a:latin typeface="Arial" panose="020B0604020202020204" pitchFamily="34" charset="0"/>
                        </a:rPr>
                        <a:t>SK </a:t>
                      </a:r>
                      <a:r>
                        <a:rPr lang="cs-CZ" sz="1200" b="1" i="0" u="none" strike="noStrike" dirty="0" smtClean="0">
                          <a:solidFill>
                            <a:srgbClr val="000000"/>
                          </a:solidFill>
                          <a:effectLst/>
                          <a:latin typeface="Arial" panose="020B0604020202020204" pitchFamily="34" charset="0"/>
                        </a:rPr>
                        <a:t>Kladno</a:t>
                      </a:r>
                      <a:endParaRPr lang="cs-CZ" sz="1200" b="1" i="0" u="none" strike="noStrike" dirty="0">
                        <a:solidFill>
                          <a:srgbClr val="000000"/>
                        </a:solidFill>
                        <a:effectLst/>
                        <a:latin typeface="Arial" panose="020B0604020202020204" pitchFamily="34" charset="0"/>
                      </a:endParaRP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dirty="0">
                          <a:solidFill>
                            <a:srgbClr val="000000"/>
                          </a:solidFill>
                          <a:effectLst/>
                          <a:latin typeface="Arial" panose="020B0604020202020204" pitchFamily="34" charset="0"/>
                        </a:rPr>
                        <a:t>15</a:t>
                      </a:r>
                    </a:p>
                  </a:txBody>
                  <a:tcPr marL="2023" marR="2023" marT="20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u="none" strike="noStrike" dirty="0">
                          <a:solidFill>
                            <a:srgbClr val="000000"/>
                          </a:solidFill>
                          <a:effectLst/>
                          <a:latin typeface="Arial" panose="020B0604020202020204" pitchFamily="34" charset="0"/>
                        </a:rPr>
                        <a:t>3:0</a:t>
                      </a:r>
                    </a:p>
                  </a:txBody>
                  <a:tcPr marL="2023" marR="2023" marT="202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2245828801"/>
                  </a:ext>
                </a:extLst>
              </a:tr>
            </a:tbl>
          </a:graphicData>
        </a:graphic>
      </p:graphicFrame>
    </p:spTree>
    <p:extLst>
      <p:ext uri="{BB962C8B-B14F-4D97-AF65-F5344CB8AC3E}">
        <p14:creationId xmlns:p14="http://schemas.microsoft.com/office/powerpoint/2010/main" val="6692800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30</a:t>
            </a:r>
          </a:p>
        </p:txBody>
      </p:sp>
      <p:sp>
        <p:nvSpPr>
          <p:cNvPr id="10" name="TextovéPole 9"/>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19</a:t>
            </a:r>
          </a:p>
        </p:txBody>
      </p:sp>
      <p:sp>
        <p:nvSpPr>
          <p:cNvPr id="6" name="TextovéPole 5"/>
          <p:cNvSpPr txBox="1"/>
          <p:nvPr/>
        </p:nvSpPr>
        <p:spPr>
          <a:xfrm>
            <a:off x="168916" y="107788"/>
            <a:ext cx="4655595" cy="954107"/>
          </a:xfrm>
          <a:prstGeom prst="rect">
            <a:avLst/>
          </a:prstGeom>
          <a:blipFill>
            <a:blip r:embed="rId2"/>
            <a:stretch>
              <a:fillRect/>
            </a:stretch>
          </a:blipFill>
          <a:effectLst>
            <a:softEdge rad="0"/>
          </a:effectLst>
        </p:spPr>
        <p:txBody>
          <a:bodyPr wrap="square" rtlCol="0">
            <a:spAutoFit/>
          </a:bodyPr>
          <a:lstStyle/>
          <a:p>
            <a:pPr algn="ctr"/>
            <a:r>
              <a:rPr lang="cs-CZ" sz="2800" b="0" dirty="0">
                <a:solidFill>
                  <a:srgbClr val="003366"/>
                </a:solidFill>
                <a:latin typeface="Segoe UI Black" panose="020B0A02040204020203" pitchFamily="34" charset="0"/>
                <a:ea typeface="Segoe UI Black" panose="020B0A02040204020203" pitchFamily="34" charset="0"/>
              </a:rPr>
              <a:t>Nová tvář v mužstvu dospělých</a:t>
            </a:r>
          </a:p>
        </p:txBody>
      </p:sp>
      <p:sp>
        <p:nvSpPr>
          <p:cNvPr id="7" name="TextovéPole 6"/>
          <p:cNvSpPr txBox="1"/>
          <p:nvPr/>
        </p:nvSpPr>
        <p:spPr>
          <a:xfrm>
            <a:off x="168915" y="1315244"/>
            <a:ext cx="4655595" cy="3539430"/>
          </a:xfrm>
          <a:prstGeom prst="rect">
            <a:avLst/>
          </a:prstGeom>
          <a:solidFill>
            <a:srgbClr val="CCFFCC"/>
          </a:solidFill>
          <a:effectLst>
            <a:softEdge rad="393700"/>
          </a:effectLst>
        </p:spPr>
        <p:txBody>
          <a:bodyPr wrap="square" rtlCol="0">
            <a:spAutoFit/>
          </a:bodyPr>
          <a:lstStyle/>
          <a:p>
            <a:pPr algn="ctr"/>
            <a:r>
              <a:rPr lang="cs-CZ" sz="4000" dirty="0">
                <a:solidFill>
                  <a:srgbClr val="000099"/>
                </a:solidFill>
                <a:effectLst>
                  <a:glow rad="63500">
                    <a:srgbClr val="FFC000">
                      <a:alpha val="40000"/>
                    </a:srgbClr>
                  </a:glow>
                </a:effectLst>
                <a:latin typeface="Berlin Sans FB Demi" panose="020E0802020502020306" pitchFamily="34" charset="0"/>
              </a:rPr>
              <a:t>Miroslav Müller</a:t>
            </a:r>
          </a:p>
          <a:p>
            <a:pPr algn="ctr"/>
            <a:r>
              <a:rPr lang="cs-CZ" sz="4000" dirty="0">
                <a:solidFill>
                  <a:srgbClr val="000099"/>
                </a:solidFill>
                <a:effectLst>
                  <a:glow rad="63500">
                    <a:srgbClr val="FFC000">
                      <a:alpha val="40000"/>
                    </a:srgbClr>
                  </a:glow>
                </a:effectLst>
                <a:latin typeface="Berlin Sans FB Demi" panose="020E0802020502020306" pitchFamily="34" charset="0"/>
              </a:rPr>
              <a:t>1989</a:t>
            </a:r>
          </a:p>
          <a:p>
            <a:pPr algn="just"/>
            <a:r>
              <a:rPr lang="cs-CZ" sz="1800" dirty="0">
                <a:solidFill>
                  <a:srgbClr val="006600"/>
                </a:solidFill>
                <a:latin typeface="Berlin Sans FB Demi" panose="020E0802020502020306" pitchFamily="34" charset="0"/>
              </a:rPr>
              <a:t>Přestoupil do Štětí z TJ Slovan Velvary, kde hrál třetí ligu.  Jeho hlavní náplní je střílet branky. Že se mu to daří ukázal i v zimních zápasech, kdy se se 4 góly stal nejlepším střelcem našeho týmu. Fotbalově vyrostl v Roudnici </a:t>
            </a:r>
            <a:r>
              <a:rPr lang="cs-CZ" sz="1800" dirty="0" err="1">
                <a:solidFill>
                  <a:srgbClr val="006600"/>
                </a:solidFill>
                <a:latin typeface="Berlin Sans FB Demi" panose="020E0802020502020306" pitchFamily="34" charset="0"/>
              </a:rPr>
              <a:t>n.L.</a:t>
            </a:r>
            <a:r>
              <a:rPr lang="cs-CZ" sz="1800" dirty="0">
                <a:solidFill>
                  <a:srgbClr val="006600"/>
                </a:solidFill>
                <a:latin typeface="Berlin Sans FB Demi" panose="020E0802020502020306" pitchFamily="34" charset="0"/>
              </a:rPr>
              <a:t>, ale zahrál si i v Ovčárech v době jejich největší slávy. Branky střílel i v </a:t>
            </a:r>
            <a:r>
              <a:rPr lang="cs-CZ" sz="1800" dirty="0" err="1">
                <a:solidFill>
                  <a:srgbClr val="006600"/>
                </a:solidFill>
                <a:latin typeface="Berlin Sans FB Demi" panose="020E0802020502020306" pitchFamily="34" charset="0"/>
              </a:rPr>
              <a:t>Admiře</a:t>
            </a:r>
            <a:r>
              <a:rPr lang="cs-CZ" sz="1800" dirty="0">
                <a:solidFill>
                  <a:srgbClr val="006600"/>
                </a:solidFill>
                <a:latin typeface="Berlin Sans FB Demi" panose="020E0802020502020306" pitchFamily="34" charset="0"/>
              </a:rPr>
              <a:t> nebo Aritmě Praha</a:t>
            </a:r>
            <a:endParaRPr lang="cs-CZ" sz="1800" dirty="0">
              <a:latin typeface="Bookman Old Style" panose="02050604050505020204" pitchFamily="18" charset="0"/>
            </a:endParaRPr>
          </a:p>
        </p:txBody>
      </p:sp>
      <p:pic>
        <p:nvPicPr>
          <p:cNvPr id="8" name="Obrázek 7"/>
          <p:cNvPicPr>
            <a:picLocks noChangeAspect="1"/>
          </p:cNvPicPr>
          <p:nvPr/>
        </p:nvPicPr>
        <p:blipFill>
          <a:blip r:embed="rId3"/>
          <a:stretch>
            <a:fillRect/>
          </a:stretch>
        </p:blipFill>
        <p:spPr>
          <a:xfrm>
            <a:off x="1845714" y="5009637"/>
            <a:ext cx="1301996" cy="1774289"/>
          </a:xfrm>
          <a:prstGeom prst="rect">
            <a:avLst/>
          </a:prstGeom>
          <a:ln w="38100">
            <a:solidFill>
              <a:srgbClr val="C64EB5"/>
            </a:solidFill>
          </a:ln>
        </p:spPr>
      </p:pic>
      <p:sp>
        <p:nvSpPr>
          <p:cNvPr id="11" name="TextovéPole 10">
            <a:extLst>
              <a:ext uri="{FF2B5EF4-FFF2-40B4-BE49-F238E27FC236}">
                <a16:creationId xmlns:a16="http://schemas.microsoft.com/office/drawing/2014/main" id="{20329E10-020B-4A1F-9E79-6D404F23DD73}"/>
              </a:ext>
            </a:extLst>
          </p:cNvPr>
          <p:cNvSpPr txBox="1"/>
          <p:nvPr/>
        </p:nvSpPr>
        <p:spPr>
          <a:xfrm>
            <a:off x="5544592" y="91108"/>
            <a:ext cx="4608512" cy="461665"/>
          </a:xfrm>
          <a:prstGeom prst="rect">
            <a:avLst/>
          </a:prstGeom>
          <a:gradFill>
            <a:gsLst>
              <a:gs pos="30000">
                <a:srgbClr val="CCFFCC"/>
              </a:gs>
              <a:gs pos="62000">
                <a:srgbClr val="6699FF"/>
              </a:gs>
            </a:gsLst>
            <a:lin ang="5400000" scaled="1"/>
          </a:gradFill>
          <a:effectLst>
            <a:softEdge rad="0"/>
          </a:effectLst>
        </p:spPr>
        <p:txBody>
          <a:bodyPr wrap="square" rtlCol="0">
            <a:spAutoFit/>
          </a:bodyPr>
          <a:lstStyle/>
          <a:p>
            <a:pPr algn="ctr"/>
            <a:r>
              <a:rPr lang="cs-CZ" sz="2400" dirty="0">
                <a:latin typeface="Arial Black" panose="020B0A04020102020204" pitchFamily="34" charset="0"/>
              </a:rPr>
              <a:t>Zima mužstva dospělých</a:t>
            </a:r>
          </a:p>
        </p:txBody>
      </p:sp>
      <p:sp>
        <p:nvSpPr>
          <p:cNvPr id="12" name="TextovéPole 11">
            <a:extLst>
              <a:ext uri="{FF2B5EF4-FFF2-40B4-BE49-F238E27FC236}">
                <a16:creationId xmlns:a16="http://schemas.microsoft.com/office/drawing/2014/main" id="{FD0F739F-0BE8-42D3-B133-5EF1E736648D}"/>
              </a:ext>
            </a:extLst>
          </p:cNvPr>
          <p:cNvSpPr txBox="1"/>
          <p:nvPr/>
        </p:nvSpPr>
        <p:spPr>
          <a:xfrm>
            <a:off x="5526566" y="667172"/>
            <a:ext cx="4698522" cy="6555641"/>
          </a:xfrm>
          <a:prstGeom prst="rect">
            <a:avLst/>
          </a:prstGeom>
          <a:solidFill>
            <a:schemeClr val="bg1">
              <a:lumMod val="95000"/>
            </a:schemeClr>
          </a:solidFill>
          <a:effectLst>
            <a:softEdge rad="241300"/>
          </a:effectLst>
        </p:spPr>
        <p:txBody>
          <a:bodyPr wrap="square" rtlCol="0">
            <a:spAutoFit/>
          </a:bodyPr>
          <a:lstStyle/>
          <a:p>
            <a:pPr algn="just"/>
            <a:r>
              <a:rPr lang="cs-CZ" dirty="0">
                <a:latin typeface="Arial" panose="020B0604020202020204" pitchFamily="34" charset="0"/>
                <a:cs typeface="Arial" panose="020B0604020202020204" pitchFamily="34" charset="0"/>
              </a:rPr>
              <a:t>           S loňským rokem 2019 se mužstvo dospělých rozloučilo vítězně. 16. listopadu porazilo doma Kladno 3:0 a před zimní přestávkou to bylo příjemné uklidnění. 13. místo a 18 bodů to je výsledek podzimní části. Bodů jsme si přáli o něco více a mít tak o 3 až 4 více, tak jsme před jarem byli spokojenější. Takový je však fotbal a ne vždy všechno vyjde. Nám hlavně nevyšel úvod sezóny, kdy jsme čekali na první výhru až do 6. kola, kdy jsme doma přehráli Louny 2:0. Pak už jsme na vlastním trávníku jen vítězili a body vozili i ze hřiště soupeře. Velký propadák a slabý výkon jsme podali v předposledním podzimním kole v Dobříši na hřišti beznadějně posledního celku tabulky. Prohru 7:2 netřeba více komentovat, ale vliv na umístění ve spodních patrech tabulky měla velký. </a:t>
            </a:r>
          </a:p>
          <a:p>
            <a:pPr algn="just"/>
            <a:r>
              <a:rPr lang="cs-CZ" dirty="0">
                <a:latin typeface="Arial" panose="020B0604020202020204" pitchFamily="34" charset="0"/>
                <a:cs typeface="Arial" panose="020B0604020202020204" pitchFamily="34" charset="0"/>
              </a:rPr>
              <a:t>         Pojďme ale k zimní přestávce. Jména na trenérských postech se neměnila. </a:t>
            </a:r>
            <a:r>
              <a:rPr lang="cs-CZ" sz="1400" dirty="0">
                <a:latin typeface="Arial" panose="020B0604020202020204" pitchFamily="34" charset="0"/>
                <a:cs typeface="Arial" panose="020B0604020202020204" pitchFamily="34" charset="0"/>
              </a:rPr>
              <a:t>Jiří </a:t>
            </a:r>
            <a:r>
              <a:rPr lang="cs-CZ" sz="1400" dirty="0" err="1">
                <a:latin typeface="Arial" panose="020B0604020202020204" pitchFamily="34" charset="0"/>
                <a:cs typeface="Arial" panose="020B0604020202020204" pitchFamily="34" charset="0"/>
              </a:rPr>
              <a:t>Ransdorf</a:t>
            </a:r>
            <a:r>
              <a:rPr lang="cs-CZ" sz="1400" dirty="0">
                <a:latin typeface="Arial" panose="020B0604020202020204" pitchFamily="34" charset="0"/>
                <a:cs typeface="Arial" panose="020B0604020202020204" pitchFamily="34" charset="0"/>
              </a:rPr>
              <a:t> </a:t>
            </a:r>
            <a:r>
              <a:rPr lang="cs-CZ" dirty="0">
                <a:latin typeface="Arial" panose="020B0604020202020204" pitchFamily="34" charset="0"/>
                <a:cs typeface="Arial" panose="020B0604020202020204" pitchFamily="34" charset="0"/>
              </a:rPr>
              <a:t>a </a:t>
            </a:r>
            <a:r>
              <a:rPr lang="cs-CZ" sz="1400" dirty="0">
                <a:latin typeface="Arial" panose="020B0604020202020204" pitchFamily="34" charset="0"/>
                <a:cs typeface="Arial" panose="020B0604020202020204" pitchFamily="34" charset="0"/>
              </a:rPr>
              <a:t>Pavel </a:t>
            </a:r>
            <a:r>
              <a:rPr lang="cs-CZ" sz="1400" dirty="0" err="1">
                <a:latin typeface="Arial" panose="020B0604020202020204" pitchFamily="34" charset="0"/>
                <a:cs typeface="Arial" panose="020B0604020202020204" pitchFamily="34" charset="0"/>
              </a:rPr>
              <a:t>Hoznédl</a:t>
            </a:r>
            <a:r>
              <a:rPr lang="cs-CZ" sz="1400" dirty="0">
                <a:latin typeface="Arial" panose="020B0604020202020204" pitchFamily="34" charset="0"/>
                <a:cs typeface="Arial" panose="020B0604020202020204" pitchFamily="34" charset="0"/>
              </a:rPr>
              <a:t> </a:t>
            </a:r>
            <a:r>
              <a:rPr lang="cs-CZ" dirty="0">
                <a:latin typeface="Arial" panose="020B0604020202020204" pitchFamily="34" charset="0"/>
                <a:cs typeface="Arial" panose="020B0604020202020204" pitchFamily="34" charset="0"/>
              </a:rPr>
              <a:t>se společně se svými svěřenci sešli k prvnímu tréninku 13. ledna 2020 na umělé trávě v Roudnici </a:t>
            </a:r>
            <a:r>
              <a:rPr lang="cs-CZ" dirty="0" err="1">
                <a:latin typeface="Arial" panose="020B0604020202020204" pitchFamily="34" charset="0"/>
                <a:cs typeface="Arial" panose="020B0604020202020204" pitchFamily="34" charset="0"/>
              </a:rPr>
              <a:t>n.L.</a:t>
            </a:r>
            <a:r>
              <a:rPr lang="cs-CZ" dirty="0">
                <a:latin typeface="Arial" panose="020B0604020202020204" pitchFamily="34" charset="0"/>
                <a:cs typeface="Arial" panose="020B0604020202020204" pitchFamily="34" charset="0"/>
              </a:rPr>
              <a:t>, kde  se scházeli 2x týdně. Třetí týdenní jednotku absolvovali na umělé trávě ve Štětí. Kromě toho proběhlo krátké soustředění v tréninkovém areálu VOŠ a SOŠ Roudnice </a:t>
            </a:r>
            <a:r>
              <a:rPr lang="cs-CZ" dirty="0" err="1">
                <a:latin typeface="Arial" panose="020B0604020202020204" pitchFamily="34" charset="0"/>
                <a:cs typeface="Arial" panose="020B0604020202020204" pitchFamily="34" charset="0"/>
              </a:rPr>
              <a:t>n.L.</a:t>
            </a:r>
            <a:r>
              <a:rPr lang="cs-CZ" dirty="0">
                <a:latin typeface="Arial" panose="020B0604020202020204" pitchFamily="34" charset="0"/>
                <a:cs typeface="Arial" panose="020B0604020202020204" pitchFamily="34" charset="0"/>
              </a:rPr>
              <a:t> od 30.1. do 1.2.2020. Hrála se samozřejmě i přátelská utkání. Původně jich mělo být 8, ale nakonec jich bylo jen 7. O tom, ale později. Na již zmiňovaném úvodním tréninku se sešlo 25 fotbalistů a účast v úvodu přípravy byla slušná. Postupně však uvadala a trenéři na trénincích počítali 13 až 14 hráčů. S účastí byl i problém na zápasech a ne vždy mohli trenéři vyzkoušet co si naplánovali. Projevilo se to i na některých výsledcích. Důvody byly různé, ale především to byla zranění, která doprovázela tým i ve 2. polovině podzimu. První zápas mužstvo sehrálo 18. ledna na hřišti  třetiligových Brozan, kde po remíze 2:2 přišlo o výhru 10 minut před koncem z dosti sporné penalty. Hned ve středu 22. ledna jsme si při výhře 9:3 zastříleli proti B třídním Křešicím.  Pokračovalo se v sobotu 25. ledna a po nevydařeném </a:t>
            </a:r>
          </a:p>
        </p:txBody>
      </p:sp>
      <p:cxnSp>
        <p:nvCxnSpPr>
          <p:cNvPr id="13" name="Přímá spojnice se šipkou 12">
            <a:extLst>
              <a:ext uri="{FF2B5EF4-FFF2-40B4-BE49-F238E27FC236}">
                <a16:creationId xmlns:a16="http://schemas.microsoft.com/office/drawing/2014/main" id="{2B456788-DAA3-4788-9ACF-120699B5C2B9}"/>
              </a:ext>
            </a:extLst>
          </p:cNvPr>
          <p:cNvCxnSpPr/>
          <p:nvPr/>
        </p:nvCxnSpPr>
        <p:spPr bwMode="auto">
          <a:xfrm>
            <a:off x="8712944" y="7075884"/>
            <a:ext cx="1008112" cy="71428"/>
          </a:xfrm>
          <a:prstGeom prst="straightConnector1">
            <a:avLst/>
          </a:prstGeom>
          <a:noFill/>
          <a:ln w="25400" cap="flat" cmpd="sng" algn="ctr">
            <a:solidFill>
              <a:schemeClr val="tx1"/>
            </a:solidFill>
            <a:prstDash val="solid"/>
            <a:round/>
            <a:headEnd type="none" w="med" len="med"/>
            <a:tailEnd type="triangle"/>
          </a:ln>
          <a:effectLst>
            <a:outerShdw dist="45791" dir="2021404" algn="ctr" rotWithShape="0">
              <a:srgbClr val="9999FF"/>
            </a:outerShdw>
          </a:effectLst>
        </p:spPr>
      </p:cxnSp>
    </p:spTree>
    <p:extLst>
      <p:ext uri="{BB962C8B-B14F-4D97-AF65-F5344CB8AC3E}">
        <p14:creationId xmlns:p14="http://schemas.microsoft.com/office/powerpoint/2010/main" val="2928801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ovéPole 5"/>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20</a:t>
            </a:r>
          </a:p>
        </p:txBody>
      </p:sp>
      <p:sp>
        <p:nvSpPr>
          <p:cNvPr id="7" name="TextovéPole 6"/>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29</a:t>
            </a:r>
          </a:p>
        </p:txBody>
      </p:sp>
      <p:sp>
        <p:nvSpPr>
          <p:cNvPr id="2" name="TextovéPole 1">
            <a:extLst>
              <a:ext uri="{FF2B5EF4-FFF2-40B4-BE49-F238E27FC236}">
                <a16:creationId xmlns:a16="http://schemas.microsoft.com/office/drawing/2014/main" id="{BF814A27-F571-418B-83D6-1399E095C146}"/>
              </a:ext>
            </a:extLst>
          </p:cNvPr>
          <p:cNvSpPr txBox="1"/>
          <p:nvPr/>
        </p:nvSpPr>
        <p:spPr>
          <a:xfrm>
            <a:off x="5544592" y="196215"/>
            <a:ext cx="4608512" cy="954107"/>
          </a:xfrm>
          <a:prstGeom prst="rect">
            <a:avLst/>
          </a:prstGeom>
          <a:pattFill prst="trellis">
            <a:fgClr>
              <a:srgbClr val="FFFF00"/>
            </a:fgClr>
            <a:bgClr>
              <a:srgbClr val="66FF33"/>
            </a:bgClr>
          </a:pattFill>
          <a:effectLst>
            <a:softEdge rad="0"/>
          </a:effectLst>
        </p:spPr>
        <p:txBody>
          <a:bodyPr wrap="square" rtlCol="0">
            <a:spAutoFit/>
          </a:bodyPr>
          <a:lstStyle/>
          <a:p>
            <a:pPr algn="ctr"/>
            <a:r>
              <a:rPr lang="cs-CZ" sz="2800" dirty="0">
                <a:solidFill>
                  <a:srgbClr val="FF0000"/>
                </a:solidFill>
                <a:latin typeface="Franklin Gothic Heavy" panose="020B0903020102020204" pitchFamily="34" charset="0"/>
              </a:rPr>
              <a:t>Posily mužstva dospělých pro jarní část soutěže </a:t>
            </a:r>
          </a:p>
        </p:txBody>
      </p:sp>
      <p:sp>
        <p:nvSpPr>
          <p:cNvPr id="3" name="TextovéPole 2">
            <a:extLst>
              <a:ext uri="{FF2B5EF4-FFF2-40B4-BE49-F238E27FC236}">
                <a16:creationId xmlns:a16="http://schemas.microsoft.com/office/drawing/2014/main" id="{EFB7168F-A5B2-4BC1-AA8C-AA40130C0CC0}"/>
              </a:ext>
            </a:extLst>
          </p:cNvPr>
          <p:cNvSpPr txBox="1"/>
          <p:nvPr/>
        </p:nvSpPr>
        <p:spPr>
          <a:xfrm>
            <a:off x="5544592" y="1397412"/>
            <a:ext cx="4608512" cy="3447098"/>
          </a:xfrm>
          <a:prstGeom prst="rect">
            <a:avLst/>
          </a:prstGeom>
          <a:blipFill>
            <a:blip r:embed="rId2"/>
            <a:tile tx="0" ty="0" sx="100000" sy="100000" flip="none" algn="tl"/>
          </a:blipFill>
          <a:effectLst>
            <a:softEdge rad="0"/>
          </a:effectLst>
        </p:spPr>
        <p:txBody>
          <a:bodyPr wrap="square" rtlCol="0">
            <a:spAutoFit/>
          </a:bodyPr>
          <a:lstStyle/>
          <a:p>
            <a:pPr algn="ctr"/>
            <a:r>
              <a:rPr lang="cs-CZ" sz="2800" dirty="0">
                <a:solidFill>
                  <a:srgbClr val="003366"/>
                </a:solidFill>
                <a:latin typeface="Arial Black" panose="020B0A04020102020204" pitchFamily="34" charset="0"/>
              </a:rPr>
              <a:t>Marek Polák</a:t>
            </a:r>
          </a:p>
          <a:p>
            <a:pPr algn="ctr"/>
            <a:r>
              <a:rPr lang="cs-CZ" sz="2800" dirty="0">
                <a:solidFill>
                  <a:srgbClr val="003366"/>
                </a:solidFill>
                <a:latin typeface="Arial Black" panose="020B0A04020102020204" pitchFamily="34" charset="0"/>
              </a:rPr>
              <a:t>1989</a:t>
            </a:r>
          </a:p>
          <a:p>
            <a:pPr algn="just"/>
            <a:r>
              <a:rPr lang="cs-CZ" sz="1800" dirty="0">
                <a:latin typeface="Bookman Old Style" panose="02050604050505020204" pitchFamily="18" charset="0"/>
              </a:rPr>
              <a:t>Přišel k nám z Horních Beřkovic, ale celou podzimní část odehrál v třetiligovém Slovanu Velvary. Fotbalově </a:t>
            </a:r>
            <a:r>
              <a:rPr lang="cs-CZ" sz="1800" dirty="0" err="1">
                <a:latin typeface="Bookman Old Style" panose="02050604050505020204" pitchFamily="18" charset="0"/>
              </a:rPr>
              <a:t>vyrůstla</a:t>
            </a:r>
            <a:r>
              <a:rPr lang="cs-CZ" sz="1800" dirty="0">
                <a:latin typeface="Bookman Old Style" panose="02050604050505020204" pitchFamily="18" charset="0"/>
              </a:rPr>
              <a:t> jako mládežník ve VOŠ a SOŠ Roudnice </a:t>
            </a:r>
            <a:r>
              <a:rPr lang="cs-CZ" sz="1800" dirty="0" err="1">
                <a:latin typeface="Bookman Old Style" panose="02050604050505020204" pitchFamily="18" charset="0"/>
              </a:rPr>
              <a:t>n.L.</a:t>
            </a:r>
            <a:r>
              <a:rPr lang="cs-CZ" sz="1800" dirty="0">
                <a:latin typeface="Bookman Old Style" panose="02050604050505020204" pitchFamily="18" charset="0"/>
              </a:rPr>
              <a:t> V dospělé kategorii  působil v SK Roudnici </a:t>
            </a:r>
            <a:r>
              <a:rPr lang="cs-CZ" sz="1800" dirty="0" err="1">
                <a:latin typeface="Bookman Old Style" panose="02050604050505020204" pitchFamily="18" charset="0"/>
              </a:rPr>
              <a:t>n.L.</a:t>
            </a:r>
            <a:r>
              <a:rPr lang="cs-CZ" sz="1800" dirty="0">
                <a:latin typeface="Bookman Old Style" panose="02050604050505020204" pitchFamily="18" charset="0"/>
              </a:rPr>
              <a:t> a kromě již zmiňovaných Velvar kopal také divizi v SK Hrobcích.  </a:t>
            </a:r>
          </a:p>
        </p:txBody>
      </p:sp>
      <p:pic>
        <p:nvPicPr>
          <p:cNvPr id="4" name="Obrázek 3">
            <a:extLst>
              <a:ext uri="{FF2B5EF4-FFF2-40B4-BE49-F238E27FC236}">
                <a16:creationId xmlns:a16="http://schemas.microsoft.com/office/drawing/2014/main" id="{6B5A5697-DD1D-40D7-907E-7E17C14D711F}"/>
              </a:ext>
            </a:extLst>
          </p:cNvPr>
          <p:cNvPicPr>
            <a:picLocks noChangeAspect="1"/>
          </p:cNvPicPr>
          <p:nvPr/>
        </p:nvPicPr>
        <p:blipFill>
          <a:blip r:embed="rId3"/>
          <a:stretch>
            <a:fillRect/>
          </a:stretch>
        </p:blipFill>
        <p:spPr>
          <a:xfrm>
            <a:off x="7093844" y="5091600"/>
            <a:ext cx="1510007" cy="1649392"/>
          </a:xfrm>
          <a:prstGeom prst="rect">
            <a:avLst/>
          </a:prstGeom>
          <a:ln w="22225">
            <a:solidFill>
              <a:schemeClr val="accent1"/>
            </a:solidFill>
          </a:ln>
        </p:spPr>
      </p:pic>
      <p:sp>
        <p:nvSpPr>
          <p:cNvPr id="12" name="TextovéPole 11">
            <a:extLst>
              <a:ext uri="{FF2B5EF4-FFF2-40B4-BE49-F238E27FC236}">
                <a16:creationId xmlns:a16="http://schemas.microsoft.com/office/drawing/2014/main" id="{A30BCD92-E287-4A1C-A76A-B5DB3B436794}"/>
              </a:ext>
            </a:extLst>
          </p:cNvPr>
          <p:cNvSpPr txBox="1"/>
          <p:nvPr/>
        </p:nvSpPr>
        <p:spPr>
          <a:xfrm>
            <a:off x="143992" y="595164"/>
            <a:ext cx="4698522" cy="5832000"/>
          </a:xfrm>
          <a:prstGeom prst="rect">
            <a:avLst/>
          </a:prstGeom>
          <a:noFill/>
          <a:effectLst>
            <a:glow rad="101600">
              <a:srgbClr val="FFFF66">
                <a:alpha val="40000"/>
              </a:srgbClr>
            </a:glow>
            <a:softEdge rad="241300"/>
          </a:effectLst>
        </p:spPr>
        <p:txBody>
          <a:bodyPr wrap="square" rtlCol="0">
            <a:noAutofit/>
          </a:bodyPr>
          <a:lstStyle/>
          <a:p>
            <a:pPr algn="just"/>
            <a:r>
              <a:rPr lang="cs-CZ" dirty="0">
                <a:latin typeface="Arial" panose="020B0604020202020204" pitchFamily="34" charset="0"/>
                <a:cs typeface="Arial" panose="020B0604020202020204" pitchFamily="34" charset="0"/>
              </a:rPr>
              <a:t>po nevydařeném prvním poločase jsme na umělé trávě v Roudnici n. L. prohráli s účastníkem přeboru Mosteckým fotbalovým klubem 3:2. První únorový den jsme se hned po soustředění přesunuli na umělou trávu do České Lípy, kde jsme nad týmem Libereckého přeboru  SK Skalicí s přehledem vyhráli 3:1. Hodně polepená sestava nastoupila na umělé trávě menších rozměrů v Krupce proti domácímu týmu a byla z toho jen remíza 3:2. Těžkou lekci jsme absolvovali 16. února proti Doksům. Vedoucí celek Libereckého přeboru nás vyučoval formou bleskurychlých útoků a utrpěli jsme nejvyšší zimní porážku 6:2. Nedařilo se nám ani o týden později 22.2.2020 na umělé trávě Tempo Praha, kde jsme sice v 1. poločase předvedli solidní výkon, ale po změně stran to byla </a:t>
            </a:r>
            <a:r>
              <a:rPr lang="cs-CZ" dirty="0" err="1">
                <a:latin typeface="Arial" panose="020B0604020202020204" pitchFamily="34" charset="0"/>
                <a:cs typeface="Arial" panose="020B0604020202020204" pitchFamily="34" charset="0"/>
              </a:rPr>
              <a:t>slabota</a:t>
            </a:r>
            <a:r>
              <a:rPr lang="cs-CZ" dirty="0">
                <a:latin typeface="Arial" panose="020B0604020202020204" pitchFamily="34" charset="0"/>
                <a:cs typeface="Arial" panose="020B0604020202020204" pitchFamily="34" charset="0"/>
              </a:rPr>
              <a:t> a prohra 4:2. Generálka na jaro byla připravena na sobotu 29. února na domácím trávníku pro diviznímu celku FC Horky nad Jizerou.  Hřiště bylo připravené, trávník v pátek vypadal solidně, ale kdo se v sobotu ráno po rozednění podíval z okna, tak viděl, že ve Štětí je nasněženo. Bylo po zápase.  A když k tomu Roudnice </a:t>
            </a:r>
            <a:r>
              <a:rPr lang="cs-CZ" dirty="0" err="1">
                <a:latin typeface="Arial" panose="020B0604020202020204" pitchFamily="34" charset="0"/>
                <a:cs typeface="Arial" panose="020B0604020202020204" pitchFamily="34" charset="0"/>
              </a:rPr>
              <a:t>n.L.</a:t>
            </a:r>
            <a:r>
              <a:rPr lang="cs-CZ" dirty="0">
                <a:latin typeface="Arial" panose="020B0604020202020204" pitchFamily="34" charset="0"/>
                <a:cs typeface="Arial" panose="020B0604020202020204" pitchFamily="34" charset="0"/>
              </a:rPr>
              <a:t> 2 dny před utkáním zrušila naši rezervaci umělé trávy, tak bylo po generálce. Výsledky v zimě nejlepší nebyly. To ale ani tak nevadí, jako to, že mnoho hráčů bylo zraněných a sestavy optimální nebyly.           </a:t>
            </a:r>
          </a:p>
          <a:p>
            <a:pPr algn="just"/>
            <a:r>
              <a:rPr lang="cs-CZ" dirty="0">
                <a:latin typeface="Arial" panose="020B0604020202020204" pitchFamily="34" charset="0"/>
                <a:cs typeface="Arial" panose="020B0604020202020204" pitchFamily="34" charset="0"/>
              </a:rPr>
              <a:t>        Kádr mužstva zaznamenal dvě nové posily Marka Poláka a Miroslava Mullera, kteří přišli z třetiligových Velvar.  Co se týče odchodů, tak nepokračovat v mužstvu se rozhodl Koloman Horváth, který chce fotbalově pokračovat ve Sportovním klubu Roudnice </a:t>
            </a:r>
            <a:r>
              <a:rPr lang="cs-CZ" dirty="0" err="1">
                <a:latin typeface="Arial" panose="020B0604020202020204" pitchFamily="34" charset="0"/>
                <a:cs typeface="Arial" panose="020B0604020202020204" pitchFamily="34" charset="0"/>
              </a:rPr>
              <a:t>n.L.</a:t>
            </a:r>
            <a:r>
              <a:rPr lang="cs-CZ" dirty="0">
                <a:latin typeface="Arial" panose="020B0604020202020204" pitchFamily="34" charset="0"/>
                <a:cs typeface="Arial" panose="020B0604020202020204" pitchFamily="34" charset="0"/>
              </a:rPr>
              <a:t>, kde již v minulosti působil. Zanechat fotbalu se rozhodl František Svoboda. Zda je to natrvalo nebo se ještě vrátí je s otazníkem.  Delší dobu je zraněn Rudolf </a:t>
            </a:r>
            <a:r>
              <a:rPr lang="cs-CZ" dirty="0" err="1">
                <a:latin typeface="Arial" panose="020B0604020202020204" pitchFamily="34" charset="0"/>
                <a:cs typeface="Arial" panose="020B0604020202020204" pitchFamily="34" charset="0"/>
              </a:rPr>
              <a:t>Slanička</a:t>
            </a:r>
            <a:r>
              <a:rPr lang="cs-CZ" dirty="0">
                <a:latin typeface="Arial" panose="020B0604020202020204" pitchFamily="34" charset="0"/>
                <a:cs typeface="Arial" panose="020B0604020202020204" pitchFamily="34" charset="0"/>
              </a:rPr>
              <a:t>. Mužstvo je připraveno a teď už je na něm, jak se svými soupeři v boji o mistrovské body popasuje. </a:t>
            </a:r>
          </a:p>
        </p:txBody>
      </p:sp>
      <p:sp>
        <p:nvSpPr>
          <p:cNvPr id="13" name="TextovéPole 12">
            <a:extLst>
              <a:ext uri="{FF2B5EF4-FFF2-40B4-BE49-F238E27FC236}">
                <a16:creationId xmlns:a16="http://schemas.microsoft.com/office/drawing/2014/main" id="{3365EFAB-B980-47F0-8457-8E38C1E35F46}"/>
              </a:ext>
            </a:extLst>
          </p:cNvPr>
          <p:cNvSpPr txBox="1"/>
          <p:nvPr/>
        </p:nvSpPr>
        <p:spPr>
          <a:xfrm>
            <a:off x="143992" y="91108"/>
            <a:ext cx="4608512" cy="400110"/>
          </a:xfrm>
          <a:prstGeom prst="rect">
            <a:avLst/>
          </a:prstGeom>
          <a:solidFill>
            <a:schemeClr val="accent5">
              <a:lumMod val="20000"/>
              <a:lumOff val="80000"/>
            </a:schemeClr>
          </a:solidFill>
          <a:effectLst>
            <a:innerShdw blurRad="63500" dist="368300" dir="16200000">
              <a:srgbClr val="FFCC66">
                <a:alpha val="49804"/>
              </a:srgbClr>
            </a:innerShdw>
            <a:softEdge rad="0"/>
          </a:effectLst>
        </p:spPr>
        <p:txBody>
          <a:bodyPr wrap="square" rtlCol="0">
            <a:spAutoFit/>
          </a:bodyPr>
          <a:lstStyle/>
          <a:p>
            <a:pPr algn="ctr"/>
            <a:r>
              <a:rPr lang="cs-CZ" sz="2000" dirty="0">
                <a:latin typeface="Arial Black" panose="020B0A04020102020204" pitchFamily="34" charset="0"/>
              </a:rPr>
              <a:t>Pokračování zima dospělých </a:t>
            </a:r>
          </a:p>
        </p:txBody>
      </p:sp>
      <p:pic>
        <p:nvPicPr>
          <p:cNvPr id="8" name="Obrázek 7" descr="Obsah obrázku fotbal, interiér, vsedě, stůl&#10;&#10;Popis byl vytvořen automaticky">
            <a:extLst>
              <a:ext uri="{FF2B5EF4-FFF2-40B4-BE49-F238E27FC236}">
                <a16:creationId xmlns:a16="http://schemas.microsoft.com/office/drawing/2014/main" id="{7E227C89-1C3F-47FA-BD5D-23ED6A769A75}"/>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 xmlns:a1611="http://schemas.microsoft.com/office/drawing/2016/11/main" r:id="rId5"/>
              </a:ext>
            </a:extLst>
          </a:blip>
          <a:stretch>
            <a:fillRect/>
          </a:stretch>
        </p:blipFill>
        <p:spPr>
          <a:xfrm>
            <a:off x="2520256" y="6361492"/>
            <a:ext cx="828000" cy="877508"/>
          </a:xfrm>
          <a:prstGeom prst="rect">
            <a:avLst/>
          </a:prstGeom>
        </p:spPr>
      </p:pic>
      <p:sp>
        <p:nvSpPr>
          <p:cNvPr id="9" name="TextovéPole 8">
            <a:extLst>
              <a:ext uri="{FF2B5EF4-FFF2-40B4-BE49-F238E27FC236}">
                <a16:creationId xmlns:a16="http://schemas.microsoft.com/office/drawing/2014/main" id="{76B3D438-CC50-470E-8BD4-CD43AF37E6D4}"/>
              </a:ext>
            </a:extLst>
          </p:cNvPr>
          <p:cNvSpPr txBox="1"/>
          <p:nvPr/>
        </p:nvSpPr>
        <p:spPr>
          <a:xfrm>
            <a:off x="2520256" y="13600453"/>
            <a:ext cx="828000" cy="230832"/>
          </a:xfrm>
          <a:prstGeom prst="rect">
            <a:avLst/>
          </a:prstGeom>
          <a:solidFill>
            <a:srgbClr val="99FFCC"/>
          </a:solidFill>
          <a:effectLst>
            <a:glow rad="101600">
              <a:srgbClr val="FFFF66">
                <a:alpha val="40000"/>
              </a:srgbClr>
            </a:glow>
            <a:softEdge rad="241300"/>
          </a:effectLst>
        </p:spPr>
        <p:txBody>
          <a:bodyPr wrap="square" rtlCol="0">
            <a:noAutofit/>
          </a:bodyPr>
          <a:lstStyle/>
          <a:p>
            <a:r>
              <a:rPr lang="cs-CZ" sz="900">
                <a:hlinkClick r:id="rId5" tooltip="http://pnwdistrictoptimist.blogspot.com/2012_05_01_archive.html"/>
              </a:rPr>
              <a:t>Tato fotka</a:t>
            </a:r>
            <a:r>
              <a:rPr lang="cs-CZ" sz="900"/>
              <a:t> od autora Neznámý autor s licencí </a:t>
            </a:r>
            <a:r>
              <a:rPr lang="cs-CZ" sz="900">
                <a:hlinkClick r:id="rId6" tooltip="https://creativecommons.org/licenses/by-nc/3.0/"/>
              </a:rPr>
              <a:t>CC BY-NC</a:t>
            </a:r>
            <a:endParaRPr lang="cs-CZ" sz="900"/>
          </a:p>
        </p:txBody>
      </p:sp>
    </p:spTree>
    <p:extLst>
      <p:ext uri="{BB962C8B-B14F-4D97-AF65-F5344CB8AC3E}">
        <p14:creationId xmlns:p14="http://schemas.microsoft.com/office/powerpoint/2010/main" val="33548741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28</a:t>
            </a:r>
          </a:p>
        </p:txBody>
      </p:sp>
      <p:sp>
        <p:nvSpPr>
          <p:cNvPr id="6" name="TextovéPole 5"/>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21</a:t>
            </a:r>
          </a:p>
        </p:txBody>
      </p:sp>
      <p:sp>
        <p:nvSpPr>
          <p:cNvPr id="4" name="TextovéPole 3"/>
          <p:cNvSpPr txBox="1"/>
          <p:nvPr/>
        </p:nvSpPr>
        <p:spPr>
          <a:xfrm>
            <a:off x="143992" y="91108"/>
            <a:ext cx="4608512" cy="1077218"/>
          </a:xfrm>
          <a:prstGeom prst="rect">
            <a:avLst/>
          </a:prstGeom>
          <a:blipFill>
            <a:blip r:embed="rId2">
              <a:extLst>
                <a:ext uri="{BEBA8EAE-BF5A-486C-A8C5-ECC9F3942E4B}">
                  <a14:imgProps xmlns:a14="http://schemas.microsoft.com/office/drawing/2010/main">
                    <a14:imgLayer r:embed="rId3">
                      <a14:imgEffect>
                        <a14:artisticGlass/>
                      </a14:imgEffect>
                    </a14:imgLayer>
                  </a14:imgProps>
                </a:ext>
              </a:extLst>
            </a:blip>
            <a:stretch>
              <a:fillRect/>
            </a:stretch>
          </a:blipFill>
          <a:effectLst>
            <a:softEdge rad="0"/>
          </a:effectLst>
        </p:spPr>
        <p:txBody>
          <a:bodyPr wrap="square" rtlCol="0">
            <a:spAutoFit/>
          </a:bodyPr>
          <a:lstStyle/>
          <a:p>
            <a:pPr algn="ctr"/>
            <a:r>
              <a:rPr lang="cs-CZ" sz="3200" dirty="0">
                <a:solidFill>
                  <a:srgbClr val="800000"/>
                </a:solidFill>
                <a:latin typeface="Cooper Black" panose="0208090404030B020404" pitchFamily="18" charset="0"/>
              </a:rPr>
              <a:t>Trenéři mužstva dospělých SK Štětí</a:t>
            </a:r>
          </a:p>
        </p:txBody>
      </p:sp>
      <p:sp>
        <p:nvSpPr>
          <p:cNvPr id="8" name="TextovéPole 7"/>
          <p:cNvSpPr txBox="1"/>
          <p:nvPr/>
        </p:nvSpPr>
        <p:spPr>
          <a:xfrm>
            <a:off x="117364" y="1388151"/>
            <a:ext cx="4635140" cy="5201424"/>
          </a:xfrm>
          <a:prstGeom prst="rect">
            <a:avLst/>
          </a:prstGeom>
          <a:pattFill prst="pct5">
            <a:fgClr>
              <a:schemeClr val="bg1">
                <a:lumMod val="95000"/>
              </a:schemeClr>
            </a:fgClr>
            <a:bgClr>
              <a:srgbClr val="FFFF99"/>
            </a:bgClr>
          </a:pattFill>
          <a:effectLst>
            <a:softEdge rad="0"/>
          </a:effectLst>
        </p:spPr>
        <p:txBody>
          <a:bodyPr wrap="square" rtlCol="0">
            <a:spAutoFit/>
          </a:bodyPr>
          <a:lstStyle/>
          <a:p>
            <a:pPr algn="ctr"/>
            <a:r>
              <a:rPr lang="cs-CZ" sz="3600" dirty="0">
                <a:latin typeface="Snap ITC" panose="04040A07060A02020202" pitchFamily="82" charset="0"/>
              </a:rPr>
              <a:t>Pavel </a:t>
            </a:r>
            <a:r>
              <a:rPr lang="cs-CZ" sz="3600" dirty="0" err="1">
                <a:latin typeface="Snap ITC" panose="04040A07060A02020202" pitchFamily="82" charset="0"/>
              </a:rPr>
              <a:t>Hoznédl</a:t>
            </a:r>
            <a:endParaRPr lang="cs-CZ" sz="3600" dirty="0">
              <a:latin typeface="Snap ITC" panose="04040A07060A02020202" pitchFamily="82" charset="0"/>
            </a:endParaRPr>
          </a:p>
          <a:p>
            <a:pPr algn="ctr"/>
            <a:endParaRPr lang="cs-CZ" sz="2000" dirty="0">
              <a:latin typeface="Arial Black" panose="020B0A04020102020204" pitchFamily="34" charset="0"/>
            </a:endParaRPr>
          </a:p>
          <a:p>
            <a:pPr algn="ctr"/>
            <a:endParaRPr lang="cs-CZ" sz="2000" dirty="0">
              <a:latin typeface="Arial Black" panose="020B0A04020102020204" pitchFamily="34" charset="0"/>
            </a:endParaRPr>
          </a:p>
          <a:p>
            <a:pPr algn="ctr"/>
            <a:endParaRPr lang="cs-CZ" sz="2000" dirty="0">
              <a:latin typeface="Arial Black" panose="020B0A04020102020204" pitchFamily="34" charset="0"/>
            </a:endParaRPr>
          </a:p>
          <a:p>
            <a:pPr algn="ctr"/>
            <a:endParaRPr lang="cs-CZ" sz="2000" dirty="0">
              <a:latin typeface="Arial Black" panose="020B0A04020102020204" pitchFamily="34" charset="0"/>
            </a:endParaRPr>
          </a:p>
          <a:p>
            <a:pPr algn="ctr"/>
            <a:endParaRPr lang="cs-CZ" sz="2000" dirty="0">
              <a:latin typeface="Arial Black" panose="020B0A04020102020204" pitchFamily="34" charset="0"/>
            </a:endParaRPr>
          </a:p>
          <a:p>
            <a:pPr algn="ctr"/>
            <a:endParaRPr lang="cs-CZ" sz="2000" dirty="0">
              <a:latin typeface="Arial Black" panose="020B0A04020102020204" pitchFamily="34" charset="0"/>
            </a:endParaRPr>
          </a:p>
          <a:p>
            <a:pPr algn="ctr"/>
            <a:endParaRPr lang="cs-CZ" sz="2000" dirty="0">
              <a:latin typeface="Arial Black" panose="020B0A04020102020204" pitchFamily="34" charset="0"/>
            </a:endParaRPr>
          </a:p>
          <a:p>
            <a:pPr algn="ctr"/>
            <a:r>
              <a:rPr lang="cs-CZ" sz="3600" dirty="0">
                <a:latin typeface="Snap ITC" panose="04040A07060A02020202" pitchFamily="82" charset="0"/>
              </a:rPr>
              <a:t>Jiří </a:t>
            </a:r>
            <a:r>
              <a:rPr lang="cs-CZ" sz="3600" dirty="0" err="1">
                <a:latin typeface="Snap ITC" panose="04040A07060A02020202" pitchFamily="82" charset="0"/>
              </a:rPr>
              <a:t>Ransdorf</a:t>
            </a:r>
            <a:endParaRPr lang="cs-CZ" sz="3600" dirty="0">
              <a:latin typeface="Snap ITC" panose="04040A07060A02020202" pitchFamily="82" charset="0"/>
            </a:endParaRPr>
          </a:p>
          <a:p>
            <a:pPr algn="ctr"/>
            <a:endParaRPr lang="cs-CZ" sz="2000" dirty="0">
              <a:latin typeface="Arial Black" panose="020B0A04020102020204" pitchFamily="34" charset="0"/>
            </a:endParaRPr>
          </a:p>
          <a:p>
            <a:pPr algn="ctr"/>
            <a:endParaRPr lang="cs-CZ" sz="2000" dirty="0">
              <a:latin typeface="Arial Black" panose="020B0A04020102020204" pitchFamily="34" charset="0"/>
            </a:endParaRPr>
          </a:p>
          <a:p>
            <a:pPr algn="ctr"/>
            <a:endParaRPr lang="cs-CZ" sz="2000" dirty="0">
              <a:latin typeface="Arial Black" panose="020B0A04020102020204" pitchFamily="34" charset="0"/>
            </a:endParaRPr>
          </a:p>
          <a:p>
            <a:pPr algn="ctr"/>
            <a:endParaRPr lang="cs-CZ" sz="2000" dirty="0">
              <a:latin typeface="Arial Black" panose="020B0A04020102020204" pitchFamily="34" charset="0"/>
            </a:endParaRPr>
          </a:p>
          <a:p>
            <a:pPr algn="ctr"/>
            <a:endParaRPr lang="cs-CZ" sz="2000" dirty="0">
              <a:latin typeface="Arial Black" panose="020B0A04020102020204" pitchFamily="34" charset="0"/>
            </a:endParaRPr>
          </a:p>
          <a:p>
            <a:pPr algn="ctr"/>
            <a:endParaRPr lang="cs-CZ" sz="2000" dirty="0">
              <a:latin typeface="Arial Black" panose="020B0A04020102020204" pitchFamily="34" charset="0"/>
            </a:endParaRPr>
          </a:p>
        </p:txBody>
      </p:sp>
      <p:pic>
        <p:nvPicPr>
          <p:cNvPr id="9" name="Obrázek 8"/>
          <p:cNvPicPr>
            <a:picLocks noChangeAspect="1"/>
          </p:cNvPicPr>
          <p:nvPr/>
        </p:nvPicPr>
        <p:blipFill>
          <a:blip r:embed="rId4"/>
          <a:stretch>
            <a:fillRect/>
          </a:stretch>
        </p:blipFill>
        <p:spPr>
          <a:xfrm>
            <a:off x="1405265" y="2035324"/>
            <a:ext cx="2000786" cy="1944539"/>
          </a:xfrm>
          <a:prstGeom prst="rect">
            <a:avLst/>
          </a:prstGeom>
          <a:ln w="31750">
            <a:solidFill>
              <a:schemeClr val="accent6">
                <a:lumMod val="50000"/>
              </a:schemeClr>
            </a:solidFill>
          </a:ln>
        </p:spPr>
      </p:pic>
      <p:pic>
        <p:nvPicPr>
          <p:cNvPr id="11" name="Obrázek 10"/>
          <p:cNvPicPr>
            <a:picLocks noChangeAspect="1"/>
          </p:cNvPicPr>
          <p:nvPr/>
        </p:nvPicPr>
        <p:blipFill>
          <a:blip r:embed="rId5"/>
          <a:stretch>
            <a:fillRect/>
          </a:stretch>
        </p:blipFill>
        <p:spPr>
          <a:xfrm>
            <a:off x="1244258" y="4642742"/>
            <a:ext cx="2119948" cy="1773737"/>
          </a:xfrm>
          <a:prstGeom prst="rect">
            <a:avLst/>
          </a:prstGeom>
          <a:ln w="31750">
            <a:solidFill>
              <a:schemeClr val="accent6">
                <a:lumMod val="50000"/>
              </a:schemeClr>
            </a:solidFill>
          </a:ln>
        </p:spPr>
      </p:pic>
      <p:graphicFrame>
        <p:nvGraphicFramePr>
          <p:cNvPr id="12" name="Tabulka 11">
            <a:extLst>
              <a:ext uri="{FF2B5EF4-FFF2-40B4-BE49-F238E27FC236}">
                <a16:creationId xmlns:a16="http://schemas.microsoft.com/office/drawing/2014/main" id="{DC8123AF-27B6-4F8C-A86C-783FC5B66D39}"/>
              </a:ext>
            </a:extLst>
          </p:cNvPr>
          <p:cNvGraphicFramePr>
            <a:graphicFrameLocks noGrp="1"/>
          </p:cNvGraphicFramePr>
          <p:nvPr>
            <p:extLst>
              <p:ext uri="{D42A27DB-BD31-4B8C-83A1-F6EECF244321}">
                <p14:modId xmlns:p14="http://schemas.microsoft.com/office/powerpoint/2010/main" val="4078747606"/>
              </p:ext>
            </p:extLst>
          </p:nvPr>
        </p:nvGraphicFramePr>
        <p:xfrm>
          <a:off x="5354774" y="2313618"/>
          <a:ext cx="4654313" cy="4531620"/>
        </p:xfrm>
        <a:graphic>
          <a:graphicData uri="http://schemas.openxmlformats.org/drawingml/2006/table">
            <a:tbl>
              <a:tblPr/>
              <a:tblGrid>
                <a:gridCol w="140857">
                  <a:extLst>
                    <a:ext uri="{9D8B030D-6E8A-4147-A177-3AD203B41FA5}">
                      <a16:colId xmlns:a16="http://schemas.microsoft.com/office/drawing/2014/main" val="1354081598"/>
                    </a:ext>
                  </a:extLst>
                </a:gridCol>
                <a:gridCol w="769041">
                  <a:extLst>
                    <a:ext uri="{9D8B030D-6E8A-4147-A177-3AD203B41FA5}">
                      <a16:colId xmlns:a16="http://schemas.microsoft.com/office/drawing/2014/main" val="824538926"/>
                    </a:ext>
                  </a:extLst>
                </a:gridCol>
                <a:gridCol w="689737">
                  <a:extLst>
                    <a:ext uri="{9D8B030D-6E8A-4147-A177-3AD203B41FA5}">
                      <a16:colId xmlns:a16="http://schemas.microsoft.com/office/drawing/2014/main" val="1949923843"/>
                    </a:ext>
                  </a:extLst>
                </a:gridCol>
                <a:gridCol w="822064">
                  <a:extLst>
                    <a:ext uri="{9D8B030D-6E8A-4147-A177-3AD203B41FA5}">
                      <a16:colId xmlns:a16="http://schemas.microsoft.com/office/drawing/2014/main" val="3269298175"/>
                    </a:ext>
                  </a:extLst>
                </a:gridCol>
                <a:gridCol w="1021228">
                  <a:extLst>
                    <a:ext uri="{9D8B030D-6E8A-4147-A177-3AD203B41FA5}">
                      <a16:colId xmlns:a16="http://schemas.microsoft.com/office/drawing/2014/main" val="2202090658"/>
                    </a:ext>
                  </a:extLst>
                </a:gridCol>
                <a:gridCol w="1070529">
                  <a:extLst>
                    <a:ext uri="{9D8B030D-6E8A-4147-A177-3AD203B41FA5}">
                      <a16:colId xmlns:a16="http://schemas.microsoft.com/office/drawing/2014/main" val="4180301473"/>
                    </a:ext>
                  </a:extLst>
                </a:gridCol>
                <a:gridCol w="140857">
                  <a:extLst>
                    <a:ext uri="{9D8B030D-6E8A-4147-A177-3AD203B41FA5}">
                      <a16:colId xmlns:a16="http://schemas.microsoft.com/office/drawing/2014/main" val="1632856151"/>
                    </a:ext>
                  </a:extLst>
                </a:gridCol>
              </a:tblGrid>
              <a:tr h="179428">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tc>
                  <a:txBody>
                    <a:bodyPr/>
                    <a:lstStyle/>
                    <a:p>
                      <a:pPr algn="l" fontAlgn="b"/>
                      <a:r>
                        <a:rPr lang="cs-CZ" sz="800" b="0" i="0" u="none" strike="noStrike" dirty="0">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extLst>
                  <a:ext uri="{0D108BD9-81ED-4DB2-BD59-A6C34878D82A}">
                    <a16:rowId xmlns:a16="http://schemas.microsoft.com/office/drawing/2014/main" val="2520929103"/>
                  </a:ext>
                </a:extLst>
              </a:tr>
              <a:tr h="383605">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tc>
                  <a:txBody>
                    <a:bodyPr/>
                    <a:lstStyle/>
                    <a:p>
                      <a:pPr algn="ctr" fontAlgn="ctr"/>
                      <a:r>
                        <a:rPr lang="cs-CZ" sz="1300" b="1" i="0" u="none" strike="noStrike">
                          <a:solidFill>
                            <a:srgbClr val="000000"/>
                          </a:solidFill>
                          <a:effectLst/>
                          <a:latin typeface="Bahnschrift" panose="020B0502040204020203" pitchFamily="34" charset="0"/>
                        </a:rPr>
                        <a:t>Datum</a:t>
                      </a:r>
                    </a:p>
                  </a:txBody>
                  <a:tcPr marL="6187" marR="6187" marT="6187" marB="0" anchor="ctr">
                    <a:lnL>
                      <a:noFill/>
                    </a:lnL>
                    <a:lnR>
                      <a:noFill/>
                    </a:lnR>
                    <a:lnT>
                      <a:noFill/>
                    </a:lnT>
                    <a:lnB>
                      <a:noFill/>
                    </a:lnB>
                    <a:solidFill>
                      <a:srgbClr val="FFFF00"/>
                    </a:solidFill>
                  </a:tcPr>
                </a:tc>
                <a:tc>
                  <a:txBody>
                    <a:bodyPr/>
                    <a:lstStyle/>
                    <a:p>
                      <a:pPr algn="ctr" fontAlgn="ctr"/>
                      <a:r>
                        <a:rPr lang="cs-CZ" sz="1300" b="1" i="0" u="none" strike="noStrike">
                          <a:solidFill>
                            <a:srgbClr val="000000"/>
                          </a:solidFill>
                          <a:effectLst/>
                          <a:latin typeface="Bahnschrift" panose="020B0502040204020203" pitchFamily="34" charset="0"/>
                        </a:rPr>
                        <a:t>Den</a:t>
                      </a:r>
                    </a:p>
                  </a:txBody>
                  <a:tcPr marL="6187" marR="6187" marT="6187" marB="0" anchor="ctr">
                    <a:lnL>
                      <a:noFill/>
                    </a:lnL>
                    <a:lnR>
                      <a:noFill/>
                    </a:lnR>
                    <a:lnT>
                      <a:noFill/>
                    </a:lnT>
                    <a:lnB>
                      <a:noFill/>
                    </a:lnB>
                    <a:solidFill>
                      <a:srgbClr val="FFFF00"/>
                    </a:solidFill>
                  </a:tcPr>
                </a:tc>
                <a:tc>
                  <a:txBody>
                    <a:bodyPr/>
                    <a:lstStyle/>
                    <a:p>
                      <a:pPr algn="ctr" fontAlgn="ctr"/>
                      <a:r>
                        <a:rPr lang="cs-CZ" sz="1300" b="1" i="0" u="none" strike="noStrike">
                          <a:solidFill>
                            <a:srgbClr val="000000"/>
                          </a:solidFill>
                          <a:effectLst/>
                          <a:latin typeface="Bahnschrift" panose="020B0502040204020203" pitchFamily="34" charset="0"/>
                        </a:rPr>
                        <a:t>Soupeř</a:t>
                      </a:r>
                    </a:p>
                  </a:txBody>
                  <a:tcPr marL="6187" marR="6187" marT="6187" marB="0" anchor="ctr">
                    <a:lnL>
                      <a:noFill/>
                    </a:lnL>
                    <a:lnR>
                      <a:noFill/>
                    </a:lnR>
                    <a:lnT>
                      <a:noFill/>
                    </a:lnT>
                    <a:lnB>
                      <a:noFill/>
                    </a:lnB>
                    <a:solidFill>
                      <a:srgbClr val="FFFF00"/>
                    </a:solidFill>
                  </a:tcPr>
                </a:tc>
                <a:tc>
                  <a:txBody>
                    <a:bodyPr/>
                    <a:lstStyle/>
                    <a:p>
                      <a:pPr algn="ctr" fontAlgn="ctr"/>
                      <a:r>
                        <a:rPr lang="cs-CZ" sz="1300" b="1" i="0" u="none" strike="noStrike" dirty="0">
                          <a:solidFill>
                            <a:srgbClr val="000000"/>
                          </a:solidFill>
                          <a:effectLst/>
                          <a:latin typeface="Bahnschrift" panose="020B0502040204020203" pitchFamily="34" charset="0"/>
                        </a:rPr>
                        <a:t>Výsledek </a:t>
                      </a:r>
                    </a:p>
                  </a:txBody>
                  <a:tcPr marL="6187" marR="6187" marT="6187" marB="0" anchor="ctr">
                    <a:lnL>
                      <a:noFill/>
                    </a:lnL>
                    <a:lnR>
                      <a:noFill/>
                    </a:lnR>
                    <a:lnT>
                      <a:noFill/>
                    </a:lnT>
                    <a:lnB>
                      <a:noFill/>
                    </a:lnB>
                    <a:solidFill>
                      <a:srgbClr val="FFFF00"/>
                    </a:solidFill>
                  </a:tcPr>
                </a:tc>
                <a:tc>
                  <a:txBody>
                    <a:bodyPr/>
                    <a:lstStyle/>
                    <a:p>
                      <a:pPr algn="ctr" fontAlgn="ctr"/>
                      <a:r>
                        <a:rPr lang="cs-CZ" sz="1300" b="1" i="0" u="none" strike="noStrike">
                          <a:solidFill>
                            <a:srgbClr val="000000"/>
                          </a:solidFill>
                          <a:effectLst/>
                          <a:latin typeface="Bahnschrift" panose="020B0502040204020203" pitchFamily="34" charset="0"/>
                        </a:rPr>
                        <a:t>Kde</a:t>
                      </a:r>
                    </a:p>
                  </a:txBody>
                  <a:tcPr marL="6187" marR="6187" marT="6187" marB="0" anchor="ctr">
                    <a:lnL>
                      <a:noFill/>
                    </a:lnL>
                    <a:lnR>
                      <a:noFill/>
                    </a:lnR>
                    <a:lnT>
                      <a:noFill/>
                    </a:lnT>
                    <a:lnB>
                      <a:noFill/>
                    </a:lnB>
                    <a:solidFill>
                      <a:srgbClr val="FFFF00"/>
                    </a:solidFill>
                  </a:tcPr>
                </a:tc>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extLst>
                  <a:ext uri="{0D108BD9-81ED-4DB2-BD59-A6C34878D82A}">
                    <a16:rowId xmlns:a16="http://schemas.microsoft.com/office/drawing/2014/main" val="1082112731"/>
                  </a:ext>
                </a:extLst>
              </a:tr>
              <a:tr h="445477">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tc>
                  <a:txBody>
                    <a:bodyPr/>
                    <a:lstStyle/>
                    <a:p>
                      <a:pPr algn="ctr" fontAlgn="ctr"/>
                      <a:r>
                        <a:rPr lang="cs-CZ" sz="1300" b="1" i="0" u="none" strike="noStrike" dirty="0">
                          <a:solidFill>
                            <a:srgbClr val="FF0000"/>
                          </a:solidFill>
                          <a:effectLst/>
                          <a:latin typeface="Berlin Sans FB Demi" panose="020E0802020502020306" pitchFamily="34" charset="0"/>
                        </a:rPr>
                        <a:t>18.01.</a:t>
                      </a:r>
                    </a:p>
                    <a:p>
                      <a:pPr algn="ctr" fontAlgn="ctr"/>
                      <a:r>
                        <a:rPr lang="cs-CZ" sz="1300" b="1" i="0" u="none" strike="noStrike" dirty="0">
                          <a:solidFill>
                            <a:srgbClr val="FF0000"/>
                          </a:solidFill>
                          <a:effectLst/>
                          <a:latin typeface="Berlin Sans FB Demi" panose="020E0802020502020306" pitchFamily="34" charset="0"/>
                        </a:rPr>
                        <a:t>2020</a:t>
                      </a:r>
                    </a:p>
                  </a:txBody>
                  <a:tcPr marL="6187" marR="6187" marT="6187" marB="0" anchor="ctr">
                    <a:lnL>
                      <a:noFill/>
                    </a:lnL>
                    <a:lnR>
                      <a:noFill/>
                    </a:lnR>
                    <a:lnT>
                      <a:noFill/>
                    </a:lnT>
                    <a:lnB>
                      <a:noFill/>
                    </a:lnB>
                    <a:solidFill>
                      <a:srgbClr val="EBF1DE"/>
                    </a:solidFill>
                  </a:tcPr>
                </a:tc>
                <a:tc>
                  <a:txBody>
                    <a:bodyPr/>
                    <a:lstStyle/>
                    <a:p>
                      <a:pPr algn="ctr" fontAlgn="ctr"/>
                      <a:r>
                        <a:rPr lang="cs-CZ" sz="1300" b="1" i="0" u="none" strike="noStrike">
                          <a:solidFill>
                            <a:srgbClr val="FF0000"/>
                          </a:solidFill>
                          <a:effectLst/>
                          <a:latin typeface="Berlin Sans FB Demi" panose="020E0802020502020306" pitchFamily="34" charset="0"/>
                        </a:rPr>
                        <a:t>sobota</a:t>
                      </a:r>
                    </a:p>
                  </a:txBody>
                  <a:tcPr marL="6187" marR="6187" marT="6187" marB="0" anchor="ctr">
                    <a:lnL>
                      <a:noFill/>
                    </a:lnL>
                    <a:lnR>
                      <a:noFill/>
                    </a:lnR>
                    <a:lnT>
                      <a:noFill/>
                    </a:lnT>
                    <a:lnB>
                      <a:noFill/>
                    </a:lnB>
                    <a:solidFill>
                      <a:srgbClr val="EBF1DE"/>
                    </a:solidFill>
                  </a:tcPr>
                </a:tc>
                <a:tc>
                  <a:txBody>
                    <a:bodyPr/>
                    <a:lstStyle/>
                    <a:p>
                      <a:pPr algn="ctr" fontAlgn="ctr"/>
                      <a:r>
                        <a:rPr lang="cs-CZ" sz="1400" b="1" i="0" u="none" strike="noStrike" dirty="0">
                          <a:solidFill>
                            <a:srgbClr val="FF0000"/>
                          </a:solidFill>
                          <a:effectLst/>
                          <a:latin typeface="Berlin Sans FB Demi" panose="020E0802020502020306" pitchFamily="34" charset="0"/>
                        </a:rPr>
                        <a:t>SK Sokol Brozany</a:t>
                      </a:r>
                    </a:p>
                  </a:txBody>
                  <a:tcPr marL="6187" marR="6187" marT="6187" marB="0" anchor="ctr">
                    <a:lnL>
                      <a:noFill/>
                    </a:lnL>
                    <a:lnR>
                      <a:noFill/>
                    </a:lnR>
                    <a:lnT>
                      <a:noFill/>
                    </a:lnT>
                    <a:lnB>
                      <a:noFill/>
                    </a:lnB>
                    <a:solidFill>
                      <a:srgbClr val="EBF1DE"/>
                    </a:solidFill>
                  </a:tcPr>
                </a:tc>
                <a:tc>
                  <a:txBody>
                    <a:bodyPr/>
                    <a:lstStyle/>
                    <a:p>
                      <a:pPr algn="ctr" fontAlgn="ctr"/>
                      <a:r>
                        <a:rPr lang="cs-CZ" sz="1800" b="1" i="0" u="none" strike="noStrike" dirty="0">
                          <a:solidFill>
                            <a:srgbClr val="FF0000"/>
                          </a:solidFill>
                          <a:effectLst/>
                          <a:latin typeface="Berlin Sans FB Demi" panose="020E0802020502020306" pitchFamily="34" charset="0"/>
                        </a:rPr>
                        <a:t>2:2</a:t>
                      </a:r>
                    </a:p>
                  </a:txBody>
                  <a:tcPr marL="6187" marR="6187" marT="6187" marB="0" anchor="ctr">
                    <a:lnL>
                      <a:noFill/>
                    </a:lnL>
                    <a:lnR>
                      <a:noFill/>
                    </a:lnR>
                    <a:lnT>
                      <a:noFill/>
                    </a:lnT>
                    <a:lnB>
                      <a:noFill/>
                    </a:lnB>
                    <a:solidFill>
                      <a:srgbClr val="EBF1DE"/>
                    </a:solidFill>
                  </a:tcPr>
                </a:tc>
                <a:tc>
                  <a:txBody>
                    <a:bodyPr/>
                    <a:lstStyle/>
                    <a:p>
                      <a:pPr algn="ctr" fontAlgn="ctr"/>
                      <a:r>
                        <a:rPr lang="cs-CZ" sz="1000" b="1" i="0" u="none" strike="noStrike" dirty="0">
                          <a:solidFill>
                            <a:srgbClr val="FF0000"/>
                          </a:solidFill>
                          <a:effectLst/>
                          <a:latin typeface="Berlin Sans FB Demi" panose="020E0802020502020306" pitchFamily="34" charset="0"/>
                        </a:rPr>
                        <a:t>UT</a:t>
                      </a:r>
                    </a:p>
                    <a:p>
                      <a:pPr algn="ctr" fontAlgn="ctr"/>
                      <a:r>
                        <a:rPr lang="cs-CZ" sz="1000" b="1" i="0" u="none" strike="noStrike" dirty="0">
                          <a:solidFill>
                            <a:srgbClr val="FF0000"/>
                          </a:solidFill>
                          <a:effectLst/>
                          <a:latin typeface="Berlin Sans FB Demi" panose="020E0802020502020306" pitchFamily="34" charset="0"/>
                        </a:rPr>
                        <a:t> Brozany</a:t>
                      </a:r>
                    </a:p>
                  </a:txBody>
                  <a:tcPr marL="6187" marR="6187" marT="6187" marB="0" anchor="ctr">
                    <a:lnL>
                      <a:noFill/>
                    </a:lnL>
                    <a:lnR>
                      <a:noFill/>
                    </a:lnR>
                    <a:lnT>
                      <a:noFill/>
                    </a:lnT>
                    <a:lnB>
                      <a:noFill/>
                    </a:lnB>
                    <a:solidFill>
                      <a:srgbClr val="EBF1DE"/>
                    </a:solidFill>
                  </a:tcPr>
                </a:tc>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extLst>
                  <a:ext uri="{0D108BD9-81ED-4DB2-BD59-A6C34878D82A}">
                    <a16:rowId xmlns:a16="http://schemas.microsoft.com/office/drawing/2014/main" val="679197129"/>
                  </a:ext>
                </a:extLst>
              </a:tr>
              <a:tr h="445477">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tc>
                  <a:txBody>
                    <a:bodyPr/>
                    <a:lstStyle/>
                    <a:p>
                      <a:pPr algn="ctr" fontAlgn="ctr"/>
                      <a:r>
                        <a:rPr lang="cs-CZ" sz="1300" b="1" i="0" u="none" strike="noStrike" dirty="0">
                          <a:solidFill>
                            <a:srgbClr val="0000CC"/>
                          </a:solidFill>
                          <a:effectLst/>
                          <a:latin typeface="Berlin Sans FB Demi" panose="020E0802020502020306" pitchFamily="34" charset="0"/>
                        </a:rPr>
                        <a:t>23.01.</a:t>
                      </a:r>
                    </a:p>
                    <a:p>
                      <a:pPr algn="ctr" fontAlgn="ctr"/>
                      <a:r>
                        <a:rPr lang="cs-CZ" sz="1300" b="1" i="0" u="none" strike="noStrike" dirty="0">
                          <a:solidFill>
                            <a:srgbClr val="0000CC"/>
                          </a:solidFill>
                          <a:effectLst/>
                          <a:latin typeface="Berlin Sans FB Demi" panose="020E0802020502020306" pitchFamily="34" charset="0"/>
                        </a:rPr>
                        <a:t>2020</a:t>
                      </a:r>
                    </a:p>
                  </a:txBody>
                  <a:tcPr marL="6187" marR="6187" marT="6187" marB="0" anchor="ctr">
                    <a:lnL>
                      <a:noFill/>
                    </a:lnL>
                    <a:lnR>
                      <a:noFill/>
                    </a:lnR>
                    <a:lnT>
                      <a:noFill/>
                    </a:lnT>
                    <a:lnB>
                      <a:noFill/>
                    </a:lnB>
                    <a:solidFill>
                      <a:srgbClr val="EBF1DE"/>
                    </a:solidFill>
                  </a:tcPr>
                </a:tc>
                <a:tc>
                  <a:txBody>
                    <a:bodyPr/>
                    <a:lstStyle/>
                    <a:p>
                      <a:pPr algn="ctr" fontAlgn="ctr"/>
                      <a:r>
                        <a:rPr lang="cs-CZ" sz="1300" b="1" i="0" u="none" strike="noStrike">
                          <a:solidFill>
                            <a:srgbClr val="0000CC"/>
                          </a:solidFill>
                          <a:effectLst/>
                          <a:latin typeface="Berlin Sans FB Demi" panose="020E0802020502020306" pitchFamily="34" charset="0"/>
                        </a:rPr>
                        <a:t>středa</a:t>
                      </a:r>
                    </a:p>
                  </a:txBody>
                  <a:tcPr marL="6187" marR="6187" marT="6187" marB="0" anchor="ctr">
                    <a:lnL>
                      <a:noFill/>
                    </a:lnL>
                    <a:lnR>
                      <a:noFill/>
                    </a:lnR>
                    <a:lnT>
                      <a:noFill/>
                    </a:lnT>
                    <a:lnB>
                      <a:noFill/>
                    </a:lnB>
                    <a:solidFill>
                      <a:srgbClr val="EBF1DE"/>
                    </a:solidFill>
                  </a:tcPr>
                </a:tc>
                <a:tc>
                  <a:txBody>
                    <a:bodyPr/>
                    <a:lstStyle/>
                    <a:p>
                      <a:pPr algn="ctr" fontAlgn="ctr"/>
                      <a:r>
                        <a:rPr lang="cs-CZ" sz="1400" b="1" i="0" u="none" strike="noStrike" dirty="0">
                          <a:solidFill>
                            <a:srgbClr val="0000CC"/>
                          </a:solidFill>
                          <a:effectLst/>
                          <a:latin typeface="Berlin Sans FB Demi" panose="020E0802020502020306" pitchFamily="34" charset="0"/>
                        </a:rPr>
                        <a:t>Křešice</a:t>
                      </a:r>
                    </a:p>
                  </a:txBody>
                  <a:tcPr marL="6187" marR="6187" marT="6187" marB="0" anchor="ctr">
                    <a:lnL>
                      <a:noFill/>
                    </a:lnL>
                    <a:lnR>
                      <a:noFill/>
                    </a:lnR>
                    <a:lnT>
                      <a:noFill/>
                    </a:lnT>
                    <a:lnB>
                      <a:noFill/>
                    </a:lnB>
                    <a:solidFill>
                      <a:srgbClr val="EBF1DE"/>
                    </a:solidFill>
                  </a:tcPr>
                </a:tc>
                <a:tc>
                  <a:txBody>
                    <a:bodyPr/>
                    <a:lstStyle/>
                    <a:p>
                      <a:pPr algn="ctr" fontAlgn="ctr"/>
                      <a:r>
                        <a:rPr lang="cs-CZ" sz="1800" b="1" i="0" u="none" strike="noStrike" dirty="0">
                          <a:solidFill>
                            <a:srgbClr val="0000CC"/>
                          </a:solidFill>
                          <a:effectLst/>
                          <a:latin typeface="Berlin Sans FB Demi" panose="020E0802020502020306" pitchFamily="34" charset="0"/>
                        </a:rPr>
                        <a:t>9:3</a:t>
                      </a:r>
                    </a:p>
                  </a:txBody>
                  <a:tcPr marL="6187" marR="6187" marT="6187" marB="0" anchor="ctr">
                    <a:lnL>
                      <a:noFill/>
                    </a:lnL>
                    <a:lnR>
                      <a:noFill/>
                    </a:lnR>
                    <a:lnT>
                      <a:noFill/>
                    </a:lnT>
                    <a:lnB>
                      <a:noFill/>
                    </a:lnB>
                    <a:solidFill>
                      <a:srgbClr val="EBF1DE"/>
                    </a:solidFill>
                  </a:tcPr>
                </a:tc>
                <a:tc>
                  <a:txBody>
                    <a:bodyPr/>
                    <a:lstStyle/>
                    <a:p>
                      <a:pPr algn="ctr" fontAlgn="ctr"/>
                      <a:r>
                        <a:rPr lang="cs-CZ" sz="1000" b="1" i="0" u="none" strike="noStrike" dirty="0">
                          <a:solidFill>
                            <a:srgbClr val="0000CC"/>
                          </a:solidFill>
                          <a:effectLst/>
                          <a:latin typeface="Berlin Sans FB Demi" panose="020E0802020502020306" pitchFamily="34" charset="0"/>
                        </a:rPr>
                        <a:t>UT </a:t>
                      </a:r>
                    </a:p>
                    <a:p>
                      <a:pPr algn="ctr" fontAlgn="ctr"/>
                      <a:r>
                        <a:rPr lang="cs-CZ" sz="1000" b="1" i="0" u="none" strike="noStrike" dirty="0">
                          <a:solidFill>
                            <a:srgbClr val="0000CC"/>
                          </a:solidFill>
                          <a:effectLst/>
                          <a:latin typeface="Berlin Sans FB Demi" panose="020E0802020502020306" pitchFamily="34" charset="0"/>
                        </a:rPr>
                        <a:t>Roudnice </a:t>
                      </a:r>
                      <a:r>
                        <a:rPr lang="cs-CZ" sz="1000" b="1" i="0" u="none" strike="noStrike" dirty="0" err="1">
                          <a:solidFill>
                            <a:srgbClr val="0000CC"/>
                          </a:solidFill>
                          <a:effectLst/>
                          <a:latin typeface="Berlin Sans FB Demi" panose="020E0802020502020306" pitchFamily="34" charset="0"/>
                        </a:rPr>
                        <a:t>n.L.</a:t>
                      </a:r>
                      <a:endParaRPr lang="cs-CZ" sz="1000" b="1" i="0" u="none" strike="noStrike" dirty="0">
                        <a:solidFill>
                          <a:srgbClr val="0000CC"/>
                        </a:solidFill>
                        <a:effectLst/>
                        <a:latin typeface="Berlin Sans FB Demi" panose="020E0802020502020306" pitchFamily="34" charset="0"/>
                      </a:endParaRPr>
                    </a:p>
                  </a:txBody>
                  <a:tcPr marL="6187" marR="6187" marT="6187" marB="0" anchor="ctr">
                    <a:lnL>
                      <a:noFill/>
                    </a:lnL>
                    <a:lnR>
                      <a:noFill/>
                    </a:lnR>
                    <a:lnT>
                      <a:noFill/>
                    </a:lnT>
                    <a:lnB>
                      <a:noFill/>
                    </a:lnB>
                    <a:solidFill>
                      <a:srgbClr val="EBF1DE"/>
                    </a:solidFill>
                  </a:tcPr>
                </a:tc>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extLst>
                  <a:ext uri="{0D108BD9-81ED-4DB2-BD59-A6C34878D82A}">
                    <a16:rowId xmlns:a16="http://schemas.microsoft.com/office/drawing/2014/main" val="565772768"/>
                  </a:ext>
                </a:extLst>
              </a:tr>
              <a:tr h="445477">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tc>
                  <a:txBody>
                    <a:bodyPr/>
                    <a:lstStyle/>
                    <a:p>
                      <a:pPr algn="ctr" fontAlgn="ctr"/>
                      <a:r>
                        <a:rPr lang="cs-CZ" sz="1300" b="1" i="0" u="none" strike="noStrike" dirty="0">
                          <a:solidFill>
                            <a:srgbClr val="FF0000"/>
                          </a:solidFill>
                          <a:effectLst/>
                          <a:latin typeface="Berlin Sans FB Demi" panose="020E0802020502020306" pitchFamily="34" charset="0"/>
                        </a:rPr>
                        <a:t>25.01.</a:t>
                      </a:r>
                    </a:p>
                    <a:p>
                      <a:pPr algn="ctr" fontAlgn="ctr"/>
                      <a:r>
                        <a:rPr lang="cs-CZ" sz="1300" b="1" i="0" u="none" strike="noStrike" dirty="0">
                          <a:solidFill>
                            <a:srgbClr val="FF0000"/>
                          </a:solidFill>
                          <a:effectLst/>
                          <a:latin typeface="Berlin Sans FB Demi" panose="020E0802020502020306" pitchFamily="34" charset="0"/>
                        </a:rPr>
                        <a:t>2020</a:t>
                      </a:r>
                    </a:p>
                  </a:txBody>
                  <a:tcPr marL="6187" marR="6187" marT="6187" marB="0" anchor="ctr">
                    <a:lnL>
                      <a:noFill/>
                    </a:lnL>
                    <a:lnR>
                      <a:noFill/>
                    </a:lnR>
                    <a:lnT>
                      <a:noFill/>
                    </a:lnT>
                    <a:lnB>
                      <a:noFill/>
                    </a:lnB>
                    <a:solidFill>
                      <a:srgbClr val="66FFFF"/>
                    </a:solidFill>
                  </a:tcPr>
                </a:tc>
                <a:tc>
                  <a:txBody>
                    <a:bodyPr/>
                    <a:lstStyle/>
                    <a:p>
                      <a:pPr algn="ctr" fontAlgn="ctr"/>
                      <a:r>
                        <a:rPr lang="cs-CZ" sz="1300" b="1" i="0" u="none" strike="noStrike">
                          <a:solidFill>
                            <a:srgbClr val="FF0000"/>
                          </a:solidFill>
                          <a:effectLst/>
                          <a:latin typeface="Berlin Sans FB Demi" panose="020E0802020502020306" pitchFamily="34" charset="0"/>
                        </a:rPr>
                        <a:t>sobota</a:t>
                      </a:r>
                    </a:p>
                  </a:txBody>
                  <a:tcPr marL="6187" marR="6187" marT="6187" marB="0" anchor="ctr">
                    <a:lnL>
                      <a:noFill/>
                    </a:lnL>
                    <a:lnR>
                      <a:noFill/>
                    </a:lnR>
                    <a:lnT>
                      <a:noFill/>
                    </a:lnT>
                    <a:lnB>
                      <a:noFill/>
                    </a:lnB>
                    <a:solidFill>
                      <a:srgbClr val="66FFFF"/>
                    </a:solidFill>
                  </a:tcPr>
                </a:tc>
                <a:tc>
                  <a:txBody>
                    <a:bodyPr/>
                    <a:lstStyle/>
                    <a:p>
                      <a:pPr algn="ctr" fontAlgn="ctr"/>
                      <a:r>
                        <a:rPr lang="cs-CZ" sz="1400" b="1" i="0" u="none" strike="noStrike" dirty="0">
                          <a:solidFill>
                            <a:srgbClr val="FF0000"/>
                          </a:solidFill>
                          <a:effectLst/>
                          <a:latin typeface="Berlin Sans FB Demi" panose="020E0802020502020306" pitchFamily="34" charset="0"/>
                        </a:rPr>
                        <a:t>Mostecký fotbalový klub</a:t>
                      </a:r>
                    </a:p>
                  </a:txBody>
                  <a:tcPr marL="6187" marR="6187" marT="6187" marB="0" anchor="ctr">
                    <a:lnL>
                      <a:noFill/>
                    </a:lnL>
                    <a:lnR>
                      <a:noFill/>
                    </a:lnR>
                    <a:lnT>
                      <a:noFill/>
                    </a:lnT>
                    <a:lnB>
                      <a:noFill/>
                    </a:lnB>
                    <a:solidFill>
                      <a:srgbClr val="66FFFF"/>
                    </a:solidFill>
                  </a:tcPr>
                </a:tc>
                <a:tc>
                  <a:txBody>
                    <a:bodyPr/>
                    <a:lstStyle/>
                    <a:p>
                      <a:pPr algn="ctr" fontAlgn="ctr"/>
                      <a:r>
                        <a:rPr lang="cs-CZ" sz="1800" b="1" i="0" u="none" strike="noStrike" dirty="0">
                          <a:solidFill>
                            <a:srgbClr val="FF0000"/>
                          </a:solidFill>
                          <a:effectLst/>
                          <a:latin typeface="Berlin Sans FB Demi" panose="020E0802020502020306" pitchFamily="34" charset="0"/>
                        </a:rPr>
                        <a:t>2:3</a:t>
                      </a:r>
                    </a:p>
                  </a:txBody>
                  <a:tcPr marL="6187" marR="6187" marT="6187" marB="0" anchor="ctr">
                    <a:lnL>
                      <a:noFill/>
                    </a:lnL>
                    <a:lnR>
                      <a:noFill/>
                    </a:lnR>
                    <a:lnT>
                      <a:noFill/>
                    </a:lnT>
                    <a:lnB>
                      <a:noFill/>
                    </a:lnB>
                    <a:solidFill>
                      <a:srgbClr val="66FFFF"/>
                    </a:solidFill>
                  </a:tcPr>
                </a:tc>
                <a:tc>
                  <a:txBody>
                    <a:bodyPr/>
                    <a:lstStyle/>
                    <a:p>
                      <a:pPr algn="ctr" fontAlgn="ctr"/>
                      <a:r>
                        <a:rPr lang="cs-CZ" sz="1000" b="1" i="0" u="none" strike="noStrike" dirty="0">
                          <a:solidFill>
                            <a:srgbClr val="FF0000"/>
                          </a:solidFill>
                          <a:effectLst/>
                          <a:latin typeface="Berlin Sans FB Demi" panose="020E0802020502020306" pitchFamily="34" charset="0"/>
                        </a:rPr>
                        <a:t>UT </a:t>
                      </a:r>
                    </a:p>
                    <a:p>
                      <a:pPr algn="ctr" fontAlgn="ctr"/>
                      <a:r>
                        <a:rPr lang="cs-CZ" sz="1000" b="1" i="0" u="none" strike="noStrike" dirty="0">
                          <a:solidFill>
                            <a:srgbClr val="FF0000"/>
                          </a:solidFill>
                          <a:effectLst/>
                          <a:latin typeface="Berlin Sans FB Demi" panose="020E0802020502020306" pitchFamily="34" charset="0"/>
                        </a:rPr>
                        <a:t>Roudnice </a:t>
                      </a:r>
                      <a:r>
                        <a:rPr lang="cs-CZ" sz="1000" b="1" i="0" u="none" strike="noStrike" dirty="0" err="1">
                          <a:solidFill>
                            <a:srgbClr val="FF0000"/>
                          </a:solidFill>
                          <a:effectLst/>
                          <a:latin typeface="Berlin Sans FB Demi" panose="020E0802020502020306" pitchFamily="34" charset="0"/>
                        </a:rPr>
                        <a:t>n.L.</a:t>
                      </a:r>
                      <a:endParaRPr lang="cs-CZ" sz="1000" b="1" i="0" u="none" strike="noStrike" dirty="0">
                        <a:solidFill>
                          <a:srgbClr val="FF0000"/>
                        </a:solidFill>
                        <a:effectLst/>
                        <a:latin typeface="Berlin Sans FB Demi" panose="020E0802020502020306" pitchFamily="34" charset="0"/>
                      </a:endParaRPr>
                    </a:p>
                  </a:txBody>
                  <a:tcPr marL="6187" marR="6187" marT="6187" marB="0" anchor="ctr">
                    <a:lnL>
                      <a:noFill/>
                    </a:lnL>
                    <a:lnR>
                      <a:noFill/>
                    </a:lnR>
                    <a:lnT>
                      <a:noFill/>
                    </a:lnT>
                    <a:lnB>
                      <a:noFill/>
                    </a:lnB>
                    <a:solidFill>
                      <a:srgbClr val="66FFFF"/>
                    </a:solidFill>
                  </a:tcPr>
                </a:tc>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extLst>
                  <a:ext uri="{0D108BD9-81ED-4DB2-BD59-A6C34878D82A}">
                    <a16:rowId xmlns:a16="http://schemas.microsoft.com/office/drawing/2014/main" val="3625290922"/>
                  </a:ext>
                </a:extLst>
              </a:tr>
              <a:tr h="445477">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tc>
                  <a:txBody>
                    <a:bodyPr/>
                    <a:lstStyle/>
                    <a:p>
                      <a:pPr algn="ctr" fontAlgn="ctr"/>
                      <a:r>
                        <a:rPr lang="cs-CZ" sz="1300" b="1" i="0" u="none" strike="noStrike" dirty="0">
                          <a:solidFill>
                            <a:srgbClr val="0000CC"/>
                          </a:solidFill>
                          <a:effectLst/>
                          <a:latin typeface="Berlin Sans FB Demi" panose="020E0802020502020306" pitchFamily="34" charset="0"/>
                        </a:rPr>
                        <a:t>01.02.</a:t>
                      </a:r>
                    </a:p>
                    <a:p>
                      <a:pPr algn="ctr" fontAlgn="ctr"/>
                      <a:r>
                        <a:rPr lang="cs-CZ" sz="1300" b="1" i="0" u="none" strike="noStrike" dirty="0">
                          <a:solidFill>
                            <a:srgbClr val="0000CC"/>
                          </a:solidFill>
                          <a:effectLst/>
                          <a:latin typeface="Berlin Sans FB Demi" panose="020E0802020502020306" pitchFamily="34" charset="0"/>
                        </a:rPr>
                        <a:t>2020</a:t>
                      </a:r>
                    </a:p>
                  </a:txBody>
                  <a:tcPr marL="6187" marR="6187" marT="6187" marB="0" anchor="ctr">
                    <a:lnL>
                      <a:noFill/>
                    </a:lnL>
                    <a:lnR>
                      <a:noFill/>
                    </a:lnR>
                    <a:lnT>
                      <a:noFill/>
                    </a:lnT>
                    <a:lnB>
                      <a:noFill/>
                    </a:lnB>
                    <a:solidFill>
                      <a:srgbClr val="EBF1DE"/>
                    </a:solidFill>
                  </a:tcPr>
                </a:tc>
                <a:tc>
                  <a:txBody>
                    <a:bodyPr/>
                    <a:lstStyle/>
                    <a:p>
                      <a:pPr algn="ctr" fontAlgn="ctr"/>
                      <a:r>
                        <a:rPr lang="cs-CZ" sz="1300" b="1" i="0" u="none" strike="noStrike" dirty="0">
                          <a:solidFill>
                            <a:srgbClr val="0000CC"/>
                          </a:solidFill>
                          <a:effectLst/>
                          <a:latin typeface="Berlin Sans FB Demi" panose="020E0802020502020306" pitchFamily="34" charset="0"/>
                        </a:rPr>
                        <a:t>sobota</a:t>
                      </a:r>
                    </a:p>
                  </a:txBody>
                  <a:tcPr marL="6187" marR="6187" marT="6187" marB="0" anchor="ctr">
                    <a:lnL>
                      <a:noFill/>
                    </a:lnL>
                    <a:lnR>
                      <a:noFill/>
                    </a:lnR>
                    <a:lnT>
                      <a:noFill/>
                    </a:lnT>
                    <a:lnB>
                      <a:noFill/>
                    </a:lnB>
                    <a:solidFill>
                      <a:srgbClr val="EBF1DE"/>
                    </a:solidFill>
                  </a:tcPr>
                </a:tc>
                <a:tc>
                  <a:txBody>
                    <a:bodyPr/>
                    <a:lstStyle/>
                    <a:p>
                      <a:pPr algn="ctr" fontAlgn="ctr"/>
                      <a:r>
                        <a:rPr lang="cs-CZ" sz="1400" b="1" i="0" u="none" strike="noStrike" dirty="0">
                          <a:solidFill>
                            <a:srgbClr val="0000CC"/>
                          </a:solidFill>
                          <a:effectLst/>
                          <a:latin typeface="Berlin Sans FB Demi" panose="020E0802020502020306" pitchFamily="34" charset="0"/>
                        </a:rPr>
                        <a:t>SK Skalice</a:t>
                      </a:r>
                    </a:p>
                  </a:txBody>
                  <a:tcPr marL="6187" marR="6187" marT="6187" marB="0" anchor="ctr">
                    <a:lnL>
                      <a:noFill/>
                    </a:lnL>
                    <a:lnR>
                      <a:noFill/>
                    </a:lnR>
                    <a:lnT>
                      <a:noFill/>
                    </a:lnT>
                    <a:lnB>
                      <a:noFill/>
                    </a:lnB>
                    <a:solidFill>
                      <a:srgbClr val="EBF1DE"/>
                    </a:solidFill>
                  </a:tcPr>
                </a:tc>
                <a:tc>
                  <a:txBody>
                    <a:bodyPr/>
                    <a:lstStyle/>
                    <a:p>
                      <a:pPr algn="ctr" fontAlgn="ctr"/>
                      <a:r>
                        <a:rPr lang="cs-CZ" sz="1800" b="1" i="0" u="none" strike="noStrike" dirty="0">
                          <a:solidFill>
                            <a:srgbClr val="0000CC"/>
                          </a:solidFill>
                          <a:effectLst/>
                          <a:latin typeface="Berlin Sans FB Demi" panose="020E0802020502020306" pitchFamily="34" charset="0"/>
                        </a:rPr>
                        <a:t>3:1</a:t>
                      </a:r>
                    </a:p>
                  </a:txBody>
                  <a:tcPr marL="6187" marR="6187" marT="6187" marB="0" anchor="ctr">
                    <a:lnL>
                      <a:noFill/>
                    </a:lnL>
                    <a:lnR>
                      <a:noFill/>
                    </a:lnR>
                    <a:lnT>
                      <a:noFill/>
                    </a:lnT>
                    <a:lnB>
                      <a:noFill/>
                    </a:lnB>
                    <a:solidFill>
                      <a:srgbClr val="EBF1DE"/>
                    </a:solidFill>
                  </a:tcPr>
                </a:tc>
                <a:tc>
                  <a:txBody>
                    <a:bodyPr/>
                    <a:lstStyle/>
                    <a:p>
                      <a:pPr algn="ctr" fontAlgn="ctr"/>
                      <a:r>
                        <a:rPr lang="cs-CZ" sz="1000" b="1" i="0" u="none" strike="noStrike" dirty="0">
                          <a:solidFill>
                            <a:srgbClr val="0000CC"/>
                          </a:solidFill>
                          <a:effectLst/>
                          <a:latin typeface="Berlin Sans FB Demi" panose="020E0802020502020306" pitchFamily="34" charset="0"/>
                        </a:rPr>
                        <a:t>UT </a:t>
                      </a:r>
                    </a:p>
                    <a:p>
                      <a:pPr algn="ctr" fontAlgn="ctr"/>
                      <a:r>
                        <a:rPr lang="cs-CZ" sz="1000" b="1" i="0" u="none" strike="noStrike" dirty="0">
                          <a:solidFill>
                            <a:srgbClr val="0000CC"/>
                          </a:solidFill>
                          <a:effectLst/>
                          <a:latin typeface="Berlin Sans FB Demi" panose="020E0802020502020306" pitchFamily="34" charset="0"/>
                        </a:rPr>
                        <a:t>Česká Lípa</a:t>
                      </a:r>
                    </a:p>
                  </a:txBody>
                  <a:tcPr marL="6187" marR="6187" marT="6187" marB="0" anchor="ctr">
                    <a:lnL>
                      <a:noFill/>
                    </a:lnL>
                    <a:lnR>
                      <a:noFill/>
                    </a:lnR>
                    <a:lnT>
                      <a:noFill/>
                    </a:lnT>
                    <a:lnB>
                      <a:noFill/>
                    </a:lnB>
                    <a:solidFill>
                      <a:srgbClr val="EBF1DE"/>
                    </a:solidFill>
                  </a:tcPr>
                </a:tc>
                <a:tc>
                  <a:txBody>
                    <a:bodyPr/>
                    <a:lstStyle/>
                    <a:p>
                      <a:pPr algn="l" fontAlgn="b"/>
                      <a:r>
                        <a:rPr lang="cs-CZ" sz="800" b="0" i="0" u="none" strike="noStrike" dirty="0">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extLst>
                  <a:ext uri="{0D108BD9-81ED-4DB2-BD59-A6C34878D82A}">
                    <a16:rowId xmlns:a16="http://schemas.microsoft.com/office/drawing/2014/main" val="3802813630"/>
                  </a:ext>
                </a:extLst>
              </a:tr>
              <a:tr h="445477">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tc>
                  <a:txBody>
                    <a:bodyPr/>
                    <a:lstStyle/>
                    <a:p>
                      <a:pPr algn="ctr" fontAlgn="ctr"/>
                      <a:r>
                        <a:rPr lang="cs-CZ" sz="1300" b="1" i="0" u="none" strike="noStrike" dirty="0">
                          <a:solidFill>
                            <a:srgbClr val="FF0000"/>
                          </a:solidFill>
                          <a:effectLst/>
                          <a:latin typeface="Berlin Sans FB Demi" panose="020E0802020502020306" pitchFamily="34" charset="0"/>
                        </a:rPr>
                        <a:t>08.02.</a:t>
                      </a:r>
                    </a:p>
                    <a:p>
                      <a:pPr algn="ctr" fontAlgn="ctr"/>
                      <a:r>
                        <a:rPr lang="cs-CZ" sz="1300" b="1" i="0" u="none" strike="noStrike" dirty="0">
                          <a:solidFill>
                            <a:srgbClr val="FF0000"/>
                          </a:solidFill>
                          <a:effectLst/>
                          <a:latin typeface="Berlin Sans FB Demi" panose="020E0802020502020306" pitchFamily="34" charset="0"/>
                        </a:rPr>
                        <a:t>2020</a:t>
                      </a:r>
                    </a:p>
                  </a:txBody>
                  <a:tcPr marL="6187" marR="6187" marT="6187" marB="0" anchor="ctr">
                    <a:lnL>
                      <a:noFill/>
                    </a:lnL>
                    <a:lnR>
                      <a:noFill/>
                    </a:lnR>
                    <a:lnT>
                      <a:noFill/>
                    </a:lnT>
                    <a:lnB>
                      <a:noFill/>
                    </a:lnB>
                    <a:solidFill>
                      <a:srgbClr val="66FFFF"/>
                    </a:solidFill>
                  </a:tcPr>
                </a:tc>
                <a:tc>
                  <a:txBody>
                    <a:bodyPr/>
                    <a:lstStyle/>
                    <a:p>
                      <a:pPr algn="ctr" fontAlgn="ctr"/>
                      <a:r>
                        <a:rPr lang="cs-CZ" sz="1300" b="1" i="0" u="none" strike="noStrike">
                          <a:solidFill>
                            <a:srgbClr val="FF0000"/>
                          </a:solidFill>
                          <a:effectLst/>
                          <a:latin typeface="Berlin Sans FB Demi" panose="020E0802020502020306" pitchFamily="34" charset="0"/>
                        </a:rPr>
                        <a:t>sobota</a:t>
                      </a:r>
                    </a:p>
                  </a:txBody>
                  <a:tcPr marL="6187" marR="6187" marT="6187" marB="0" anchor="ctr">
                    <a:lnL>
                      <a:noFill/>
                    </a:lnL>
                    <a:lnR>
                      <a:noFill/>
                    </a:lnR>
                    <a:lnT>
                      <a:noFill/>
                    </a:lnT>
                    <a:lnB>
                      <a:noFill/>
                    </a:lnB>
                    <a:solidFill>
                      <a:srgbClr val="66FFFF"/>
                    </a:solidFill>
                  </a:tcPr>
                </a:tc>
                <a:tc>
                  <a:txBody>
                    <a:bodyPr/>
                    <a:lstStyle/>
                    <a:p>
                      <a:pPr algn="ctr" fontAlgn="ctr"/>
                      <a:r>
                        <a:rPr lang="cs-CZ" sz="1400" b="1" i="0" u="none" strike="noStrike" dirty="0">
                          <a:solidFill>
                            <a:srgbClr val="FF0000"/>
                          </a:solidFill>
                          <a:effectLst/>
                          <a:latin typeface="Berlin Sans FB Demi" panose="020E0802020502020306" pitchFamily="34" charset="0"/>
                        </a:rPr>
                        <a:t>TJ Krupka</a:t>
                      </a:r>
                    </a:p>
                  </a:txBody>
                  <a:tcPr marL="6187" marR="6187" marT="6187" marB="0" anchor="ctr">
                    <a:lnL>
                      <a:noFill/>
                    </a:lnL>
                    <a:lnR>
                      <a:noFill/>
                    </a:lnR>
                    <a:lnT>
                      <a:noFill/>
                    </a:lnT>
                    <a:lnB>
                      <a:noFill/>
                    </a:lnB>
                    <a:solidFill>
                      <a:srgbClr val="66FFFF"/>
                    </a:solidFill>
                  </a:tcPr>
                </a:tc>
                <a:tc>
                  <a:txBody>
                    <a:bodyPr/>
                    <a:lstStyle/>
                    <a:p>
                      <a:pPr algn="ctr" fontAlgn="ctr"/>
                      <a:r>
                        <a:rPr lang="cs-CZ" sz="1800" b="1" i="0" u="none" strike="noStrike" dirty="0">
                          <a:solidFill>
                            <a:srgbClr val="FF0000"/>
                          </a:solidFill>
                          <a:effectLst/>
                          <a:latin typeface="Berlin Sans FB Demi" panose="020E0802020502020306" pitchFamily="34" charset="0"/>
                        </a:rPr>
                        <a:t>3:3</a:t>
                      </a:r>
                    </a:p>
                  </a:txBody>
                  <a:tcPr marL="6187" marR="6187" marT="6187" marB="0" anchor="ctr">
                    <a:lnL>
                      <a:noFill/>
                    </a:lnL>
                    <a:lnR>
                      <a:noFill/>
                    </a:lnR>
                    <a:lnT>
                      <a:noFill/>
                    </a:lnT>
                    <a:lnB>
                      <a:noFill/>
                    </a:lnB>
                    <a:solidFill>
                      <a:srgbClr val="66FFFF"/>
                    </a:solidFill>
                  </a:tcPr>
                </a:tc>
                <a:tc>
                  <a:txBody>
                    <a:bodyPr/>
                    <a:lstStyle/>
                    <a:p>
                      <a:pPr algn="ctr" fontAlgn="ctr"/>
                      <a:r>
                        <a:rPr lang="cs-CZ" sz="1000" b="1" i="0" u="none" strike="noStrike" dirty="0">
                          <a:solidFill>
                            <a:srgbClr val="FF0000"/>
                          </a:solidFill>
                          <a:effectLst/>
                          <a:latin typeface="Berlin Sans FB Demi" panose="020E0802020502020306" pitchFamily="34" charset="0"/>
                        </a:rPr>
                        <a:t>UT</a:t>
                      </a:r>
                    </a:p>
                    <a:p>
                      <a:pPr algn="ctr" fontAlgn="ctr"/>
                      <a:r>
                        <a:rPr lang="cs-CZ" sz="1000" b="1" i="0" u="none" strike="noStrike" dirty="0">
                          <a:solidFill>
                            <a:srgbClr val="FF0000"/>
                          </a:solidFill>
                          <a:effectLst/>
                          <a:latin typeface="Berlin Sans FB Demi" panose="020E0802020502020306" pitchFamily="34" charset="0"/>
                        </a:rPr>
                        <a:t> Krupka</a:t>
                      </a:r>
                    </a:p>
                  </a:txBody>
                  <a:tcPr marL="6187" marR="6187" marT="6187" marB="0" anchor="ctr">
                    <a:lnL>
                      <a:noFill/>
                    </a:lnL>
                    <a:lnR>
                      <a:noFill/>
                    </a:lnR>
                    <a:lnT>
                      <a:noFill/>
                    </a:lnT>
                    <a:lnB>
                      <a:noFill/>
                    </a:lnB>
                    <a:solidFill>
                      <a:srgbClr val="66FFFF"/>
                    </a:solidFill>
                  </a:tcPr>
                </a:tc>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extLst>
                  <a:ext uri="{0D108BD9-81ED-4DB2-BD59-A6C34878D82A}">
                    <a16:rowId xmlns:a16="http://schemas.microsoft.com/office/drawing/2014/main" val="1212264029"/>
                  </a:ext>
                </a:extLst>
              </a:tr>
              <a:tr h="445477">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tc>
                  <a:txBody>
                    <a:bodyPr/>
                    <a:lstStyle/>
                    <a:p>
                      <a:pPr algn="ctr" fontAlgn="ctr"/>
                      <a:r>
                        <a:rPr lang="cs-CZ" sz="1300" b="1" i="0" u="none" strike="noStrike" dirty="0">
                          <a:solidFill>
                            <a:srgbClr val="0000CC"/>
                          </a:solidFill>
                          <a:effectLst/>
                          <a:latin typeface="Berlin Sans FB Demi" panose="020E0802020502020306" pitchFamily="34" charset="0"/>
                        </a:rPr>
                        <a:t>16.02.</a:t>
                      </a:r>
                    </a:p>
                    <a:p>
                      <a:pPr algn="ctr" fontAlgn="ctr"/>
                      <a:r>
                        <a:rPr lang="cs-CZ" sz="1300" b="1" i="0" u="none" strike="noStrike" dirty="0">
                          <a:solidFill>
                            <a:srgbClr val="0000CC"/>
                          </a:solidFill>
                          <a:effectLst/>
                          <a:latin typeface="Berlin Sans FB Demi" panose="020E0802020502020306" pitchFamily="34" charset="0"/>
                        </a:rPr>
                        <a:t>2020</a:t>
                      </a:r>
                    </a:p>
                  </a:txBody>
                  <a:tcPr marL="6187" marR="6187" marT="6187" marB="0" anchor="ctr">
                    <a:lnL>
                      <a:noFill/>
                    </a:lnL>
                    <a:lnR>
                      <a:noFill/>
                    </a:lnR>
                    <a:lnT>
                      <a:noFill/>
                    </a:lnT>
                    <a:lnB>
                      <a:noFill/>
                    </a:lnB>
                    <a:solidFill>
                      <a:srgbClr val="EBF1DE"/>
                    </a:solidFill>
                  </a:tcPr>
                </a:tc>
                <a:tc>
                  <a:txBody>
                    <a:bodyPr/>
                    <a:lstStyle/>
                    <a:p>
                      <a:pPr algn="ctr" fontAlgn="ctr"/>
                      <a:r>
                        <a:rPr lang="cs-CZ" sz="1300" b="1" i="0" u="none" strike="noStrike">
                          <a:solidFill>
                            <a:srgbClr val="0000CC"/>
                          </a:solidFill>
                          <a:effectLst/>
                          <a:latin typeface="Berlin Sans FB Demi" panose="020E0802020502020306" pitchFamily="34" charset="0"/>
                        </a:rPr>
                        <a:t>neděle</a:t>
                      </a:r>
                    </a:p>
                  </a:txBody>
                  <a:tcPr marL="6187" marR="6187" marT="6187" marB="0" anchor="ctr">
                    <a:lnL>
                      <a:noFill/>
                    </a:lnL>
                    <a:lnR>
                      <a:noFill/>
                    </a:lnR>
                    <a:lnT>
                      <a:noFill/>
                    </a:lnT>
                    <a:lnB>
                      <a:noFill/>
                    </a:lnB>
                    <a:solidFill>
                      <a:srgbClr val="EBF1DE"/>
                    </a:solidFill>
                  </a:tcPr>
                </a:tc>
                <a:tc>
                  <a:txBody>
                    <a:bodyPr/>
                    <a:lstStyle/>
                    <a:p>
                      <a:pPr algn="ctr" fontAlgn="ctr"/>
                      <a:r>
                        <a:rPr lang="cs-CZ" sz="1400" b="0" i="0" u="none" strike="noStrike" dirty="0">
                          <a:solidFill>
                            <a:srgbClr val="0000CC"/>
                          </a:solidFill>
                          <a:effectLst/>
                          <a:latin typeface="Berlin Sans FB Demi" panose="020E0802020502020306" pitchFamily="34" charset="0"/>
                        </a:rPr>
                        <a:t>TJ Doksy</a:t>
                      </a:r>
                    </a:p>
                  </a:txBody>
                  <a:tcPr marL="6187" marR="6187" marT="6187" marB="0" anchor="ctr">
                    <a:lnL>
                      <a:noFill/>
                    </a:lnL>
                    <a:lnR>
                      <a:noFill/>
                    </a:lnR>
                    <a:lnT>
                      <a:noFill/>
                    </a:lnT>
                    <a:lnB>
                      <a:noFill/>
                    </a:lnB>
                    <a:solidFill>
                      <a:srgbClr val="EBF1DE"/>
                    </a:solidFill>
                  </a:tcPr>
                </a:tc>
                <a:tc>
                  <a:txBody>
                    <a:bodyPr/>
                    <a:lstStyle/>
                    <a:p>
                      <a:pPr algn="ctr" fontAlgn="ctr"/>
                      <a:r>
                        <a:rPr lang="cs-CZ" sz="1800" b="0" i="0" u="none" strike="noStrike" dirty="0">
                          <a:solidFill>
                            <a:srgbClr val="0000CC"/>
                          </a:solidFill>
                          <a:effectLst/>
                          <a:latin typeface="Berlin Sans FB Demi" panose="020E0802020502020306" pitchFamily="34" charset="0"/>
                        </a:rPr>
                        <a:t>2:6</a:t>
                      </a:r>
                    </a:p>
                  </a:txBody>
                  <a:tcPr marL="6187" marR="6187" marT="6187" marB="0" anchor="ctr">
                    <a:lnL>
                      <a:noFill/>
                    </a:lnL>
                    <a:lnR>
                      <a:noFill/>
                    </a:lnR>
                    <a:lnT>
                      <a:noFill/>
                    </a:lnT>
                    <a:lnB>
                      <a:noFill/>
                    </a:lnB>
                    <a:solidFill>
                      <a:srgbClr val="EBF1DE"/>
                    </a:solidFill>
                  </a:tcPr>
                </a:tc>
                <a:tc>
                  <a:txBody>
                    <a:bodyPr/>
                    <a:lstStyle/>
                    <a:p>
                      <a:pPr algn="ctr" fontAlgn="ctr"/>
                      <a:r>
                        <a:rPr lang="cs-CZ" sz="1000" b="0" i="0" u="none" strike="noStrike" dirty="0">
                          <a:solidFill>
                            <a:srgbClr val="0000CC"/>
                          </a:solidFill>
                          <a:effectLst/>
                          <a:latin typeface="Berlin Sans FB Demi" panose="020E0802020502020306" pitchFamily="34" charset="0"/>
                        </a:rPr>
                        <a:t>UT</a:t>
                      </a:r>
                    </a:p>
                    <a:p>
                      <a:pPr algn="ctr" fontAlgn="ctr"/>
                      <a:r>
                        <a:rPr lang="cs-CZ" sz="1000" b="0" i="0" u="none" strike="noStrike" dirty="0">
                          <a:solidFill>
                            <a:srgbClr val="0000CC"/>
                          </a:solidFill>
                          <a:effectLst/>
                          <a:latin typeface="Berlin Sans FB Demi" panose="020E0802020502020306" pitchFamily="34" charset="0"/>
                        </a:rPr>
                        <a:t> Česká Lípa</a:t>
                      </a:r>
                    </a:p>
                  </a:txBody>
                  <a:tcPr marL="6187" marR="6187" marT="6187" marB="0" anchor="ctr">
                    <a:lnL>
                      <a:noFill/>
                    </a:lnL>
                    <a:lnR>
                      <a:noFill/>
                    </a:lnR>
                    <a:lnT>
                      <a:noFill/>
                    </a:lnT>
                    <a:lnB>
                      <a:noFill/>
                    </a:lnB>
                    <a:solidFill>
                      <a:srgbClr val="EBF1DE"/>
                    </a:solidFill>
                  </a:tcPr>
                </a:tc>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extLst>
                  <a:ext uri="{0D108BD9-81ED-4DB2-BD59-A6C34878D82A}">
                    <a16:rowId xmlns:a16="http://schemas.microsoft.com/office/drawing/2014/main" val="3387781043"/>
                  </a:ext>
                </a:extLst>
              </a:tr>
              <a:tr h="445477">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tc>
                  <a:txBody>
                    <a:bodyPr/>
                    <a:lstStyle/>
                    <a:p>
                      <a:pPr algn="ctr" fontAlgn="ctr"/>
                      <a:r>
                        <a:rPr lang="cs-CZ" sz="1300" b="1" i="0" u="none" strike="noStrike" dirty="0">
                          <a:solidFill>
                            <a:srgbClr val="FF0000"/>
                          </a:solidFill>
                          <a:effectLst/>
                          <a:latin typeface="Berlin Sans FB Demi" panose="020E0802020502020306" pitchFamily="34" charset="0"/>
                        </a:rPr>
                        <a:t>22.02.</a:t>
                      </a:r>
                    </a:p>
                    <a:p>
                      <a:pPr algn="ctr" fontAlgn="ctr"/>
                      <a:r>
                        <a:rPr lang="cs-CZ" sz="1300" b="1" i="0" u="none" strike="noStrike" dirty="0">
                          <a:solidFill>
                            <a:srgbClr val="FF0000"/>
                          </a:solidFill>
                          <a:effectLst/>
                          <a:latin typeface="Berlin Sans FB Demi" panose="020E0802020502020306" pitchFamily="34" charset="0"/>
                        </a:rPr>
                        <a:t>2020</a:t>
                      </a:r>
                    </a:p>
                  </a:txBody>
                  <a:tcPr marL="6187" marR="6187" marT="6187" marB="0" anchor="ctr">
                    <a:lnL>
                      <a:noFill/>
                    </a:lnL>
                    <a:lnR>
                      <a:noFill/>
                    </a:lnR>
                    <a:lnT>
                      <a:noFill/>
                    </a:lnT>
                    <a:lnB>
                      <a:noFill/>
                    </a:lnB>
                    <a:solidFill>
                      <a:srgbClr val="66FFFF"/>
                    </a:solidFill>
                  </a:tcPr>
                </a:tc>
                <a:tc>
                  <a:txBody>
                    <a:bodyPr/>
                    <a:lstStyle/>
                    <a:p>
                      <a:pPr algn="ctr" fontAlgn="ctr"/>
                      <a:r>
                        <a:rPr lang="cs-CZ" sz="1300" b="1" i="0" u="none" strike="noStrike">
                          <a:solidFill>
                            <a:srgbClr val="FF0000"/>
                          </a:solidFill>
                          <a:effectLst/>
                          <a:latin typeface="Berlin Sans FB Demi" panose="020E0802020502020306" pitchFamily="34" charset="0"/>
                        </a:rPr>
                        <a:t>sobota</a:t>
                      </a:r>
                    </a:p>
                  </a:txBody>
                  <a:tcPr marL="6187" marR="6187" marT="6187" marB="0" anchor="ctr">
                    <a:lnL>
                      <a:noFill/>
                    </a:lnL>
                    <a:lnR>
                      <a:noFill/>
                    </a:lnR>
                    <a:lnT>
                      <a:noFill/>
                    </a:lnT>
                    <a:lnB>
                      <a:noFill/>
                    </a:lnB>
                    <a:solidFill>
                      <a:srgbClr val="66FFFF"/>
                    </a:solidFill>
                  </a:tcPr>
                </a:tc>
                <a:tc>
                  <a:txBody>
                    <a:bodyPr/>
                    <a:lstStyle/>
                    <a:p>
                      <a:pPr algn="ctr" fontAlgn="ctr"/>
                      <a:r>
                        <a:rPr lang="cs-CZ" sz="1400" b="1" i="0" u="none" strike="noStrike" dirty="0">
                          <a:solidFill>
                            <a:srgbClr val="FF0000"/>
                          </a:solidFill>
                          <a:effectLst/>
                          <a:latin typeface="Berlin Sans FB Demi" panose="020E0802020502020306" pitchFamily="34" charset="0"/>
                        </a:rPr>
                        <a:t>TJ Sokol Libiš</a:t>
                      </a:r>
                    </a:p>
                  </a:txBody>
                  <a:tcPr marL="6187" marR="6187" marT="6187" marB="0" anchor="ctr">
                    <a:lnL>
                      <a:noFill/>
                    </a:lnL>
                    <a:lnR>
                      <a:noFill/>
                    </a:lnR>
                    <a:lnT>
                      <a:noFill/>
                    </a:lnT>
                    <a:lnB>
                      <a:noFill/>
                    </a:lnB>
                    <a:solidFill>
                      <a:srgbClr val="66FFFF"/>
                    </a:solidFill>
                  </a:tcPr>
                </a:tc>
                <a:tc>
                  <a:txBody>
                    <a:bodyPr/>
                    <a:lstStyle/>
                    <a:p>
                      <a:pPr algn="ctr" fontAlgn="ctr"/>
                      <a:r>
                        <a:rPr lang="cs-CZ" sz="1800" b="1" i="0" u="none" strike="noStrike" dirty="0">
                          <a:solidFill>
                            <a:srgbClr val="FF0000"/>
                          </a:solidFill>
                          <a:effectLst/>
                          <a:latin typeface="Berlin Sans FB Demi" panose="020E0802020502020306" pitchFamily="34" charset="0"/>
                        </a:rPr>
                        <a:t>2:3</a:t>
                      </a:r>
                    </a:p>
                  </a:txBody>
                  <a:tcPr marL="6187" marR="6187" marT="6187" marB="0" anchor="ctr">
                    <a:lnL>
                      <a:noFill/>
                    </a:lnL>
                    <a:lnR>
                      <a:noFill/>
                    </a:lnR>
                    <a:lnT>
                      <a:noFill/>
                    </a:lnT>
                    <a:lnB>
                      <a:noFill/>
                    </a:lnB>
                    <a:solidFill>
                      <a:srgbClr val="66FFFF"/>
                    </a:solidFill>
                  </a:tcPr>
                </a:tc>
                <a:tc>
                  <a:txBody>
                    <a:bodyPr/>
                    <a:lstStyle/>
                    <a:p>
                      <a:pPr algn="ctr" fontAlgn="ctr"/>
                      <a:r>
                        <a:rPr lang="cs-CZ" sz="1000" b="1" i="0" u="none" strike="noStrike" dirty="0">
                          <a:solidFill>
                            <a:srgbClr val="FF0000"/>
                          </a:solidFill>
                          <a:effectLst/>
                          <a:latin typeface="Berlin Sans FB Demi" panose="020E0802020502020306" pitchFamily="34" charset="0"/>
                        </a:rPr>
                        <a:t>Praha 4 </a:t>
                      </a:r>
                    </a:p>
                    <a:p>
                      <a:pPr algn="ctr" fontAlgn="ctr"/>
                      <a:r>
                        <a:rPr lang="cs-CZ" sz="1000" b="1" i="0" u="none" strike="noStrike" dirty="0">
                          <a:solidFill>
                            <a:srgbClr val="FF0000"/>
                          </a:solidFill>
                          <a:effectLst/>
                          <a:latin typeface="Berlin Sans FB Demi" panose="020E0802020502020306" pitchFamily="34" charset="0"/>
                        </a:rPr>
                        <a:t>Tempo UT</a:t>
                      </a:r>
                    </a:p>
                  </a:txBody>
                  <a:tcPr marL="6187" marR="6187" marT="6187" marB="0" anchor="ctr">
                    <a:lnL>
                      <a:noFill/>
                    </a:lnL>
                    <a:lnR>
                      <a:noFill/>
                    </a:lnR>
                    <a:lnT>
                      <a:noFill/>
                    </a:lnT>
                    <a:lnB>
                      <a:noFill/>
                    </a:lnB>
                    <a:solidFill>
                      <a:srgbClr val="66FFFF"/>
                    </a:solidFill>
                  </a:tcPr>
                </a:tc>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extLst>
                  <a:ext uri="{0D108BD9-81ED-4DB2-BD59-A6C34878D82A}">
                    <a16:rowId xmlns:a16="http://schemas.microsoft.com/office/drawing/2014/main" val="942303559"/>
                  </a:ext>
                </a:extLst>
              </a:tr>
              <a:tr h="0">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tc>
                  <a:txBody>
                    <a:bodyPr/>
                    <a:lstStyle/>
                    <a:p>
                      <a:pPr algn="ctr" fontAlgn="ctr"/>
                      <a:r>
                        <a:rPr lang="cs-CZ" sz="1300" b="1" i="0" u="none" strike="noStrike" dirty="0">
                          <a:solidFill>
                            <a:srgbClr val="0000CC"/>
                          </a:solidFill>
                          <a:effectLst/>
                          <a:latin typeface="Berlin Sans FB Demi" panose="020E0802020502020306" pitchFamily="34" charset="0"/>
                        </a:rPr>
                        <a:t>29.02.</a:t>
                      </a:r>
                    </a:p>
                    <a:p>
                      <a:pPr algn="ctr" fontAlgn="ctr"/>
                      <a:r>
                        <a:rPr lang="cs-CZ" sz="1300" b="1" i="0" u="none" strike="noStrike" dirty="0">
                          <a:solidFill>
                            <a:srgbClr val="0000CC"/>
                          </a:solidFill>
                          <a:effectLst/>
                          <a:latin typeface="Berlin Sans FB Demi" panose="020E0802020502020306" pitchFamily="34" charset="0"/>
                        </a:rPr>
                        <a:t>2020</a:t>
                      </a:r>
                    </a:p>
                  </a:txBody>
                  <a:tcPr marL="6187" marR="6187" marT="6187" marB="0" anchor="ctr">
                    <a:lnL>
                      <a:noFill/>
                    </a:lnL>
                    <a:lnR>
                      <a:noFill/>
                    </a:lnR>
                    <a:lnT>
                      <a:noFill/>
                    </a:lnT>
                    <a:lnB>
                      <a:noFill/>
                    </a:lnB>
                    <a:solidFill>
                      <a:srgbClr val="EBF1DE"/>
                    </a:solidFill>
                  </a:tcPr>
                </a:tc>
                <a:tc>
                  <a:txBody>
                    <a:bodyPr/>
                    <a:lstStyle/>
                    <a:p>
                      <a:pPr algn="ctr" fontAlgn="ctr"/>
                      <a:r>
                        <a:rPr lang="cs-CZ" sz="1300" b="1" i="0" u="none" strike="noStrike">
                          <a:solidFill>
                            <a:srgbClr val="0000CC"/>
                          </a:solidFill>
                          <a:effectLst/>
                          <a:latin typeface="Berlin Sans FB Demi" panose="020E0802020502020306" pitchFamily="34" charset="0"/>
                        </a:rPr>
                        <a:t>sobota</a:t>
                      </a:r>
                    </a:p>
                  </a:txBody>
                  <a:tcPr marL="6187" marR="6187" marT="6187" marB="0" anchor="ctr">
                    <a:lnL>
                      <a:noFill/>
                    </a:lnL>
                    <a:lnR>
                      <a:noFill/>
                    </a:lnR>
                    <a:lnT>
                      <a:noFill/>
                    </a:lnT>
                    <a:lnB>
                      <a:noFill/>
                    </a:lnB>
                    <a:solidFill>
                      <a:srgbClr val="EBF1DE"/>
                    </a:solidFill>
                  </a:tcPr>
                </a:tc>
                <a:tc>
                  <a:txBody>
                    <a:bodyPr/>
                    <a:lstStyle/>
                    <a:p>
                      <a:pPr algn="ctr" fontAlgn="ctr"/>
                      <a:r>
                        <a:rPr lang="cs-CZ" sz="1400" b="1" i="0" u="none" strike="noStrike" dirty="0">
                          <a:solidFill>
                            <a:srgbClr val="0000CC"/>
                          </a:solidFill>
                          <a:effectLst/>
                          <a:latin typeface="Berlin Sans FB Demi" panose="020E0802020502020306" pitchFamily="34" charset="0"/>
                        </a:rPr>
                        <a:t>TJ FC Horky</a:t>
                      </a:r>
                    </a:p>
                  </a:txBody>
                  <a:tcPr marL="6187" marR="6187" marT="6187" marB="0" anchor="ctr">
                    <a:lnL>
                      <a:noFill/>
                    </a:lnL>
                    <a:lnR>
                      <a:noFill/>
                    </a:lnR>
                    <a:lnT>
                      <a:noFill/>
                    </a:lnT>
                    <a:lnB>
                      <a:noFill/>
                    </a:lnB>
                    <a:solidFill>
                      <a:srgbClr val="EBF1DE"/>
                    </a:solidFill>
                  </a:tcPr>
                </a:tc>
                <a:tc>
                  <a:txBody>
                    <a:bodyPr/>
                    <a:lstStyle/>
                    <a:p>
                      <a:pPr algn="ctr" fontAlgn="ctr"/>
                      <a:r>
                        <a:rPr lang="cs-CZ" sz="1800" b="1" i="0" u="none" strike="noStrike" dirty="0">
                          <a:solidFill>
                            <a:srgbClr val="0000CC"/>
                          </a:solidFill>
                          <a:effectLst/>
                          <a:latin typeface="Berlin Sans FB Demi" panose="020E0802020502020306" pitchFamily="34" charset="0"/>
                        </a:rPr>
                        <a:t>Zrušeno</a:t>
                      </a:r>
                    </a:p>
                  </a:txBody>
                  <a:tcPr marL="6187" marR="6187" marT="6187" marB="0" anchor="ctr">
                    <a:lnL>
                      <a:noFill/>
                    </a:lnL>
                    <a:lnR>
                      <a:noFill/>
                    </a:lnR>
                    <a:lnT>
                      <a:noFill/>
                    </a:lnT>
                    <a:lnB>
                      <a:noFill/>
                    </a:lnB>
                    <a:solidFill>
                      <a:srgbClr val="EBF1DE"/>
                    </a:solidFill>
                  </a:tcPr>
                </a:tc>
                <a:tc>
                  <a:txBody>
                    <a:bodyPr/>
                    <a:lstStyle/>
                    <a:p>
                      <a:pPr algn="ctr" fontAlgn="ctr"/>
                      <a:r>
                        <a:rPr lang="cs-CZ" sz="1000" b="1" i="0" u="none" strike="noStrike">
                          <a:solidFill>
                            <a:srgbClr val="0000CC"/>
                          </a:solidFill>
                          <a:effectLst/>
                          <a:latin typeface="Berlin Sans FB Demi" panose="020E0802020502020306" pitchFamily="34" charset="0"/>
                        </a:rPr>
                        <a:t>Štětí</a:t>
                      </a:r>
                    </a:p>
                  </a:txBody>
                  <a:tcPr marL="6187" marR="6187" marT="6187" marB="0" anchor="ctr">
                    <a:lnL>
                      <a:noFill/>
                    </a:lnL>
                    <a:lnR>
                      <a:noFill/>
                    </a:lnR>
                    <a:lnT>
                      <a:noFill/>
                    </a:lnT>
                    <a:lnB>
                      <a:noFill/>
                    </a:lnB>
                    <a:solidFill>
                      <a:srgbClr val="EBF1DE"/>
                    </a:solidFill>
                  </a:tcPr>
                </a:tc>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extLst>
                  <a:ext uri="{0D108BD9-81ED-4DB2-BD59-A6C34878D82A}">
                    <a16:rowId xmlns:a16="http://schemas.microsoft.com/office/drawing/2014/main" val="1705288180"/>
                  </a:ext>
                </a:extLst>
              </a:tr>
              <a:tr h="216551">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tc>
                  <a:txBody>
                    <a:bodyPr/>
                    <a:lstStyle/>
                    <a:p>
                      <a:pPr algn="l" fontAlgn="b"/>
                      <a:r>
                        <a:rPr lang="cs-CZ" sz="800" b="0" i="0" u="none" strike="noStrike">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tc>
                  <a:txBody>
                    <a:bodyPr/>
                    <a:lstStyle/>
                    <a:p>
                      <a:pPr algn="l" fontAlgn="b"/>
                      <a:r>
                        <a:rPr lang="cs-CZ" sz="800" b="0" i="0" u="none" strike="noStrike" dirty="0">
                          <a:solidFill>
                            <a:srgbClr val="000000"/>
                          </a:solidFill>
                          <a:effectLst/>
                          <a:latin typeface="Bahnschrift" panose="020B0502040204020203" pitchFamily="34" charset="0"/>
                        </a:rPr>
                        <a:t> </a:t>
                      </a:r>
                    </a:p>
                  </a:txBody>
                  <a:tcPr marL="6187" marR="6187" marT="6187" marB="0" anchor="b">
                    <a:lnL>
                      <a:noFill/>
                    </a:lnL>
                    <a:lnR>
                      <a:noFill/>
                    </a:lnR>
                    <a:lnT>
                      <a:noFill/>
                    </a:lnT>
                    <a:lnB>
                      <a:noFill/>
                    </a:lnB>
                    <a:solidFill>
                      <a:srgbClr val="66FF66"/>
                    </a:solidFill>
                  </a:tcPr>
                </a:tc>
                <a:extLst>
                  <a:ext uri="{0D108BD9-81ED-4DB2-BD59-A6C34878D82A}">
                    <a16:rowId xmlns:a16="http://schemas.microsoft.com/office/drawing/2014/main" val="1729902223"/>
                  </a:ext>
                </a:extLst>
              </a:tr>
            </a:tbl>
          </a:graphicData>
        </a:graphic>
      </p:graphicFrame>
      <p:sp>
        <p:nvSpPr>
          <p:cNvPr id="13" name="TextovéPole 12">
            <a:extLst>
              <a:ext uri="{FF2B5EF4-FFF2-40B4-BE49-F238E27FC236}">
                <a16:creationId xmlns:a16="http://schemas.microsoft.com/office/drawing/2014/main" id="{705695F0-B859-4009-88A0-FD1B19681BD7}"/>
              </a:ext>
            </a:extLst>
          </p:cNvPr>
          <p:cNvSpPr txBox="1"/>
          <p:nvPr/>
        </p:nvSpPr>
        <p:spPr>
          <a:xfrm>
            <a:off x="5472584" y="163116"/>
            <a:ext cx="4704618" cy="1969770"/>
          </a:xfrm>
          <a:prstGeom prst="rect">
            <a:avLst/>
          </a:prstGeom>
          <a:solidFill>
            <a:srgbClr val="99FF66"/>
          </a:solidFill>
          <a:effectLst>
            <a:glow rad="63500">
              <a:schemeClr val="accent1">
                <a:satMod val="175000"/>
                <a:alpha val="40000"/>
              </a:schemeClr>
            </a:glow>
            <a:softEdge rad="762000"/>
          </a:effectLst>
        </p:spPr>
        <p:txBody>
          <a:bodyPr wrap="square" lIns="144000" tIns="0" rtlCol="0">
            <a:spAutoFit/>
          </a:bodyPr>
          <a:lstStyle/>
          <a:p>
            <a:pPr algn="ctr"/>
            <a:r>
              <a:rPr lang="cs-CZ" sz="2500" dirty="0">
                <a:solidFill>
                  <a:srgbClr val="FF0000"/>
                </a:solidFill>
                <a:latin typeface="Georgia" panose="02040502050405020303" pitchFamily="18" charset="0"/>
              </a:rPr>
              <a:t>V zimě mužstvo dospělých v 7 zápasech 2x vyhrálo, 2x remizovalo a 3x odešlo ze hřiště poraženo s celkovým skórem 23:21</a:t>
            </a:r>
          </a:p>
        </p:txBody>
      </p:sp>
    </p:spTree>
    <p:extLst>
      <p:ext uri="{BB962C8B-B14F-4D97-AF65-F5344CB8AC3E}">
        <p14:creationId xmlns:p14="http://schemas.microsoft.com/office/powerpoint/2010/main" val="39364443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22</a:t>
            </a:r>
          </a:p>
        </p:txBody>
      </p:sp>
      <p:sp>
        <p:nvSpPr>
          <p:cNvPr id="6" name="TextovéPole 5"/>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27</a:t>
            </a:r>
          </a:p>
        </p:txBody>
      </p:sp>
      <p:sp>
        <p:nvSpPr>
          <p:cNvPr id="15" name="TextovéPole 14">
            <a:extLst>
              <a:ext uri="{FF2B5EF4-FFF2-40B4-BE49-F238E27FC236}">
                <a16:creationId xmlns:a16="http://schemas.microsoft.com/office/drawing/2014/main" id="{D2CCD4D9-786B-4CE7-945A-E2DE8198F626}"/>
              </a:ext>
            </a:extLst>
          </p:cNvPr>
          <p:cNvSpPr txBox="1"/>
          <p:nvPr/>
        </p:nvSpPr>
        <p:spPr>
          <a:xfrm>
            <a:off x="216000" y="163116"/>
            <a:ext cx="4514033" cy="1569660"/>
          </a:xfrm>
          <a:prstGeom prst="rect">
            <a:avLst/>
          </a:prstGeom>
          <a:solidFill>
            <a:srgbClr val="FFFF00"/>
          </a:solidFill>
          <a:effectLst>
            <a:innerShdw blurRad="508000" dist="546100" dir="8880000">
              <a:srgbClr val="FF3399">
                <a:alpha val="49804"/>
              </a:srgbClr>
            </a:innerShdw>
            <a:softEdge rad="139700"/>
          </a:effectLst>
        </p:spPr>
        <p:txBody>
          <a:bodyPr wrap="square" rtlCol="0">
            <a:spAutoFit/>
          </a:bodyPr>
          <a:lstStyle/>
          <a:p>
            <a:pPr algn="ctr"/>
            <a:r>
              <a:rPr lang="cs-CZ" sz="2400" dirty="0">
                <a:solidFill>
                  <a:srgbClr val="000099"/>
                </a:solidFill>
                <a:latin typeface="Segoe UI Black" panose="020B0A02040204020203" pitchFamily="34" charset="0"/>
                <a:ea typeface="Segoe UI Black" panose="020B0A02040204020203" pitchFamily="34" charset="0"/>
              </a:rPr>
              <a:t>Střelci mužstva dospělých SK Štětí, kteří se v zimě podělili o branky v přípravných zápasech</a:t>
            </a:r>
          </a:p>
        </p:txBody>
      </p:sp>
      <p:sp>
        <p:nvSpPr>
          <p:cNvPr id="16" name="TextovéPole 15">
            <a:extLst>
              <a:ext uri="{FF2B5EF4-FFF2-40B4-BE49-F238E27FC236}">
                <a16:creationId xmlns:a16="http://schemas.microsoft.com/office/drawing/2014/main" id="{83758EFE-377A-4B2F-B566-23651CF2C966}"/>
              </a:ext>
            </a:extLst>
          </p:cNvPr>
          <p:cNvSpPr txBox="1"/>
          <p:nvPr/>
        </p:nvSpPr>
        <p:spPr>
          <a:xfrm>
            <a:off x="234142" y="1871276"/>
            <a:ext cx="4495891" cy="4154984"/>
          </a:xfrm>
          <a:prstGeom prst="rect">
            <a:avLst/>
          </a:prstGeom>
          <a:gradFill>
            <a:gsLst>
              <a:gs pos="30000">
                <a:srgbClr val="00FF00"/>
              </a:gs>
              <a:gs pos="62000">
                <a:srgbClr val="FFCCFF"/>
              </a:gs>
            </a:gsLst>
            <a:lin ang="5400000" scaled="1"/>
          </a:gradFill>
          <a:effectLst>
            <a:softEdge rad="0"/>
          </a:effectLst>
        </p:spPr>
        <p:txBody>
          <a:bodyPr wrap="square" rtlCol="0">
            <a:spAutoFit/>
          </a:bodyPr>
          <a:lstStyle/>
          <a:p>
            <a:r>
              <a:rPr lang="cs-CZ" sz="2400" dirty="0">
                <a:solidFill>
                  <a:srgbClr val="000099"/>
                </a:solidFill>
                <a:latin typeface="Berlin Sans FB Demi" panose="020E0802020502020306" pitchFamily="34" charset="0"/>
              </a:rPr>
              <a:t>Miroslav Müller           4</a:t>
            </a:r>
          </a:p>
          <a:p>
            <a:r>
              <a:rPr lang="cs-CZ" sz="2400" dirty="0">
                <a:solidFill>
                  <a:srgbClr val="000099"/>
                </a:solidFill>
                <a:latin typeface="Berlin Sans FB Demi" panose="020E0802020502020306" pitchFamily="34" charset="0"/>
              </a:rPr>
              <a:t>Jan </a:t>
            </a:r>
            <a:r>
              <a:rPr lang="cs-CZ" sz="2400" dirty="0" err="1">
                <a:solidFill>
                  <a:srgbClr val="000099"/>
                </a:solidFill>
                <a:latin typeface="Berlin Sans FB Demi" panose="020E0802020502020306" pitchFamily="34" charset="0"/>
              </a:rPr>
              <a:t>Prieložný</a:t>
            </a:r>
            <a:r>
              <a:rPr lang="cs-CZ" sz="2400" dirty="0">
                <a:solidFill>
                  <a:srgbClr val="000099"/>
                </a:solidFill>
                <a:latin typeface="Berlin Sans FB Demi" panose="020E0802020502020306" pitchFamily="34" charset="0"/>
              </a:rPr>
              <a:t>               3</a:t>
            </a:r>
          </a:p>
          <a:p>
            <a:r>
              <a:rPr lang="cs-CZ" sz="2400" dirty="0">
                <a:solidFill>
                  <a:srgbClr val="000099"/>
                </a:solidFill>
                <a:latin typeface="Berlin Sans FB Demi" panose="020E0802020502020306" pitchFamily="34" charset="0"/>
              </a:rPr>
              <a:t>Adam Brůža                3</a:t>
            </a:r>
          </a:p>
          <a:p>
            <a:r>
              <a:rPr lang="cs-CZ" sz="2400" dirty="0">
                <a:solidFill>
                  <a:srgbClr val="000099"/>
                </a:solidFill>
                <a:latin typeface="Berlin Sans FB Demi" panose="020E0802020502020306" pitchFamily="34" charset="0"/>
              </a:rPr>
              <a:t>Koloman Horváth       3 </a:t>
            </a:r>
          </a:p>
          <a:p>
            <a:r>
              <a:rPr lang="cs-CZ" sz="2400" dirty="0">
                <a:solidFill>
                  <a:srgbClr val="000099"/>
                </a:solidFill>
                <a:latin typeface="Berlin Sans FB Demi" panose="020E0802020502020306" pitchFamily="34" charset="0"/>
              </a:rPr>
              <a:t>Marek Polák                2</a:t>
            </a:r>
          </a:p>
          <a:p>
            <a:r>
              <a:rPr lang="cs-CZ" sz="2400" dirty="0">
                <a:solidFill>
                  <a:srgbClr val="000099"/>
                </a:solidFill>
                <a:latin typeface="Berlin Sans FB Demi" panose="020E0802020502020306" pitchFamily="34" charset="0"/>
              </a:rPr>
              <a:t>Jiří Neuman                 2</a:t>
            </a:r>
          </a:p>
          <a:p>
            <a:r>
              <a:rPr lang="cs-CZ" sz="2400" dirty="0">
                <a:solidFill>
                  <a:srgbClr val="000099"/>
                </a:solidFill>
                <a:latin typeface="Berlin Sans FB Demi" panose="020E0802020502020306" pitchFamily="34" charset="0"/>
              </a:rPr>
              <a:t>Tomáš </a:t>
            </a:r>
            <a:r>
              <a:rPr lang="cs-CZ" sz="2400" dirty="0" err="1">
                <a:solidFill>
                  <a:srgbClr val="000099"/>
                </a:solidFill>
                <a:latin typeface="Berlin Sans FB Demi" panose="020E0802020502020306" pitchFamily="34" charset="0"/>
              </a:rPr>
              <a:t>Belák</a:t>
            </a:r>
            <a:r>
              <a:rPr lang="cs-CZ" sz="2400" dirty="0">
                <a:solidFill>
                  <a:srgbClr val="000099"/>
                </a:solidFill>
                <a:latin typeface="Berlin Sans FB Demi" panose="020E0802020502020306" pitchFamily="34" charset="0"/>
              </a:rPr>
              <a:t>                2</a:t>
            </a:r>
          </a:p>
          <a:p>
            <a:r>
              <a:rPr lang="cs-CZ" sz="2400" dirty="0">
                <a:solidFill>
                  <a:srgbClr val="000099"/>
                </a:solidFill>
                <a:latin typeface="Berlin Sans FB Demi" panose="020E0802020502020306" pitchFamily="34" charset="0"/>
              </a:rPr>
              <a:t>David Brandejs            1</a:t>
            </a:r>
          </a:p>
          <a:p>
            <a:r>
              <a:rPr lang="cs-CZ" sz="2400" dirty="0">
                <a:solidFill>
                  <a:srgbClr val="000099"/>
                </a:solidFill>
                <a:latin typeface="Berlin Sans FB Demi" panose="020E0802020502020306" pitchFamily="34" charset="0"/>
              </a:rPr>
              <a:t>Jiří Vacek                      1</a:t>
            </a:r>
          </a:p>
          <a:p>
            <a:r>
              <a:rPr lang="cs-CZ" sz="2400" dirty="0">
                <a:solidFill>
                  <a:srgbClr val="000099"/>
                </a:solidFill>
                <a:latin typeface="Berlin Sans FB Demi" panose="020E0802020502020306" pitchFamily="34" charset="0"/>
              </a:rPr>
              <a:t>Rudolf </a:t>
            </a:r>
            <a:r>
              <a:rPr lang="cs-CZ" sz="2400" dirty="0" err="1">
                <a:solidFill>
                  <a:srgbClr val="000099"/>
                </a:solidFill>
                <a:latin typeface="Berlin Sans FB Demi" panose="020E0802020502020306" pitchFamily="34" charset="0"/>
              </a:rPr>
              <a:t>Slanička</a:t>
            </a:r>
            <a:r>
              <a:rPr lang="cs-CZ" sz="2400" dirty="0">
                <a:solidFill>
                  <a:srgbClr val="000099"/>
                </a:solidFill>
                <a:latin typeface="Berlin Sans FB Demi" panose="020E0802020502020306" pitchFamily="34" charset="0"/>
              </a:rPr>
              <a:t>            1</a:t>
            </a:r>
          </a:p>
          <a:p>
            <a:r>
              <a:rPr lang="cs-CZ" sz="2400" dirty="0">
                <a:solidFill>
                  <a:srgbClr val="000099"/>
                </a:solidFill>
                <a:latin typeface="Berlin Sans FB Demi" panose="020E0802020502020306" pitchFamily="34" charset="0"/>
              </a:rPr>
              <a:t>Vít Kala                         1     </a:t>
            </a:r>
          </a:p>
        </p:txBody>
      </p:sp>
      <p:pic>
        <p:nvPicPr>
          <p:cNvPr id="17" name="Obrázek 16">
            <a:extLst>
              <a:ext uri="{FF2B5EF4-FFF2-40B4-BE49-F238E27FC236}">
                <a16:creationId xmlns:a16="http://schemas.microsoft.com/office/drawing/2014/main" id="{C1083914-9707-4D83-87B6-23ADE84ED939}"/>
              </a:ext>
            </a:extLst>
          </p:cNvPr>
          <p:cNvPicPr>
            <a:picLocks noChangeAspect="1"/>
          </p:cNvPicPr>
          <p:nvPr/>
        </p:nvPicPr>
        <p:blipFill>
          <a:blip r:embed="rId2"/>
          <a:stretch>
            <a:fillRect/>
          </a:stretch>
        </p:blipFill>
        <p:spPr>
          <a:xfrm>
            <a:off x="976694" y="6212022"/>
            <a:ext cx="1084907" cy="815827"/>
          </a:xfrm>
          <a:prstGeom prst="rect">
            <a:avLst/>
          </a:prstGeom>
        </p:spPr>
      </p:pic>
      <p:graphicFrame>
        <p:nvGraphicFramePr>
          <p:cNvPr id="3" name="Tabulka 2">
            <a:extLst>
              <a:ext uri="{FF2B5EF4-FFF2-40B4-BE49-F238E27FC236}">
                <a16:creationId xmlns:a16="http://schemas.microsoft.com/office/drawing/2014/main" id="{B20F9C3E-E422-4634-9370-36BF18A94E71}"/>
              </a:ext>
            </a:extLst>
          </p:cNvPr>
          <p:cNvGraphicFramePr>
            <a:graphicFrameLocks noGrp="1"/>
          </p:cNvGraphicFramePr>
          <p:nvPr>
            <p:extLst>
              <p:ext uri="{D42A27DB-BD31-4B8C-83A1-F6EECF244321}">
                <p14:modId xmlns:p14="http://schemas.microsoft.com/office/powerpoint/2010/main" val="278527559"/>
              </p:ext>
            </p:extLst>
          </p:nvPr>
        </p:nvGraphicFramePr>
        <p:xfrm>
          <a:off x="5400576" y="1315244"/>
          <a:ext cx="4680496" cy="5512450"/>
        </p:xfrm>
        <a:graphic>
          <a:graphicData uri="http://schemas.openxmlformats.org/drawingml/2006/table">
            <a:tbl>
              <a:tblPr/>
              <a:tblGrid>
                <a:gridCol w="3354355">
                  <a:extLst>
                    <a:ext uri="{9D8B030D-6E8A-4147-A177-3AD203B41FA5}">
                      <a16:colId xmlns:a16="http://schemas.microsoft.com/office/drawing/2014/main" val="1572821929"/>
                    </a:ext>
                  </a:extLst>
                </a:gridCol>
                <a:gridCol w="1326141">
                  <a:extLst>
                    <a:ext uri="{9D8B030D-6E8A-4147-A177-3AD203B41FA5}">
                      <a16:colId xmlns:a16="http://schemas.microsoft.com/office/drawing/2014/main" val="1836809019"/>
                    </a:ext>
                  </a:extLst>
                </a:gridCol>
              </a:tblGrid>
              <a:tr h="251458">
                <a:tc>
                  <a:txBody>
                    <a:bodyPr/>
                    <a:lstStyle/>
                    <a:p>
                      <a:pPr algn="ctr" rtl="0" fontAlgn="ctr"/>
                      <a:r>
                        <a:rPr lang="cs-CZ" sz="1600" b="1" i="0" u="none" strike="noStrike">
                          <a:solidFill>
                            <a:srgbClr val="000000"/>
                          </a:solidFill>
                          <a:effectLst/>
                          <a:latin typeface="Arial Black" panose="020B0A04020102020204" pitchFamily="34" charset="0"/>
                        </a:rPr>
                        <a:t>Hráč</a:t>
                      </a:r>
                    </a:p>
                  </a:txBody>
                  <a:tcPr marL="5848" marR="5848" marT="58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rtl="0" fontAlgn="ctr"/>
                      <a:r>
                        <a:rPr lang="cs-CZ" sz="1600" b="1" i="0" u="none" strike="noStrike">
                          <a:solidFill>
                            <a:srgbClr val="000000"/>
                          </a:solidFill>
                          <a:effectLst/>
                          <a:latin typeface="Arial Black" panose="020B0A04020102020204" pitchFamily="34" charset="0"/>
                        </a:rPr>
                        <a:t>Rok</a:t>
                      </a:r>
                    </a:p>
                  </a:txBody>
                  <a:tcPr marL="5848" marR="5848" marT="58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774354481"/>
                  </a:ext>
                </a:extLst>
              </a:tr>
              <a:tr h="171147">
                <a:tc>
                  <a:txBody>
                    <a:bodyPr/>
                    <a:lstStyle/>
                    <a:p>
                      <a:pPr algn="ctr" rtl="0" fontAlgn="ctr"/>
                      <a:r>
                        <a:rPr lang="cs-CZ" sz="1400" b="1" i="0" u="none" strike="noStrike" dirty="0">
                          <a:solidFill>
                            <a:srgbClr val="151515"/>
                          </a:solidFill>
                          <a:effectLst/>
                          <a:latin typeface="Arial" panose="020B0604020202020204" pitchFamily="34" charset="0"/>
                        </a:rPr>
                        <a:t>Kysela Tomáš</a:t>
                      </a:r>
                    </a:p>
                  </a:txBody>
                  <a:tcPr marL="5848" marR="5848" marT="584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cs-CZ" sz="1400" b="1" i="0" u="none" strike="noStrike">
                          <a:solidFill>
                            <a:srgbClr val="151515"/>
                          </a:solidFill>
                          <a:effectLst/>
                          <a:latin typeface="Arial" panose="020B0604020202020204" pitchFamily="34" charset="0"/>
                        </a:rPr>
                        <a:t>1991</a:t>
                      </a:r>
                    </a:p>
                  </a:txBody>
                  <a:tcPr marL="5848" marR="5848" marT="58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955005774"/>
                  </a:ext>
                </a:extLst>
              </a:tr>
              <a:tr h="171147">
                <a:tc>
                  <a:txBody>
                    <a:bodyPr/>
                    <a:lstStyle/>
                    <a:p>
                      <a:pPr algn="ctr" rtl="0" fontAlgn="ctr"/>
                      <a:r>
                        <a:rPr lang="cs-CZ" sz="1400" b="1" i="0" u="none" strike="noStrike" dirty="0">
                          <a:solidFill>
                            <a:srgbClr val="151515"/>
                          </a:solidFill>
                          <a:effectLst/>
                          <a:latin typeface="Arial" panose="020B0604020202020204" pitchFamily="34" charset="0"/>
                        </a:rPr>
                        <a:t>Sailer Václav</a:t>
                      </a:r>
                    </a:p>
                  </a:txBody>
                  <a:tcPr marL="5848" marR="5848" marT="584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rtl="0" fontAlgn="ctr"/>
                      <a:r>
                        <a:rPr lang="cs-CZ" sz="1400" b="1" i="0" u="none" strike="noStrike">
                          <a:solidFill>
                            <a:srgbClr val="151515"/>
                          </a:solidFill>
                          <a:effectLst/>
                          <a:latin typeface="Arial" panose="020B0604020202020204" pitchFamily="34" charset="0"/>
                        </a:rPr>
                        <a:t>1979</a:t>
                      </a:r>
                    </a:p>
                  </a:txBody>
                  <a:tcPr marL="5848" marR="5848" marT="58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1344182016"/>
                  </a:ext>
                </a:extLst>
              </a:tr>
              <a:tr h="171147">
                <a:tc>
                  <a:txBody>
                    <a:bodyPr/>
                    <a:lstStyle/>
                    <a:p>
                      <a:pPr algn="ctr" rtl="0" fontAlgn="ctr"/>
                      <a:r>
                        <a:rPr lang="cs-CZ" sz="1400" b="1" i="0" u="none" strike="noStrike">
                          <a:solidFill>
                            <a:srgbClr val="151515"/>
                          </a:solidFill>
                          <a:effectLst/>
                          <a:latin typeface="Arial" panose="020B0604020202020204" pitchFamily="34" charset="0"/>
                        </a:rPr>
                        <a:t>Vacek Jiří</a:t>
                      </a:r>
                    </a:p>
                  </a:txBody>
                  <a:tcPr marL="5848" marR="5848" marT="584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cs-CZ" sz="1400" b="1" i="0" u="none" strike="noStrike">
                          <a:solidFill>
                            <a:srgbClr val="151515"/>
                          </a:solidFill>
                          <a:effectLst/>
                          <a:latin typeface="Arial" panose="020B0604020202020204" pitchFamily="34" charset="0"/>
                        </a:rPr>
                        <a:t>1980</a:t>
                      </a:r>
                    </a:p>
                  </a:txBody>
                  <a:tcPr marL="5848" marR="5848" marT="58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332404393"/>
                  </a:ext>
                </a:extLst>
              </a:tr>
              <a:tr h="171147">
                <a:tc>
                  <a:txBody>
                    <a:bodyPr/>
                    <a:lstStyle/>
                    <a:p>
                      <a:pPr algn="ctr" rtl="0" fontAlgn="ctr"/>
                      <a:r>
                        <a:rPr lang="cs-CZ" sz="1400" b="1" i="0" u="none" strike="noStrike">
                          <a:solidFill>
                            <a:srgbClr val="151515"/>
                          </a:solidFill>
                          <a:effectLst/>
                          <a:latin typeface="Arial" panose="020B0604020202020204" pitchFamily="34" charset="0"/>
                        </a:rPr>
                        <a:t>Neuman Jiří</a:t>
                      </a:r>
                    </a:p>
                  </a:txBody>
                  <a:tcPr marL="5848" marR="5848" marT="584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rtl="0" fontAlgn="ctr"/>
                      <a:r>
                        <a:rPr lang="cs-CZ" sz="1400" b="1" i="0" u="none" strike="noStrike">
                          <a:solidFill>
                            <a:srgbClr val="151515"/>
                          </a:solidFill>
                          <a:effectLst/>
                          <a:latin typeface="Arial" panose="020B0604020202020204" pitchFamily="34" charset="0"/>
                        </a:rPr>
                        <a:t>1985</a:t>
                      </a:r>
                    </a:p>
                  </a:txBody>
                  <a:tcPr marL="5848" marR="5848" marT="58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1969518461"/>
                  </a:ext>
                </a:extLst>
              </a:tr>
              <a:tr h="171147">
                <a:tc>
                  <a:txBody>
                    <a:bodyPr/>
                    <a:lstStyle/>
                    <a:p>
                      <a:pPr algn="ctr" rtl="0" fontAlgn="ctr"/>
                      <a:r>
                        <a:rPr lang="cs-CZ" sz="1400" b="1" i="0" u="none" strike="noStrike">
                          <a:solidFill>
                            <a:srgbClr val="151515"/>
                          </a:solidFill>
                          <a:effectLst/>
                          <a:latin typeface="Arial" panose="020B0604020202020204" pitchFamily="34" charset="0"/>
                        </a:rPr>
                        <a:t>Ransdorf Jiří</a:t>
                      </a:r>
                    </a:p>
                  </a:txBody>
                  <a:tcPr marL="5848" marR="5848" marT="584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cs-CZ" sz="1400" b="1" i="0" u="none" strike="noStrike">
                          <a:solidFill>
                            <a:srgbClr val="151515"/>
                          </a:solidFill>
                          <a:effectLst/>
                          <a:latin typeface="Arial" panose="020B0604020202020204" pitchFamily="34" charset="0"/>
                        </a:rPr>
                        <a:t>1986</a:t>
                      </a:r>
                    </a:p>
                  </a:txBody>
                  <a:tcPr marL="5848" marR="5848" marT="58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748046566"/>
                  </a:ext>
                </a:extLst>
              </a:tr>
              <a:tr h="171147">
                <a:tc>
                  <a:txBody>
                    <a:bodyPr/>
                    <a:lstStyle/>
                    <a:p>
                      <a:pPr algn="ctr" rtl="0" fontAlgn="ctr"/>
                      <a:r>
                        <a:rPr lang="cs-CZ" sz="1400" b="1" i="0" u="none" strike="noStrike">
                          <a:solidFill>
                            <a:srgbClr val="151515"/>
                          </a:solidFill>
                          <a:effectLst/>
                          <a:latin typeface="Arial" panose="020B0604020202020204" pitchFamily="34" charset="0"/>
                        </a:rPr>
                        <a:t>Kala Vít</a:t>
                      </a:r>
                    </a:p>
                  </a:txBody>
                  <a:tcPr marL="5848" marR="5848" marT="584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rtl="0" fontAlgn="ctr"/>
                      <a:r>
                        <a:rPr lang="cs-CZ" sz="1400" b="1" i="0" u="none" strike="noStrike">
                          <a:solidFill>
                            <a:srgbClr val="151515"/>
                          </a:solidFill>
                          <a:effectLst/>
                          <a:latin typeface="Arial" panose="020B0604020202020204" pitchFamily="34" charset="0"/>
                        </a:rPr>
                        <a:t>1986</a:t>
                      </a:r>
                    </a:p>
                  </a:txBody>
                  <a:tcPr marL="5848" marR="5848" marT="58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4058744955"/>
                  </a:ext>
                </a:extLst>
              </a:tr>
              <a:tr h="171147">
                <a:tc>
                  <a:txBody>
                    <a:bodyPr/>
                    <a:lstStyle/>
                    <a:p>
                      <a:pPr algn="ctr" rtl="0" fontAlgn="ctr"/>
                      <a:r>
                        <a:rPr lang="cs-CZ" sz="1400" b="1" i="0" u="none" strike="noStrike">
                          <a:solidFill>
                            <a:srgbClr val="151515"/>
                          </a:solidFill>
                          <a:effectLst/>
                          <a:latin typeface="Arial" panose="020B0604020202020204" pitchFamily="34" charset="0"/>
                        </a:rPr>
                        <a:t>Mencl David</a:t>
                      </a:r>
                    </a:p>
                  </a:txBody>
                  <a:tcPr marL="5848" marR="5848" marT="584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cs-CZ" sz="1400" b="1" i="0" u="none" strike="noStrike">
                          <a:solidFill>
                            <a:srgbClr val="151515"/>
                          </a:solidFill>
                          <a:effectLst/>
                          <a:latin typeface="Arial" panose="020B0604020202020204" pitchFamily="34" charset="0"/>
                        </a:rPr>
                        <a:t>1987</a:t>
                      </a:r>
                    </a:p>
                  </a:txBody>
                  <a:tcPr marL="5848" marR="5848" marT="58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683193168"/>
                  </a:ext>
                </a:extLst>
              </a:tr>
              <a:tr h="171147">
                <a:tc>
                  <a:txBody>
                    <a:bodyPr/>
                    <a:lstStyle/>
                    <a:p>
                      <a:pPr algn="ctr" rtl="0" fontAlgn="ctr"/>
                      <a:r>
                        <a:rPr lang="cs-CZ" sz="1400" b="1" i="0" u="none" strike="noStrike">
                          <a:solidFill>
                            <a:srgbClr val="151515"/>
                          </a:solidFill>
                          <a:effectLst/>
                          <a:latin typeface="Arial" panose="020B0604020202020204" pitchFamily="34" charset="0"/>
                        </a:rPr>
                        <a:t>Brandejs David</a:t>
                      </a:r>
                    </a:p>
                  </a:txBody>
                  <a:tcPr marL="5848" marR="5848" marT="584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rtl="0" fontAlgn="ctr"/>
                      <a:r>
                        <a:rPr lang="cs-CZ" sz="1400" b="1" i="0" u="none" strike="noStrike">
                          <a:solidFill>
                            <a:srgbClr val="151515"/>
                          </a:solidFill>
                          <a:effectLst/>
                          <a:latin typeface="Arial" panose="020B0604020202020204" pitchFamily="34" charset="0"/>
                        </a:rPr>
                        <a:t>1989</a:t>
                      </a:r>
                    </a:p>
                  </a:txBody>
                  <a:tcPr marL="5848" marR="5848" marT="58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2488011628"/>
                  </a:ext>
                </a:extLst>
              </a:tr>
              <a:tr h="171147">
                <a:tc>
                  <a:txBody>
                    <a:bodyPr/>
                    <a:lstStyle/>
                    <a:p>
                      <a:pPr algn="ctr" rtl="0" fontAlgn="ctr"/>
                      <a:r>
                        <a:rPr lang="cs-CZ" sz="1400" b="1" i="0" u="none" strike="noStrike">
                          <a:solidFill>
                            <a:srgbClr val="151515"/>
                          </a:solidFill>
                          <a:effectLst/>
                          <a:latin typeface="Arial" panose="020B0604020202020204" pitchFamily="34" charset="0"/>
                        </a:rPr>
                        <a:t>Brůža Adam</a:t>
                      </a:r>
                    </a:p>
                  </a:txBody>
                  <a:tcPr marL="5848" marR="5848" marT="584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cs-CZ" sz="1400" b="1" i="0" u="none" strike="noStrike">
                          <a:solidFill>
                            <a:srgbClr val="151515"/>
                          </a:solidFill>
                          <a:effectLst/>
                          <a:latin typeface="Arial" panose="020B0604020202020204" pitchFamily="34" charset="0"/>
                        </a:rPr>
                        <a:t>2000</a:t>
                      </a:r>
                    </a:p>
                  </a:txBody>
                  <a:tcPr marL="5848" marR="5848" marT="58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553042901"/>
                  </a:ext>
                </a:extLst>
              </a:tr>
              <a:tr h="171147">
                <a:tc>
                  <a:txBody>
                    <a:bodyPr/>
                    <a:lstStyle/>
                    <a:p>
                      <a:pPr algn="ctr" fontAlgn="ctr"/>
                      <a:r>
                        <a:rPr lang="cs-CZ" sz="1400" b="1" i="0" u="none" strike="noStrike">
                          <a:solidFill>
                            <a:srgbClr val="000000"/>
                          </a:solidFill>
                          <a:effectLst/>
                          <a:latin typeface="Arial" panose="020B0604020202020204" pitchFamily="34" charset="0"/>
                        </a:rPr>
                        <a:t>Müller Miroslav </a:t>
                      </a:r>
                    </a:p>
                  </a:txBody>
                  <a:tcPr marL="5848" marR="5848" marT="584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rtl="0" fontAlgn="ctr"/>
                      <a:r>
                        <a:rPr lang="cs-CZ" sz="1400" b="1" i="0" u="none" strike="noStrike">
                          <a:solidFill>
                            <a:srgbClr val="151515"/>
                          </a:solidFill>
                          <a:effectLst/>
                          <a:latin typeface="Arial" panose="020B0604020202020204" pitchFamily="34" charset="0"/>
                        </a:rPr>
                        <a:t>1989</a:t>
                      </a:r>
                    </a:p>
                  </a:txBody>
                  <a:tcPr marL="5848" marR="5848" marT="58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1234123651"/>
                  </a:ext>
                </a:extLst>
              </a:tr>
              <a:tr h="171147">
                <a:tc>
                  <a:txBody>
                    <a:bodyPr/>
                    <a:lstStyle/>
                    <a:p>
                      <a:pPr algn="ctr" rtl="0" fontAlgn="ctr"/>
                      <a:r>
                        <a:rPr lang="cs-CZ" sz="1400" b="1" i="0" u="none" strike="noStrike" dirty="0" err="1">
                          <a:solidFill>
                            <a:srgbClr val="151515"/>
                          </a:solidFill>
                          <a:effectLst/>
                          <a:latin typeface="Arial" panose="020B0604020202020204" pitchFamily="34" charset="0"/>
                        </a:rPr>
                        <a:t>Belák</a:t>
                      </a:r>
                      <a:r>
                        <a:rPr lang="cs-CZ" sz="1400" b="1" i="0" u="none" strike="noStrike" dirty="0">
                          <a:solidFill>
                            <a:srgbClr val="151515"/>
                          </a:solidFill>
                          <a:effectLst/>
                          <a:latin typeface="Arial" panose="020B0604020202020204" pitchFamily="34" charset="0"/>
                        </a:rPr>
                        <a:t> Tomáš </a:t>
                      </a:r>
                    </a:p>
                  </a:txBody>
                  <a:tcPr marL="5848" marR="5848" marT="584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cs-CZ" sz="1400" b="1" i="0" u="none" strike="noStrike">
                          <a:solidFill>
                            <a:srgbClr val="151515"/>
                          </a:solidFill>
                          <a:effectLst/>
                          <a:latin typeface="Arial" panose="020B0604020202020204" pitchFamily="34" charset="0"/>
                        </a:rPr>
                        <a:t>1990</a:t>
                      </a:r>
                    </a:p>
                  </a:txBody>
                  <a:tcPr marL="5848" marR="5848" marT="58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151375417"/>
                  </a:ext>
                </a:extLst>
              </a:tr>
              <a:tr h="171147">
                <a:tc>
                  <a:txBody>
                    <a:bodyPr/>
                    <a:lstStyle/>
                    <a:p>
                      <a:pPr algn="ctr" rtl="0" fontAlgn="ctr"/>
                      <a:r>
                        <a:rPr lang="cs-CZ" sz="1400" b="1" i="0" u="none" strike="noStrike" dirty="0">
                          <a:solidFill>
                            <a:srgbClr val="151515"/>
                          </a:solidFill>
                          <a:effectLst/>
                          <a:latin typeface="Arial" panose="020B0604020202020204" pitchFamily="34" charset="0"/>
                        </a:rPr>
                        <a:t>Pícha Jakub</a:t>
                      </a:r>
                    </a:p>
                  </a:txBody>
                  <a:tcPr marL="5848" marR="5848" marT="584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rtl="0" fontAlgn="ctr"/>
                      <a:r>
                        <a:rPr lang="cs-CZ" sz="1400" b="1" i="0" u="none" strike="noStrike">
                          <a:solidFill>
                            <a:srgbClr val="151515"/>
                          </a:solidFill>
                          <a:effectLst/>
                          <a:latin typeface="Arial" panose="020B0604020202020204" pitchFamily="34" charset="0"/>
                        </a:rPr>
                        <a:t>1991</a:t>
                      </a:r>
                    </a:p>
                  </a:txBody>
                  <a:tcPr marL="5848" marR="5848" marT="58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2169903598"/>
                  </a:ext>
                </a:extLst>
              </a:tr>
              <a:tr h="171147">
                <a:tc>
                  <a:txBody>
                    <a:bodyPr/>
                    <a:lstStyle/>
                    <a:p>
                      <a:pPr algn="ctr" rtl="0" fontAlgn="ctr"/>
                      <a:r>
                        <a:rPr lang="cs-CZ" sz="1400" b="1" i="0" u="none" strike="noStrike" dirty="0">
                          <a:solidFill>
                            <a:srgbClr val="151515"/>
                          </a:solidFill>
                          <a:effectLst/>
                          <a:latin typeface="Arial" panose="020B0604020202020204" pitchFamily="34" charset="0"/>
                        </a:rPr>
                        <a:t>Slavíček Jakub</a:t>
                      </a:r>
                    </a:p>
                  </a:txBody>
                  <a:tcPr marL="5848" marR="5848" marT="584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cs-CZ" sz="1400" b="1" i="0" u="none" strike="noStrike">
                          <a:solidFill>
                            <a:srgbClr val="151515"/>
                          </a:solidFill>
                          <a:effectLst/>
                          <a:latin typeface="Arial" panose="020B0604020202020204" pitchFamily="34" charset="0"/>
                        </a:rPr>
                        <a:t>1991</a:t>
                      </a:r>
                    </a:p>
                  </a:txBody>
                  <a:tcPr marL="5848" marR="5848" marT="58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982099672"/>
                  </a:ext>
                </a:extLst>
              </a:tr>
              <a:tr h="171147">
                <a:tc>
                  <a:txBody>
                    <a:bodyPr/>
                    <a:lstStyle/>
                    <a:p>
                      <a:pPr algn="ctr" rtl="0" fontAlgn="ctr"/>
                      <a:r>
                        <a:rPr lang="cs-CZ" sz="1400" b="1" i="0" u="none" strike="noStrike">
                          <a:solidFill>
                            <a:srgbClr val="151515"/>
                          </a:solidFill>
                          <a:effectLst/>
                          <a:latin typeface="Arial" panose="020B0604020202020204" pitchFamily="34" charset="0"/>
                        </a:rPr>
                        <a:t>Polák Marek </a:t>
                      </a:r>
                    </a:p>
                  </a:txBody>
                  <a:tcPr marL="5848" marR="5848" marT="584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rtl="0" fontAlgn="ctr"/>
                      <a:r>
                        <a:rPr lang="cs-CZ" sz="1400" b="1" i="0" u="none" strike="noStrike" dirty="0">
                          <a:solidFill>
                            <a:srgbClr val="151515"/>
                          </a:solidFill>
                          <a:effectLst/>
                          <a:latin typeface="Arial" panose="020B0604020202020204" pitchFamily="34" charset="0"/>
                        </a:rPr>
                        <a:t>1989</a:t>
                      </a:r>
                    </a:p>
                  </a:txBody>
                  <a:tcPr marL="5848" marR="5848" marT="58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1352330579"/>
                  </a:ext>
                </a:extLst>
              </a:tr>
              <a:tr h="171147">
                <a:tc>
                  <a:txBody>
                    <a:bodyPr/>
                    <a:lstStyle/>
                    <a:p>
                      <a:pPr algn="ctr" rtl="0" fontAlgn="ctr"/>
                      <a:r>
                        <a:rPr lang="cs-CZ" sz="1400" b="1" i="0" u="none" strike="noStrike">
                          <a:solidFill>
                            <a:srgbClr val="151515"/>
                          </a:solidFill>
                          <a:effectLst/>
                          <a:latin typeface="Arial" panose="020B0604020202020204" pitchFamily="34" charset="0"/>
                        </a:rPr>
                        <a:t>Prieložný Jan</a:t>
                      </a:r>
                    </a:p>
                  </a:txBody>
                  <a:tcPr marL="5848" marR="5848" marT="584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cs-CZ" sz="1400" b="1" i="0" u="none" strike="noStrike" dirty="0">
                          <a:solidFill>
                            <a:srgbClr val="151515"/>
                          </a:solidFill>
                          <a:effectLst/>
                          <a:latin typeface="Arial" panose="020B0604020202020204" pitchFamily="34" charset="0"/>
                        </a:rPr>
                        <a:t>1994</a:t>
                      </a:r>
                    </a:p>
                  </a:txBody>
                  <a:tcPr marL="5848" marR="5848" marT="58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259691333"/>
                  </a:ext>
                </a:extLst>
              </a:tr>
              <a:tr h="171147">
                <a:tc>
                  <a:txBody>
                    <a:bodyPr/>
                    <a:lstStyle/>
                    <a:p>
                      <a:pPr algn="ctr" rtl="0" fontAlgn="ctr"/>
                      <a:r>
                        <a:rPr lang="cs-CZ" sz="1400" b="1" i="0" u="none" strike="noStrike">
                          <a:solidFill>
                            <a:srgbClr val="151515"/>
                          </a:solidFill>
                          <a:effectLst/>
                          <a:latin typeface="Arial" panose="020B0604020202020204" pitchFamily="34" charset="0"/>
                        </a:rPr>
                        <a:t>Vokoun Jiří</a:t>
                      </a:r>
                    </a:p>
                  </a:txBody>
                  <a:tcPr marL="5848" marR="5848" marT="584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rtl="0" fontAlgn="ctr"/>
                      <a:r>
                        <a:rPr lang="cs-CZ" sz="1400" b="1" i="0" u="none" strike="noStrike" dirty="0">
                          <a:solidFill>
                            <a:srgbClr val="151515"/>
                          </a:solidFill>
                          <a:effectLst/>
                          <a:latin typeface="Arial" panose="020B0604020202020204" pitchFamily="34" charset="0"/>
                        </a:rPr>
                        <a:t>1996</a:t>
                      </a:r>
                    </a:p>
                  </a:txBody>
                  <a:tcPr marL="5848" marR="5848" marT="58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2433643421"/>
                  </a:ext>
                </a:extLst>
              </a:tr>
              <a:tr h="171147">
                <a:tc>
                  <a:txBody>
                    <a:bodyPr/>
                    <a:lstStyle/>
                    <a:p>
                      <a:pPr algn="ctr" rtl="0" fontAlgn="ctr"/>
                      <a:r>
                        <a:rPr lang="cs-CZ" sz="1400" b="1" i="0" u="none" strike="noStrike">
                          <a:solidFill>
                            <a:srgbClr val="151515"/>
                          </a:solidFill>
                          <a:effectLst/>
                          <a:latin typeface="Arial" panose="020B0604020202020204" pitchFamily="34" charset="0"/>
                        </a:rPr>
                        <a:t>Fary Pavel</a:t>
                      </a:r>
                    </a:p>
                  </a:txBody>
                  <a:tcPr marL="5848" marR="5848" marT="584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cs-CZ" sz="1400" b="1" i="0" u="none" strike="noStrike" dirty="0">
                          <a:solidFill>
                            <a:srgbClr val="151515"/>
                          </a:solidFill>
                          <a:effectLst/>
                          <a:latin typeface="Arial" panose="020B0604020202020204" pitchFamily="34" charset="0"/>
                        </a:rPr>
                        <a:t>1997</a:t>
                      </a:r>
                    </a:p>
                  </a:txBody>
                  <a:tcPr marL="5848" marR="5848" marT="58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118045585"/>
                  </a:ext>
                </a:extLst>
              </a:tr>
              <a:tr h="171147">
                <a:tc>
                  <a:txBody>
                    <a:bodyPr/>
                    <a:lstStyle/>
                    <a:p>
                      <a:pPr algn="ctr" rtl="0" fontAlgn="ctr"/>
                      <a:r>
                        <a:rPr lang="cs-CZ" sz="1400" b="1" i="0" u="none" strike="noStrike">
                          <a:solidFill>
                            <a:srgbClr val="151515"/>
                          </a:solidFill>
                          <a:effectLst/>
                          <a:latin typeface="Arial" panose="020B0604020202020204" pitchFamily="34" charset="0"/>
                        </a:rPr>
                        <a:t>Beruška Dominik</a:t>
                      </a:r>
                    </a:p>
                  </a:txBody>
                  <a:tcPr marL="5848" marR="5848" marT="584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rtl="0" fontAlgn="ctr"/>
                      <a:r>
                        <a:rPr lang="cs-CZ" sz="1400" b="1" i="0" u="none" strike="noStrike" dirty="0">
                          <a:solidFill>
                            <a:srgbClr val="151515"/>
                          </a:solidFill>
                          <a:effectLst/>
                          <a:latin typeface="Arial" panose="020B0604020202020204" pitchFamily="34" charset="0"/>
                        </a:rPr>
                        <a:t>1999</a:t>
                      </a:r>
                    </a:p>
                  </a:txBody>
                  <a:tcPr marL="5848" marR="5848" marT="58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1056666241"/>
                  </a:ext>
                </a:extLst>
              </a:tr>
              <a:tr h="155553">
                <a:tc>
                  <a:txBody>
                    <a:bodyPr/>
                    <a:lstStyle/>
                    <a:p>
                      <a:pPr algn="ctr" rtl="0" fontAlgn="ctr"/>
                      <a:r>
                        <a:rPr lang="cs-CZ" sz="1400" b="1" i="0" u="none" strike="noStrike">
                          <a:solidFill>
                            <a:srgbClr val="151515"/>
                          </a:solidFill>
                          <a:effectLst/>
                          <a:latin typeface="Arial" panose="020B0604020202020204" pitchFamily="34" charset="0"/>
                        </a:rPr>
                        <a:t> </a:t>
                      </a:r>
                    </a:p>
                  </a:txBody>
                  <a:tcPr marL="5848" marR="5848" marT="58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tc>
                  <a:txBody>
                    <a:bodyPr/>
                    <a:lstStyle/>
                    <a:p>
                      <a:pPr algn="ctr" rtl="0" fontAlgn="ctr"/>
                      <a:r>
                        <a:rPr lang="cs-CZ" sz="1400" b="1" i="0" u="none" strike="noStrike" dirty="0">
                          <a:solidFill>
                            <a:srgbClr val="151515"/>
                          </a:solidFill>
                          <a:effectLst/>
                          <a:latin typeface="Arial" panose="020B0604020202020204" pitchFamily="34" charset="0"/>
                        </a:rPr>
                        <a:t> </a:t>
                      </a:r>
                    </a:p>
                  </a:txBody>
                  <a:tcPr marL="5848" marR="5848" marT="58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extLst>
                  <a:ext uri="{0D108BD9-81ED-4DB2-BD59-A6C34878D82A}">
                    <a16:rowId xmlns:a16="http://schemas.microsoft.com/office/drawing/2014/main" val="1597202054"/>
                  </a:ext>
                </a:extLst>
              </a:tr>
              <a:tr h="171147">
                <a:tc>
                  <a:txBody>
                    <a:bodyPr/>
                    <a:lstStyle/>
                    <a:p>
                      <a:pPr algn="ctr" rtl="0" fontAlgn="ctr"/>
                      <a:r>
                        <a:rPr lang="cs-CZ" sz="1400" b="1" i="0" u="none" strike="noStrike">
                          <a:solidFill>
                            <a:srgbClr val="151515"/>
                          </a:solidFill>
                          <a:effectLst/>
                          <a:latin typeface="Arial" panose="020B0604020202020204" pitchFamily="34" charset="0"/>
                        </a:rPr>
                        <a:t>Feko Robert</a:t>
                      </a:r>
                    </a:p>
                  </a:txBody>
                  <a:tcPr marL="5848" marR="5848" marT="584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cs-CZ" sz="1400" b="1" i="0" u="none" strike="noStrike" dirty="0">
                          <a:solidFill>
                            <a:srgbClr val="151515"/>
                          </a:solidFill>
                          <a:effectLst/>
                          <a:latin typeface="Arial" panose="020B0604020202020204" pitchFamily="34" charset="0"/>
                        </a:rPr>
                        <a:t>1999</a:t>
                      </a:r>
                    </a:p>
                  </a:txBody>
                  <a:tcPr marL="5848" marR="5848" marT="58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961403820"/>
                  </a:ext>
                </a:extLst>
              </a:tr>
              <a:tr h="171147">
                <a:tc>
                  <a:txBody>
                    <a:bodyPr/>
                    <a:lstStyle/>
                    <a:p>
                      <a:pPr algn="ctr" rtl="0" fontAlgn="ctr"/>
                      <a:r>
                        <a:rPr lang="cs-CZ" sz="1400" b="1" i="0" u="none" strike="noStrike">
                          <a:solidFill>
                            <a:srgbClr val="151515"/>
                          </a:solidFill>
                          <a:effectLst/>
                          <a:latin typeface="Arial" panose="020B0604020202020204" pitchFamily="34" charset="0"/>
                        </a:rPr>
                        <a:t>Jakl Lukáš</a:t>
                      </a:r>
                    </a:p>
                  </a:txBody>
                  <a:tcPr marL="5848" marR="5848" marT="584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rtl="0" fontAlgn="ctr"/>
                      <a:r>
                        <a:rPr lang="cs-CZ" sz="1400" b="1" i="0" u="none" strike="noStrike" dirty="0">
                          <a:solidFill>
                            <a:srgbClr val="151515"/>
                          </a:solidFill>
                          <a:effectLst/>
                          <a:latin typeface="Arial" panose="020B0604020202020204" pitchFamily="34" charset="0"/>
                        </a:rPr>
                        <a:t>1999</a:t>
                      </a:r>
                    </a:p>
                  </a:txBody>
                  <a:tcPr marL="5848" marR="5848" marT="58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2687380062"/>
                  </a:ext>
                </a:extLst>
              </a:tr>
              <a:tr h="171147">
                <a:tc>
                  <a:txBody>
                    <a:bodyPr/>
                    <a:lstStyle/>
                    <a:p>
                      <a:pPr algn="ctr" rtl="0" fontAlgn="ctr"/>
                      <a:r>
                        <a:rPr lang="cs-CZ" sz="1400" b="1" i="0" u="none" strike="noStrike">
                          <a:solidFill>
                            <a:srgbClr val="151515"/>
                          </a:solidFill>
                          <a:effectLst/>
                          <a:latin typeface="Arial" panose="020B0604020202020204" pitchFamily="34" charset="0"/>
                        </a:rPr>
                        <a:t>Svoboda František</a:t>
                      </a:r>
                    </a:p>
                  </a:txBody>
                  <a:tcPr marL="5848" marR="5848" marT="584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cs-CZ" sz="1400" b="1" i="0" u="none" strike="noStrike" dirty="0">
                          <a:solidFill>
                            <a:srgbClr val="151515"/>
                          </a:solidFill>
                          <a:effectLst/>
                          <a:latin typeface="Arial" panose="020B0604020202020204" pitchFamily="34" charset="0"/>
                        </a:rPr>
                        <a:t>1989</a:t>
                      </a:r>
                    </a:p>
                  </a:txBody>
                  <a:tcPr marL="5848" marR="5848" marT="58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7464897"/>
                  </a:ext>
                </a:extLst>
              </a:tr>
              <a:tr h="171147">
                <a:tc>
                  <a:txBody>
                    <a:bodyPr/>
                    <a:lstStyle/>
                    <a:p>
                      <a:pPr algn="ctr" rtl="0" fontAlgn="ctr"/>
                      <a:r>
                        <a:rPr lang="cs-CZ" sz="1400" b="1" i="0" u="none" strike="noStrike">
                          <a:solidFill>
                            <a:srgbClr val="151515"/>
                          </a:solidFill>
                          <a:effectLst/>
                          <a:latin typeface="Arial" panose="020B0604020202020204" pitchFamily="34" charset="0"/>
                        </a:rPr>
                        <a:t>Slanička Rudolf</a:t>
                      </a:r>
                    </a:p>
                  </a:txBody>
                  <a:tcPr marL="5848" marR="5848" marT="584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rtl="0" fontAlgn="ctr"/>
                      <a:r>
                        <a:rPr lang="cs-CZ" sz="1400" b="1" i="0" u="none" strike="noStrike" dirty="0">
                          <a:solidFill>
                            <a:srgbClr val="151515"/>
                          </a:solidFill>
                          <a:effectLst/>
                          <a:latin typeface="Arial" panose="020B0604020202020204" pitchFamily="34" charset="0"/>
                        </a:rPr>
                        <a:t>1993</a:t>
                      </a:r>
                    </a:p>
                  </a:txBody>
                  <a:tcPr marL="5848" marR="5848" marT="58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1618391411"/>
                  </a:ext>
                </a:extLst>
              </a:tr>
              <a:tr h="171147">
                <a:tc>
                  <a:txBody>
                    <a:bodyPr/>
                    <a:lstStyle/>
                    <a:p>
                      <a:pPr algn="ctr" rtl="0" fontAlgn="ctr"/>
                      <a:r>
                        <a:rPr lang="cs-CZ" sz="1400" b="1" i="0" u="none" strike="noStrike">
                          <a:solidFill>
                            <a:srgbClr val="151515"/>
                          </a:solidFill>
                          <a:effectLst/>
                          <a:latin typeface="Arial" panose="020B0604020202020204" pitchFamily="34" charset="0"/>
                        </a:rPr>
                        <a:t>Podhorský Filip</a:t>
                      </a:r>
                    </a:p>
                  </a:txBody>
                  <a:tcPr marL="5848" marR="5848" marT="584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cs-CZ" sz="1400" b="1" i="0" u="none" strike="noStrike" dirty="0">
                          <a:solidFill>
                            <a:srgbClr val="151515"/>
                          </a:solidFill>
                          <a:effectLst/>
                          <a:latin typeface="Arial" panose="020B0604020202020204" pitchFamily="34" charset="0"/>
                        </a:rPr>
                        <a:t>1999</a:t>
                      </a:r>
                    </a:p>
                  </a:txBody>
                  <a:tcPr marL="5848" marR="5848" marT="58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414107072"/>
                  </a:ext>
                </a:extLst>
              </a:tr>
            </a:tbl>
          </a:graphicData>
        </a:graphic>
      </p:graphicFrame>
      <p:sp>
        <p:nvSpPr>
          <p:cNvPr id="4" name="TextovéPole 3">
            <a:extLst>
              <a:ext uri="{FF2B5EF4-FFF2-40B4-BE49-F238E27FC236}">
                <a16:creationId xmlns:a16="http://schemas.microsoft.com/office/drawing/2014/main" id="{CB79290D-37A8-4BBC-8D7E-2A79DD609C9E}"/>
              </a:ext>
            </a:extLst>
          </p:cNvPr>
          <p:cNvSpPr txBox="1"/>
          <p:nvPr/>
        </p:nvSpPr>
        <p:spPr>
          <a:xfrm>
            <a:off x="5400576" y="91108"/>
            <a:ext cx="4608512" cy="1015663"/>
          </a:xfrm>
          <a:prstGeom prst="rect">
            <a:avLst/>
          </a:prstGeom>
          <a:solidFill>
            <a:srgbClr val="FFCC00"/>
          </a:solidFill>
          <a:effectLst>
            <a:softEdge rad="241300"/>
          </a:effectLst>
        </p:spPr>
        <p:txBody>
          <a:bodyPr wrap="square" rtlCol="0">
            <a:spAutoFit/>
          </a:bodyPr>
          <a:lstStyle/>
          <a:p>
            <a:pPr algn="ctr"/>
            <a:r>
              <a:rPr lang="cs-CZ" sz="2000" dirty="0">
                <a:solidFill>
                  <a:srgbClr val="CC0000"/>
                </a:solidFill>
                <a:latin typeface="Arial Black" panose="020B0A04020102020204" pitchFamily="34" charset="0"/>
              </a:rPr>
              <a:t>Hráči mužstva dospělých pro jarní část soutěže. </a:t>
            </a:r>
          </a:p>
          <a:p>
            <a:pPr algn="ctr"/>
            <a:r>
              <a:rPr lang="cs-CZ" sz="2000" dirty="0">
                <a:solidFill>
                  <a:srgbClr val="CC0000"/>
                </a:solidFill>
                <a:latin typeface="Arial Black" panose="020B0A04020102020204" pitchFamily="34" charset="0"/>
              </a:rPr>
              <a:t>Změny vyhrazeny</a:t>
            </a:r>
          </a:p>
        </p:txBody>
      </p:sp>
    </p:spTree>
    <p:extLst>
      <p:ext uri="{BB962C8B-B14F-4D97-AF65-F5344CB8AC3E}">
        <p14:creationId xmlns:p14="http://schemas.microsoft.com/office/powerpoint/2010/main" val="11829564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8553EA5D-36CD-498D-A71B-5A09A51F8C5F}"/>
              </a:ext>
            </a:extLst>
          </p:cNvPr>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23</a:t>
            </a:r>
          </a:p>
        </p:txBody>
      </p:sp>
      <p:sp>
        <p:nvSpPr>
          <p:cNvPr id="5" name="TextovéPole 4">
            <a:extLst>
              <a:ext uri="{FF2B5EF4-FFF2-40B4-BE49-F238E27FC236}">
                <a16:creationId xmlns:a16="http://schemas.microsoft.com/office/drawing/2014/main" id="{810C30B5-D6F7-42A0-B8EC-42D83935A4A8}"/>
              </a:ext>
            </a:extLst>
          </p:cNvPr>
          <p:cNvSpPr txBox="1"/>
          <p:nvPr/>
        </p:nvSpPr>
        <p:spPr>
          <a:xfrm>
            <a:off x="2232224" y="6931868"/>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26</a:t>
            </a:r>
          </a:p>
        </p:txBody>
      </p:sp>
      <p:sp>
        <p:nvSpPr>
          <p:cNvPr id="10" name="TextovéPole 9">
            <a:extLst>
              <a:ext uri="{FF2B5EF4-FFF2-40B4-BE49-F238E27FC236}">
                <a16:creationId xmlns:a16="http://schemas.microsoft.com/office/drawing/2014/main" id="{78CB9CD3-BA6F-4E58-8934-C44868C7D470}"/>
              </a:ext>
            </a:extLst>
          </p:cNvPr>
          <p:cNvSpPr txBox="1"/>
          <p:nvPr/>
        </p:nvSpPr>
        <p:spPr>
          <a:xfrm>
            <a:off x="5400576" y="163116"/>
            <a:ext cx="4680520" cy="70788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2225">
            <a:solidFill>
              <a:srgbClr val="CC0066"/>
            </a:solidFill>
            <a:prstDash val="sysDash"/>
          </a:ln>
          <a:effectLst>
            <a:softEdge rad="0"/>
          </a:effectLst>
        </p:spPr>
        <p:txBody>
          <a:bodyPr wrap="square" rtlCol="0">
            <a:spAutoFit/>
          </a:bodyPr>
          <a:lstStyle/>
          <a:p>
            <a:pPr algn="ctr"/>
            <a:r>
              <a:rPr lang="cs-CZ" sz="2000" dirty="0">
                <a:solidFill>
                  <a:srgbClr val="0033CC"/>
                </a:solidFill>
                <a:latin typeface="Berlin Sans FB Demi" panose="020E0802020502020306" pitchFamily="34" charset="0"/>
              </a:rPr>
              <a:t>Přípravná utkání mužstva dospělých v zimním období</a:t>
            </a:r>
          </a:p>
        </p:txBody>
      </p:sp>
      <p:pic>
        <p:nvPicPr>
          <p:cNvPr id="11" name="Obrázek 10" descr="Obsah obrázku sníh, exteriér, žlutá, jezdectví&#10;&#10;Popis byl vytvořen automaticky">
            <a:extLst>
              <a:ext uri="{FF2B5EF4-FFF2-40B4-BE49-F238E27FC236}">
                <a16:creationId xmlns:a16="http://schemas.microsoft.com/office/drawing/2014/main" id="{644874A7-C3D2-4353-BC77-2A4CA7AE093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7920856" y="5347692"/>
            <a:ext cx="2040227" cy="1224136"/>
          </a:xfrm>
          <a:prstGeom prst="rect">
            <a:avLst/>
          </a:prstGeom>
        </p:spPr>
      </p:pic>
      <p:sp>
        <p:nvSpPr>
          <p:cNvPr id="12" name="Obdélník 11">
            <a:extLst>
              <a:ext uri="{FF2B5EF4-FFF2-40B4-BE49-F238E27FC236}">
                <a16:creationId xmlns:a16="http://schemas.microsoft.com/office/drawing/2014/main" id="{BC629BAE-0C4E-4BB1-9052-0CEE2B2807A5}"/>
              </a:ext>
            </a:extLst>
          </p:cNvPr>
          <p:cNvSpPr/>
          <p:nvPr/>
        </p:nvSpPr>
        <p:spPr>
          <a:xfrm>
            <a:off x="5328568" y="955204"/>
            <a:ext cx="4752528" cy="4014240"/>
          </a:xfrm>
          <a:prstGeom prst="rect">
            <a:avLst/>
          </a:prstGeom>
          <a:solidFill>
            <a:schemeClr val="accent3">
              <a:lumMod val="95000"/>
            </a:schemeClr>
          </a:solidFill>
        </p:spPr>
        <p:txBody>
          <a:bodyPr wrap="square">
            <a:spAutoFit/>
          </a:bodyPr>
          <a:lstStyle/>
          <a:p>
            <a:pPr algn="ctr">
              <a:spcAft>
                <a:spcPts val="0"/>
              </a:spcAft>
            </a:pPr>
            <a:r>
              <a:rPr lang="cs-CZ" sz="2000" dirty="0">
                <a:solidFill>
                  <a:srgbClr val="000000"/>
                </a:solidFill>
                <a:highlight>
                  <a:srgbClr val="FFFF00"/>
                </a:highlight>
                <a:latin typeface="Arial Black" panose="020B0A04020102020204" pitchFamily="34" charset="0"/>
                <a:ea typeface="Times New Roman" panose="02020603050405020304" pitchFamily="18" charset="0"/>
                <a:cs typeface="Calibri" panose="020F0502020204030204" pitchFamily="34" charset="0"/>
              </a:rPr>
              <a:t>SK Sokol Brozany</a:t>
            </a:r>
            <a:r>
              <a:rPr lang="cs-CZ" sz="2000" dirty="0">
                <a:highlight>
                  <a:srgbClr val="FFFF00"/>
                </a:highlight>
                <a:latin typeface="Arial Black" panose="020B0A04020102020204" pitchFamily="34" charset="0"/>
                <a:ea typeface="Times New Roman" panose="02020603050405020304" pitchFamily="18" charset="0"/>
              </a:rPr>
              <a:t> - SK Štětí</a:t>
            </a:r>
          </a:p>
          <a:p>
            <a:pPr algn="ctr">
              <a:spcAft>
                <a:spcPts val="0"/>
              </a:spcAft>
            </a:pPr>
            <a:r>
              <a:rPr lang="cs-CZ" sz="2000" dirty="0">
                <a:solidFill>
                  <a:srgbClr val="000000"/>
                </a:solidFill>
                <a:highlight>
                  <a:srgbClr val="FFFF00"/>
                </a:highlight>
                <a:latin typeface="Arial Black" panose="020B0A04020102020204" pitchFamily="34" charset="0"/>
                <a:ea typeface="Times New Roman" panose="02020603050405020304" pitchFamily="18" charset="0"/>
                <a:cs typeface="Calibri" panose="020F0502020204030204" pitchFamily="34" charset="0"/>
              </a:rPr>
              <a:t>2:2(1:2)  </a:t>
            </a:r>
            <a:r>
              <a:rPr lang="cs-CZ" sz="2400" dirty="0">
                <a:solidFill>
                  <a:srgbClr val="000000"/>
                </a:solidFill>
                <a:highlight>
                  <a:srgbClr val="FFFF00"/>
                </a:highlight>
                <a:latin typeface="Arial Black" panose="020B0A04020102020204" pitchFamily="34" charset="0"/>
                <a:ea typeface="Times New Roman" panose="02020603050405020304" pitchFamily="18" charset="0"/>
                <a:cs typeface="Calibri" panose="020F0502020204030204" pitchFamily="34" charset="0"/>
              </a:rPr>
              <a:t> </a:t>
            </a:r>
            <a:r>
              <a:rPr lang="cs-CZ" sz="1100" dirty="0">
                <a:solidFill>
                  <a:srgbClr val="000000"/>
                </a:solidFill>
                <a:highlight>
                  <a:srgbClr val="FFFF00"/>
                </a:highlight>
                <a:latin typeface="Arial Black" panose="020B0A04020102020204" pitchFamily="34" charset="0"/>
                <a:ea typeface="Times New Roman" panose="02020603050405020304" pitchFamily="18" charset="0"/>
                <a:cs typeface="Calibri" panose="020F0502020204030204" pitchFamily="34" charset="0"/>
              </a:rPr>
              <a:t>18.1.202</a:t>
            </a:r>
            <a:r>
              <a:rPr lang="cs-CZ" sz="1400" dirty="0">
                <a:solidFill>
                  <a:srgbClr val="000000"/>
                </a:solidFill>
                <a:highlight>
                  <a:srgbClr val="FFFF00"/>
                </a:highlight>
                <a:latin typeface="Arial Black" panose="020B0A04020102020204" pitchFamily="34" charset="0"/>
                <a:ea typeface="Times New Roman" panose="02020603050405020304" pitchFamily="18" charset="0"/>
                <a:cs typeface="Calibri" panose="020F0502020204030204" pitchFamily="34" charset="0"/>
              </a:rPr>
              <a:t>0  </a:t>
            </a:r>
            <a:r>
              <a:rPr lang="cs-CZ" sz="1050" dirty="0">
                <a:solidFill>
                  <a:srgbClr val="000000"/>
                </a:solidFill>
                <a:highlight>
                  <a:srgbClr val="FFFF00"/>
                </a:highlight>
                <a:latin typeface="Arial Black" panose="020B0A04020102020204" pitchFamily="34" charset="0"/>
                <a:ea typeface="Times New Roman" panose="02020603050405020304" pitchFamily="18" charset="0"/>
                <a:cs typeface="Calibri" panose="020F0502020204030204" pitchFamily="34" charset="0"/>
              </a:rPr>
              <a:t>UT Brozany přátelský zápas</a:t>
            </a:r>
            <a:endParaRPr lang="cs-CZ" sz="1050" dirty="0">
              <a:highlight>
                <a:srgbClr val="FFFF00"/>
              </a:highlight>
              <a:latin typeface="Times New Roman" panose="02020603050405020304" pitchFamily="18" charset="0"/>
              <a:ea typeface="Times New Roman" panose="02020603050405020304" pitchFamily="18" charset="0"/>
            </a:endParaRPr>
          </a:p>
          <a:p>
            <a:pPr>
              <a:lnSpc>
                <a:spcPts val="1650"/>
              </a:lnSpc>
              <a:spcAft>
                <a:spcPts val="0"/>
              </a:spcAft>
            </a:pPr>
            <a:r>
              <a:rPr lang="cs-CZ" sz="1000" u="sng" dirty="0">
                <a:latin typeface="Arial" panose="020B0604020202020204" pitchFamily="34" charset="0"/>
                <a:ea typeface="Times New Roman" panose="02020603050405020304" pitchFamily="18" charset="0"/>
                <a:cs typeface="Arial" panose="020B0604020202020204" pitchFamily="34" charset="0"/>
              </a:rPr>
              <a:t>Branky:</a:t>
            </a:r>
            <a:r>
              <a:rPr lang="cs-CZ" sz="1000" dirty="0">
                <a:latin typeface="Arial" panose="020B0604020202020204" pitchFamily="34" charset="0"/>
                <a:ea typeface="Times New Roman" panose="02020603050405020304" pitchFamily="18" charset="0"/>
                <a:cs typeface="Arial" panose="020B0604020202020204" pitchFamily="34" charset="0"/>
              </a:rPr>
              <a:t> </a:t>
            </a:r>
            <a:r>
              <a:rPr lang="cs-CZ" sz="1000" dirty="0" err="1">
                <a:latin typeface="Arial" panose="020B0604020202020204" pitchFamily="34" charset="0"/>
                <a:ea typeface="Times New Roman" panose="02020603050405020304" pitchFamily="18" charset="0"/>
                <a:cs typeface="Arial" panose="020B0604020202020204" pitchFamily="34" charset="0"/>
              </a:rPr>
              <a:t>V.Kala</a:t>
            </a:r>
            <a:r>
              <a:rPr lang="cs-CZ" sz="1000" dirty="0">
                <a:latin typeface="Arial" panose="020B0604020202020204" pitchFamily="34" charset="0"/>
                <a:ea typeface="Times New Roman" panose="02020603050405020304" pitchFamily="18" charset="0"/>
                <a:cs typeface="Arial" panose="020B0604020202020204" pitchFamily="34" charset="0"/>
              </a:rPr>
              <a:t> 1, M. Müller 1</a:t>
            </a:r>
          </a:p>
          <a:p>
            <a:pPr>
              <a:lnSpc>
                <a:spcPts val="1650"/>
              </a:lnSpc>
              <a:spcAft>
                <a:spcPts val="0"/>
              </a:spcAft>
            </a:pPr>
            <a:r>
              <a:rPr lang="cs-CZ" sz="1000" u="sng" dirty="0">
                <a:latin typeface="Arial" panose="020B0604020202020204" pitchFamily="34" charset="0"/>
                <a:ea typeface="Times New Roman" panose="02020603050405020304" pitchFamily="18" charset="0"/>
                <a:cs typeface="Arial" panose="020B0604020202020204" pitchFamily="34" charset="0"/>
              </a:rPr>
              <a:t>Sestava:</a:t>
            </a:r>
            <a:r>
              <a:rPr lang="cs-CZ" sz="1000" dirty="0">
                <a:latin typeface="Arial" panose="020B0604020202020204" pitchFamily="34" charset="0"/>
                <a:ea typeface="Times New Roman" panose="02020603050405020304" pitchFamily="18" charset="0"/>
                <a:cs typeface="Arial" panose="020B0604020202020204" pitchFamily="34" charset="0"/>
              </a:rPr>
              <a:t> </a:t>
            </a:r>
            <a:r>
              <a:rPr lang="cs-CZ" sz="1000" dirty="0" err="1">
                <a:latin typeface="Arial" panose="020B0604020202020204" pitchFamily="34" charset="0"/>
                <a:ea typeface="Times New Roman" panose="02020603050405020304" pitchFamily="18" charset="0"/>
                <a:cs typeface="Arial" panose="020B0604020202020204" pitchFamily="34" charset="0"/>
              </a:rPr>
              <a:t>V.Sailer</a:t>
            </a:r>
            <a:r>
              <a:rPr lang="cs-CZ" sz="1000" dirty="0">
                <a:latin typeface="Arial" panose="020B0604020202020204" pitchFamily="34" charset="0"/>
                <a:ea typeface="Times New Roman" panose="02020603050405020304" pitchFamily="18" charset="0"/>
                <a:cs typeface="Arial" panose="020B0604020202020204" pitchFamily="34" charset="0"/>
              </a:rPr>
              <a:t>(45.T.Kysela)-</a:t>
            </a:r>
            <a:r>
              <a:rPr lang="cs-CZ" sz="1000" dirty="0" err="1">
                <a:latin typeface="Arial" panose="020B0604020202020204" pitchFamily="34" charset="0"/>
                <a:ea typeface="Times New Roman" panose="02020603050405020304" pitchFamily="18" charset="0"/>
                <a:cs typeface="Arial" panose="020B0604020202020204" pitchFamily="34" charset="0"/>
              </a:rPr>
              <a:t>V.Kala</a:t>
            </a:r>
            <a:r>
              <a:rPr lang="cs-CZ" sz="1000" dirty="0">
                <a:latin typeface="Arial" panose="020B0604020202020204" pitchFamily="34" charset="0"/>
                <a:ea typeface="Times New Roman" panose="02020603050405020304" pitchFamily="18" charset="0"/>
                <a:cs typeface="Arial" panose="020B0604020202020204" pitchFamily="34" charset="0"/>
              </a:rPr>
              <a:t>, </a:t>
            </a:r>
            <a:r>
              <a:rPr lang="cs-CZ" sz="1000" dirty="0" err="1">
                <a:latin typeface="Arial" panose="020B0604020202020204" pitchFamily="34" charset="0"/>
                <a:ea typeface="Times New Roman" panose="02020603050405020304" pitchFamily="18" charset="0"/>
                <a:cs typeface="Arial" panose="020B0604020202020204" pitchFamily="34" charset="0"/>
              </a:rPr>
              <a:t>R.Slanička</a:t>
            </a:r>
            <a:r>
              <a:rPr lang="cs-CZ" sz="1000" dirty="0">
                <a:latin typeface="Arial" panose="020B0604020202020204" pitchFamily="34" charset="0"/>
                <a:ea typeface="Times New Roman" panose="02020603050405020304" pitchFamily="18" charset="0"/>
                <a:cs typeface="Arial" panose="020B0604020202020204" pitchFamily="34" charset="0"/>
              </a:rPr>
              <a:t>, </a:t>
            </a:r>
            <a:r>
              <a:rPr lang="cs-CZ" sz="1000" dirty="0" err="1">
                <a:latin typeface="Arial" panose="020B0604020202020204" pitchFamily="34" charset="0"/>
                <a:ea typeface="Times New Roman" panose="02020603050405020304" pitchFamily="18" charset="0"/>
                <a:cs typeface="Arial" panose="020B0604020202020204" pitchFamily="34" charset="0"/>
              </a:rPr>
              <a:t>F.Svoboda</a:t>
            </a:r>
            <a:r>
              <a:rPr lang="cs-CZ" sz="1000" dirty="0">
                <a:latin typeface="Arial" panose="020B0604020202020204" pitchFamily="34" charset="0"/>
                <a:ea typeface="Times New Roman" panose="02020603050405020304" pitchFamily="18" charset="0"/>
                <a:cs typeface="Arial" panose="020B0604020202020204" pitchFamily="34" charset="0"/>
              </a:rPr>
              <a:t>, </a:t>
            </a:r>
            <a:r>
              <a:rPr lang="cs-CZ" sz="1000" dirty="0" err="1">
                <a:latin typeface="Arial" panose="020B0604020202020204" pitchFamily="34" charset="0"/>
                <a:ea typeface="Times New Roman" panose="02020603050405020304" pitchFamily="18" charset="0"/>
                <a:cs typeface="Arial" panose="020B0604020202020204" pitchFamily="34" charset="0"/>
              </a:rPr>
              <a:t>J.Vacek</a:t>
            </a:r>
            <a:r>
              <a:rPr lang="cs-CZ" sz="1000" dirty="0">
                <a:latin typeface="Arial" panose="020B0604020202020204" pitchFamily="34" charset="0"/>
                <a:ea typeface="Times New Roman" panose="02020603050405020304" pitchFamily="18" charset="0"/>
                <a:cs typeface="Arial" panose="020B0604020202020204" pitchFamily="34" charset="0"/>
              </a:rPr>
              <a:t>-</a:t>
            </a:r>
          </a:p>
          <a:p>
            <a:pPr>
              <a:lnSpc>
                <a:spcPts val="1650"/>
              </a:lnSpc>
              <a:spcAft>
                <a:spcPts val="0"/>
              </a:spcAft>
            </a:pPr>
            <a:r>
              <a:rPr lang="cs-CZ" sz="1000" dirty="0">
                <a:latin typeface="Arial" panose="020B0604020202020204" pitchFamily="34" charset="0"/>
                <a:ea typeface="Times New Roman" panose="02020603050405020304" pitchFamily="18" charset="0"/>
                <a:cs typeface="Arial" panose="020B0604020202020204" pitchFamily="34" charset="0"/>
              </a:rPr>
              <a:t>                 </a:t>
            </a:r>
            <a:r>
              <a:rPr lang="cs-CZ" sz="1000" dirty="0" err="1">
                <a:latin typeface="Arial" panose="020B0604020202020204" pitchFamily="34" charset="0"/>
                <a:ea typeface="Times New Roman" panose="02020603050405020304" pitchFamily="18" charset="0"/>
                <a:cs typeface="Arial" panose="020B0604020202020204" pitchFamily="34" charset="0"/>
              </a:rPr>
              <a:t>L.Nečas</a:t>
            </a:r>
            <a:r>
              <a:rPr lang="cs-CZ" sz="1000" dirty="0">
                <a:latin typeface="Arial" panose="020B0604020202020204" pitchFamily="34" charset="0"/>
                <a:ea typeface="Times New Roman" panose="02020603050405020304" pitchFamily="18" charset="0"/>
                <a:cs typeface="Arial" panose="020B0604020202020204" pitchFamily="34" charset="0"/>
              </a:rPr>
              <a:t>, </a:t>
            </a:r>
            <a:r>
              <a:rPr lang="cs-CZ" sz="1000" dirty="0" err="1">
                <a:latin typeface="Arial" panose="020B0604020202020204" pitchFamily="34" charset="0"/>
                <a:ea typeface="Times New Roman" panose="02020603050405020304" pitchFamily="18" charset="0"/>
                <a:cs typeface="Arial" panose="020B0604020202020204" pitchFamily="34" charset="0"/>
              </a:rPr>
              <a:t>M.Polák</a:t>
            </a:r>
            <a:r>
              <a:rPr lang="cs-CZ" sz="1000" dirty="0">
                <a:latin typeface="Arial" panose="020B0604020202020204" pitchFamily="34" charset="0"/>
                <a:ea typeface="Times New Roman" panose="02020603050405020304" pitchFamily="18" charset="0"/>
                <a:cs typeface="Arial" panose="020B0604020202020204" pitchFamily="34" charset="0"/>
              </a:rPr>
              <a:t>, </a:t>
            </a:r>
            <a:r>
              <a:rPr lang="cs-CZ" sz="1000" dirty="0" err="1">
                <a:latin typeface="Arial" panose="020B0604020202020204" pitchFamily="34" charset="0"/>
                <a:ea typeface="Times New Roman" panose="02020603050405020304" pitchFamily="18" charset="0"/>
                <a:cs typeface="Arial" panose="020B0604020202020204" pitchFamily="34" charset="0"/>
              </a:rPr>
              <a:t>J.Vokoun</a:t>
            </a:r>
            <a:r>
              <a:rPr lang="cs-CZ" sz="1000" dirty="0">
                <a:latin typeface="Arial" panose="020B0604020202020204" pitchFamily="34" charset="0"/>
                <a:ea typeface="Times New Roman" panose="02020603050405020304" pitchFamily="18" charset="0"/>
                <a:cs typeface="Arial" panose="020B0604020202020204" pitchFamily="34" charset="0"/>
              </a:rPr>
              <a:t>, </a:t>
            </a:r>
            <a:r>
              <a:rPr lang="cs-CZ" sz="1000" dirty="0" err="1">
                <a:latin typeface="Arial" panose="020B0604020202020204" pitchFamily="34" charset="0"/>
                <a:ea typeface="Times New Roman" panose="02020603050405020304" pitchFamily="18" charset="0"/>
                <a:cs typeface="Arial" panose="020B0604020202020204" pitchFamily="34" charset="0"/>
              </a:rPr>
              <a:t>J.Pícha.Polák-T.Belák</a:t>
            </a:r>
            <a:r>
              <a:rPr lang="cs-CZ" sz="1000" dirty="0">
                <a:latin typeface="Arial" panose="020B0604020202020204" pitchFamily="34" charset="0"/>
                <a:ea typeface="Times New Roman" panose="02020603050405020304" pitchFamily="18" charset="0"/>
                <a:cs typeface="Arial" panose="020B0604020202020204" pitchFamily="34" charset="0"/>
              </a:rPr>
              <a:t>, M. Müller</a:t>
            </a:r>
          </a:p>
          <a:p>
            <a:pPr>
              <a:lnSpc>
                <a:spcPts val="1650"/>
              </a:lnSpc>
              <a:spcAft>
                <a:spcPts val="0"/>
              </a:spcAft>
            </a:pPr>
            <a:r>
              <a:rPr lang="cs-CZ" sz="1000" u="sng" dirty="0">
                <a:latin typeface="Arial" panose="020B0604020202020204" pitchFamily="34" charset="0"/>
                <a:ea typeface="Times New Roman" panose="02020603050405020304" pitchFamily="18" charset="0"/>
                <a:cs typeface="Arial" panose="020B0604020202020204" pitchFamily="34" charset="0"/>
              </a:rPr>
              <a:t>Střídající:</a:t>
            </a:r>
            <a:r>
              <a:rPr lang="cs-CZ" sz="1000" dirty="0">
                <a:latin typeface="Arial" panose="020B0604020202020204" pitchFamily="34" charset="0"/>
                <a:ea typeface="Times New Roman" panose="02020603050405020304" pitchFamily="18" charset="0"/>
                <a:cs typeface="Arial" panose="020B0604020202020204" pitchFamily="34" charset="0"/>
              </a:rPr>
              <a:t> </a:t>
            </a:r>
            <a:r>
              <a:rPr lang="cs-CZ" sz="1000" dirty="0" err="1">
                <a:latin typeface="Arial" panose="020B0604020202020204" pitchFamily="34" charset="0"/>
                <a:ea typeface="Times New Roman" panose="02020603050405020304" pitchFamily="18" charset="0"/>
                <a:cs typeface="Arial" panose="020B0604020202020204" pitchFamily="34" charset="0"/>
              </a:rPr>
              <a:t>D.Brandejs</a:t>
            </a:r>
            <a:r>
              <a:rPr lang="cs-CZ" sz="1000" dirty="0">
                <a:latin typeface="Arial" panose="020B0604020202020204" pitchFamily="34" charset="0"/>
                <a:ea typeface="Times New Roman" panose="02020603050405020304" pitchFamily="18" charset="0"/>
                <a:cs typeface="Arial" panose="020B0604020202020204" pitchFamily="34" charset="0"/>
              </a:rPr>
              <a:t>, </a:t>
            </a:r>
            <a:r>
              <a:rPr lang="cs-CZ" sz="1000" dirty="0" err="1">
                <a:latin typeface="Arial" panose="020B0604020202020204" pitchFamily="34" charset="0"/>
                <a:ea typeface="Times New Roman" panose="02020603050405020304" pitchFamily="18" charset="0"/>
                <a:cs typeface="Arial" panose="020B0604020202020204" pitchFamily="34" charset="0"/>
              </a:rPr>
              <a:t>J.Prieložný</a:t>
            </a:r>
            <a:r>
              <a:rPr lang="cs-CZ" sz="1000" dirty="0">
                <a:latin typeface="Arial" panose="020B0604020202020204" pitchFamily="34" charset="0"/>
                <a:ea typeface="Times New Roman" panose="02020603050405020304" pitchFamily="18" charset="0"/>
                <a:cs typeface="Arial" panose="020B0604020202020204" pitchFamily="34" charset="0"/>
              </a:rPr>
              <a:t>, </a:t>
            </a:r>
            <a:r>
              <a:rPr lang="cs-CZ" sz="1000" dirty="0" err="1">
                <a:latin typeface="Arial" panose="020B0604020202020204" pitchFamily="34" charset="0"/>
                <a:ea typeface="Times New Roman" panose="02020603050405020304" pitchFamily="18" charset="0"/>
                <a:cs typeface="Arial" panose="020B0604020202020204" pitchFamily="34" charset="0"/>
              </a:rPr>
              <a:t>P.Fary</a:t>
            </a:r>
            <a:r>
              <a:rPr lang="cs-CZ" sz="1000" dirty="0">
                <a:latin typeface="Arial" panose="020B0604020202020204" pitchFamily="34" charset="0"/>
                <a:ea typeface="Times New Roman" panose="02020603050405020304" pitchFamily="18" charset="0"/>
                <a:cs typeface="Arial" panose="020B0604020202020204" pitchFamily="34" charset="0"/>
              </a:rPr>
              <a:t>, </a:t>
            </a:r>
            <a:r>
              <a:rPr lang="cs-CZ" sz="1000" dirty="0" err="1">
                <a:latin typeface="Arial" panose="020B0604020202020204" pitchFamily="34" charset="0"/>
                <a:ea typeface="Times New Roman" panose="02020603050405020304" pitchFamily="18" charset="0"/>
                <a:cs typeface="Arial" panose="020B0604020202020204" pitchFamily="34" charset="0"/>
              </a:rPr>
              <a:t>D.Mencl</a:t>
            </a:r>
            <a:r>
              <a:rPr lang="cs-CZ" sz="1000" dirty="0">
                <a:latin typeface="Arial" panose="020B0604020202020204" pitchFamily="34" charset="0"/>
                <a:ea typeface="Times New Roman" panose="02020603050405020304" pitchFamily="18" charset="0"/>
                <a:cs typeface="Arial" panose="020B0604020202020204" pitchFamily="34" charset="0"/>
              </a:rPr>
              <a:t>, </a:t>
            </a:r>
            <a:r>
              <a:rPr lang="cs-CZ" sz="1000" dirty="0" err="1">
                <a:latin typeface="Arial" panose="020B0604020202020204" pitchFamily="34" charset="0"/>
                <a:ea typeface="Times New Roman" panose="02020603050405020304" pitchFamily="18" charset="0"/>
                <a:cs typeface="Arial" panose="020B0604020202020204" pitchFamily="34" charset="0"/>
              </a:rPr>
              <a:t>A.Brůža</a:t>
            </a:r>
            <a:r>
              <a:rPr lang="cs-CZ" sz="1000" dirty="0">
                <a:latin typeface="Arial" panose="020B0604020202020204" pitchFamily="34" charset="0"/>
                <a:ea typeface="Times New Roman" panose="02020603050405020304" pitchFamily="18" charset="0"/>
                <a:cs typeface="Arial" panose="020B0604020202020204" pitchFamily="34" charset="0"/>
              </a:rPr>
              <a:t>, </a:t>
            </a:r>
            <a:r>
              <a:rPr lang="cs-CZ" sz="1000" dirty="0" err="1">
                <a:latin typeface="Arial" panose="020B0604020202020204" pitchFamily="34" charset="0"/>
                <a:ea typeface="Times New Roman" panose="02020603050405020304" pitchFamily="18" charset="0"/>
                <a:cs typeface="Arial" panose="020B0604020202020204" pitchFamily="34" charset="0"/>
              </a:rPr>
              <a:t>F.Podhorský</a:t>
            </a:r>
            <a:r>
              <a:rPr lang="cs-CZ" sz="1000" dirty="0">
                <a:latin typeface="Arial" panose="020B0604020202020204" pitchFamily="34" charset="0"/>
                <a:ea typeface="Times New Roman" panose="02020603050405020304" pitchFamily="18" charset="0"/>
                <a:cs typeface="Arial" panose="020B0604020202020204" pitchFamily="34" charset="0"/>
              </a:rPr>
              <a:t>, </a:t>
            </a:r>
          </a:p>
          <a:p>
            <a:pPr>
              <a:lnSpc>
                <a:spcPts val="1650"/>
              </a:lnSpc>
              <a:spcAft>
                <a:spcPts val="0"/>
              </a:spcAft>
            </a:pPr>
            <a:r>
              <a:rPr lang="cs-CZ" sz="1000" dirty="0">
                <a:latin typeface="Arial" panose="020B0604020202020204" pitchFamily="34" charset="0"/>
                <a:ea typeface="Times New Roman" panose="02020603050405020304" pitchFamily="18" charset="0"/>
                <a:cs typeface="Arial" panose="020B0604020202020204" pitchFamily="34" charset="0"/>
              </a:rPr>
              <a:t>                   </a:t>
            </a:r>
            <a:r>
              <a:rPr lang="cs-CZ" sz="1000" dirty="0" err="1">
                <a:latin typeface="Arial" panose="020B0604020202020204" pitchFamily="34" charset="0"/>
                <a:ea typeface="Times New Roman" panose="02020603050405020304" pitchFamily="18" charset="0"/>
                <a:cs typeface="Arial" panose="020B0604020202020204" pitchFamily="34" charset="0"/>
              </a:rPr>
              <a:t>D.Beruška</a:t>
            </a:r>
            <a:endParaRPr lang="cs-CZ" sz="1000" dirty="0">
              <a:latin typeface="Arial" panose="020B0604020202020204" pitchFamily="34" charset="0"/>
              <a:ea typeface="Times New Roman" panose="02020603050405020304" pitchFamily="18" charset="0"/>
              <a:cs typeface="Arial" panose="020B0604020202020204" pitchFamily="34" charset="0"/>
            </a:endParaRPr>
          </a:p>
          <a:p>
            <a:pPr>
              <a:lnSpc>
                <a:spcPts val="1650"/>
              </a:lnSpc>
              <a:spcAft>
                <a:spcPts val="0"/>
              </a:spcAft>
            </a:pPr>
            <a:r>
              <a:rPr lang="cs-CZ" sz="1000" u="sng" dirty="0">
                <a:latin typeface="Arial" panose="020B0604020202020204" pitchFamily="34" charset="0"/>
                <a:ea typeface="Times New Roman" panose="02020603050405020304" pitchFamily="18" charset="0"/>
                <a:cs typeface="Arial" panose="020B0604020202020204" pitchFamily="34" charset="0"/>
              </a:rPr>
              <a:t>Trenér:</a:t>
            </a:r>
            <a:r>
              <a:rPr lang="cs-CZ" sz="1000" dirty="0">
                <a:latin typeface="Arial" panose="020B0604020202020204" pitchFamily="34" charset="0"/>
                <a:ea typeface="Times New Roman" panose="02020603050405020304" pitchFamily="18" charset="0"/>
                <a:cs typeface="Arial" panose="020B0604020202020204" pitchFamily="34" charset="0"/>
              </a:rPr>
              <a:t> </a:t>
            </a:r>
            <a:r>
              <a:rPr lang="cs-CZ" sz="1000" dirty="0" err="1">
                <a:latin typeface="Arial" panose="020B0604020202020204" pitchFamily="34" charset="0"/>
                <a:ea typeface="Times New Roman" panose="02020603050405020304" pitchFamily="18" charset="0"/>
                <a:cs typeface="Arial" panose="020B0604020202020204" pitchFamily="34" charset="0"/>
              </a:rPr>
              <a:t>J.Ransdorf</a:t>
            </a:r>
            <a:r>
              <a:rPr lang="cs-CZ" sz="1000" dirty="0">
                <a:latin typeface="Arial" panose="020B0604020202020204" pitchFamily="34" charset="0"/>
                <a:ea typeface="Times New Roman" panose="02020603050405020304" pitchFamily="18" charset="0"/>
                <a:cs typeface="Arial" panose="020B0604020202020204" pitchFamily="34" charset="0"/>
              </a:rPr>
              <a:t>, </a:t>
            </a:r>
            <a:r>
              <a:rPr lang="cs-CZ" sz="1000" dirty="0" err="1">
                <a:latin typeface="Arial" panose="020B0604020202020204" pitchFamily="34" charset="0"/>
                <a:ea typeface="Times New Roman" panose="02020603050405020304" pitchFamily="18" charset="0"/>
                <a:cs typeface="Arial" panose="020B0604020202020204" pitchFamily="34" charset="0"/>
              </a:rPr>
              <a:t>P.Hoznédl</a:t>
            </a:r>
            <a:r>
              <a:rPr lang="cs-CZ" sz="1000" dirty="0">
                <a:latin typeface="Arial" panose="020B0604020202020204" pitchFamily="34" charset="0"/>
                <a:ea typeface="Times New Roman" panose="02020603050405020304" pitchFamily="18" charset="0"/>
                <a:cs typeface="Arial" panose="020B0604020202020204" pitchFamily="34" charset="0"/>
              </a:rPr>
              <a:t>  </a:t>
            </a:r>
            <a:r>
              <a:rPr lang="cs-CZ" sz="1000" u="sng" dirty="0">
                <a:latin typeface="Arial" panose="020B0604020202020204" pitchFamily="34" charset="0"/>
                <a:ea typeface="Times New Roman" panose="02020603050405020304" pitchFamily="18" charset="0"/>
                <a:cs typeface="Arial" panose="020B0604020202020204" pitchFamily="34" charset="0"/>
              </a:rPr>
              <a:t>Vedoucí:</a:t>
            </a:r>
            <a:r>
              <a:rPr lang="cs-CZ" sz="1000" dirty="0">
                <a:latin typeface="Arial" panose="020B0604020202020204" pitchFamily="34" charset="0"/>
                <a:ea typeface="Times New Roman" panose="02020603050405020304" pitchFamily="18" charset="0"/>
                <a:cs typeface="Arial" panose="020B0604020202020204" pitchFamily="34" charset="0"/>
              </a:rPr>
              <a:t> </a:t>
            </a:r>
            <a:r>
              <a:rPr lang="cs-CZ" sz="1000" dirty="0" err="1">
                <a:latin typeface="Arial" panose="020B0604020202020204" pitchFamily="34" charset="0"/>
                <a:ea typeface="Times New Roman" panose="02020603050405020304" pitchFamily="18" charset="0"/>
                <a:cs typeface="Arial" panose="020B0604020202020204" pitchFamily="34" charset="0"/>
              </a:rPr>
              <a:t>R.Boháček</a:t>
            </a:r>
            <a:endParaRPr lang="cs-CZ" sz="1000" dirty="0">
              <a:latin typeface="Arial" panose="020B0604020202020204" pitchFamily="34" charset="0"/>
              <a:ea typeface="Times New Roman" panose="02020603050405020304" pitchFamily="18" charset="0"/>
              <a:cs typeface="Arial" panose="020B0604020202020204" pitchFamily="34" charset="0"/>
            </a:endParaRPr>
          </a:p>
          <a:p>
            <a:pPr>
              <a:lnSpc>
                <a:spcPts val="1650"/>
              </a:lnSpc>
              <a:spcAft>
                <a:spcPts val="0"/>
              </a:spcAft>
            </a:pPr>
            <a:r>
              <a:rPr lang="cs-CZ" sz="1000" u="sng" dirty="0">
                <a:latin typeface="Arial" panose="020B0604020202020204" pitchFamily="34" charset="0"/>
                <a:ea typeface="Times New Roman" panose="02020603050405020304" pitchFamily="18" charset="0"/>
                <a:cs typeface="Arial" panose="020B0604020202020204" pitchFamily="34" charset="0"/>
              </a:rPr>
              <a:t>Rozhodčí:</a:t>
            </a:r>
            <a:r>
              <a:rPr lang="cs-CZ" sz="1000" dirty="0">
                <a:latin typeface="Arial" panose="020B0604020202020204" pitchFamily="34" charset="0"/>
                <a:ea typeface="Times New Roman" panose="02020603050405020304" pitchFamily="18" charset="0"/>
                <a:cs typeface="Arial" panose="020B0604020202020204" pitchFamily="34" charset="0"/>
              </a:rPr>
              <a:t> Ladislav Holec-Petr </a:t>
            </a:r>
            <a:r>
              <a:rPr lang="cs-CZ" sz="1000" dirty="0" err="1">
                <a:latin typeface="Arial" panose="020B0604020202020204" pitchFamily="34" charset="0"/>
                <a:ea typeface="Times New Roman" panose="02020603050405020304" pitchFamily="18" charset="0"/>
                <a:cs typeface="Arial" panose="020B0604020202020204" pitchFamily="34" charset="0"/>
              </a:rPr>
              <a:t>Lesák,Patrik</a:t>
            </a:r>
            <a:r>
              <a:rPr lang="cs-CZ" sz="1000" dirty="0">
                <a:latin typeface="Arial" panose="020B0604020202020204" pitchFamily="34" charset="0"/>
                <a:ea typeface="Times New Roman" panose="02020603050405020304" pitchFamily="18" charset="0"/>
                <a:cs typeface="Arial" panose="020B0604020202020204" pitchFamily="34" charset="0"/>
              </a:rPr>
              <a:t> Šeba</a:t>
            </a:r>
          </a:p>
          <a:p>
            <a:pPr algn="just">
              <a:lnSpc>
                <a:spcPts val="1650"/>
              </a:lnSpc>
              <a:spcAft>
                <a:spcPts val="0"/>
              </a:spcAft>
            </a:pPr>
            <a:r>
              <a:rPr lang="cs-CZ" sz="1000" dirty="0">
                <a:latin typeface="Arial" panose="020B0604020202020204" pitchFamily="34" charset="0"/>
                <a:ea typeface="Times New Roman" panose="02020603050405020304" pitchFamily="18" charset="0"/>
                <a:cs typeface="Arial" panose="020B0604020202020204" pitchFamily="34" charset="0"/>
              </a:rPr>
              <a:t>Více než pohledné fotbalové představení, přineslo utkání užitečné poznatky trenérům. Ukázalo, na čem je třeba pracovat a na co se v zimním období při trénincích zaměřit. Po rozpačitých úvodních 10 minutách jsme se herně zlepšili a první poločas dotáhli do vedení 2:1. Měli jsme i několik dalších slibných střeleckých možností. Do 2. části nastoupilo na hřiště na naší straně 8 nových hráčů a chvílemi nás soupeř zatlačil na naší polovinu. Žádná větší </a:t>
            </a:r>
            <a:r>
              <a:rPr lang="cs-CZ" sz="1000" dirty="0" err="1">
                <a:latin typeface="Arial" panose="020B0604020202020204" pitchFamily="34" charset="0"/>
                <a:ea typeface="Times New Roman" panose="02020603050405020304" pitchFamily="18" charset="0"/>
                <a:cs typeface="Arial" panose="020B0604020202020204" pitchFamily="34" charset="0"/>
              </a:rPr>
              <a:t>loženka</a:t>
            </a:r>
            <a:r>
              <a:rPr lang="cs-CZ" sz="1000" dirty="0">
                <a:latin typeface="Arial" panose="020B0604020202020204" pitchFamily="34" charset="0"/>
                <a:ea typeface="Times New Roman" panose="02020603050405020304" pitchFamily="18" charset="0"/>
                <a:cs typeface="Arial" panose="020B0604020202020204" pitchFamily="34" charset="0"/>
              </a:rPr>
              <a:t> z toho ale nebyla. Nakonec rozhodla o vyrovnání hodně sporná penalta. Nevadí, o výsledky teď zase až tolik nejde. </a:t>
            </a:r>
            <a:endParaRPr lang="cs-CZ" sz="1000" dirty="0">
              <a:solidFill>
                <a:srgbClr val="545454"/>
              </a:solidFill>
              <a:latin typeface="Arial" panose="020B0604020202020204" pitchFamily="34" charset="0"/>
              <a:ea typeface="Times New Roman" panose="02020603050405020304" pitchFamily="18" charset="0"/>
              <a:cs typeface="Arial" panose="020B0604020202020204" pitchFamily="34" charset="0"/>
            </a:endParaRPr>
          </a:p>
        </p:txBody>
      </p:sp>
      <p:sp>
        <p:nvSpPr>
          <p:cNvPr id="13" name="TextovéPole 12">
            <a:extLst>
              <a:ext uri="{FF2B5EF4-FFF2-40B4-BE49-F238E27FC236}">
                <a16:creationId xmlns:a16="http://schemas.microsoft.com/office/drawing/2014/main" id="{C147C05F-4779-4A6E-A70D-3DD7B4A1FBD9}"/>
              </a:ext>
            </a:extLst>
          </p:cNvPr>
          <p:cNvSpPr txBox="1"/>
          <p:nvPr/>
        </p:nvSpPr>
        <p:spPr>
          <a:xfrm>
            <a:off x="5472584" y="5059660"/>
            <a:ext cx="2304256" cy="1708160"/>
          </a:xfrm>
          <a:prstGeom prst="rect">
            <a:avLst/>
          </a:prstGeom>
          <a:pattFill prst="dashVert">
            <a:fgClr>
              <a:schemeClr val="accent1"/>
            </a:fgClr>
            <a:bgClr>
              <a:schemeClr val="bg1"/>
            </a:bgClr>
          </a:pattFill>
          <a:effectLst>
            <a:softEdge rad="0"/>
          </a:effectLst>
        </p:spPr>
        <p:txBody>
          <a:bodyPr wrap="square" rtlCol="0">
            <a:spAutoFit/>
          </a:bodyPr>
          <a:lstStyle/>
          <a:p>
            <a:pPr algn="ctr"/>
            <a:r>
              <a:rPr lang="cs-CZ" sz="2100" dirty="0">
                <a:latin typeface="Cooper Black" panose="0208090404030B020404" pitchFamily="18" charset="0"/>
              </a:rPr>
              <a:t>Brozany  budou na jaře bojovat o udržení ve 3. nejvyšší soutěži</a:t>
            </a:r>
          </a:p>
        </p:txBody>
      </p:sp>
      <p:sp useBgFill="1">
        <p:nvSpPr>
          <p:cNvPr id="14" name="TextovéPole 13">
            <a:extLst>
              <a:ext uri="{FF2B5EF4-FFF2-40B4-BE49-F238E27FC236}">
                <a16:creationId xmlns:a16="http://schemas.microsoft.com/office/drawing/2014/main" id="{D6109BA1-C5EF-409B-ABAE-0DDFAEB6169D}"/>
              </a:ext>
            </a:extLst>
          </p:cNvPr>
          <p:cNvSpPr txBox="1"/>
          <p:nvPr/>
        </p:nvSpPr>
        <p:spPr>
          <a:xfrm>
            <a:off x="119053" y="163116"/>
            <a:ext cx="4680520" cy="369332"/>
          </a:xfrm>
          <a:prstGeom prst="rect">
            <a:avLst/>
          </a:prstGeom>
          <a:effectLst>
            <a:glow rad="101600">
              <a:srgbClr val="FFFF66"/>
            </a:glow>
            <a:innerShdw blurRad="177800" dir="14640000">
              <a:srgbClr val="66FF33"/>
            </a:innerShdw>
            <a:softEdge rad="0"/>
          </a:effectLst>
        </p:spPr>
        <p:txBody>
          <a:bodyPr wrap="square" rtlCol="0">
            <a:spAutoFit/>
          </a:bodyPr>
          <a:lstStyle/>
          <a:p>
            <a:pPr algn="ctr"/>
            <a:r>
              <a:rPr lang="cs-CZ" sz="1800" i="1" dirty="0">
                <a:solidFill>
                  <a:srgbClr val="CC0066"/>
                </a:solidFill>
                <a:effectLst>
                  <a:outerShdw blurRad="38100" dist="38100" dir="2700000" algn="tl">
                    <a:srgbClr val="FFC000">
                      <a:alpha val="43000"/>
                    </a:srgbClr>
                  </a:outerShdw>
                </a:effectLst>
                <a:latin typeface="Verdana Pro Black" panose="020B0A04030504040204" pitchFamily="34" charset="0"/>
              </a:rPr>
              <a:t>Nejhorší výkon v zimním období </a:t>
            </a:r>
          </a:p>
        </p:txBody>
      </p:sp>
      <p:sp>
        <p:nvSpPr>
          <p:cNvPr id="15" name="Obdélník 14">
            <a:extLst>
              <a:ext uri="{FF2B5EF4-FFF2-40B4-BE49-F238E27FC236}">
                <a16:creationId xmlns:a16="http://schemas.microsoft.com/office/drawing/2014/main" id="{A3F1600E-4C4A-4B05-A3EE-A6F594C9C230}"/>
              </a:ext>
            </a:extLst>
          </p:cNvPr>
          <p:cNvSpPr/>
          <p:nvPr/>
        </p:nvSpPr>
        <p:spPr>
          <a:xfrm>
            <a:off x="119053" y="595164"/>
            <a:ext cx="4608512" cy="3200876"/>
          </a:xfrm>
          <a:prstGeom prst="rect">
            <a:avLst/>
          </a:prstGeom>
        </p:spPr>
        <p:txBody>
          <a:bodyPr wrap="square">
            <a:normAutofit/>
          </a:bodyPr>
          <a:lstStyle/>
          <a:p>
            <a:r>
              <a:rPr lang="cs-CZ" sz="1600" dirty="0">
                <a:solidFill>
                  <a:srgbClr val="000000"/>
                </a:solidFill>
                <a:latin typeface="Arial Black" panose="020B0A04020102020204" pitchFamily="34" charset="0"/>
                <a:ea typeface="Times New Roman" panose="02020603050405020304" pitchFamily="18" charset="0"/>
                <a:cs typeface="Calibri" panose="020F0502020204030204" pitchFamily="34" charset="0"/>
              </a:rPr>
              <a:t>                    </a:t>
            </a:r>
            <a:r>
              <a:rPr lang="cs-CZ" sz="1600" dirty="0">
                <a:effectLst>
                  <a:outerShdw blurRad="50800" dist="38100" dir="2700000" algn="tl" rotWithShape="0">
                    <a:prstClr val="black">
                      <a:alpha val="49000"/>
                    </a:prstClr>
                  </a:outerShdw>
                </a:effectLst>
                <a:latin typeface="Arial Black" panose="020B0A04020102020204" pitchFamily="34" charset="0"/>
              </a:rPr>
              <a:t>TJ Doksy - SK Štětí</a:t>
            </a:r>
          </a:p>
          <a:p>
            <a:pPr algn="ctr"/>
            <a:r>
              <a:rPr lang="cs-CZ" sz="1600" dirty="0">
                <a:effectLst>
                  <a:outerShdw blurRad="50800" dist="38100" dir="2700000" algn="tl" rotWithShape="0">
                    <a:prstClr val="black">
                      <a:alpha val="49000"/>
                    </a:prstClr>
                  </a:outerShdw>
                </a:effectLst>
                <a:latin typeface="Arial Black" panose="020B0A04020102020204" pitchFamily="34" charset="0"/>
              </a:rPr>
              <a:t>6:2(2:1) </a:t>
            </a:r>
            <a:r>
              <a:rPr lang="cs-CZ" sz="1100" dirty="0">
                <a:effectLst>
                  <a:outerShdw blurRad="50800" dist="38100" dir="2700000" algn="tl" rotWithShape="0">
                    <a:prstClr val="black">
                      <a:alpha val="49000"/>
                    </a:prstClr>
                  </a:outerShdw>
                </a:effectLst>
                <a:latin typeface="Arial Black" panose="020B0A04020102020204" pitchFamily="34" charset="0"/>
              </a:rPr>
              <a:t>  </a:t>
            </a:r>
            <a:r>
              <a:rPr lang="cs-CZ" sz="1050" dirty="0">
                <a:effectLst>
                  <a:outerShdw blurRad="50800" dist="38100" dir="2700000" algn="tl" rotWithShape="0">
                    <a:prstClr val="black">
                      <a:alpha val="49000"/>
                    </a:prstClr>
                  </a:outerShdw>
                </a:effectLst>
                <a:latin typeface="Arial Black" panose="020B0A04020102020204" pitchFamily="34" charset="0"/>
              </a:rPr>
              <a:t>16.2.2020  přátelský zápas UT Česká Lípa</a:t>
            </a:r>
          </a:p>
          <a:p>
            <a:pPr algn="just"/>
            <a:r>
              <a:rPr lang="cs-CZ" sz="1000" b="0" dirty="0">
                <a:latin typeface="Arial" panose="020B0604020202020204" pitchFamily="34" charset="0"/>
                <a:cs typeface="Arial" panose="020B0604020202020204" pitchFamily="34" charset="0"/>
              </a:rPr>
              <a:t>Výkon, který by v mistrovské soutěži horko, těžko stačil na nějaký úspěch. Pravda, sestava  nebyla optimální, chyběli hráči, se kterými trenéři počítají do základu, ale i tak měla hra vypadat jinak. Doksy nás zaskočily od první  minuty aktivní hrou a rychlonozí útočníci v mnoha případech dokázali nad naší obranou vítězit. Soupeř se zaslouženě ujal vedení 2:0 a ještě nás ušetřil od dalších branek.  Zápas jsme se pokusili zdramatizovat na začátku 2. poločasu, když jsme srovnali na 2:2, ale Doksy si vítězství vzít nenechaly. S přehledem přečíslovaly slabou obranu a střílely jednu branku za druhou až se výsledek zastavil za stavu 6:2. Nepodařené představení našeho týmu, které psychice moc nepřidá. </a:t>
            </a:r>
          </a:p>
          <a:p>
            <a:r>
              <a:rPr lang="cs-CZ" sz="1000" b="0" u="sng" dirty="0">
                <a:latin typeface="Arial" panose="020B0604020202020204" pitchFamily="34" charset="0"/>
                <a:cs typeface="Arial" panose="020B0604020202020204" pitchFamily="34" charset="0"/>
              </a:rPr>
              <a:t>Branky:</a:t>
            </a:r>
            <a:r>
              <a:rPr lang="cs-CZ" sz="1000" b="0" dirty="0">
                <a:latin typeface="Arial" panose="020B0604020202020204" pitchFamily="34" charset="0"/>
                <a:cs typeface="Arial" panose="020B0604020202020204" pitchFamily="34" charset="0"/>
              </a:rPr>
              <a:t> Jiří Neuman 2</a:t>
            </a:r>
          </a:p>
          <a:p>
            <a:r>
              <a:rPr lang="cs-CZ" sz="1000" b="0" u="sng" dirty="0">
                <a:latin typeface="Arial" panose="020B0604020202020204" pitchFamily="34" charset="0"/>
                <a:cs typeface="Arial" panose="020B0604020202020204" pitchFamily="34" charset="0"/>
              </a:rPr>
              <a:t>Sestava:</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V.Sailer-P.Fary</a:t>
            </a:r>
            <a:r>
              <a:rPr lang="cs-CZ" sz="1000" b="0" dirty="0">
                <a:latin typeface="Arial" panose="020B0604020202020204" pitchFamily="34" charset="0"/>
                <a:cs typeface="Arial" panose="020B0604020202020204" pitchFamily="34" charset="0"/>
              </a:rPr>
              <a:t>(53.L.Jakl), </a:t>
            </a:r>
            <a:r>
              <a:rPr lang="cs-CZ" sz="1000" b="0" dirty="0" err="1">
                <a:latin typeface="Arial" panose="020B0604020202020204" pitchFamily="34" charset="0"/>
                <a:cs typeface="Arial" panose="020B0604020202020204" pitchFamily="34" charset="0"/>
              </a:rPr>
              <a:t>J.Ransdorf</a:t>
            </a:r>
            <a:r>
              <a:rPr lang="cs-CZ" sz="1000" b="0" dirty="0">
                <a:latin typeface="Arial" panose="020B0604020202020204" pitchFamily="34" charset="0"/>
                <a:cs typeface="Arial" panose="020B0604020202020204" pitchFamily="34" charset="0"/>
              </a:rPr>
              <a:t>(53.F.Podhorský), </a:t>
            </a:r>
          </a:p>
          <a:p>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J.Pícha</a:t>
            </a:r>
            <a:r>
              <a:rPr lang="cs-CZ" sz="1000" b="0" dirty="0">
                <a:latin typeface="Arial" panose="020B0604020202020204" pitchFamily="34" charset="0"/>
                <a:cs typeface="Arial" panose="020B0604020202020204" pitchFamily="34" charset="0"/>
              </a:rPr>
              <a:t>(25.D.Brandejs),  </a:t>
            </a:r>
            <a:r>
              <a:rPr lang="cs-CZ" sz="1000" b="0" dirty="0" err="1">
                <a:latin typeface="Arial" panose="020B0604020202020204" pitchFamily="34" charset="0"/>
                <a:cs typeface="Arial" panose="020B0604020202020204" pitchFamily="34" charset="0"/>
              </a:rPr>
              <a:t>D.Mencl</a:t>
            </a:r>
            <a:r>
              <a:rPr lang="cs-CZ" sz="1000" b="0" dirty="0">
                <a:latin typeface="Arial" panose="020B0604020202020204" pitchFamily="34" charset="0"/>
                <a:cs typeface="Arial" panose="020B0604020202020204" pitchFamily="34" charset="0"/>
              </a:rPr>
              <a:t>(46.K.Horváth) -</a:t>
            </a:r>
            <a:r>
              <a:rPr lang="cs-CZ" sz="1000" b="0" dirty="0" err="1">
                <a:latin typeface="Arial" panose="020B0604020202020204" pitchFamily="34" charset="0"/>
                <a:cs typeface="Arial" panose="020B0604020202020204" pitchFamily="34" charset="0"/>
              </a:rPr>
              <a:t>T.Belák</a:t>
            </a:r>
            <a:r>
              <a:rPr lang="cs-CZ" sz="1000" b="0" dirty="0">
                <a:latin typeface="Arial" panose="020B0604020202020204" pitchFamily="34" charset="0"/>
                <a:cs typeface="Arial" panose="020B0604020202020204" pitchFamily="34" charset="0"/>
              </a:rPr>
              <a:t>, </a:t>
            </a:r>
          </a:p>
          <a:p>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J.Prieložný</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J.Vokoun</a:t>
            </a:r>
            <a:r>
              <a:rPr lang="cs-CZ" sz="1000" b="0" dirty="0">
                <a:latin typeface="Arial" panose="020B0604020202020204" pitchFamily="34" charset="0"/>
                <a:cs typeface="Arial" panose="020B0604020202020204" pitchFamily="34" charset="0"/>
              </a:rPr>
              <a:t>(53.R.Feko), </a:t>
            </a:r>
            <a:r>
              <a:rPr lang="cs-CZ" sz="1000" b="0" dirty="0" err="1">
                <a:latin typeface="Arial" panose="020B0604020202020204" pitchFamily="34" charset="0"/>
                <a:cs typeface="Arial" panose="020B0604020202020204" pitchFamily="34" charset="0"/>
              </a:rPr>
              <a:t>D.Beruška</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J.Slavíček</a:t>
            </a:r>
            <a:r>
              <a:rPr lang="cs-CZ" sz="1000" b="0" dirty="0">
                <a:latin typeface="Arial" panose="020B0604020202020204" pitchFamily="34" charset="0"/>
                <a:cs typeface="Arial" panose="020B0604020202020204" pitchFamily="34" charset="0"/>
              </a:rPr>
              <a:t>-</a:t>
            </a:r>
          </a:p>
          <a:p>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J.Neuman</a:t>
            </a:r>
            <a:r>
              <a:rPr lang="cs-CZ" sz="1000" b="0" dirty="0">
                <a:latin typeface="Arial" panose="020B0604020202020204" pitchFamily="34" charset="0"/>
                <a:cs typeface="Arial" panose="020B0604020202020204" pitchFamily="34" charset="0"/>
              </a:rPr>
              <a:t>(46.L.Nečas)</a:t>
            </a:r>
          </a:p>
          <a:p>
            <a:r>
              <a:rPr lang="cs-CZ" sz="1000" b="0" u="sng" dirty="0">
                <a:latin typeface="Arial" panose="020B0604020202020204" pitchFamily="34" charset="0"/>
                <a:cs typeface="Arial" panose="020B0604020202020204" pitchFamily="34" charset="0"/>
              </a:rPr>
              <a:t>Trenéři:</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J.Ransdorf</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P.Hoznédl</a:t>
            </a:r>
            <a:endParaRPr lang="cs-CZ" sz="1000" b="0" dirty="0">
              <a:latin typeface="Arial" panose="020B0604020202020204" pitchFamily="34" charset="0"/>
              <a:cs typeface="Arial" panose="020B0604020202020204" pitchFamily="34" charset="0"/>
            </a:endParaRPr>
          </a:p>
          <a:p>
            <a:r>
              <a:rPr lang="cs-CZ" sz="1000" b="0" u="sng" dirty="0">
                <a:latin typeface="Arial" panose="020B0604020202020204" pitchFamily="34" charset="0"/>
                <a:cs typeface="Arial" panose="020B0604020202020204" pitchFamily="34" charset="0"/>
              </a:rPr>
              <a:t>Rozhodčí:</a:t>
            </a:r>
            <a:r>
              <a:rPr lang="cs-CZ" sz="1000" b="0" dirty="0">
                <a:latin typeface="Arial" panose="020B0604020202020204" pitchFamily="34" charset="0"/>
                <a:cs typeface="Arial" panose="020B0604020202020204" pitchFamily="34" charset="0"/>
              </a:rPr>
              <a:t> Jakub Zlatník-Lukáš Martínek,  David Chládek</a:t>
            </a:r>
            <a:endParaRPr lang="cs-CZ" sz="1000" b="0" dirty="0">
              <a:latin typeface="Arial" panose="020B0604020202020204" pitchFamily="34" charset="0"/>
              <a:ea typeface="Calibri" panose="020F0502020204030204" pitchFamily="34" charset="0"/>
              <a:cs typeface="Arial" panose="020B0604020202020204" pitchFamily="34" charset="0"/>
            </a:endParaRPr>
          </a:p>
        </p:txBody>
      </p:sp>
      <p:sp>
        <p:nvSpPr>
          <p:cNvPr id="16" name="Obdélník: s jedním zakulaceným rohem 15">
            <a:extLst>
              <a:ext uri="{FF2B5EF4-FFF2-40B4-BE49-F238E27FC236}">
                <a16:creationId xmlns:a16="http://schemas.microsoft.com/office/drawing/2014/main" id="{45548A56-FB77-49A5-A788-2FB6486FB984}"/>
              </a:ext>
            </a:extLst>
          </p:cNvPr>
          <p:cNvSpPr/>
          <p:nvPr/>
        </p:nvSpPr>
        <p:spPr bwMode="auto">
          <a:xfrm>
            <a:off x="-24963" y="3842178"/>
            <a:ext cx="4680520" cy="674200"/>
          </a:xfrm>
          <a:custGeom>
            <a:avLst/>
            <a:gdLst>
              <a:gd name="connsiteX0" fmla="*/ 0 w 4680520"/>
              <a:gd name="connsiteY0" fmla="*/ 0 h 674200"/>
              <a:gd name="connsiteX1" fmla="*/ 4568151 w 4680520"/>
              <a:gd name="connsiteY1" fmla="*/ 0 h 674200"/>
              <a:gd name="connsiteX2" fmla="*/ 4680520 w 4680520"/>
              <a:gd name="connsiteY2" fmla="*/ 112369 h 674200"/>
              <a:gd name="connsiteX3" fmla="*/ 4680520 w 4680520"/>
              <a:gd name="connsiteY3" fmla="*/ 674200 h 674200"/>
              <a:gd name="connsiteX4" fmla="*/ 0 w 4680520"/>
              <a:gd name="connsiteY4" fmla="*/ 674200 h 674200"/>
              <a:gd name="connsiteX5" fmla="*/ 0 w 4680520"/>
              <a:gd name="connsiteY5" fmla="*/ 0 h 67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80520" h="674200" fill="none" extrusionOk="0">
                <a:moveTo>
                  <a:pt x="0" y="0"/>
                </a:moveTo>
                <a:cubicBezTo>
                  <a:pt x="1730592" y="-87639"/>
                  <a:pt x="4086993" y="72679"/>
                  <a:pt x="4568151" y="0"/>
                </a:cubicBezTo>
                <a:cubicBezTo>
                  <a:pt x="4629969" y="-2308"/>
                  <a:pt x="4676085" y="56473"/>
                  <a:pt x="4680520" y="112369"/>
                </a:cubicBezTo>
                <a:cubicBezTo>
                  <a:pt x="4639534" y="288321"/>
                  <a:pt x="4646781" y="609974"/>
                  <a:pt x="4680520" y="674200"/>
                </a:cubicBezTo>
                <a:cubicBezTo>
                  <a:pt x="3484277" y="836397"/>
                  <a:pt x="1593923" y="746362"/>
                  <a:pt x="0" y="674200"/>
                </a:cubicBezTo>
                <a:cubicBezTo>
                  <a:pt x="43012" y="503755"/>
                  <a:pt x="35168" y="114423"/>
                  <a:pt x="0" y="0"/>
                </a:cubicBezTo>
                <a:close/>
              </a:path>
              <a:path w="4680520" h="674200" stroke="0" extrusionOk="0">
                <a:moveTo>
                  <a:pt x="0" y="0"/>
                </a:moveTo>
                <a:cubicBezTo>
                  <a:pt x="732055" y="118645"/>
                  <a:pt x="2898790" y="116012"/>
                  <a:pt x="4568151" y="0"/>
                </a:cubicBezTo>
                <a:cubicBezTo>
                  <a:pt x="4639238" y="1900"/>
                  <a:pt x="4677349" y="50410"/>
                  <a:pt x="4680520" y="112369"/>
                </a:cubicBezTo>
                <a:cubicBezTo>
                  <a:pt x="4713008" y="262140"/>
                  <a:pt x="4713773" y="530965"/>
                  <a:pt x="4680520" y="674200"/>
                </a:cubicBezTo>
                <a:cubicBezTo>
                  <a:pt x="2641561" y="694387"/>
                  <a:pt x="2098572" y="826680"/>
                  <a:pt x="0" y="674200"/>
                </a:cubicBezTo>
                <a:cubicBezTo>
                  <a:pt x="-13027" y="544974"/>
                  <a:pt x="23725" y="100968"/>
                  <a:pt x="0" y="0"/>
                </a:cubicBezTo>
                <a:close/>
              </a:path>
            </a:pathLst>
          </a:custGeom>
          <a:solidFill>
            <a:srgbClr val="FF9999"/>
          </a:solidFill>
          <a:ln w="25400" cmpd="sng">
            <a:solidFill>
              <a:srgbClr val="92D050"/>
            </a:solidFill>
            <a:miter lim="800000"/>
            <a:headEnd/>
            <a:tailEnd/>
            <a:extLst>
              <a:ext uri="{C807C97D-BFC1-408E-A445-0C87EB9F89A2}">
                <ask:lineSketchStyleProps xmlns="" xmlns:ask="http://schemas.microsoft.com/office/drawing/2018/sketchyshapes" sd="1219033472">
                  <a:prstGeom prst="round1Rect">
                    <a:avLst/>
                  </a:prstGeom>
                  <ask:type>
                    <ask:lineSketchCurved/>
                  </ask:type>
                </ask:lineSketchStyleProps>
              </a:ext>
            </a:extLst>
          </a:ln>
          <a:effectLst/>
        </p:spPr>
        <p:txBody>
          <a:bodyPr vert="horz" wrap="square" lIns="0" tIns="0" rIns="38088" bIns="1800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a:ln>
                  <a:noFill/>
                </a:ln>
                <a:effectLst/>
                <a:latin typeface="Verdana Pro Black" panose="020B0A04030504040204" pitchFamily="34" charset="0"/>
                <a:cs typeface="Arial" pitchFamily="34" charset="0"/>
              </a:rPr>
              <a:t>Čtyřbrankový příděl. Nedařilo se po změně stran </a:t>
            </a:r>
          </a:p>
        </p:txBody>
      </p:sp>
      <p:sp>
        <p:nvSpPr>
          <p:cNvPr id="17" name="Obdélník 16">
            <a:extLst>
              <a:ext uri="{FF2B5EF4-FFF2-40B4-BE49-F238E27FC236}">
                <a16:creationId xmlns:a16="http://schemas.microsoft.com/office/drawing/2014/main" id="{3351E346-C191-49AA-8495-66746E2CBB9B}"/>
              </a:ext>
            </a:extLst>
          </p:cNvPr>
          <p:cNvSpPr/>
          <p:nvPr/>
        </p:nvSpPr>
        <p:spPr>
          <a:xfrm>
            <a:off x="-24963" y="4608166"/>
            <a:ext cx="4824536" cy="2764859"/>
          </a:xfrm>
          <a:prstGeom prst="rect">
            <a:avLst/>
          </a:prstGeom>
        </p:spPr>
        <p:txBody>
          <a:bodyPr wrap="square" lIns="108000" tIns="0" bIns="0">
            <a:normAutofit fontScale="92500"/>
          </a:bodyPr>
          <a:lstStyle/>
          <a:p>
            <a:pPr algn="ctr"/>
            <a:r>
              <a:rPr lang="cs-CZ" sz="1600" dirty="0">
                <a:latin typeface="Arial Black" panose="020B0A04020102020204" pitchFamily="34" charset="0"/>
              </a:rPr>
              <a:t>TJ </a:t>
            </a:r>
            <a:r>
              <a:rPr lang="cs-CZ" sz="1600" dirty="0" err="1">
                <a:latin typeface="Arial Black" panose="020B0A04020102020204" pitchFamily="34" charset="0"/>
              </a:rPr>
              <a:t>SokoI</a:t>
            </a:r>
            <a:r>
              <a:rPr lang="cs-CZ" sz="1600" dirty="0">
                <a:latin typeface="Arial Black" panose="020B0A04020102020204" pitchFamily="34" charset="0"/>
              </a:rPr>
              <a:t> Libiš – SK Štětí</a:t>
            </a:r>
          </a:p>
          <a:p>
            <a:pPr algn="ctr"/>
            <a:r>
              <a:rPr lang="cs-CZ" sz="1600" dirty="0">
                <a:latin typeface="Arial Black" panose="020B0A04020102020204" pitchFamily="34" charset="0"/>
              </a:rPr>
              <a:t>4:2(2:2)  </a:t>
            </a:r>
            <a:r>
              <a:rPr lang="cs-CZ" dirty="0">
                <a:latin typeface="Arial Black" panose="020B0A04020102020204" pitchFamily="34" charset="0"/>
              </a:rPr>
              <a:t>23.2.2020  UT Tempo Praha  přátelák</a:t>
            </a:r>
            <a:endParaRPr lang="cs-CZ" sz="1600" dirty="0">
              <a:latin typeface="Arial Black" panose="020B0A04020102020204" pitchFamily="34" charset="0"/>
            </a:endParaRPr>
          </a:p>
          <a:p>
            <a:pPr algn="just">
              <a:lnSpc>
                <a:spcPts val="1650"/>
              </a:lnSpc>
              <a:spcAft>
                <a:spcPts val="0"/>
              </a:spcAft>
            </a:pP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V prvním poločase, kdy jsme za sebou 2x rychle inkasovali, jsme se vzchopili,  získali mírnou převahu a okořenili ji 2 zásahy na poločasových 2:2 . Druhý poločas z naší strany už tak dobrý nebyl. Hosté byli nebezpečnější a z našich kopaček už se moc příležitostí ke vstřelení gólu neurodilo. Trenéři opět nemohli počítat s kompletním kádrem a na hře to bylo znát.</a:t>
            </a:r>
            <a:endParaRPr lang="cs-CZ" sz="1000" dirty="0">
              <a:latin typeface="Arial" panose="020B0604020202020204" pitchFamily="34" charset="0"/>
              <a:ea typeface="Calibri" panose="020F0502020204030204" pitchFamily="34" charset="0"/>
              <a:cs typeface="Arial" panose="020B0604020202020204" pitchFamily="34" charset="0"/>
            </a:endParaRPr>
          </a:p>
          <a:p>
            <a:pPr>
              <a:lnSpc>
                <a:spcPts val="1650"/>
              </a:lnSpc>
              <a:spcAft>
                <a:spcPts val="0"/>
              </a:spcAft>
            </a:pP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u="sng" dirty="0">
                <a:solidFill>
                  <a:srgbClr val="000000"/>
                </a:solidFill>
                <a:latin typeface="Arial" panose="020B0604020202020204" pitchFamily="34" charset="0"/>
                <a:ea typeface="Times New Roman" panose="02020603050405020304" pitchFamily="18" charset="0"/>
                <a:cs typeface="Arial" panose="020B0604020202020204" pitchFamily="34" charset="0"/>
              </a:rPr>
              <a:t>Branky:</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 Müller 2</a:t>
            </a:r>
            <a:endParaRPr lang="cs-CZ" sz="1000" dirty="0">
              <a:latin typeface="Arial" panose="020B0604020202020204" pitchFamily="34" charset="0"/>
              <a:ea typeface="Calibri" panose="020F0502020204030204" pitchFamily="34" charset="0"/>
              <a:cs typeface="Arial" panose="020B0604020202020204" pitchFamily="34" charset="0"/>
            </a:endParaRPr>
          </a:p>
          <a:p>
            <a:pPr>
              <a:lnSpc>
                <a:spcPts val="1650"/>
              </a:lnSpc>
              <a:spcAft>
                <a:spcPts val="0"/>
              </a:spcAft>
            </a:pPr>
            <a:r>
              <a:rPr lang="cs-CZ" sz="1000" u="sng" dirty="0">
                <a:solidFill>
                  <a:srgbClr val="000000"/>
                </a:solidFill>
                <a:latin typeface="Arial" panose="020B0604020202020204" pitchFamily="34" charset="0"/>
                <a:ea typeface="Times New Roman" panose="02020603050405020304" pitchFamily="18" charset="0"/>
                <a:cs typeface="Arial" panose="020B0604020202020204" pitchFamily="34" charset="0"/>
              </a:rPr>
              <a:t>Sestava:</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T.Kysela-P.Fary</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(82.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L.Jakl</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J.Ransdorf</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J.Neuman</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D.Mencl</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p>
          <a:p>
            <a:pPr>
              <a:lnSpc>
                <a:spcPts val="1650"/>
              </a:lnSpc>
              <a:spcAft>
                <a:spcPts val="0"/>
              </a:spcAft>
            </a:pP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J.Slavíček</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D.Brandejs</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(14.D.Beruška),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M.Polák</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A.Brůža</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a:p>
            <a:pPr>
              <a:lnSpc>
                <a:spcPts val="1650"/>
              </a:lnSpc>
              <a:spcAft>
                <a:spcPts val="0"/>
              </a:spcAft>
            </a:pP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J.Prieložný</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 Müller</a:t>
            </a:r>
            <a:endParaRPr lang="cs-CZ" sz="1000" dirty="0">
              <a:latin typeface="Arial" panose="020B0604020202020204" pitchFamily="34" charset="0"/>
              <a:ea typeface="Calibri" panose="020F0502020204030204" pitchFamily="34" charset="0"/>
              <a:cs typeface="Arial" panose="020B0604020202020204" pitchFamily="34" charset="0"/>
            </a:endParaRPr>
          </a:p>
          <a:p>
            <a:pPr>
              <a:lnSpc>
                <a:spcPts val="1650"/>
              </a:lnSpc>
              <a:spcAft>
                <a:spcPts val="0"/>
              </a:spcAft>
            </a:pPr>
            <a:r>
              <a:rPr lang="cs-CZ" sz="1000" u="sng" dirty="0">
                <a:solidFill>
                  <a:srgbClr val="000000"/>
                </a:solidFill>
                <a:latin typeface="Arial" panose="020B0604020202020204" pitchFamily="34" charset="0"/>
                <a:ea typeface="Times New Roman" panose="02020603050405020304" pitchFamily="18" charset="0"/>
                <a:cs typeface="Arial" panose="020B0604020202020204" pitchFamily="34" charset="0"/>
              </a:rPr>
              <a:t>Trenéři:</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J.Ransdorf</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P.Hoznédl</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endParaRPr lang="cs-CZ" sz="10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999058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a:extLst>
              <a:ext uri="{FF2B5EF4-FFF2-40B4-BE49-F238E27FC236}">
                <a16:creationId xmlns:a16="http://schemas.microsoft.com/office/drawing/2014/main" id="{391A34BA-B44A-4FC1-83E9-AE589AA9C3F5}"/>
              </a:ext>
            </a:extLst>
          </p:cNvPr>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25</a:t>
            </a:r>
          </a:p>
        </p:txBody>
      </p:sp>
      <p:sp>
        <p:nvSpPr>
          <p:cNvPr id="3" name="TextovéPole 2">
            <a:extLst>
              <a:ext uri="{FF2B5EF4-FFF2-40B4-BE49-F238E27FC236}">
                <a16:creationId xmlns:a16="http://schemas.microsoft.com/office/drawing/2014/main" id="{E0193A93-A317-4B9F-8F6A-95C69E78775F}"/>
              </a:ext>
            </a:extLst>
          </p:cNvPr>
          <p:cNvSpPr txBox="1"/>
          <p:nvPr/>
        </p:nvSpPr>
        <p:spPr>
          <a:xfrm>
            <a:off x="2160216" y="702299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24</a:t>
            </a:r>
          </a:p>
        </p:txBody>
      </p:sp>
      <p:sp>
        <p:nvSpPr>
          <p:cNvPr id="4" name="TextovéPole 3">
            <a:extLst>
              <a:ext uri="{FF2B5EF4-FFF2-40B4-BE49-F238E27FC236}">
                <a16:creationId xmlns:a16="http://schemas.microsoft.com/office/drawing/2014/main" id="{978DF125-9E5F-4AB5-9580-CA97C7C58E5A}"/>
              </a:ext>
            </a:extLst>
          </p:cNvPr>
          <p:cNvSpPr txBox="1"/>
          <p:nvPr/>
        </p:nvSpPr>
        <p:spPr>
          <a:xfrm>
            <a:off x="173470" y="91108"/>
            <a:ext cx="4680520" cy="646331"/>
          </a:xfrm>
          <a:prstGeom prst="rect">
            <a:avLst/>
          </a:prstGeom>
          <a:blipFill>
            <a:blip r:embed="rId2"/>
            <a:tile tx="0" ty="0" sx="100000" sy="100000" flip="none" algn="tl"/>
          </a:blipFill>
          <a:effectLst>
            <a:glow rad="101600">
              <a:srgbClr val="FFFF66">
                <a:alpha val="40000"/>
              </a:srgbClr>
            </a:glow>
            <a:softEdge rad="241300"/>
          </a:effectLst>
        </p:spPr>
        <p:txBody>
          <a:bodyPr wrap="square" rtlCol="0">
            <a:spAutoFit/>
          </a:bodyPr>
          <a:lstStyle/>
          <a:p>
            <a:pPr algn="ctr"/>
            <a:r>
              <a:rPr lang="cs-CZ" sz="1800" dirty="0">
                <a:solidFill>
                  <a:schemeClr val="accent1">
                    <a:lumMod val="75000"/>
                  </a:schemeClr>
                </a:solidFill>
                <a:latin typeface="Cooper Black" panose="0208090404030B020404" pitchFamily="18" charset="0"/>
              </a:rPr>
              <a:t>Proti vedoucímu celku I. B třídy jsme se  rozstříleli po změně stran</a:t>
            </a:r>
          </a:p>
        </p:txBody>
      </p:sp>
      <p:sp>
        <p:nvSpPr>
          <p:cNvPr id="5" name="Obdélník 4">
            <a:extLst>
              <a:ext uri="{FF2B5EF4-FFF2-40B4-BE49-F238E27FC236}">
                <a16:creationId xmlns:a16="http://schemas.microsoft.com/office/drawing/2014/main" id="{C3045580-1C34-45EE-9B78-0BB2F05135BC}"/>
              </a:ext>
            </a:extLst>
          </p:cNvPr>
          <p:cNvSpPr/>
          <p:nvPr/>
        </p:nvSpPr>
        <p:spPr>
          <a:xfrm>
            <a:off x="143992" y="955204"/>
            <a:ext cx="4752528" cy="2886944"/>
          </a:xfrm>
          <a:prstGeom prst="rect">
            <a:avLst/>
          </a:prstGeom>
        </p:spPr>
        <p:txBody>
          <a:bodyPr wrap="square">
            <a:spAutoFit/>
          </a:bodyPr>
          <a:lstStyle/>
          <a:p>
            <a:pPr algn="ctr">
              <a:lnSpc>
                <a:spcPts val="1650"/>
              </a:lnSpc>
              <a:spcAft>
                <a:spcPts val="0"/>
              </a:spcAft>
            </a:pPr>
            <a:r>
              <a:rPr lang="cs-CZ" sz="1600" dirty="0">
                <a:highlight>
                  <a:srgbClr val="00FFFF"/>
                </a:highlight>
                <a:latin typeface="Arial Black" panose="020B0A04020102020204" pitchFamily="34" charset="0"/>
                <a:ea typeface="Times New Roman" panose="02020603050405020304" pitchFamily="18" charset="0"/>
                <a:cs typeface="Arial" panose="020B0604020202020204" pitchFamily="34" charset="0"/>
              </a:rPr>
              <a:t>SK Štětí -  FK SCHOELLER Křešice</a:t>
            </a:r>
          </a:p>
          <a:p>
            <a:pPr algn="ctr">
              <a:lnSpc>
                <a:spcPts val="1650"/>
              </a:lnSpc>
              <a:spcAft>
                <a:spcPts val="0"/>
              </a:spcAft>
            </a:pPr>
            <a:endParaRPr lang="cs-CZ" sz="2400" dirty="0">
              <a:latin typeface="Arial Black" panose="020B0A04020102020204" pitchFamily="34" charset="0"/>
              <a:ea typeface="Times New Roman" panose="02020603050405020304" pitchFamily="18" charset="0"/>
            </a:endParaRPr>
          </a:p>
          <a:p>
            <a:pPr algn="ctr">
              <a:lnSpc>
                <a:spcPts val="1650"/>
              </a:lnSpc>
              <a:spcAft>
                <a:spcPts val="0"/>
              </a:spcAft>
            </a:pPr>
            <a:r>
              <a:rPr lang="cs-CZ" sz="1600" dirty="0">
                <a:highlight>
                  <a:srgbClr val="00FFFF"/>
                </a:highlight>
                <a:latin typeface="Arial Black" panose="020B0A04020102020204" pitchFamily="34" charset="0"/>
                <a:ea typeface="Times New Roman" panose="02020603050405020304" pitchFamily="18" charset="0"/>
                <a:cs typeface="Arial" panose="020B0604020202020204" pitchFamily="34" charset="0"/>
              </a:rPr>
              <a:t>9:3(3:2)   </a:t>
            </a:r>
            <a:r>
              <a:rPr lang="cs-CZ" sz="1000" dirty="0">
                <a:highlight>
                  <a:srgbClr val="00FFFF"/>
                </a:highlight>
                <a:latin typeface="Arial Black" panose="020B0A04020102020204" pitchFamily="34" charset="0"/>
                <a:ea typeface="Times New Roman" panose="02020603050405020304" pitchFamily="18" charset="0"/>
                <a:cs typeface="Arial" panose="020B0604020202020204" pitchFamily="34" charset="0"/>
              </a:rPr>
              <a:t>22.1.2020  přátelské utkání</a:t>
            </a:r>
            <a:endParaRPr lang="cs-CZ" dirty="0">
              <a:latin typeface="Arial Black" panose="020B0A04020102020204" pitchFamily="34" charset="0"/>
              <a:ea typeface="Times New Roman" panose="02020603050405020304" pitchFamily="18" charset="0"/>
            </a:endParaRPr>
          </a:p>
          <a:p>
            <a:pPr algn="just">
              <a:lnSpc>
                <a:spcPct val="107000"/>
              </a:lnSpc>
              <a:spcAft>
                <a:spcPts val="0"/>
              </a:spcAft>
            </a:pPr>
            <a:r>
              <a:rPr lang="cs-CZ" sz="1000" dirty="0">
                <a:latin typeface="Arial" panose="020B0604020202020204" pitchFamily="34" charset="0"/>
                <a:ea typeface="Calibri" panose="020F0502020204030204" pitchFamily="34" charset="0"/>
                <a:cs typeface="Arial" panose="020B0604020202020204" pitchFamily="34" charset="0"/>
              </a:rPr>
              <a:t>Zápas splnil tvůj účel. Příležitost dostali všichni hráči početného kádru a trenéři měli příležitost sledovat formu jednotlivých hráčů. Střelecky se nám dařilo. Chyběla jen jedna branka a čepovali jsme desítku.  Na druhou stranu jsme ale inkasovali 3 zbytečné branky, které se urodily po zbytečných chybách, které by nás v mistrovských zápasech hodně mrzely. </a:t>
            </a:r>
          </a:p>
          <a:p>
            <a:pPr>
              <a:lnSpc>
                <a:spcPct val="107000"/>
              </a:lnSpc>
              <a:spcAft>
                <a:spcPts val="0"/>
              </a:spcAft>
            </a:pPr>
            <a:r>
              <a:rPr lang="cs-CZ" sz="1000" u="sng" dirty="0">
                <a:latin typeface="Arial" panose="020B0604020202020204" pitchFamily="34" charset="0"/>
                <a:ea typeface="Calibri" panose="020F0502020204030204" pitchFamily="34" charset="0"/>
                <a:cs typeface="Arial" panose="020B0604020202020204" pitchFamily="34" charset="0"/>
              </a:rPr>
              <a:t>Branky:</a:t>
            </a:r>
            <a:r>
              <a:rPr lang="cs-CZ" sz="1000" dirty="0">
                <a:latin typeface="Arial" panose="020B0604020202020204" pitchFamily="34" charset="0"/>
                <a:ea typeface="Calibri" panose="020F0502020204030204" pitchFamily="34" charset="0"/>
                <a:cs typeface="Arial" panose="020B0604020202020204" pitchFamily="34" charset="0"/>
              </a:rPr>
              <a:t> </a:t>
            </a:r>
            <a:r>
              <a:rPr lang="cs-CZ" sz="1000" dirty="0" err="1">
                <a:latin typeface="Arial" panose="020B0604020202020204" pitchFamily="34" charset="0"/>
                <a:ea typeface="Calibri" panose="020F0502020204030204" pitchFamily="34" charset="0"/>
                <a:cs typeface="Arial" panose="020B0604020202020204" pitchFamily="34" charset="0"/>
              </a:rPr>
              <a:t>J.Prieložný</a:t>
            </a:r>
            <a:r>
              <a:rPr lang="cs-CZ" sz="1000" dirty="0">
                <a:latin typeface="Arial" panose="020B0604020202020204" pitchFamily="34" charset="0"/>
                <a:ea typeface="Calibri" panose="020F0502020204030204" pitchFamily="34" charset="0"/>
                <a:cs typeface="Arial" panose="020B0604020202020204" pitchFamily="34" charset="0"/>
              </a:rPr>
              <a:t> 3, </a:t>
            </a:r>
            <a:r>
              <a:rPr lang="cs-CZ" sz="1000" dirty="0" err="1">
                <a:latin typeface="Arial" panose="020B0604020202020204" pitchFamily="34" charset="0"/>
                <a:ea typeface="Calibri" panose="020F0502020204030204" pitchFamily="34" charset="0"/>
                <a:cs typeface="Arial" panose="020B0604020202020204" pitchFamily="34" charset="0"/>
              </a:rPr>
              <a:t>A.Brůža</a:t>
            </a:r>
            <a:r>
              <a:rPr lang="cs-CZ" sz="1000" dirty="0">
                <a:latin typeface="Arial" panose="020B0604020202020204" pitchFamily="34" charset="0"/>
                <a:ea typeface="Calibri" panose="020F0502020204030204" pitchFamily="34" charset="0"/>
                <a:cs typeface="Arial" panose="020B0604020202020204" pitchFamily="34" charset="0"/>
              </a:rPr>
              <a:t> 2, </a:t>
            </a:r>
            <a:r>
              <a:rPr lang="cs-CZ" sz="1000" dirty="0" err="1">
                <a:latin typeface="Arial" panose="020B0604020202020204" pitchFamily="34" charset="0"/>
                <a:ea typeface="Calibri" panose="020F0502020204030204" pitchFamily="34" charset="0"/>
                <a:cs typeface="Arial" panose="020B0604020202020204" pitchFamily="34" charset="0"/>
              </a:rPr>
              <a:t>K.Horváth</a:t>
            </a:r>
            <a:r>
              <a:rPr lang="cs-CZ" sz="1000" dirty="0">
                <a:latin typeface="Arial" panose="020B0604020202020204" pitchFamily="34" charset="0"/>
                <a:ea typeface="Calibri" panose="020F0502020204030204" pitchFamily="34" charset="0"/>
                <a:cs typeface="Arial" panose="020B0604020202020204" pitchFamily="34" charset="0"/>
              </a:rPr>
              <a:t> 1, </a:t>
            </a:r>
            <a:r>
              <a:rPr lang="cs-CZ" sz="1000" dirty="0" err="1">
                <a:latin typeface="Arial" panose="020B0604020202020204" pitchFamily="34" charset="0"/>
                <a:ea typeface="Calibri" panose="020F0502020204030204" pitchFamily="34" charset="0"/>
                <a:cs typeface="Arial" panose="020B0604020202020204" pitchFamily="34" charset="0"/>
              </a:rPr>
              <a:t>M.Polák</a:t>
            </a:r>
            <a:r>
              <a:rPr lang="cs-CZ" sz="1000" dirty="0">
                <a:latin typeface="Arial" panose="020B0604020202020204" pitchFamily="34" charset="0"/>
                <a:ea typeface="Calibri" panose="020F0502020204030204" pitchFamily="34" charset="0"/>
                <a:cs typeface="Arial" panose="020B0604020202020204" pitchFamily="34" charset="0"/>
              </a:rPr>
              <a:t> 1, </a:t>
            </a:r>
            <a:r>
              <a:rPr lang="cs-CZ" sz="1000" dirty="0" err="1">
                <a:latin typeface="Arial" panose="020B0604020202020204" pitchFamily="34" charset="0"/>
                <a:ea typeface="Calibri" panose="020F0502020204030204" pitchFamily="34" charset="0"/>
                <a:cs typeface="Arial" panose="020B0604020202020204" pitchFamily="34" charset="0"/>
              </a:rPr>
              <a:t>D.Brandejs</a:t>
            </a:r>
            <a:r>
              <a:rPr lang="cs-CZ" sz="1000" dirty="0">
                <a:latin typeface="Arial" panose="020B0604020202020204" pitchFamily="34" charset="0"/>
                <a:ea typeface="Calibri" panose="020F0502020204030204" pitchFamily="34" charset="0"/>
                <a:cs typeface="Arial" panose="020B0604020202020204" pitchFamily="34" charset="0"/>
              </a:rPr>
              <a:t> 1, </a:t>
            </a:r>
          </a:p>
          <a:p>
            <a:pPr>
              <a:lnSpc>
                <a:spcPct val="107000"/>
              </a:lnSpc>
              <a:spcAft>
                <a:spcPts val="0"/>
              </a:spcAft>
            </a:pPr>
            <a:r>
              <a:rPr lang="cs-CZ" sz="1000" dirty="0">
                <a:latin typeface="Arial" panose="020B0604020202020204" pitchFamily="34" charset="0"/>
                <a:ea typeface="Calibri" panose="020F0502020204030204" pitchFamily="34" charset="0"/>
                <a:cs typeface="Arial" panose="020B0604020202020204" pitchFamily="34" charset="0"/>
              </a:rPr>
              <a:t>                 </a:t>
            </a:r>
            <a:r>
              <a:rPr lang="cs-CZ" sz="1000" dirty="0" err="1">
                <a:latin typeface="Arial" panose="020B0604020202020204" pitchFamily="34" charset="0"/>
                <a:ea typeface="Calibri" panose="020F0502020204030204" pitchFamily="34" charset="0"/>
                <a:cs typeface="Arial" panose="020B0604020202020204" pitchFamily="34" charset="0"/>
              </a:rPr>
              <a:t>M.Müller</a:t>
            </a:r>
            <a:r>
              <a:rPr lang="cs-CZ" sz="1000" dirty="0">
                <a:latin typeface="Arial" panose="020B0604020202020204" pitchFamily="34" charset="0"/>
                <a:ea typeface="Calibri" panose="020F0502020204030204" pitchFamily="34" charset="0"/>
                <a:cs typeface="Arial" panose="020B0604020202020204" pitchFamily="34" charset="0"/>
              </a:rPr>
              <a:t> 1   </a:t>
            </a:r>
          </a:p>
          <a:p>
            <a:pPr>
              <a:lnSpc>
                <a:spcPct val="107000"/>
              </a:lnSpc>
              <a:spcAft>
                <a:spcPts val="0"/>
              </a:spcAft>
            </a:pPr>
            <a:r>
              <a:rPr lang="cs-CZ" sz="1000" u="sng" dirty="0">
                <a:latin typeface="Arial" panose="020B0604020202020204" pitchFamily="34" charset="0"/>
                <a:ea typeface="Calibri" panose="020F0502020204030204" pitchFamily="34" charset="0"/>
                <a:cs typeface="Arial" panose="020B0604020202020204" pitchFamily="34" charset="0"/>
              </a:rPr>
              <a:t>Sestava:</a:t>
            </a:r>
            <a:r>
              <a:rPr lang="cs-CZ" sz="1000" dirty="0">
                <a:latin typeface="Arial" panose="020B0604020202020204" pitchFamily="34" charset="0"/>
                <a:ea typeface="Calibri" panose="020F0502020204030204" pitchFamily="34" charset="0"/>
                <a:cs typeface="Arial" panose="020B0604020202020204" pitchFamily="34" charset="0"/>
              </a:rPr>
              <a:t> </a:t>
            </a:r>
            <a:r>
              <a:rPr lang="cs-CZ" sz="1000" dirty="0" err="1">
                <a:latin typeface="Arial" panose="020B0604020202020204" pitchFamily="34" charset="0"/>
                <a:ea typeface="Calibri" panose="020F0502020204030204" pitchFamily="34" charset="0"/>
                <a:cs typeface="Arial" panose="020B0604020202020204" pitchFamily="34" charset="0"/>
              </a:rPr>
              <a:t>T.Kysela-T.Vágner</a:t>
            </a:r>
            <a:r>
              <a:rPr lang="cs-CZ" sz="1000" dirty="0">
                <a:latin typeface="Arial" panose="020B0604020202020204" pitchFamily="34" charset="0"/>
                <a:ea typeface="Calibri" panose="020F0502020204030204" pitchFamily="34" charset="0"/>
                <a:cs typeface="Arial" panose="020B0604020202020204" pitchFamily="34" charset="0"/>
              </a:rPr>
              <a:t>, </a:t>
            </a:r>
            <a:r>
              <a:rPr lang="cs-CZ" sz="1000" dirty="0" err="1">
                <a:latin typeface="Arial" panose="020B0604020202020204" pitchFamily="34" charset="0"/>
                <a:ea typeface="Calibri" panose="020F0502020204030204" pitchFamily="34" charset="0"/>
                <a:cs typeface="Arial" panose="020B0604020202020204" pitchFamily="34" charset="0"/>
              </a:rPr>
              <a:t>J.Ransdorf</a:t>
            </a:r>
            <a:r>
              <a:rPr lang="cs-CZ" sz="1000" dirty="0">
                <a:latin typeface="Arial" panose="020B0604020202020204" pitchFamily="34" charset="0"/>
                <a:ea typeface="Calibri" panose="020F0502020204030204" pitchFamily="34" charset="0"/>
                <a:cs typeface="Arial" panose="020B0604020202020204" pitchFamily="34" charset="0"/>
              </a:rPr>
              <a:t>, </a:t>
            </a:r>
            <a:r>
              <a:rPr lang="cs-CZ" sz="1000" dirty="0" err="1">
                <a:latin typeface="Arial" panose="020B0604020202020204" pitchFamily="34" charset="0"/>
                <a:ea typeface="Calibri" panose="020F0502020204030204" pitchFamily="34" charset="0"/>
                <a:cs typeface="Arial" panose="020B0604020202020204" pitchFamily="34" charset="0"/>
              </a:rPr>
              <a:t>F.Svoboda</a:t>
            </a:r>
            <a:r>
              <a:rPr lang="cs-CZ" sz="1000" dirty="0">
                <a:latin typeface="Arial" panose="020B0604020202020204" pitchFamily="34" charset="0"/>
                <a:ea typeface="Calibri" panose="020F0502020204030204" pitchFamily="34" charset="0"/>
                <a:cs typeface="Arial" panose="020B0604020202020204" pitchFamily="34" charset="0"/>
              </a:rPr>
              <a:t>, </a:t>
            </a:r>
            <a:r>
              <a:rPr lang="cs-CZ" sz="1000" dirty="0" err="1">
                <a:latin typeface="Arial" panose="020B0604020202020204" pitchFamily="34" charset="0"/>
                <a:ea typeface="Calibri" panose="020F0502020204030204" pitchFamily="34" charset="0"/>
                <a:cs typeface="Arial" panose="020B0604020202020204" pitchFamily="34" charset="0"/>
              </a:rPr>
              <a:t>J.Vacek</a:t>
            </a:r>
            <a:r>
              <a:rPr lang="cs-CZ" sz="1000" dirty="0">
                <a:latin typeface="Arial" panose="020B0604020202020204" pitchFamily="34" charset="0"/>
                <a:ea typeface="Calibri" panose="020F0502020204030204" pitchFamily="34" charset="0"/>
                <a:cs typeface="Arial" panose="020B0604020202020204" pitchFamily="34" charset="0"/>
              </a:rPr>
              <a:t>, </a:t>
            </a:r>
            <a:r>
              <a:rPr lang="cs-CZ" sz="1000" dirty="0" err="1">
                <a:latin typeface="Arial" panose="020B0604020202020204" pitchFamily="34" charset="0"/>
                <a:ea typeface="Calibri" panose="020F0502020204030204" pitchFamily="34" charset="0"/>
                <a:cs typeface="Arial" panose="020B0604020202020204" pitchFamily="34" charset="0"/>
              </a:rPr>
              <a:t>J.Slavíček</a:t>
            </a:r>
            <a:r>
              <a:rPr lang="cs-CZ" sz="1000" dirty="0">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0"/>
              </a:spcAft>
            </a:pPr>
            <a:r>
              <a:rPr lang="cs-CZ" sz="1000" dirty="0">
                <a:latin typeface="Arial" panose="020B0604020202020204" pitchFamily="34" charset="0"/>
                <a:ea typeface="Calibri" panose="020F0502020204030204" pitchFamily="34" charset="0"/>
                <a:cs typeface="Arial" panose="020B0604020202020204" pitchFamily="34" charset="0"/>
              </a:rPr>
              <a:t>                </a:t>
            </a:r>
            <a:r>
              <a:rPr lang="cs-CZ" sz="1000" dirty="0" err="1">
                <a:latin typeface="Arial" panose="020B0604020202020204" pitchFamily="34" charset="0"/>
                <a:ea typeface="Calibri" panose="020F0502020204030204" pitchFamily="34" charset="0"/>
                <a:cs typeface="Arial" panose="020B0604020202020204" pitchFamily="34" charset="0"/>
              </a:rPr>
              <a:t>J.Vokoun</a:t>
            </a:r>
            <a:r>
              <a:rPr lang="cs-CZ" sz="1000" dirty="0">
                <a:latin typeface="Arial" panose="020B0604020202020204" pitchFamily="34" charset="0"/>
                <a:ea typeface="Calibri" panose="020F0502020204030204" pitchFamily="34" charset="0"/>
                <a:cs typeface="Arial" panose="020B0604020202020204" pitchFamily="34" charset="0"/>
              </a:rPr>
              <a:t>, </a:t>
            </a:r>
            <a:r>
              <a:rPr lang="cs-CZ" sz="1000" dirty="0" err="1">
                <a:latin typeface="Arial" panose="020B0604020202020204" pitchFamily="34" charset="0"/>
                <a:ea typeface="Calibri" panose="020F0502020204030204" pitchFamily="34" charset="0"/>
                <a:cs typeface="Arial" panose="020B0604020202020204" pitchFamily="34" charset="0"/>
              </a:rPr>
              <a:t>R.Feko</a:t>
            </a:r>
            <a:r>
              <a:rPr lang="cs-CZ" sz="1000" dirty="0">
                <a:latin typeface="Arial" panose="020B0604020202020204" pitchFamily="34" charset="0"/>
                <a:ea typeface="Calibri" panose="020F0502020204030204" pitchFamily="34" charset="0"/>
                <a:cs typeface="Arial" panose="020B0604020202020204" pitchFamily="34" charset="0"/>
              </a:rPr>
              <a:t>, </a:t>
            </a:r>
            <a:r>
              <a:rPr lang="cs-CZ" sz="1000" dirty="0" err="1">
                <a:latin typeface="Arial" panose="020B0604020202020204" pitchFamily="34" charset="0"/>
                <a:ea typeface="Calibri" panose="020F0502020204030204" pitchFamily="34" charset="0"/>
                <a:cs typeface="Arial" panose="020B0604020202020204" pitchFamily="34" charset="0"/>
              </a:rPr>
              <a:t>J.Prieložný</a:t>
            </a:r>
            <a:r>
              <a:rPr lang="cs-CZ" sz="1000" dirty="0">
                <a:latin typeface="Arial" panose="020B0604020202020204" pitchFamily="34" charset="0"/>
                <a:ea typeface="Calibri" panose="020F0502020204030204" pitchFamily="34" charset="0"/>
                <a:cs typeface="Arial" panose="020B0604020202020204" pitchFamily="34" charset="0"/>
              </a:rPr>
              <a:t>, </a:t>
            </a:r>
            <a:r>
              <a:rPr lang="cs-CZ" sz="1000" dirty="0" err="1">
                <a:latin typeface="Arial" panose="020B0604020202020204" pitchFamily="34" charset="0"/>
                <a:ea typeface="Calibri" panose="020F0502020204030204" pitchFamily="34" charset="0"/>
                <a:cs typeface="Arial" panose="020B0604020202020204" pitchFamily="34" charset="0"/>
              </a:rPr>
              <a:t>F.Podhorský-K,Horváth</a:t>
            </a:r>
            <a:endParaRPr lang="cs-CZ" sz="1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cs-CZ" sz="1000" u="sng" dirty="0">
                <a:latin typeface="Arial" panose="020B0604020202020204" pitchFamily="34" charset="0"/>
                <a:ea typeface="Calibri" panose="020F0502020204030204" pitchFamily="34" charset="0"/>
                <a:cs typeface="Arial" panose="020B0604020202020204" pitchFamily="34" charset="0"/>
              </a:rPr>
              <a:t>Střídající:</a:t>
            </a:r>
            <a:r>
              <a:rPr lang="cs-CZ" sz="1000" dirty="0">
                <a:latin typeface="Arial" panose="020B0604020202020204" pitchFamily="34" charset="0"/>
                <a:ea typeface="Calibri" panose="020F0502020204030204" pitchFamily="34" charset="0"/>
                <a:cs typeface="Arial" panose="020B0604020202020204" pitchFamily="34" charset="0"/>
              </a:rPr>
              <a:t> </a:t>
            </a:r>
            <a:r>
              <a:rPr lang="cs-CZ" sz="1000" dirty="0" err="1">
                <a:latin typeface="Arial" panose="020B0604020202020204" pitchFamily="34" charset="0"/>
                <a:ea typeface="Calibri" panose="020F0502020204030204" pitchFamily="34" charset="0"/>
                <a:cs typeface="Arial" panose="020B0604020202020204" pitchFamily="34" charset="0"/>
              </a:rPr>
              <a:t>V.Kala</a:t>
            </a:r>
            <a:r>
              <a:rPr lang="cs-CZ" sz="1000" dirty="0">
                <a:latin typeface="Arial" panose="020B0604020202020204" pitchFamily="34" charset="0"/>
                <a:ea typeface="Calibri" panose="020F0502020204030204" pitchFamily="34" charset="0"/>
                <a:cs typeface="Arial" panose="020B0604020202020204" pitchFamily="34" charset="0"/>
              </a:rPr>
              <a:t>, </a:t>
            </a:r>
            <a:r>
              <a:rPr lang="cs-CZ" sz="1000" dirty="0" err="1">
                <a:latin typeface="Arial" panose="020B0604020202020204" pitchFamily="34" charset="0"/>
                <a:ea typeface="Calibri" panose="020F0502020204030204" pitchFamily="34" charset="0"/>
                <a:cs typeface="Arial" panose="020B0604020202020204" pitchFamily="34" charset="0"/>
              </a:rPr>
              <a:t>L.Nečas</a:t>
            </a:r>
            <a:r>
              <a:rPr lang="cs-CZ" sz="1000" dirty="0">
                <a:latin typeface="Arial" panose="020B0604020202020204" pitchFamily="34" charset="0"/>
                <a:ea typeface="Calibri" panose="020F0502020204030204" pitchFamily="34" charset="0"/>
                <a:cs typeface="Arial" panose="020B0604020202020204" pitchFamily="34" charset="0"/>
              </a:rPr>
              <a:t>, </a:t>
            </a:r>
            <a:r>
              <a:rPr lang="cs-CZ" sz="1000" dirty="0" err="1">
                <a:latin typeface="Arial" panose="020B0604020202020204" pitchFamily="34" charset="0"/>
                <a:ea typeface="Calibri" panose="020F0502020204030204" pitchFamily="34" charset="0"/>
                <a:cs typeface="Arial" panose="020B0604020202020204" pitchFamily="34" charset="0"/>
              </a:rPr>
              <a:t>M.Polák</a:t>
            </a:r>
            <a:r>
              <a:rPr lang="cs-CZ" sz="1000" dirty="0">
                <a:latin typeface="Arial" panose="020B0604020202020204" pitchFamily="34" charset="0"/>
                <a:ea typeface="Calibri" panose="020F0502020204030204" pitchFamily="34" charset="0"/>
                <a:cs typeface="Arial" panose="020B0604020202020204" pitchFamily="34" charset="0"/>
              </a:rPr>
              <a:t>, M. Müller, </a:t>
            </a:r>
            <a:r>
              <a:rPr lang="cs-CZ" sz="1000" dirty="0" err="1">
                <a:latin typeface="Arial" panose="020B0604020202020204" pitchFamily="34" charset="0"/>
                <a:ea typeface="Calibri" panose="020F0502020204030204" pitchFamily="34" charset="0"/>
                <a:cs typeface="Arial" panose="020B0604020202020204" pitchFamily="34" charset="0"/>
              </a:rPr>
              <a:t>D.Brandejs</a:t>
            </a:r>
            <a:r>
              <a:rPr lang="cs-CZ" sz="1000" dirty="0">
                <a:latin typeface="Arial" panose="020B0604020202020204" pitchFamily="34" charset="0"/>
                <a:ea typeface="Calibri" panose="020F0502020204030204" pitchFamily="34" charset="0"/>
                <a:cs typeface="Arial" panose="020B0604020202020204" pitchFamily="34" charset="0"/>
              </a:rPr>
              <a:t>, A. Brůža, </a:t>
            </a:r>
          </a:p>
          <a:p>
            <a:pPr>
              <a:lnSpc>
                <a:spcPct val="107000"/>
              </a:lnSpc>
              <a:spcAft>
                <a:spcPts val="0"/>
              </a:spcAft>
            </a:pPr>
            <a:r>
              <a:rPr lang="cs-CZ" sz="1000" dirty="0">
                <a:latin typeface="Arial" panose="020B0604020202020204" pitchFamily="34" charset="0"/>
                <a:ea typeface="Calibri" panose="020F0502020204030204" pitchFamily="34" charset="0"/>
                <a:cs typeface="Arial" panose="020B0604020202020204" pitchFamily="34" charset="0"/>
              </a:rPr>
              <a:t>                  </a:t>
            </a:r>
            <a:r>
              <a:rPr lang="cs-CZ" sz="1000" dirty="0" err="1">
                <a:latin typeface="Arial" panose="020B0604020202020204" pitchFamily="34" charset="0"/>
                <a:ea typeface="Calibri" panose="020F0502020204030204" pitchFamily="34" charset="0"/>
                <a:cs typeface="Arial" panose="020B0604020202020204" pitchFamily="34" charset="0"/>
              </a:rPr>
              <a:t>D.Mencl</a:t>
            </a:r>
            <a:endParaRPr lang="cs-CZ" sz="1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cs-CZ" sz="1000" u="sng" dirty="0">
                <a:latin typeface="Arial" panose="020B0604020202020204" pitchFamily="34" charset="0"/>
                <a:ea typeface="Calibri" panose="020F0502020204030204" pitchFamily="34" charset="0"/>
                <a:cs typeface="Arial" panose="020B0604020202020204" pitchFamily="34" charset="0"/>
              </a:rPr>
              <a:t>Trenér:</a:t>
            </a:r>
            <a:r>
              <a:rPr lang="cs-CZ" sz="1000" dirty="0">
                <a:latin typeface="Arial" panose="020B0604020202020204" pitchFamily="34" charset="0"/>
                <a:ea typeface="Calibri" panose="020F0502020204030204" pitchFamily="34" charset="0"/>
                <a:cs typeface="Arial" panose="020B0604020202020204" pitchFamily="34" charset="0"/>
              </a:rPr>
              <a:t> </a:t>
            </a:r>
            <a:r>
              <a:rPr lang="cs-CZ" sz="1000" dirty="0" err="1">
                <a:latin typeface="Arial" panose="020B0604020202020204" pitchFamily="34" charset="0"/>
                <a:ea typeface="Calibri" panose="020F0502020204030204" pitchFamily="34" charset="0"/>
                <a:cs typeface="Arial" panose="020B0604020202020204" pitchFamily="34" charset="0"/>
              </a:rPr>
              <a:t>J.Ransdorf</a:t>
            </a:r>
            <a:r>
              <a:rPr lang="cs-CZ" sz="1000" dirty="0">
                <a:latin typeface="Arial" panose="020B0604020202020204" pitchFamily="34" charset="0"/>
                <a:ea typeface="Calibri" panose="020F0502020204030204" pitchFamily="34" charset="0"/>
                <a:cs typeface="Arial" panose="020B0604020202020204" pitchFamily="34" charset="0"/>
              </a:rPr>
              <a:t>, </a:t>
            </a:r>
            <a:r>
              <a:rPr lang="cs-CZ" sz="1000" dirty="0" err="1">
                <a:latin typeface="Arial" panose="020B0604020202020204" pitchFamily="34" charset="0"/>
                <a:ea typeface="Calibri" panose="020F0502020204030204" pitchFamily="34" charset="0"/>
                <a:cs typeface="Arial" panose="020B0604020202020204" pitchFamily="34" charset="0"/>
              </a:rPr>
              <a:t>P.Hoznédl</a:t>
            </a:r>
            <a:r>
              <a:rPr lang="cs-CZ" sz="1000" dirty="0">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0"/>
              </a:spcAft>
            </a:pPr>
            <a:r>
              <a:rPr lang="cs-CZ" sz="1000" u="sng" dirty="0">
                <a:latin typeface="Arial" panose="020B0604020202020204" pitchFamily="34" charset="0"/>
                <a:ea typeface="Calibri" panose="020F0502020204030204" pitchFamily="34" charset="0"/>
                <a:cs typeface="Arial" panose="020B0604020202020204" pitchFamily="34" charset="0"/>
              </a:rPr>
              <a:t>Rozhodčí:</a:t>
            </a:r>
            <a:r>
              <a:rPr lang="cs-CZ" sz="1000" dirty="0">
                <a:latin typeface="Arial" panose="020B0604020202020204" pitchFamily="34" charset="0"/>
                <a:ea typeface="Calibri" panose="020F0502020204030204" pitchFamily="34" charset="0"/>
                <a:cs typeface="Arial" panose="020B0604020202020204" pitchFamily="34" charset="0"/>
              </a:rPr>
              <a:t> Michal Hamšík-Martin Toráč, Josef Pixa </a:t>
            </a:r>
          </a:p>
        </p:txBody>
      </p:sp>
      <p:sp>
        <p:nvSpPr>
          <p:cNvPr id="6" name="Obdélník 5">
            <a:extLst>
              <a:ext uri="{FF2B5EF4-FFF2-40B4-BE49-F238E27FC236}">
                <a16:creationId xmlns:a16="http://schemas.microsoft.com/office/drawing/2014/main" id="{75B83356-DC52-4F4E-A156-88A846C630BA}"/>
              </a:ext>
            </a:extLst>
          </p:cNvPr>
          <p:cNvSpPr/>
          <p:nvPr/>
        </p:nvSpPr>
        <p:spPr>
          <a:xfrm>
            <a:off x="143992" y="4384056"/>
            <a:ext cx="4536504" cy="2619820"/>
          </a:xfrm>
          <a:prstGeom prst="rect">
            <a:avLst/>
          </a:prstGeom>
        </p:spPr>
        <p:txBody>
          <a:bodyPr wrap="square">
            <a:spAutoFit/>
          </a:bodyPr>
          <a:lstStyle/>
          <a:p>
            <a:pPr algn="ctr">
              <a:lnSpc>
                <a:spcPct val="107000"/>
              </a:lnSpc>
              <a:spcAft>
                <a:spcPts val="0"/>
              </a:spcAft>
            </a:pPr>
            <a:r>
              <a:rPr lang="cs-CZ" sz="1600" dirty="0">
                <a:highlight>
                  <a:srgbClr val="FFFF00"/>
                </a:highlight>
                <a:latin typeface="Arial Black" panose="020B0A04020102020204" pitchFamily="34" charset="0"/>
                <a:ea typeface="Calibri" panose="020F0502020204030204" pitchFamily="34" charset="0"/>
                <a:cs typeface="Times New Roman" panose="02020603050405020304" pitchFamily="18" charset="0"/>
              </a:rPr>
              <a:t>SK Štětí - Mostecký fotbalový klub</a:t>
            </a:r>
            <a:endParaRPr lang="cs-CZ" sz="1600" dirty="0">
              <a:latin typeface="Arial Black" panose="020B0A0402010202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600" dirty="0">
                <a:highlight>
                  <a:srgbClr val="FFFF00"/>
                </a:highlight>
                <a:latin typeface="Arial Black" panose="020B0A04020102020204" pitchFamily="34" charset="0"/>
                <a:ea typeface="Calibri" panose="020F0502020204030204" pitchFamily="34" charset="0"/>
                <a:cs typeface="Times New Roman" panose="02020603050405020304" pitchFamily="18" charset="0"/>
              </a:rPr>
              <a:t>2:3(0:2) </a:t>
            </a:r>
            <a:r>
              <a:rPr lang="cs-CZ" sz="1050" dirty="0">
                <a:highlight>
                  <a:srgbClr val="FFFF00"/>
                </a:highlight>
                <a:latin typeface="Arial Black" panose="020B0A04020102020204" pitchFamily="34" charset="0"/>
                <a:ea typeface="Calibri" panose="020F0502020204030204" pitchFamily="34" charset="0"/>
                <a:cs typeface="Times New Roman" panose="02020603050405020304" pitchFamily="18" charset="0"/>
              </a:rPr>
              <a:t>  25.1.2020  přátelský zápas  UT Roudnice </a:t>
            </a:r>
            <a:r>
              <a:rPr lang="cs-CZ" sz="1050" dirty="0" err="1">
                <a:highlight>
                  <a:srgbClr val="FFFF00"/>
                </a:highlight>
                <a:latin typeface="Arial Black" panose="020B0A04020102020204" pitchFamily="34" charset="0"/>
                <a:ea typeface="Calibri" panose="020F0502020204030204" pitchFamily="34" charset="0"/>
                <a:cs typeface="Times New Roman" panose="02020603050405020304" pitchFamily="18" charset="0"/>
              </a:rPr>
              <a:t>n.L.</a:t>
            </a:r>
            <a:endParaRPr lang="cs-CZ" sz="1050" dirty="0">
              <a:highlight>
                <a:srgbClr val="FFFF00"/>
              </a:highlight>
              <a:latin typeface="Arial Black" panose="020B0A04020102020204" pitchFamily="34" charset="0"/>
              <a:ea typeface="Calibri" panose="020F0502020204030204" pitchFamily="34" charset="0"/>
              <a:cs typeface="Times New Roman" panose="02020603050405020304" pitchFamily="18" charset="0"/>
            </a:endParaRPr>
          </a:p>
          <a:p>
            <a:r>
              <a:rPr lang="cs-CZ" sz="1000" b="0" dirty="0">
                <a:latin typeface="Arial" panose="020B0604020202020204" pitchFamily="34" charset="0"/>
                <a:cs typeface="Arial" panose="020B0604020202020204" pitchFamily="34" charset="0"/>
              </a:rPr>
              <a:t>Utkání se nám nepovedlo. Za celých 90 minut jsme se do správné herní pohody nedostali. Přicházeli jsme zbytečně o míč a nepřesných přihrávek bylo nepočítaně. Dva brankáře soupeře, kteří se pravidelně střídali, jsme mockrát neohrozili. Hře chybělo větší nasazení a více pohybu. Most šel v úvodu do rychlého vedení o 2 branky a odpovědět jsme v první pětačtyřiceti minutovce nedokázali. Po změně stran jsme sice herní obrátky o něco zvýšili, ale k dokonalosti měl herní projev daleko. Potkal nás špatný den, ale i to se v přípravném období může stát. </a:t>
            </a:r>
          </a:p>
          <a:p>
            <a:r>
              <a:rPr lang="cs-CZ" sz="1000" b="0" u="sng" dirty="0">
                <a:latin typeface="Arial" panose="020B0604020202020204" pitchFamily="34" charset="0"/>
                <a:cs typeface="Arial" panose="020B0604020202020204" pitchFamily="34" charset="0"/>
              </a:rPr>
              <a:t>Branky:</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T.Belák</a:t>
            </a:r>
            <a:r>
              <a:rPr lang="cs-CZ" sz="1000" b="0" dirty="0">
                <a:latin typeface="Arial" panose="020B0604020202020204" pitchFamily="34" charset="0"/>
                <a:cs typeface="Arial" panose="020B0604020202020204" pitchFamily="34" charset="0"/>
              </a:rPr>
              <a:t> 1(z penalty). </a:t>
            </a:r>
            <a:r>
              <a:rPr lang="cs-CZ" sz="1000" b="0" dirty="0" err="1">
                <a:latin typeface="Arial" panose="020B0604020202020204" pitchFamily="34" charset="0"/>
                <a:cs typeface="Arial" panose="020B0604020202020204" pitchFamily="34" charset="0"/>
              </a:rPr>
              <a:t>J.Vacek</a:t>
            </a:r>
            <a:r>
              <a:rPr lang="cs-CZ" sz="1000" b="0" dirty="0">
                <a:latin typeface="Arial" panose="020B0604020202020204" pitchFamily="34" charset="0"/>
                <a:cs typeface="Arial" panose="020B0604020202020204" pitchFamily="34" charset="0"/>
              </a:rPr>
              <a:t> 1</a:t>
            </a:r>
          </a:p>
          <a:p>
            <a:r>
              <a:rPr lang="cs-CZ" sz="1000" b="0" u="sng" dirty="0">
                <a:latin typeface="Arial" panose="020B0604020202020204" pitchFamily="34" charset="0"/>
                <a:cs typeface="Arial" panose="020B0604020202020204" pitchFamily="34" charset="0"/>
              </a:rPr>
              <a:t>Sestava:</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V.Sailer</a:t>
            </a:r>
            <a:r>
              <a:rPr lang="cs-CZ" sz="1000" b="0" dirty="0">
                <a:latin typeface="Arial" panose="020B0604020202020204" pitchFamily="34" charset="0"/>
                <a:cs typeface="Arial" panose="020B0604020202020204" pitchFamily="34" charset="0"/>
              </a:rPr>
              <a:t>(</a:t>
            </a:r>
            <a:r>
              <a:rPr lang="cs-CZ" sz="1000" b="0" dirty="0" err="1">
                <a:latin typeface="Arial" panose="020B0604020202020204" pitchFamily="34" charset="0"/>
                <a:cs typeface="Arial" panose="020B0604020202020204" pitchFamily="34" charset="0"/>
              </a:rPr>
              <a:t>T.Kysela</a:t>
            </a:r>
            <a:r>
              <a:rPr lang="cs-CZ" sz="1000" b="0" dirty="0">
                <a:latin typeface="Arial" panose="020B0604020202020204" pitchFamily="34" charset="0"/>
                <a:cs typeface="Arial" panose="020B0604020202020204" pitchFamily="34" charset="0"/>
              </a:rPr>
              <a:t>)-</a:t>
            </a:r>
            <a:r>
              <a:rPr lang="cs-CZ" sz="1000" b="0" dirty="0" err="1">
                <a:latin typeface="Arial" panose="020B0604020202020204" pitchFamily="34" charset="0"/>
                <a:cs typeface="Arial" panose="020B0604020202020204" pitchFamily="34" charset="0"/>
              </a:rPr>
              <a:t>P.Fary</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J.Ransdorf</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R.Slanička</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D.Mencl</a:t>
            </a:r>
            <a:r>
              <a:rPr lang="cs-CZ" sz="1000" b="0" dirty="0">
                <a:latin typeface="Arial" panose="020B0604020202020204" pitchFamily="34" charset="0"/>
                <a:cs typeface="Arial" panose="020B0604020202020204" pitchFamily="34" charset="0"/>
              </a:rPr>
              <a:t>-</a:t>
            </a:r>
          </a:p>
          <a:p>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J.Slavíček</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J.Prileložný</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R.Feko</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A.Brůža</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M.Polák</a:t>
            </a:r>
            <a:r>
              <a:rPr lang="cs-CZ" sz="1000" b="0" dirty="0">
                <a:latin typeface="Arial" panose="020B0604020202020204" pitchFamily="34" charset="0"/>
                <a:cs typeface="Arial" panose="020B0604020202020204" pitchFamily="34" charset="0"/>
              </a:rPr>
              <a:t>- M. Müller</a:t>
            </a:r>
          </a:p>
          <a:p>
            <a:r>
              <a:rPr lang="cs-CZ" sz="1000" b="0" u="sng" dirty="0">
                <a:latin typeface="Arial" panose="020B0604020202020204" pitchFamily="34" charset="0"/>
                <a:cs typeface="Arial" panose="020B0604020202020204" pitchFamily="34" charset="0"/>
              </a:rPr>
              <a:t>Střídající:</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T.Belák</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D.Brandejs</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V.Podhorský</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L.Nečas</a:t>
            </a:r>
            <a:endParaRPr lang="cs-CZ" sz="1000" b="0" dirty="0">
              <a:latin typeface="Arial" panose="020B0604020202020204" pitchFamily="34" charset="0"/>
              <a:cs typeface="Arial" panose="020B0604020202020204" pitchFamily="34" charset="0"/>
            </a:endParaRPr>
          </a:p>
          <a:p>
            <a:r>
              <a:rPr lang="cs-CZ" sz="1000" b="0" u="sng" dirty="0">
                <a:latin typeface="Arial" panose="020B0604020202020204" pitchFamily="34" charset="0"/>
                <a:cs typeface="Arial" panose="020B0604020202020204" pitchFamily="34" charset="0"/>
              </a:rPr>
              <a:t>Trenér: </a:t>
            </a:r>
            <a:r>
              <a:rPr lang="cs-CZ" sz="1000" b="0" dirty="0" err="1">
                <a:latin typeface="Arial" panose="020B0604020202020204" pitchFamily="34" charset="0"/>
                <a:cs typeface="Arial" panose="020B0604020202020204" pitchFamily="34" charset="0"/>
              </a:rPr>
              <a:t>J.Ransdorf</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P.Hoznédl</a:t>
            </a:r>
            <a:r>
              <a:rPr lang="cs-CZ" sz="1000" b="0" dirty="0">
                <a:latin typeface="Arial" panose="020B0604020202020204" pitchFamily="34" charset="0"/>
                <a:cs typeface="Arial" panose="020B0604020202020204" pitchFamily="34" charset="0"/>
              </a:rPr>
              <a:t>  </a:t>
            </a:r>
            <a:r>
              <a:rPr lang="cs-CZ" sz="1000" b="0" u="sng" dirty="0">
                <a:latin typeface="Arial" panose="020B0604020202020204" pitchFamily="34" charset="0"/>
                <a:cs typeface="Arial" panose="020B0604020202020204" pitchFamily="34" charset="0"/>
              </a:rPr>
              <a:t> Rozhodčí:</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L.Kloub-D.Dobiáš</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P.Šeba</a:t>
            </a:r>
            <a:endParaRPr lang="cs-CZ" sz="900" b="0" u="sng"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7" name="TextovéPole 6">
            <a:extLst>
              <a:ext uri="{FF2B5EF4-FFF2-40B4-BE49-F238E27FC236}">
                <a16:creationId xmlns:a16="http://schemas.microsoft.com/office/drawing/2014/main" id="{9618EB65-2A4A-4360-A6F4-044FC320B979}"/>
              </a:ext>
            </a:extLst>
          </p:cNvPr>
          <p:cNvSpPr txBox="1"/>
          <p:nvPr/>
        </p:nvSpPr>
        <p:spPr>
          <a:xfrm>
            <a:off x="143992" y="3968821"/>
            <a:ext cx="4608512" cy="369332"/>
          </a:xfrm>
          <a:prstGeom prst="rect">
            <a:avLst/>
          </a:prstGeom>
          <a:gradFill>
            <a:gsLst>
              <a:gs pos="39000">
                <a:srgbClr val="CCFF99"/>
              </a:gs>
              <a:gs pos="72000">
                <a:srgbClr val="FFCC00"/>
              </a:gs>
            </a:gsLst>
            <a:lin ang="5400000" scaled="1"/>
          </a:gradFill>
          <a:effectLst>
            <a:softEdge rad="0"/>
          </a:effectLst>
        </p:spPr>
        <p:txBody>
          <a:bodyPr wrap="square" rtlCol="0">
            <a:spAutoFit/>
          </a:bodyPr>
          <a:lstStyle/>
          <a:p>
            <a:pPr algn="ctr"/>
            <a:r>
              <a:rPr lang="cs-CZ" sz="1800" dirty="0">
                <a:latin typeface="Arial Black" panose="020B0A04020102020204" pitchFamily="34" charset="0"/>
              </a:rPr>
              <a:t>Soupeř nás zaskočil v 1. poločase</a:t>
            </a:r>
          </a:p>
        </p:txBody>
      </p:sp>
      <p:sp>
        <p:nvSpPr>
          <p:cNvPr id="12" name="TextovéPole 11">
            <a:extLst>
              <a:ext uri="{FF2B5EF4-FFF2-40B4-BE49-F238E27FC236}">
                <a16:creationId xmlns:a16="http://schemas.microsoft.com/office/drawing/2014/main" id="{8C19A839-A880-4285-B388-7101D30C0F4B}"/>
              </a:ext>
            </a:extLst>
          </p:cNvPr>
          <p:cNvSpPr txBox="1"/>
          <p:nvPr/>
        </p:nvSpPr>
        <p:spPr>
          <a:xfrm>
            <a:off x="5328568" y="163116"/>
            <a:ext cx="4752528" cy="646331"/>
          </a:xfrm>
          <a:prstGeom prst="rect">
            <a:avLst/>
          </a:prstGeom>
          <a:solidFill>
            <a:srgbClr val="99FF33"/>
          </a:solidFill>
          <a:effectLst>
            <a:glow rad="63500">
              <a:srgbClr val="FF9933">
                <a:alpha val="40000"/>
              </a:srgbClr>
            </a:glow>
            <a:softEdge rad="215900"/>
          </a:effectLst>
        </p:spPr>
        <p:txBody>
          <a:bodyPr wrap="square" rtlCol="0">
            <a:spAutoFit/>
          </a:bodyPr>
          <a:lstStyle/>
          <a:p>
            <a:pPr algn="ctr"/>
            <a:r>
              <a:rPr lang="cs-CZ" sz="1800" dirty="0">
                <a:solidFill>
                  <a:schemeClr val="accent6">
                    <a:lumMod val="50000"/>
                  </a:schemeClr>
                </a:solidFill>
                <a:latin typeface="Arial Black" panose="020B0A04020102020204" pitchFamily="34" charset="0"/>
              </a:rPr>
              <a:t>Pohodové vítězství na umělce v České Lípě</a:t>
            </a:r>
          </a:p>
        </p:txBody>
      </p:sp>
      <p:sp>
        <p:nvSpPr>
          <p:cNvPr id="13" name="Obdélník 12">
            <a:extLst>
              <a:ext uri="{FF2B5EF4-FFF2-40B4-BE49-F238E27FC236}">
                <a16:creationId xmlns:a16="http://schemas.microsoft.com/office/drawing/2014/main" id="{441DA4B9-E640-43B0-9004-600369552EB1}"/>
              </a:ext>
            </a:extLst>
          </p:cNvPr>
          <p:cNvSpPr/>
          <p:nvPr/>
        </p:nvSpPr>
        <p:spPr>
          <a:xfrm>
            <a:off x="5328568" y="992957"/>
            <a:ext cx="4680520" cy="2339102"/>
          </a:xfrm>
          <a:prstGeom prst="rect">
            <a:avLst/>
          </a:prstGeom>
        </p:spPr>
        <p:txBody>
          <a:bodyPr wrap="square">
            <a:spAutoFit/>
          </a:bodyPr>
          <a:lstStyle/>
          <a:p>
            <a:pPr algn="ctr">
              <a:spcAft>
                <a:spcPts val="0"/>
              </a:spcAft>
            </a:pPr>
            <a:r>
              <a:rPr lang="cs-CZ" sz="1800" dirty="0">
                <a:solidFill>
                  <a:srgbClr val="000000"/>
                </a:solidFill>
                <a:highlight>
                  <a:srgbClr val="00FF00"/>
                </a:highlight>
                <a:latin typeface="Arial Black" panose="020B0A04020102020204" pitchFamily="34" charset="0"/>
                <a:ea typeface="Times New Roman" panose="02020603050405020304" pitchFamily="18" charset="0"/>
                <a:cs typeface="Calibri" panose="020F0502020204030204" pitchFamily="34" charset="0"/>
              </a:rPr>
              <a:t>SK Skalice u České Lípy - SK Štětí</a:t>
            </a:r>
            <a:endParaRPr lang="cs-CZ" sz="1800" dirty="0">
              <a:latin typeface="Arial Black" panose="020B0A04020102020204" pitchFamily="34" charset="0"/>
              <a:ea typeface="Times New Roman" panose="02020603050405020304" pitchFamily="18" charset="0"/>
            </a:endParaRPr>
          </a:p>
          <a:p>
            <a:pPr algn="ctr">
              <a:spcAft>
                <a:spcPts val="0"/>
              </a:spcAft>
            </a:pPr>
            <a:r>
              <a:rPr lang="cs-CZ" sz="1800" dirty="0">
                <a:solidFill>
                  <a:srgbClr val="000000"/>
                </a:solidFill>
                <a:highlight>
                  <a:srgbClr val="00FF00"/>
                </a:highlight>
                <a:latin typeface="Arial Black" panose="020B0A04020102020204" pitchFamily="34" charset="0"/>
                <a:ea typeface="Times New Roman" panose="02020603050405020304" pitchFamily="18" charset="0"/>
                <a:cs typeface="Calibri" panose="020F0502020204030204" pitchFamily="34" charset="0"/>
              </a:rPr>
              <a:t>1:3(1:2) </a:t>
            </a:r>
            <a:r>
              <a:rPr lang="cs-CZ" sz="1000" dirty="0">
                <a:solidFill>
                  <a:srgbClr val="000000"/>
                </a:solidFill>
                <a:highlight>
                  <a:srgbClr val="00FF00"/>
                </a:highlight>
                <a:latin typeface="Arial Black" panose="020B0A04020102020204" pitchFamily="34" charset="0"/>
                <a:ea typeface="Times New Roman" panose="02020603050405020304" pitchFamily="18" charset="0"/>
                <a:cs typeface="Calibri" panose="020F0502020204030204" pitchFamily="34" charset="0"/>
              </a:rPr>
              <a:t>  1.2.2020  UT Česká Lípa    přátelský zápas</a:t>
            </a:r>
            <a:endParaRPr lang="cs-CZ" dirty="0">
              <a:latin typeface="Arial Black" panose="020B0A04020102020204" pitchFamily="34" charset="0"/>
              <a:ea typeface="Times New Roman" panose="02020603050405020304" pitchFamily="18" charset="0"/>
            </a:endParaRPr>
          </a:p>
          <a:p>
            <a:pPr algn="just">
              <a:spcAft>
                <a:spcPts val="0"/>
              </a:spcAft>
            </a:pP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Výhra, vzhledem k tomu jaké bylo složení týmu, kdy jsme vlastně celých 90 minut odehráli s jedním střídajícím a to navíc v průběhu první půle musel odstoupit zraněný Pavel Fary, je dobrá. Rozhodující náskok jsme získali v úvodní dvacetiminutovce, a i když Skalice snížila na 1:2, tak jsme průběh utkání ve 2. poločase kontrolovali a přidali i branku na 3:1.</a:t>
            </a:r>
            <a:endParaRPr lang="cs-CZ" sz="1000" dirty="0">
              <a:latin typeface="Arial" panose="020B0604020202020204" pitchFamily="34" charset="0"/>
              <a:ea typeface="Times New Roman" panose="02020603050405020304" pitchFamily="18" charset="0"/>
              <a:cs typeface="Arial" panose="020B0604020202020204" pitchFamily="34" charset="0"/>
            </a:endParaRPr>
          </a:p>
          <a:p>
            <a:pPr>
              <a:spcAft>
                <a:spcPts val="0"/>
              </a:spcAft>
            </a:pPr>
            <a:r>
              <a:rPr lang="cs-CZ" sz="1000" u="sng" dirty="0">
                <a:solidFill>
                  <a:srgbClr val="000000"/>
                </a:solidFill>
                <a:latin typeface="Arial" panose="020B0604020202020204" pitchFamily="34" charset="0"/>
                <a:ea typeface="Times New Roman" panose="02020603050405020304" pitchFamily="18" charset="0"/>
                <a:cs typeface="Arial" panose="020B0604020202020204" pitchFamily="34" charset="0"/>
              </a:rPr>
              <a:t>Branky:</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R.Slanička</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1,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T.Belák</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1,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M.Polák</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1</a:t>
            </a:r>
            <a:endParaRPr lang="cs-CZ" sz="1000" dirty="0">
              <a:latin typeface="Arial" panose="020B0604020202020204" pitchFamily="34" charset="0"/>
              <a:ea typeface="Times New Roman" panose="02020603050405020304" pitchFamily="18" charset="0"/>
              <a:cs typeface="Arial" panose="020B0604020202020204" pitchFamily="34" charset="0"/>
            </a:endParaRPr>
          </a:p>
          <a:p>
            <a:pPr>
              <a:spcAft>
                <a:spcPts val="0"/>
              </a:spcAft>
            </a:pPr>
            <a:r>
              <a:rPr lang="cs-CZ" sz="1000" u="sng" dirty="0">
                <a:solidFill>
                  <a:srgbClr val="000000"/>
                </a:solidFill>
                <a:latin typeface="Arial" panose="020B0604020202020204" pitchFamily="34" charset="0"/>
                <a:ea typeface="Times New Roman" panose="02020603050405020304" pitchFamily="18" charset="0"/>
                <a:cs typeface="Arial" panose="020B0604020202020204" pitchFamily="34" charset="0"/>
              </a:rPr>
              <a:t>Sestava:</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T.Kysela-P.Fary</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(30.R.Feko),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R.Slanička</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F.Svoboda</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a:p>
            <a:pPr>
              <a:spcAft>
                <a:spcPts val="0"/>
              </a:spcAft>
            </a:pP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A.Brůža-T.Belák</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J.Prieložný</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D.Beruška</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M.Polák</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J.Pícha</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-M. </a:t>
            </a:r>
          </a:p>
          <a:p>
            <a:pPr>
              <a:spcAft>
                <a:spcPts val="0"/>
              </a:spcAft>
            </a:pP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Müller</a:t>
            </a:r>
            <a:endParaRPr lang="cs-CZ" sz="1000" dirty="0">
              <a:latin typeface="Arial" panose="020B0604020202020204" pitchFamily="34" charset="0"/>
              <a:ea typeface="Times New Roman" panose="02020603050405020304" pitchFamily="18" charset="0"/>
              <a:cs typeface="Arial" panose="020B0604020202020204" pitchFamily="34" charset="0"/>
            </a:endParaRPr>
          </a:p>
          <a:p>
            <a:pPr>
              <a:spcAft>
                <a:spcPts val="0"/>
              </a:spcAft>
            </a:pPr>
            <a:r>
              <a:rPr lang="cs-CZ" sz="1000" u="sng" dirty="0">
                <a:solidFill>
                  <a:srgbClr val="000000"/>
                </a:solidFill>
                <a:latin typeface="Arial" panose="020B0604020202020204" pitchFamily="34" charset="0"/>
                <a:ea typeface="Times New Roman" panose="02020603050405020304" pitchFamily="18" charset="0"/>
                <a:cs typeface="Arial" panose="020B0604020202020204" pitchFamily="34" charset="0"/>
              </a:rPr>
              <a:t>Trenér:</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P.Hoznédl</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J.Ransdorf</a:t>
            </a:r>
            <a:endParaRPr lang="cs-CZ" sz="1000" dirty="0">
              <a:latin typeface="Arial" panose="020B0604020202020204" pitchFamily="34" charset="0"/>
              <a:ea typeface="Times New Roman" panose="02020603050405020304" pitchFamily="18" charset="0"/>
              <a:cs typeface="Arial" panose="020B0604020202020204" pitchFamily="34" charset="0"/>
            </a:endParaRPr>
          </a:p>
          <a:p>
            <a:pPr>
              <a:spcAft>
                <a:spcPts val="0"/>
              </a:spcAft>
            </a:pPr>
            <a:r>
              <a:rPr lang="cs-CZ" sz="1000" u="sng" dirty="0">
                <a:solidFill>
                  <a:srgbClr val="000000"/>
                </a:solidFill>
                <a:latin typeface="Arial" panose="020B0604020202020204" pitchFamily="34" charset="0"/>
                <a:ea typeface="Times New Roman" panose="02020603050405020304" pitchFamily="18" charset="0"/>
                <a:cs typeface="Arial" panose="020B0604020202020204" pitchFamily="34" charset="0"/>
              </a:rPr>
              <a:t>Rozhodčí:</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Mário </a:t>
            </a:r>
            <a:r>
              <a:rPr lang="cs-CZ" sz="1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Ďörď</a:t>
            </a:r>
            <a:r>
              <a:rPr lang="cs-CZ"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 Tomáš Havel, Adam Václav</a:t>
            </a:r>
            <a:endParaRPr lang="cs-CZ" sz="1000" dirty="0">
              <a:latin typeface="Arial" panose="020B0604020202020204" pitchFamily="34" charset="0"/>
              <a:ea typeface="Times New Roman" panose="02020603050405020304" pitchFamily="18" charset="0"/>
              <a:cs typeface="Arial" panose="020B0604020202020204" pitchFamily="34" charset="0"/>
            </a:endParaRPr>
          </a:p>
        </p:txBody>
      </p:sp>
      <p:sp>
        <p:nvSpPr>
          <p:cNvPr id="14" name="TextovéPole 13">
            <a:extLst>
              <a:ext uri="{FF2B5EF4-FFF2-40B4-BE49-F238E27FC236}">
                <a16:creationId xmlns:a16="http://schemas.microsoft.com/office/drawing/2014/main" id="{C7C70B48-B24B-4153-9294-90093C6804D3}"/>
              </a:ext>
            </a:extLst>
          </p:cNvPr>
          <p:cNvSpPr txBox="1"/>
          <p:nvPr/>
        </p:nvSpPr>
        <p:spPr>
          <a:xfrm>
            <a:off x="5328568" y="3405540"/>
            <a:ext cx="4752528" cy="646331"/>
          </a:xfrm>
          <a:prstGeom prst="rect">
            <a:avLst/>
          </a:prstGeom>
          <a:pattFill prst="solidDmnd">
            <a:fgClr>
              <a:srgbClr val="99FF33"/>
            </a:fgClr>
            <a:bgClr>
              <a:schemeClr val="bg1"/>
            </a:bgClr>
          </a:pattFill>
          <a:effectLst>
            <a:glow rad="63500">
              <a:srgbClr val="FFFF00">
                <a:alpha val="40000"/>
              </a:srgbClr>
            </a:glow>
            <a:softEdge rad="215900"/>
          </a:effectLst>
        </p:spPr>
        <p:txBody>
          <a:bodyPr wrap="square" rtlCol="0">
            <a:spAutoFit/>
          </a:bodyPr>
          <a:lstStyle/>
          <a:p>
            <a:pPr algn="ctr"/>
            <a:r>
              <a:rPr lang="cs-CZ" sz="1800" dirty="0">
                <a:solidFill>
                  <a:srgbClr val="FF0000"/>
                </a:solidFill>
                <a:latin typeface="Arial Black" panose="020B0A04020102020204" pitchFamily="34" charset="0"/>
              </a:rPr>
              <a:t>Trenéři lepili sestavu jak to šlo a odrazilo se to i na výsledku</a:t>
            </a:r>
          </a:p>
        </p:txBody>
      </p:sp>
      <p:sp>
        <p:nvSpPr>
          <p:cNvPr id="15" name="Obdélník 14">
            <a:extLst>
              <a:ext uri="{FF2B5EF4-FFF2-40B4-BE49-F238E27FC236}">
                <a16:creationId xmlns:a16="http://schemas.microsoft.com/office/drawing/2014/main" id="{CCB3E4E7-658A-40BF-995E-92A725B45178}"/>
              </a:ext>
            </a:extLst>
          </p:cNvPr>
          <p:cNvSpPr/>
          <p:nvPr/>
        </p:nvSpPr>
        <p:spPr>
          <a:xfrm>
            <a:off x="5400576" y="4169767"/>
            <a:ext cx="4680520" cy="2834109"/>
          </a:xfrm>
          <a:prstGeom prst="rect">
            <a:avLst/>
          </a:prstGeom>
        </p:spPr>
        <p:txBody>
          <a:bodyPr wrap="square">
            <a:spAutoFit/>
          </a:bodyPr>
          <a:lstStyle/>
          <a:p>
            <a:pPr algn="ctr">
              <a:lnSpc>
                <a:spcPts val="1650"/>
              </a:lnSpc>
              <a:spcAft>
                <a:spcPts val="0"/>
              </a:spcAft>
            </a:pPr>
            <a:r>
              <a:rPr lang="cs-CZ" sz="1400" dirty="0">
                <a:solidFill>
                  <a:srgbClr val="000000"/>
                </a:solidFill>
                <a:highlight>
                  <a:srgbClr val="FFFF00"/>
                </a:highlight>
                <a:latin typeface="Arial Black" panose="020B0A04020102020204" pitchFamily="34" charset="0"/>
                <a:ea typeface="Times New Roman" panose="02020603050405020304" pitchFamily="18" charset="0"/>
              </a:rPr>
              <a:t>TJ</a:t>
            </a:r>
            <a:r>
              <a:rPr lang="cs-CZ" sz="1400" dirty="0">
                <a:solidFill>
                  <a:srgbClr val="000000"/>
                </a:solidFill>
                <a:highlight>
                  <a:srgbClr val="FFFF00"/>
                </a:highlight>
                <a:latin typeface="Arial Black" panose="020B0A04020102020204" pitchFamily="34" charset="0"/>
                <a:ea typeface="Times New Roman" panose="02020603050405020304" pitchFamily="18" charset="0"/>
                <a:cs typeface="Calibri" panose="020F0502020204030204" pitchFamily="34" charset="0"/>
              </a:rPr>
              <a:t> Krupka - SK Štětí </a:t>
            </a:r>
            <a:endParaRPr lang="cs-CZ" sz="2000" dirty="0">
              <a:latin typeface="Arial Black" panose="020B0A04020102020204" pitchFamily="34" charset="0"/>
              <a:ea typeface="Times New Roman" panose="02020603050405020304" pitchFamily="18" charset="0"/>
            </a:endParaRPr>
          </a:p>
          <a:p>
            <a:pPr algn="ctr">
              <a:spcAft>
                <a:spcPts val="0"/>
              </a:spcAft>
            </a:pPr>
            <a:r>
              <a:rPr lang="cs-CZ" sz="1400" dirty="0">
                <a:solidFill>
                  <a:srgbClr val="000000"/>
                </a:solidFill>
                <a:highlight>
                  <a:srgbClr val="FFFF00"/>
                </a:highlight>
                <a:latin typeface="Arial Black" panose="020B0A04020102020204" pitchFamily="34" charset="0"/>
                <a:ea typeface="Times New Roman" panose="02020603050405020304" pitchFamily="18" charset="0"/>
                <a:cs typeface="Calibri" panose="020F0502020204030204" pitchFamily="34" charset="0"/>
              </a:rPr>
              <a:t>3:3(0:1) </a:t>
            </a:r>
            <a:r>
              <a:rPr lang="cs-CZ" sz="1000" dirty="0">
                <a:solidFill>
                  <a:srgbClr val="000000"/>
                </a:solidFill>
                <a:highlight>
                  <a:srgbClr val="FFFF00"/>
                </a:highlight>
                <a:latin typeface="Arial Black" panose="020B0A04020102020204" pitchFamily="34" charset="0"/>
                <a:ea typeface="Times New Roman" panose="02020603050405020304" pitchFamily="18" charset="0"/>
                <a:cs typeface="Calibri" panose="020F0502020204030204" pitchFamily="34" charset="0"/>
              </a:rPr>
              <a:t>9.2.2020  přátelský zápas  UT Krupka</a:t>
            </a:r>
            <a:endParaRPr lang="cs-CZ" sz="1000" dirty="0">
              <a:latin typeface="Arial Black" panose="020B0A04020102020204" pitchFamily="34" charset="0"/>
              <a:ea typeface="Times New Roman" panose="02020603050405020304" pitchFamily="18" charset="0"/>
            </a:endParaRPr>
          </a:p>
          <a:p>
            <a:r>
              <a:rPr lang="cs-CZ" sz="1000" b="0" dirty="0">
                <a:latin typeface="Arial" panose="020B0604020202020204" pitchFamily="34" charset="0"/>
                <a:cs typeface="Arial" panose="020B0604020202020204" pitchFamily="34" charset="0"/>
              </a:rPr>
              <a:t>v prvním poločase jsme měli míč na kopačkách mnohem častěji než domácí, které jsme až na pár zbytečných ztrát balónu na dostřel branky nepouštěli. Také jsme v prvních 45 minutách gól neinkasovali. Hře dopředu ale chybělo více klidu a odvahy. Dvě, tři šance, které jsme si vypracovali zůstaly nevyužity. Naštěstí nám jednu nabídly domácí a tu jsme využili k vedení 1:0.  Druhá půle už se hrála mnohem otevřeněji a mezery v naší v obraně domácí začali trestat. Střelecky se dařilo Kolomanu Horváthovi autorovi 2 gólů, který měl několika zápasovou pauzu. Výkon našeho mužstva ideální nebyl. Vliv na to má i to, že velké množství důležitých hráčů chybělo. Nebudeme je tady jmenovat, fanoušci si jeho podle sestavy určitě zjistí.    </a:t>
            </a:r>
          </a:p>
          <a:p>
            <a:r>
              <a:rPr lang="cs-CZ" sz="1000" b="0" u="sng" dirty="0">
                <a:latin typeface="Arial" panose="020B0604020202020204" pitchFamily="34" charset="0"/>
                <a:cs typeface="Arial" panose="020B0604020202020204" pitchFamily="34" charset="0"/>
              </a:rPr>
              <a:t>Branky</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K.Horváth</a:t>
            </a:r>
            <a:r>
              <a:rPr lang="cs-CZ" sz="1000" b="0" dirty="0">
                <a:latin typeface="Arial" panose="020B0604020202020204" pitchFamily="34" charset="0"/>
                <a:cs typeface="Arial" panose="020B0604020202020204" pitchFamily="34" charset="0"/>
              </a:rPr>
              <a:t> 2, </a:t>
            </a:r>
            <a:r>
              <a:rPr lang="cs-CZ" sz="1000" b="0" dirty="0" err="1">
                <a:latin typeface="Arial" panose="020B0604020202020204" pitchFamily="34" charset="0"/>
                <a:cs typeface="Arial" panose="020B0604020202020204" pitchFamily="34" charset="0"/>
              </a:rPr>
              <a:t>A.Brůža</a:t>
            </a:r>
            <a:r>
              <a:rPr lang="cs-CZ" sz="1000" b="0" dirty="0">
                <a:latin typeface="Arial" panose="020B0604020202020204" pitchFamily="34" charset="0"/>
                <a:cs typeface="Arial" panose="020B0604020202020204" pitchFamily="34" charset="0"/>
              </a:rPr>
              <a:t> 1</a:t>
            </a:r>
          </a:p>
          <a:p>
            <a:r>
              <a:rPr lang="cs-CZ" sz="1000" b="0" u="sng" dirty="0">
                <a:latin typeface="Arial" panose="020B0604020202020204" pitchFamily="34" charset="0"/>
                <a:cs typeface="Arial" panose="020B0604020202020204" pitchFamily="34" charset="0"/>
              </a:rPr>
              <a:t>Sestava: </a:t>
            </a:r>
            <a:r>
              <a:rPr lang="cs-CZ" sz="1000" b="0" dirty="0" err="1">
                <a:latin typeface="Arial" panose="020B0604020202020204" pitchFamily="34" charset="0"/>
                <a:cs typeface="Arial" panose="020B0604020202020204" pitchFamily="34" charset="0"/>
              </a:rPr>
              <a:t>V.Sailer-P.Fary</a:t>
            </a:r>
            <a:r>
              <a:rPr lang="cs-CZ" sz="1000" b="0" dirty="0">
                <a:latin typeface="Arial" panose="020B0604020202020204" pitchFamily="34" charset="0"/>
                <a:cs typeface="Arial" panose="020B0604020202020204" pitchFamily="34" charset="0"/>
              </a:rPr>
              <a:t>(50.L.Jakl), </a:t>
            </a:r>
            <a:r>
              <a:rPr lang="cs-CZ" sz="1000" b="0" dirty="0" err="1">
                <a:latin typeface="Arial" panose="020B0604020202020204" pitchFamily="34" charset="0"/>
                <a:cs typeface="Arial" panose="020B0604020202020204" pitchFamily="34" charset="0"/>
              </a:rPr>
              <a:t>R.Slanička</a:t>
            </a:r>
            <a:r>
              <a:rPr lang="cs-CZ" sz="1000" b="0" dirty="0">
                <a:latin typeface="Arial" panose="020B0604020202020204" pitchFamily="34" charset="0"/>
                <a:cs typeface="Arial" panose="020B0604020202020204" pitchFamily="34" charset="0"/>
              </a:rPr>
              <a:t>(46.R.Feko), </a:t>
            </a:r>
            <a:r>
              <a:rPr lang="cs-CZ" sz="1000" b="0" dirty="0" err="1">
                <a:latin typeface="Arial" panose="020B0604020202020204" pitchFamily="34" charset="0"/>
                <a:cs typeface="Arial" panose="020B0604020202020204" pitchFamily="34" charset="0"/>
              </a:rPr>
              <a:t>D.Beruška</a:t>
            </a:r>
            <a:r>
              <a:rPr lang="cs-CZ" sz="1000" b="0" dirty="0">
                <a:latin typeface="Arial" panose="020B0604020202020204" pitchFamily="34" charset="0"/>
                <a:cs typeface="Arial" panose="020B0604020202020204" pitchFamily="34" charset="0"/>
              </a:rPr>
              <a:t>(52. </a:t>
            </a:r>
          </a:p>
          <a:p>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F.Podhorský</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D.Mencl</a:t>
            </a:r>
            <a:r>
              <a:rPr lang="cs-CZ" sz="1000" b="0" dirty="0">
                <a:latin typeface="Arial" panose="020B0604020202020204" pitchFamily="34" charset="0"/>
                <a:cs typeface="Arial" panose="020B0604020202020204" pitchFamily="34" charset="0"/>
              </a:rPr>
              <a:t>(46. </a:t>
            </a:r>
            <a:r>
              <a:rPr lang="cs-CZ" sz="1000" b="0" dirty="0" err="1">
                <a:latin typeface="Arial" panose="020B0604020202020204" pitchFamily="34" charset="0"/>
                <a:cs typeface="Arial" panose="020B0604020202020204" pitchFamily="34" charset="0"/>
              </a:rPr>
              <a:t>L.Nečas</a:t>
            </a:r>
            <a:r>
              <a:rPr lang="cs-CZ" sz="1000" b="0" dirty="0">
                <a:latin typeface="Arial" panose="020B0604020202020204" pitchFamily="34" charset="0"/>
                <a:cs typeface="Arial" panose="020B0604020202020204" pitchFamily="34" charset="0"/>
              </a:rPr>
              <a:t>)-</a:t>
            </a:r>
            <a:r>
              <a:rPr lang="cs-CZ" sz="1000" b="0" dirty="0" err="1">
                <a:latin typeface="Arial" panose="020B0604020202020204" pitchFamily="34" charset="0"/>
                <a:cs typeface="Arial" panose="020B0604020202020204" pitchFamily="34" charset="0"/>
              </a:rPr>
              <a:t>J.Slavíček</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M.Polák</a:t>
            </a:r>
            <a:r>
              <a:rPr lang="cs-CZ" sz="1000" b="0" dirty="0">
                <a:latin typeface="Arial" panose="020B0604020202020204" pitchFamily="34" charset="0"/>
                <a:cs typeface="Arial" panose="020B0604020202020204" pitchFamily="34" charset="0"/>
              </a:rPr>
              <a:t>, </a:t>
            </a:r>
          </a:p>
          <a:p>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J.Prieložný</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j.Neuman</a:t>
            </a:r>
            <a:r>
              <a:rPr lang="cs-CZ" sz="1000" b="0" dirty="0">
                <a:latin typeface="Arial" panose="020B0604020202020204" pitchFamily="34" charset="0"/>
                <a:cs typeface="Arial" panose="020B0604020202020204" pitchFamily="34" charset="0"/>
              </a:rPr>
              <a:t>(46. </a:t>
            </a:r>
            <a:r>
              <a:rPr lang="cs-CZ" sz="1000" b="0" dirty="0" err="1">
                <a:latin typeface="Arial" panose="020B0604020202020204" pitchFamily="34" charset="0"/>
                <a:cs typeface="Arial" panose="020B0604020202020204" pitchFamily="34" charset="0"/>
              </a:rPr>
              <a:t>K.Horváth</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A.Brůža-T.Belák</a:t>
            </a:r>
            <a:endParaRPr lang="cs-CZ" sz="1000" b="0" dirty="0">
              <a:latin typeface="Arial" panose="020B0604020202020204" pitchFamily="34" charset="0"/>
              <a:cs typeface="Arial" panose="020B0604020202020204" pitchFamily="34" charset="0"/>
            </a:endParaRPr>
          </a:p>
          <a:p>
            <a:r>
              <a:rPr lang="cs-CZ" sz="1000" b="0" u="sng" dirty="0">
                <a:latin typeface="Arial" panose="020B0604020202020204" pitchFamily="34" charset="0"/>
                <a:cs typeface="Arial" panose="020B0604020202020204" pitchFamily="34" charset="0"/>
              </a:rPr>
              <a:t>Trenéři: </a:t>
            </a:r>
            <a:r>
              <a:rPr lang="cs-CZ" sz="1000" b="0" dirty="0" err="1">
                <a:latin typeface="Arial" panose="020B0604020202020204" pitchFamily="34" charset="0"/>
                <a:cs typeface="Arial" panose="020B0604020202020204" pitchFamily="34" charset="0"/>
              </a:rPr>
              <a:t>J.Ransdorf</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P.Hoznédl</a:t>
            </a:r>
            <a:endParaRPr lang="cs-CZ" sz="10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81851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ýchozí návrh">
  <a:themeElements>
    <a:clrScheme name="Výchozí návrh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Výchozí návrh">
      <a:majorFont>
        <a:latin typeface="Times New Roman"/>
        <a:ea typeface=""/>
        <a:cs typeface=""/>
      </a:majorFont>
      <a:minorFont>
        <a:latin typeface="Times New Roman"/>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blipFill>
          <a:blip xmlns:r="http://schemas.openxmlformats.org/officeDocument/2006/relationships" r:embed="rId1"/>
          <a:stretch>
            <a:fillRect/>
          </a:stretch>
        </a:blipFill>
        <a:ln w="9525">
          <a:noFill/>
          <a:miter lim="800000"/>
          <a:headEnd/>
          <a:tailEnd/>
        </a:ln>
        <a:effectLst/>
      </a:spPr>
      <a:bodyPr vert="horz" wrap="square" lIns="0" tIns="0" rIns="38088" bIns="39675"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sz="900" b="1" i="0" u="none" strike="noStrike" cap="none" normalizeH="0" baseline="0" dirty="0" smtClean="0">
            <a:ln>
              <a:noFill/>
            </a:ln>
            <a:solidFill>
              <a:srgbClr val="FFFFFF"/>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dist="45791" dir="2021404" algn="ctr" rotWithShape="0">
            <a:srgbClr val="9999FF"/>
          </a:outerShdw>
        </a:effectLst>
      </a:spPr>
      <a:bodyPr vert="horz" wrap="none" lIns="0" tIns="0" rIns="0" bIns="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cs-CZ" sz="1200" b="1" i="0" u="none" strike="noStrike" cap="none" normalizeH="0" baseline="0" smtClean="0">
            <a:ln>
              <a:noFill/>
            </a:ln>
            <a:solidFill>
              <a:schemeClr val="tx1"/>
            </a:solidFill>
            <a:effectLst>
              <a:outerShdw blurRad="38100" dist="38100" dir="2700000" algn="tl">
                <a:srgbClr val="000000">
                  <a:alpha val="43137"/>
                </a:srgbClr>
              </a:outerShdw>
            </a:effectLst>
            <a:latin typeface="Arial Rounded MT Bold" pitchFamily="34" charset="0"/>
          </a:defRPr>
        </a:defPPr>
      </a:lstStyle>
    </a:lnDef>
    <a:txDef>
      <a:spPr>
        <a:solidFill>
          <a:srgbClr val="99FFCC"/>
        </a:solidFill>
        <a:effectLst>
          <a:glow rad="101600">
            <a:srgbClr val="FFFF66">
              <a:alpha val="40000"/>
            </a:srgbClr>
          </a:glow>
          <a:softEdge rad="241300"/>
        </a:effectLst>
      </a:spPr>
      <a:bodyPr wrap="square" rtlCol="0">
        <a:spAutoFit/>
      </a:bodyPr>
      <a:lstStyle>
        <a:defPPr algn="ctr">
          <a:defRPr sz="2000" dirty="0" smtClean="0">
            <a:latin typeface="Arial Black" panose="020B0A04020102020204" pitchFamily="34" charset="0"/>
          </a:defRPr>
        </a:defPPr>
      </a:lstStyle>
    </a:txDef>
  </a:objectDefaults>
  <a:extraClrSchemeLst>
    <a:extraClrScheme>
      <a:clrScheme name="Výchozí návrh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Výchozí návrh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Výchozí návrh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Výchozí návrh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Výchozí návrh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Výchozí návrh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Výchozí návrh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6" Type="http://schemas.microsoft.com/office/2011/relationships/webextension" Target="webextension6.xml"/><Relationship Id="rId5" Type="http://schemas.microsoft.com/office/2011/relationships/webextension" Target="webextension5.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350" row="4">
    <wetp:webextensionref xmlns:r="http://schemas.openxmlformats.org/officeDocument/2006/relationships" r:id="rId1"/>
  </wetp:taskpane>
  <wetp:taskpane dockstate="right" visibility="0" width="350" row="4">
    <wetp:webextensionref xmlns:r="http://schemas.openxmlformats.org/officeDocument/2006/relationships" r:id="rId2"/>
  </wetp:taskpane>
  <wetp:taskpane dockstate="right" visibility="0" width="350" row="5">
    <wetp:webextensionref xmlns:r="http://schemas.openxmlformats.org/officeDocument/2006/relationships" r:id="rId3"/>
  </wetp:taskpane>
  <wetp:taskpane dockstate="right" visibility="0" width="350" row="6">
    <wetp:webextensionref xmlns:r="http://schemas.openxmlformats.org/officeDocument/2006/relationships" r:id="rId4"/>
  </wetp:taskpane>
  <wetp:taskpane dockstate="right" visibility="0" width="350" row="7">
    <wetp:webextensionref xmlns:r="http://schemas.openxmlformats.org/officeDocument/2006/relationships" r:id="rId5"/>
  </wetp:taskpane>
  <wetp:taskpane dockstate="right" visibility="0" width="350" row="3">
    <wetp:webextensionref xmlns:r="http://schemas.openxmlformats.org/officeDocument/2006/relationships" r:id="rId6"/>
  </wetp:taskpane>
</wetp:taskpanes>
</file>

<file path=ppt/webextensions/webextension1.xml><?xml version="1.0" encoding="utf-8"?>
<we:webextension xmlns:we="http://schemas.microsoft.com/office/webextensions/webextension/2010/11" id="{475B91A8-6E46-426A-9707-2262F9DA1466}">
  <we:reference id="wa104380121" version="2.0.0.0" store="cs-CZ" storeType="OMEX"/>
  <we:alternateReferences>
    <we:reference id="WA104380121" version="2.0.0.0" store="WA10438012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167A753F-66AA-4724-8520-F8EFCF212C5A}">
  <we:reference id="wa104178141" version="3.9.11.1" store="cs-CZ" storeType="OMEX"/>
  <we:alternateReferences>
    <we:reference id="WA104178141" version="3.9.11.1" store="WA104178141"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62AB1FFC-DB39-43F4-9F5C-1C25464A3EE9}">
  <we:reference id="wa104380317" version="1.0.0.0" store="cs-CZ" storeType="OMEX"/>
  <we:alternateReferences>
    <we:reference id="WA104380317" version="1.0.0.0" store="WA104380317"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243B770F-8C12-4926-A20A-C65321F450E0}">
  <we:reference id="wa104380162" version="1.0.1.0" store="cs-CZ" storeType="OMEX"/>
  <we:alternateReferences>
    <we:reference id="WA104380162" version="1.0.1.0" store="WA104380162" storeType="OMEX"/>
  </we:alternateReferences>
  <we:properties/>
  <we:bindings/>
  <we:snapshot xmlns:r="http://schemas.openxmlformats.org/officeDocument/2006/relationships"/>
</we:webextension>
</file>

<file path=ppt/webextensions/webextension5.xml><?xml version="1.0" encoding="utf-8"?>
<we:webextension xmlns:we="http://schemas.microsoft.com/office/webextensions/webextension/2010/11" id="{E2A4739D-7E32-41D0-A5DF-C3FA12595487}">
  <we:reference id="wa104380510" version="1.0.0.3" store="cs-CZ" storeType="OMEX"/>
  <we:alternateReferences>
    <we:reference id="WA104380510" version="1.0.0.3" store="WA104380510" storeType="OMEX"/>
  </we:alternateReferences>
  <we:properties/>
  <we:bindings/>
  <we:snapshot xmlns:r="http://schemas.openxmlformats.org/officeDocument/2006/relationships"/>
</we:webextension>
</file>

<file path=ppt/webextensions/webextension6.xml><?xml version="1.0" encoding="utf-8"?>
<we:webextension xmlns:we="http://schemas.microsoft.com/office/webextensions/webextension/2010/11" id="{040C81F9-9116-4A3C-A58F-264ECAB51127}">
  <we:reference id="wa104380907" version="1.0.0.0" store="cs-CZ" storeType="OMEX"/>
  <we:alternateReferences>
    <we:reference id="wa104380907" version="1.0.0.0" store="wa104380907"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Organic</Template>
  <TotalTime>243</TotalTime>
  <Words>5482</Words>
  <Application>Microsoft Office PowerPoint</Application>
  <PresentationFormat>Vlastní</PresentationFormat>
  <Paragraphs>1578</Paragraphs>
  <Slides>24</Slides>
  <Notes>2</Notes>
  <HiddenSlides>0</HiddenSlides>
  <MMClips>0</MMClips>
  <ScaleCrop>false</ScaleCrop>
  <HeadingPairs>
    <vt:vector size="6" baseType="variant">
      <vt:variant>
        <vt:lpstr>Použitá písma</vt:lpstr>
      </vt:variant>
      <vt:variant>
        <vt:i4>44</vt:i4>
      </vt:variant>
      <vt:variant>
        <vt:lpstr>Motiv</vt:lpstr>
      </vt:variant>
      <vt:variant>
        <vt:i4>1</vt:i4>
      </vt:variant>
      <vt:variant>
        <vt:lpstr>Nadpisy snímků</vt:lpstr>
      </vt:variant>
      <vt:variant>
        <vt:i4>24</vt:i4>
      </vt:variant>
    </vt:vector>
  </HeadingPairs>
  <TitlesOfParts>
    <vt:vector size="69" baseType="lpstr">
      <vt:lpstr>Yu Gothic UI</vt:lpstr>
      <vt:lpstr>Yu Gothic UI Semibold</vt:lpstr>
      <vt:lpstr>Albertus MT</vt:lpstr>
      <vt:lpstr>Algerian</vt:lpstr>
      <vt:lpstr>Arial</vt:lpstr>
      <vt:lpstr>Arial Black</vt:lpstr>
      <vt:lpstr>Arial Rounded MT Bold</vt:lpstr>
      <vt:lpstr>Bahnschrift</vt:lpstr>
      <vt:lpstr>Berlin Sans FB Demi</vt:lpstr>
      <vt:lpstr>Bookman Old Style</vt:lpstr>
      <vt:lpstr>Britannic Bold</vt:lpstr>
      <vt:lpstr>Broadway</vt:lpstr>
      <vt:lpstr>Calibri</vt:lpstr>
      <vt:lpstr>Century Gothic</vt:lpstr>
      <vt:lpstr>Cooper Black</vt:lpstr>
      <vt:lpstr>Ebrima</vt:lpstr>
      <vt:lpstr>Eras Bold ITC</vt:lpstr>
      <vt:lpstr>FangSong</vt:lpstr>
      <vt:lpstr>Footlight MT Light</vt:lpstr>
      <vt:lpstr>Franklin Gothic Heavy</vt:lpstr>
      <vt:lpstr>Georgia</vt:lpstr>
      <vt:lpstr>Georgia Pro Black</vt:lpstr>
      <vt:lpstr>Georgia Pro Cond Black</vt:lpstr>
      <vt:lpstr>Gill Sans Nova Ultra Bold</vt:lpstr>
      <vt:lpstr>Gill Sans Ultra Bold Condensed</vt:lpstr>
      <vt:lpstr>Goudy Stout</vt:lpstr>
      <vt:lpstr>Gungsuh</vt:lpstr>
      <vt:lpstr>GungsuhChe</vt:lpstr>
      <vt:lpstr>Khmer UI</vt:lpstr>
      <vt:lpstr>KodchiangUPC</vt:lpstr>
      <vt:lpstr>Miriam</vt:lpstr>
      <vt:lpstr>Rockwell Condensed</vt:lpstr>
      <vt:lpstr>Rockwell Nova Extra Bold</vt:lpstr>
      <vt:lpstr>Segoe UI Black</vt:lpstr>
      <vt:lpstr>Showcard Gothic</vt:lpstr>
      <vt:lpstr>Snap ITC</vt:lpstr>
      <vt:lpstr>STHupo</vt:lpstr>
      <vt:lpstr>Tahoma</vt:lpstr>
      <vt:lpstr>Times New Roman</vt:lpstr>
      <vt:lpstr>Tw Cen MT Condensed Extra Bold</vt:lpstr>
      <vt:lpstr>Verdana</vt:lpstr>
      <vt:lpstr>Verdana Pro Black</vt:lpstr>
      <vt:lpstr>Walbaum Display Heavy</vt:lpstr>
      <vt:lpstr>Yu Mincho Demibold</vt:lpstr>
      <vt:lpstr>Výchozí návrh</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Frantschach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Bez nadpisu</dc:title>
  <dc:creator>Pavel Čermák</dc:creator>
  <cp:lastModifiedBy>plisek</cp:lastModifiedBy>
  <cp:revision>23338</cp:revision>
  <cp:lastPrinted>2020-02-26T14:03:24Z</cp:lastPrinted>
  <dcterms:created xsi:type="dcterms:W3CDTF">2001-03-12T13:44:53Z</dcterms:created>
  <dcterms:modified xsi:type="dcterms:W3CDTF">2020-12-28T18:55:42Z</dcterms:modified>
</cp:coreProperties>
</file>