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4"/>
  </p:notesMasterIdLst>
  <p:handoutMasterIdLst>
    <p:handoutMasterId r:id="rId25"/>
  </p:handoutMasterIdLst>
  <p:sldIdLst>
    <p:sldId id="258" r:id="rId2"/>
    <p:sldId id="323" r:id="rId3"/>
    <p:sldId id="324" r:id="rId4"/>
    <p:sldId id="325" r:id="rId5"/>
    <p:sldId id="326" r:id="rId6"/>
    <p:sldId id="327" r:id="rId7"/>
    <p:sldId id="328" r:id="rId8"/>
    <p:sldId id="329" r:id="rId9"/>
    <p:sldId id="332" r:id="rId10"/>
    <p:sldId id="333" r:id="rId11"/>
    <p:sldId id="330" r:id="rId12"/>
    <p:sldId id="331" r:id="rId13"/>
    <p:sldId id="334" r:id="rId14"/>
    <p:sldId id="335" r:id="rId15"/>
    <p:sldId id="336" r:id="rId16"/>
    <p:sldId id="337" r:id="rId17"/>
    <p:sldId id="338" r:id="rId18"/>
    <p:sldId id="339" r:id="rId19"/>
    <p:sldId id="340" r:id="rId20"/>
    <p:sldId id="341" r:id="rId21"/>
    <p:sldId id="342" r:id="rId22"/>
    <p:sldId id="343" r:id="rId23"/>
  </p:sldIdLst>
  <p:sldSz cx="10225088" cy="7239000"/>
  <p:notesSz cx="6797675" cy="9926638"/>
  <p:defaultTextStyle>
    <a:defPPr>
      <a:defRPr lang="cs-CZ"/>
    </a:defPPr>
    <a:lvl1pPr algn="l" rtl="0" fontAlgn="base">
      <a:spcBef>
        <a:spcPct val="0"/>
      </a:spcBef>
      <a:spcAft>
        <a:spcPct val="0"/>
      </a:spcAft>
      <a:defRPr sz="1200" b="1" kern="1200">
        <a:solidFill>
          <a:schemeClr val="tx1"/>
        </a:solidFill>
        <a:latin typeface="Arial Rounded MT Bold" pitchFamily="34" charset="0"/>
        <a:ea typeface="+mn-ea"/>
        <a:cs typeface="+mn-cs"/>
      </a:defRPr>
    </a:lvl1pPr>
    <a:lvl2pPr marL="455613" indent="1588" algn="l" rtl="0" fontAlgn="base">
      <a:spcBef>
        <a:spcPct val="0"/>
      </a:spcBef>
      <a:spcAft>
        <a:spcPct val="0"/>
      </a:spcAft>
      <a:defRPr sz="1200" b="1" kern="1200">
        <a:solidFill>
          <a:schemeClr val="tx1"/>
        </a:solidFill>
        <a:latin typeface="Arial Rounded MT Bold" pitchFamily="34" charset="0"/>
        <a:ea typeface="+mn-ea"/>
        <a:cs typeface="+mn-cs"/>
      </a:defRPr>
    </a:lvl2pPr>
    <a:lvl3pPr marL="912813" indent="1588" algn="l" rtl="0" fontAlgn="base">
      <a:spcBef>
        <a:spcPct val="0"/>
      </a:spcBef>
      <a:spcAft>
        <a:spcPct val="0"/>
      </a:spcAft>
      <a:defRPr sz="1200" b="1" kern="1200">
        <a:solidFill>
          <a:schemeClr val="tx1"/>
        </a:solidFill>
        <a:latin typeface="Arial Rounded MT Bold" pitchFamily="34" charset="0"/>
        <a:ea typeface="+mn-ea"/>
        <a:cs typeface="+mn-cs"/>
      </a:defRPr>
    </a:lvl3pPr>
    <a:lvl4pPr marL="1370013" indent="1588" algn="l" rtl="0" fontAlgn="base">
      <a:spcBef>
        <a:spcPct val="0"/>
      </a:spcBef>
      <a:spcAft>
        <a:spcPct val="0"/>
      </a:spcAft>
      <a:defRPr sz="1200" b="1" kern="1200">
        <a:solidFill>
          <a:schemeClr val="tx1"/>
        </a:solidFill>
        <a:latin typeface="Arial Rounded MT Bold" pitchFamily="34" charset="0"/>
        <a:ea typeface="+mn-ea"/>
        <a:cs typeface="+mn-cs"/>
      </a:defRPr>
    </a:lvl4pPr>
    <a:lvl5pPr marL="1827213" indent="1588" algn="l" rtl="0" fontAlgn="base">
      <a:spcBef>
        <a:spcPct val="0"/>
      </a:spcBef>
      <a:spcAft>
        <a:spcPct val="0"/>
      </a:spcAft>
      <a:defRPr sz="1200" b="1" kern="1200">
        <a:solidFill>
          <a:schemeClr val="tx1"/>
        </a:solidFill>
        <a:latin typeface="Arial Rounded MT Bold" pitchFamily="34" charset="0"/>
        <a:ea typeface="+mn-ea"/>
        <a:cs typeface="+mn-cs"/>
      </a:defRPr>
    </a:lvl5pPr>
    <a:lvl6pPr marL="2286000" algn="l" defTabSz="914400" rtl="0" eaLnBrk="1" latinLnBrk="0" hangingPunct="1">
      <a:defRPr sz="1200" b="1" kern="1200">
        <a:solidFill>
          <a:schemeClr val="tx1"/>
        </a:solidFill>
        <a:latin typeface="Arial Rounded MT Bold" pitchFamily="34" charset="0"/>
        <a:ea typeface="+mn-ea"/>
        <a:cs typeface="+mn-cs"/>
      </a:defRPr>
    </a:lvl6pPr>
    <a:lvl7pPr marL="2743200" algn="l" defTabSz="914400" rtl="0" eaLnBrk="1" latinLnBrk="0" hangingPunct="1">
      <a:defRPr sz="1200" b="1" kern="1200">
        <a:solidFill>
          <a:schemeClr val="tx1"/>
        </a:solidFill>
        <a:latin typeface="Arial Rounded MT Bold" pitchFamily="34" charset="0"/>
        <a:ea typeface="+mn-ea"/>
        <a:cs typeface="+mn-cs"/>
      </a:defRPr>
    </a:lvl7pPr>
    <a:lvl8pPr marL="3200400" algn="l" defTabSz="914400" rtl="0" eaLnBrk="1" latinLnBrk="0" hangingPunct="1">
      <a:defRPr sz="1200" b="1" kern="1200">
        <a:solidFill>
          <a:schemeClr val="tx1"/>
        </a:solidFill>
        <a:latin typeface="Arial Rounded MT Bold" pitchFamily="34" charset="0"/>
        <a:ea typeface="+mn-ea"/>
        <a:cs typeface="+mn-cs"/>
      </a:defRPr>
    </a:lvl8pPr>
    <a:lvl9pPr marL="3657600" algn="l" defTabSz="914400" rtl="0" eaLnBrk="1" latinLnBrk="0" hangingPunct="1">
      <a:defRPr sz="1200" b="1" kern="1200">
        <a:solidFill>
          <a:schemeClr val="tx1"/>
        </a:solidFill>
        <a:latin typeface="Arial Rounded MT Bold" pitchFamily="34" charset="0"/>
        <a:ea typeface="+mn-ea"/>
        <a:cs typeface="+mn-cs"/>
      </a:defRPr>
    </a:lvl9pPr>
  </p:defaultTextStyle>
  <p:extLst>
    <p:ext uri="{EFAFB233-063F-42B5-8137-9DF3F51BA10A}">
      <p15:sldGuideLst xmlns:p15="http://schemas.microsoft.com/office/powerpoint/2012/main">
        <p15:guide id="1" orient="horz" pos="2371" userDrawn="1">
          <p15:clr>
            <a:srgbClr val="A4A3A4"/>
          </p15:clr>
        </p15:guide>
        <p15:guide id="2" pos="3221" userDrawn="1">
          <p15:clr>
            <a:srgbClr val="A4A3A4"/>
          </p15:clr>
        </p15:guide>
      </p15:sldGuideLst>
    </p:ext>
    <p:ext uri="{2D200454-40CA-4A62-9FC3-DE9A4176ACB9}">
      <p15:notesGuideLst xmlns:p15="http://schemas.microsoft.com/office/powerpoint/2012/main">
        <p15:guide id="1" orient="horz" pos="3128">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33"/>
    <a:srgbClr val="6600CC"/>
    <a:srgbClr val="0000FF"/>
    <a:srgbClr val="99CCFF"/>
    <a:srgbClr val="CCFF99"/>
    <a:srgbClr val="003300"/>
    <a:srgbClr val="993366"/>
    <a:srgbClr val="BC1014"/>
    <a:srgbClr val="66FFCC"/>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Styl s motivem 1 – zvýraznění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D5ABB26-0587-4C30-8999-92F81FD0307C}" styleName="Bez stylu, bez mří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Styl s motivem 1 – zvýraznění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12C8C85-51F0-491E-9774-3900AFEF0FD7}" styleName="Světlý styl 2 – zvýraznění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9012ECD-51FC-41F1-AA8D-1B2483CD663E}" styleName="Světlý styl 2 – zvýraznění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Světlý styl 2 – zvýraznění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C2FFA5D-87B4-456A-9821-1D502468CF0F}" styleName="Styl s motivem 1 – zvýraznění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Styl s motivem 1 – zvýraznění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6D9F66E-5EB9-4882-86FB-DCBF35E3C3E4}" styleName="Střední styl 4 – zvýraznění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8FB837D-C827-4EFA-A057-4D05807E0F7C}" styleName="Styl s motivem 1 – zvýraznění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874" autoAdjust="0"/>
    <p:restoredTop sz="95455" autoAdjust="0"/>
  </p:normalViewPr>
  <p:slideViewPr>
    <p:cSldViewPr>
      <p:cViewPr>
        <p:scale>
          <a:sx n="80" d="100"/>
          <a:sy n="80" d="100"/>
        </p:scale>
        <p:origin x="1086" y="240"/>
      </p:cViewPr>
      <p:guideLst>
        <p:guide orient="horz" pos="2371"/>
        <p:guide pos="322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444" y="-102"/>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933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b="0">
                <a:effectLst/>
                <a:latin typeface="Times New Roman" pitchFamily="18" charset="0"/>
              </a:defRPr>
            </a:lvl1pPr>
          </a:lstStyle>
          <a:p>
            <a:pPr>
              <a:defRPr/>
            </a:pPr>
            <a:endParaRPr lang="cs-CZ" dirty="0"/>
          </a:p>
        </p:txBody>
      </p:sp>
      <p:sp>
        <p:nvSpPr>
          <p:cNvPr id="739331"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b="0">
                <a:effectLst/>
                <a:latin typeface="Times New Roman" pitchFamily="18" charset="0"/>
              </a:defRPr>
            </a:lvl1pPr>
          </a:lstStyle>
          <a:p>
            <a:pPr>
              <a:defRPr/>
            </a:pPr>
            <a:endParaRPr lang="cs-CZ" dirty="0"/>
          </a:p>
        </p:txBody>
      </p:sp>
      <p:sp>
        <p:nvSpPr>
          <p:cNvPr id="739332"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b="0">
                <a:effectLst/>
                <a:latin typeface="Times New Roman" pitchFamily="18" charset="0"/>
              </a:defRPr>
            </a:lvl1pPr>
          </a:lstStyle>
          <a:p>
            <a:pPr>
              <a:defRPr/>
            </a:pPr>
            <a:endParaRPr lang="cs-CZ" dirty="0"/>
          </a:p>
        </p:txBody>
      </p:sp>
      <p:sp>
        <p:nvSpPr>
          <p:cNvPr id="739333"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b="0">
                <a:effectLst/>
                <a:latin typeface="Times New Roman" pitchFamily="18" charset="0"/>
              </a:defRPr>
            </a:lvl1pPr>
          </a:lstStyle>
          <a:p>
            <a:pPr>
              <a:defRPr/>
            </a:pPr>
            <a:fld id="{DE138A7D-C59D-468B-9B86-11383E02ACDF}" type="slidenum">
              <a:rPr lang="cs-CZ"/>
              <a:pPr>
                <a:defRPr/>
              </a:pPr>
              <a:t>‹#›</a:t>
            </a:fld>
            <a:endParaRPr lang="cs-CZ"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lvl1pPr algn="l" defTabSz="927100" eaLnBrk="0" hangingPunct="0">
              <a:defRPr b="0">
                <a:effectLst/>
                <a:latin typeface="Times New Roman" pitchFamily="18" charset="0"/>
              </a:defRPr>
            </a:lvl1pPr>
          </a:lstStyle>
          <a:p>
            <a:pPr>
              <a:defRPr/>
            </a:pPr>
            <a:endParaRPr lang="cs-CZ" dirty="0"/>
          </a:p>
        </p:txBody>
      </p:sp>
      <p:sp>
        <p:nvSpPr>
          <p:cNvPr id="3075"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lvl1pPr algn="r" defTabSz="927100" eaLnBrk="0" hangingPunct="0">
              <a:defRPr b="0">
                <a:effectLst/>
                <a:latin typeface="Times New Roman" pitchFamily="18" charset="0"/>
              </a:defRPr>
            </a:lvl1pPr>
          </a:lstStyle>
          <a:p>
            <a:pPr>
              <a:defRPr/>
            </a:pPr>
            <a:endParaRPr lang="cs-CZ" dirty="0"/>
          </a:p>
        </p:txBody>
      </p:sp>
      <p:sp>
        <p:nvSpPr>
          <p:cNvPr id="20484" name="Rectangle 4"/>
          <p:cNvSpPr>
            <a:spLocks noGrp="1" noRot="1" noChangeAspect="1" noChangeArrowheads="1" noTextEdit="1"/>
          </p:cNvSpPr>
          <p:nvPr>
            <p:ph type="sldImg" idx="2"/>
          </p:nvPr>
        </p:nvSpPr>
        <p:spPr bwMode="auto">
          <a:xfrm>
            <a:off x="771525" y="742950"/>
            <a:ext cx="5257800" cy="3722688"/>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08050" y="4714875"/>
            <a:ext cx="4981575" cy="4468813"/>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p>
            <a:pPr lvl="0"/>
            <a:r>
              <a:rPr lang="cs-CZ" noProof="0"/>
              <a:t>Klepnutím lze upravit styly předlohy textu.</a:t>
            </a:r>
          </a:p>
          <a:p>
            <a:pPr lvl="1"/>
            <a:r>
              <a:rPr lang="cs-CZ" noProof="0"/>
              <a:t>Druhá úroveň</a:t>
            </a:r>
          </a:p>
          <a:p>
            <a:pPr lvl="2"/>
            <a:r>
              <a:rPr lang="cs-CZ" noProof="0"/>
              <a:t>Třetí úroveň</a:t>
            </a:r>
          </a:p>
          <a:p>
            <a:pPr lvl="3"/>
            <a:r>
              <a:rPr lang="cs-CZ" noProof="0"/>
              <a:t>Čtvrtá úroveň</a:t>
            </a:r>
          </a:p>
          <a:p>
            <a:pPr lvl="4"/>
            <a:r>
              <a:rPr lang="cs-CZ" noProof="0"/>
              <a:t>Pátá úroveň</a:t>
            </a:r>
          </a:p>
        </p:txBody>
      </p:sp>
      <p:sp>
        <p:nvSpPr>
          <p:cNvPr id="3078"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861" tIns="45960" rIns="91861" bIns="45960" numCol="1" anchor="b" anchorCtr="0" compatLnSpc="1">
            <a:prstTxWarp prst="textNoShape">
              <a:avLst/>
            </a:prstTxWarp>
          </a:bodyPr>
          <a:lstStyle>
            <a:lvl1pPr algn="l" defTabSz="927100" eaLnBrk="0" hangingPunct="0">
              <a:defRPr b="0">
                <a:effectLst/>
                <a:latin typeface="Times New Roman" pitchFamily="18" charset="0"/>
              </a:defRPr>
            </a:lvl1pPr>
          </a:lstStyle>
          <a:p>
            <a:pPr>
              <a:defRPr/>
            </a:pPr>
            <a:endParaRPr lang="cs-CZ" dirty="0"/>
          </a:p>
        </p:txBody>
      </p:sp>
      <p:sp>
        <p:nvSpPr>
          <p:cNvPr id="3079"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1861" tIns="45960" rIns="91861" bIns="45960" numCol="1" anchor="b" anchorCtr="0" compatLnSpc="1">
            <a:prstTxWarp prst="textNoShape">
              <a:avLst/>
            </a:prstTxWarp>
          </a:bodyPr>
          <a:lstStyle>
            <a:lvl1pPr algn="r" defTabSz="927100" eaLnBrk="0" hangingPunct="0">
              <a:defRPr b="0">
                <a:effectLst/>
                <a:latin typeface="Times New Roman" pitchFamily="18" charset="0"/>
              </a:defRPr>
            </a:lvl1pPr>
          </a:lstStyle>
          <a:p>
            <a:pPr>
              <a:defRPr/>
            </a:pPr>
            <a:fld id="{20B747F7-71EF-448E-A475-6483FF2EFE4D}" type="slidenum">
              <a:rPr lang="cs-CZ"/>
              <a:pPr>
                <a:defRPr/>
              </a:pPr>
              <a:t>‹#›</a:t>
            </a:fld>
            <a:endParaRPr lang="cs-CZ"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5623" algn="l" defTabSz="914249" rtl="0" eaLnBrk="1" latinLnBrk="0" hangingPunct="1">
      <a:defRPr sz="1200" kern="1200">
        <a:solidFill>
          <a:schemeClr val="tx1"/>
        </a:solidFill>
        <a:latin typeface="+mn-lt"/>
        <a:ea typeface="+mn-ea"/>
        <a:cs typeface="+mn-cs"/>
      </a:defRPr>
    </a:lvl6pPr>
    <a:lvl7pPr marL="2742748" algn="l" defTabSz="914249" rtl="0" eaLnBrk="1" latinLnBrk="0" hangingPunct="1">
      <a:defRPr sz="1200" kern="1200">
        <a:solidFill>
          <a:schemeClr val="tx1"/>
        </a:solidFill>
        <a:latin typeface="+mn-lt"/>
        <a:ea typeface="+mn-ea"/>
        <a:cs typeface="+mn-cs"/>
      </a:defRPr>
    </a:lvl7pPr>
    <a:lvl8pPr marL="3199872" algn="l" defTabSz="914249" rtl="0" eaLnBrk="1" latinLnBrk="0" hangingPunct="1">
      <a:defRPr sz="1200" kern="1200">
        <a:solidFill>
          <a:schemeClr val="tx1"/>
        </a:solidFill>
        <a:latin typeface="+mn-lt"/>
        <a:ea typeface="+mn-ea"/>
        <a:cs typeface="+mn-cs"/>
      </a:defRPr>
    </a:lvl8pPr>
    <a:lvl9pPr marL="3656998" algn="l" defTabSz="91424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F40327D-6606-44B4-ABD4-C33AD6237FDF}" type="slidenum">
              <a:rPr lang="cs-CZ" smtClean="0"/>
              <a:pPr/>
              <a:t>1</a:t>
            </a:fld>
            <a:endParaRPr lang="cs-CZ" dirty="0"/>
          </a:p>
        </p:txBody>
      </p:sp>
      <p:sp>
        <p:nvSpPr>
          <p:cNvPr id="22531" name="Rectangle 2"/>
          <p:cNvSpPr>
            <a:spLocks noGrp="1" noRot="1" noChangeAspect="1" noChangeArrowheads="1" noTextEdit="1"/>
          </p:cNvSpPr>
          <p:nvPr>
            <p:ph type="sldImg"/>
          </p:nvPr>
        </p:nvSpPr>
        <p:spPr>
          <a:xfrm>
            <a:off x="771525" y="742950"/>
            <a:ext cx="5257800" cy="3722688"/>
          </a:xfrm>
          <a:ln/>
        </p:spPr>
      </p:sp>
      <p:sp>
        <p:nvSpPr>
          <p:cNvPr id="22532" name="Rectangle 3"/>
          <p:cNvSpPr>
            <a:spLocks noGrp="1" noChangeArrowheads="1"/>
          </p:cNvSpPr>
          <p:nvPr>
            <p:ph type="body" idx="1"/>
          </p:nvPr>
        </p:nvSpPr>
        <p:spPr>
          <a:noFill/>
          <a:ln/>
        </p:spPr>
        <p:txBody>
          <a:bodyPr/>
          <a:lstStyle/>
          <a:p>
            <a:pPr eaLnBrk="1" hangingPunct="1"/>
            <a:endParaRPr lang="cs-CZ"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2</a:t>
            </a:fld>
            <a:endParaRPr lang="cs-CZ"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766883" y="2249491"/>
            <a:ext cx="8691325" cy="1550987"/>
          </a:xfrm>
        </p:spPr>
        <p:txBody>
          <a:bodyPr/>
          <a:lstStyle/>
          <a:p>
            <a:r>
              <a:rPr lang="cs-CZ"/>
              <a:t>Klepnutím lze upravit styl předlohy nadpisů.</a:t>
            </a:r>
          </a:p>
        </p:txBody>
      </p:sp>
      <p:sp>
        <p:nvSpPr>
          <p:cNvPr id="3" name="Podnadpis 2"/>
          <p:cNvSpPr>
            <a:spLocks noGrp="1"/>
          </p:cNvSpPr>
          <p:nvPr>
            <p:ph type="subTitle" idx="1"/>
          </p:nvPr>
        </p:nvSpPr>
        <p:spPr>
          <a:xfrm>
            <a:off x="1533763" y="4102101"/>
            <a:ext cx="7157562" cy="184943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a:t>Klepnutím lze upravit styl předlohy podnadpisů.</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67813FEE-B4C6-4734-BBFB-D53EBA7F6DDA}" type="slidenum">
              <a:rPr lang="cs-CZ"/>
              <a:pPr>
                <a:defRPr/>
              </a:pPr>
              <a:t>‹#›</a:t>
            </a:fld>
            <a:endParaRPr lang="cs-CZ"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9E8FB2F0-7C24-410E-9E5E-E150E2696A95}" type="slidenum">
              <a:rPr lang="cs-CZ"/>
              <a:pPr>
                <a:defRPr/>
              </a:pPr>
              <a:t>‹#›</a:t>
            </a:fld>
            <a:endParaRPr lang="cs-CZ"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07909" y="4651378"/>
            <a:ext cx="8691325" cy="14382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807909" y="3068641"/>
            <a:ext cx="8691325" cy="15827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85F300B4-4A49-46D8-BC59-5964B5FA7FDC}" type="slidenum">
              <a:rPr lang="cs-CZ"/>
              <a:pPr>
                <a:defRPr/>
              </a:pPr>
              <a:t>‹#›</a:t>
            </a:fld>
            <a:endParaRPr lang="cs-CZ"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766884" y="2090738"/>
            <a:ext cx="4269921"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5188289" y="2090738"/>
            <a:ext cx="4269921"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24991BCE-55FC-4FBE-9A69-0A302406C940}" type="slidenum">
              <a:rPr lang="cs-CZ"/>
              <a:pPr>
                <a:defRPr/>
              </a:pPr>
              <a:t>‹#›</a:t>
            </a:fld>
            <a:endParaRPr lang="cs-CZ"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511256" y="290513"/>
            <a:ext cx="9202579" cy="1206500"/>
          </a:xfrm>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511256" y="1620841"/>
            <a:ext cx="4517658" cy="674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511256" y="2295528"/>
            <a:ext cx="4517658" cy="4170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5194598" y="1620841"/>
            <a:ext cx="4519237" cy="674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5194598" y="2295528"/>
            <a:ext cx="4519237" cy="4170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cs-CZ" dirty="0"/>
          </a:p>
        </p:txBody>
      </p:sp>
      <p:sp>
        <p:nvSpPr>
          <p:cNvPr id="8"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9" name="Rectangle 6"/>
          <p:cNvSpPr>
            <a:spLocks noGrp="1" noChangeArrowheads="1"/>
          </p:cNvSpPr>
          <p:nvPr>
            <p:ph type="sldNum" sz="quarter" idx="12"/>
          </p:nvPr>
        </p:nvSpPr>
        <p:spPr>
          <a:ln/>
        </p:spPr>
        <p:txBody>
          <a:bodyPr/>
          <a:lstStyle>
            <a:lvl1pPr>
              <a:defRPr/>
            </a:lvl1pPr>
          </a:lstStyle>
          <a:p>
            <a:pPr>
              <a:defRPr/>
            </a:pPr>
            <a:fld id="{2B75CD68-748F-49FC-A8F8-26B3BA3D179F}" type="slidenum">
              <a:rPr lang="cs-CZ"/>
              <a:pPr>
                <a:defRPr/>
              </a:pPr>
              <a:t>‹#›</a:t>
            </a:fld>
            <a:endParaRPr lang="cs-CZ"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Rectangle 4"/>
          <p:cNvSpPr>
            <a:spLocks noGrp="1" noChangeArrowheads="1"/>
          </p:cNvSpPr>
          <p:nvPr>
            <p:ph type="dt" sz="half" idx="10"/>
          </p:nvPr>
        </p:nvSpPr>
        <p:spPr>
          <a:ln/>
        </p:spPr>
        <p:txBody>
          <a:bodyPr/>
          <a:lstStyle>
            <a:lvl1pPr>
              <a:defRPr/>
            </a:lvl1pPr>
          </a:lstStyle>
          <a:p>
            <a:pPr>
              <a:defRPr/>
            </a:pPr>
            <a:endParaRPr lang="cs-CZ" dirty="0"/>
          </a:p>
        </p:txBody>
      </p:sp>
      <p:sp>
        <p:nvSpPr>
          <p:cNvPr id="4"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5" name="Rectangle 6"/>
          <p:cNvSpPr>
            <a:spLocks noGrp="1" noChangeArrowheads="1"/>
          </p:cNvSpPr>
          <p:nvPr>
            <p:ph type="sldNum" sz="quarter" idx="12"/>
          </p:nvPr>
        </p:nvSpPr>
        <p:spPr>
          <a:ln/>
        </p:spPr>
        <p:txBody>
          <a:bodyPr/>
          <a:lstStyle>
            <a:lvl1pPr>
              <a:defRPr/>
            </a:lvl1pPr>
          </a:lstStyle>
          <a:p>
            <a:pPr>
              <a:defRPr/>
            </a:pPr>
            <a:fld id="{9A82F5D3-FD1D-4326-ABE5-0B29D19516B3}" type="slidenum">
              <a:rPr lang="cs-CZ"/>
              <a:pPr>
                <a:defRPr/>
              </a:pPr>
              <a:t>‹#›</a:t>
            </a:fld>
            <a:endParaRPr lang="cs-CZ"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cs-CZ" dirty="0"/>
          </a:p>
        </p:txBody>
      </p:sp>
      <p:sp>
        <p:nvSpPr>
          <p:cNvPr id="3"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4" name="Rectangle 6"/>
          <p:cNvSpPr>
            <a:spLocks noGrp="1" noChangeArrowheads="1"/>
          </p:cNvSpPr>
          <p:nvPr>
            <p:ph type="sldNum" sz="quarter" idx="12"/>
          </p:nvPr>
        </p:nvSpPr>
        <p:spPr>
          <a:ln/>
        </p:spPr>
        <p:txBody>
          <a:bodyPr/>
          <a:lstStyle>
            <a:lvl1pPr>
              <a:defRPr/>
            </a:lvl1pPr>
          </a:lstStyle>
          <a:p>
            <a:pPr>
              <a:defRPr/>
            </a:pPr>
            <a:fld id="{E24A45F9-00F6-4F64-9368-FD5ACF48D365}" type="slidenum">
              <a:rPr lang="cs-CZ"/>
              <a:pPr>
                <a:defRPr/>
              </a:pPr>
              <a:t>‹#›</a:t>
            </a:fld>
            <a:endParaRPr lang="cs-CZ"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511256" y="288925"/>
            <a:ext cx="3364180" cy="12255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998516" y="288928"/>
            <a:ext cx="5715319" cy="6176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511256" y="1514478"/>
            <a:ext cx="3364180" cy="49514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6C94C4C4-4C1F-40F5-9437-A29B4D8879FF}" type="slidenum">
              <a:rPr lang="cs-CZ"/>
              <a:pPr>
                <a:defRPr/>
              </a:pPr>
              <a:t>‹#›</a:t>
            </a:fld>
            <a:endParaRPr lang="cs-CZ"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2003991" y="5067300"/>
            <a:ext cx="6135053" cy="59848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2003991" y="646114"/>
            <a:ext cx="6135053" cy="4343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dirty="0"/>
          </a:p>
        </p:txBody>
      </p:sp>
      <p:sp>
        <p:nvSpPr>
          <p:cNvPr id="4" name="Zástupný symbol pro text 3"/>
          <p:cNvSpPr>
            <a:spLocks noGrp="1"/>
          </p:cNvSpPr>
          <p:nvPr>
            <p:ph type="body" sz="half" idx="2"/>
          </p:nvPr>
        </p:nvSpPr>
        <p:spPr>
          <a:xfrm>
            <a:off x="2003991" y="5665788"/>
            <a:ext cx="6135053" cy="8493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9C8AAC03-3320-4432-9865-FAF754976B98}" type="slidenum">
              <a:rPr lang="cs-CZ"/>
              <a:pPr>
                <a:defRPr/>
              </a:pPr>
              <a:t>‹#›</a:t>
            </a:fld>
            <a:endParaRPr lang="cs-CZ"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0FAC9C1A-A1BD-4539-8562-CFD3F641A6FE}" type="slidenum">
              <a:rPr lang="cs-CZ"/>
              <a:pPr>
                <a:defRPr/>
              </a:pPr>
              <a:t>‹#›</a:t>
            </a:fld>
            <a:endParaRPr lang="cs-CZ"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7285378" y="642938"/>
            <a:ext cx="2172830" cy="5791200"/>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766883" y="642938"/>
            <a:ext cx="6367011" cy="5791200"/>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C28CDC8A-FA1A-4126-A4B7-7C6353A1FE31}" type="slidenum">
              <a:rPr lang="cs-CZ"/>
              <a:pPr>
                <a:defRPr/>
              </a:pPr>
              <a:t>‹#›</a:t>
            </a:fld>
            <a:endParaRPr lang="cs-CZ"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Obsah">
    <p:spTree>
      <p:nvGrpSpPr>
        <p:cNvPr id="1" name=""/>
        <p:cNvGrpSpPr/>
        <p:nvPr/>
      </p:nvGrpSpPr>
      <p:grpSpPr>
        <a:xfrm>
          <a:off x="0" y="0"/>
          <a:ext cx="0" cy="0"/>
          <a:chOff x="0" y="0"/>
          <a:chExt cx="0" cy="0"/>
        </a:xfrm>
      </p:grpSpPr>
      <p:sp>
        <p:nvSpPr>
          <p:cNvPr id="2" name="Zástupný symbol pro obsah 1"/>
          <p:cNvSpPr>
            <a:spLocks noGrp="1"/>
          </p:cNvSpPr>
          <p:nvPr>
            <p:ph/>
          </p:nvPr>
        </p:nvSpPr>
        <p:spPr>
          <a:xfrm>
            <a:off x="766883" y="642938"/>
            <a:ext cx="8691325" cy="57912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3" name="Rectangle 4"/>
          <p:cNvSpPr>
            <a:spLocks noGrp="1" noChangeArrowheads="1"/>
          </p:cNvSpPr>
          <p:nvPr>
            <p:ph type="dt" sz="half" idx="10"/>
          </p:nvPr>
        </p:nvSpPr>
        <p:spPr>
          <a:ln/>
        </p:spPr>
        <p:txBody>
          <a:bodyPr/>
          <a:lstStyle>
            <a:lvl1pPr>
              <a:defRPr/>
            </a:lvl1pPr>
          </a:lstStyle>
          <a:p>
            <a:pPr>
              <a:defRPr/>
            </a:pPr>
            <a:endParaRPr lang="cs-CZ" dirty="0"/>
          </a:p>
        </p:txBody>
      </p:sp>
      <p:sp>
        <p:nvSpPr>
          <p:cNvPr id="4"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5" name="Rectangle 6"/>
          <p:cNvSpPr>
            <a:spLocks noGrp="1" noChangeArrowheads="1"/>
          </p:cNvSpPr>
          <p:nvPr>
            <p:ph type="sldNum" sz="quarter" idx="12"/>
          </p:nvPr>
        </p:nvSpPr>
        <p:spPr>
          <a:ln/>
        </p:spPr>
        <p:txBody>
          <a:bodyPr/>
          <a:lstStyle>
            <a:lvl1pPr>
              <a:defRPr/>
            </a:lvl1pPr>
          </a:lstStyle>
          <a:p>
            <a:pPr>
              <a:defRPr/>
            </a:pPr>
            <a:fld id="{C063A1D7-C5C0-43E2-A8FF-DB09985E01A9}" type="slidenum">
              <a:rPr lang="cs-CZ"/>
              <a:pPr>
                <a:defRPr/>
              </a:pPr>
              <a:t>‹#›</a:t>
            </a:fld>
            <a:endParaRPr lang="cs-CZ"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Nadpis, 1 velký a 2 malé obsahy">
    <p:spTree>
      <p:nvGrpSpPr>
        <p:cNvPr id="1" name=""/>
        <p:cNvGrpSpPr/>
        <p:nvPr/>
      </p:nvGrpSpPr>
      <p:grpSpPr>
        <a:xfrm>
          <a:off x="0" y="0"/>
          <a:ext cx="0" cy="0"/>
          <a:chOff x="0" y="0"/>
          <a:chExt cx="0" cy="0"/>
        </a:xfrm>
      </p:grpSpPr>
      <p:sp>
        <p:nvSpPr>
          <p:cNvPr id="2" name="Nadpis 1"/>
          <p:cNvSpPr>
            <a:spLocks noGrp="1"/>
          </p:cNvSpPr>
          <p:nvPr>
            <p:ph type="title"/>
          </p:nvPr>
        </p:nvSpPr>
        <p:spPr>
          <a:xfrm>
            <a:off x="766883" y="642938"/>
            <a:ext cx="8691325" cy="1206500"/>
          </a:xfrm>
        </p:spPr>
        <p:txBody>
          <a:bodyPr/>
          <a:lstStyle/>
          <a:p>
            <a:r>
              <a:rPr lang="cs-CZ"/>
              <a:t>Klepnutím lze upravit styl předlohy nadpisů.</a:t>
            </a:r>
          </a:p>
        </p:txBody>
      </p:sp>
      <p:sp>
        <p:nvSpPr>
          <p:cNvPr id="3" name="Zástupný symbol pro obsah 2"/>
          <p:cNvSpPr>
            <a:spLocks noGrp="1"/>
          </p:cNvSpPr>
          <p:nvPr>
            <p:ph sz="half" idx="1"/>
          </p:nvPr>
        </p:nvSpPr>
        <p:spPr>
          <a:xfrm>
            <a:off x="766884" y="2090738"/>
            <a:ext cx="4269921" cy="43434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quarter" idx="2"/>
          </p:nvPr>
        </p:nvSpPr>
        <p:spPr>
          <a:xfrm>
            <a:off x="5188289" y="2090738"/>
            <a:ext cx="4269921" cy="20955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obsah 4"/>
          <p:cNvSpPr>
            <a:spLocks noGrp="1"/>
          </p:cNvSpPr>
          <p:nvPr>
            <p:ph sz="quarter" idx="3"/>
          </p:nvPr>
        </p:nvSpPr>
        <p:spPr>
          <a:xfrm>
            <a:off x="5188289" y="4338638"/>
            <a:ext cx="4269921" cy="20955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Rectangle 4"/>
          <p:cNvSpPr>
            <a:spLocks noGrp="1" noChangeArrowheads="1"/>
          </p:cNvSpPr>
          <p:nvPr>
            <p:ph type="dt" sz="half" idx="10"/>
          </p:nvPr>
        </p:nvSpPr>
        <p:spPr>
          <a:ln/>
        </p:spPr>
        <p:txBody>
          <a:bodyPr/>
          <a:lstStyle>
            <a:lvl1pPr>
              <a:defRPr/>
            </a:lvl1pPr>
          </a:lstStyle>
          <a:p>
            <a:pPr>
              <a:defRPr/>
            </a:pPr>
            <a:endParaRPr lang="cs-CZ" dirty="0"/>
          </a:p>
        </p:txBody>
      </p:sp>
      <p:sp>
        <p:nvSpPr>
          <p:cNvPr id="7"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8" name="Rectangle 6"/>
          <p:cNvSpPr>
            <a:spLocks noGrp="1" noChangeArrowheads="1"/>
          </p:cNvSpPr>
          <p:nvPr>
            <p:ph type="sldNum" sz="quarter" idx="12"/>
          </p:nvPr>
        </p:nvSpPr>
        <p:spPr>
          <a:ln/>
        </p:spPr>
        <p:txBody>
          <a:bodyPr/>
          <a:lstStyle>
            <a:lvl1pPr>
              <a:defRPr/>
            </a:lvl1pPr>
          </a:lstStyle>
          <a:p>
            <a:pPr>
              <a:defRPr/>
            </a:pPr>
            <a:fld id="{334CB79B-4FE7-4C4F-866E-570FECB6BB3E}" type="slidenum">
              <a:rPr lang="cs-CZ"/>
              <a:pPr>
                <a:defRPr/>
              </a:pPr>
              <a:t>‹#›</a:t>
            </a:fld>
            <a:endParaRPr lang="cs-CZ"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766883" y="642938"/>
            <a:ext cx="8691325" cy="1206500"/>
          </a:xfrm>
          <a:prstGeom prst="rect">
            <a:avLst/>
          </a:prstGeom>
          <a:noFill/>
          <a:ln w="9525">
            <a:noFill/>
            <a:miter lim="800000"/>
            <a:headEnd/>
            <a:tailEnd/>
          </a:ln>
        </p:spPr>
        <p:txBody>
          <a:bodyPr vert="horz" wrap="square" lIns="95745" tIns="47872" rIns="95745" bIns="47872" numCol="1" anchor="ctr" anchorCtr="0" compatLnSpc="1">
            <a:prstTxWarp prst="textNoShape">
              <a:avLst/>
            </a:prstTxWarp>
          </a:bodyPr>
          <a:lstStyle/>
          <a:p>
            <a:pPr lvl="0"/>
            <a:r>
              <a:rPr lang="cs-CZ"/>
              <a:t>Klepnutím lze upravit styl předlohy nadpisů.</a:t>
            </a:r>
          </a:p>
        </p:txBody>
      </p:sp>
      <p:sp>
        <p:nvSpPr>
          <p:cNvPr id="10243" name="Rectangle 3"/>
          <p:cNvSpPr>
            <a:spLocks noGrp="1" noChangeArrowheads="1"/>
          </p:cNvSpPr>
          <p:nvPr>
            <p:ph type="body" idx="1"/>
          </p:nvPr>
        </p:nvSpPr>
        <p:spPr bwMode="auto">
          <a:xfrm>
            <a:off x="766883" y="2090738"/>
            <a:ext cx="8691325" cy="4343400"/>
          </a:xfrm>
          <a:prstGeom prst="rect">
            <a:avLst/>
          </a:prstGeom>
          <a:noFill/>
          <a:ln w="9525">
            <a:noFill/>
            <a:miter lim="800000"/>
            <a:headEnd/>
            <a:tailEnd/>
          </a:ln>
        </p:spPr>
        <p:txBody>
          <a:bodyPr vert="horz" wrap="square" lIns="95745" tIns="47872" rIns="95745" bIns="47872" numCol="1" anchor="t" anchorCtr="0" compatLnSpc="1">
            <a:prstTxWarp prst="textNoShape">
              <a:avLst/>
            </a:prstTxWarp>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1028" name="Rectangle 4"/>
          <p:cNvSpPr>
            <a:spLocks noGrp="1" noChangeArrowheads="1"/>
          </p:cNvSpPr>
          <p:nvPr>
            <p:ph type="dt" sz="half" idx="2"/>
          </p:nvPr>
        </p:nvSpPr>
        <p:spPr bwMode="auto">
          <a:xfrm>
            <a:off x="766884" y="6596063"/>
            <a:ext cx="2130227"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l" eaLnBrk="0" hangingPunct="0">
              <a:defRPr sz="1500" b="0">
                <a:latin typeface="Times New Roman" pitchFamily="18" charset="0"/>
              </a:defRPr>
            </a:lvl1pPr>
          </a:lstStyle>
          <a:p>
            <a:pPr>
              <a:defRPr/>
            </a:pPr>
            <a:endParaRPr lang="cs-CZ" dirty="0"/>
          </a:p>
        </p:txBody>
      </p:sp>
      <p:sp>
        <p:nvSpPr>
          <p:cNvPr id="1029" name="Rectangle 5"/>
          <p:cNvSpPr>
            <a:spLocks noGrp="1" noChangeArrowheads="1"/>
          </p:cNvSpPr>
          <p:nvPr>
            <p:ph type="ftr" sz="quarter" idx="3"/>
          </p:nvPr>
        </p:nvSpPr>
        <p:spPr bwMode="auto">
          <a:xfrm>
            <a:off x="3493573" y="6596063"/>
            <a:ext cx="3237945"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ctr" eaLnBrk="0" hangingPunct="0">
              <a:defRPr sz="1500" b="0">
                <a:latin typeface="Times New Roman" pitchFamily="18" charset="0"/>
              </a:defRPr>
            </a:lvl1pPr>
          </a:lstStyle>
          <a:p>
            <a:pPr>
              <a:defRPr/>
            </a:pPr>
            <a:endParaRPr lang="cs-CZ" dirty="0"/>
          </a:p>
        </p:txBody>
      </p:sp>
      <p:sp>
        <p:nvSpPr>
          <p:cNvPr id="1030" name="Rectangle 6"/>
          <p:cNvSpPr>
            <a:spLocks noGrp="1" noChangeArrowheads="1"/>
          </p:cNvSpPr>
          <p:nvPr>
            <p:ph type="sldNum" sz="quarter" idx="4"/>
          </p:nvPr>
        </p:nvSpPr>
        <p:spPr bwMode="auto">
          <a:xfrm>
            <a:off x="7327982" y="6596063"/>
            <a:ext cx="2130227"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r" eaLnBrk="0" hangingPunct="0">
              <a:defRPr sz="1500" b="0">
                <a:latin typeface="Times New Roman" pitchFamily="18" charset="0"/>
              </a:defRPr>
            </a:lvl1pPr>
          </a:lstStyle>
          <a:p>
            <a:pPr>
              <a:defRPr/>
            </a:pPr>
            <a:fld id="{578BFAD5-2279-4007-9644-84F98EDAC053}" type="slidenum">
              <a:rPr lang="cs-CZ"/>
              <a:pPr>
                <a:defRPr/>
              </a:pPr>
              <a:t>‹#›</a:t>
            </a:fld>
            <a:endParaRPr lang="cs-CZ"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57263" rtl="0" eaLnBrk="0" fontAlgn="base" hangingPunct="0">
        <a:spcBef>
          <a:spcPct val="0"/>
        </a:spcBef>
        <a:spcAft>
          <a:spcPct val="0"/>
        </a:spcAft>
        <a:defRPr sz="4600">
          <a:solidFill>
            <a:schemeClr val="tx2"/>
          </a:solidFill>
          <a:latin typeface="+mj-lt"/>
          <a:ea typeface="+mj-ea"/>
          <a:cs typeface="+mj-cs"/>
        </a:defRPr>
      </a:lvl1pPr>
      <a:lvl2pPr algn="ctr" defTabSz="957263" rtl="0" eaLnBrk="0" fontAlgn="base" hangingPunct="0">
        <a:spcBef>
          <a:spcPct val="0"/>
        </a:spcBef>
        <a:spcAft>
          <a:spcPct val="0"/>
        </a:spcAft>
        <a:defRPr sz="4600">
          <a:solidFill>
            <a:schemeClr val="tx2"/>
          </a:solidFill>
          <a:latin typeface="Times New Roman" pitchFamily="18" charset="0"/>
        </a:defRPr>
      </a:lvl2pPr>
      <a:lvl3pPr algn="ctr" defTabSz="957263" rtl="0" eaLnBrk="0" fontAlgn="base" hangingPunct="0">
        <a:spcBef>
          <a:spcPct val="0"/>
        </a:spcBef>
        <a:spcAft>
          <a:spcPct val="0"/>
        </a:spcAft>
        <a:defRPr sz="4600">
          <a:solidFill>
            <a:schemeClr val="tx2"/>
          </a:solidFill>
          <a:latin typeface="Times New Roman" pitchFamily="18" charset="0"/>
        </a:defRPr>
      </a:lvl3pPr>
      <a:lvl4pPr algn="ctr" defTabSz="957263" rtl="0" eaLnBrk="0" fontAlgn="base" hangingPunct="0">
        <a:spcBef>
          <a:spcPct val="0"/>
        </a:spcBef>
        <a:spcAft>
          <a:spcPct val="0"/>
        </a:spcAft>
        <a:defRPr sz="4600">
          <a:solidFill>
            <a:schemeClr val="tx2"/>
          </a:solidFill>
          <a:latin typeface="Times New Roman" pitchFamily="18" charset="0"/>
        </a:defRPr>
      </a:lvl4pPr>
      <a:lvl5pPr algn="ctr" defTabSz="957263" rtl="0" eaLnBrk="0" fontAlgn="base" hangingPunct="0">
        <a:spcBef>
          <a:spcPct val="0"/>
        </a:spcBef>
        <a:spcAft>
          <a:spcPct val="0"/>
        </a:spcAft>
        <a:defRPr sz="4600">
          <a:solidFill>
            <a:schemeClr val="tx2"/>
          </a:solidFill>
          <a:latin typeface="Times New Roman" pitchFamily="18" charset="0"/>
        </a:defRPr>
      </a:lvl5pPr>
      <a:lvl6pPr marL="457200" algn="ctr" defTabSz="957263" rtl="0" eaLnBrk="0" fontAlgn="base" hangingPunct="0">
        <a:spcBef>
          <a:spcPct val="0"/>
        </a:spcBef>
        <a:spcAft>
          <a:spcPct val="0"/>
        </a:spcAft>
        <a:defRPr sz="4600">
          <a:solidFill>
            <a:schemeClr val="tx2"/>
          </a:solidFill>
          <a:latin typeface="Times New Roman" pitchFamily="18" charset="0"/>
        </a:defRPr>
      </a:lvl6pPr>
      <a:lvl7pPr marL="914400" algn="ctr" defTabSz="957263" rtl="0" eaLnBrk="0" fontAlgn="base" hangingPunct="0">
        <a:spcBef>
          <a:spcPct val="0"/>
        </a:spcBef>
        <a:spcAft>
          <a:spcPct val="0"/>
        </a:spcAft>
        <a:defRPr sz="4600">
          <a:solidFill>
            <a:schemeClr val="tx2"/>
          </a:solidFill>
          <a:latin typeface="Times New Roman" pitchFamily="18" charset="0"/>
        </a:defRPr>
      </a:lvl7pPr>
      <a:lvl8pPr marL="1371600" algn="ctr" defTabSz="957263" rtl="0" eaLnBrk="0" fontAlgn="base" hangingPunct="0">
        <a:spcBef>
          <a:spcPct val="0"/>
        </a:spcBef>
        <a:spcAft>
          <a:spcPct val="0"/>
        </a:spcAft>
        <a:defRPr sz="4600">
          <a:solidFill>
            <a:schemeClr val="tx2"/>
          </a:solidFill>
          <a:latin typeface="Times New Roman" pitchFamily="18" charset="0"/>
        </a:defRPr>
      </a:lvl8pPr>
      <a:lvl9pPr marL="1828800" algn="ctr" defTabSz="957263" rtl="0" eaLnBrk="0" fontAlgn="base" hangingPunct="0">
        <a:spcBef>
          <a:spcPct val="0"/>
        </a:spcBef>
        <a:spcAft>
          <a:spcPct val="0"/>
        </a:spcAft>
        <a:defRPr sz="4600">
          <a:solidFill>
            <a:schemeClr val="tx2"/>
          </a:solidFill>
          <a:latin typeface="Times New Roman" pitchFamily="18" charset="0"/>
        </a:defRPr>
      </a:lvl9pPr>
    </p:titleStyle>
    <p:bodyStyle>
      <a:lvl1pPr marL="358775" indent="-358775" algn="l" defTabSz="957263" rtl="0" eaLnBrk="0" fontAlgn="base" hangingPunct="0">
        <a:spcBef>
          <a:spcPct val="20000"/>
        </a:spcBef>
        <a:spcAft>
          <a:spcPct val="0"/>
        </a:spcAft>
        <a:buChar char="•"/>
        <a:defRPr sz="3400">
          <a:solidFill>
            <a:schemeClr val="tx1"/>
          </a:solidFill>
          <a:latin typeface="+mn-lt"/>
          <a:ea typeface="+mn-ea"/>
          <a:cs typeface="+mn-cs"/>
        </a:defRPr>
      </a:lvl1pPr>
      <a:lvl2pPr marL="777875" indent="-298450" algn="l" defTabSz="957263" rtl="0" eaLnBrk="0" fontAlgn="base" hangingPunct="0">
        <a:spcBef>
          <a:spcPct val="20000"/>
        </a:spcBef>
        <a:spcAft>
          <a:spcPct val="0"/>
        </a:spcAft>
        <a:buChar char="–"/>
        <a:defRPr sz="2800">
          <a:solidFill>
            <a:schemeClr val="tx1"/>
          </a:solidFill>
          <a:latin typeface="+mn-lt"/>
        </a:defRPr>
      </a:lvl2pPr>
      <a:lvl3pPr marL="1193800" indent="-236538" algn="l" defTabSz="957263" rtl="0" eaLnBrk="0" fontAlgn="base" hangingPunct="0">
        <a:spcBef>
          <a:spcPct val="20000"/>
        </a:spcBef>
        <a:spcAft>
          <a:spcPct val="0"/>
        </a:spcAft>
        <a:buChar char="•"/>
        <a:defRPr sz="2500">
          <a:solidFill>
            <a:schemeClr val="tx1"/>
          </a:solidFill>
          <a:latin typeface="+mn-lt"/>
        </a:defRPr>
      </a:lvl3pPr>
      <a:lvl4pPr marL="1676400" indent="-239713" algn="l" defTabSz="957263" rtl="0" eaLnBrk="0" fontAlgn="base" hangingPunct="0">
        <a:spcBef>
          <a:spcPct val="20000"/>
        </a:spcBef>
        <a:spcAft>
          <a:spcPct val="0"/>
        </a:spcAft>
        <a:buChar char="–"/>
        <a:defRPr sz="2100">
          <a:solidFill>
            <a:schemeClr val="tx1"/>
          </a:solidFill>
          <a:latin typeface="+mn-lt"/>
        </a:defRPr>
      </a:lvl4pPr>
      <a:lvl5pPr marL="2155825" indent="-239713" algn="l" defTabSz="957263" rtl="0" eaLnBrk="0" fontAlgn="base" hangingPunct="0">
        <a:spcBef>
          <a:spcPct val="20000"/>
        </a:spcBef>
        <a:spcAft>
          <a:spcPct val="0"/>
        </a:spcAft>
        <a:buChar char="»"/>
        <a:defRPr sz="2100">
          <a:solidFill>
            <a:schemeClr val="tx1"/>
          </a:solidFill>
          <a:latin typeface="+mn-lt"/>
        </a:defRPr>
      </a:lvl5pPr>
      <a:lvl6pPr marL="2613025" indent="-239713" algn="l" defTabSz="957263" rtl="0" eaLnBrk="0" fontAlgn="base" hangingPunct="0">
        <a:spcBef>
          <a:spcPct val="20000"/>
        </a:spcBef>
        <a:spcAft>
          <a:spcPct val="0"/>
        </a:spcAft>
        <a:buChar char="»"/>
        <a:defRPr sz="2100">
          <a:solidFill>
            <a:schemeClr val="tx1"/>
          </a:solidFill>
          <a:latin typeface="+mn-lt"/>
        </a:defRPr>
      </a:lvl6pPr>
      <a:lvl7pPr marL="3070225" indent="-239713" algn="l" defTabSz="957263" rtl="0" eaLnBrk="0" fontAlgn="base" hangingPunct="0">
        <a:spcBef>
          <a:spcPct val="20000"/>
        </a:spcBef>
        <a:spcAft>
          <a:spcPct val="0"/>
        </a:spcAft>
        <a:buChar char="»"/>
        <a:defRPr sz="2100">
          <a:solidFill>
            <a:schemeClr val="tx1"/>
          </a:solidFill>
          <a:latin typeface="+mn-lt"/>
        </a:defRPr>
      </a:lvl7pPr>
      <a:lvl8pPr marL="3527425" indent="-239713" algn="l" defTabSz="957263" rtl="0" eaLnBrk="0" fontAlgn="base" hangingPunct="0">
        <a:spcBef>
          <a:spcPct val="20000"/>
        </a:spcBef>
        <a:spcAft>
          <a:spcPct val="0"/>
        </a:spcAft>
        <a:buChar char="»"/>
        <a:defRPr sz="2100">
          <a:solidFill>
            <a:schemeClr val="tx1"/>
          </a:solidFill>
          <a:latin typeface="+mn-lt"/>
        </a:defRPr>
      </a:lvl8pPr>
      <a:lvl9pPr marL="3984625" indent="-239713" algn="l" defTabSz="957263" rtl="0" eaLnBrk="0" fontAlgn="base" hangingPunct="0">
        <a:spcBef>
          <a:spcPct val="20000"/>
        </a:spcBef>
        <a:spcAft>
          <a:spcPct val="0"/>
        </a:spcAft>
        <a:buChar char="»"/>
        <a:defRPr sz="2100">
          <a:solidFill>
            <a:schemeClr val="tx1"/>
          </a:solidFill>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www.izolace-beran.cz/index.php?lg=cz" TargetMode="External"/><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g"/><Relationship Id="rId11" Type="http://schemas.openxmlformats.org/officeDocument/2006/relationships/image" Target="../media/image8.gif"/><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11.jpeg"/><Relationship Id="rId4"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publicdomainpictures.net/view-image.php?image=122192&amp;picture=&amp;jazyk=CS" TargetMode="External"/><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hyperlink" Target="http://www.freestockphotos.biz/stockphoto/15872" TargetMode="External"/><Relationship Id="rId5" Type="http://schemas.openxmlformats.org/officeDocument/2006/relationships/image" Target="../media/image19.pn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hyperlink" Target="https://pixabay.com/es/patr%C3%B3n-fondo-beige-crema-irregular-1884062/"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pixabay.com/pt/plano-de-fundo-rosa-bolhas-1986452/" TargetMode="External"/><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clipart-library.com/cartoon-children-playing-football.html" TargetMode="External"/><Relationship Id="rId2" Type="http://schemas.openxmlformats.org/officeDocument/2006/relationships/image" Target="../media/image28.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hyperlink" Target="http://www.smilefie.cz/pozadi/" TargetMode="External"/><Relationship Id="rId4" Type="http://schemas.openxmlformats.org/officeDocument/2006/relationships/image" Target="../media/image31.jpg"/></Relationships>
</file>

<file path=ppt/slides/_rels/slide1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hyperlink" Target="https://pixabay.com/en/background-grass-nature-gradient-313701/" TargetMode="External"/><Relationship Id="rId7" Type="http://schemas.openxmlformats.org/officeDocument/2006/relationships/image" Target="../media/image40.png"/><Relationship Id="rId2" Type="http://schemas.openxmlformats.org/officeDocument/2006/relationships/image" Target="../media/image36.jp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g"/><Relationship Id="rId1" Type="http://schemas.openxmlformats.org/officeDocument/2006/relationships/slideLayout" Target="../slideLayouts/slideLayout7.xml"/><Relationship Id="rId4" Type="http://schemas.openxmlformats.org/officeDocument/2006/relationships/hyperlink" Target="https://pixabay.com/cs/vectors/beze%C5%A1v%C3%A9-vzor-vektor-pozad%C3%AD-vzor-272559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48" descr="Home page">
            <a:hlinkClick r:id="rId3"/>
          </p:cNvPr>
          <p:cNvPicPr>
            <a:picLocks noChangeAspect="1" noChangeArrowheads="1"/>
          </p:cNvPicPr>
          <p:nvPr/>
        </p:nvPicPr>
        <p:blipFill>
          <a:blip r:embed="rId4"/>
          <a:srcRect/>
          <a:stretch>
            <a:fillRect/>
          </a:stretch>
        </p:blipFill>
        <p:spPr bwMode="auto">
          <a:xfrm>
            <a:off x="165687" y="46040"/>
            <a:ext cx="9468" cy="9525"/>
          </a:xfrm>
          <a:prstGeom prst="rect">
            <a:avLst/>
          </a:prstGeom>
          <a:noFill/>
          <a:ln w="9525">
            <a:noFill/>
            <a:miter lim="800000"/>
            <a:headEnd/>
            <a:tailEnd/>
          </a:ln>
        </p:spPr>
      </p:pic>
      <p:sp>
        <p:nvSpPr>
          <p:cNvPr id="21" name="Rectangle 1279"/>
          <p:cNvSpPr>
            <a:spLocks noChangeArrowheads="1"/>
          </p:cNvSpPr>
          <p:nvPr/>
        </p:nvSpPr>
        <p:spPr bwMode="auto">
          <a:xfrm>
            <a:off x="154839" y="62846"/>
            <a:ext cx="4608512" cy="504825"/>
          </a:xfrm>
          <a:prstGeom prst="rect">
            <a:avLst/>
          </a:prstGeom>
          <a:solidFill>
            <a:srgbClr val="00FF00"/>
          </a:solidFill>
          <a:ln w="8001">
            <a:solidFill>
              <a:srgbClr val="000000"/>
            </a:solidFill>
            <a:miter lim="800000"/>
            <a:headEnd/>
            <a:tailEnd/>
          </a:ln>
        </p:spPr>
        <p:txBody>
          <a:bodyPr lIns="91425" tIns="45713" rIns="91425" bIns="45713"/>
          <a:lstStyle/>
          <a:p>
            <a:pPr algn="ctr" eaLnBrk="0" hangingPunct="0">
              <a:defRPr/>
            </a:pPr>
            <a:r>
              <a:rPr lang="cs-CZ" sz="2400" dirty="0">
                <a:solidFill>
                  <a:srgbClr val="FF0000"/>
                </a:solidFill>
                <a:latin typeface="Albertus MT" pitchFamily="18" charset="0"/>
              </a:rPr>
              <a:t> </a:t>
            </a:r>
            <a:r>
              <a:rPr lang="cs-CZ" sz="2400" dirty="0">
                <a:latin typeface="Albertus MT" pitchFamily="18" charset="0"/>
              </a:rPr>
              <a:t>Hlavní partneři pro rok 2019</a:t>
            </a:r>
          </a:p>
        </p:txBody>
      </p:sp>
      <p:sp>
        <p:nvSpPr>
          <p:cNvPr id="22" name="Rectangle 1280"/>
          <p:cNvSpPr>
            <a:spLocks noChangeArrowheads="1"/>
          </p:cNvSpPr>
          <p:nvPr/>
        </p:nvSpPr>
        <p:spPr bwMode="auto">
          <a:xfrm>
            <a:off x="143992" y="2035324"/>
            <a:ext cx="4608512" cy="431800"/>
          </a:xfrm>
          <a:prstGeom prst="rect">
            <a:avLst/>
          </a:prstGeom>
          <a:solidFill>
            <a:srgbClr val="00FF00"/>
          </a:solidFill>
          <a:ln w="8001">
            <a:solidFill>
              <a:srgbClr val="000000"/>
            </a:solidFill>
            <a:miter lim="800000"/>
            <a:headEnd/>
            <a:tailEnd/>
          </a:ln>
        </p:spPr>
        <p:txBody>
          <a:bodyPr lIns="91425" tIns="45713" rIns="91425" bIns="45713" anchor="ctr"/>
          <a:lstStyle/>
          <a:p>
            <a:pPr algn="ctr" eaLnBrk="0" hangingPunct="0">
              <a:defRPr/>
            </a:pPr>
            <a:r>
              <a:rPr lang="cs-CZ" sz="2400" dirty="0">
                <a:latin typeface="Albertus MT" pitchFamily="18" charset="0"/>
              </a:rPr>
              <a:t>Další partneři pro rok 2019</a:t>
            </a:r>
            <a:endParaRPr lang="cs-CZ" sz="2400" b="0" dirty="0">
              <a:latin typeface="Times New Roman" pitchFamily="18" charset="0"/>
            </a:endParaRPr>
          </a:p>
        </p:txBody>
      </p:sp>
      <p:sp>
        <p:nvSpPr>
          <p:cNvPr id="25" name="Rectangle 1278"/>
          <p:cNvSpPr>
            <a:spLocks noChangeArrowheads="1"/>
          </p:cNvSpPr>
          <p:nvPr/>
        </p:nvSpPr>
        <p:spPr bwMode="auto">
          <a:xfrm>
            <a:off x="143992" y="2539380"/>
            <a:ext cx="4608512" cy="4572000"/>
          </a:xfrm>
          <a:prstGeom prst="rect">
            <a:avLst/>
          </a:prstGeom>
          <a:solidFill>
            <a:srgbClr val="FFFF99"/>
          </a:solidFill>
          <a:ln w="28575">
            <a:solidFill>
              <a:schemeClr val="tx1">
                <a:alpha val="99000"/>
              </a:schemeClr>
            </a:solidFill>
            <a:miter lim="800000"/>
            <a:headEnd/>
            <a:tailEnd/>
          </a:ln>
        </p:spPr>
        <p:txBody>
          <a:bodyPr lIns="91425" tIns="45713" rIns="91425" bIns="45713"/>
          <a:lstStyle/>
          <a:p>
            <a:pPr algn="ctr" eaLnBrk="0" hangingPunct="0">
              <a:defRPr/>
            </a:pPr>
            <a:r>
              <a:rPr lang="cs-CZ" sz="2100" dirty="0">
                <a:solidFill>
                  <a:srgbClr val="0033CC"/>
                </a:solidFill>
                <a:effectLst>
                  <a:outerShdw blurRad="38100" dist="38100" dir="2700000" algn="tl">
                    <a:srgbClr val="000000">
                      <a:alpha val="43137"/>
                    </a:srgbClr>
                  </a:outerShdw>
                </a:effectLst>
                <a:latin typeface="Harrington" panose="04040505050A02020702" pitchFamily="82" charset="0"/>
                <a:cs typeface="Arial" panose="020B0604020202020204" pitchFamily="34" charset="0"/>
              </a:rPr>
              <a:t>FORNAXA –TĚSNĚNÍ, spol.   s r.o.</a:t>
            </a:r>
          </a:p>
          <a:p>
            <a:pPr algn="ctr" eaLnBrk="0" hangingPunct="0">
              <a:defRPr/>
            </a:pPr>
            <a:r>
              <a:rPr lang="cs-CZ" sz="2100" dirty="0">
                <a:solidFill>
                  <a:srgbClr val="0033CC"/>
                </a:solidFill>
                <a:effectLst>
                  <a:outerShdw blurRad="38100" dist="38100" dir="2700000" algn="tl">
                    <a:srgbClr val="000000">
                      <a:alpha val="43137"/>
                    </a:srgbClr>
                  </a:outerShdw>
                </a:effectLst>
                <a:latin typeface="Harrington" panose="04040505050A02020702" pitchFamily="82" charset="0"/>
                <a:cs typeface="Arial" panose="020B0604020202020204" pitchFamily="34" charset="0"/>
              </a:rPr>
              <a:t>Dům dětí a mládeže Štětí</a:t>
            </a:r>
          </a:p>
          <a:p>
            <a:pPr algn="ctr" eaLnBrk="0" hangingPunct="0">
              <a:defRPr/>
            </a:pPr>
            <a:r>
              <a:rPr lang="cs-CZ" sz="2100" dirty="0">
                <a:solidFill>
                  <a:srgbClr val="0033CC"/>
                </a:solidFill>
                <a:effectLst>
                  <a:outerShdw blurRad="38100" dist="38100" dir="2700000" algn="tl">
                    <a:srgbClr val="000000">
                      <a:alpha val="43137"/>
                    </a:srgbClr>
                  </a:outerShdw>
                </a:effectLst>
                <a:latin typeface="Harrington" panose="04040505050A02020702" pitchFamily="82" charset="0"/>
                <a:cs typeface="Arial" panose="020B0604020202020204" pitchFamily="34" charset="0"/>
              </a:rPr>
              <a:t>VOLEMAN - autobusová přeprava</a:t>
            </a:r>
          </a:p>
          <a:p>
            <a:pPr algn="ctr" eaLnBrk="0" hangingPunct="0">
              <a:defRPr/>
            </a:pPr>
            <a:r>
              <a:rPr lang="cs-CZ" sz="2100" dirty="0">
                <a:solidFill>
                  <a:srgbClr val="0033CC"/>
                </a:solidFill>
                <a:effectLst>
                  <a:outerShdw blurRad="38100" dist="38100" dir="2700000" algn="tl">
                    <a:srgbClr val="000000">
                      <a:alpha val="43137"/>
                    </a:srgbClr>
                  </a:outerShdw>
                </a:effectLst>
                <a:latin typeface="Harrington" panose="04040505050A02020702" pitchFamily="82" charset="0"/>
                <a:cs typeface="Arial" panose="020B0604020202020204" pitchFamily="34" charset="0"/>
              </a:rPr>
              <a:t>Ahlfit s.r.o.</a:t>
            </a:r>
          </a:p>
          <a:p>
            <a:pPr algn="ctr" eaLnBrk="0" hangingPunct="0">
              <a:defRPr/>
            </a:pPr>
            <a:r>
              <a:rPr lang="cs-CZ" sz="2100" dirty="0">
                <a:solidFill>
                  <a:srgbClr val="0033CC"/>
                </a:solidFill>
                <a:effectLst>
                  <a:outerShdw blurRad="38100" dist="38100" dir="2700000" algn="tl">
                    <a:srgbClr val="000000">
                      <a:alpha val="43137"/>
                    </a:srgbClr>
                  </a:outerShdw>
                </a:effectLst>
                <a:latin typeface="Harrington" panose="04040505050A02020702" pitchFamily="82" charset="0"/>
                <a:cs typeface="Arial" panose="020B0604020202020204" pitchFamily="34" charset="0"/>
              </a:rPr>
              <a:t>Izolace Beran s.r.o.</a:t>
            </a:r>
          </a:p>
          <a:p>
            <a:pPr algn="ctr" eaLnBrk="0" hangingPunct="0">
              <a:defRPr/>
            </a:pPr>
            <a:r>
              <a:rPr lang="cs-CZ" sz="2100" dirty="0">
                <a:solidFill>
                  <a:srgbClr val="0033CC"/>
                </a:solidFill>
                <a:effectLst>
                  <a:outerShdw blurRad="38100" dist="38100" dir="2700000" algn="tl">
                    <a:srgbClr val="000000">
                      <a:alpha val="43137"/>
                    </a:srgbClr>
                  </a:outerShdw>
                </a:effectLst>
                <a:latin typeface="Harrington" panose="04040505050A02020702" pitchFamily="82" charset="0"/>
                <a:cs typeface="Arial" panose="020B0604020202020204" pitchFamily="34" charset="0"/>
              </a:rPr>
              <a:t>POKORNÝ, spol. s r.o.</a:t>
            </a:r>
          </a:p>
          <a:p>
            <a:pPr algn="ctr" eaLnBrk="0" hangingPunct="0">
              <a:defRPr/>
            </a:pPr>
            <a:r>
              <a:rPr lang="cs-CZ" sz="2100" dirty="0">
                <a:solidFill>
                  <a:srgbClr val="0033CC"/>
                </a:solidFill>
                <a:effectLst>
                  <a:outerShdw blurRad="38100" dist="38100" dir="2700000" algn="tl">
                    <a:srgbClr val="000000">
                      <a:alpha val="43137"/>
                    </a:srgbClr>
                  </a:outerShdw>
                </a:effectLst>
                <a:latin typeface="Harrington" panose="04040505050A02020702" pitchFamily="82" charset="0"/>
                <a:cs typeface="Arial" panose="020B0604020202020204" pitchFamily="34" charset="0"/>
              </a:rPr>
              <a:t>STAVEBNÍ STROJE A DOPRAVA s.r.o. </a:t>
            </a:r>
          </a:p>
          <a:p>
            <a:pPr algn="ctr" eaLnBrk="0" hangingPunct="0">
              <a:defRPr/>
            </a:pPr>
            <a:r>
              <a:rPr lang="cs-CZ" sz="2100" dirty="0">
                <a:solidFill>
                  <a:srgbClr val="0033CC"/>
                </a:solidFill>
                <a:effectLst>
                  <a:outerShdw blurRad="38100" dist="38100" dir="2700000" algn="tl">
                    <a:srgbClr val="000000">
                      <a:alpha val="43137"/>
                    </a:srgbClr>
                  </a:outerShdw>
                </a:effectLst>
                <a:latin typeface="Harrington" panose="04040505050A02020702" pitchFamily="82" charset="0"/>
                <a:cs typeface="Arial" panose="020B0604020202020204" pitchFamily="34" charset="0"/>
              </a:rPr>
              <a:t>JT-Service s.r.o.</a:t>
            </a:r>
          </a:p>
          <a:p>
            <a:pPr algn="ctr" eaLnBrk="0" hangingPunct="0">
              <a:defRPr/>
            </a:pPr>
            <a:r>
              <a:rPr lang="cs-CZ" sz="2100" dirty="0" err="1">
                <a:solidFill>
                  <a:srgbClr val="0033CC"/>
                </a:solidFill>
                <a:effectLst>
                  <a:outerShdw blurRad="38100" dist="38100" dir="2700000" algn="tl">
                    <a:srgbClr val="000000">
                      <a:alpha val="43137"/>
                    </a:srgbClr>
                  </a:outerShdw>
                </a:effectLst>
                <a:latin typeface="Harrington" panose="04040505050A02020702" pitchFamily="82" charset="0"/>
                <a:cs typeface="Arial" panose="020B0604020202020204" pitchFamily="34" charset="0"/>
              </a:rPr>
              <a:t>Průmstav</a:t>
            </a:r>
            <a:r>
              <a:rPr lang="cs-CZ" sz="2100" dirty="0">
                <a:solidFill>
                  <a:srgbClr val="0033CC"/>
                </a:solidFill>
                <a:effectLst>
                  <a:outerShdw blurRad="38100" dist="38100" dir="2700000" algn="tl">
                    <a:srgbClr val="000000">
                      <a:alpha val="43137"/>
                    </a:srgbClr>
                  </a:outerShdw>
                </a:effectLst>
                <a:latin typeface="Harrington" panose="04040505050A02020702" pitchFamily="82" charset="0"/>
                <a:cs typeface="Arial" panose="020B0604020202020204" pitchFamily="34" charset="0"/>
              </a:rPr>
              <a:t> Štětí a.s.</a:t>
            </a:r>
          </a:p>
          <a:p>
            <a:pPr algn="ctr" eaLnBrk="0" hangingPunct="0">
              <a:defRPr/>
            </a:pPr>
            <a:r>
              <a:rPr lang="cs-CZ" sz="2100" dirty="0">
                <a:solidFill>
                  <a:srgbClr val="0033CC"/>
                </a:solidFill>
                <a:effectLst>
                  <a:outerShdw blurRad="38100" dist="38100" dir="2700000" algn="tl">
                    <a:srgbClr val="000000">
                      <a:alpha val="43137"/>
                    </a:srgbClr>
                  </a:outerShdw>
                </a:effectLst>
                <a:latin typeface="Harrington" panose="04040505050A02020702" pitchFamily="82" charset="0"/>
                <a:cs typeface="Arial" panose="020B0604020202020204" pitchFamily="34" charset="0"/>
              </a:rPr>
              <a:t>D</a:t>
            </a:r>
            <a:r>
              <a:rPr lang="en-GB" sz="2100" dirty="0">
                <a:solidFill>
                  <a:srgbClr val="0033CC"/>
                </a:solidFill>
                <a:effectLst>
                  <a:outerShdw blurRad="38100" dist="38100" dir="2700000" algn="tl">
                    <a:srgbClr val="000000">
                      <a:alpha val="43137"/>
                    </a:srgbClr>
                  </a:outerShdw>
                </a:effectLst>
                <a:latin typeface="Harrington" panose="04040505050A02020702" pitchFamily="82" charset="0"/>
                <a:cs typeface="Arial" panose="020B0604020202020204" pitchFamily="34" charset="0"/>
              </a:rPr>
              <a:t>EKRA Industrial s.r.o. </a:t>
            </a:r>
            <a:endParaRPr lang="cs-CZ" sz="2100" dirty="0">
              <a:solidFill>
                <a:srgbClr val="0033CC"/>
              </a:solidFill>
              <a:effectLst>
                <a:outerShdw blurRad="38100" dist="38100" dir="2700000" algn="tl">
                  <a:srgbClr val="000000">
                    <a:alpha val="43137"/>
                  </a:srgbClr>
                </a:outerShdw>
              </a:effectLst>
              <a:latin typeface="Harrington" panose="04040505050A02020702" pitchFamily="82" charset="0"/>
              <a:cs typeface="Arial" panose="020B0604020202020204" pitchFamily="34" charset="0"/>
            </a:endParaRPr>
          </a:p>
          <a:p>
            <a:pPr algn="ctr" eaLnBrk="0" hangingPunct="0">
              <a:defRPr/>
            </a:pPr>
            <a:r>
              <a:rPr lang="cs-CZ" sz="2100" dirty="0">
                <a:solidFill>
                  <a:srgbClr val="0033CC"/>
                </a:solidFill>
                <a:effectLst>
                  <a:outerShdw blurRad="38100" dist="38100" dir="2700000" algn="tl">
                    <a:srgbClr val="000000">
                      <a:alpha val="43137"/>
                    </a:srgbClr>
                  </a:outerShdw>
                </a:effectLst>
                <a:latin typeface="Harrington" panose="04040505050A02020702" pitchFamily="82" charset="0"/>
                <a:cs typeface="Arial" panose="020B0604020202020204" pitchFamily="34" charset="0"/>
              </a:rPr>
              <a:t>INDUSTRIAL CZ, spol. s r.o.</a:t>
            </a:r>
          </a:p>
          <a:p>
            <a:pPr algn="ctr" eaLnBrk="0" hangingPunct="0">
              <a:defRPr/>
            </a:pPr>
            <a:r>
              <a:rPr lang="cs-CZ" sz="2100" dirty="0">
                <a:solidFill>
                  <a:srgbClr val="0033CC"/>
                </a:solidFill>
                <a:effectLst>
                  <a:outerShdw blurRad="38100" dist="38100" dir="2700000" algn="tl">
                    <a:srgbClr val="000000">
                      <a:alpha val="43137"/>
                    </a:srgbClr>
                  </a:outerShdw>
                </a:effectLst>
                <a:latin typeface="Harrington" panose="04040505050A02020702" pitchFamily="82" charset="0"/>
                <a:cs typeface="Arial" panose="020B0604020202020204" pitchFamily="34" charset="0"/>
              </a:rPr>
              <a:t>Unistroj s.r.o.</a:t>
            </a:r>
          </a:p>
          <a:p>
            <a:pPr algn="ctr" eaLnBrk="0" hangingPunct="0">
              <a:defRPr/>
            </a:pPr>
            <a:r>
              <a:rPr lang="cs-CZ" sz="2100" dirty="0">
                <a:solidFill>
                  <a:srgbClr val="0033CC"/>
                </a:solidFill>
                <a:effectLst>
                  <a:outerShdw blurRad="38100" dist="38100" dir="2700000" algn="tl">
                    <a:srgbClr val="000000">
                      <a:alpha val="43137"/>
                    </a:srgbClr>
                  </a:outerShdw>
                </a:effectLst>
                <a:latin typeface="Harrington" panose="04040505050A02020702" pitchFamily="82" charset="0"/>
                <a:cs typeface="Arial" panose="020B0604020202020204" pitchFamily="34" charset="0"/>
              </a:rPr>
              <a:t>GEAR SERVICE s.r.o.</a:t>
            </a:r>
          </a:p>
        </p:txBody>
      </p:sp>
      <p:sp>
        <p:nvSpPr>
          <p:cNvPr id="13" name="Rectangle 1339"/>
          <p:cNvSpPr>
            <a:spLocks noChangeArrowheads="1"/>
          </p:cNvSpPr>
          <p:nvPr/>
        </p:nvSpPr>
        <p:spPr bwMode="auto">
          <a:xfrm>
            <a:off x="143993" y="595164"/>
            <a:ext cx="4619358" cy="1440160"/>
          </a:xfrm>
          <a:prstGeom prst="rect">
            <a:avLst/>
          </a:prstGeom>
          <a:solidFill>
            <a:schemeClr val="bg1">
              <a:lumMod val="85000"/>
            </a:schemeClr>
          </a:solidFill>
          <a:ln w="8001" algn="ctr">
            <a:solidFill>
              <a:schemeClr val="tx1"/>
            </a:solidFill>
            <a:miter lim="800000"/>
            <a:headEnd/>
            <a:tailEnd/>
          </a:ln>
          <a:effectLst/>
        </p:spPr>
        <p:txBody>
          <a:bodyPr wrap="square" lIns="89986" tIns="46792" rIns="89986" bIns="46792" anchor="ctr">
            <a:spAutoFit/>
          </a:bodyPr>
          <a:lstStyle/>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p:txBody>
      </p:sp>
      <p:pic>
        <p:nvPicPr>
          <p:cNvPr id="24" name="Picture 1341"/>
          <p:cNvPicPr>
            <a:picLocks noChangeAspect="1" noChangeArrowheads="1"/>
          </p:cNvPicPr>
          <p:nvPr/>
        </p:nvPicPr>
        <p:blipFill>
          <a:blip r:embed="rId5" cstate="print"/>
          <a:srcRect/>
          <a:stretch>
            <a:fillRect/>
          </a:stretch>
        </p:blipFill>
        <p:spPr bwMode="auto">
          <a:xfrm>
            <a:off x="1656160" y="790233"/>
            <a:ext cx="1069432" cy="1080000"/>
          </a:xfrm>
          <a:prstGeom prst="rect">
            <a:avLst/>
          </a:prstGeom>
          <a:noFill/>
          <a:ln w="9525">
            <a:noFill/>
            <a:miter lim="800000"/>
            <a:headEnd/>
            <a:tailEnd/>
          </a:ln>
        </p:spPr>
      </p:pic>
      <p:sp>
        <p:nvSpPr>
          <p:cNvPr id="15" name="Text Box 6"/>
          <p:cNvSpPr txBox="1">
            <a:spLocks noChangeArrowheads="1"/>
          </p:cNvSpPr>
          <p:nvPr/>
        </p:nvSpPr>
        <p:spPr bwMode="auto">
          <a:xfrm>
            <a:off x="5400577" y="3891145"/>
            <a:ext cx="4712610" cy="2853840"/>
          </a:xfrm>
          <a:prstGeom prst="rect">
            <a:avLst/>
          </a:prstGeom>
          <a:blipFill>
            <a:blip r:embed="rId6"/>
            <a:stretch>
              <a:fillRect l="-19" t="1646" r="-19" b="1646"/>
            </a:stretch>
          </a:blipFill>
          <a:ln w="44450" cap="rnd" cmpd="sng">
            <a:solidFill>
              <a:schemeClr val="tx1"/>
            </a:solidFill>
            <a:prstDash val="solid"/>
            <a:miter lim="800000"/>
            <a:headEnd/>
            <a:tailEnd/>
          </a:ln>
          <a:effectLst/>
        </p:spPr>
        <p:txBody>
          <a:bodyPr wrap="square" lIns="0" tIns="108000" rIns="0" bIns="36000" anchor="ctr" anchorCtr="0">
            <a:spAutoFit/>
            <a:scene3d>
              <a:camera prst="orthographicFront"/>
              <a:lightRig rig="threePt" dir="t"/>
            </a:scene3d>
            <a:sp3d contourW="12700" prstMaterial="matte">
              <a:extrusionClr>
                <a:schemeClr val="bg1"/>
              </a:extrusionClr>
              <a:contourClr>
                <a:schemeClr val="tx1"/>
              </a:contourClr>
            </a:sp3d>
          </a:bodyPr>
          <a:lstStyle/>
          <a:p>
            <a:pPr algn="ctr" eaLnBrk="0" hangingPunct="0">
              <a:defRPr/>
            </a:pPr>
            <a:r>
              <a:rPr lang="cs-CZ" sz="1600" dirty="0">
                <a:ln w="28575" cap="rnd" cmpd="dbl">
                  <a:noFill/>
                  <a:bevel/>
                </a:ln>
                <a:effectLst/>
                <a:latin typeface="Rockwell Nova Extra Bold" panose="02060903020205020403" pitchFamily="18" charset="0"/>
                <a:ea typeface="Gungsuh" pitchFamily="18" charset="-127"/>
                <a:cs typeface="Arial" panose="020B0604020202020204" pitchFamily="34" charset="0"/>
              </a:rPr>
              <a:t> </a:t>
            </a:r>
            <a:r>
              <a:rPr lang="cs-CZ" sz="4400" dirty="0">
                <a:ln w="28575" cap="rnd" cmpd="dbl">
                  <a:noFill/>
                  <a:bevel/>
                </a:ln>
                <a:solidFill>
                  <a:srgbClr val="FF3300"/>
                </a:solidFill>
                <a:effectLst/>
                <a:latin typeface="Microsoft PhagsPa" panose="020B0502040204020203" pitchFamily="34" charset="0"/>
                <a:ea typeface="Gungsuh" pitchFamily="18" charset="-127"/>
                <a:cs typeface="Arial" panose="020B0604020202020204" pitchFamily="34" charset="0"/>
              </a:rPr>
              <a:t>5.</a:t>
            </a:r>
            <a:endParaRPr lang="cs-CZ" sz="2400" dirty="0">
              <a:ln w="28575">
                <a:noFill/>
              </a:ln>
              <a:solidFill>
                <a:srgbClr val="FF3300"/>
              </a:solidFill>
              <a:effectLst/>
              <a:latin typeface="Microsoft PhagsPa" panose="020B0502040204020203" pitchFamily="34" charset="0"/>
              <a:ea typeface="STHupo" panose="020B0503020204020204" pitchFamily="2" charset="-122"/>
              <a:cs typeface="Arial" panose="020B0604020202020204" pitchFamily="34" charset="0"/>
            </a:endParaRPr>
          </a:p>
          <a:p>
            <a:pPr algn="ctr" eaLnBrk="0" hangingPunct="0">
              <a:defRPr/>
            </a:pPr>
            <a:r>
              <a:rPr lang="cs-CZ" sz="6600" dirty="0">
                <a:ln w="28575" cap="rnd" cmpd="dbl">
                  <a:noFill/>
                  <a:bevel/>
                </a:ln>
                <a:solidFill>
                  <a:srgbClr val="FF3300"/>
                </a:solidFill>
                <a:latin typeface="Microsoft PhagsPa" panose="020B0502040204020203" pitchFamily="34" charset="0"/>
                <a:ea typeface="STHupo" panose="020B0503020204020204" pitchFamily="2" charset="-122"/>
                <a:cs typeface="Arial" panose="020B0604020202020204" pitchFamily="34" charset="0"/>
              </a:rPr>
              <a:t>SK A</a:t>
            </a:r>
            <a:r>
              <a:rPr lang="cs-CZ" sz="6600" dirty="0">
                <a:ln w="28575" cap="rnd" cmpd="dbl">
                  <a:noFill/>
                  <a:bevel/>
                </a:ln>
                <a:solidFill>
                  <a:srgbClr val="0033CC"/>
                </a:solidFill>
                <a:latin typeface="Microsoft PhagsPa" panose="020B0502040204020203" pitchFamily="34" charset="0"/>
                <a:ea typeface="STHupo" panose="020B0503020204020204" pitchFamily="2" charset="-122"/>
                <a:cs typeface="Arial" panose="020B0604020202020204" pitchFamily="34" charset="0"/>
              </a:rPr>
              <a:t>rit</a:t>
            </a:r>
            <a:r>
              <a:rPr lang="cs-CZ" sz="6600" dirty="0">
                <a:ln w="28575" cap="rnd" cmpd="dbl">
                  <a:noFill/>
                  <a:bevel/>
                </a:ln>
                <a:gradFill>
                  <a:gsLst>
                    <a:gs pos="61000">
                      <a:srgbClr val="0033CC"/>
                    </a:gs>
                    <a:gs pos="82000">
                      <a:srgbClr val="FF3300"/>
                    </a:gs>
                  </a:gsLst>
                  <a:lin ang="0" scaled="0"/>
                </a:gradFill>
                <a:latin typeface="Microsoft PhagsPa" panose="020B0502040204020203" pitchFamily="34" charset="0"/>
                <a:ea typeface="STHupo" panose="020B0503020204020204" pitchFamily="2" charset="-122"/>
                <a:cs typeface="Arial" panose="020B0604020202020204" pitchFamily="34" charset="0"/>
              </a:rPr>
              <a:t>m</a:t>
            </a:r>
            <a:r>
              <a:rPr lang="cs-CZ" sz="6600" dirty="0">
                <a:ln w="28575" cap="rnd" cmpd="dbl">
                  <a:noFill/>
                  <a:bevel/>
                </a:ln>
                <a:solidFill>
                  <a:srgbClr val="FF3300"/>
                </a:solidFill>
                <a:latin typeface="Microsoft PhagsPa" panose="020B0502040204020203" pitchFamily="34" charset="0"/>
                <a:ea typeface="STHupo" panose="020B0503020204020204" pitchFamily="2" charset="-122"/>
                <a:cs typeface="Arial" panose="020B0604020202020204" pitchFamily="34" charset="0"/>
              </a:rPr>
              <a:t>a</a:t>
            </a:r>
            <a:r>
              <a:rPr lang="cs-CZ" sz="6600" dirty="0">
                <a:ln w="28575" cap="rnd" cmpd="dbl">
                  <a:noFill/>
                  <a:bevel/>
                </a:ln>
                <a:solidFill>
                  <a:schemeClr val="bg1"/>
                </a:solidFill>
                <a:latin typeface="Microsoft PhagsPa" panose="020B0502040204020203" pitchFamily="34" charset="0"/>
                <a:ea typeface="STHupo" panose="020B0503020204020204" pitchFamily="2" charset="-122"/>
                <a:cs typeface="Arial" panose="020B0604020202020204" pitchFamily="34" charset="0"/>
              </a:rPr>
              <a:t> </a:t>
            </a:r>
            <a:r>
              <a:rPr lang="cs-CZ" sz="6600" dirty="0">
                <a:ln w="28575" cap="rnd" cmpd="dbl">
                  <a:noFill/>
                  <a:bevel/>
                </a:ln>
                <a:solidFill>
                  <a:srgbClr val="FF3300"/>
                </a:solidFill>
                <a:latin typeface="Microsoft PhagsPa" panose="020B0502040204020203" pitchFamily="34" charset="0"/>
                <a:ea typeface="STHupo" panose="020B0503020204020204" pitchFamily="2" charset="-122"/>
                <a:cs typeface="Arial" panose="020B0604020202020204" pitchFamily="34" charset="0"/>
              </a:rPr>
              <a:t>P</a:t>
            </a:r>
            <a:r>
              <a:rPr lang="cs-CZ" sz="6600" dirty="0">
                <a:ln w="28575" cap="rnd" cmpd="dbl">
                  <a:noFill/>
                  <a:bevel/>
                </a:ln>
                <a:solidFill>
                  <a:srgbClr val="0033CC"/>
                </a:solidFill>
                <a:latin typeface="Microsoft PhagsPa" panose="020B0502040204020203" pitchFamily="34" charset="0"/>
                <a:ea typeface="STHupo" panose="020B0503020204020204" pitchFamily="2" charset="-122"/>
                <a:cs typeface="Arial" panose="020B0604020202020204" pitchFamily="34" charset="0"/>
              </a:rPr>
              <a:t>rah</a:t>
            </a:r>
            <a:r>
              <a:rPr lang="cs-CZ" sz="6600" dirty="0">
                <a:ln w="28575" cap="rnd" cmpd="dbl">
                  <a:noFill/>
                  <a:bevel/>
                </a:ln>
                <a:solidFill>
                  <a:srgbClr val="FF3300"/>
                </a:solidFill>
                <a:latin typeface="Microsoft PhagsPa" panose="020B0502040204020203" pitchFamily="34" charset="0"/>
                <a:ea typeface="STHupo" panose="020B0503020204020204" pitchFamily="2" charset="-122"/>
                <a:cs typeface="Arial" panose="020B0604020202020204" pitchFamily="34" charset="0"/>
              </a:rPr>
              <a:t>a</a:t>
            </a:r>
            <a:endParaRPr lang="cs-CZ" sz="6600" dirty="0">
              <a:ln w="28575" cap="rnd" cmpd="dbl">
                <a:noFill/>
                <a:bevel/>
              </a:ln>
              <a:solidFill>
                <a:srgbClr val="FF3300"/>
              </a:solidFill>
              <a:effectLst/>
              <a:latin typeface="Microsoft PhagsPa" panose="020B0502040204020203" pitchFamily="34" charset="0"/>
              <a:ea typeface="STHupo" panose="020B0503020204020204" pitchFamily="2" charset="-122"/>
              <a:cs typeface="Arial" panose="020B0604020202020204" pitchFamily="34" charset="0"/>
            </a:endParaRPr>
          </a:p>
        </p:txBody>
      </p:sp>
      <p:sp>
        <p:nvSpPr>
          <p:cNvPr id="16" name="TextovéPole 15"/>
          <p:cNvSpPr txBox="1"/>
          <p:nvPr/>
        </p:nvSpPr>
        <p:spPr>
          <a:xfrm>
            <a:off x="5400576" y="2406864"/>
            <a:ext cx="4712610" cy="1368000"/>
          </a:xfrm>
          <a:prstGeom prst="rect">
            <a:avLst/>
          </a:prstGeom>
          <a:blipFill>
            <a:blip r:embed="rId7"/>
            <a:stretch>
              <a:fillRect l="-19" t="1646" r="-19" b="1646"/>
            </a:stretch>
          </a:blipFill>
          <a:ln w="50800" cap="rnd" cmpd="sng">
            <a:solidFill>
              <a:srgbClr val="CC3399"/>
            </a:solidFill>
            <a:prstDash val="sysDash"/>
            <a:miter lim="800000"/>
          </a:ln>
          <a:effectLst/>
          <a:scene3d>
            <a:camera prst="orthographicFront"/>
            <a:lightRig rig="threePt" dir="t"/>
          </a:scene3d>
          <a:sp3d>
            <a:contourClr>
              <a:schemeClr val="accent1">
                <a:lumMod val="40000"/>
                <a:lumOff val="60000"/>
              </a:schemeClr>
            </a:contourClr>
          </a:sp3d>
        </p:spPr>
        <p:txBody>
          <a:bodyPr wrap="square" rtlCol="0" anchor="ctr">
            <a:noAutofit/>
            <a:sp3d contourW="12700">
              <a:extrusionClr>
                <a:schemeClr val="bg1"/>
              </a:extrusionClr>
              <a:contourClr>
                <a:srgbClr val="FFFFFF"/>
              </a:contourClr>
            </a:sp3d>
          </a:bodyPr>
          <a:lstStyle/>
          <a:p>
            <a:pPr algn="ctr"/>
            <a:r>
              <a:rPr lang="cs-CZ" sz="3500" dirty="0">
                <a:ln w="19050">
                  <a:noFill/>
                </a:ln>
                <a:solidFill>
                  <a:srgbClr val="6600CC"/>
                </a:solidFill>
                <a:effectLst>
                  <a:reflection endPos="0" dist="50800" dir="5400000" sy="-100000" algn="bl" rotWithShape="0"/>
                </a:effectLst>
                <a:latin typeface="Arial Black" panose="020B0A04020102020204" pitchFamily="34" charset="0"/>
                <a:ea typeface="FangSong" pitchFamily="49" charset="-122"/>
                <a:cs typeface="Arial" panose="020B0604020202020204" pitchFamily="34" charset="0"/>
              </a:rPr>
              <a:t>19.10.2019 sobota    </a:t>
            </a:r>
          </a:p>
          <a:p>
            <a:pPr algn="ctr"/>
            <a:r>
              <a:rPr lang="cs-CZ" sz="3500" dirty="0">
                <a:ln w="19050">
                  <a:noFill/>
                </a:ln>
                <a:solidFill>
                  <a:srgbClr val="6600CC"/>
                </a:solidFill>
                <a:effectLst>
                  <a:reflection endPos="0" dist="50800" dir="5400000" sy="-100000" algn="bl" rotWithShape="0"/>
                </a:effectLst>
                <a:latin typeface="Arial Black" panose="020B0A04020102020204" pitchFamily="34" charset="0"/>
                <a:ea typeface="FangSong" pitchFamily="49" charset="-122"/>
                <a:cs typeface="Arial" panose="020B0604020202020204" pitchFamily="34" charset="0"/>
              </a:rPr>
              <a:t>10:15 hod 11. kolo</a:t>
            </a:r>
          </a:p>
        </p:txBody>
      </p:sp>
      <p:sp>
        <p:nvSpPr>
          <p:cNvPr id="17" name="AutoShape 3" descr="ů§"/>
          <p:cNvSpPr>
            <a:spLocks noChangeArrowheads="1"/>
          </p:cNvSpPr>
          <p:nvPr/>
        </p:nvSpPr>
        <p:spPr bwMode="auto">
          <a:xfrm>
            <a:off x="5400576" y="62846"/>
            <a:ext cx="4752528" cy="1127576"/>
          </a:xfrm>
          <a:prstGeom prst="flowChartAlternateProcess">
            <a:avLst/>
          </a:prstGeom>
          <a:pattFill prst="pct5">
            <a:fgClr>
              <a:schemeClr val="tx1"/>
            </a:fgClr>
            <a:bgClr>
              <a:schemeClr val="bg1"/>
            </a:bgClr>
          </a:pattFill>
          <a:ln w="44450" cap="flat" cmpd="sng">
            <a:solidFill>
              <a:schemeClr val="accent1">
                <a:lumMod val="60000"/>
                <a:lumOff val="40000"/>
              </a:schemeClr>
            </a:solidFill>
            <a:prstDash val="solid"/>
            <a:bevel/>
            <a:headEnd/>
            <a:tailEnd/>
          </a:ln>
          <a:effectLst>
            <a:softEdge rad="0"/>
          </a:effectLst>
          <a:scene3d>
            <a:camera prst="perspectiveBelow"/>
            <a:lightRig rig="threePt" dir="t"/>
          </a:scene3d>
          <a:sp3d z="38100">
            <a:bevelT w="57150" h="0" prst="relaxedInset"/>
            <a:bevelB w="120650"/>
          </a:sp3d>
        </p:spPr>
        <p:txBody>
          <a:bodyPr wrap="none" lIns="0" tIns="45713" rIns="91425" bIns="45713" anchor="ctr">
            <a:prstTxWarp prst="textStop">
              <a:avLst/>
            </a:prstTxWarp>
            <a:sp3d extrusionH="57150">
              <a:bevelT w="38100" h="38100" prst="slope"/>
            </a:sp3d>
          </a:bodyPr>
          <a:lstStyle/>
          <a:p>
            <a:pPr algn="ctr" eaLnBrk="0" hangingPunct="0">
              <a:defRPr/>
            </a:pPr>
            <a:r>
              <a:rPr lang="cs-CZ" sz="3200" dirty="0">
                <a:ln w="19050" cap="rnd">
                  <a:solidFill>
                    <a:schemeClr val="accent1"/>
                  </a:solidFill>
                  <a:miter lim="800000"/>
                </a:ln>
                <a:latin typeface="Khmer UI" pitchFamily="34" charset="0"/>
                <a:cs typeface="Khmer UI" pitchFamily="34" charset="0"/>
              </a:rPr>
              <a:t> </a:t>
            </a:r>
            <a:r>
              <a:rPr lang="cs-CZ" sz="3200" dirty="0">
                <a:ln w="9525" cap="rnd">
                  <a:noFill/>
                  <a:miter lim="800000"/>
                </a:ln>
                <a:solidFill>
                  <a:srgbClr val="6600CC"/>
                </a:solidFill>
                <a:latin typeface="Colonna MT" panose="04020805060202030203" pitchFamily="82" charset="0"/>
                <a:ea typeface="Verdana" panose="020B0604030504040204" pitchFamily="34" charset="0"/>
                <a:cs typeface="Arial" panose="020B0604020202020204" pitchFamily="34" charset="0"/>
              </a:rPr>
              <a:t>Fotbalový zpravodaj</a:t>
            </a:r>
          </a:p>
          <a:p>
            <a:pPr algn="ctr" eaLnBrk="0" hangingPunct="0">
              <a:defRPr/>
            </a:pPr>
            <a:r>
              <a:rPr lang="cs-CZ" sz="3200" dirty="0">
                <a:ln w="9525" cap="rnd">
                  <a:noFill/>
                  <a:miter lim="800000"/>
                </a:ln>
                <a:solidFill>
                  <a:srgbClr val="6600CC"/>
                </a:solidFill>
                <a:latin typeface="Colonna MT" panose="04020805060202030203" pitchFamily="82" charset="0"/>
                <a:ea typeface="Verdana" panose="020B0604030504040204" pitchFamily="34" charset="0"/>
                <a:cs typeface="Arial" panose="020B0604020202020204" pitchFamily="34" charset="0"/>
              </a:rPr>
              <a:t>SK Štětí, z.s.</a:t>
            </a:r>
          </a:p>
        </p:txBody>
      </p:sp>
      <p:sp>
        <p:nvSpPr>
          <p:cNvPr id="18" name="TextovéPole 17"/>
          <p:cNvSpPr txBox="1">
            <a:spLocks noChangeArrowheads="1"/>
          </p:cNvSpPr>
          <p:nvPr/>
        </p:nvSpPr>
        <p:spPr bwMode="auto">
          <a:xfrm>
            <a:off x="5400576" y="6859860"/>
            <a:ext cx="4579198" cy="338554"/>
          </a:xfrm>
          <a:prstGeom prst="rect">
            <a:avLst/>
          </a:prstGeom>
          <a:noFill/>
          <a:ln w="9525">
            <a:noFill/>
            <a:miter lim="800000"/>
            <a:headEnd/>
            <a:tailEnd/>
          </a:ln>
        </p:spPr>
        <p:txBody>
          <a:bodyPr wrap="square">
            <a:spAutoFit/>
          </a:bodyPr>
          <a:lstStyle/>
          <a:p>
            <a:pPr algn="ctr"/>
            <a:r>
              <a:rPr lang="cs-CZ" sz="1600" dirty="0"/>
              <a:t>www.stetimondifotbal.cz</a:t>
            </a:r>
          </a:p>
        </p:txBody>
      </p:sp>
      <p:sp>
        <p:nvSpPr>
          <p:cNvPr id="19" name="TextovéPole 18"/>
          <p:cNvSpPr txBox="1"/>
          <p:nvPr/>
        </p:nvSpPr>
        <p:spPr>
          <a:xfrm>
            <a:off x="5430586" y="1362448"/>
            <a:ext cx="4722518" cy="882737"/>
          </a:xfrm>
          <a:prstGeom prst="rect">
            <a:avLst/>
          </a:prstGeom>
          <a:blipFill>
            <a:blip r:embed="rId8">
              <a:extLst>
                <a:ext uri="{BEBA8EAE-BF5A-486C-A8C5-ECC9F3942E4B}">
                  <a14:imgProps xmlns:a14="http://schemas.microsoft.com/office/drawing/2010/main">
                    <a14:imgLayer r:embed="rId9">
                      <a14:imgEffect>
                        <a14:artisticGlass/>
                      </a14:imgEffect>
                    </a14:imgLayer>
                  </a14:imgProps>
                </a:ext>
              </a:extLst>
            </a:blip>
            <a:stretch>
              <a:fillRect/>
            </a:stretch>
          </a:blipFill>
          <a:ln w="22225" cmpd="sng">
            <a:solidFill>
              <a:srgbClr val="FFCC66"/>
            </a:solidFill>
            <a:prstDash val="sysDash"/>
            <a:miter lim="800000"/>
          </a:ln>
          <a:effectLst/>
          <a:scene3d>
            <a:camera prst="orthographicFront"/>
            <a:lightRig rig="threePt" dir="t"/>
          </a:scene3d>
          <a:sp3d contourW="6350" prstMaterial="matte">
            <a:bevelT w="0" h="0" prst="coolSlant"/>
            <a:extrusionClr>
              <a:srgbClr val="CC00CC"/>
            </a:extrusionClr>
            <a:contourClr>
              <a:schemeClr val="bg1"/>
            </a:contourClr>
          </a:sp3d>
        </p:spPr>
        <p:txBody>
          <a:bodyPr wrap="square" lIns="108000" tIns="36000" rtlCol="0" anchor="ctr">
            <a:spAutoFit/>
          </a:bodyPr>
          <a:lstStyle/>
          <a:p>
            <a:pPr algn="ctr"/>
            <a:r>
              <a:rPr lang="cs-CZ" sz="2800" dirty="0">
                <a:ln w="19050" cap="sq">
                  <a:noFill/>
                  <a:prstDash val="solid"/>
                  <a:miter lim="800000"/>
                </a:ln>
                <a:solidFill>
                  <a:srgbClr val="FF0000"/>
                </a:solidFill>
                <a:latin typeface="Arial Black" panose="020B0A04020102020204" pitchFamily="34" charset="0"/>
                <a:ea typeface="Yu Gothic UI Light" panose="020B0300000000000000" pitchFamily="34" charset="-128"/>
                <a:cs typeface="Arial" panose="020B0604020202020204" pitchFamily="34" charset="0"/>
              </a:rPr>
              <a:t>Sezóna 2019/2020</a:t>
            </a:r>
          </a:p>
          <a:p>
            <a:pPr algn="ctr"/>
            <a:r>
              <a:rPr lang="cs-CZ" sz="2400" dirty="0">
                <a:ln w="19050" cap="sq">
                  <a:noFill/>
                  <a:prstDash val="solid"/>
                  <a:miter lim="800000"/>
                </a:ln>
                <a:solidFill>
                  <a:srgbClr val="FF0000"/>
                </a:solidFill>
                <a:latin typeface="Arial Black" panose="020B0A04020102020204" pitchFamily="34" charset="0"/>
                <a:ea typeface="Yu Gothic UI Light" panose="020B0300000000000000" pitchFamily="34" charset="-128"/>
                <a:cs typeface="Arial" panose="020B0604020202020204" pitchFamily="34" charset="0"/>
              </a:rPr>
              <a:t>Divize B Podzim</a:t>
            </a:r>
          </a:p>
        </p:txBody>
      </p:sp>
      <p:pic>
        <p:nvPicPr>
          <p:cNvPr id="20" name="Obrázek 19" descr="Vector Logos, &lt;strong&gt;Logo&lt;/strong&gt; Templates Free Download | seeklogo"/>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760616" y="4169131"/>
            <a:ext cx="648072" cy="656249"/>
          </a:xfrm>
          <a:prstGeom prst="rect">
            <a:avLst/>
          </a:prstGeom>
          <a:noFill/>
          <a:ln>
            <a:noFill/>
          </a:ln>
        </p:spPr>
      </p:pic>
      <p:pic>
        <p:nvPicPr>
          <p:cNvPr id="2" name="Obrázek 1" descr="SK &lt;strong&gt;Aritma&lt;/strong&gt; &lt;strong&gt;Prague&lt;/strong&gt; - Wikipedia"/>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109338" y="5661899"/>
            <a:ext cx="806359" cy="7902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ovéPole 14"/>
          <p:cNvSpPr txBox="1"/>
          <p:nvPr/>
        </p:nvSpPr>
        <p:spPr>
          <a:xfrm>
            <a:off x="1944192" y="7004456"/>
            <a:ext cx="178917"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a:t>
            </a:r>
          </a:p>
        </p:txBody>
      </p:sp>
      <p:sp>
        <p:nvSpPr>
          <p:cNvPr id="12" name="Rectangle 87"/>
          <p:cNvSpPr>
            <a:spLocks noChangeArrowheads="1"/>
          </p:cNvSpPr>
          <p:nvPr/>
        </p:nvSpPr>
        <p:spPr bwMode="auto">
          <a:xfrm>
            <a:off x="123525" y="96573"/>
            <a:ext cx="4678239" cy="930639"/>
          </a:xfrm>
          <a:prstGeom prst="rect">
            <a:avLst/>
          </a:prstGeom>
          <a:gradFill>
            <a:gsLst>
              <a:gs pos="84632">
                <a:schemeClr val="bg1"/>
              </a:gs>
              <a:gs pos="0">
                <a:srgbClr val="FFCC66"/>
              </a:gs>
              <a:gs pos="32000">
                <a:srgbClr val="FF66FF"/>
              </a:gs>
              <a:gs pos="100000">
                <a:schemeClr val="accent1">
                  <a:lumMod val="30000"/>
                  <a:lumOff val="70000"/>
                </a:schemeClr>
              </a:gs>
            </a:gsLst>
            <a:lin ang="5400000" scaled="1"/>
          </a:gradFill>
          <a:ln w="44450" cmpd="sng">
            <a:solidFill>
              <a:srgbClr val="FF5050"/>
            </a:solidFill>
            <a:prstDash val="sysDash"/>
            <a:headEnd/>
            <a:tailEnd/>
          </a:ln>
          <a:effectLst/>
        </p:spPr>
        <p:style>
          <a:lnRef idx="2">
            <a:schemeClr val="accent2"/>
          </a:lnRef>
          <a:fillRef idx="1">
            <a:schemeClr val="lt1"/>
          </a:fillRef>
          <a:effectRef idx="0">
            <a:schemeClr val="accent2"/>
          </a:effectRef>
          <a:fontRef idx="minor">
            <a:schemeClr val="dk1"/>
          </a:fontRef>
        </p:style>
        <p:txBody>
          <a:bodyPr wrap="square" lIns="0" tIns="0" rIns="0" bIns="0" numCol="1" spcCol="1116000" anchor="ctr" anchorCtr="0">
            <a:normAutofit lnSpcReduction="10000"/>
            <a:scene3d>
              <a:camera prst="orthographicFront"/>
              <a:lightRig rig="twoPt" dir="t"/>
            </a:scene3d>
            <a:sp3d contourW="38100">
              <a:extrusionClr>
                <a:schemeClr val="bg1"/>
              </a:extrusionClr>
              <a:contourClr>
                <a:schemeClr val="bg1"/>
              </a:contourClr>
            </a:sp3d>
          </a:bodyPr>
          <a:lstStyle/>
          <a:p>
            <a:pPr algn="ctr" eaLnBrk="0" hangingPunct="0">
              <a:defRPr/>
            </a:pPr>
            <a:r>
              <a:rPr lang="cs-CZ" sz="6600" dirty="0">
                <a:ln w="101600">
                  <a:solidFill>
                    <a:schemeClr val="tx1"/>
                  </a:solidFill>
                </a:ln>
                <a:solidFill>
                  <a:schemeClr val="accent2">
                    <a:lumMod val="50000"/>
                  </a:schemeClr>
                </a:solidFill>
                <a:latin typeface="KodchiangUPC" pitchFamily="18" charset="-34"/>
                <a:cs typeface="KodchiangUPC" pitchFamily="18" charset="-34"/>
              </a:rPr>
              <a:t> </a:t>
            </a:r>
            <a:r>
              <a:rPr lang="cs-CZ" sz="6000" i="1" dirty="0">
                <a:ln w="6350">
                  <a:solidFill>
                    <a:srgbClr val="FFFF00"/>
                  </a:solidFill>
                  <a:prstDash val="solid"/>
                </a:ln>
                <a:solidFill>
                  <a:srgbClr val="0000CC"/>
                </a:solidFill>
                <a:effectLst/>
                <a:latin typeface="Arial Rounded MT Bold" panose="020F0704030504030204" pitchFamily="34" charset="0"/>
                <a:ea typeface="Yu Mincho Demibold" panose="020B0400000000000000"/>
                <a:cs typeface="Arial" panose="020B0604020202020204" pitchFamily="34" charset="0"/>
              </a:rPr>
              <a:t>Vítáme</a:t>
            </a:r>
          </a:p>
        </p:txBody>
      </p:sp>
      <p:sp>
        <p:nvSpPr>
          <p:cNvPr id="13" name="Rectangle 129"/>
          <p:cNvSpPr>
            <a:spLocks noChangeArrowheads="1"/>
          </p:cNvSpPr>
          <p:nvPr/>
        </p:nvSpPr>
        <p:spPr bwMode="auto">
          <a:xfrm>
            <a:off x="114486" y="1675284"/>
            <a:ext cx="4662504" cy="1008112"/>
          </a:xfrm>
          <a:prstGeom prst="rect">
            <a:avLst/>
          </a:prstGeom>
          <a:pattFill prst="horzBrick">
            <a:fgClr>
              <a:srgbClr val="FF0066"/>
            </a:fgClr>
            <a:bgClr>
              <a:schemeClr val="bg1"/>
            </a:bgClr>
          </a:pattFill>
          <a:ln w="31750" cmpd="sng">
            <a:solidFill>
              <a:schemeClr val="tx1"/>
            </a:solidFill>
            <a:prstDash val="solid"/>
            <a:miter lim="800000"/>
            <a:headEnd/>
            <a:tailEnd/>
          </a:ln>
          <a:effectLst>
            <a:innerShdw blurRad="1168400" dir="1560000">
              <a:srgbClr val="FFFF00">
                <a:alpha val="50000"/>
              </a:srgbClr>
            </a:innerShdw>
          </a:effectLst>
        </p:spPr>
        <p:txBody>
          <a:bodyPr lIns="91425" tIns="45713" rIns="91425" bIns="45713" anchor="ctr"/>
          <a:lstStyle/>
          <a:p>
            <a:pPr algn="ctr" eaLnBrk="0" hangingPunct="0">
              <a:defRPr/>
            </a:pPr>
            <a:r>
              <a:rPr lang="cs-CZ" sz="6600" dirty="0">
                <a:ln w="3175">
                  <a:noFill/>
                </a:ln>
                <a:solidFill>
                  <a:srgbClr val="6600CC"/>
                </a:solidFill>
                <a:effectLst>
                  <a:outerShdw blurRad="38100" dist="38100" dir="2700000" algn="tl">
                    <a:srgbClr val="000000">
                      <a:alpha val="43137"/>
                    </a:srgbClr>
                  </a:outerShdw>
                </a:effectLst>
                <a:latin typeface="Modern No. 20" panose="02070704070505020303" pitchFamily="18" charset="0"/>
                <a:ea typeface="Ebrima" panose="02000000000000000000" pitchFamily="2" charset="0"/>
                <a:cs typeface="Arial" panose="020B0604020202020204" pitchFamily="34" charset="0"/>
              </a:rPr>
              <a:t>SK Štětí</a:t>
            </a:r>
          </a:p>
        </p:txBody>
      </p:sp>
      <p:sp>
        <p:nvSpPr>
          <p:cNvPr id="14" name="Text Box 148"/>
          <p:cNvSpPr txBox="1">
            <a:spLocks noChangeArrowheads="1"/>
          </p:cNvSpPr>
          <p:nvPr/>
        </p:nvSpPr>
        <p:spPr bwMode="auto">
          <a:xfrm>
            <a:off x="155241" y="4192671"/>
            <a:ext cx="4628264" cy="2739197"/>
          </a:xfrm>
          <a:prstGeom prst="rect">
            <a:avLst/>
          </a:prstGeom>
          <a:solidFill>
            <a:srgbClr val="FFFF00"/>
          </a:solidFill>
          <a:ln w="31750" cmpd="sng">
            <a:solidFill>
              <a:srgbClr val="0000CC"/>
            </a:solidFill>
            <a:prstDash val="sysDash"/>
            <a:miter lim="800000"/>
            <a:headEnd/>
            <a:tailEnd/>
          </a:ln>
          <a:effectLst>
            <a:innerShdw blurRad="63500" dist="50800" dir="10800000">
              <a:schemeClr val="accent1">
                <a:lumMod val="60000"/>
                <a:lumOff val="40000"/>
                <a:alpha val="50000"/>
              </a:schemeClr>
            </a:innerShdw>
            <a:softEdge rad="0"/>
          </a:effectLst>
          <a:scene3d>
            <a:camera prst="orthographicFront"/>
            <a:lightRig rig="threePt" dir="t"/>
          </a:scene3d>
          <a:sp3d contourW="12700">
            <a:bevelT w="0" h="19050" prst="relaxedInset"/>
            <a:bevelB prst="angle"/>
            <a:contourClr>
              <a:schemeClr val="accent2">
                <a:lumMod val="20000"/>
                <a:lumOff val="80000"/>
              </a:schemeClr>
            </a:contourClr>
          </a:sp3d>
        </p:spPr>
        <p:txBody>
          <a:bodyPr wrap="square" lIns="91425" tIns="45713" rIns="91425" bIns="45713">
            <a:spAutoFit/>
          </a:bodyPr>
          <a:lstStyle/>
          <a:p>
            <a:pPr algn="ctr" eaLnBrk="0" hangingPunct="0">
              <a:defRPr/>
            </a:pPr>
            <a:r>
              <a:rPr lang="cs-CZ" sz="2000" u="sng" dirty="0">
                <a:ln w="0"/>
                <a:solidFill>
                  <a:srgbClr val="6600CC"/>
                </a:solidFill>
                <a:effectLst>
                  <a:outerShdw blurRad="38100" dist="25400" dir="5400000" algn="ctr" rotWithShape="0">
                    <a:srgbClr val="6E747A">
                      <a:alpha val="43000"/>
                    </a:srgbClr>
                  </a:outerShdw>
                </a:effectLst>
                <a:latin typeface="Berlin Sans FB Demi" panose="020E0802020502020306" pitchFamily="34" charset="0"/>
                <a:ea typeface="GungsuhChe" pitchFamily="49" charset="-127"/>
                <a:cs typeface="Arial" panose="020B0604020202020204" pitchFamily="34" charset="0"/>
              </a:rPr>
              <a:t>Hlavního rozhodčího</a:t>
            </a:r>
          </a:p>
          <a:p>
            <a:pPr algn="ctr" eaLnBrk="0" hangingPunct="0">
              <a:defRPr/>
            </a:pPr>
            <a:r>
              <a:rPr lang="cs-CZ" sz="2800" dirty="0">
                <a:ln w="3175">
                  <a:noFill/>
                </a:ln>
                <a:solidFill>
                  <a:srgbClr val="FF0000"/>
                </a:solidFill>
                <a:effectLst>
                  <a:outerShdw blurRad="38100" dist="38100" dir="2700000" algn="tl">
                    <a:srgbClr val="000000">
                      <a:alpha val="43137"/>
                    </a:srgbClr>
                  </a:outerShdw>
                </a:effectLst>
                <a:latin typeface="Bookman Old Style" panose="02050604050505020204" pitchFamily="18" charset="0"/>
                <a:ea typeface="Verdana" panose="020B0604030504040204" pitchFamily="34" charset="0"/>
                <a:cs typeface="Arial" panose="020B0604020202020204" pitchFamily="34" charset="0"/>
              </a:rPr>
              <a:t>Helenu Šálkovou</a:t>
            </a:r>
          </a:p>
          <a:p>
            <a:pPr algn="ctr" eaLnBrk="0" hangingPunct="0">
              <a:defRPr/>
            </a:pPr>
            <a:r>
              <a:rPr lang="cs-CZ" sz="2000" u="sng" dirty="0">
                <a:ln w="19050">
                  <a:noFill/>
                </a:ln>
                <a:solidFill>
                  <a:srgbClr val="0033CC"/>
                </a:solidFill>
                <a:effectLst>
                  <a:outerShdw blurRad="38100" dist="38100" dir="2700000" algn="tl">
                    <a:srgbClr val="000000">
                      <a:alpha val="43137"/>
                    </a:srgbClr>
                  </a:outerShdw>
                </a:effectLst>
                <a:latin typeface="Berlin Sans FB Demi" panose="020E0802020502020306" pitchFamily="34" charset="0"/>
                <a:ea typeface="GungsuhChe" pitchFamily="49" charset="-127"/>
                <a:cs typeface="Arial" panose="020B0604020202020204" pitchFamily="34" charset="0"/>
              </a:rPr>
              <a:t>Asistenty hlavního rozhodčího</a:t>
            </a:r>
          </a:p>
          <a:p>
            <a:pPr algn="ctr" eaLnBrk="0" hangingPunct="0">
              <a:defRPr/>
            </a:pPr>
            <a:r>
              <a:rPr lang="cs-CZ" sz="2800" dirty="0">
                <a:ln w="3175">
                  <a:noFill/>
                </a:ln>
                <a:solidFill>
                  <a:srgbClr val="FF0000"/>
                </a:solidFill>
                <a:effectLst>
                  <a:outerShdw blurRad="38100" dist="38100" dir="2700000" algn="tl">
                    <a:srgbClr val="000000">
                      <a:alpha val="43137"/>
                    </a:srgbClr>
                  </a:outerShdw>
                </a:effectLst>
                <a:latin typeface="Bookman Old Style" panose="02050604050505020204" pitchFamily="18" charset="0"/>
                <a:ea typeface="Verdana" panose="020B0604030504040204" pitchFamily="34" charset="0"/>
                <a:cs typeface="Arial" panose="020B0604020202020204" pitchFamily="34" charset="0"/>
              </a:rPr>
              <a:t>Jana Kastla</a:t>
            </a:r>
          </a:p>
          <a:p>
            <a:pPr algn="ctr" eaLnBrk="0" hangingPunct="0">
              <a:defRPr/>
            </a:pPr>
            <a:r>
              <a:rPr lang="cs-CZ" sz="2800" dirty="0">
                <a:ln w="3175">
                  <a:noFill/>
                </a:ln>
                <a:solidFill>
                  <a:srgbClr val="FF0000"/>
                </a:solidFill>
                <a:effectLst>
                  <a:outerShdw blurRad="38100" dist="38100" dir="2700000" algn="tl">
                    <a:srgbClr val="000000">
                      <a:alpha val="43137"/>
                    </a:srgbClr>
                  </a:outerShdw>
                </a:effectLst>
                <a:latin typeface="Bookman Old Style" panose="02050604050505020204" pitchFamily="18" charset="0"/>
                <a:ea typeface="Verdana" panose="020B0604030504040204" pitchFamily="34" charset="0"/>
                <a:cs typeface="Arial" panose="020B0604020202020204" pitchFamily="34" charset="0"/>
              </a:rPr>
              <a:t>Tomáše Kyncla</a:t>
            </a:r>
          </a:p>
          <a:p>
            <a:pPr algn="ctr" eaLnBrk="0" hangingPunct="0">
              <a:defRPr/>
            </a:pPr>
            <a:r>
              <a:rPr lang="cs-CZ" sz="2000" u="sng" dirty="0">
                <a:ln w="19050">
                  <a:noFill/>
                </a:ln>
                <a:solidFill>
                  <a:srgbClr val="0033CC"/>
                </a:solidFill>
                <a:effectLst>
                  <a:outerShdw blurRad="38100" dist="38100" dir="2700000" algn="tl">
                    <a:srgbClr val="000000">
                      <a:alpha val="43137"/>
                    </a:srgbClr>
                  </a:outerShdw>
                </a:effectLst>
                <a:latin typeface="Berlin Sans FB Demi" panose="020E0802020502020306" pitchFamily="34" charset="0"/>
                <a:ea typeface="GungsuhChe" pitchFamily="49" charset="-127"/>
                <a:cs typeface="Arial" panose="020B0604020202020204" pitchFamily="34" charset="0"/>
              </a:rPr>
              <a:t>Delegáta FAČR</a:t>
            </a:r>
          </a:p>
          <a:p>
            <a:pPr eaLnBrk="0" hangingPunct="0">
              <a:defRPr/>
            </a:pPr>
            <a:r>
              <a:rPr lang="cs-CZ" sz="1800" dirty="0">
                <a:ln w="3175">
                  <a:noFill/>
                </a:ln>
                <a:effectLst>
                  <a:outerShdw blurRad="38100" dist="38100" dir="2700000" algn="tl">
                    <a:srgbClr val="000000">
                      <a:alpha val="43137"/>
                    </a:srgbClr>
                  </a:outerShdw>
                </a:effectLst>
                <a:latin typeface="Arial" panose="020B0604020202020204" pitchFamily="34" charset="0"/>
                <a:ea typeface="GungsuhChe" pitchFamily="49" charset="-127"/>
                <a:cs typeface="Arial" panose="020B0604020202020204" pitchFamily="34" charset="0"/>
              </a:rPr>
              <a:t>                  </a:t>
            </a:r>
            <a:r>
              <a:rPr lang="cs-CZ" sz="2800" dirty="0">
                <a:ln w="3175">
                  <a:noFill/>
                </a:ln>
                <a:solidFill>
                  <a:srgbClr val="FF0000"/>
                </a:solidFill>
                <a:effectLst>
                  <a:outerShdw blurRad="38100" dist="38100" dir="2700000" algn="tl">
                    <a:srgbClr val="000000">
                      <a:alpha val="43137"/>
                    </a:srgbClr>
                  </a:outerShdw>
                </a:effectLst>
                <a:latin typeface="Arial" panose="020B0604020202020204" pitchFamily="34" charset="0"/>
                <a:ea typeface="GungsuhChe" pitchFamily="49" charset="-127"/>
                <a:cs typeface="Arial" panose="020B0604020202020204" pitchFamily="34" charset="0"/>
              </a:rPr>
              <a:t>Jana Vydru</a:t>
            </a:r>
            <a:endParaRPr lang="cs-CZ" sz="3200" dirty="0">
              <a:ln w="3175">
                <a:noFill/>
              </a:ln>
              <a:solidFill>
                <a:srgbClr val="FF0000"/>
              </a:solidFill>
              <a:effectLst>
                <a:outerShdw blurRad="38100" dist="38100" dir="2700000" algn="tl">
                  <a:srgbClr val="000000">
                    <a:alpha val="43137"/>
                  </a:srgbClr>
                </a:outerShdw>
              </a:effectLst>
              <a:latin typeface="Bookman Old Style" panose="02050604050505020204" pitchFamily="18" charset="0"/>
              <a:ea typeface="Verdana" panose="020B0604030504040204" pitchFamily="34" charset="0"/>
              <a:cs typeface="Arial" panose="020B0604020202020204" pitchFamily="34" charset="0"/>
            </a:endParaRPr>
          </a:p>
        </p:txBody>
      </p:sp>
      <p:sp>
        <p:nvSpPr>
          <p:cNvPr id="16" name="TextovéPole 15"/>
          <p:cNvSpPr txBox="1"/>
          <p:nvPr/>
        </p:nvSpPr>
        <p:spPr>
          <a:xfrm>
            <a:off x="155241" y="1156419"/>
            <a:ext cx="4662504" cy="461665"/>
          </a:xfrm>
          <a:prstGeom prst="rect">
            <a:avLst/>
          </a:prstGeom>
          <a:blipFill>
            <a:blip r:embed="rId3"/>
            <a:tile tx="0" ty="0" sx="100000" sy="100000" flip="none" algn="tl"/>
          </a:blipFill>
          <a:ln w="44450" cap="rnd">
            <a:solidFill>
              <a:schemeClr val="tx1"/>
            </a:solidFill>
            <a:bevel/>
          </a:ln>
          <a:effectLst/>
        </p:spPr>
        <p:txBody>
          <a:bodyPr wrap="square" rtlCol="0">
            <a:spAutoFit/>
            <a:scene3d>
              <a:camera prst="orthographicFront"/>
              <a:lightRig rig="freezing" dir="t"/>
            </a:scene3d>
            <a:sp3d contourW="6350" prstMaterial="matte">
              <a:extrusionClr>
                <a:schemeClr val="bg1"/>
              </a:extrusionClr>
              <a:contourClr>
                <a:schemeClr val="bg1"/>
              </a:contourClr>
            </a:sp3d>
          </a:bodyPr>
          <a:lstStyle/>
          <a:p>
            <a:pPr algn="ctr" defTabSz="954088"/>
            <a:r>
              <a:rPr lang="cs-CZ" i="1" dirty="0">
                <a:effectLst/>
                <a:latin typeface="Lucida Console" panose="020B0609040504020204" pitchFamily="49" charset="0"/>
                <a:ea typeface="Tahoma" panose="020B0604030504040204" pitchFamily="34" charset="0"/>
                <a:cs typeface="Arial" panose="020B0604020202020204" pitchFamily="34" charset="0"/>
              </a:rPr>
              <a:t>Při příležitosti dnešního utkání Ústeckého přeboru funkcionáře, hráče a příznivce</a:t>
            </a:r>
          </a:p>
        </p:txBody>
      </p:sp>
      <p:sp>
        <p:nvSpPr>
          <p:cNvPr id="18" name="Rectangle 129"/>
          <p:cNvSpPr>
            <a:spLocks noChangeArrowheads="1"/>
          </p:cNvSpPr>
          <p:nvPr/>
        </p:nvSpPr>
        <p:spPr bwMode="auto">
          <a:xfrm>
            <a:off x="155243" y="2755404"/>
            <a:ext cx="4628264" cy="1331436"/>
          </a:xfrm>
          <a:prstGeom prst="rect">
            <a:avLst/>
          </a:prstGeom>
          <a:solidFill>
            <a:srgbClr val="CCECFF"/>
          </a:solidFill>
          <a:ln w="31750" cmpd="sng">
            <a:solidFill>
              <a:schemeClr val="tx1"/>
            </a:solidFill>
            <a:prstDash val="solid"/>
            <a:miter lim="800000"/>
            <a:headEnd/>
            <a:tailEnd/>
          </a:ln>
          <a:effectLst>
            <a:softEdge rad="0"/>
          </a:effectLst>
          <a:scene3d>
            <a:camera prst="orthographicFront"/>
            <a:lightRig rig="threePt" dir="t"/>
          </a:scene3d>
          <a:sp3d>
            <a:extrusionClr>
              <a:schemeClr val="bg1"/>
            </a:extrusionClr>
            <a:contourClr>
              <a:schemeClr val="bg1"/>
            </a:contourClr>
          </a:sp3d>
        </p:spPr>
        <p:txBody>
          <a:bodyPr wrap="square" lIns="91425" tIns="180000" rIns="91425" bIns="180000" anchor="ctr"/>
          <a:lstStyle/>
          <a:p>
            <a:pPr algn="ctr" eaLnBrk="0" hangingPunct="0">
              <a:spcBef>
                <a:spcPts val="0"/>
              </a:spcBef>
              <a:defRPr/>
            </a:pPr>
            <a:r>
              <a:rPr lang="cs-CZ" sz="5000" dirty="0">
                <a:ln w="22225">
                  <a:noFill/>
                  <a:prstDash val="solid"/>
                </a:ln>
                <a:solidFill>
                  <a:srgbClr val="009900"/>
                </a:solidFill>
                <a:effectLst>
                  <a:outerShdw blurRad="38100" dist="38100" dir="2700000" algn="tl">
                    <a:srgbClr val="000000">
                      <a:alpha val="43137"/>
                    </a:srgbClr>
                  </a:outerShdw>
                </a:effectLst>
                <a:latin typeface="Modern No. 20" panose="02070704070505020303" pitchFamily="18" charset="0"/>
                <a:ea typeface="Ebrima" panose="02000000000000000000" pitchFamily="2" charset="0"/>
                <a:cs typeface="Arial" panose="020B0604020202020204" pitchFamily="34" charset="0"/>
              </a:rPr>
              <a:t>SK Aritma Praha</a:t>
            </a:r>
          </a:p>
        </p:txBody>
      </p:sp>
      <p:sp>
        <p:nvSpPr>
          <p:cNvPr id="2" name="TextovéPole 1"/>
          <p:cNvSpPr txBox="1"/>
          <p:nvPr/>
        </p:nvSpPr>
        <p:spPr>
          <a:xfrm>
            <a:off x="5400576" y="1459260"/>
            <a:ext cx="4680520" cy="3662541"/>
          </a:xfrm>
          <a:prstGeom prst="rect">
            <a:avLst/>
          </a:prstGeom>
          <a:blipFill>
            <a:blip r:embed="rId4"/>
            <a:stretch>
              <a:fillRect/>
            </a:stretch>
          </a:blipFill>
          <a:ln w="60325">
            <a:solidFill>
              <a:srgbClr val="FF6600"/>
            </a:solidFill>
          </a:ln>
          <a:effectLst>
            <a:softEdge rad="0"/>
          </a:effectLst>
        </p:spPr>
        <p:txBody>
          <a:bodyPr wrap="square" rtlCol="0">
            <a:spAutoFit/>
          </a:bodyPr>
          <a:lstStyle/>
          <a:p>
            <a:pPr algn="ctr"/>
            <a:r>
              <a:rPr lang="cs-CZ" sz="4800" dirty="0">
                <a:ln>
                  <a:solidFill>
                    <a:srgbClr val="FFC000"/>
                  </a:solidFill>
                </a:ln>
                <a:solidFill>
                  <a:srgbClr val="FF0000"/>
                </a:solidFill>
                <a:effectLst>
                  <a:outerShdw blurRad="38100" dist="38100" dir="2700000" algn="tl">
                    <a:srgbClr val="000000">
                      <a:alpha val="43137"/>
                    </a:srgbClr>
                  </a:outerShdw>
                </a:effectLst>
                <a:latin typeface="Baskerville Old Face" panose="02020602080505020303" pitchFamily="18" charset="0"/>
              </a:rPr>
              <a:t>SK Štětí -</a:t>
            </a:r>
          </a:p>
          <a:p>
            <a:pPr algn="ctr"/>
            <a:r>
              <a:rPr lang="cs-CZ" sz="4800" dirty="0">
                <a:ln>
                  <a:solidFill>
                    <a:srgbClr val="FFC000"/>
                  </a:solidFill>
                </a:ln>
                <a:solidFill>
                  <a:srgbClr val="FF0000"/>
                </a:solidFill>
                <a:effectLst>
                  <a:outerShdw blurRad="38100" dist="38100" dir="2700000" algn="tl">
                    <a:srgbClr val="000000">
                      <a:alpha val="43137"/>
                    </a:srgbClr>
                  </a:outerShdw>
                </a:effectLst>
                <a:latin typeface="Baskerville Old Face" panose="02020602080505020303" pitchFamily="18" charset="0"/>
              </a:rPr>
              <a:t>FK Arsenal Česká Lípa</a:t>
            </a:r>
          </a:p>
          <a:p>
            <a:pPr algn="ctr"/>
            <a:r>
              <a:rPr lang="cs-CZ" sz="4400" dirty="0">
                <a:solidFill>
                  <a:srgbClr val="6600CC"/>
                </a:solidFill>
                <a:effectLst>
                  <a:outerShdw blurRad="38100" dist="38100" dir="2700000" algn="tl">
                    <a:srgbClr val="000000">
                      <a:alpha val="43137"/>
                    </a:srgbClr>
                  </a:outerShdw>
                </a:effectLst>
                <a:latin typeface="Baskerville Old Face" panose="02020602080505020303" pitchFamily="18" charset="0"/>
              </a:rPr>
              <a:t>sobota 2.11.2019 </a:t>
            </a:r>
          </a:p>
          <a:p>
            <a:pPr algn="ctr"/>
            <a:r>
              <a:rPr lang="cs-CZ" sz="4400" dirty="0">
                <a:solidFill>
                  <a:srgbClr val="6600CC"/>
                </a:solidFill>
                <a:effectLst>
                  <a:outerShdw blurRad="38100" dist="38100" dir="2700000" algn="tl">
                    <a:srgbClr val="000000">
                      <a:alpha val="43137"/>
                    </a:srgbClr>
                  </a:outerShdw>
                </a:effectLst>
                <a:latin typeface="Baskerville Old Face" panose="02020602080505020303" pitchFamily="18" charset="0"/>
              </a:rPr>
              <a:t>10:15 hod 13.kolo</a:t>
            </a:r>
          </a:p>
        </p:txBody>
      </p:sp>
      <p:pic>
        <p:nvPicPr>
          <p:cNvPr id="3" name="Obrázek 2" descr="&lt;strong&gt;Arsenal Česká Lípa&lt;/strong&gt; - Wikipedia"/>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20656" y="2987627"/>
            <a:ext cx="648072" cy="776336"/>
          </a:xfrm>
          <a:prstGeom prst="rect">
            <a:avLst/>
          </a:prstGeom>
        </p:spPr>
      </p:pic>
      <p:sp>
        <p:nvSpPr>
          <p:cNvPr id="4" name="Dvojitá vlna 3"/>
          <p:cNvSpPr/>
          <p:nvPr/>
        </p:nvSpPr>
        <p:spPr bwMode="auto">
          <a:xfrm>
            <a:off x="5400576" y="73279"/>
            <a:ext cx="4680520" cy="1280175"/>
          </a:xfrm>
          <a:prstGeom prst="doubleWave">
            <a:avLst/>
          </a:prstGeom>
          <a:blipFill>
            <a:blip r:embed="rId6"/>
            <a:stretch>
              <a:fillRect/>
            </a:stretch>
          </a:blipFill>
          <a:ln w="41275">
            <a:solidFill>
              <a:srgbClr val="FF66CC"/>
            </a:solidFill>
            <a:miter lim="800000"/>
            <a:headEnd/>
            <a:tailEnd/>
          </a:ln>
          <a:effectLst/>
        </p:spPr>
        <p:txBody>
          <a:bodyPr vert="horz" wrap="square" lIns="0" tIns="0" rIns="38088" bIns="39675"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cs-CZ" sz="6000" b="1" i="0" u="none" strike="noStrike" cap="none" normalizeH="0" baseline="0" dirty="0">
                <a:ln>
                  <a:noFill/>
                </a:ln>
                <a:solidFill>
                  <a:schemeClr val="bg1"/>
                </a:solidFill>
                <a:effectLst/>
                <a:latin typeface="Stencil" panose="040409050D0802020404" pitchFamily="82" charset="0"/>
                <a:cs typeface="Arial" pitchFamily="34" charset="0"/>
              </a:rPr>
              <a:t>POZVÁNKA</a:t>
            </a:r>
          </a:p>
        </p:txBody>
      </p:sp>
      <p:sp>
        <p:nvSpPr>
          <p:cNvPr id="5" name="TextovéPole 4"/>
          <p:cNvSpPr txBox="1"/>
          <p:nvPr/>
        </p:nvSpPr>
        <p:spPr>
          <a:xfrm>
            <a:off x="5400576" y="5278866"/>
            <a:ext cx="4680520" cy="1631216"/>
          </a:xfrm>
          <a:prstGeom prst="rect">
            <a:avLst/>
          </a:prstGeom>
          <a:solidFill>
            <a:srgbClr val="99FFCC"/>
          </a:solidFill>
          <a:effectLst>
            <a:glow rad="101600">
              <a:srgbClr val="FFFF66">
                <a:alpha val="40000"/>
              </a:srgbClr>
            </a:glow>
            <a:softEdge rad="241300"/>
          </a:effectLst>
        </p:spPr>
        <p:txBody>
          <a:bodyPr wrap="square" rtlCol="0">
            <a:spAutoFit/>
          </a:bodyPr>
          <a:lstStyle/>
          <a:p>
            <a:pPr algn="ctr"/>
            <a:r>
              <a:rPr lang="cs-CZ" sz="2000" dirty="0">
                <a:effectLst>
                  <a:glow rad="127000">
                    <a:srgbClr val="FFFF00"/>
                  </a:glow>
                </a:effectLst>
                <a:latin typeface="Arial Black" panose="020B0A04020102020204" pitchFamily="34" charset="0"/>
              </a:rPr>
              <a:t>Vzpomínka na poslední mistrovský zápas Českou Lípou</a:t>
            </a:r>
          </a:p>
          <a:p>
            <a:pPr algn="ctr"/>
            <a:r>
              <a:rPr lang="cs-CZ" sz="2200" dirty="0">
                <a:solidFill>
                  <a:srgbClr val="FF0066"/>
                </a:solidFill>
                <a:latin typeface="Arial Black" panose="020B0A04020102020204" pitchFamily="34" charset="0"/>
              </a:rPr>
              <a:t>SK Štětí-Vagónka Česká Lípa</a:t>
            </a:r>
          </a:p>
          <a:p>
            <a:pPr algn="ctr"/>
            <a:r>
              <a:rPr lang="cs-CZ" sz="2200" dirty="0">
                <a:solidFill>
                  <a:srgbClr val="FF0066"/>
                </a:solidFill>
                <a:latin typeface="Arial Black" panose="020B0A04020102020204" pitchFamily="34" charset="0"/>
              </a:rPr>
              <a:t>5:2   </a:t>
            </a:r>
            <a:r>
              <a:rPr lang="cs-CZ" sz="2000" dirty="0">
                <a:solidFill>
                  <a:srgbClr val="FF0066"/>
                </a:solidFill>
                <a:latin typeface="Arial Black" panose="020B0A04020102020204" pitchFamily="34" charset="0"/>
              </a:rPr>
              <a:t>18.3.1989  3.liga</a:t>
            </a:r>
          </a:p>
          <a:p>
            <a:r>
              <a:rPr lang="cs-CZ" sz="1600" u="sng" dirty="0">
                <a:latin typeface="Arial Black" panose="020B0A04020102020204" pitchFamily="34" charset="0"/>
              </a:rPr>
              <a:t>Branky: </a:t>
            </a:r>
            <a:r>
              <a:rPr lang="cs-CZ" sz="1600" dirty="0" err="1">
                <a:latin typeface="Arial Black" panose="020B0A04020102020204" pitchFamily="34" charset="0"/>
              </a:rPr>
              <a:t>M.Řízek</a:t>
            </a:r>
            <a:r>
              <a:rPr lang="cs-CZ" sz="1600" dirty="0">
                <a:latin typeface="Arial Black" panose="020B0A04020102020204" pitchFamily="34" charset="0"/>
              </a:rPr>
              <a:t> 2, </a:t>
            </a:r>
            <a:r>
              <a:rPr lang="cs-CZ" sz="1600" dirty="0" err="1">
                <a:latin typeface="Arial Black" panose="020B0A04020102020204" pitchFamily="34" charset="0"/>
              </a:rPr>
              <a:t>J.Kroupa</a:t>
            </a:r>
            <a:r>
              <a:rPr lang="cs-CZ" sz="1600" dirty="0">
                <a:latin typeface="Arial Black" panose="020B0A04020102020204" pitchFamily="34" charset="0"/>
              </a:rPr>
              <a:t> 2, </a:t>
            </a:r>
            <a:r>
              <a:rPr lang="cs-CZ" sz="1600" dirty="0" err="1">
                <a:latin typeface="Arial Black" panose="020B0A04020102020204" pitchFamily="34" charset="0"/>
              </a:rPr>
              <a:t>L.Líbal</a:t>
            </a:r>
            <a:r>
              <a:rPr lang="cs-CZ" sz="1600" dirty="0">
                <a:latin typeface="Arial Black" panose="020B0A04020102020204" pitchFamily="34" charset="0"/>
              </a:rPr>
              <a:t> 1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ovéPole 9"/>
          <p:cNvSpPr txBox="1"/>
          <p:nvPr/>
        </p:nvSpPr>
        <p:spPr>
          <a:xfrm>
            <a:off x="1944192" y="7004456"/>
            <a:ext cx="432048"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42</a:t>
            </a:r>
          </a:p>
        </p:txBody>
      </p:sp>
      <p:sp>
        <p:nvSpPr>
          <p:cNvPr id="12" name="TextovéPole 11"/>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a:t>
            </a:r>
          </a:p>
        </p:txBody>
      </p:sp>
      <p:sp>
        <p:nvSpPr>
          <p:cNvPr id="11" name="TextovéPole 10"/>
          <p:cNvSpPr txBox="1"/>
          <p:nvPr/>
        </p:nvSpPr>
        <p:spPr>
          <a:xfrm>
            <a:off x="5472584" y="68451"/>
            <a:ext cx="4594415" cy="6617196"/>
          </a:xfrm>
          <a:prstGeom prst="rect">
            <a:avLst/>
          </a:prstGeom>
          <a:noFill/>
          <a:ln w="57150">
            <a:solidFill>
              <a:schemeClr val="accent2">
                <a:lumMod val="75000"/>
              </a:schemeClr>
            </a:solidFill>
            <a:prstDash val="dash"/>
          </a:ln>
          <a:effectLst>
            <a:innerShdw blurRad="114300">
              <a:prstClr val="black"/>
            </a:innerShdw>
          </a:effectLst>
        </p:spPr>
        <p:txBody>
          <a:bodyPr wrap="square" anchor="t" anchorCtr="0">
            <a:spAutoFit/>
            <a:scene3d>
              <a:camera prst="orthographicFront">
                <a:rot lat="0" lon="0" rev="0"/>
              </a:camera>
              <a:lightRig rig="threePt" dir="t"/>
            </a:scene3d>
            <a:sp3d extrusionH="50800">
              <a:bevelT w="25400" h="95250" prst="softRound"/>
              <a:bevelB w="19050" h="57150" prst="relaxedInset"/>
              <a:contourClr>
                <a:srgbClr val="FFFF00"/>
              </a:contourClr>
            </a:sp3d>
          </a:bodyPr>
          <a:lstStyle/>
          <a:p>
            <a:pPr algn="ctr" eaLnBrk="0" hangingPunct="0">
              <a:defRPr/>
            </a:pPr>
            <a:r>
              <a:rPr lang="cs-CZ" sz="3200" i="1" u="sng" dirty="0">
                <a:ln w="28575" cap="flat">
                  <a:noFill/>
                  <a:prstDash val="solid"/>
                  <a:round/>
                </a:ln>
                <a:solidFill>
                  <a:schemeClr val="accent6">
                    <a:lumMod val="50000"/>
                  </a:schemeClr>
                </a:solidFill>
                <a:effectLst>
                  <a:outerShdw blurRad="50800" dist="38100" dir="10800000" algn="r" rotWithShape="0">
                    <a:srgbClr val="FFC000">
                      <a:alpha val="40000"/>
                    </a:srgbClr>
                  </a:outerShdw>
                </a:effectLst>
                <a:latin typeface="Bahnschrift SemiBold Condensed" panose="020B0502040204020203" pitchFamily="34" charset="0"/>
                <a:ea typeface="Yu Gothic UI Semibold" panose="020B0700000000000000" pitchFamily="34" charset="-128"/>
                <a:cs typeface="Miriam" panose="020B0502050101010101" pitchFamily="34" charset="-79"/>
              </a:rPr>
              <a:t>Vážení sportovní přátelé</a:t>
            </a:r>
          </a:p>
          <a:p>
            <a:pPr algn="just" eaLnBrk="0" hangingPunct="0">
              <a:defRPr/>
            </a:pPr>
            <a:r>
              <a:rPr lang="cs-CZ" sz="1300" i="1" dirty="0">
                <a:latin typeface="Arial" pitchFamily="34" charset="0"/>
                <a:cs typeface="Arial" pitchFamily="34" charset="0"/>
              </a:rPr>
              <a:t>     páté vydání zpravodaje letošního ročníku divizní soutěže je připraveno. Všechny výsledky, které se urodily jsou zachyceny a pokud Vám nějaký utekl, tak věřte, že ho najdete tady. Přáli jsme si, abychom Vás vítali v rozjetém vítězném vlaku mužstva dospělých, který se nezastavil od utkání proti Lounům 14. září. Svoji cestu skončil před týdnem a moc slavně se z něho nevystupovalo. Prohra v Neratovicích 6:0 nás před týdnem hodně rychle vrátila do reality. Z 10. místa jsme se po bodových žních propadli na místo 13. Výkon týmu byl špatný a většina inkasovaných branek byla po školáckých chybách na vlastní polovině. Navíc jsme přišli o spoustu zraněných hráčů a kdo z nich se dal dohromady bude jasné až při nástupu do dnešního utkání. Vyloučen byl také po druhé žluté kartě Rudolf </a:t>
            </a:r>
            <a:r>
              <a:rPr lang="cs-CZ" sz="1300" i="1" dirty="0" err="1">
                <a:latin typeface="Arial" pitchFamily="34" charset="0"/>
                <a:cs typeface="Arial" pitchFamily="34" charset="0"/>
              </a:rPr>
              <a:t>Slanička</a:t>
            </a:r>
            <a:r>
              <a:rPr lang="cs-CZ" sz="1300" i="1" dirty="0">
                <a:latin typeface="Arial" pitchFamily="34" charset="0"/>
                <a:cs typeface="Arial" pitchFamily="34" charset="0"/>
              </a:rPr>
              <a:t>,  pro kterého je to již druhý stejný prohřešek v 10 utkáních soutěže. S tím dnešním utkáním zbývá do konce podzimní části 5 zápasů, z nichž 3 hrajeme doma. Ve hře je 15 bodů a každý získaný má pro nás cenu zlata.  Rozehrané soutěže má i 7 ostatních týmu SK Štětí. Jak si vedou Vám na této stránce prozrazovat nebudeme.  Najdete to na dalších stránkách. Kde je všechno dost podrobně popsáno.  Nyní se po přečtení první stránky zpravodaje pojďte soustředit na zápas s Aritmou.   Fanděte slušně a hlavně nahlas.</a:t>
            </a:r>
          </a:p>
          <a:p>
            <a:pPr algn="just" eaLnBrk="0" hangingPunct="0">
              <a:defRPr/>
            </a:pPr>
            <a:endParaRPr lang="cs-CZ" sz="1300" i="1" dirty="0">
              <a:latin typeface="Arial" pitchFamily="34" charset="0"/>
              <a:cs typeface="Arial" pitchFamily="34" charset="0"/>
            </a:endParaRPr>
          </a:p>
          <a:p>
            <a:pPr algn="just" eaLnBrk="0" hangingPunct="0">
              <a:defRPr/>
            </a:pPr>
            <a:r>
              <a:rPr lang="cs-CZ" sz="1300" i="1" dirty="0">
                <a:latin typeface="Arial" pitchFamily="34" charset="0"/>
                <a:cs typeface="Arial" pitchFamily="34" charset="0"/>
              </a:rPr>
              <a:t>                    </a:t>
            </a:r>
          </a:p>
          <a:p>
            <a:pPr algn="just" eaLnBrk="0" hangingPunct="0">
              <a:defRPr/>
            </a:pPr>
            <a:r>
              <a:rPr lang="cs-CZ" sz="1300" i="1" dirty="0">
                <a:latin typeface="Arial" pitchFamily="34" charset="0"/>
                <a:cs typeface="Arial" pitchFamily="34" charset="0"/>
              </a:rPr>
              <a:t>                                                            </a:t>
            </a:r>
            <a:r>
              <a:rPr lang="cs-CZ" sz="1400" i="1" dirty="0">
                <a:latin typeface="Algerian" panose="04020705040A02060702" pitchFamily="82" charset="0"/>
                <a:cs typeface="Arial" pitchFamily="34" charset="0"/>
              </a:rPr>
              <a:t>Štětí do toho</a:t>
            </a:r>
          </a:p>
          <a:p>
            <a:pPr algn="just" eaLnBrk="0" hangingPunct="0">
              <a:defRPr/>
            </a:pPr>
            <a:endParaRPr lang="cs-CZ" sz="1400" i="1" dirty="0">
              <a:latin typeface="Algerian" panose="04020705040A02060702" pitchFamily="82" charset="0"/>
              <a:cs typeface="Arial" pitchFamily="34" charset="0"/>
            </a:endParaRPr>
          </a:p>
          <a:p>
            <a:pPr algn="just" eaLnBrk="0" hangingPunct="0">
              <a:defRPr/>
            </a:pPr>
            <a:endParaRPr lang="cs-CZ" sz="1300" i="1" dirty="0">
              <a:latin typeface="Arial" pitchFamily="34" charset="0"/>
              <a:cs typeface="Arial" pitchFamily="34" charset="0"/>
            </a:endParaRPr>
          </a:p>
        </p:txBody>
      </p:sp>
      <p:sp>
        <p:nvSpPr>
          <p:cNvPr id="2" name="TextovéPole 1"/>
          <p:cNvSpPr txBox="1"/>
          <p:nvPr/>
        </p:nvSpPr>
        <p:spPr>
          <a:xfrm>
            <a:off x="143992" y="3530937"/>
            <a:ext cx="4608512" cy="3400931"/>
          </a:xfrm>
          <a:prstGeom prst="rect">
            <a:avLst/>
          </a:prstGeom>
          <a:blipFill>
            <a:blip r:embed="rId2"/>
            <a:stretch>
              <a:fillRect/>
            </a:stretch>
          </a:blipFill>
          <a:ln w="66675">
            <a:solidFill>
              <a:srgbClr val="0099FF"/>
            </a:solidFill>
          </a:ln>
          <a:effectLst>
            <a:softEdge rad="0"/>
          </a:effectLst>
        </p:spPr>
        <p:txBody>
          <a:bodyPr wrap="square" rtlCol="0">
            <a:spAutoFit/>
          </a:bodyPr>
          <a:lstStyle/>
          <a:p>
            <a:pPr algn="ctr"/>
            <a:r>
              <a:rPr lang="cs-CZ" sz="3600" dirty="0">
                <a:gradFill>
                  <a:gsLst>
                    <a:gs pos="22000">
                      <a:schemeClr val="tx1"/>
                    </a:gs>
                    <a:gs pos="58000">
                      <a:srgbClr val="FF0000"/>
                    </a:gs>
                  </a:gsLst>
                  <a:lin ang="5400000" scaled="1"/>
                </a:gradFill>
                <a:latin typeface="Elephant" panose="02020904090505020303" pitchFamily="18" charset="0"/>
              </a:rPr>
              <a:t>FK Brandýs </a:t>
            </a:r>
            <a:r>
              <a:rPr lang="cs-CZ" sz="3600" dirty="0" err="1">
                <a:gradFill>
                  <a:gsLst>
                    <a:gs pos="22000">
                      <a:schemeClr val="tx1"/>
                    </a:gs>
                    <a:gs pos="58000">
                      <a:srgbClr val="FF0000"/>
                    </a:gs>
                  </a:gsLst>
                  <a:lin ang="5400000" scaled="1"/>
                </a:gradFill>
                <a:latin typeface="Elephant" panose="02020904090505020303" pitchFamily="18" charset="0"/>
              </a:rPr>
              <a:t>n.L.</a:t>
            </a:r>
            <a:endParaRPr lang="cs-CZ" sz="3600" dirty="0">
              <a:gradFill>
                <a:gsLst>
                  <a:gs pos="22000">
                    <a:schemeClr val="tx1"/>
                  </a:gs>
                  <a:gs pos="58000">
                    <a:srgbClr val="FF0000"/>
                  </a:gs>
                </a:gsLst>
                <a:lin ang="5400000" scaled="1"/>
              </a:gradFill>
              <a:latin typeface="Elephant" panose="02020904090505020303" pitchFamily="18" charset="0"/>
            </a:endParaRPr>
          </a:p>
          <a:p>
            <a:pPr algn="ctr"/>
            <a:r>
              <a:rPr lang="cs-CZ" sz="1100" dirty="0">
                <a:gradFill>
                  <a:gsLst>
                    <a:gs pos="22000">
                      <a:schemeClr val="tx1"/>
                    </a:gs>
                    <a:gs pos="58000">
                      <a:srgbClr val="FF0000"/>
                    </a:gs>
                  </a:gsLst>
                  <a:lin ang="5400000" scaled="1"/>
                </a:gradFill>
                <a:latin typeface="Elephant" panose="02020904090505020303" pitchFamily="18" charset="0"/>
              </a:rPr>
              <a:t>-</a:t>
            </a:r>
          </a:p>
          <a:p>
            <a:pPr algn="ctr"/>
            <a:r>
              <a:rPr lang="cs-CZ" sz="3600" dirty="0">
                <a:gradFill>
                  <a:gsLst>
                    <a:gs pos="22000">
                      <a:schemeClr val="tx1"/>
                    </a:gs>
                    <a:gs pos="58000">
                      <a:srgbClr val="FF0000"/>
                    </a:gs>
                  </a:gsLst>
                  <a:lin ang="5400000" scaled="1"/>
                </a:gradFill>
                <a:latin typeface="Elephant" panose="02020904090505020303" pitchFamily="18" charset="0"/>
              </a:rPr>
              <a:t>SK Štětí</a:t>
            </a:r>
          </a:p>
          <a:p>
            <a:pPr algn="ctr"/>
            <a:r>
              <a:rPr lang="cs-CZ" sz="3200" dirty="0">
                <a:solidFill>
                  <a:srgbClr val="3333CC"/>
                </a:solidFill>
                <a:latin typeface="Elephant" panose="02020904090505020303" pitchFamily="18" charset="0"/>
              </a:rPr>
              <a:t>Sobota</a:t>
            </a:r>
            <a:r>
              <a:rPr lang="cs-CZ" sz="3600" dirty="0">
                <a:solidFill>
                  <a:srgbClr val="3333CC"/>
                </a:solidFill>
                <a:latin typeface="Elephant" panose="02020904090505020303" pitchFamily="18" charset="0"/>
              </a:rPr>
              <a:t> </a:t>
            </a:r>
            <a:r>
              <a:rPr lang="cs-CZ" sz="3200" dirty="0">
                <a:solidFill>
                  <a:srgbClr val="3333CC"/>
                </a:solidFill>
                <a:latin typeface="Elephant" panose="02020904090505020303" pitchFamily="18" charset="0"/>
              </a:rPr>
              <a:t>26.10.2019</a:t>
            </a:r>
          </a:p>
          <a:p>
            <a:pPr algn="ctr"/>
            <a:r>
              <a:rPr lang="cs-CZ" sz="3200" dirty="0">
                <a:solidFill>
                  <a:srgbClr val="3333CC"/>
                </a:solidFill>
                <a:latin typeface="Elephant" panose="02020904090505020303" pitchFamily="18" charset="0"/>
              </a:rPr>
              <a:t>10:15 hod</a:t>
            </a:r>
          </a:p>
          <a:p>
            <a:pPr algn="ctr"/>
            <a:r>
              <a:rPr lang="cs-CZ" sz="3200" dirty="0">
                <a:solidFill>
                  <a:srgbClr val="3333CC"/>
                </a:solidFill>
                <a:latin typeface="Elephant" panose="02020904090505020303" pitchFamily="18" charset="0"/>
              </a:rPr>
              <a:t>Autobus startuje </a:t>
            </a:r>
          </a:p>
          <a:p>
            <a:pPr algn="ctr"/>
            <a:r>
              <a:rPr lang="cs-CZ" sz="3200" dirty="0">
                <a:solidFill>
                  <a:srgbClr val="3333CC"/>
                </a:solidFill>
                <a:latin typeface="Elephant" panose="02020904090505020303" pitchFamily="18" charset="0"/>
              </a:rPr>
              <a:t>v 8:15 hod</a:t>
            </a:r>
          </a:p>
        </p:txBody>
      </p:sp>
      <p:sp>
        <p:nvSpPr>
          <p:cNvPr id="3" name="TextovéPole 2"/>
          <p:cNvSpPr txBox="1"/>
          <p:nvPr/>
        </p:nvSpPr>
        <p:spPr>
          <a:xfrm>
            <a:off x="143992" y="91106"/>
            <a:ext cx="4608512" cy="830997"/>
          </a:xfrm>
          <a:prstGeom prst="rect">
            <a:avLst/>
          </a:prstGeom>
          <a:pattFill prst="pct5">
            <a:fgClr>
              <a:schemeClr val="accent1"/>
            </a:fgClr>
            <a:bgClr>
              <a:schemeClr val="bg1"/>
            </a:bgClr>
          </a:pattFill>
          <a:ln w="38100">
            <a:solidFill>
              <a:srgbClr val="FF0066"/>
            </a:solidFill>
          </a:ln>
          <a:effectLst>
            <a:softEdge rad="0"/>
          </a:effectLst>
          <a:scene3d>
            <a:camera prst="orthographicFront">
              <a:rot lat="0" lon="600002" rev="0"/>
            </a:camera>
            <a:lightRig rig="threePt" dir="t"/>
          </a:scene3d>
        </p:spPr>
        <p:txBody>
          <a:bodyPr wrap="square" rtlCol="0">
            <a:spAutoFit/>
          </a:bodyPr>
          <a:lstStyle/>
          <a:p>
            <a:pPr algn="ctr"/>
            <a:r>
              <a:rPr lang="cs-CZ" sz="2400" dirty="0">
                <a:solidFill>
                  <a:srgbClr val="009999"/>
                </a:solidFill>
                <a:latin typeface="Arial Black" panose="020B0A04020102020204" pitchFamily="34" charset="0"/>
              </a:rPr>
              <a:t>Příští venkovní vystoupení mužstva dospělých.</a:t>
            </a:r>
          </a:p>
        </p:txBody>
      </p:sp>
      <p:pic>
        <p:nvPicPr>
          <p:cNvPr id="4" name="Obrázek 3"/>
          <p:cNvPicPr>
            <a:picLocks noChangeAspect="1"/>
          </p:cNvPicPr>
          <p:nvPr/>
        </p:nvPicPr>
        <p:blipFill>
          <a:blip r:embed="rId3"/>
          <a:stretch>
            <a:fillRect/>
          </a:stretch>
        </p:blipFill>
        <p:spPr>
          <a:xfrm>
            <a:off x="143992" y="1125538"/>
            <a:ext cx="4608511" cy="2277937"/>
          </a:xfrm>
          <a:prstGeom prst="rect">
            <a:avLst/>
          </a:prstGeom>
          <a:ln w="38100" cmpd="sng">
            <a:solidFill>
              <a:schemeClr val="accent1">
                <a:lumMod val="60000"/>
                <a:lumOff val="40000"/>
              </a:schemeClr>
            </a:solidFill>
            <a:prstDash val="lgDashDot"/>
          </a:ln>
        </p:spPr>
      </p:pic>
      <p:pic>
        <p:nvPicPr>
          <p:cNvPr id="5" name="Obrázek 4" descr="&lt;strong&gt;FK Brandýs nad Labem&lt;/strong&gt; – Wikipedi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423" y="4123556"/>
            <a:ext cx="529583" cy="648072"/>
          </a:xfrm>
          <a:prstGeom prst="rect">
            <a:avLst/>
          </a:prstGeom>
        </p:spPr>
      </p:pic>
    </p:spTree>
    <p:extLst>
      <p:ext uri="{BB962C8B-B14F-4D97-AF65-F5344CB8AC3E}">
        <p14:creationId xmlns:p14="http://schemas.microsoft.com/office/powerpoint/2010/main" val="1854892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178917"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4</a:t>
            </a:r>
          </a:p>
        </p:txBody>
      </p:sp>
      <p:sp>
        <p:nvSpPr>
          <p:cNvPr id="10" name="TextovéPole 9"/>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41</a:t>
            </a:r>
          </a:p>
        </p:txBody>
      </p:sp>
      <p:sp>
        <p:nvSpPr>
          <p:cNvPr id="4" name="TextovéPole 3">
            <a:extLst>
              <a:ext uri="{FF2B5EF4-FFF2-40B4-BE49-F238E27FC236}">
                <a16:creationId xmlns:a16="http://schemas.microsoft.com/office/drawing/2014/main" id="{857CFDF1-2B21-45FA-877D-E567F776016C}"/>
              </a:ext>
            </a:extLst>
          </p:cNvPr>
          <p:cNvSpPr txBox="1"/>
          <p:nvPr/>
        </p:nvSpPr>
        <p:spPr>
          <a:xfrm>
            <a:off x="9144992" y="343019"/>
            <a:ext cx="45719" cy="400110"/>
          </a:xfrm>
          <a:prstGeom prst="rect">
            <a:avLst/>
          </a:prstGeom>
          <a:solidFill>
            <a:srgbClr val="99FFCC"/>
          </a:solidFill>
          <a:effectLst>
            <a:glow rad="101600">
              <a:srgbClr val="FFFF66">
                <a:alpha val="40000"/>
              </a:srgbClr>
            </a:glow>
            <a:softEdge rad="241300"/>
          </a:effectLst>
        </p:spPr>
        <p:txBody>
          <a:bodyPr wrap="square" rtlCol="0">
            <a:spAutoFit/>
          </a:bodyPr>
          <a:lstStyle/>
          <a:p>
            <a:pPr algn="ctr"/>
            <a:endParaRPr lang="cs-CZ" sz="2000" dirty="0">
              <a:latin typeface="Arial Black" panose="020B0A04020102020204" pitchFamily="34" charset="0"/>
            </a:endParaRPr>
          </a:p>
        </p:txBody>
      </p:sp>
      <p:graphicFrame>
        <p:nvGraphicFramePr>
          <p:cNvPr id="5" name="Tabulka 4">
            <a:extLst>
              <a:ext uri="{FF2B5EF4-FFF2-40B4-BE49-F238E27FC236}">
                <a16:creationId xmlns:a16="http://schemas.microsoft.com/office/drawing/2014/main" id="{98D10EE1-AC52-4D25-A22A-208A9A9D8217}"/>
              </a:ext>
            </a:extLst>
          </p:cNvPr>
          <p:cNvGraphicFramePr>
            <a:graphicFrameLocks noGrp="1"/>
          </p:cNvGraphicFramePr>
          <p:nvPr>
            <p:extLst>
              <p:ext uri="{D42A27DB-BD31-4B8C-83A1-F6EECF244321}">
                <p14:modId xmlns:p14="http://schemas.microsoft.com/office/powerpoint/2010/main" val="2226484985"/>
              </p:ext>
            </p:extLst>
          </p:nvPr>
        </p:nvGraphicFramePr>
        <p:xfrm>
          <a:off x="143992" y="1603276"/>
          <a:ext cx="4464497" cy="5288007"/>
        </p:xfrm>
        <a:graphic>
          <a:graphicData uri="http://schemas.openxmlformats.org/drawingml/2006/table">
            <a:tbl>
              <a:tblPr/>
              <a:tblGrid>
                <a:gridCol w="538456">
                  <a:extLst>
                    <a:ext uri="{9D8B030D-6E8A-4147-A177-3AD203B41FA5}">
                      <a16:colId xmlns:a16="http://schemas.microsoft.com/office/drawing/2014/main" val="3118406117"/>
                    </a:ext>
                  </a:extLst>
                </a:gridCol>
                <a:gridCol w="741400">
                  <a:extLst>
                    <a:ext uri="{9D8B030D-6E8A-4147-A177-3AD203B41FA5}">
                      <a16:colId xmlns:a16="http://schemas.microsoft.com/office/drawing/2014/main" val="3989126092"/>
                    </a:ext>
                  </a:extLst>
                </a:gridCol>
                <a:gridCol w="382457">
                  <a:extLst>
                    <a:ext uri="{9D8B030D-6E8A-4147-A177-3AD203B41FA5}">
                      <a16:colId xmlns:a16="http://schemas.microsoft.com/office/drawing/2014/main" val="3236949980"/>
                    </a:ext>
                  </a:extLst>
                </a:gridCol>
                <a:gridCol w="909898">
                  <a:extLst>
                    <a:ext uri="{9D8B030D-6E8A-4147-A177-3AD203B41FA5}">
                      <a16:colId xmlns:a16="http://schemas.microsoft.com/office/drawing/2014/main" val="2171252532"/>
                    </a:ext>
                  </a:extLst>
                </a:gridCol>
                <a:gridCol w="1102376">
                  <a:extLst>
                    <a:ext uri="{9D8B030D-6E8A-4147-A177-3AD203B41FA5}">
                      <a16:colId xmlns:a16="http://schemas.microsoft.com/office/drawing/2014/main" val="1577945264"/>
                    </a:ext>
                  </a:extLst>
                </a:gridCol>
                <a:gridCol w="789910">
                  <a:extLst>
                    <a:ext uri="{9D8B030D-6E8A-4147-A177-3AD203B41FA5}">
                      <a16:colId xmlns:a16="http://schemas.microsoft.com/office/drawing/2014/main" val="2581360566"/>
                    </a:ext>
                  </a:extLst>
                </a:gridCol>
              </a:tblGrid>
              <a:tr h="463682">
                <a:tc>
                  <a:txBody>
                    <a:bodyPr/>
                    <a:lstStyle/>
                    <a:p>
                      <a:pPr algn="ctr" fontAlgn="ctr"/>
                      <a:r>
                        <a:rPr lang="cs-CZ" sz="1200" b="1" i="0" u="none" strike="noStrike">
                          <a:solidFill>
                            <a:srgbClr val="000000"/>
                          </a:solidFill>
                          <a:effectLst/>
                          <a:latin typeface="Algerian" panose="04020705040A02060702" pitchFamily="82" charset="0"/>
                        </a:rPr>
                        <a:t>Den</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a:txBody>
                    <a:bodyPr/>
                    <a:lstStyle/>
                    <a:p>
                      <a:pPr algn="ctr" fontAlgn="ctr"/>
                      <a:r>
                        <a:rPr lang="cs-CZ" sz="1200" b="1" i="0" u="none" strike="noStrike">
                          <a:solidFill>
                            <a:srgbClr val="000000"/>
                          </a:solidFill>
                          <a:effectLst/>
                          <a:latin typeface="Algerian" panose="04020705040A02060702" pitchFamily="82" charset="0"/>
                        </a:rPr>
                        <a:t>Datum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a:txBody>
                    <a:bodyPr/>
                    <a:lstStyle/>
                    <a:p>
                      <a:pPr algn="ctr" fontAlgn="ctr"/>
                      <a:r>
                        <a:rPr lang="cs-CZ" sz="1200" b="1" i="0" u="none" strike="noStrike">
                          <a:solidFill>
                            <a:srgbClr val="000000"/>
                          </a:solidFill>
                          <a:effectLst/>
                          <a:latin typeface="Algerian" panose="04020705040A02060702" pitchFamily="82" charset="0"/>
                        </a:rPr>
                        <a:t>Čas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a:txBody>
                    <a:bodyPr/>
                    <a:lstStyle/>
                    <a:p>
                      <a:pPr algn="ctr" fontAlgn="ctr"/>
                      <a:r>
                        <a:rPr lang="cs-CZ" sz="1200" b="1" i="0" u="none" strike="noStrike" dirty="0">
                          <a:solidFill>
                            <a:srgbClr val="000000"/>
                          </a:solidFill>
                          <a:effectLst/>
                          <a:latin typeface="Algerian" panose="04020705040A02060702" pitchFamily="82" charset="0"/>
                        </a:rPr>
                        <a:t>Soupeř</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a:txBody>
                    <a:bodyPr/>
                    <a:lstStyle/>
                    <a:p>
                      <a:pPr algn="ctr" fontAlgn="ctr"/>
                      <a:r>
                        <a:rPr lang="cs-CZ" sz="1200" b="1" i="0" u="none" strike="noStrike">
                          <a:solidFill>
                            <a:srgbClr val="000000"/>
                          </a:solidFill>
                          <a:effectLst/>
                          <a:latin typeface="Algerian" panose="04020705040A02060702" pitchFamily="82" charset="0"/>
                        </a:rPr>
                        <a:t>Soutěž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a:txBody>
                    <a:bodyPr/>
                    <a:lstStyle/>
                    <a:p>
                      <a:pPr algn="ctr" fontAlgn="ctr"/>
                      <a:r>
                        <a:rPr lang="cs-CZ" sz="1200" b="1" i="0" u="none" strike="noStrike">
                          <a:solidFill>
                            <a:srgbClr val="000000"/>
                          </a:solidFill>
                          <a:effectLst/>
                          <a:latin typeface="Algerian" panose="04020705040A02060702" pitchFamily="82" charset="0"/>
                        </a:rPr>
                        <a:t>Kategorie</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extLst>
                  <a:ext uri="{0D108BD9-81ED-4DB2-BD59-A6C34878D82A}">
                    <a16:rowId xmlns:a16="http://schemas.microsoft.com/office/drawing/2014/main" val="3303277698"/>
                  </a:ext>
                </a:extLst>
              </a:tr>
              <a:tr h="438575">
                <a:tc>
                  <a:txBody>
                    <a:bodyPr/>
                    <a:lstStyle/>
                    <a:p>
                      <a:pPr algn="ctr" fontAlgn="ctr"/>
                      <a:r>
                        <a:rPr lang="cs-CZ" sz="1100" b="1" i="0" u="none" strike="noStrike">
                          <a:solidFill>
                            <a:srgbClr val="000000"/>
                          </a:solidFill>
                          <a:effectLst/>
                          <a:latin typeface="Berlin Sans FB Demi" panose="020E0802020502020306" pitchFamily="34" charset="0"/>
                        </a:rPr>
                        <a:t>neděle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a:solidFill>
                            <a:srgbClr val="000000"/>
                          </a:solidFill>
                          <a:effectLst/>
                          <a:latin typeface="Berlin Sans FB Demi" panose="020E0802020502020306" pitchFamily="34" charset="0"/>
                        </a:rPr>
                        <a:t>20.10.2019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a:solidFill>
                            <a:srgbClr val="000000"/>
                          </a:solidFill>
                          <a:effectLst/>
                          <a:latin typeface="Berlin Sans FB Demi" panose="020E0802020502020306" pitchFamily="34"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a:solidFill>
                            <a:srgbClr val="000000"/>
                          </a:solidFill>
                          <a:effectLst/>
                          <a:latin typeface="Berlin Sans FB Demi" panose="020E0802020502020306" pitchFamily="34" charset="0"/>
                        </a:rPr>
                        <a:t>TJ Viktorie Budyně n.O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a:solidFill>
                            <a:srgbClr val="000000"/>
                          </a:solidFill>
                          <a:effectLst/>
                          <a:latin typeface="Berlin Sans FB Demi" panose="020E0802020502020306" pitchFamily="34" charset="0"/>
                        </a:rPr>
                        <a:t>Okresní přebor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a:solidFill>
                            <a:srgbClr val="000000"/>
                          </a:solidFill>
                          <a:effectLst/>
                          <a:latin typeface="Berlin Sans FB Demi" panose="020E0802020502020306" pitchFamily="34" charset="0"/>
                        </a:rPr>
                        <a:t>Starší přípravka</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906101780"/>
                  </a:ext>
                </a:extLst>
              </a:tr>
              <a:tr h="438575">
                <a:tc>
                  <a:txBody>
                    <a:bodyPr/>
                    <a:lstStyle/>
                    <a:p>
                      <a:pPr algn="ctr" fontAlgn="ctr"/>
                      <a:r>
                        <a:rPr lang="cs-CZ" sz="1100" b="1" i="0" u="none" strike="noStrike">
                          <a:solidFill>
                            <a:srgbClr val="000000"/>
                          </a:solidFill>
                          <a:effectLst/>
                          <a:latin typeface="Berlin Sans FB Demi" panose="020E0802020502020306" pitchFamily="34" charset="0"/>
                        </a:rPr>
                        <a:t>sobota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26.10.2019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TJ Krupka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Krajský přebor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Dorost</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3457045738"/>
                  </a:ext>
                </a:extLst>
              </a:tr>
              <a:tr h="438575">
                <a:tc>
                  <a:txBody>
                    <a:bodyPr/>
                    <a:lstStyle/>
                    <a:p>
                      <a:pPr algn="ctr" fontAlgn="ctr"/>
                      <a:r>
                        <a:rPr lang="cs-CZ" sz="1100" b="1" i="0" u="none" strike="noStrike">
                          <a:solidFill>
                            <a:srgbClr val="000000"/>
                          </a:solidFill>
                          <a:effectLst/>
                          <a:latin typeface="Berlin Sans FB Demi" panose="020E0802020502020306" pitchFamily="34" charset="0"/>
                        </a:rPr>
                        <a:t>neděle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27.10.2019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FK Travčice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Okresní přebor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Starší žáci</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4227906655"/>
                  </a:ext>
                </a:extLst>
              </a:tr>
              <a:tr h="438575">
                <a:tc>
                  <a:txBody>
                    <a:bodyPr/>
                    <a:lstStyle/>
                    <a:p>
                      <a:pPr algn="ctr" fontAlgn="ctr"/>
                      <a:r>
                        <a:rPr lang="cs-CZ" sz="1100" b="1" i="0" u="none" strike="noStrike">
                          <a:solidFill>
                            <a:srgbClr val="000000"/>
                          </a:solidFill>
                          <a:effectLst/>
                          <a:latin typeface="Berlin Sans FB Demi" panose="020E0802020502020306" pitchFamily="34" charset="0"/>
                        </a:rPr>
                        <a:t>neděle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27.10.2019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14:30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FK BECHLÍN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III. Třída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Dospělí B</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3016986586"/>
                  </a:ext>
                </a:extLst>
              </a:tr>
              <a:tr h="438575">
                <a:tc>
                  <a:txBody>
                    <a:bodyPr/>
                    <a:lstStyle/>
                    <a:p>
                      <a:pPr algn="ctr" fontAlgn="ctr"/>
                      <a:r>
                        <a:rPr lang="cs-CZ" sz="1100" b="1" i="0" u="none" strike="sngStrike" dirty="0">
                          <a:solidFill>
                            <a:srgbClr val="000000"/>
                          </a:solidFill>
                          <a:effectLst/>
                          <a:latin typeface="Berlin Sans FB Demi" panose="020E0802020502020306" pitchFamily="34" charset="0"/>
                        </a:rPr>
                        <a:t>čtvrtek</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sngStrike" dirty="0">
                          <a:solidFill>
                            <a:srgbClr val="000000"/>
                          </a:solidFill>
                          <a:effectLst/>
                          <a:latin typeface="Berlin Sans FB Demi" panose="020E0802020502020306" pitchFamily="34" charset="0"/>
                        </a:rPr>
                        <a:t>31.10.2019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sngStrike" dirty="0">
                          <a:solidFill>
                            <a:srgbClr val="000000"/>
                          </a:solidFill>
                          <a:effectLst/>
                          <a:latin typeface="Berlin Sans FB Demi" panose="020E0802020502020306" pitchFamily="34" charset="0"/>
                        </a:rPr>
                        <a:t>15:00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sngStrike" dirty="0">
                          <a:solidFill>
                            <a:srgbClr val="000000"/>
                          </a:solidFill>
                          <a:effectLst/>
                          <a:latin typeface="Berlin Sans FB Demi" panose="020E0802020502020306" pitchFamily="34" charset="0"/>
                        </a:rPr>
                        <a:t>SK Sokol Brozany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sngStrike" dirty="0">
                          <a:solidFill>
                            <a:srgbClr val="000000"/>
                          </a:solidFill>
                          <a:effectLst/>
                          <a:latin typeface="Berlin Sans FB Demi" panose="020E0802020502020306" pitchFamily="34" charset="0"/>
                        </a:rPr>
                        <a:t>Okresní přebor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sngStrike" dirty="0" err="1">
                          <a:solidFill>
                            <a:srgbClr val="000000"/>
                          </a:solidFill>
                          <a:effectLst/>
                          <a:latin typeface="Berlin Sans FB Demi" panose="020E0802020502020306" pitchFamily="34" charset="0"/>
                        </a:rPr>
                        <a:t>Minipřípravka</a:t>
                      </a:r>
                      <a:endParaRPr lang="cs-CZ" sz="1100" b="1" i="0" u="none" strike="sngStrike" dirty="0">
                        <a:solidFill>
                          <a:srgbClr val="000000"/>
                        </a:solidFill>
                        <a:effectLst/>
                        <a:latin typeface="Berlin Sans FB Demi" panose="020E0802020502020306"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747780000"/>
                  </a:ext>
                </a:extLst>
              </a:tr>
              <a:tr h="438575">
                <a:tc>
                  <a:txBody>
                    <a:bodyPr/>
                    <a:lstStyle/>
                    <a:p>
                      <a:pPr algn="ctr" fontAlgn="ctr"/>
                      <a:r>
                        <a:rPr lang="cs-CZ" sz="1100" b="1" i="0" u="none" strike="noStrike">
                          <a:solidFill>
                            <a:srgbClr val="000000"/>
                          </a:solidFill>
                          <a:effectLst/>
                          <a:latin typeface="Berlin Sans FB Demi" panose="020E0802020502020306" pitchFamily="34" charset="0"/>
                        </a:rPr>
                        <a:t>sobota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a:solidFill>
                            <a:srgbClr val="000000"/>
                          </a:solidFill>
                          <a:effectLst/>
                          <a:latin typeface="Berlin Sans FB Demi" panose="020E0802020502020306" pitchFamily="34" charset="0"/>
                        </a:rPr>
                        <a:t>02.11.2019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a:solidFill>
                            <a:srgbClr val="000000"/>
                          </a:solidFill>
                          <a:effectLst/>
                          <a:latin typeface="Berlin Sans FB Demi" panose="020E0802020502020306" pitchFamily="34" charset="0"/>
                        </a:rPr>
                        <a:t>10:15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a:solidFill>
                            <a:srgbClr val="000000"/>
                          </a:solidFill>
                          <a:effectLst/>
                          <a:latin typeface="Berlin Sans FB Demi" panose="020E0802020502020306" pitchFamily="34" charset="0"/>
                        </a:rPr>
                        <a:t>FK Arsenal Česká Lípa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a:solidFill>
                            <a:srgbClr val="000000"/>
                          </a:solidFill>
                          <a:effectLst/>
                          <a:latin typeface="Berlin Sans FB Demi" panose="020E0802020502020306" pitchFamily="34" charset="0"/>
                        </a:rPr>
                        <a:t>Divize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a:solidFill>
                            <a:srgbClr val="000000"/>
                          </a:solidFill>
                          <a:effectLst/>
                          <a:latin typeface="Berlin Sans FB Demi" panose="020E0802020502020306" pitchFamily="34" charset="0"/>
                        </a:rPr>
                        <a:t>Dospělí</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4141644611"/>
                  </a:ext>
                </a:extLst>
              </a:tr>
              <a:tr h="438575">
                <a:tc>
                  <a:txBody>
                    <a:bodyPr/>
                    <a:lstStyle/>
                    <a:p>
                      <a:pPr algn="ctr" fontAlgn="ctr"/>
                      <a:r>
                        <a:rPr lang="cs-CZ" sz="1100" b="1" i="0" u="none" strike="noStrike">
                          <a:solidFill>
                            <a:srgbClr val="000000"/>
                          </a:solidFill>
                          <a:effectLst/>
                          <a:latin typeface="Berlin Sans FB Demi" panose="020E0802020502020306" pitchFamily="34" charset="0"/>
                        </a:rPr>
                        <a:t>neděle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a:solidFill>
                            <a:srgbClr val="000000"/>
                          </a:solidFill>
                          <a:effectLst/>
                          <a:latin typeface="Berlin Sans FB Demi" panose="020E0802020502020306" pitchFamily="34" charset="0"/>
                        </a:rPr>
                        <a:t>03.11.2019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a:solidFill>
                            <a:srgbClr val="000000"/>
                          </a:solidFill>
                          <a:effectLst/>
                          <a:latin typeface="Berlin Sans FB Demi" panose="020E0802020502020306" pitchFamily="34"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a:solidFill>
                            <a:srgbClr val="000000"/>
                          </a:solidFill>
                          <a:effectLst/>
                          <a:latin typeface="Berlin Sans FB Demi" panose="020E0802020502020306" pitchFamily="34" charset="0"/>
                        </a:rPr>
                        <a:t>FK Schoeller Křešice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dirty="0">
                          <a:solidFill>
                            <a:srgbClr val="000000"/>
                          </a:solidFill>
                          <a:effectLst/>
                          <a:latin typeface="Berlin Sans FB Demi" panose="020E0802020502020306" pitchFamily="34" charset="0"/>
                        </a:rPr>
                        <a:t>Okresní přebor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a:solidFill>
                            <a:srgbClr val="000000"/>
                          </a:solidFill>
                          <a:effectLst/>
                          <a:latin typeface="Berlin Sans FB Demi" panose="020E0802020502020306" pitchFamily="34" charset="0"/>
                        </a:rPr>
                        <a:t>Starší přípravka</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3448652239"/>
                  </a:ext>
                </a:extLst>
              </a:tr>
              <a:tr h="438575">
                <a:tc>
                  <a:txBody>
                    <a:bodyPr/>
                    <a:lstStyle/>
                    <a:p>
                      <a:pPr algn="ctr" fontAlgn="ctr"/>
                      <a:r>
                        <a:rPr lang="cs-CZ" sz="1100" b="1" i="0" u="none" strike="noStrike">
                          <a:solidFill>
                            <a:srgbClr val="000000"/>
                          </a:solidFill>
                          <a:effectLst/>
                          <a:latin typeface="Berlin Sans FB Demi" panose="020E0802020502020306" pitchFamily="34" charset="0"/>
                        </a:rPr>
                        <a:t>sobota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09.11.2019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FK Junior Děčín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dirty="0">
                          <a:solidFill>
                            <a:srgbClr val="000000"/>
                          </a:solidFill>
                          <a:effectLst/>
                          <a:latin typeface="Berlin Sans FB Demi" panose="020E0802020502020306" pitchFamily="34" charset="0"/>
                        </a:rPr>
                        <a:t>Krajský přebor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Dorost</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593860713"/>
                  </a:ext>
                </a:extLst>
              </a:tr>
              <a:tr h="438575">
                <a:tc>
                  <a:txBody>
                    <a:bodyPr/>
                    <a:lstStyle/>
                    <a:p>
                      <a:pPr algn="ctr" fontAlgn="ctr"/>
                      <a:r>
                        <a:rPr lang="cs-CZ" sz="1100" b="1" i="0" u="none" strike="noStrike">
                          <a:solidFill>
                            <a:srgbClr val="000000"/>
                          </a:solidFill>
                          <a:effectLst/>
                          <a:latin typeface="Berlin Sans FB Demi" panose="020E0802020502020306" pitchFamily="34" charset="0"/>
                        </a:rPr>
                        <a:t>neděle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10.11.2019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SK Velemín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Okresní přebor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Starší žáci</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2498958523"/>
                  </a:ext>
                </a:extLst>
              </a:tr>
              <a:tr h="438575">
                <a:tc>
                  <a:txBody>
                    <a:bodyPr/>
                    <a:lstStyle/>
                    <a:p>
                      <a:pPr algn="ctr" fontAlgn="ctr"/>
                      <a:r>
                        <a:rPr lang="cs-CZ" sz="1100" b="1" i="0" u="none" strike="noStrike">
                          <a:solidFill>
                            <a:srgbClr val="000000"/>
                          </a:solidFill>
                          <a:effectLst/>
                          <a:latin typeface="Berlin Sans FB Demi" panose="020E0802020502020306" pitchFamily="34" charset="0"/>
                        </a:rPr>
                        <a:t>neděle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10.11.2019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14:00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TJ Sokol Bříza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III. Třída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Berlin Sans FB Demi" panose="020E0802020502020306" pitchFamily="34" charset="0"/>
                        </a:rPr>
                        <a:t>Dospělí B</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2866774599"/>
                  </a:ext>
                </a:extLst>
              </a:tr>
              <a:tr h="438575">
                <a:tc>
                  <a:txBody>
                    <a:bodyPr/>
                    <a:lstStyle/>
                    <a:p>
                      <a:pPr algn="ctr" fontAlgn="ctr"/>
                      <a:r>
                        <a:rPr lang="cs-CZ" sz="1100" b="1" i="0" u="none" strike="noStrike">
                          <a:solidFill>
                            <a:srgbClr val="000000"/>
                          </a:solidFill>
                          <a:effectLst/>
                          <a:latin typeface="Berlin Sans FB Demi" panose="020E0802020502020306" pitchFamily="34" charset="0"/>
                        </a:rPr>
                        <a:t>sobota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a:solidFill>
                            <a:srgbClr val="000000"/>
                          </a:solidFill>
                          <a:effectLst/>
                          <a:latin typeface="Berlin Sans FB Demi" panose="020E0802020502020306" pitchFamily="34" charset="0"/>
                        </a:rPr>
                        <a:t>16.11.2019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a:solidFill>
                            <a:srgbClr val="000000"/>
                          </a:solidFill>
                          <a:effectLst/>
                          <a:latin typeface="Berlin Sans FB Demi" panose="020E0802020502020306" pitchFamily="34" charset="0"/>
                        </a:rPr>
                        <a:t>10:15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a:solidFill>
                            <a:srgbClr val="000000"/>
                          </a:solidFill>
                          <a:effectLst/>
                          <a:latin typeface="Berlin Sans FB Demi" panose="020E0802020502020306" pitchFamily="34" charset="0"/>
                        </a:rPr>
                        <a:t>SK Kladno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a:solidFill>
                            <a:srgbClr val="000000"/>
                          </a:solidFill>
                          <a:effectLst/>
                          <a:latin typeface="Berlin Sans FB Demi" panose="020E0802020502020306" pitchFamily="34" charset="0"/>
                        </a:rPr>
                        <a:t>Okresní přebor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100" b="1" i="0" u="none" strike="noStrike" dirty="0">
                          <a:solidFill>
                            <a:srgbClr val="000000"/>
                          </a:solidFill>
                          <a:effectLst/>
                          <a:latin typeface="Berlin Sans FB Demi" panose="020E0802020502020306" pitchFamily="34" charset="0"/>
                        </a:rPr>
                        <a:t>Dospělí</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2562529040"/>
                  </a:ext>
                </a:extLst>
              </a:tr>
            </a:tbl>
          </a:graphicData>
        </a:graphic>
      </p:graphicFrame>
      <p:sp>
        <p:nvSpPr>
          <p:cNvPr id="6" name="Obdélník: zkosené hrany 5">
            <a:extLst>
              <a:ext uri="{FF2B5EF4-FFF2-40B4-BE49-F238E27FC236}">
                <a16:creationId xmlns:a16="http://schemas.microsoft.com/office/drawing/2014/main" id="{AAD12E0B-F8DD-426C-BBD0-364A7B9A0BAC}"/>
              </a:ext>
            </a:extLst>
          </p:cNvPr>
          <p:cNvSpPr/>
          <p:nvPr/>
        </p:nvSpPr>
        <p:spPr bwMode="auto">
          <a:xfrm>
            <a:off x="143992" y="62143"/>
            <a:ext cx="4464497" cy="1361971"/>
          </a:xfrm>
          <a:prstGeom prst="bevel">
            <a:avLst/>
          </a:prstGeom>
          <a:gradFill>
            <a:gsLst>
              <a:gs pos="31000">
                <a:srgbClr val="FFCC00"/>
              </a:gs>
              <a:gs pos="100000">
                <a:schemeClr val="accent1">
                  <a:lumMod val="30000"/>
                  <a:lumOff val="70000"/>
                </a:schemeClr>
              </a:gs>
            </a:gsLst>
            <a:lin ang="5400000" scaled="1"/>
          </a:gradFill>
          <a:ln w="34925">
            <a:solidFill>
              <a:srgbClr val="6600CC"/>
            </a:solidFill>
            <a:miter lim="800000"/>
            <a:headEnd/>
            <a:tailEnd/>
          </a:ln>
          <a:effectLst/>
        </p:spPr>
        <p:txBody>
          <a:bodyPr vert="horz" wrap="square" lIns="0" tIns="0" rIns="38088" bIns="39675"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cs-CZ" sz="3200" b="1" i="0" u="none" strike="noStrike" cap="none" normalizeH="0" baseline="0" dirty="0">
                <a:ln>
                  <a:noFill/>
                </a:ln>
                <a:solidFill>
                  <a:srgbClr val="3333FF"/>
                </a:solidFill>
                <a:effectLst>
                  <a:outerShdw blurRad="38100" dist="38100" dir="2700000" algn="tl">
                    <a:srgbClr val="000000">
                      <a:alpha val="43137"/>
                    </a:srgbClr>
                  </a:outerShdw>
                </a:effectLst>
                <a:latin typeface="Imprint MT Shadow" panose="04020605060303030202" pitchFamily="82" charset="0"/>
                <a:cs typeface="Arial" pitchFamily="34" charset="0"/>
              </a:rPr>
              <a:t>Program ve Štětí do konce tohoto roku </a:t>
            </a:r>
          </a:p>
        </p:txBody>
      </p:sp>
      <p:graphicFrame>
        <p:nvGraphicFramePr>
          <p:cNvPr id="7" name="Tabulka 6">
            <a:extLst>
              <a:ext uri="{FF2B5EF4-FFF2-40B4-BE49-F238E27FC236}">
                <a16:creationId xmlns:a16="http://schemas.microsoft.com/office/drawing/2014/main" id="{A97FA0EF-4CB0-47C5-A11A-2385B19DBFD3}"/>
              </a:ext>
            </a:extLst>
          </p:cNvPr>
          <p:cNvGraphicFramePr>
            <a:graphicFrameLocks noGrp="1"/>
          </p:cNvGraphicFramePr>
          <p:nvPr>
            <p:extLst>
              <p:ext uri="{D42A27DB-BD31-4B8C-83A1-F6EECF244321}">
                <p14:modId xmlns:p14="http://schemas.microsoft.com/office/powerpoint/2010/main" val="3378315567"/>
              </p:ext>
            </p:extLst>
          </p:nvPr>
        </p:nvGraphicFramePr>
        <p:xfrm>
          <a:off x="5584368" y="121201"/>
          <a:ext cx="4470400" cy="3076575"/>
        </p:xfrm>
        <a:graphic>
          <a:graphicData uri="http://schemas.openxmlformats.org/drawingml/2006/table">
            <a:tbl>
              <a:tblPr/>
              <a:tblGrid>
                <a:gridCol w="1008112">
                  <a:extLst>
                    <a:ext uri="{9D8B030D-6E8A-4147-A177-3AD203B41FA5}">
                      <a16:colId xmlns:a16="http://schemas.microsoft.com/office/drawing/2014/main" val="3999108308"/>
                    </a:ext>
                  </a:extLst>
                </a:gridCol>
                <a:gridCol w="2576000">
                  <a:extLst>
                    <a:ext uri="{9D8B030D-6E8A-4147-A177-3AD203B41FA5}">
                      <a16:colId xmlns:a16="http://schemas.microsoft.com/office/drawing/2014/main" val="3106863754"/>
                    </a:ext>
                  </a:extLst>
                </a:gridCol>
                <a:gridCol w="886288">
                  <a:extLst>
                    <a:ext uri="{9D8B030D-6E8A-4147-A177-3AD203B41FA5}">
                      <a16:colId xmlns:a16="http://schemas.microsoft.com/office/drawing/2014/main" val="3018343157"/>
                    </a:ext>
                  </a:extLst>
                </a:gridCol>
              </a:tblGrid>
              <a:tr h="278765">
                <a:tc gridSpan="3">
                  <a:txBody>
                    <a:bodyPr/>
                    <a:lstStyle/>
                    <a:p>
                      <a:pPr algn="ctr" rtl="0" fontAlgn="ctr"/>
                      <a:r>
                        <a:rPr lang="cs-CZ" sz="1600" b="1" i="0" u="none" strike="noStrike" dirty="0">
                          <a:solidFill>
                            <a:srgbClr val="000000"/>
                          </a:solidFill>
                          <a:effectLst/>
                          <a:latin typeface="Comic Sans MS" panose="030F0702030302020204" pitchFamily="66" charset="0"/>
                        </a:rPr>
                        <a:t>Výsledky okresního přeboru staré gardy </a:t>
                      </a:r>
                    </a:p>
                  </a:txBody>
                  <a:tcPr marL="9525" marR="9525" marT="9525" marB="0" anchor="ctr">
                    <a:lnL>
                      <a:noFill/>
                    </a:lnL>
                    <a:lnR>
                      <a:noFill/>
                    </a:lnR>
                    <a:lnT>
                      <a:noFill/>
                    </a:lnT>
                    <a:lnB w="25400" cap="flat" cmpd="dbl" algn="ctr">
                      <a:solidFill>
                        <a:srgbClr val="000099"/>
                      </a:solidFill>
                      <a:prstDash val="solid"/>
                      <a:round/>
                      <a:headEnd type="none" w="med" len="med"/>
                      <a:tailEnd type="none" w="med" len="med"/>
                    </a:lnB>
                    <a:solidFill>
                      <a:srgbClr val="F1FEC6"/>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851951367"/>
                  </a:ext>
                </a:extLst>
              </a:tr>
              <a:tr h="278765">
                <a:tc gridSpan="3">
                  <a:txBody>
                    <a:bodyPr/>
                    <a:lstStyle/>
                    <a:p>
                      <a:pPr algn="ctr" rtl="0" fontAlgn="ctr"/>
                      <a:r>
                        <a:rPr lang="cs-CZ" sz="1800" b="1" i="0" u="none" strike="noStrike" dirty="0">
                          <a:solidFill>
                            <a:srgbClr val="000000"/>
                          </a:solidFill>
                          <a:effectLst/>
                          <a:latin typeface="Georgia" panose="02040502050405020303" pitchFamily="18" charset="0"/>
                        </a:rPr>
                        <a:t>7.kolo</a:t>
                      </a:r>
                    </a:p>
                  </a:txBody>
                  <a:tcPr marL="9525" marR="9525" marT="9525" marB="0" anchor="ctr">
                    <a:lnL w="25400" cap="flat" cmpd="dbl" algn="ctr">
                      <a:solidFill>
                        <a:srgbClr val="000099"/>
                      </a:solidFill>
                      <a:prstDash val="solid"/>
                      <a:round/>
                      <a:headEnd type="none" w="med" len="med"/>
                      <a:tailEnd type="none" w="med" len="med"/>
                    </a:lnL>
                    <a:lnR w="25400" cap="flat" cmpd="dbl" algn="ctr">
                      <a:solidFill>
                        <a:srgbClr val="000099"/>
                      </a:solidFill>
                      <a:prstDash val="solid"/>
                      <a:round/>
                      <a:headEnd type="none" w="med" len="med"/>
                      <a:tailEnd type="none" w="med" len="med"/>
                    </a:lnR>
                    <a:lnT w="25400" cap="flat" cmpd="dbl" algn="ctr">
                      <a:solidFill>
                        <a:srgbClr val="00009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336263949"/>
                  </a:ext>
                </a:extLst>
              </a:tr>
              <a:tr h="278765">
                <a:tc rowSpan="4">
                  <a:txBody>
                    <a:bodyPr/>
                    <a:lstStyle/>
                    <a:p>
                      <a:pPr algn="ctr" rtl="0" fontAlgn="ctr"/>
                      <a:r>
                        <a:rPr lang="cs-CZ" sz="1600" b="1" i="0" u="none" strike="noStrike" dirty="0">
                          <a:solidFill>
                            <a:srgbClr val="000000"/>
                          </a:solidFill>
                          <a:effectLst/>
                          <a:latin typeface="Georgia" panose="02040502050405020303" pitchFamily="18" charset="0"/>
                        </a:rPr>
                        <a:t>04.10.</a:t>
                      </a:r>
                    </a:p>
                    <a:p>
                      <a:pPr algn="ctr" rtl="0" fontAlgn="ctr"/>
                      <a:r>
                        <a:rPr lang="cs-CZ" sz="1600" b="1" i="0" u="none" strike="noStrike" dirty="0">
                          <a:solidFill>
                            <a:srgbClr val="000000"/>
                          </a:solidFill>
                          <a:effectLst/>
                          <a:latin typeface="Georgia" panose="02040502050405020303" pitchFamily="18" charset="0"/>
                        </a:rPr>
                        <a:t>2019</a:t>
                      </a:r>
                    </a:p>
                  </a:txBody>
                  <a:tcPr marL="9525" marR="9525" marT="9525" marB="0" anchor="ctr">
                    <a:lnL w="25400" cap="flat" cmpd="dbl" algn="ctr">
                      <a:solidFill>
                        <a:srgbClr val="00009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99"/>
                      </a:solidFill>
                      <a:prstDash val="solid"/>
                      <a:round/>
                      <a:headEnd type="none" w="med" len="med"/>
                      <a:tailEnd type="none" w="med" len="med"/>
                    </a:lnB>
                    <a:solidFill>
                      <a:srgbClr val="FFFF00"/>
                    </a:solidFill>
                  </a:tcPr>
                </a:tc>
                <a:tc>
                  <a:txBody>
                    <a:bodyPr/>
                    <a:lstStyle/>
                    <a:p>
                      <a:pPr algn="ctr" rtl="0" fontAlgn="ctr"/>
                      <a:r>
                        <a:rPr lang="cs-CZ" sz="1400" b="1" i="0" u="none" strike="noStrike" dirty="0">
                          <a:solidFill>
                            <a:srgbClr val="000000"/>
                          </a:solidFill>
                          <a:effectLst/>
                          <a:latin typeface="Georgia" panose="02040502050405020303" pitchFamily="18" charset="0"/>
                        </a:rPr>
                        <a:t>České Kopisty - Bohušovice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400" b="1" i="0" u="none" strike="noStrike" dirty="0">
                          <a:solidFill>
                            <a:srgbClr val="000000"/>
                          </a:solidFill>
                          <a:effectLst/>
                          <a:latin typeface="Georgia" panose="02040502050405020303" pitchFamily="18" charset="0"/>
                        </a:rPr>
                        <a:t> 5:1</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9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607205991"/>
                  </a:ext>
                </a:extLst>
              </a:tr>
              <a:tr h="278765">
                <a:tc vMerge="1">
                  <a:txBody>
                    <a:bodyPr/>
                    <a:lstStyle/>
                    <a:p>
                      <a:endParaRPr lang="cs-CZ"/>
                    </a:p>
                  </a:txBody>
                  <a:tcPr/>
                </a:tc>
                <a:tc>
                  <a:txBody>
                    <a:bodyPr/>
                    <a:lstStyle/>
                    <a:p>
                      <a:pPr algn="ctr" rtl="0" fontAlgn="ctr"/>
                      <a:r>
                        <a:rPr lang="cs-CZ" sz="1400" b="1" i="0" u="none" strike="noStrike" dirty="0">
                          <a:solidFill>
                            <a:srgbClr val="000000"/>
                          </a:solidFill>
                          <a:effectLst/>
                          <a:latin typeface="Georgia" panose="02040502050405020303" pitchFamily="18" charset="0"/>
                        </a:rPr>
                        <a:t>Malé Žernoseky -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400" b="1" i="0" u="none" strike="noStrike" dirty="0">
                          <a:solidFill>
                            <a:srgbClr val="000000"/>
                          </a:solidFill>
                          <a:effectLst/>
                          <a:latin typeface="Georgia" panose="02040502050405020303" pitchFamily="18" charset="0"/>
                        </a:rPr>
                        <a:t> 3:6</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9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647764165"/>
                  </a:ext>
                </a:extLst>
              </a:tr>
              <a:tr h="278765">
                <a:tc vMerge="1">
                  <a:txBody>
                    <a:bodyPr/>
                    <a:lstStyle/>
                    <a:p>
                      <a:endParaRPr lang="cs-CZ"/>
                    </a:p>
                  </a:txBody>
                  <a:tcPr/>
                </a:tc>
                <a:tc>
                  <a:txBody>
                    <a:bodyPr/>
                    <a:lstStyle/>
                    <a:p>
                      <a:pPr algn="ctr" rtl="0" fontAlgn="ctr"/>
                      <a:r>
                        <a:rPr lang="cs-CZ" sz="1400" b="1" i="0" u="none" strike="noStrike" dirty="0">
                          <a:solidFill>
                            <a:srgbClr val="000000"/>
                          </a:solidFill>
                          <a:effectLst/>
                          <a:latin typeface="Georgia" panose="02040502050405020303" pitchFamily="18" charset="0"/>
                        </a:rPr>
                        <a:t>Žitenice - Libotenice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400" b="1" i="0" u="none" strike="noStrike" dirty="0">
                          <a:solidFill>
                            <a:srgbClr val="000000"/>
                          </a:solidFill>
                          <a:effectLst/>
                          <a:latin typeface="Georgia" panose="02040502050405020303" pitchFamily="18" charset="0"/>
                        </a:rPr>
                        <a:t>8:4 </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9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158784307"/>
                  </a:ext>
                </a:extLst>
              </a:tr>
              <a:tr h="278765">
                <a:tc vMerge="1">
                  <a:txBody>
                    <a:bodyPr/>
                    <a:lstStyle/>
                    <a:p>
                      <a:endParaRPr lang="cs-CZ"/>
                    </a:p>
                  </a:txBody>
                  <a:tcPr/>
                </a:tc>
                <a:tc>
                  <a:txBody>
                    <a:bodyPr/>
                    <a:lstStyle/>
                    <a:p>
                      <a:pPr algn="ctr" rtl="0" fontAlgn="ctr"/>
                      <a:r>
                        <a:rPr lang="cs-CZ" sz="1400" b="1" i="0" u="none" strike="noStrike" dirty="0">
                          <a:solidFill>
                            <a:srgbClr val="000000"/>
                          </a:solidFill>
                          <a:effectLst/>
                          <a:latin typeface="Georgia" panose="02040502050405020303" pitchFamily="18" charset="0"/>
                        </a:rPr>
                        <a:t>Litoměřicko - </a:t>
                      </a:r>
                      <a:r>
                        <a:rPr lang="cs-CZ" sz="1400" b="1" i="0" u="none" strike="noStrike" dirty="0" err="1">
                          <a:solidFill>
                            <a:srgbClr val="000000"/>
                          </a:solidFill>
                          <a:effectLst/>
                          <a:latin typeface="Georgia" panose="02040502050405020303" pitchFamily="18" charset="0"/>
                        </a:rPr>
                        <a:t>Tigo</a:t>
                      </a:r>
                      <a:r>
                        <a:rPr lang="cs-CZ" sz="1400" b="1" i="0" u="none" strike="noStrike" dirty="0">
                          <a:solidFill>
                            <a:srgbClr val="000000"/>
                          </a:solidFill>
                          <a:effectLst/>
                          <a:latin typeface="Georgia" panose="02040502050405020303" pitchFamily="18" charset="0"/>
                        </a:rPr>
                        <a:t> 1996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99"/>
                      </a:solidFill>
                      <a:prstDash val="solid"/>
                      <a:round/>
                      <a:headEnd type="none" w="med" len="med"/>
                      <a:tailEnd type="none" w="med" len="med"/>
                    </a:lnB>
                    <a:solidFill>
                      <a:srgbClr val="FFFF00"/>
                    </a:solidFill>
                  </a:tcPr>
                </a:tc>
                <a:tc>
                  <a:txBody>
                    <a:bodyPr/>
                    <a:lstStyle/>
                    <a:p>
                      <a:pPr algn="ctr" rtl="0" fontAlgn="ctr"/>
                      <a:r>
                        <a:rPr lang="cs-CZ" sz="1400" b="1" i="0" u="none" strike="noStrike" dirty="0">
                          <a:solidFill>
                            <a:srgbClr val="000000"/>
                          </a:solidFill>
                          <a:effectLst/>
                          <a:latin typeface="Georgia" panose="02040502050405020303" pitchFamily="18" charset="0"/>
                        </a:rPr>
                        <a:t> 5:9</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99"/>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99"/>
                      </a:solidFill>
                      <a:prstDash val="solid"/>
                      <a:round/>
                      <a:headEnd type="none" w="med" len="med"/>
                      <a:tailEnd type="none" w="med" len="med"/>
                    </a:lnB>
                    <a:solidFill>
                      <a:srgbClr val="FFFF00"/>
                    </a:solidFill>
                  </a:tcPr>
                </a:tc>
                <a:extLst>
                  <a:ext uri="{0D108BD9-81ED-4DB2-BD59-A6C34878D82A}">
                    <a16:rowId xmlns:a16="http://schemas.microsoft.com/office/drawing/2014/main" val="3356672426"/>
                  </a:ext>
                </a:extLst>
              </a:tr>
              <a:tr h="278765">
                <a:tc gridSpan="3">
                  <a:txBody>
                    <a:bodyPr/>
                    <a:lstStyle/>
                    <a:p>
                      <a:pPr algn="ctr" rtl="0" fontAlgn="ctr"/>
                      <a:r>
                        <a:rPr lang="cs-CZ" sz="1800" b="1" i="0" u="none" strike="noStrike" dirty="0">
                          <a:solidFill>
                            <a:srgbClr val="000000"/>
                          </a:solidFill>
                          <a:effectLst/>
                          <a:latin typeface="Georgia" panose="02040502050405020303" pitchFamily="18" charset="0"/>
                        </a:rPr>
                        <a:t>8.kolo</a:t>
                      </a:r>
                    </a:p>
                  </a:txBody>
                  <a:tcPr marL="9525" marR="9525" marT="9525" marB="0" anchor="ctr">
                    <a:lnL w="25400" cap="flat" cmpd="dbl" algn="ctr">
                      <a:solidFill>
                        <a:srgbClr val="000099"/>
                      </a:solidFill>
                      <a:prstDash val="solid"/>
                      <a:round/>
                      <a:headEnd type="none" w="med" len="med"/>
                      <a:tailEnd type="none" w="med" len="med"/>
                    </a:lnL>
                    <a:lnR w="25400" cap="flat" cmpd="dbl" algn="ctr">
                      <a:solidFill>
                        <a:srgbClr val="000099"/>
                      </a:solidFill>
                      <a:prstDash val="solid"/>
                      <a:round/>
                      <a:headEnd type="none" w="med" len="med"/>
                      <a:tailEnd type="none" w="med" len="med"/>
                    </a:lnR>
                    <a:lnT w="25400" cap="flat" cmpd="dbl" algn="ctr">
                      <a:solidFill>
                        <a:srgbClr val="00009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288388765"/>
                  </a:ext>
                </a:extLst>
              </a:tr>
              <a:tr h="278765">
                <a:tc rowSpan="4">
                  <a:txBody>
                    <a:bodyPr/>
                    <a:lstStyle/>
                    <a:p>
                      <a:pPr algn="ctr" fontAlgn="ctr"/>
                      <a:r>
                        <a:rPr lang="cs-CZ" sz="1800" b="1" i="0" u="none" strike="noStrike" dirty="0">
                          <a:solidFill>
                            <a:srgbClr val="000000"/>
                          </a:solidFill>
                          <a:effectLst/>
                          <a:latin typeface="Georgia" panose="02040502050405020303" pitchFamily="18" charset="0"/>
                        </a:rPr>
                        <a:t>11.10.</a:t>
                      </a:r>
                    </a:p>
                    <a:p>
                      <a:pPr algn="ctr" fontAlgn="ctr"/>
                      <a:r>
                        <a:rPr lang="cs-CZ" sz="1800" b="1" i="0" u="none" strike="noStrike" dirty="0">
                          <a:solidFill>
                            <a:srgbClr val="000000"/>
                          </a:solidFill>
                          <a:effectLst/>
                          <a:latin typeface="Georgia" panose="02040502050405020303" pitchFamily="18" charset="0"/>
                        </a:rPr>
                        <a:t>2019</a:t>
                      </a:r>
                    </a:p>
                  </a:txBody>
                  <a:tcPr marL="9525" marR="9525" marT="9525" marB="0" anchor="ctr">
                    <a:lnL w="25400" cap="flat" cmpd="dbl" algn="ctr">
                      <a:solidFill>
                        <a:srgbClr val="000099"/>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99"/>
                      </a:solidFill>
                      <a:prstDash val="solid"/>
                      <a:round/>
                      <a:headEnd type="none" w="med" len="med"/>
                      <a:tailEnd type="none" w="med" len="med"/>
                    </a:lnB>
                    <a:solidFill>
                      <a:srgbClr val="CCFFFF"/>
                    </a:solidFill>
                  </a:tcPr>
                </a:tc>
                <a:tc>
                  <a:txBody>
                    <a:bodyPr/>
                    <a:lstStyle/>
                    <a:p>
                      <a:pPr algn="ctr" rtl="0" fontAlgn="ctr"/>
                      <a:r>
                        <a:rPr lang="cs-CZ" sz="1400" b="1" i="0" u="none" strike="noStrike" dirty="0">
                          <a:solidFill>
                            <a:srgbClr val="000000"/>
                          </a:solidFill>
                          <a:effectLst/>
                          <a:latin typeface="Georgia" panose="02040502050405020303" pitchFamily="18" charset="0"/>
                        </a:rPr>
                        <a:t>Bohušovice - </a:t>
                      </a:r>
                      <a:r>
                        <a:rPr lang="cs-CZ" sz="1400" b="1" i="0" u="none" strike="noStrike" dirty="0" err="1">
                          <a:solidFill>
                            <a:srgbClr val="000000"/>
                          </a:solidFill>
                          <a:effectLst/>
                          <a:latin typeface="Georgia" panose="02040502050405020303" pitchFamily="18" charset="0"/>
                        </a:rPr>
                        <a:t>Tigo</a:t>
                      </a:r>
                      <a:r>
                        <a:rPr lang="cs-CZ" sz="1400" b="1" i="0" u="none" strike="noStrike" dirty="0">
                          <a:solidFill>
                            <a:srgbClr val="000000"/>
                          </a:solidFill>
                          <a:effectLst/>
                          <a:latin typeface="Georgia" panose="02040502050405020303" pitchFamily="18" charset="0"/>
                        </a:rPr>
                        <a:t> 1996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400" b="1" i="0" u="none" strike="noStrike" dirty="0">
                          <a:solidFill>
                            <a:srgbClr val="000000"/>
                          </a:solidFill>
                          <a:effectLst/>
                          <a:latin typeface="Georgia" panose="02040502050405020303" pitchFamily="18" charset="0"/>
                        </a:rPr>
                        <a:t> 2:5</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9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80555404"/>
                  </a:ext>
                </a:extLst>
              </a:tr>
              <a:tr h="278765">
                <a:tc vMerge="1">
                  <a:txBody>
                    <a:bodyPr/>
                    <a:lstStyle/>
                    <a:p>
                      <a:endParaRPr lang="cs-CZ"/>
                    </a:p>
                  </a:txBody>
                  <a:tcPr/>
                </a:tc>
                <a:tc>
                  <a:txBody>
                    <a:bodyPr/>
                    <a:lstStyle/>
                    <a:p>
                      <a:pPr algn="ctr" rtl="0" fontAlgn="ctr"/>
                      <a:r>
                        <a:rPr lang="cs-CZ" sz="1400" b="1" i="0" u="none" strike="noStrike" dirty="0">
                          <a:solidFill>
                            <a:srgbClr val="000000"/>
                          </a:solidFill>
                          <a:effectLst/>
                          <a:latin typeface="Georgia" panose="02040502050405020303" pitchFamily="18" charset="0"/>
                        </a:rPr>
                        <a:t>Libotenice - Litoměřicko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400" b="1" i="0" u="none" strike="noStrike" dirty="0">
                          <a:solidFill>
                            <a:srgbClr val="000000"/>
                          </a:solidFill>
                          <a:effectLst/>
                          <a:latin typeface="Georgia" panose="02040502050405020303" pitchFamily="18" charset="0"/>
                        </a:rPr>
                        <a:t> 4:1</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9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704518581"/>
                  </a:ext>
                </a:extLst>
              </a:tr>
              <a:tr h="278765">
                <a:tc vMerge="1">
                  <a:txBody>
                    <a:bodyPr/>
                    <a:lstStyle/>
                    <a:p>
                      <a:endParaRPr lang="cs-CZ"/>
                    </a:p>
                  </a:txBody>
                  <a:tcPr/>
                </a:tc>
                <a:tc>
                  <a:txBody>
                    <a:bodyPr/>
                    <a:lstStyle/>
                    <a:p>
                      <a:pPr algn="ctr" rtl="0" fontAlgn="ctr"/>
                      <a:r>
                        <a:rPr lang="cs-CZ" sz="1400" b="1" i="0" u="none" strike="noStrike" dirty="0">
                          <a:solidFill>
                            <a:srgbClr val="000000"/>
                          </a:solidFill>
                          <a:effectLst/>
                          <a:latin typeface="Georgia" panose="02040502050405020303" pitchFamily="18" charset="0"/>
                        </a:rPr>
                        <a:t>Štětí - Žitenice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400" b="1" i="0" u="none" strike="noStrike" dirty="0">
                          <a:solidFill>
                            <a:srgbClr val="000000"/>
                          </a:solidFill>
                          <a:effectLst/>
                          <a:latin typeface="Georgia" panose="02040502050405020303" pitchFamily="18" charset="0"/>
                        </a:rPr>
                        <a:t>0:7 </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99"/>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696827680"/>
                  </a:ext>
                </a:extLst>
              </a:tr>
              <a:tr h="278765">
                <a:tc vMerge="1">
                  <a:txBody>
                    <a:bodyPr/>
                    <a:lstStyle/>
                    <a:p>
                      <a:endParaRPr lang="cs-CZ"/>
                    </a:p>
                  </a:txBody>
                  <a:tcPr/>
                </a:tc>
                <a:tc>
                  <a:txBody>
                    <a:bodyPr/>
                    <a:lstStyle/>
                    <a:p>
                      <a:pPr algn="ctr" rtl="0" fontAlgn="ctr"/>
                      <a:r>
                        <a:rPr lang="cs-CZ" sz="1400" b="1" i="0" u="none" strike="noStrike" dirty="0">
                          <a:solidFill>
                            <a:srgbClr val="000000"/>
                          </a:solidFill>
                          <a:effectLst/>
                          <a:latin typeface="Georgia" panose="02040502050405020303" pitchFamily="18" charset="0"/>
                        </a:rPr>
                        <a:t>České Kopisty - Lovosice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99"/>
                      </a:solidFill>
                      <a:prstDash val="solid"/>
                      <a:round/>
                      <a:headEnd type="none" w="med" len="med"/>
                      <a:tailEnd type="none" w="med" len="med"/>
                    </a:lnB>
                    <a:solidFill>
                      <a:srgbClr val="CCFFFF"/>
                    </a:solidFill>
                  </a:tcPr>
                </a:tc>
                <a:tc>
                  <a:txBody>
                    <a:bodyPr/>
                    <a:lstStyle/>
                    <a:p>
                      <a:pPr algn="ctr" rtl="0" fontAlgn="ctr"/>
                      <a:r>
                        <a:rPr lang="cs-CZ" sz="1400" b="1" i="0" u="none" strike="noStrike" dirty="0">
                          <a:solidFill>
                            <a:srgbClr val="000000"/>
                          </a:solidFill>
                          <a:effectLst/>
                          <a:latin typeface="Georgia" panose="02040502050405020303" pitchFamily="18" charset="0"/>
                        </a:rPr>
                        <a:t>3:6 </a:t>
                      </a:r>
                    </a:p>
                  </a:txBody>
                  <a:tcPr marL="9525" marR="9525" marT="9525" marB="0" anchor="ctr">
                    <a:lnL w="6350" cap="flat" cmpd="sng" algn="ctr">
                      <a:solidFill>
                        <a:srgbClr val="000000"/>
                      </a:solidFill>
                      <a:prstDash val="solid"/>
                      <a:round/>
                      <a:headEnd type="none" w="med" len="med"/>
                      <a:tailEnd type="none" w="med" len="med"/>
                    </a:lnL>
                    <a:lnR w="25400" cap="flat" cmpd="dbl" algn="ctr">
                      <a:solidFill>
                        <a:srgbClr val="000099"/>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99"/>
                      </a:solidFill>
                      <a:prstDash val="solid"/>
                      <a:round/>
                      <a:headEnd type="none" w="med" len="med"/>
                      <a:tailEnd type="none" w="med" len="med"/>
                    </a:lnB>
                    <a:solidFill>
                      <a:srgbClr val="CCFFFF"/>
                    </a:solidFill>
                  </a:tcPr>
                </a:tc>
                <a:extLst>
                  <a:ext uri="{0D108BD9-81ED-4DB2-BD59-A6C34878D82A}">
                    <a16:rowId xmlns:a16="http://schemas.microsoft.com/office/drawing/2014/main" val="2805405190"/>
                  </a:ext>
                </a:extLst>
              </a:tr>
            </a:tbl>
          </a:graphicData>
        </a:graphic>
      </p:graphicFrame>
      <p:graphicFrame>
        <p:nvGraphicFramePr>
          <p:cNvPr id="8" name="Tabulka 7">
            <a:extLst>
              <a:ext uri="{FF2B5EF4-FFF2-40B4-BE49-F238E27FC236}">
                <a16:creationId xmlns:a16="http://schemas.microsoft.com/office/drawing/2014/main" id="{DD7EA109-948F-437F-AA83-A78651E736D6}"/>
              </a:ext>
            </a:extLst>
          </p:cNvPr>
          <p:cNvGraphicFramePr>
            <a:graphicFrameLocks noGrp="1"/>
          </p:cNvGraphicFramePr>
          <p:nvPr>
            <p:extLst>
              <p:ext uri="{D42A27DB-BD31-4B8C-83A1-F6EECF244321}">
                <p14:modId xmlns:p14="http://schemas.microsoft.com/office/powerpoint/2010/main" val="2187160598"/>
              </p:ext>
            </p:extLst>
          </p:nvPr>
        </p:nvGraphicFramePr>
        <p:xfrm>
          <a:off x="5570695" y="3368805"/>
          <a:ext cx="4448832" cy="3465749"/>
        </p:xfrm>
        <a:graphic>
          <a:graphicData uri="http://schemas.openxmlformats.org/drawingml/2006/table">
            <a:tbl>
              <a:tblPr/>
              <a:tblGrid>
                <a:gridCol w="199816">
                  <a:extLst>
                    <a:ext uri="{9D8B030D-6E8A-4147-A177-3AD203B41FA5}">
                      <a16:colId xmlns:a16="http://schemas.microsoft.com/office/drawing/2014/main" val="1568960808"/>
                    </a:ext>
                  </a:extLst>
                </a:gridCol>
                <a:gridCol w="223323">
                  <a:extLst>
                    <a:ext uri="{9D8B030D-6E8A-4147-A177-3AD203B41FA5}">
                      <a16:colId xmlns:a16="http://schemas.microsoft.com/office/drawing/2014/main" val="4006738490"/>
                    </a:ext>
                  </a:extLst>
                </a:gridCol>
                <a:gridCol w="1763077">
                  <a:extLst>
                    <a:ext uri="{9D8B030D-6E8A-4147-A177-3AD203B41FA5}">
                      <a16:colId xmlns:a16="http://schemas.microsoft.com/office/drawing/2014/main" val="1241254954"/>
                    </a:ext>
                  </a:extLst>
                </a:gridCol>
                <a:gridCol w="282092">
                  <a:extLst>
                    <a:ext uri="{9D8B030D-6E8A-4147-A177-3AD203B41FA5}">
                      <a16:colId xmlns:a16="http://schemas.microsoft.com/office/drawing/2014/main" val="2204529772"/>
                    </a:ext>
                  </a:extLst>
                </a:gridCol>
                <a:gridCol w="246831">
                  <a:extLst>
                    <a:ext uri="{9D8B030D-6E8A-4147-A177-3AD203B41FA5}">
                      <a16:colId xmlns:a16="http://schemas.microsoft.com/office/drawing/2014/main" val="3840495477"/>
                    </a:ext>
                  </a:extLst>
                </a:gridCol>
                <a:gridCol w="167492">
                  <a:extLst>
                    <a:ext uri="{9D8B030D-6E8A-4147-A177-3AD203B41FA5}">
                      <a16:colId xmlns:a16="http://schemas.microsoft.com/office/drawing/2014/main" val="3550784382"/>
                    </a:ext>
                  </a:extLst>
                </a:gridCol>
                <a:gridCol w="308539">
                  <a:extLst>
                    <a:ext uri="{9D8B030D-6E8A-4147-A177-3AD203B41FA5}">
                      <a16:colId xmlns:a16="http://schemas.microsoft.com/office/drawing/2014/main" val="525576147"/>
                    </a:ext>
                  </a:extLst>
                </a:gridCol>
                <a:gridCol w="693477">
                  <a:extLst>
                    <a:ext uri="{9D8B030D-6E8A-4147-A177-3AD203B41FA5}">
                      <a16:colId xmlns:a16="http://schemas.microsoft.com/office/drawing/2014/main" val="726943302"/>
                    </a:ext>
                  </a:extLst>
                </a:gridCol>
                <a:gridCol w="305600">
                  <a:extLst>
                    <a:ext uri="{9D8B030D-6E8A-4147-A177-3AD203B41FA5}">
                      <a16:colId xmlns:a16="http://schemas.microsoft.com/office/drawing/2014/main" val="766579327"/>
                    </a:ext>
                  </a:extLst>
                </a:gridCol>
                <a:gridCol w="258585">
                  <a:extLst>
                    <a:ext uri="{9D8B030D-6E8A-4147-A177-3AD203B41FA5}">
                      <a16:colId xmlns:a16="http://schemas.microsoft.com/office/drawing/2014/main" val="1306091058"/>
                    </a:ext>
                  </a:extLst>
                </a:gridCol>
              </a:tblGrid>
              <a:tr h="26077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524901554"/>
                  </a:ext>
                </a:extLst>
              </a:tr>
              <a:tr h="26077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8">
                  <a:txBody>
                    <a:bodyPr/>
                    <a:lstStyle/>
                    <a:p>
                      <a:pPr algn="ctr" fontAlgn="ctr"/>
                      <a:r>
                        <a:rPr lang="cs-CZ" sz="1800" b="1" i="0" u="none" strike="noStrike" dirty="0">
                          <a:solidFill>
                            <a:srgbClr val="0000CC"/>
                          </a:solidFill>
                          <a:effectLst/>
                          <a:latin typeface="Calibri" panose="020F0502020204030204" pitchFamily="34" charset="0"/>
                        </a:rPr>
                        <a:t>Stará garda </a:t>
                      </a:r>
                      <a:r>
                        <a:rPr lang="cs-CZ" sz="1800" b="1" i="0" u="none" strike="noStrike" dirty="0" err="1">
                          <a:solidFill>
                            <a:srgbClr val="0000CC"/>
                          </a:solidFill>
                          <a:effectLst/>
                          <a:latin typeface="Calibri" panose="020F0502020204030204" pitchFamily="34" charset="0"/>
                        </a:rPr>
                        <a:t>Sepap</a:t>
                      </a:r>
                      <a:r>
                        <a:rPr lang="cs-CZ" sz="1800" b="1" i="0" u="none" strike="noStrike" dirty="0">
                          <a:solidFill>
                            <a:srgbClr val="0000CC"/>
                          </a:solidFill>
                          <a:effectLst/>
                          <a:latin typeface="Calibri" panose="020F0502020204030204" pitchFamily="34" charset="0"/>
                        </a:rPr>
                        <a:t> Štětí Okr. přebor 2019/20 po 7 kolech</a:t>
                      </a: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958064756"/>
                  </a:ext>
                </a:extLst>
              </a:tr>
              <a:tr h="26077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effectLst/>
                          <a:latin typeface="Arial" panose="020B0604020202020204" pitchFamily="34" charset="0"/>
                        </a:rPr>
                        <a:t>TJ Žitenice, z.s.</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50:17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21</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001167604"/>
                  </a:ext>
                </a:extLst>
              </a:tr>
              <a:tr h="26077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l" fontAlgn="ctr"/>
                      <a:r>
                        <a:rPr lang="cs-CZ" sz="1100" b="1" i="0" u="none" strike="noStrike">
                          <a:solidFill>
                            <a:srgbClr val="000000"/>
                          </a:solidFill>
                          <a:effectLst/>
                          <a:latin typeface="Arial" panose="020B0604020202020204" pitchFamily="34" charset="0"/>
                        </a:rPr>
                        <a:t>Tigo Nučnice 1996</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52:23</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33"/>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449529174"/>
                  </a:ext>
                </a:extLst>
              </a:tr>
              <a:tr h="273808">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FF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a:solidFill>
                            <a:srgbClr val="FF0000"/>
                          </a:solidFill>
                          <a:effectLst/>
                          <a:latin typeface="Arial" panose="020B0604020202020204" pitchFamily="34" charset="0"/>
                        </a:rPr>
                        <a:t>Sepap Štětí</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22:14</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947820570"/>
                  </a:ext>
                </a:extLst>
              </a:tr>
              <a:tr h="26077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l" fontAlgn="ctr"/>
                      <a:r>
                        <a:rPr lang="cs-CZ" sz="1100" b="1" i="0" u="none" strike="noStrike">
                          <a:solidFill>
                            <a:srgbClr val="000000"/>
                          </a:solidFill>
                          <a:effectLst/>
                          <a:latin typeface="Arial" panose="020B0604020202020204" pitchFamily="34" charset="0"/>
                        </a:rPr>
                        <a:t>Sokol Malé Žernoseky</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21:20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33"/>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927918638"/>
                  </a:ext>
                </a:extLst>
              </a:tr>
              <a:tr h="26077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effectLst/>
                          <a:latin typeface="Arial" panose="020B0604020202020204" pitchFamily="34" charset="0"/>
                        </a:rPr>
                        <a:t>SK Libotenice, z.s.</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25:27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21963237"/>
                  </a:ext>
                </a:extLst>
              </a:tr>
              <a:tr h="26077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l" fontAlgn="ctr"/>
                      <a:r>
                        <a:rPr lang="cs-CZ" sz="1100" b="1" i="0" u="none" strike="noStrike">
                          <a:solidFill>
                            <a:srgbClr val="000000"/>
                          </a:solidFill>
                          <a:effectLst/>
                          <a:latin typeface="Arial" panose="020B0604020202020204" pitchFamily="34" charset="0"/>
                        </a:rPr>
                        <a:t>ASK Lovosice</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13:16</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l" fontAlgn="b"/>
                      <a:r>
                        <a:rPr lang="cs-CZ" sz="1100" b="0" i="0" u="none" strike="noStrike">
                          <a:solidFill>
                            <a:srgbClr val="FF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330747910"/>
                  </a:ext>
                </a:extLst>
              </a:tr>
              <a:tr h="273808">
                <a:tc>
                  <a:txBody>
                    <a:bodyPr/>
                    <a:lstStyle/>
                    <a:p>
                      <a:pPr algn="l" fontAlgn="b"/>
                      <a:r>
                        <a:rPr lang="cs-CZ" sz="1200" b="0" i="0" u="none" strike="noStrike">
                          <a:solidFill>
                            <a:srgbClr val="FF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effectLst/>
                          <a:latin typeface="Arial" panose="020B0604020202020204" pitchFamily="34" charset="0"/>
                        </a:rPr>
                        <a:t>FK Litoměřicko, z.s.</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19:29</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711261392"/>
                  </a:ext>
                </a:extLst>
              </a:tr>
              <a:tr h="273808">
                <a:tc>
                  <a:txBody>
                    <a:bodyPr/>
                    <a:lstStyle/>
                    <a:p>
                      <a:pPr algn="l" fontAlgn="b"/>
                      <a:r>
                        <a:rPr lang="cs-CZ" sz="1200" b="0" i="0" u="none" strike="noStrike">
                          <a:solidFill>
                            <a:srgbClr val="FF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66"/>
                    </a:solidFill>
                  </a:tcPr>
                </a:tc>
                <a:tc>
                  <a:txBody>
                    <a:bodyPr/>
                    <a:lstStyle/>
                    <a:p>
                      <a:pPr algn="l" fontAlgn="ctr"/>
                      <a:r>
                        <a:rPr lang="cs-CZ" sz="1100" b="1" i="0" u="none" strike="noStrike">
                          <a:solidFill>
                            <a:srgbClr val="000000"/>
                          </a:solidFill>
                          <a:effectLst/>
                          <a:latin typeface="Arial" panose="020B0604020202020204" pitchFamily="34" charset="0"/>
                        </a:rPr>
                        <a:t>TJ Sokol České Kopisty</a:t>
                      </a:r>
                    </a:p>
                  </a:txBody>
                  <a:tcPr marL="9525" marR="9525" marT="9525" marB="0" anchor="ctr">
                    <a:lnL>
                      <a:noFill/>
                    </a:lnL>
                    <a:lnR>
                      <a:noFill/>
                    </a:lnR>
                    <a:lnT>
                      <a:noFill/>
                    </a:lnT>
                    <a:lnB>
                      <a:noFill/>
                    </a:lnB>
                    <a:solidFill>
                      <a:srgbClr val="99FF66"/>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66"/>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66"/>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66"/>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66"/>
                    </a:solidFill>
                  </a:tcPr>
                </a:tc>
                <a:tc>
                  <a:txBody>
                    <a:bodyPr/>
                    <a:lstStyle/>
                    <a:p>
                      <a:pPr algn="ctr" fontAlgn="ctr"/>
                      <a:r>
                        <a:rPr lang="cs-CZ" sz="1100" b="1" i="0" u="none" strike="noStrike">
                          <a:solidFill>
                            <a:srgbClr val="000000"/>
                          </a:solidFill>
                          <a:effectLst/>
                          <a:latin typeface="Arial" panose="020B0604020202020204" pitchFamily="34" charset="0"/>
                        </a:rPr>
                        <a:t>17:37</a:t>
                      </a:r>
                    </a:p>
                  </a:txBody>
                  <a:tcPr marL="9525" marR="9525" marT="9525" marB="0" anchor="ctr">
                    <a:lnL>
                      <a:noFill/>
                    </a:lnL>
                    <a:lnR>
                      <a:noFill/>
                    </a:lnR>
                    <a:lnT>
                      <a:noFill/>
                    </a:lnT>
                    <a:lnB>
                      <a:noFill/>
                    </a:lnB>
                    <a:solidFill>
                      <a:srgbClr val="99FF66"/>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66"/>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341640107"/>
                  </a:ext>
                </a:extLst>
              </a:tr>
              <a:tr h="26077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effectLst/>
                          <a:latin typeface="Arial" panose="020B0604020202020204" pitchFamily="34" charset="0"/>
                        </a:rPr>
                        <a:t>Slavoj Bohušovice n.O.</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12:48</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277194935"/>
                  </a:ext>
                </a:extLst>
              </a:tr>
              <a:tr h="26077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598949435"/>
                  </a:ext>
                </a:extLst>
              </a:tr>
            </a:tbl>
          </a:graphicData>
        </a:graphic>
      </p:graphicFrame>
    </p:spTree>
    <p:extLst>
      <p:ext uri="{BB962C8B-B14F-4D97-AF65-F5344CB8AC3E}">
        <p14:creationId xmlns:p14="http://schemas.microsoft.com/office/powerpoint/2010/main" val="1710601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ovéPole 6"/>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40</a:t>
            </a:r>
          </a:p>
        </p:txBody>
      </p:sp>
      <p:sp>
        <p:nvSpPr>
          <p:cNvPr id="8" name="TextovéPole 7"/>
          <p:cNvSpPr txBox="1"/>
          <p:nvPr/>
        </p:nvSpPr>
        <p:spPr>
          <a:xfrm>
            <a:off x="7758663"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5</a:t>
            </a:r>
          </a:p>
        </p:txBody>
      </p:sp>
      <p:graphicFrame>
        <p:nvGraphicFramePr>
          <p:cNvPr id="6" name="Tabulka 5">
            <a:extLst>
              <a:ext uri="{FF2B5EF4-FFF2-40B4-BE49-F238E27FC236}">
                <a16:creationId xmlns:a16="http://schemas.microsoft.com/office/drawing/2014/main" id="{CA5EB8FD-BA50-4DC1-B588-E557AF3994F5}"/>
              </a:ext>
            </a:extLst>
          </p:cNvPr>
          <p:cNvGraphicFramePr>
            <a:graphicFrameLocks noGrp="1"/>
          </p:cNvGraphicFramePr>
          <p:nvPr>
            <p:extLst>
              <p:ext uri="{D42A27DB-BD31-4B8C-83A1-F6EECF244321}">
                <p14:modId xmlns:p14="http://schemas.microsoft.com/office/powerpoint/2010/main" val="2011702689"/>
              </p:ext>
            </p:extLst>
          </p:nvPr>
        </p:nvGraphicFramePr>
        <p:xfrm>
          <a:off x="5472585" y="883196"/>
          <a:ext cx="4720641" cy="5976662"/>
        </p:xfrm>
        <a:graphic>
          <a:graphicData uri="http://schemas.openxmlformats.org/drawingml/2006/table">
            <a:tbl>
              <a:tblPr/>
              <a:tblGrid>
                <a:gridCol w="600846">
                  <a:extLst>
                    <a:ext uri="{9D8B030D-6E8A-4147-A177-3AD203B41FA5}">
                      <a16:colId xmlns:a16="http://schemas.microsoft.com/office/drawing/2014/main" val="2797124616"/>
                    </a:ext>
                  </a:extLst>
                </a:gridCol>
                <a:gridCol w="758126">
                  <a:extLst>
                    <a:ext uri="{9D8B030D-6E8A-4147-A177-3AD203B41FA5}">
                      <a16:colId xmlns:a16="http://schemas.microsoft.com/office/drawing/2014/main" val="3359538149"/>
                    </a:ext>
                  </a:extLst>
                </a:gridCol>
                <a:gridCol w="455639">
                  <a:extLst>
                    <a:ext uri="{9D8B030D-6E8A-4147-A177-3AD203B41FA5}">
                      <a16:colId xmlns:a16="http://schemas.microsoft.com/office/drawing/2014/main" val="2972393046"/>
                    </a:ext>
                  </a:extLst>
                </a:gridCol>
                <a:gridCol w="1094028">
                  <a:extLst>
                    <a:ext uri="{9D8B030D-6E8A-4147-A177-3AD203B41FA5}">
                      <a16:colId xmlns:a16="http://schemas.microsoft.com/office/drawing/2014/main" val="2038802753"/>
                    </a:ext>
                  </a:extLst>
                </a:gridCol>
                <a:gridCol w="799876">
                  <a:extLst>
                    <a:ext uri="{9D8B030D-6E8A-4147-A177-3AD203B41FA5}">
                      <a16:colId xmlns:a16="http://schemas.microsoft.com/office/drawing/2014/main" val="3721302177"/>
                    </a:ext>
                  </a:extLst>
                </a:gridCol>
                <a:gridCol w="1012126">
                  <a:extLst>
                    <a:ext uri="{9D8B030D-6E8A-4147-A177-3AD203B41FA5}">
                      <a16:colId xmlns:a16="http://schemas.microsoft.com/office/drawing/2014/main" val="1930390906"/>
                    </a:ext>
                  </a:extLst>
                </a:gridCol>
              </a:tblGrid>
              <a:tr h="319910">
                <a:tc>
                  <a:txBody>
                    <a:bodyPr/>
                    <a:lstStyle/>
                    <a:p>
                      <a:pPr algn="ctr" fontAlgn="ctr"/>
                      <a:r>
                        <a:rPr lang="cs-CZ" sz="1200" b="1" i="0" u="none" strike="noStrike" dirty="0">
                          <a:solidFill>
                            <a:srgbClr val="000000"/>
                          </a:solidFill>
                          <a:effectLst/>
                          <a:latin typeface="Britannic Bold" panose="020B0903060703020204" pitchFamily="34" charset="0"/>
                        </a:rPr>
                        <a:t>Den</a:t>
                      </a:r>
                    </a:p>
                  </a:txBody>
                  <a:tcPr marL="6838" marR="6838" marT="6838" marB="0" anchor="ctr">
                    <a:lnL w="25400" cap="flat" cmpd="dbl"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effectLst/>
                          <a:latin typeface="Britannic Bold" panose="020B0903060703020204" pitchFamily="34" charset="0"/>
                        </a:rPr>
                        <a:t>Datum</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effectLst/>
                          <a:latin typeface="Britannic Bold" panose="020B0903060703020204" pitchFamily="34" charset="0"/>
                        </a:rPr>
                        <a:t>Čas</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effectLst/>
                          <a:latin typeface="Britannic Bold" panose="020B0903060703020204" pitchFamily="34" charset="0"/>
                        </a:rPr>
                        <a:t>Soupeř</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effectLst/>
                          <a:latin typeface="Britannic Bold" panose="020B0903060703020204" pitchFamily="34" charset="0"/>
                        </a:rPr>
                        <a:t>Soutěž</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effectLst/>
                          <a:latin typeface="Britannic Bold" panose="020B0903060703020204" pitchFamily="34" charset="0"/>
                        </a:rPr>
                        <a:t>Kategorie</a:t>
                      </a:r>
                    </a:p>
                  </a:txBody>
                  <a:tcPr marL="6838" marR="6838" marT="6838" marB="0" anchor="ctr">
                    <a:lnL w="6350" cap="flat" cmpd="sng" algn="ctr">
                      <a:solidFill>
                        <a:srgbClr val="3333CC"/>
                      </a:solidFill>
                      <a:prstDash val="solid"/>
                      <a:round/>
                      <a:headEnd type="none" w="med" len="med"/>
                      <a:tailEnd type="none" w="med" len="med"/>
                    </a:lnL>
                    <a:lnR w="25400" cap="flat" cmpd="dbl"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FFFF00"/>
                    </a:solidFill>
                  </a:tcPr>
                </a:tc>
                <a:extLst>
                  <a:ext uri="{0D108BD9-81ED-4DB2-BD59-A6C34878D82A}">
                    <a16:rowId xmlns:a16="http://schemas.microsoft.com/office/drawing/2014/main" val="838188776"/>
                  </a:ext>
                </a:extLst>
              </a:tr>
              <a:tr h="628528">
                <a:tc>
                  <a:txBody>
                    <a:bodyPr/>
                    <a:lstStyle/>
                    <a:p>
                      <a:pPr algn="ctr" fontAlgn="ctr"/>
                      <a:r>
                        <a:rPr lang="cs-CZ" sz="1000" b="1" i="0" u="none" strike="noStrike" dirty="0">
                          <a:solidFill>
                            <a:srgbClr val="000000"/>
                          </a:solidFill>
                          <a:effectLst/>
                          <a:latin typeface="Arial Black" panose="020B0A04020102020204" pitchFamily="34" charset="0"/>
                        </a:rPr>
                        <a:t>neděle</a:t>
                      </a:r>
                    </a:p>
                  </a:txBody>
                  <a:tcPr marL="6838" marR="6838" marT="6838" marB="0" anchor="ctr">
                    <a:lnL w="25400" cap="flat" cmpd="dbl"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dirty="0">
                          <a:solidFill>
                            <a:srgbClr val="000000"/>
                          </a:solidFill>
                          <a:effectLst/>
                          <a:latin typeface="Arial Black" panose="020B0A04020102020204" pitchFamily="34" charset="0"/>
                        </a:rPr>
                        <a:t>20.10.</a:t>
                      </a:r>
                    </a:p>
                    <a:p>
                      <a:pPr algn="ctr" fontAlgn="ctr"/>
                      <a:r>
                        <a:rPr lang="cs-CZ" sz="1000" b="1" i="0" u="none" strike="noStrike" dirty="0">
                          <a:solidFill>
                            <a:srgbClr val="000000"/>
                          </a:solidFill>
                          <a:effectLst/>
                          <a:latin typeface="Arial Black" panose="020B0A04020102020204" pitchFamily="34" charset="0"/>
                        </a:rPr>
                        <a:t>2019</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dirty="0">
                          <a:solidFill>
                            <a:srgbClr val="000000"/>
                          </a:solidFill>
                          <a:effectLst/>
                          <a:latin typeface="Arial Black" panose="020B0A04020102020204" pitchFamily="34" charset="0"/>
                        </a:rPr>
                        <a:t>10:00</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DBDBDB"/>
                    </a:solidFill>
                  </a:tcPr>
                </a:tc>
                <a:tc>
                  <a:txBody>
                    <a:bodyPr/>
                    <a:lstStyle/>
                    <a:p>
                      <a:pPr algn="ctr" fontAlgn="ctr"/>
                      <a:r>
                        <a:rPr lang="pl-PL" sz="1000" b="1" i="0" u="none" strike="noStrike">
                          <a:solidFill>
                            <a:srgbClr val="000000"/>
                          </a:solidFill>
                          <a:effectLst/>
                          <a:latin typeface="Arial Black" panose="020B0A04020102020204" pitchFamily="34" charset="0"/>
                        </a:rPr>
                        <a:t>VOŠ a SOŠ Roudnice nad Labem B</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a:solidFill>
                            <a:srgbClr val="000000"/>
                          </a:solidFill>
                          <a:effectLst/>
                          <a:latin typeface="Arial Black" panose="020B0A04020102020204" pitchFamily="34" charset="0"/>
                        </a:rPr>
                        <a:t>Krajský přebor</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a:solidFill>
                            <a:srgbClr val="000000"/>
                          </a:solidFill>
                          <a:effectLst/>
                          <a:latin typeface="Arial Black" panose="020B0A04020102020204" pitchFamily="34" charset="0"/>
                        </a:rPr>
                        <a:t>Dorost</a:t>
                      </a:r>
                    </a:p>
                  </a:txBody>
                  <a:tcPr marL="6838" marR="6838" marT="6838" marB="0" anchor="ctr">
                    <a:lnL w="6350" cap="flat" cmpd="sng" algn="ctr">
                      <a:solidFill>
                        <a:srgbClr val="3333CC"/>
                      </a:solidFill>
                      <a:prstDash val="solid"/>
                      <a:round/>
                      <a:headEnd type="none" w="med" len="med"/>
                      <a:tailEnd type="none" w="med" len="med"/>
                    </a:lnL>
                    <a:lnR w="25400" cap="flat" cmpd="dbl"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DBDBDB"/>
                    </a:solidFill>
                  </a:tcPr>
                </a:tc>
                <a:extLst>
                  <a:ext uri="{0D108BD9-81ED-4DB2-BD59-A6C34878D82A}">
                    <a16:rowId xmlns:a16="http://schemas.microsoft.com/office/drawing/2014/main" val="2716122615"/>
                  </a:ext>
                </a:extLst>
              </a:tr>
              <a:tr h="628528">
                <a:tc>
                  <a:txBody>
                    <a:bodyPr/>
                    <a:lstStyle/>
                    <a:p>
                      <a:pPr algn="ctr" fontAlgn="ctr"/>
                      <a:r>
                        <a:rPr lang="cs-CZ" sz="1000" b="1" i="0" u="none" strike="noStrike" dirty="0">
                          <a:solidFill>
                            <a:srgbClr val="000000"/>
                          </a:solidFill>
                          <a:effectLst/>
                          <a:latin typeface="Arial Black" panose="020B0A04020102020204" pitchFamily="34" charset="0"/>
                        </a:rPr>
                        <a:t>sobota</a:t>
                      </a:r>
                    </a:p>
                  </a:txBody>
                  <a:tcPr marL="6838" marR="6838" marT="6838" marB="0" anchor="ctr">
                    <a:lnL w="25400" cap="flat" cmpd="dbl"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tcPr>
                </a:tc>
                <a:tc>
                  <a:txBody>
                    <a:bodyPr/>
                    <a:lstStyle/>
                    <a:p>
                      <a:pPr algn="ctr" fontAlgn="ctr"/>
                      <a:r>
                        <a:rPr lang="cs-CZ" sz="1000" b="1" i="0" u="none" strike="noStrike" dirty="0">
                          <a:solidFill>
                            <a:srgbClr val="000000"/>
                          </a:solidFill>
                          <a:effectLst/>
                          <a:latin typeface="Arial Black" panose="020B0A04020102020204" pitchFamily="34" charset="0"/>
                        </a:rPr>
                        <a:t>26.10.</a:t>
                      </a:r>
                    </a:p>
                    <a:p>
                      <a:pPr algn="ctr" fontAlgn="ctr"/>
                      <a:r>
                        <a:rPr lang="cs-CZ" sz="1000" b="1" i="0" u="none" strike="noStrike" dirty="0">
                          <a:solidFill>
                            <a:srgbClr val="000000"/>
                          </a:solidFill>
                          <a:effectLst/>
                          <a:latin typeface="Arial Black" panose="020B0A04020102020204" pitchFamily="34" charset="0"/>
                        </a:rPr>
                        <a:t>2019</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tcPr>
                </a:tc>
                <a:tc>
                  <a:txBody>
                    <a:bodyPr/>
                    <a:lstStyle/>
                    <a:p>
                      <a:pPr algn="ctr" fontAlgn="ctr"/>
                      <a:r>
                        <a:rPr lang="cs-CZ" sz="1000" b="1" i="0" u="none" strike="noStrike" dirty="0">
                          <a:solidFill>
                            <a:srgbClr val="000000"/>
                          </a:solidFill>
                          <a:effectLst/>
                          <a:latin typeface="Arial Black" panose="020B0A04020102020204" pitchFamily="34" charset="0"/>
                        </a:rPr>
                        <a:t>10:15</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tcPr>
                </a:tc>
                <a:tc>
                  <a:txBody>
                    <a:bodyPr/>
                    <a:lstStyle/>
                    <a:p>
                      <a:pPr algn="ctr" fontAlgn="ctr"/>
                      <a:r>
                        <a:rPr lang="cs-CZ" sz="1000" b="1" i="0" u="none" strike="noStrike" dirty="0">
                          <a:solidFill>
                            <a:srgbClr val="000000"/>
                          </a:solidFill>
                          <a:effectLst/>
                          <a:latin typeface="Arial Black" panose="020B0A04020102020204" pitchFamily="34" charset="0"/>
                        </a:rPr>
                        <a:t>Fotbalový klub Brandýs </a:t>
                      </a:r>
                      <a:r>
                        <a:rPr lang="cs-CZ" sz="1000" b="1" i="0" u="none" strike="noStrike" dirty="0" err="1">
                          <a:solidFill>
                            <a:srgbClr val="000000"/>
                          </a:solidFill>
                          <a:effectLst/>
                          <a:latin typeface="Arial Black" panose="020B0A04020102020204" pitchFamily="34" charset="0"/>
                        </a:rPr>
                        <a:t>n.L.</a:t>
                      </a:r>
                      <a:endParaRPr lang="cs-CZ" sz="1000" b="1" i="0" u="none" strike="noStrike" dirty="0">
                        <a:solidFill>
                          <a:srgbClr val="000000"/>
                        </a:solidFill>
                        <a:effectLst/>
                        <a:latin typeface="Arial Black" panose="020B0A04020102020204" pitchFamily="34" charset="0"/>
                      </a:endParaRP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tcPr>
                </a:tc>
                <a:tc>
                  <a:txBody>
                    <a:bodyPr/>
                    <a:lstStyle/>
                    <a:p>
                      <a:pPr algn="ctr" fontAlgn="ctr"/>
                      <a:r>
                        <a:rPr lang="cs-CZ" sz="1000" b="1" i="0" u="none" strike="noStrike" dirty="0">
                          <a:solidFill>
                            <a:srgbClr val="000000"/>
                          </a:solidFill>
                          <a:effectLst/>
                          <a:latin typeface="Arial Black" panose="020B0A04020102020204" pitchFamily="34" charset="0"/>
                        </a:rPr>
                        <a:t>Divize </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tcPr>
                </a:tc>
                <a:tc>
                  <a:txBody>
                    <a:bodyPr/>
                    <a:lstStyle/>
                    <a:p>
                      <a:pPr algn="ctr" fontAlgn="ctr"/>
                      <a:r>
                        <a:rPr lang="cs-CZ" sz="1000" b="1" i="0" u="none" strike="noStrike">
                          <a:solidFill>
                            <a:srgbClr val="000000"/>
                          </a:solidFill>
                          <a:effectLst/>
                          <a:latin typeface="Arial Black" panose="020B0A04020102020204" pitchFamily="34" charset="0"/>
                        </a:rPr>
                        <a:t>Dospělí</a:t>
                      </a:r>
                    </a:p>
                  </a:txBody>
                  <a:tcPr marL="6838" marR="6838" marT="6838" marB="0" anchor="ctr">
                    <a:lnL w="6350" cap="flat" cmpd="sng" algn="ctr">
                      <a:solidFill>
                        <a:srgbClr val="3333CC"/>
                      </a:solidFill>
                      <a:prstDash val="solid"/>
                      <a:round/>
                      <a:headEnd type="none" w="med" len="med"/>
                      <a:tailEnd type="none" w="med" len="med"/>
                    </a:lnL>
                    <a:lnR w="25400" cap="flat" cmpd="dbl"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tcPr>
                </a:tc>
                <a:extLst>
                  <a:ext uri="{0D108BD9-81ED-4DB2-BD59-A6C34878D82A}">
                    <a16:rowId xmlns:a16="http://schemas.microsoft.com/office/drawing/2014/main" val="2350527277"/>
                  </a:ext>
                </a:extLst>
              </a:tr>
              <a:tr h="628528">
                <a:tc>
                  <a:txBody>
                    <a:bodyPr/>
                    <a:lstStyle/>
                    <a:p>
                      <a:pPr algn="ctr" fontAlgn="ctr"/>
                      <a:r>
                        <a:rPr lang="cs-CZ" sz="1000" b="1" i="0" u="none" strike="noStrike">
                          <a:solidFill>
                            <a:srgbClr val="000000"/>
                          </a:solidFill>
                          <a:effectLst/>
                          <a:latin typeface="Arial Black" panose="020B0A04020102020204" pitchFamily="34" charset="0"/>
                        </a:rPr>
                        <a:t>neděle</a:t>
                      </a:r>
                    </a:p>
                  </a:txBody>
                  <a:tcPr marL="6838" marR="6838" marT="6838" marB="0" anchor="ctr">
                    <a:lnL w="25400" cap="flat" cmpd="dbl"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tcPr>
                </a:tc>
                <a:tc>
                  <a:txBody>
                    <a:bodyPr/>
                    <a:lstStyle/>
                    <a:p>
                      <a:pPr algn="ctr" fontAlgn="ctr"/>
                      <a:r>
                        <a:rPr lang="cs-CZ" sz="1000" b="1" i="0" u="none" strike="noStrike" dirty="0">
                          <a:solidFill>
                            <a:srgbClr val="000000"/>
                          </a:solidFill>
                          <a:effectLst/>
                          <a:latin typeface="Arial Black" panose="020B0A04020102020204" pitchFamily="34" charset="0"/>
                        </a:rPr>
                        <a:t>27.10.</a:t>
                      </a:r>
                    </a:p>
                    <a:p>
                      <a:pPr algn="ctr" fontAlgn="ctr"/>
                      <a:r>
                        <a:rPr lang="cs-CZ" sz="1000" b="1" i="0" u="none" strike="noStrike" dirty="0">
                          <a:solidFill>
                            <a:srgbClr val="000000"/>
                          </a:solidFill>
                          <a:effectLst/>
                          <a:latin typeface="Arial Black" panose="020B0A04020102020204" pitchFamily="34" charset="0"/>
                        </a:rPr>
                        <a:t>2019</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tcPr>
                </a:tc>
                <a:tc>
                  <a:txBody>
                    <a:bodyPr/>
                    <a:lstStyle/>
                    <a:p>
                      <a:pPr algn="ctr" fontAlgn="ctr"/>
                      <a:r>
                        <a:rPr lang="cs-CZ" sz="1000" b="1" i="0" u="none" strike="noStrike">
                          <a:solidFill>
                            <a:srgbClr val="000000"/>
                          </a:solidFill>
                          <a:effectLst/>
                          <a:latin typeface="Arial Black" panose="020B0A04020102020204" pitchFamily="34" charset="0"/>
                        </a:rPr>
                        <a:t>10:00</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tcPr>
                </a:tc>
                <a:tc>
                  <a:txBody>
                    <a:bodyPr/>
                    <a:lstStyle/>
                    <a:p>
                      <a:pPr algn="ctr" fontAlgn="ctr"/>
                      <a:r>
                        <a:rPr lang="cs-CZ" sz="1000" b="1" i="0" u="none" strike="noStrike" dirty="0">
                          <a:solidFill>
                            <a:srgbClr val="000000"/>
                          </a:solidFill>
                          <a:effectLst/>
                          <a:latin typeface="Arial Black" panose="020B0A04020102020204" pitchFamily="34" charset="0"/>
                        </a:rPr>
                        <a:t>Slavoj Bohušovice </a:t>
                      </a:r>
                      <a:r>
                        <a:rPr lang="cs-CZ" sz="1000" b="1" i="0" u="none" strike="noStrike" dirty="0" err="1">
                          <a:solidFill>
                            <a:srgbClr val="000000"/>
                          </a:solidFill>
                          <a:effectLst/>
                          <a:latin typeface="Arial Black" panose="020B0A04020102020204" pitchFamily="34" charset="0"/>
                        </a:rPr>
                        <a:t>n.O</a:t>
                      </a:r>
                      <a:r>
                        <a:rPr lang="cs-CZ" sz="1000" b="1" i="0" u="none" strike="noStrike" dirty="0">
                          <a:solidFill>
                            <a:srgbClr val="000000"/>
                          </a:solidFill>
                          <a:effectLst/>
                          <a:latin typeface="Arial Black" panose="020B0A04020102020204" pitchFamily="34" charset="0"/>
                        </a:rPr>
                        <a:t>.</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tcPr>
                </a:tc>
                <a:tc>
                  <a:txBody>
                    <a:bodyPr/>
                    <a:lstStyle/>
                    <a:p>
                      <a:pPr algn="ctr" fontAlgn="ctr"/>
                      <a:r>
                        <a:rPr lang="cs-CZ" sz="1000" b="1" i="0" u="none" strike="noStrike" dirty="0">
                          <a:solidFill>
                            <a:srgbClr val="000000"/>
                          </a:solidFill>
                          <a:effectLst/>
                          <a:latin typeface="Arial Black" panose="020B0A04020102020204" pitchFamily="34" charset="0"/>
                        </a:rPr>
                        <a:t>Okresní přebor</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tcPr>
                </a:tc>
                <a:tc>
                  <a:txBody>
                    <a:bodyPr/>
                    <a:lstStyle/>
                    <a:p>
                      <a:pPr algn="ctr" fontAlgn="ctr"/>
                      <a:r>
                        <a:rPr lang="cs-CZ" sz="1000" b="1" i="0" u="none" strike="noStrike" dirty="0">
                          <a:solidFill>
                            <a:srgbClr val="000000"/>
                          </a:solidFill>
                          <a:effectLst/>
                          <a:latin typeface="Arial Black" panose="020B0A04020102020204" pitchFamily="34" charset="0"/>
                        </a:rPr>
                        <a:t>Starší přípravka</a:t>
                      </a:r>
                    </a:p>
                  </a:txBody>
                  <a:tcPr marL="6838" marR="6838" marT="6838" marB="0" anchor="ctr">
                    <a:lnL w="6350" cap="flat" cmpd="sng" algn="ctr">
                      <a:solidFill>
                        <a:srgbClr val="3333CC"/>
                      </a:solidFill>
                      <a:prstDash val="solid"/>
                      <a:round/>
                      <a:headEnd type="none" w="med" len="med"/>
                      <a:tailEnd type="none" w="med" len="med"/>
                    </a:lnL>
                    <a:lnR w="25400" cap="flat" cmpd="dbl"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tcPr>
                </a:tc>
                <a:extLst>
                  <a:ext uri="{0D108BD9-81ED-4DB2-BD59-A6C34878D82A}">
                    <a16:rowId xmlns:a16="http://schemas.microsoft.com/office/drawing/2014/main" val="808706987"/>
                  </a:ext>
                </a:extLst>
              </a:tr>
              <a:tr h="628528">
                <a:tc>
                  <a:txBody>
                    <a:bodyPr/>
                    <a:lstStyle/>
                    <a:p>
                      <a:pPr algn="ctr" fontAlgn="ctr"/>
                      <a:r>
                        <a:rPr lang="cs-CZ" sz="1000" b="1" i="0" u="none" strike="noStrike">
                          <a:solidFill>
                            <a:srgbClr val="000000"/>
                          </a:solidFill>
                          <a:effectLst/>
                          <a:latin typeface="Arial Black" panose="020B0A04020102020204" pitchFamily="34" charset="0"/>
                        </a:rPr>
                        <a:t>sobota</a:t>
                      </a:r>
                    </a:p>
                  </a:txBody>
                  <a:tcPr marL="6838" marR="6838" marT="6838" marB="0" anchor="ctr">
                    <a:lnL w="25400" cap="flat" cmpd="dbl"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dirty="0">
                          <a:solidFill>
                            <a:srgbClr val="000000"/>
                          </a:solidFill>
                          <a:effectLst/>
                          <a:latin typeface="Arial Black" panose="020B0A04020102020204" pitchFamily="34" charset="0"/>
                        </a:rPr>
                        <a:t>02.11.</a:t>
                      </a:r>
                    </a:p>
                    <a:p>
                      <a:pPr algn="ctr" fontAlgn="ctr"/>
                      <a:r>
                        <a:rPr lang="cs-CZ" sz="1000" b="1" i="0" u="none" strike="noStrike" dirty="0">
                          <a:solidFill>
                            <a:srgbClr val="000000"/>
                          </a:solidFill>
                          <a:effectLst/>
                          <a:latin typeface="Arial Black" panose="020B0A04020102020204" pitchFamily="34" charset="0"/>
                        </a:rPr>
                        <a:t>2019</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a:solidFill>
                            <a:srgbClr val="000000"/>
                          </a:solidFill>
                          <a:effectLst/>
                          <a:latin typeface="Arial Black" panose="020B0A04020102020204" pitchFamily="34" charset="0"/>
                        </a:rPr>
                        <a:t>10:00</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dirty="0">
                          <a:solidFill>
                            <a:srgbClr val="000000"/>
                          </a:solidFill>
                          <a:effectLst/>
                          <a:latin typeface="Arial Black" panose="020B0A04020102020204" pitchFamily="34" charset="0"/>
                        </a:rPr>
                        <a:t>TJ Viktorie Budyně </a:t>
                      </a:r>
                      <a:r>
                        <a:rPr lang="cs-CZ" sz="1000" b="1" i="0" u="none" strike="noStrike" dirty="0" err="1">
                          <a:solidFill>
                            <a:srgbClr val="000000"/>
                          </a:solidFill>
                          <a:effectLst/>
                          <a:latin typeface="Arial Black" panose="020B0A04020102020204" pitchFamily="34" charset="0"/>
                        </a:rPr>
                        <a:t>n.O</a:t>
                      </a:r>
                      <a:r>
                        <a:rPr lang="cs-CZ" sz="1000" b="1" i="0" u="none" strike="noStrike" dirty="0">
                          <a:solidFill>
                            <a:srgbClr val="000000"/>
                          </a:solidFill>
                          <a:effectLst/>
                          <a:latin typeface="Arial Black" panose="020B0A04020102020204" pitchFamily="34" charset="0"/>
                        </a:rPr>
                        <a:t>.</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dirty="0">
                          <a:solidFill>
                            <a:srgbClr val="000000"/>
                          </a:solidFill>
                          <a:effectLst/>
                          <a:latin typeface="Arial Black" panose="020B0A04020102020204" pitchFamily="34" charset="0"/>
                        </a:rPr>
                        <a:t>Okresní přebor</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a:solidFill>
                            <a:srgbClr val="000000"/>
                          </a:solidFill>
                          <a:effectLst/>
                          <a:latin typeface="Arial Black" panose="020B0A04020102020204" pitchFamily="34" charset="0"/>
                        </a:rPr>
                        <a:t>Starší žáci</a:t>
                      </a:r>
                    </a:p>
                  </a:txBody>
                  <a:tcPr marL="6838" marR="6838" marT="6838" marB="0" anchor="ctr">
                    <a:lnL w="6350" cap="flat" cmpd="sng" algn="ctr">
                      <a:solidFill>
                        <a:srgbClr val="3333CC"/>
                      </a:solidFill>
                      <a:prstDash val="solid"/>
                      <a:round/>
                      <a:headEnd type="none" w="med" len="med"/>
                      <a:tailEnd type="none" w="med" len="med"/>
                    </a:lnL>
                    <a:lnR w="25400" cap="flat" cmpd="dbl"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solidFill>
                      <a:srgbClr val="DBDBDB"/>
                    </a:solidFill>
                  </a:tcPr>
                </a:tc>
                <a:extLst>
                  <a:ext uri="{0D108BD9-81ED-4DB2-BD59-A6C34878D82A}">
                    <a16:rowId xmlns:a16="http://schemas.microsoft.com/office/drawing/2014/main" val="4101981635"/>
                  </a:ext>
                </a:extLst>
              </a:tr>
              <a:tr h="628528">
                <a:tc>
                  <a:txBody>
                    <a:bodyPr/>
                    <a:lstStyle/>
                    <a:p>
                      <a:pPr algn="ctr" fontAlgn="ctr"/>
                      <a:r>
                        <a:rPr lang="cs-CZ" sz="1000" b="1" i="0" u="none" strike="noStrike">
                          <a:solidFill>
                            <a:srgbClr val="000000"/>
                          </a:solidFill>
                          <a:effectLst/>
                          <a:latin typeface="Arial Black" panose="020B0A04020102020204" pitchFamily="34" charset="0"/>
                        </a:rPr>
                        <a:t>neděle</a:t>
                      </a:r>
                    </a:p>
                  </a:txBody>
                  <a:tcPr marL="6838" marR="6838" marT="6838" marB="0" anchor="ctr">
                    <a:lnL w="25400" cap="flat" cmpd="dbl"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dirty="0">
                          <a:solidFill>
                            <a:srgbClr val="000000"/>
                          </a:solidFill>
                          <a:effectLst/>
                          <a:latin typeface="Arial Black" panose="020B0A04020102020204" pitchFamily="34" charset="0"/>
                        </a:rPr>
                        <a:t>03.11.</a:t>
                      </a:r>
                    </a:p>
                    <a:p>
                      <a:pPr algn="ctr" fontAlgn="ctr"/>
                      <a:r>
                        <a:rPr lang="cs-CZ" sz="1000" b="1" i="0" u="none" strike="noStrike" dirty="0">
                          <a:solidFill>
                            <a:srgbClr val="000000"/>
                          </a:solidFill>
                          <a:effectLst/>
                          <a:latin typeface="Arial Black" panose="020B0A04020102020204" pitchFamily="34" charset="0"/>
                        </a:rPr>
                        <a:t>2019</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a:solidFill>
                            <a:srgbClr val="000000"/>
                          </a:solidFill>
                          <a:effectLst/>
                          <a:latin typeface="Arial Black" panose="020B0A04020102020204" pitchFamily="34" charset="0"/>
                        </a:rPr>
                        <a:t>10:00</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dirty="0">
                          <a:solidFill>
                            <a:srgbClr val="000000"/>
                          </a:solidFill>
                          <a:effectLst/>
                          <a:latin typeface="Arial Black" panose="020B0A04020102020204" pitchFamily="34" charset="0"/>
                        </a:rPr>
                        <a:t>FK Litoměřicko</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dirty="0">
                          <a:solidFill>
                            <a:srgbClr val="000000"/>
                          </a:solidFill>
                          <a:effectLst/>
                          <a:latin typeface="Arial Black" panose="020B0A04020102020204" pitchFamily="34" charset="0"/>
                        </a:rPr>
                        <a:t>Krajský přebor</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dirty="0">
                          <a:solidFill>
                            <a:srgbClr val="000000"/>
                          </a:solidFill>
                          <a:effectLst/>
                          <a:latin typeface="Arial Black" panose="020B0A04020102020204" pitchFamily="34" charset="0"/>
                        </a:rPr>
                        <a:t>Dorost</a:t>
                      </a:r>
                    </a:p>
                  </a:txBody>
                  <a:tcPr marL="6838" marR="6838" marT="6838" marB="0" anchor="ctr">
                    <a:lnL w="6350" cap="flat" cmpd="sng" algn="ctr">
                      <a:solidFill>
                        <a:srgbClr val="3333CC"/>
                      </a:solidFill>
                      <a:prstDash val="solid"/>
                      <a:round/>
                      <a:headEnd type="none" w="med" len="med"/>
                      <a:tailEnd type="none" w="med" len="med"/>
                    </a:lnL>
                    <a:lnR w="25400" cap="flat" cmpd="dbl"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solidFill>
                      <a:srgbClr val="DBDBDB"/>
                    </a:solidFill>
                  </a:tcPr>
                </a:tc>
                <a:extLst>
                  <a:ext uri="{0D108BD9-81ED-4DB2-BD59-A6C34878D82A}">
                    <a16:rowId xmlns:a16="http://schemas.microsoft.com/office/drawing/2014/main" val="1620216281"/>
                  </a:ext>
                </a:extLst>
              </a:tr>
              <a:tr h="628528">
                <a:tc>
                  <a:txBody>
                    <a:bodyPr/>
                    <a:lstStyle/>
                    <a:p>
                      <a:pPr algn="ctr" fontAlgn="ctr"/>
                      <a:r>
                        <a:rPr lang="cs-CZ" sz="1000" b="1" i="0" u="none" strike="noStrike">
                          <a:solidFill>
                            <a:srgbClr val="000000"/>
                          </a:solidFill>
                          <a:effectLst/>
                          <a:latin typeface="Arial Black" panose="020B0A04020102020204" pitchFamily="34" charset="0"/>
                        </a:rPr>
                        <a:t>neděle</a:t>
                      </a:r>
                    </a:p>
                  </a:txBody>
                  <a:tcPr marL="6838" marR="6838" marT="6838" marB="0" anchor="ctr">
                    <a:lnL w="25400" cap="flat" cmpd="dbl"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dirty="0">
                          <a:solidFill>
                            <a:srgbClr val="000000"/>
                          </a:solidFill>
                          <a:effectLst/>
                          <a:latin typeface="Arial Black" panose="020B0A04020102020204" pitchFamily="34" charset="0"/>
                        </a:rPr>
                        <a:t>03.11.</a:t>
                      </a:r>
                    </a:p>
                    <a:p>
                      <a:pPr algn="ctr" fontAlgn="ctr"/>
                      <a:r>
                        <a:rPr lang="cs-CZ" sz="1000" b="1" i="0" u="none" strike="noStrike" dirty="0">
                          <a:solidFill>
                            <a:srgbClr val="000000"/>
                          </a:solidFill>
                          <a:effectLst/>
                          <a:latin typeface="Arial Black" panose="020B0A04020102020204" pitchFamily="34" charset="0"/>
                        </a:rPr>
                        <a:t>2019</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a:solidFill>
                            <a:srgbClr val="000000"/>
                          </a:solidFill>
                          <a:effectLst/>
                          <a:latin typeface="Arial Black" panose="020B0A04020102020204" pitchFamily="34" charset="0"/>
                        </a:rPr>
                        <a:t>14:00</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a:solidFill>
                            <a:srgbClr val="000000"/>
                          </a:solidFill>
                          <a:effectLst/>
                          <a:latin typeface="Arial Black" panose="020B0A04020102020204" pitchFamily="34" charset="0"/>
                        </a:rPr>
                        <a:t>T.J. Sokol Býčkovice </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dirty="0">
                          <a:solidFill>
                            <a:srgbClr val="000000"/>
                          </a:solidFill>
                          <a:effectLst/>
                          <a:latin typeface="Arial Black" panose="020B0A04020102020204" pitchFamily="34" charset="0"/>
                        </a:rPr>
                        <a:t>III. Třída</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a:solidFill>
                            <a:srgbClr val="000000"/>
                          </a:solidFill>
                          <a:effectLst/>
                          <a:latin typeface="Arial Black" panose="020B0A04020102020204" pitchFamily="34" charset="0"/>
                        </a:rPr>
                        <a:t>Dospělí B</a:t>
                      </a:r>
                    </a:p>
                  </a:txBody>
                  <a:tcPr marL="6838" marR="6838" marT="6838" marB="0" anchor="ctr">
                    <a:lnL w="6350" cap="flat" cmpd="sng" algn="ctr">
                      <a:solidFill>
                        <a:srgbClr val="3333CC"/>
                      </a:solidFill>
                      <a:prstDash val="solid"/>
                      <a:round/>
                      <a:headEnd type="none" w="med" len="med"/>
                      <a:tailEnd type="none" w="med" len="med"/>
                    </a:lnL>
                    <a:lnR w="25400" cap="flat" cmpd="dbl"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DBDBDB"/>
                    </a:solidFill>
                  </a:tcPr>
                </a:tc>
                <a:extLst>
                  <a:ext uri="{0D108BD9-81ED-4DB2-BD59-A6C34878D82A}">
                    <a16:rowId xmlns:a16="http://schemas.microsoft.com/office/drawing/2014/main" val="1661483147"/>
                  </a:ext>
                </a:extLst>
              </a:tr>
              <a:tr h="628528">
                <a:tc>
                  <a:txBody>
                    <a:bodyPr/>
                    <a:lstStyle/>
                    <a:p>
                      <a:pPr algn="ctr" fontAlgn="ctr"/>
                      <a:r>
                        <a:rPr lang="cs-CZ" sz="1000" b="1" i="0" u="none" strike="noStrike">
                          <a:solidFill>
                            <a:srgbClr val="000000"/>
                          </a:solidFill>
                          <a:effectLst/>
                          <a:latin typeface="Arial Black" panose="020B0A04020102020204" pitchFamily="34" charset="0"/>
                        </a:rPr>
                        <a:t>sobota</a:t>
                      </a:r>
                    </a:p>
                  </a:txBody>
                  <a:tcPr marL="6838" marR="6838" marT="6838" marB="0" anchor="ctr">
                    <a:lnL w="25400" cap="flat" cmpd="dbl"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tcPr>
                </a:tc>
                <a:tc>
                  <a:txBody>
                    <a:bodyPr/>
                    <a:lstStyle/>
                    <a:p>
                      <a:pPr algn="ctr" fontAlgn="ctr"/>
                      <a:r>
                        <a:rPr lang="cs-CZ" sz="1000" b="1" i="0" u="none" strike="noStrike" dirty="0">
                          <a:solidFill>
                            <a:srgbClr val="000000"/>
                          </a:solidFill>
                          <a:effectLst/>
                          <a:latin typeface="Arial Black" panose="020B0A04020102020204" pitchFamily="34" charset="0"/>
                        </a:rPr>
                        <a:t>09.11.</a:t>
                      </a:r>
                    </a:p>
                    <a:p>
                      <a:pPr algn="ctr" fontAlgn="ctr"/>
                      <a:r>
                        <a:rPr lang="cs-CZ" sz="1000" b="1" i="0" u="none" strike="noStrike" dirty="0">
                          <a:solidFill>
                            <a:srgbClr val="000000"/>
                          </a:solidFill>
                          <a:effectLst/>
                          <a:latin typeface="Arial Black" panose="020B0A04020102020204" pitchFamily="34" charset="0"/>
                        </a:rPr>
                        <a:t>2019</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tcPr>
                </a:tc>
                <a:tc>
                  <a:txBody>
                    <a:bodyPr/>
                    <a:lstStyle/>
                    <a:p>
                      <a:pPr algn="ctr" fontAlgn="ctr"/>
                      <a:r>
                        <a:rPr lang="cs-CZ" sz="1000" b="1" i="0" u="none" strike="noStrike">
                          <a:solidFill>
                            <a:srgbClr val="000000"/>
                          </a:solidFill>
                          <a:effectLst/>
                          <a:latin typeface="Arial Black" panose="020B0A04020102020204" pitchFamily="34" charset="0"/>
                        </a:rPr>
                        <a:t>14:00</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tcPr>
                </a:tc>
                <a:tc>
                  <a:txBody>
                    <a:bodyPr/>
                    <a:lstStyle/>
                    <a:p>
                      <a:pPr algn="ctr" fontAlgn="ctr"/>
                      <a:r>
                        <a:rPr lang="cs-CZ" sz="1000" b="1" i="0" u="none" strike="noStrike">
                          <a:solidFill>
                            <a:srgbClr val="000000"/>
                          </a:solidFill>
                          <a:effectLst/>
                          <a:latin typeface="Arial Black" panose="020B0A04020102020204" pitchFamily="34" charset="0"/>
                        </a:rPr>
                        <a:t>MFK Dobříš</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tcPr>
                </a:tc>
                <a:tc>
                  <a:txBody>
                    <a:bodyPr/>
                    <a:lstStyle/>
                    <a:p>
                      <a:pPr algn="ctr" fontAlgn="ctr"/>
                      <a:r>
                        <a:rPr lang="cs-CZ" sz="1000" b="1" i="0" u="none" strike="noStrike" dirty="0">
                          <a:solidFill>
                            <a:srgbClr val="000000"/>
                          </a:solidFill>
                          <a:effectLst/>
                          <a:latin typeface="Arial Black" panose="020B0A04020102020204" pitchFamily="34" charset="0"/>
                        </a:rPr>
                        <a:t>Divize </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tcPr>
                </a:tc>
                <a:tc>
                  <a:txBody>
                    <a:bodyPr/>
                    <a:lstStyle/>
                    <a:p>
                      <a:pPr algn="ctr" fontAlgn="ctr"/>
                      <a:r>
                        <a:rPr lang="cs-CZ" sz="1000" b="1" i="0" u="none" strike="noStrike" dirty="0">
                          <a:solidFill>
                            <a:srgbClr val="000000"/>
                          </a:solidFill>
                          <a:effectLst/>
                          <a:latin typeface="Arial Black" panose="020B0A04020102020204" pitchFamily="34" charset="0"/>
                        </a:rPr>
                        <a:t>Dospělí</a:t>
                      </a:r>
                    </a:p>
                  </a:txBody>
                  <a:tcPr marL="6838" marR="6838" marT="6838" marB="0" anchor="ctr">
                    <a:lnL w="6350" cap="flat" cmpd="sng" algn="ctr">
                      <a:solidFill>
                        <a:srgbClr val="3333CC"/>
                      </a:solidFill>
                      <a:prstDash val="solid"/>
                      <a:round/>
                      <a:headEnd type="none" w="med" len="med"/>
                      <a:tailEnd type="none" w="med" len="med"/>
                    </a:lnL>
                    <a:lnR w="25400" cap="flat" cmpd="dbl"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6350" cap="flat" cmpd="sng" algn="ctr">
                      <a:solidFill>
                        <a:srgbClr val="3333CC"/>
                      </a:solidFill>
                      <a:prstDash val="solid"/>
                      <a:round/>
                      <a:headEnd type="none" w="med" len="med"/>
                      <a:tailEnd type="none" w="med" len="med"/>
                    </a:lnB>
                  </a:tcPr>
                </a:tc>
                <a:extLst>
                  <a:ext uri="{0D108BD9-81ED-4DB2-BD59-A6C34878D82A}">
                    <a16:rowId xmlns:a16="http://schemas.microsoft.com/office/drawing/2014/main" val="4152300544"/>
                  </a:ext>
                </a:extLst>
              </a:tr>
              <a:tr h="628528">
                <a:tc>
                  <a:txBody>
                    <a:bodyPr/>
                    <a:lstStyle/>
                    <a:p>
                      <a:pPr algn="ctr" fontAlgn="ctr"/>
                      <a:r>
                        <a:rPr lang="cs-CZ" sz="1000" b="1" i="0" u="none" strike="noStrike" dirty="0">
                          <a:solidFill>
                            <a:srgbClr val="000000"/>
                          </a:solidFill>
                          <a:effectLst/>
                          <a:latin typeface="Arial Black" panose="020B0A04020102020204" pitchFamily="34" charset="0"/>
                        </a:rPr>
                        <a:t>sobota</a:t>
                      </a:r>
                    </a:p>
                  </a:txBody>
                  <a:tcPr marL="6838" marR="6838" marT="6838" marB="0" anchor="ctr">
                    <a:lnL w="25400" cap="flat" cmpd="dbl"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tcPr>
                </a:tc>
                <a:tc>
                  <a:txBody>
                    <a:bodyPr/>
                    <a:lstStyle/>
                    <a:p>
                      <a:pPr algn="ctr" fontAlgn="ctr"/>
                      <a:r>
                        <a:rPr lang="cs-CZ" sz="1000" b="1" i="0" u="none" strike="noStrike" dirty="0">
                          <a:solidFill>
                            <a:srgbClr val="000000"/>
                          </a:solidFill>
                          <a:effectLst/>
                          <a:latin typeface="Arial Black" panose="020B0A04020102020204" pitchFamily="34" charset="0"/>
                        </a:rPr>
                        <a:t>9.11.</a:t>
                      </a:r>
                    </a:p>
                    <a:p>
                      <a:pPr algn="ctr" fontAlgn="ctr"/>
                      <a:r>
                        <a:rPr lang="cs-CZ" sz="1000" b="1" i="0" u="none" strike="noStrike" dirty="0">
                          <a:solidFill>
                            <a:srgbClr val="000000"/>
                          </a:solidFill>
                          <a:effectLst/>
                          <a:latin typeface="Arial Black" panose="020B0A04020102020204" pitchFamily="34" charset="0"/>
                        </a:rPr>
                        <a:t>2019</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tcPr>
                </a:tc>
                <a:tc>
                  <a:txBody>
                    <a:bodyPr/>
                    <a:lstStyle/>
                    <a:p>
                      <a:pPr algn="ctr" fontAlgn="ctr"/>
                      <a:r>
                        <a:rPr lang="cs-CZ" sz="1000" b="1" i="0" u="none" strike="noStrike">
                          <a:solidFill>
                            <a:srgbClr val="000000"/>
                          </a:solidFill>
                          <a:effectLst/>
                          <a:latin typeface="Arial Black" panose="020B0A04020102020204" pitchFamily="34" charset="0"/>
                        </a:rPr>
                        <a:t>10:00</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tcPr>
                </a:tc>
                <a:tc>
                  <a:txBody>
                    <a:bodyPr/>
                    <a:lstStyle/>
                    <a:p>
                      <a:pPr algn="ctr" fontAlgn="ctr"/>
                      <a:r>
                        <a:rPr lang="cs-CZ" sz="1000" b="1" i="0" u="none" strike="noStrike">
                          <a:solidFill>
                            <a:srgbClr val="000000"/>
                          </a:solidFill>
                          <a:effectLst/>
                          <a:latin typeface="Arial Black" panose="020B0A04020102020204" pitchFamily="34" charset="0"/>
                        </a:rPr>
                        <a:t>SK Libotenice</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tcPr>
                </a:tc>
                <a:tc>
                  <a:txBody>
                    <a:bodyPr/>
                    <a:lstStyle/>
                    <a:p>
                      <a:pPr algn="ctr" fontAlgn="ctr"/>
                      <a:r>
                        <a:rPr lang="cs-CZ" sz="1000" b="1" i="0" u="none" strike="noStrike">
                          <a:solidFill>
                            <a:srgbClr val="000000"/>
                          </a:solidFill>
                          <a:effectLst/>
                          <a:latin typeface="Arial Black" panose="020B0A04020102020204" pitchFamily="34" charset="0"/>
                        </a:rPr>
                        <a:t>Okresní přebor</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tcPr>
                </a:tc>
                <a:tc>
                  <a:txBody>
                    <a:bodyPr/>
                    <a:lstStyle/>
                    <a:p>
                      <a:pPr algn="ctr" fontAlgn="ctr"/>
                      <a:r>
                        <a:rPr lang="cs-CZ" sz="1000" b="1" i="0" u="none" strike="noStrike" dirty="0">
                          <a:solidFill>
                            <a:srgbClr val="000000"/>
                          </a:solidFill>
                          <a:effectLst/>
                          <a:latin typeface="Arial Black" panose="020B0A04020102020204" pitchFamily="34" charset="0"/>
                        </a:rPr>
                        <a:t>Starší přípravka</a:t>
                      </a:r>
                    </a:p>
                  </a:txBody>
                  <a:tcPr marL="6838" marR="6838" marT="6838" marB="0" anchor="ctr">
                    <a:lnL w="6350" cap="flat" cmpd="sng" algn="ctr">
                      <a:solidFill>
                        <a:srgbClr val="3333CC"/>
                      </a:solidFill>
                      <a:prstDash val="solid"/>
                      <a:round/>
                      <a:headEnd type="none" w="med" len="med"/>
                      <a:tailEnd type="none" w="med" len="med"/>
                    </a:lnL>
                    <a:lnR w="25400" cap="flat" cmpd="dbl" algn="ctr">
                      <a:solidFill>
                        <a:srgbClr val="3333CC"/>
                      </a:solidFill>
                      <a:prstDash val="solid"/>
                      <a:round/>
                      <a:headEnd type="none" w="med" len="med"/>
                      <a:tailEnd type="none" w="med" len="med"/>
                    </a:lnR>
                    <a:lnT w="6350" cap="flat" cmpd="sng"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tcPr>
                </a:tc>
                <a:extLst>
                  <a:ext uri="{0D108BD9-81ED-4DB2-BD59-A6C34878D82A}">
                    <a16:rowId xmlns:a16="http://schemas.microsoft.com/office/drawing/2014/main" val="838695110"/>
                  </a:ext>
                </a:extLst>
              </a:tr>
              <a:tr h="628528">
                <a:tc>
                  <a:txBody>
                    <a:bodyPr/>
                    <a:lstStyle/>
                    <a:p>
                      <a:pPr algn="ctr" fontAlgn="ctr"/>
                      <a:r>
                        <a:rPr lang="cs-CZ" sz="1000" b="1" i="0" u="none" strike="noStrike">
                          <a:solidFill>
                            <a:srgbClr val="000000"/>
                          </a:solidFill>
                          <a:effectLst/>
                          <a:latin typeface="Arial Black" panose="020B0A04020102020204" pitchFamily="34" charset="0"/>
                        </a:rPr>
                        <a:t>neděle</a:t>
                      </a:r>
                    </a:p>
                  </a:txBody>
                  <a:tcPr marL="6838" marR="6838" marT="6838" marB="0" anchor="ctr">
                    <a:lnL w="25400" cap="flat" cmpd="dbl"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dirty="0">
                          <a:solidFill>
                            <a:srgbClr val="000000"/>
                          </a:solidFill>
                          <a:effectLst/>
                          <a:latin typeface="Arial Black" panose="020B0A04020102020204" pitchFamily="34" charset="0"/>
                        </a:rPr>
                        <a:t>17.11.</a:t>
                      </a:r>
                    </a:p>
                    <a:p>
                      <a:pPr algn="ctr" fontAlgn="ctr"/>
                      <a:r>
                        <a:rPr lang="cs-CZ" sz="1000" b="1" i="0" u="none" strike="noStrike" dirty="0">
                          <a:solidFill>
                            <a:srgbClr val="000000"/>
                          </a:solidFill>
                          <a:effectLst/>
                          <a:latin typeface="Arial Black" panose="020B0A04020102020204" pitchFamily="34" charset="0"/>
                        </a:rPr>
                        <a:t>2019</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a:solidFill>
                            <a:srgbClr val="000000"/>
                          </a:solidFill>
                          <a:effectLst/>
                          <a:latin typeface="Arial Black" panose="020B0A04020102020204" pitchFamily="34" charset="0"/>
                        </a:rPr>
                        <a:t>10:00</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a:solidFill>
                            <a:srgbClr val="000000"/>
                          </a:solidFill>
                          <a:effectLst/>
                          <a:latin typeface="Arial Black" panose="020B0A04020102020204" pitchFamily="34" charset="0"/>
                        </a:rPr>
                        <a:t>FK Neštěmice</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a:solidFill>
                            <a:srgbClr val="000000"/>
                          </a:solidFill>
                          <a:effectLst/>
                          <a:latin typeface="Arial Black" panose="020B0A04020102020204" pitchFamily="34" charset="0"/>
                        </a:rPr>
                        <a:t>Krajský přebor</a:t>
                      </a:r>
                    </a:p>
                  </a:txBody>
                  <a:tcPr marL="6838" marR="6838" marT="6838" marB="0" anchor="ctr">
                    <a:lnL w="6350" cap="flat" cmpd="sng" algn="ctr">
                      <a:solidFill>
                        <a:srgbClr val="3333CC"/>
                      </a:solidFill>
                      <a:prstDash val="solid"/>
                      <a:round/>
                      <a:headEnd type="none" w="med" len="med"/>
                      <a:tailEnd type="none" w="med" len="med"/>
                    </a:lnL>
                    <a:lnR w="6350" cap="flat" cmpd="sng"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DBDBDB"/>
                    </a:solidFill>
                  </a:tcPr>
                </a:tc>
                <a:tc>
                  <a:txBody>
                    <a:bodyPr/>
                    <a:lstStyle/>
                    <a:p>
                      <a:pPr algn="ctr" fontAlgn="ctr"/>
                      <a:r>
                        <a:rPr lang="cs-CZ" sz="1000" b="1" i="0" u="none" strike="noStrike" dirty="0">
                          <a:solidFill>
                            <a:srgbClr val="000000"/>
                          </a:solidFill>
                          <a:effectLst/>
                          <a:latin typeface="Arial Black" panose="020B0A04020102020204" pitchFamily="34" charset="0"/>
                        </a:rPr>
                        <a:t>Dorost</a:t>
                      </a:r>
                    </a:p>
                  </a:txBody>
                  <a:tcPr marL="6838" marR="6838" marT="6838" marB="0" anchor="ctr">
                    <a:lnL w="6350" cap="flat" cmpd="sng" algn="ctr">
                      <a:solidFill>
                        <a:srgbClr val="3333CC"/>
                      </a:solidFill>
                      <a:prstDash val="solid"/>
                      <a:round/>
                      <a:headEnd type="none" w="med" len="med"/>
                      <a:tailEnd type="none" w="med" len="med"/>
                    </a:lnL>
                    <a:lnR w="25400" cap="flat" cmpd="dbl" algn="ctr">
                      <a:solidFill>
                        <a:srgbClr val="3333CC"/>
                      </a:solidFill>
                      <a:prstDash val="solid"/>
                      <a:round/>
                      <a:headEnd type="none" w="med" len="med"/>
                      <a:tailEnd type="none" w="med" len="med"/>
                    </a:lnR>
                    <a:lnT w="25400" cap="flat" cmpd="dbl" algn="ctr">
                      <a:solidFill>
                        <a:srgbClr val="3333CC"/>
                      </a:solidFill>
                      <a:prstDash val="solid"/>
                      <a:round/>
                      <a:headEnd type="none" w="med" len="med"/>
                      <a:tailEnd type="none" w="med" len="med"/>
                    </a:lnT>
                    <a:lnB w="25400" cap="flat" cmpd="dbl" algn="ctr">
                      <a:solidFill>
                        <a:srgbClr val="3333CC"/>
                      </a:solidFill>
                      <a:prstDash val="solid"/>
                      <a:round/>
                      <a:headEnd type="none" w="med" len="med"/>
                      <a:tailEnd type="none" w="med" len="med"/>
                    </a:lnB>
                    <a:solidFill>
                      <a:srgbClr val="DBDBDB"/>
                    </a:solidFill>
                  </a:tcPr>
                </a:tc>
                <a:extLst>
                  <a:ext uri="{0D108BD9-81ED-4DB2-BD59-A6C34878D82A}">
                    <a16:rowId xmlns:a16="http://schemas.microsoft.com/office/drawing/2014/main" val="1715906996"/>
                  </a:ext>
                </a:extLst>
              </a:tr>
            </a:tbl>
          </a:graphicData>
        </a:graphic>
      </p:graphicFrame>
      <p:sp>
        <p:nvSpPr>
          <p:cNvPr id="9" name="TextovéPole 8">
            <a:extLst>
              <a:ext uri="{FF2B5EF4-FFF2-40B4-BE49-F238E27FC236}">
                <a16:creationId xmlns:a16="http://schemas.microsoft.com/office/drawing/2014/main" id="{F144DFE9-A98E-48D7-8EBE-1A6A0666E862}"/>
              </a:ext>
            </a:extLst>
          </p:cNvPr>
          <p:cNvSpPr txBox="1"/>
          <p:nvPr/>
        </p:nvSpPr>
        <p:spPr>
          <a:xfrm>
            <a:off x="5512705" y="55976"/>
            <a:ext cx="4680520" cy="646331"/>
          </a:xfrm>
          <a:prstGeom prst="rect">
            <a:avLst/>
          </a:prstGeom>
          <a:solidFill>
            <a:srgbClr val="FF99FF"/>
          </a:solidFill>
          <a:effectLst>
            <a:innerShdw blurRad="63500" dist="1600200" dir="10800000">
              <a:srgbClr val="FFFF99">
                <a:alpha val="49804"/>
              </a:srgbClr>
            </a:innerShdw>
            <a:softEdge rad="0"/>
          </a:effectLst>
        </p:spPr>
        <p:txBody>
          <a:bodyPr wrap="square" rtlCol="0">
            <a:spAutoFit/>
          </a:bodyPr>
          <a:lstStyle/>
          <a:p>
            <a:pPr algn="ctr"/>
            <a:r>
              <a:rPr lang="cs-CZ" sz="3600" dirty="0">
                <a:solidFill>
                  <a:srgbClr val="3333FF"/>
                </a:solidFill>
                <a:latin typeface="Cooper Black" panose="0208090404030B020404" pitchFamily="18" charset="0"/>
              </a:rPr>
              <a:t>Zápasy u soupeřů</a:t>
            </a:r>
            <a:r>
              <a:rPr lang="cs-CZ" sz="3600" dirty="0">
                <a:latin typeface="Cooper Black" panose="0208090404030B020404" pitchFamily="18" charset="0"/>
              </a:rPr>
              <a:t> </a:t>
            </a:r>
          </a:p>
        </p:txBody>
      </p:sp>
      <p:sp>
        <p:nvSpPr>
          <p:cNvPr id="10" name="Obdélník 9">
            <a:extLst>
              <a:ext uri="{FF2B5EF4-FFF2-40B4-BE49-F238E27FC236}">
                <a16:creationId xmlns:a16="http://schemas.microsoft.com/office/drawing/2014/main" id="{1B216500-304C-461B-9C70-9131977EDC15}"/>
              </a:ext>
            </a:extLst>
          </p:cNvPr>
          <p:cNvSpPr/>
          <p:nvPr/>
        </p:nvSpPr>
        <p:spPr>
          <a:xfrm>
            <a:off x="71984" y="1784210"/>
            <a:ext cx="4680520" cy="5319790"/>
          </a:xfrm>
          <a:prstGeom prst="rect">
            <a:avLst/>
          </a:prstGeom>
        </p:spPr>
        <p:txBody>
          <a:bodyPr wrap="square">
            <a:spAutoFit/>
          </a:bodyPr>
          <a:lstStyle/>
          <a:p>
            <a:pPr algn="ctr">
              <a:lnSpc>
                <a:spcPct val="107000"/>
              </a:lnSpc>
              <a:spcAft>
                <a:spcPts val="0"/>
              </a:spcAft>
            </a:pPr>
            <a:r>
              <a:rPr lang="cs-CZ" sz="1600" dirty="0">
                <a:solidFill>
                  <a:srgbClr val="FF0000"/>
                </a:solidFill>
                <a:highlight>
                  <a:srgbClr val="C0C0C0"/>
                </a:highlight>
                <a:latin typeface="Arial Black" panose="020B0A04020102020204" pitchFamily="34" charset="0"/>
                <a:ea typeface="Calibri" panose="020F0502020204030204" pitchFamily="34" charset="0"/>
                <a:cs typeface="Arial" panose="020B0604020202020204" pitchFamily="34" charset="0"/>
              </a:rPr>
              <a:t>SK Sokol Malé Žernoseky -  </a:t>
            </a:r>
            <a:r>
              <a:rPr lang="cs-CZ" sz="1600" dirty="0" err="1">
                <a:solidFill>
                  <a:srgbClr val="FF0000"/>
                </a:solidFill>
                <a:highlight>
                  <a:srgbClr val="C0C0C0"/>
                </a:highlight>
                <a:latin typeface="Arial Black" panose="020B0A04020102020204" pitchFamily="34" charset="0"/>
                <a:ea typeface="Calibri" panose="020F0502020204030204" pitchFamily="34" charset="0"/>
                <a:cs typeface="Arial" panose="020B0604020202020204" pitchFamily="34" charset="0"/>
              </a:rPr>
              <a:t>Sepap</a:t>
            </a:r>
            <a:r>
              <a:rPr lang="cs-CZ" sz="1600" dirty="0">
                <a:solidFill>
                  <a:srgbClr val="FF0000"/>
                </a:solidFill>
                <a:highlight>
                  <a:srgbClr val="C0C0C0"/>
                </a:highlight>
                <a:latin typeface="Arial Black" panose="020B0A04020102020204" pitchFamily="34" charset="0"/>
                <a:ea typeface="Calibri" panose="020F0502020204030204" pitchFamily="34" charset="0"/>
                <a:cs typeface="Arial" panose="020B0604020202020204" pitchFamily="34" charset="0"/>
              </a:rPr>
              <a:t> Štětí</a:t>
            </a:r>
            <a:endParaRPr lang="cs-CZ" sz="11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600" dirty="0">
                <a:solidFill>
                  <a:srgbClr val="FF0000"/>
                </a:solidFill>
                <a:highlight>
                  <a:srgbClr val="C0C0C0"/>
                </a:highlight>
                <a:latin typeface="Arial Black" panose="020B0A04020102020204" pitchFamily="34" charset="0"/>
                <a:ea typeface="Calibri" panose="020F0502020204030204" pitchFamily="34" charset="0"/>
                <a:cs typeface="Arial" panose="020B0604020202020204" pitchFamily="34" charset="0"/>
              </a:rPr>
              <a:t>3:6(1:3)  7. kolo 4.10.2019</a:t>
            </a:r>
            <a:endParaRPr lang="cs-CZ" sz="11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100" dirty="0">
                <a:latin typeface="Arial" panose="020B0604020202020204" pitchFamily="34" charset="0"/>
                <a:ea typeface="Calibri" panose="020F0502020204030204" pitchFamily="34" charset="0"/>
                <a:cs typeface="Times New Roman" panose="02020603050405020304" pitchFamily="18" charset="0"/>
              </a:rPr>
              <a:t>Před týdnem přišla stará garda o domácí zápas s Lovosicemi, které nám nahlásily velkou nemocnost a tak se na hřiště  Malých </a:t>
            </a:r>
            <a:r>
              <a:rPr lang="cs-CZ" sz="1100" dirty="0" err="1">
                <a:latin typeface="Arial" panose="020B0604020202020204" pitchFamily="34" charset="0"/>
                <a:ea typeface="Calibri" panose="020F0502020204030204" pitchFamily="34" charset="0"/>
                <a:cs typeface="Times New Roman" panose="02020603050405020304" pitchFamily="18" charset="0"/>
              </a:rPr>
              <a:t>Žernosek</a:t>
            </a:r>
            <a:r>
              <a:rPr lang="cs-CZ" sz="1100" dirty="0">
                <a:latin typeface="Arial" panose="020B0604020202020204" pitchFamily="34" charset="0"/>
                <a:ea typeface="Calibri" panose="020F0502020204030204" pitchFamily="34" charset="0"/>
                <a:cs typeface="Times New Roman" panose="02020603050405020304" pitchFamily="18" charset="0"/>
              </a:rPr>
              <a:t>, které  v dosavadních 4 zápasech 3x vyhrály, odjíždělo po delší zápasové pauze. V úvodu to bylo na hře také znát. Domácí si v rychlém sledu za sebou vypracovali  3 slibné příležitosti a podařilo se jim také  vstřelit vedoucí branku na 1:0.  Štětské mužstvo ale pomalu zvyšovalo obrátky a velmi rychle se vracelo do hry.  Josef Jonák trefil tyčku a Jan Čermák označkoval břevno. Vyrovnat na 1:1 se ale podařilo až Tomáši </a:t>
            </a:r>
            <a:r>
              <a:rPr lang="cs-CZ" sz="1100" dirty="0" err="1">
                <a:latin typeface="Arial" panose="020B0604020202020204" pitchFamily="34" charset="0"/>
                <a:ea typeface="Calibri" panose="020F0502020204030204" pitchFamily="34" charset="0"/>
                <a:cs typeface="Times New Roman" panose="02020603050405020304" pitchFamily="18" charset="0"/>
              </a:rPr>
              <a:t>Flodrovi</a:t>
            </a:r>
            <a:r>
              <a:rPr lang="cs-CZ" sz="1100" dirty="0">
                <a:latin typeface="Arial" panose="020B0604020202020204" pitchFamily="34" charset="0"/>
                <a:ea typeface="Calibri" panose="020F0502020204030204" pitchFamily="34" charset="0"/>
                <a:cs typeface="Times New Roman" panose="02020603050405020304" pitchFamily="18" charset="0"/>
              </a:rPr>
              <a:t>. Pokračovali jsme v dobrém výkonu a ještě do poločasu se nám podařilo náskok navýšit na 3:1.  Utkání to ale vůbec lehké nebylo. Hrál se rychlý fotbal a nebyl čas  na oddech. Domácí spoléhali na střelecké schopnosti Tomáše Jandy, na kterého možná mnozí vzpomínají z dob jeho ligové slávy ať už to bylo ve Zlíně nebo Teplicích. Po změně stran nám ale podařilo náskok navýšit až na 5:1 a to už jsme pomalu začínali tušit, že nás vítězství v důležitém zápase nemine. S přibývajícím časem se na hřiště rychle vkrádala tma a fotbalový míč přestával být vidět. Dalším vstřeleným gólům na obou stranách to ale nezabránilo ba naopak spíše pomohlo. Na příznivý vývoj utkání v náš prospěch to ale vliv nemělo o čemž svědčí konečný výsledek 6:3 pro Štětí. </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cs-CZ" sz="1100" u="sng" dirty="0">
                <a:latin typeface="Arial" panose="020B0604020202020204" pitchFamily="34" charset="0"/>
                <a:ea typeface="Calibri" panose="020F0502020204030204" pitchFamily="34" charset="0"/>
                <a:cs typeface="Times New Roman" panose="02020603050405020304" pitchFamily="18" charset="0"/>
              </a:rPr>
              <a:t>Branky</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T.Flodr</a:t>
            </a:r>
            <a:r>
              <a:rPr lang="cs-CZ" sz="1100" dirty="0">
                <a:latin typeface="Arial" panose="020B0604020202020204" pitchFamily="34" charset="0"/>
                <a:ea typeface="Calibri" panose="020F0502020204030204" pitchFamily="34" charset="0"/>
                <a:cs typeface="Times New Roman" panose="02020603050405020304" pitchFamily="18" charset="0"/>
              </a:rPr>
              <a:t> 3, </a:t>
            </a:r>
            <a:r>
              <a:rPr lang="cs-CZ" sz="1100" dirty="0" err="1">
                <a:latin typeface="Arial" panose="020B0604020202020204" pitchFamily="34" charset="0"/>
                <a:ea typeface="Calibri" panose="020F0502020204030204" pitchFamily="34" charset="0"/>
                <a:cs typeface="Times New Roman" panose="02020603050405020304" pitchFamily="18" charset="0"/>
              </a:rPr>
              <a:t>J.Jonák</a:t>
            </a:r>
            <a:r>
              <a:rPr lang="cs-CZ" sz="1100" dirty="0">
                <a:latin typeface="Arial" panose="020B0604020202020204" pitchFamily="34" charset="0"/>
                <a:ea typeface="Calibri" panose="020F0502020204030204" pitchFamily="34" charset="0"/>
                <a:cs typeface="Times New Roman" panose="02020603050405020304" pitchFamily="18" charset="0"/>
              </a:rPr>
              <a:t> 2, </a:t>
            </a:r>
            <a:r>
              <a:rPr lang="cs-CZ" sz="1100" dirty="0" err="1">
                <a:latin typeface="Arial" panose="020B0604020202020204" pitchFamily="34" charset="0"/>
                <a:ea typeface="Calibri" panose="020F0502020204030204" pitchFamily="34" charset="0"/>
                <a:cs typeface="Times New Roman" panose="02020603050405020304" pitchFamily="18" charset="0"/>
              </a:rPr>
              <a:t>P.Čermák</a:t>
            </a:r>
            <a:r>
              <a:rPr lang="cs-CZ" sz="1100" dirty="0">
                <a:latin typeface="Arial" panose="020B0604020202020204" pitchFamily="34" charset="0"/>
                <a:ea typeface="Calibri" panose="020F0502020204030204" pitchFamily="34" charset="0"/>
                <a:cs typeface="Times New Roman" panose="02020603050405020304" pitchFamily="18" charset="0"/>
              </a:rPr>
              <a:t> 1</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cs-CZ" sz="1100" u="sng" dirty="0">
                <a:latin typeface="Arial" panose="020B0604020202020204" pitchFamily="34" charset="0"/>
                <a:ea typeface="Calibri" panose="020F0502020204030204" pitchFamily="34" charset="0"/>
                <a:cs typeface="Times New Roman" panose="02020603050405020304" pitchFamily="18" charset="0"/>
              </a:rPr>
              <a:t>Sestava:</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J.Suchitra-P.Kindl</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J.Tyle</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J.Jonák</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R.Páviš</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J.Arazim</a:t>
            </a:r>
            <a:r>
              <a:rPr lang="cs-CZ" sz="1100" dirty="0">
                <a:latin typeface="Arial" panose="020B0604020202020204" pitchFamily="34" charset="0"/>
                <a:ea typeface="Calibri" panose="020F0502020204030204" pitchFamily="34" charset="0"/>
                <a:cs typeface="Times New Roman" panose="02020603050405020304" pitchFamily="18" charset="0"/>
              </a:rPr>
              <a:t>, </a:t>
            </a:r>
          </a:p>
          <a:p>
            <a:pPr>
              <a:lnSpc>
                <a:spcPct val="107000"/>
              </a:lnSpc>
              <a:spcAft>
                <a:spcPts val="0"/>
              </a:spcAft>
            </a:pP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J.Čermák</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D.Jerman</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M.Hamšík</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T.Flodr</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P.Čermák</a:t>
            </a:r>
            <a:r>
              <a:rPr lang="cs-CZ" sz="1100" dirty="0">
                <a:latin typeface="Arial" panose="020B0604020202020204" pitchFamily="34" charset="0"/>
                <a:ea typeface="Calibri" panose="020F0502020204030204" pitchFamily="34" charset="0"/>
                <a:cs typeface="Times New Roman" panose="02020603050405020304" pitchFamily="18" charset="0"/>
              </a:rPr>
              <a:t>, </a:t>
            </a:r>
          </a:p>
          <a:p>
            <a:pPr>
              <a:lnSpc>
                <a:spcPct val="107000"/>
              </a:lnSpc>
              <a:spcAft>
                <a:spcPts val="0"/>
              </a:spcAft>
            </a:pP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P.Kratochvíl</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R.Morávek</a:t>
            </a:r>
            <a:r>
              <a:rPr lang="cs-CZ" sz="1100" dirty="0">
                <a:latin typeface="Arial" panose="020B0604020202020204" pitchFamily="34" charset="0"/>
                <a:ea typeface="Calibri" panose="020F0502020204030204" pitchFamily="34" charset="0"/>
                <a:cs typeface="Times New Roman" panose="02020603050405020304" pitchFamily="18" charset="0"/>
              </a:rPr>
              <a:t> </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cs-CZ" sz="1100" u="sng" dirty="0">
                <a:latin typeface="Arial" panose="020B0604020202020204" pitchFamily="34" charset="0"/>
                <a:ea typeface="Calibri" panose="020F0502020204030204" pitchFamily="34" charset="0"/>
                <a:cs typeface="Times New Roman" panose="02020603050405020304" pitchFamily="18" charset="0"/>
              </a:rPr>
              <a:t>Manager:</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M.Šťastný</a:t>
            </a:r>
            <a:endParaRPr lang="cs-CZ"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ovéPole 10">
            <a:extLst>
              <a:ext uri="{FF2B5EF4-FFF2-40B4-BE49-F238E27FC236}">
                <a16:creationId xmlns:a16="http://schemas.microsoft.com/office/drawing/2014/main" id="{7E2D8C3E-DCB8-4C79-8E70-47A03A248648}"/>
              </a:ext>
            </a:extLst>
          </p:cNvPr>
          <p:cNvSpPr txBox="1"/>
          <p:nvPr/>
        </p:nvSpPr>
        <p:spPr>
          <a:xfrm>
            <a:off x="71984" y="57088"/>
            <a:ext cx="4680520" cy="1384995"/>
          </a:xfrm>
          <a:prstGeom prst="rect">
            <a:avLst/>
          </a:prstGeom>
          <a:solidFill>
            <a:schemeClr val="bg1"/>
          </a:solidFill>
          <a:ln w="47625">
            <a:solidFill>
              <a:schemeClr val="accent1"/>
            </a:solidFill>
          </a:ln>
          <a:effectLst>
            <a:innerShdw blurRad="63500" dist="698500" dir="18900000">
              <a:srgbClr val="FF3399">
                <a:alpha val="50000"/>
              </a:srgbClr>
            </a:innerShdw>
            <a:softEdge rad="0"/>
          </a:effectLst>
        </p:spPr>
        <p:txBody>
          <a:bodyPr wrap="square" rtlCol="0">
            <a:prstTxWarp prst="textCanUp">
              <a:avLst/>
            </a:prstTxWarp>
            <a:spAutoFit/>
          </a:bodyPr>
          <a:lstStyle/>
          <a:p>
            <a:pPr algn="ctr"/>
            <a:r>
              <a:rPr lang="cs-CZ" sz="2400" dirty="0">
                <a:solidFill>
                  <a:srgbClr val="3333CC"/>
                </a:solidFill>
                <a:latin typeface="Colonna MT" panose="04020805060202030203" pitchFamily="82" charset="0"/>
              </a:rPr>
              <a:t>Stará garda udržela neporazitelnost a i po tomto utkání drží 2. místo. Přišla o něj až v dalším zápase </a:t>
            </a:r>
          </a:p>
        </p:txBody>
      </p:sp>
    </p:spTree>
    <p:extLst>
      <p:ext uri="{BB962C8B-B14F-4D97-AF65-F5344CB8AC3E}">
        <p14:creationId xmlns:p14="http://schemas.microsoft.com/office/powerpoint/2010/main" val="1473858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ovéPole 5"/>
          <p:cNvSpPr txBox="1"/>
          <p:nvPr/>
        </p:nvSpPr>
        <p:spPr>
          <a:xfrm>
            <a:off x="1944192" y="7004456"/>
            <a:ext cx="178917"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6</a:t>
            </a:r>
          </a:p>
        </p:txBody>
      </p:sp>
      <p:sp>
        <p:nvSpPr>
          <p:cNvPr id="7" name="TextovéPole 6"/>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39</a:t>
            </a:r>
          </a:p>
        </p:txBody>
      </p:sp>
      <p:sp>
        <p:nvSpPr>
          <p:cNvPr id="8" name="Obdélník 7">
            <a:extLst>
              <a:ext uri="{FF2B5EF4-FFF2-40B4-BE49-F238E27FC236}">
                <a16:creationId xmlns:a16="http://schemas.microsoft.com/office/drawing/2014/main" id="{F9312A65-8002-4E44-B46F-B3D8565904E2}"/>
              </a:ext>
            </a:extLst>
          </p:cNvPr>
          <p:cNvSpPr/>
          <p:nvPr/>
        </p:nvSpPr>
        <p:spPr>
          <a:xfrm>
            <a:off x="99819" y="70726"/>
            <a:ext cx="4608512" cy="954107"/>
          </a:xfrm>
          <a:prstGeom prst="rect">
            <a:avLst/>
          </a:prstGeom>
          <a:blipFill>
            <a:blip r:embed="rId2"/>
            <a:stretch>
              <a:fillRect/>
            </a:stretch>
          </a:blipFill>
        </p:spPr>
        <p:txBody>
          <a:bodyPr wrap="square" lIns="91440" tIns="45720" rIns="91440" bIns="45720">
            <a:spAutoFit/>
          </a:bodyPr>
          <a:lstStyle/>
          <a:p>
            <a:pPr algn="ctr"/>
            <a:r>
              <a:rPr lang="cs-CZ" sz="2800" b="1" cap="none" spc="0" dirty="0">
                <a:ln w="12700">
                  <a:solidFill>
                    <a:schemeClr val="accent1"/>
                  </a:solidFill>
                  <a:prstDash val="solid"/>
                </a:ln>
                <a:solidFill>
                  <a:srgbClr val="FF0000"/>
                </a:solidFill>
                <a:effectLst>
                  <a:outerShdw blurRad="38100" dist="38100" dir="2700000" algn="tl">
                    <a:srgbClr val="000000">
                      <a:alpha val="43137"/>
                    </a:srgbClr>
                  </a:outerShdw>
                </a:effectLst>
                <a:highlight>
                  <a:srgbClr val="FFFF00"/>
                </a:highlight>
              </a:rPr>
              <a:t>Historie SK Aritma Praha</a:t>
            </a:r>
          </a:p>
          <a:p>
            <a:pPr algn="ctr"/>
            <a:r>
              <a:rPr lang="cs-CZ" sz="2800" dirty="0">
                <a:ln w="12700">
                  <a:solidFill>
                    <a:schemeClr val="accent1"/>
                  </a:solidFill>
                  <a:prstDash val="solid"/>
                </a:ln>
                <a:solidFill>
                  <a:srgbClr val="FF0000"/>
                </a:solidFill>
                <a:effectLst>
                  <a:outerShdw blurRad="38100" dist="38100" dir="2700000" algn="tl">
                    <a:srgbClr val="000000">
                      <a:alpha val="43137"/>
                    </a:srgbClr>
                  </a:outerShdw>
                </a:effectLst>
                <a:highlight>
                  <a:srgbClr val="00FF00"/>
                </a:highlight>
              </a:rPr>
              <a:t>www.aritma.cz</a:t>
            </a:r>
            <a:r>
              <a:rPr lang="cs-CZ" sz="2800" b="1" cap="none" spc="0" dirty="0">
                <a:ln w="12700">
                  <a:solidFill>
                    <a:schemeClr val="accent1"/>
                  </a:solidFill>
                  <a:prstDash val="solid"/>
                </a:ln>
                <a:solidFill>
                  <a:srgbClr val="FF0000"/>
                </a:solidFill>
                <a:effectLst>
                  <a:outerShdw blurRad="38100" dist="38100" dir="2700000" algn="tl">
                    <a:srgbClr val="000000">
                      <a:alpha val="43137"/>
                    </a:srgbClr>
                  </a:outerShdw>
                </a:effectLst>
                <a:highlight>
                  <a:srgbClr val="00FF00"/>
                </a:highlight>
              </a:rPr>
              <a:t>   </a:t>
            </a:r>
          </a:p>
        </p:txBody>
      </p:sp>
      <p:sp>
        <p:nvSpPr>
          <p:cNvPr id="9" name="Obdélník 8">
            <a:extLst>
              <a:ext uri="{FF2B5EF4-FFF2-40B4-BE49-F238E27FC236}">
                <a16:creationId xmlns:a16="http://schemas.microsoft.com/office/drawing/2014/main" id="{CC9A5D16-4935-4A73-8117-699B7B36B139}"/>
              </a:ext>
            </a:extLst>
          </p:cNvPr>
          <p:cNvSpPr/>
          <p:nvPr/>
        </p:nvSpPr>
        <p:spPr>
          <a:xfrm>
            <a:off x="71984" y="1473848"/>
            <a:ext cx="4608512" cy="2816156"/>
          </a:xfrm>
          <a:prstGeom prst="rect">
            <a:avLst/>
          </a:prstGeom>
        </p:spPr>
        <p:txBody>
          <a:bodyPr wrap="square">
            <a:spAutoFit/>
          </a:bodyPr>
          <a:lstStyle/>
          <a:p>
            <a:pPr algn="just"/>
            <a:r>
              <a:rPr lang="cs-CZ" dirty="0">
                <a:solidFill>
                  <a:srgbClr val="000000"/>
                </a:solidFill>
                <a:latin typeface="Arial" panose="020B0604020202020204" pitchFamily="34" charset="0"/>
              </a:rPr>
              <a:t>       </a:t>
            </a:r>
            <a:r>
              <a:rPr lang="cs-CZ" sz="1100" dirty="0">
                <a:solidFill>
                  <a:srgbClr val="000000"/>
                </a:solidFill>
                <a:latin typeface="Arial" panose="020B0604020202020204" pitchFamily="34" charset="0"/>
                <a:cs typeface="Arial" panose="020B0604020202020204" pitchFamily="34" charset="0"/>
              </a:rPr>
              <a:t>SK Aritma je pokračovatelem klubů SK Veleslavín a Dynama Vokovice. Klub byl založen v roce 1908. V současné době má 1.100 členů sdružených v oddílech kopané, košíkové, atletiky, tenisu, ASPV, turistiky, odbíjené.</a:t>
            </a:r>
          </a:p>
          <a:p>
            <a:pPr algn="just"/>
            <a:r>
              <a:rPr lang="cs-CZ" sz="1100" dirty="0">
                <a:solidFill>
                  <a:srgbClr val="000000"/>
                </a:solidFill>
                <a:latin typeface="Arial" panose="020B0604020202020204" pitchFamily="34" charset="0"/>
                <a:cs typeface="Arial" panose="020B0604020202020204" pitchFamily="34" charset="0"/>
              </a:rPr>
              <a:t> </a:t>
            </a:r>
            <a:r>
              <a:rPr lang="cs-CZ" sz="1100" dirty="0">
                <a:latin typeface="Arial" panose="020B0604020202020204" pitchFamily="34" charset="0"/>
                <a:cs typeface="Arial" panose="020B0604020202020204" pitchFamily="34" charset="0"/>
              </a:rPr>
              <a:t> Oddíl kopané má mužstva všech věkových kategorií od přípravek po starou gardu. Muži hrají DIVIZI, dorosty, starší a mladší žáci hrají vyšší soutěže řízené řídící komisí pro Čechy. ČDD U 19 a U17. ČDŽ U15 a U14 . ČLŽ U13 a U12. Ostatní mužstva různé pražské soutěže. </a:t>
            </a:r>
          </a:p>
          <a:p>
            <a:pPr algn="just"/>
            <a:r>
              <a:rPr lang="cs-CZ" sz="1100" b="0" dirty="0">
                <a:latin typeface="Arial" panose="020B0604020202020204" pitchFamily="34" charset="0"/>
                <a:cs typeface="Arial" panose="020B0604020202020204" pitchFamily="34" charset="0"/>
              </a:rPr>
              <a:t>       </a:t>
            </a:r>
            <a:r>
              <a:rPr lang="cs-CZ" sz="1100" dirty="0">
                <a:latin typeface="Arial" panose="020B0604020202020204" pitchFamily="34" charset="0"/>
                <a:cs typeface="Arial" panose="020B0604020202020204" pitchFamily="34" charset="0"/>
              </a:rPr>
              <a:t>Ze známějších fotbalistů zde působili sparťané: Tichý( stříbro z MS v Chile !!! ), </a:t>
            </a:r>
            <a:r>
              <a:rPr lang="cs-CZ" sz="1100" dirty="0" err="1">
                <a:latin typeface="Arial" panose="020B0604020202020204" pitchFamily="34" charset="0"/>
                <a:cs typeface="Arial" panose="020B0604020202020204" pitchFamily="34" charset="0"/>
              </a:rPr>
              <a:t>Gůra</a:t>
            </a:r>
            <a:r>
              <a:rPr lang="cs-CZ" sz="1100" dirty="0">
                <a:latin typeface="Arial" panose="020B0604020202020204" pitchFamily="34" charset="0"/>
                <a:cs typeface="Arial" panose="020B0604020202020204" pitchFamily="34" charset="0"/>
              </a:rPr>
              <a:t>, Svoboda, Mistr. slávisté: Růžička, Kolman, </a:t>
            </a:r>
            <a:r>
              <a:rPr lang="cs-CZ" sz="1100" dirty="0" err="1">
                <a:latin typeface="Arial" panose="020B0604020202020204" pitchFamily="34" charset="0"/>
                <a:cs typeface="Arial" panose="020B0604020202020204" pitchFamily="34" charset="0"/>
              </a:rPr>
              <a:t>Uldrych</a:t>
            </a:r>
            <a:r>
              <a:rPr lang="cs-CZ" sz="1100" dirty="0">
                <a:latin typeface="Arial" panose="020B0604020202020204" pitchFamily="34" charset="0"/>
                <a:cs typeface="Arial" panose="020B0604020202020204" pitchFamily="34" charset="0"/>
              </a:rPr>
              <a:t>, hráči Plzně Bican a Švejdík či bývalý trenér reprezentace Dušan </a:t>
            </a:r>
            <a:r>
              <a:rPr lang="cs-CZ" sz="1100" dirty="0" err="1">
                <a:latin typeface="Arial" panose="020B0604020202020204" pitchFamily="34" charset="0"/>
                <a:cs typeface="Arial" panose="020B0604020202020204" pitchFamily="34" charset="0"/>
              </a:rPr>
              <a:t>Uhrin</a:t>
            </a:r>
            <a:r>
              <a:rPr lang="cs-CZ" sz="1100" dirty="0">
                <a:latin typeface="Arial" panose="020B0604020202020204" pitchFamily="34" charset="0"/>
                <a:cs typeface="Arial" panose="020B0604020202020204" pitchFamily="34" charset="0"/>
              </a:rPr>
              <a:t>. Z těch mladších reprezentant Daniel Pudili pozdější vítěz poháru UEFA (dnešní Evropská liga) Radek </a:t>
            </a:r>
            <a:r>
              <a:rPr lang="cs-CZ" sz="1100" dirty="0" err="1">
                <a:latin typeface="Arial" panose="020B0604020202020204" pitchFamily="34" charset="0"/>
                <a:cs typeface="Arial" panose="020B0604020202020204" pitchFamily="34" charset="0"/>
              </a:rPr>
              <a:t>Šírl</a:t>
            </a:r>
            <a:r>
              <a:rPr lang="cs-CZ" sz="1100" dirty="0">
                <a:latin typeface="Arial" panose="020B0604020202020204" pitchFamily="34" charset="0"/>
                <a:cs typeface="Arial" panose="020B0604020202020204" pitchFamily="34" charset="0"/>
              </a:rPr>
              <a:t>. Sídlo klubu je na Praze 6, u koupaliště Džbán, na pokraji chráněné krajinné oblasti Šárka.</a:t>
            </a:r>
          </a:p>
        </p:txBody>
      </p:sp>
      <p:sp>
        <p:nvSpPr>
          <p:cNvPr id="10" name="TextovéPole 9">
            <a:extLst>
              <a:ext uri="{FF2B5EF4-FFF2-40B4-BE49-F238E27FC236}">
                <a16:creationId xmlns:a16="http://schemas.microsoft.com/office/drawing/2014/main" id="{DF09EBD0-041F-4019-B391-CE97C23F7A55}"/>
              </a:ext>
            </a:extLst>
          </p:cNvPr>
          <p:cNvSpPr txBox="1"/>
          <p:nvPr/>
        </p:nvSpPr>
        <p:spPr>
          <a:xfrm>
            <a:off x="71984" y="4421460"/>
            <a:ext cx="4608512" cy="369332"/>
          </a:xfrm>
          <a:prstGeom prst="rect">
            <a:avLst/>
          </a:prstGeom>
          <a:pattFill prst="dkHorz">
            <a:fgClr>
              <a:srgbClr val="99FFCC"/>
            </a:fgClr>
            <a:bgClr>
              <a:schemeClr val="bg1"/>
            </a:bgClr>
          </a:pattFill>
          <a:effectLst>
            <a:glow rad="101600">
              <a:srgbClr val="FFFF66">
                <a:alpha val="40000"/>
              </a:srgbClr>
            </a:glow>
            <a:softEdge rad="0"/>
          </a:effectLst>
        </p:spPr>
        <p:txBody>
          <a:bodyPr wrap="square" rtlCol="0">
            <a:spAutoFit/>
          </a:bodyPr>
          <a:lstStyle/>
          <a:p>
            <a:pPr algn="ctr"/>
            <a:r>
              <a:rPr lang="cs-CZ" sz="1800" dirty="0">
                <a:latin typeface="Aharoni" panose="02010803020104030203" pitchFamily="2" charset="-79"/>
                <a:cs typeface="Aharoni" panose="02010803020104030203" pitchFamily="2" charset="-79"/>
              </a:rPr>
              <a:t>Vzájemná bilance je celkem vyrovnaná</a:t>
            </a:r>
          </a:p>
        </p:txBody>
      </p:sp>
      <p:graphicFrame>
        <p:nvGraphicFramePr>
          <p:cNvPr id="11" name="Tabulka 10">
            <a:extLst>
              <a:ext uri="{FF2B5EF4-FFF2-40B4-BE49-F238E27FC236}">
                <a16:creationId xmlns:a16="http://schemas.microsoft.com/office/drawing/2014/main" id="{FD56CE47-7FA8-4D1C-ABD9-B4DD4BED2D21}"/>
              </a:ext>
            </a:extLst>
          </p:cNvPr>
          <p:cNvGraphicFramePr>
            <a:graphicFrameLocks noGrp="1"/>
          </p:cNvGraphicFramePr>
          <p:nvPr>
            <p:extLst>
              <p:ext uri="{D42A27DB-BD31-4B8C-83A1-F6EECF244321}">
                <p14:modId xmlns:p14="http://schemas.microsoft.com/office/powerpoint/2010/main" val="3314862915"/>
              </p:ext>
            </p:extLst>
          </p:nvPr>
        </p:nvGraphicFramePr>
        <p:xfrm>
          <a:off x="71984" y="4925516"/>
          <a:ext cx="4608512" cy="2026920"/>
        </p:xfrm>
        <a:graphic>
          <a:graphicData uri="http://schemas.openxmlformats.org/drawingml/2006/table">
            <a:tbl>
              <a:tblPr/>
              <a:tblGrid>
                <a:gridCol w="595778">
                  <a:extLst>
                    <a:ext uri="{9D8B030D-6E8A-4147-A177-3AD203B41FA5}">
                      <a16:colId xmlns:a16="http://schemas.microsoft.com/office/drawing/2014/main" val="4022450712"/>
                    </a:ext>
                  </a:extLst>
                </a:gridCol>
                <a:gridCol w="806052">
                  <a:extLst>
                    <a:ext uri="{9D8B030D-6E8A-4147-A177-3AD203B41FA5}">
                      <a16:colId xmlns:a16="http://schemas.microsoft.com/office/drawing/2014/main" val="2469512397"/>
                    </a:ext>
                  </a:extLst>
                </a:gridCol>
                <a:gridCol w="1296691">
                  <a:extLst>
                    <a:ext uri="{9D8B030D-6E8A-4147-A177-3AD203B41FA5}">
                      <a16:colId xmlns:a16="http://schemas.microsoft.com/office/drawing/2014/main" val="2822957089"/>
                    </a:ext>
                  </a:extLst>
                </a:gridCol>
                <a:gridCol w="1296691">
                  <a:extLst>
                    <a:ext uri="{9D8B030D-6E8A-4147-A177-3AD203B41FA5}">
                      <a16:colId xmlns:a16="http://schemas.microsoft.com/office/drawing/2014/main" val="241859970"/>
                    </a:ext>
                  </a:extLst>
                </a:gridCol>
                <a:gridCol w="613300">
                  <a:extLst>
                    <a:ext uri="{9D8B030D-6E8A-4147-A177-3AD203B41FA5}">
                      <a16:colId xmlns:a16="http://schemas.microsoft.com/office/drawing/2014/main" val="2460597705"/>
                    </a:ext>
                  </a:extLst>
                </a:gridCol>
              </a:tblGrid>
              <a:tr h="202565">
                <a:tc rowSpan="8">
                  <a:txBody>
                    <a:bodyPr/>
                    <a:lstStyle/>
                    <a:p>
                      <a:pPr algn="ctr" fontAlgn="ctr"/>
                      <a:r>
                        <a:rPr lang="cs-CZ" sz="1000" b="1" i="0" u="none" strike="noStrike">
                          <a:solidFill>
                            <a:srgbClr val="000000"/>
                          </a:solidFill>
                          <a:effectLst/>
                          <a:latin typeface="Arial" panose="020B0604020202020204" pitchFamily="34" charset="0"/>
                        </a:rPr>
                        <a:t>Divize sk.B</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26.08.1978</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600" b="1" i="0" u="none" strike="noStrike" dirty="0">
                          <a:solidFill>
                            <a:srgbClr val="000000"/>
                          </a:solidFill>
                          <a:effectLst/>
                          <a:latin typeface="Arial" panose="020B0604020202020204" pitchFamily="34" charset="0"/>
                          <a:cs typeface="Arial" panose="020B0604020202020204" pitchFamily="34" charset="0"/>
                        </a:rPr>
                        <a:t>Aritma Praha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600" b="1" i="0" u="none" strike="noStrike">
                          <a:solidFill>
                            <a:srgbClr val="000000"/>
                          </a:solidFill>
                          <a:effectLst/>
                          <a:latin typeface="Arial" panose="020B0604020202020204" pitchFamily="34" charset="0"/>
                          <a:cs typeface="Arial" panose="020B0604020202020204" pitchFamily="34" charset="0"/>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600" b="1" i="0" u="none" strike="noStrike" dirty="0">
                          <a:solidFill>
                            <a:srgbClr val="000000"/>
                          </a:solidFill>
                          <a:effectLst/>
                          <a:latin typeface="Arial" panose="020B0604020202020204" pitchFamily="34" charset="0"/>
                          <a:cs typeface="Arial" panose="020B0604020202020204" pitchFamily="34" charset="0"/>
                        </a:rPr>
                        <a:t>3:0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530649896"/>
                  </a:ext>
                </a:extLst>
              </a:tr>
              <a:tr h="202565">
                <a:tc vMerge="1">
                  <a:txBody>
                    <a:bodyPr/>
                    <a:lstStyle/>
                    <a:p>
                      <a:endParaRPr lang="cs-CZ"/>
                    </a:p>
                  </a:txBody>
                  <a:tcPr/>
                </a:tc>
                <a:tc>
                  <a:txBody>
                    <a:bodyPr/>
                    <a:lstStyle/>
                    <a:p>
                      <a:pPr algn="ctr" fontAlgn="ctr"/>
                      <a:r>
                        <a:rPr lang="cs-CZ" sz="1000" b="1" i="0" u="none" strike="noStrike">
                          <a:solidFill>
                            <a:srgbClr val="000000"/>
                          </a:solidFill>
                          <a:effectLst/>
                          <a:latin typeface="Arial" panose="020B0604020202020204" pitchFamily="34" charset="0"/>
                        </a:rPr>
                        <a:t>24.03.1979</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600" b="1" i="0" u="none" strike="noStrike" dirty="0">
                          <a:solidFill>
                            <a:srgbClr val="000000"/>
                          </a:solidFill>
                          <a:effectLst/>
                          <a:latin typeface="Arial" panose="020B0604020202020204" pitchFamily="34" charset="0"/>
                          <a:cs typeface="Arial" panose="020B0604020202020204" pitchFamily="34" charset="0"/>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600" b="1" i="0" u="none" strike="noStrike">
                          <a:solidFill>
                            <a:srgbClr val="000000"/>
                          </a:solidFill>
                          <a:effectLst/>
                          <a:latin typeface="Arial" panose="020B0604020202020204" pitchFamily="34" charset="0"/>
                          <a:cs typeface="Arial" panose="020B0604020202020204" pitchFamily="34" charset="0"/>
                        </a:rPr>
                        <a:t>Aritma Praha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600" b="1" i="0" u="none" strike="noStrike">
                          <a:solidFill>
                            <a:srgbClr val="000000"/>
                          </a:solidFill>
                          <a:effectLst/>
                          <a:latin typeface="Arial" panose="020B0604020202020204" pitchFamily="34" charset="0"/>
                          <a:cs typeface="Arial" panose="020B0604020202020204" pitchFamily="34" charset="0"/>
                        </a:rPr>
                        <a:t>2:0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18043536"/>
                  </a:ext>
                </a:extLst>
              </a:tr>
              <a:tr h="202565">
                <a:tc vMerge="1">
                  <a:txBody>
                    <a:bodyPr/>
                    <a:lstStyle/>
                    <a:p>
                      <a:endParaRPr lang="cs-CZ"/>
                    </a:p>
                  </a:txBody>
                  <a:tcPr/>
                </a:tc>
                <a:tc>
                  <a:txBody>
                    <a:bodyPr/>
                    <a:lstStyle/>
                    <a:p>
                      <a:pPr algn="ctr" fontAlgn="ctr"/>
                      <a:r>
                        <a:rPr lang="cs-CZ" sz="1000" b="1" i="0" u="none" strike="noStrike">
                          <a:solidFill>
                            <a:srgbClr val="000000"/>
                          </a:solidFill>
                          <a:effectLst/>
                          <a:latin typeface="Arial" panose="020B0604020202020204" pitchFamily="34" charset="0"/>
                        </a:rPr>
                        <a:t>02.10.1999</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600" b="1" i="0" u="none" strike="noStrike" dirty="0">
                          <a:solidFill>
                            <a:srgbClr val="000000"/>
                          </a:solidFill>
                          <a:effectLst/>
                          <a:latin typeface="Arial" panose="020B0604020202020204" pitchFamily="34" charset="0"/>
                          <a:cs typeface="Arial" panose="020B0604020202020204" pitchFamily="34" charset="0"/>
                        </a:rPr>
                        <a:t>Aritma Praha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600" b="1" i="0" u="none" strike="noStrike" dirty="0">
                          <a:solidFill>
                            <a:srgbClr val="000000"/>
                          </a:solidFill>
                          <a:effectLst/>
                          <a:latin typeface="Arial" panose="020B0604020202020204" pitchFamily="34" charset="0"/>
                          <a:cs typeface="Arial" panose="020B0604020202020204" pitchFamily="34" charset="0"/>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600" b="1" i="0" u="none" strike="noStrike">
                          <a:solidFill>
                            <a:srgbClr val="000000"/>
                          </a:solidFill>
                          <a:effectLst/>
                          <a:latin typeface="Arial" panose="020B0604020202020204" pitchFamily="34" charset="0"/>
                          <a:cs typeface="Arial" panose="020B0604020202020204" pitchFamily="34" charset="0"/>
                        </a:rPr>
                        <a:t>2:1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047423545"/>
                  </a:ext>
                </a:extLst>
              </a:tr>
              <a:tr h="202565">
                <a:tc vMerge="1">
                  <a:txBody>
                    <a:bodyPr/>
                    <a:lstStyle/>
                    <a:p>
                      <a:endParaRPr lang="cs-CZ"/>
                    </a:p>
                  </a:txBody>
                  <a:tcPr/>
                </a:tc>
                <a:tc>
                  <a:txBody>
                    <a:bodyPr/>
                    <a:lstStyle/>
                    <a:p>
                      <a:pPr algn="ctr" fontAlgn="ctr"/>
                      <a:r>
                        <a:rPr lang="cs-CZ" sz="1000" b="1" i="0" u="none" strike="noStrike">
                          <a:solidFill>
                            <a:srgbClr val="000000"/>
                          </a:solidFill>
                          <a:effectLst/>
                          <a:latin typeface="Arial" panose="020B0604020202020204" pitchFamily="34" charset="0"/>
                        </a:rPr>
                        <a:t>29.04.2000</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600" b="1" i="0" u="none" strike="noStrike">
                          <a:solidFill>
                            <a:srgbClr val="000000"/>
                          </a:solidFill>
                          <a:effectLst/>
                          <a:latin typeface="Arial" panose="020B0604020202020204" pitchFamily="34" charset="0"/>
                          <a:cs typeface="Arial" panose="020B0604020202020204" pitchFamily="34" charset="0"/>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600" b="1" i="0" u="none" strike="noStrike" dirty="0">
                          <a:solidFill>
                            <a:srgbClr val="000000"/>
                          </a:solidFill>
                          <a:effectLst/>
                          <a:latin typeface="Arial" panose="020B0604020202020204" pitchFamily="34" charset="0"/>
                          <a:cs typeface="Arial" panose="020B0604020202020204" pitchFamily="34" charset="0"/>
                        </a:rPr>
                        <a:t>Aritma Praha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600" b="1"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262888459"/>
                  </a:ext>
                </a:extLst>
              </a:tr>
              <a:tr h="202565">
                <a:tc vMerge="1">
                  <a:txBody>
                    <a:bodyPr/>
                    <a:lstStyle/>
                    <a:p>
                      <a:endParaRPr lang="cs-CZ"/>
                    </a:p>
                  </a:txBody>
                  <a:tcPr/>
                </a:tc>
                <a:tc>
                  <a:txBody>
                    <a:bodyPr/>
                    <a:lstStyle/>
                    <a:p>
                      <a:pPr algn="ctr" fontAlgn="ctr"/>
                      <a:r>
                        <a:rPr lang="cs-CZ" sz="1000" b="1" i="0" u="none" strike="noStrike">
                          <a:solidFill>
                            <a:srgbClr val="000000"/>
                          </a:solidFill>
                          <a:effectLst/>
                          <a:latin typeface="Arial" panose="020B0604020202020204" pitchFamily="34" charset="0"/>
                        </a:rPr>
                        <a:t>21.10.2000</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600" b="1" i="0" u="none" strike="noStrike">
                          <a:solidFill>
                            <a:srgbClr val="000000"/>
                          </a:solidFill>
                          <a:effectLst/>
                          <a:latin typeface="Arial" panose="020B0604020202020204" pitchFamily="34" charset="0"/>
                          <a:cs typeface="Arial" panose="020B0604020202020204" pitchFamily="34" charset="0"/>
                        </a:rPr>
                        <a:t>Aritma Praha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600" b="1" i="0" u="none" strike="noStrike" dirty="0">
                          <a:solidFill>
                            <a:srgbClr val="000000"/>
                          </a:solidFill>
                          <a:effectLst/>
                          <a:latin typeface="Arial" panose="020B0604020202020204" pitchFamily="34" charset="0"/>
                          <a:cs typeface="Arial" panose="020B0604020202020204" pitchFamily="34" charset="0"/>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600" b="1"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13800778"/>
                  </a:ext>
                </a:extLst>
              </a:tr>
              <a:tr h="202565">
                <a:tc vMerge="1">
                  <a:txBody>
                    <a:bodyPr/>
                    <a:lstStyle/>
                    <a:p>
                      <a:endParaRPr lang="cs-CZ"/>
                    </a:p>
                  </a:txBody>
                  <a:tcPr/>
                </a:tc>
                <a:tc>
                  <a:txBody>
                    <a:bodyPr/>
                    <a:lstStyle/>
                    <a:p>
                      <a:pPr algn="ctr" fontAlgn="ctr"/>
                      <a:r>
                        <a:rPr lang="cs-CZ" sz="1000" b="1" i="0" u="none" strike="noStrike">
                          <a:solidFill>
                            <a:srgbClr val="000000"/>
                          </a:solidFill>
                          <a:effectLst/>
                          <a:latin typeface="Arial" panose="020B0604020202020204" pitchFamily="34" charset="0"/>
                        </a:rPr>
                        <a:t>26.05.2001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600" b="1" i="0" u="none" strike="noStrike">
                          <a:solidFill>
                            <a:srgbClr val="000000"/>
                          </a:solidFill>
                          <a:effectLst/>
                          <a:latin typeface="Arial" panose="020B0604020202020204" pitchFamily="34" charset="0"/>
                          <a:cs typeface="Arial" panose="020B0604020202020204" pitchFamily="34" charset="0"/>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600" b="1" i="0" u="none" strike="noStrike" dirty="0">
                          <a:solidFill>
                            <a:srgbClr val="000000"/>
                          </a:solidFill>
                          <a:effectLst/>
                          <a:latin typeface="Arial" panose="020B0604020202020204" pitchFamily="34" charset="0"/>
                          <a:cs typeface="Arial" panose="020B0604020202020204" pitchFamily="34" charset="0"/>
                        </a:rPr>
                        <a:t>Aritma Praha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cs-CZ" sz="1600" b="1" i="0" u="none" strike="noStrike" dirty="0">
                          <a:solidFill>
                            <a:srgbClr val="000000"/>
                          </a:solidFill>
                          <a:effectLst/>
                          <a:latin typeface="Arial" panose="020B0604020202020204" pitchFamily="34" charset="0"/>
                          <a:cs typeface="Arial" panose="020B0604020202020204" pitchFamily="34" charset="0"/>
                        </a:rPr>
                        <a:t>4:1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480624191"/>
                  </a:ext>
                </a:extLst>
              </a:tr>
              <a:tr h="202565">
                <a:tc vMerge="1">
                  <a:txBody>
                    <a:bodyPr/>
                    <a:lstStyle/>
                    <a:p>
                      <a:endParaRPr lang="cs-CZ"/>
                    </a:p>
                  </a:txBody>
                  <a:tcPr/>
                </a:tc>
                <a:tc>
                  <a:txBody>
                    <a:bodyPr/>
                    <a:lstStyle/>
                    <a:p>
                      <a:pPr algn="ctr" fontAlgn="ctr"/>
                      <a:r>
                        <a:rPr lang="cs-CZ" sz="1000" b="1" i="0" u="none" strike="noStrike">
                          <a:solidFill>
                            <a:srgbClr val="000000"/>
                          </a:solidFill>
                          <a:effectLst/>
                          <a:latin typeface="Arial" panose="020B0604020202020204" pitchFamily="34" charset="0"/>
                        </a:rPr>
                        <a:t>24.08.2013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600" b="1" i="0" u="none" strike="noStrike">
                          <a:solidFill>
                            <a:srgbClr val="000000"/>
                          </a:solidFill>
                          <a:effectLst/>
                          <a:latin typeface="Arial" panose="020B0604020202020204" pitchFamily="34" charset="0"/>
                          <a:cs typeface="Arial" panose="020B0604020202020204" pitchFamily="34" charset="0"/>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600" b="1" i="0" u="none" strike="noStrike">
                          <a:solidFill>
                            <a:srgbClr val="000000"/>
                          </a:solidFill>
                          <a:effectLst/>
                          <a:latin typeface="Arial" panose="020B0604020202020204" pitchFamily="34" charset="0"/>
                          <a:cs typeface="Arial" panose="020B0604020202020204" pitchFamily="34" charset="0"/>
                        </a:rPr>
                        <a:t>Aritma Praha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600" b="1" i="0" u="none" strike="noStrike" dirty="0">
                          <a:solidFill>
                            <a:srgbClr val="000000"/>
                          </a:solidFill>
                          <a:effectLst/>
                          <a:latin typeface="Arial" panose="020B0604020202020204" pitchFamily="34" charset="0"/>
                          <a:cs typeface="Arial" panose="020B0604020202020204" pitchFamily="34" charset="0"/>
                        </a:rPr>
                        <a:t>3:3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253816804"/>
                  </a:ext>
                </a:extLst>
              </a:tr>
              <a:tr h="202565">
                <a:tc vMerge="1">
                  <a:txBody>
                    <a:bodyPr/>
                    <a:lstStyle/>
                    <a:p>
                      <a:endParaRPr lang="cs-CZ"/>
                    </a:p>
                  </a:txBody>
                  <a:tcPr/>
                </a:tc>
                <a:tc>
                  <a:txBody>
                    <a:bodyPr/>
                    <a:lstStyle/>
                    <a:p>
                      <a:pPr algn="ctr" fontAlgn="ctr"/>
                      <a:r>
                        <a:rPr lang="cs-CZ" sz="1000" b="1" i="0" u="none" strike="noStrike">
                          <a:solidFill>
                            <a:srgbClr val="000000"/>
                          </a:solidFill>
                          <a:effectLst/>
                          <a:latin typeface="Arial" panose="020B0604020202020204" pitchFamily="34" charset="0"/>
                        </a:rPr>
                        <a:t>22.03.2014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600" b="1" i="0" u="none" strike="noStrike">
                          <a:solidFill>
                            <a:srgbClr val="000000"/>
                          </a:solidFill>
                          <a:effectLst/>
                          <a:latin typeface="Arial" panose="020B0604020202020204" pitchFamily="34" charset="0"/>
                          <a:cs typeface="Arial" panose="020B0604020202020204" pitchFamily="34" charset="0"/>
                        </a:rPr>
                        <a:t>Aritma Praha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600" b="1" i="0" u="none" strike="noStrike">
                          <a:solidFill>
                            <a:srgbClr val="000000"/>
                          </a:solidFill>
                          <a:effectLst/>
                          <a:latin typeface="Arial" panose="020B0604020202020204" pitchFamily="34" charset="0"/>
                          <a:cs typeface="Arial" panose="020B0604020202020204" pitchFamily="34" charset="0"/>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600" b="1" i="0" u="none" strike="noStrike" dirty="0">
                          <a:solidFill>
                            <a:srgbClr val="000000"/>
                          </a:solidFill>
                          <a:effectLst/>
                          <a:latin typeface="Arial" panose="020B0604020202020204" pitchFamily="34" charset="0"/>
                          <a:cs typeface="Arial" panose="020B0604020202020204" pitchFamily="34" charset="0"/>
                        </a:rPr>
                        <a:t>2:3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860455229"/>
                  </a:ext>
                </a:extLst>
              </a:tr>
            </a:tbl>
          </a:graphicData>
        </a:graphic>
      </p:graphicFrame>
      <p:sp>
        <p:nvSpPr>
          <p:cNvPr id="4" name="Obdélník 3">
            <a:extLst>
              <a:ext uri="{FF2B5EF4-FFF2-40B4-BE49-F238E27FC236}">
                <a16:creationId xmlns:a16="http://schemas.microsoft.com/office/drawing/2014/main" id="{17498C64-7031-44A9-8870-8FC85E58DE25}"/>
              </a:ext>
            </a:extLst>
          </p:cNvPr>
          <p:cNvSpPr/>
          <p:nvPr/>
        </p:nvSpPr>
        <p:spPr>
          <a:xfrm>
            <a:off x="5400576" y="451148"/>
            <a:ext cx="4752527" cy="1869743"/>
          </a:xfrm>
          <a:prstGeom prst="rect">
            <a:avLst/>
          </a:prstGeom>
        </p:spPr>
        <p:txBody>
          <a:bodyPr wrap="square">
            <a:spAutoFit/>
          </a:bodyPr>
          <a:lstStyle/>
          <a:p>
            <a:pPr algn="just"/>
            <a:r>
              <a:rPr lang="cs-CZ" sz="1050" b="0" dirty="0">
                <a:latin typeface="Arial" panose="020B0604020202020204" pitchFamily="34" charset="0"/>
                <a:ea typeface="Calibri" panose="020F0502020204030204" pitchFamily="34" charset="0"/>
                <a:cs typeface="Times New Roman" panose="02020603050405020304" pitchFamily="18" charset="0"/>
              </a:rPr>
              <a:t>zápasu měl na kopačce čestný úspěch Pavel Čermák, který se ocitl sám před brankářem, ale branku minul. Výhrou 6:0 si Žitenice pojistili náskok na čele tabulky, naše mužstvo se po výhře TIGA v Bohušovicích propadlo na 3. místo, ale máme zápas k dobru. </a:t>
            </a:r>
          </a:p>
          <a:p>
            <a:pPr algn="just"/>
            <a:r>
              <a:rPr lang="cs-CZ" sz="1050" b="0" u="sng" dirty="0">
                <a:latin typeface="Arial" panose="020B0604020202020204" pitchFamily="34" charset="0"/>
                <a:cs typeface="Times New Roman" panose="02020603050405020304" pitchFamily="18" charset="0"/>
              </a:rPr>
              <a:t>Sestava </a:t>
            </a:r>
            <a:r>
              <a:rPr lang="cs-CZ" sz="1050" b="0" u="sng" dirty="0" err="1">
                <a:latin typeface="Arial" panose="020B0604020202020204" pitchFamily="34" charset="0"/>
                <a:cs typeface="Times New Roman" panose="02020603050405020304" pitchFamily="18" charset="0"/>
              </a:rPr>
              <a:t>Sepap</a:t>
            </a:r>
            <a:r>
              <a:rPr lang="cs-CZ" sz="1050" b="0" u="sng"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R.Flór</a:t>
            </a:r>
            <a:r>
              <a:rPr lang="cs-CZ" sz="1050" b="0" dirty="0">
                <a:latin typeface="Arial" panose="020B0604020202020204" pitchFamily="34" charset="0"/>
                <a:cs typeface="Times New Roman" panose="02020603050405020304" pitchFamily="18" charset="0"/>
              </a:rPr>
              <a:t>(</a:t>
            </a:r>
            <a:r>
              <a:rPr lang="cs-CZ" sz="1050" b="0" dirty="0" err="1">
                <a:latin typeface="Arial" panose="020B0604020202020204" pitchFamily="34" charset="0"/>
                <a:cs typeface="Times New Roman" panose="02020603050405020304" pitchFamily="18" charset="0"/>
              </a:rPr>
              <a:t>J.Suchitra</a:t>
            </a:r>
            <a:r>
              <a:rPr lang="cs-CZ" sz="1050" b="0" dirty="0">
                <a:latin typeface="Arial" panose="020B0604020202020204" pitchFamily="34" charset="0"/>
                <a:cs typeface="Times New Roman" panose="02020603050405020304" pitchFamily="18" charset="0"/>
              </a:rPr>
              <a:t>)-</a:t>
            </a:r>
            <a:r>
              <a:rPr lang="cs-CZ" sz="1050" b="0" dirty="0" err="1">
                <a:latin typeface="Arial" panose="020B0604020202020204" pitchFamily="34" charset="0"/>
                <a:cs typeface="Times New Roman" panose="02020603050405020304" pitchFamily="18" charset="0"/>
              </a:rPr>
              <a:t>Z.Brzek</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T.Burda</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P.Čermák</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J.Čermák</a:t>
            </a:r>
            <a:r>
              <a:rPr lang="cs-CZ" sz="1050" b="0" dirty="0">
                <a:latin typeface="Arial" panose="020B0604020202020204" pitchFamily="34" charset="0"/>
                <a:cs typeface="Times New Roman" panose="02020603050405020304" pitchFamily="18" charset="0"/>
              </a:rPr>
              <a:t>, </a:t>
            </a:r>
          </a:p>
          <a:p>
            <a:pPr algn="just"/>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M.Hamšík</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D.Jerman</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J.Jonák</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P.Kratochvíl</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R.Páviš</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J.Tyle</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M.Vála</a:t>
            </a:r>
            <a:r>
              <a:rPr lang="cs-CZ" sz="1050" b="0" dirty="0">
                <a:latin typeface="Arial" panose="020B0604020202020204" pitchFamily="34" charset="0"/>
                <a:cs typeface="Times New Roman" panose="02020603050405020304" pitchFamily="18" charset="0"/>
              </a:rPr>
              <a:t>, J .Vokoun, </a:t>
            </a:r>
            <a:r>
              <a:rPr lang="cs-CZ" sz="1050" b="0" dirty="0" err="1">
                <a:latin typeface="Arial" panose="020B0604020202020204" pitchFamily="34" charset="0"/>
                <a:cs typeface="Times New Roman" panose="02020603050405020304" pitchFamily="18" charset="0"/>
              </a:rPr>
              <a:t>P.Kindl</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R.Morávek</a:t>
            </a:r>
            <a:endParaRPr lang="cs-CZ" sz="1050" b="0" dirty="0">
              <a:latin typeface="Arial" panose="020B0604020202020204" pitchFamily="34" charset="0"/>
              <a:cs typeface="Times New Roman" panose="02020603050405020304" pitchFamily="18" charset="0"/>
            </a:endParaRPr>
          </a:p>
          <a:p>
            <a:pPr algn="just"/>
            <a:r>
              <a:rPr lang="cs-CZ" sz="1050" b="0" u="sng" dirty="0">
                <a:latin typeface="Arial" panose="020B0604020202020204" pitchFamily="34" charset="0"/>
                <a:cs typeface="Times New Roman" panose="02020603050405020304" pitchFamily="18" charset="0"/>
              </a:rPr>
              <a:t>Manager:  </a:t>
            </a:r>
            <a:r>
              <a:rPr lang="cs-CZ" sz="1050" b="0" dirty="0" err="1">
                <a:latin typeface="Arial" panose="020B0604020202020204" pitchFamily="34" charset="0"/>
                <a:cs typeface="Times New Roman" panose="02020603050405020304" pitchFamily="18" charset="0"/>
              </a:rPr>
              <a:t>M.Šťastný</a:t>
            </a:r>
            <a:endParaRPr lang="cs-CZ" sz="1050" b="0" dirty="0">
              <a:latin typeface="Arial" panose="020B0604020202020204" pitchFamily="34" charset="0"/>
              <a:cs typeface="Times New Roman" panose="02020603050405020304" pitchFamily="18" charset="0"/>
            </a:endParaRPr>
          </a:p>
          <a:p>
            <a:pPr algn="just"/>
            <a:r>
              <a:rPr lang="cs-CZ" sz="1050" b="0" u="sng" dirty="0">
                <a:latin typeface="Arial" panose="020B0604020202020204" pitchFamily="34" charset="0"/>
                <a:cs typeface="Times New Roman" panose="02020603050405020304" pitchFamily="18" charset="0"/>
              </a:rPr>
              <a:t>Sestava Žitenice: </a:t>
            </a:r>
            <a:r>
              <a:rPr lang="cs-CZ" sz="1050" b="0" dirty="0" err="1">
                <a:latin typeface="Arial" panose="020B0604020202020204" pitchFamily="34" charset="0"/>
                <a:cs typeface="Times New Roman" panose="02020603050405020304" pitchFamily="18" charset="0"/>
              </a:rPr>
              <a:t>D.Zítka-J.Jeslínek</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M.Muller</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D.Tesařík</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M.Macek</a:t>
            </a:r>
            <a:r>
              <a:rPr lang="cs-CZ" sz="1050" b="0" dirty="0">
                <a:latin typeface="Arial" panose="020B0604020202020204" pitchFamily="34" charset="0"/>
                <a:cs typeface="Times New Roman" panose="02020603050405020304" pitchFamily="18" charset="0"/>
              </a:rPr>
              <a:t>, </a:t>
            </a:r>
          </a:p>
          <a:p>
            <a:pPr algn="just"/>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L.Stracený</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V.Koloušek</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M.Vít</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J.Štajner</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J.Černý</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P.Mráz</a:t>
            </a:r>
            <a:r>
              <a:rPr lang="cs-CZ" sz="1050" b="0" dirty="0">
                <a:latin typeface="Arial" panose="020B0604020202020204" pitchFamily="34" charset="0"/>
                <a:cs typeface="Times New Roman" panose="02020603050405020304" pitchFamily="18" charset="0"/>
              </a:rPr>
              <a:t>, </a:t>
            </a:r>
            <a:r>
              <a:rPr lang="cs-CZ" sz="1050" b="0" dirty="0" err="1">
                <a:latin typeface="Arial" panose="020B0604020202020204" pitchFamily="34" charset="0"/>
                <a:cs typeface="Times New Roman" panose="02020603050405020304" pitchFamily="18" charset="0"/>
              </a:rPr>
              <a:t>V.Budka</a:t>
            </a:r>
            <a:endParaRPr lang="cs-CZ" sz="1050" b="0" dirty="0">
              <a:latin typeface="Arial" panose="020B0604020202020204" pitchFamily="34" charset="0"/>
              <a:cs typeface="Times New Roman" panose="02020603050405020304" pitchFamily="18" charset="0"/>
            </a:endParaRPr>
          </a:p>
          <a:p>
            <a:pPr algn="just"/>
            <a:r>
              <a:rPr lang="cs-CZ" sz="1050" b="0" u="sng" dirty="0">
                <a:latin typeface="Arial" panose="020B0604020202020204" pitchFamily="34" charset="0"/>
                <a:cs typeface="Times New Roman" panose="02020603050405020304" pitchFamily="18" charset="0"/>
              </a:rPr>
              <a:t>Rozhodčí: </a:t>
            </a:r>
            <a:r>
              <a:rPr lang="cs-CZ" sz="1050" b="0" dirty="0" err="1">
                <a:latin typeface="Arial" panose="020B0604020202020204" pitchFamily="34" charset="0"/>
                <a:cs typeface="Times New Roman" panose="02020603050405020304" pitchFamily="18" charset="0"/>
              </a:rPr>
              <a:t>L.Kloub</a:t>
            </a:r>
            <a:r>
              <a:rPr lang="cs-CZ" sz="1050" b="0" dirty="0">
                <a:latin typeface="Arial" panose="020B0604020202020204" pitchFamily="34" charset="0"/>
                <a:cs typeface="Times New Roman" panose="02020603050405020304" pitchFamily="18" charset="0"/>
              </a:rPr>
              <a:t>   </a:t>
            </a:r>
            <a:endParaRPr lang="cs-CZ" sz="1050" dirty="0"/>
          </a:p>
        </p:txBody>
      </p:sp>
      <p:sp>
        <p:nvSpPr>
          <p:cNvPr id="5" name="TextovéPole 4">
            <a:extLst>
              <a:ext uri="{FF2B5EF4-FFF2-40B4-BE49-F238E27FC236}">
                <a16:creationId xmlns:a16="http://schemas.microsoft.com/office/drawing/2014/main" id="{7A47053A-B8CD-4088-8C53-527C02483477}"/>
              </a:ext>
            </a:extLst>
          </p:cNvPr>
          <p:cNvSpPr txBox="1"/>
          <p:nvPr/>
        </p:nvSpPr>
        <p:spPr>
          <a:xfrm>
            <a:off x="5400576" y="100980"/>
            <a:ext cx="4752528" cy="307777"/>
          </a:xfrm>
          <a:prstGeom prst="rect">
            <a:avLst/>
          </a:prstGeom>
          <a:pattFill prst="dashVert">
            <a:fgClr>
              <a:srgbClr val="99FFCC"/>
            </a:fgClr>
            <a:bgClr>
              <a:schemeClr val="bg1"/>
            </a:bgClr>
          </a:pattFill>
          <a:effectLst>
            <a:softEdge rad="0"/>
          </a:effectLst>
        </p:spPr>
        <p:txBody>
          <a:bodyPr wrap="square" rtlCol="0">
            <a:spAutoFit/>
          </a:bodyPr>
          <a:lstStyle/>
          <a:p>
            <a:pPr algn="ctr"/>
            <a:r>
              <a:rPr lang="cs-CZ" sz="1400" dirty="0">
                <a:latin typeface="Arial Black" panose="020B0A04020102020204" pitchFamily="34" charset="0"/>
              </a:rPr>
              <a:t>Pokračování </a:t>
            </a:r>
            <a:r>
              <a:rPr lang="cs-CZ" sz="1400" dirty="0" err="1">
                <a:latin typeface="Arial Black" panose="020B0A04020102020204" pitchFamily="34" charset="0"/>
              </a:rPr>
              <a:t>Sepap</a:t>
            </a:r>
            <a:r>
              <a:rPr lang="cs-CZ" sz="1400" dirty="0">
                <a:latin typeface="Arial Black" panose="020B0A04020102020204" pitchFamily="34" charset="0"/>
              </a:rPr>
              <a:t> Štětí – TJ Žitenice</a:t>
            </a:r>
          </a:p>
        </p:txBody>
      </p:sp>
      <p:pic>
        <p:nvPicPr>
          <p:cNvPr id="12" name="Obrázek 11">
            <a:extLst>
              <a:ext uri="{FF2B5EF4-FFF2-40B4-BE49-F238E27FC236}">
                <a16:creationId xmlns:a16="http://schemas.microsoft.com/office/drawing/2014/main" id="{37CBDD6A-B2C5-434E-BBDB-CCEC162FEC2B}"/>
              </a:ext>
            </a:extLst>
          </p:cNvPr>
          <p:cNvPicPr>
            <a:picLocks noChangeAspect="1"/>
          </p:cNvPicPr>
          <p:nvPr/>
        </p:nvPicPr>
        <p:blipFill>
          <a:blip r:embed="rId3"/>
          <a:stretch>
            <a:fillRect/>
          </a:stretch>
        </p:blipFill>
        <p:spPr>
          <a:xfrm>
            <a:off x="6755390" y="5188578"/>
            <a:ext cx="1741530" cy="1667071"/>
          </a:xfrm>
          <a:prstGeom prst="rect">
            <a:avLst/>
          </a:prstGeom>
          <a:ln w="28575">
            <a:solidFill>
              <a:schemeClr val="tx1"/>
            </a:solidFill>
          </a:ln>
        </p:spPr>
      </p:pic>
      <p:sp>
        <p:nvSpPr>
          <p:cNvPr id="14" name="TextovéPole 13">
            <a:extLst>
              <a:ext uri="{FF2B5EF4-FFF2-40B4-BE49-F238E27FC236}">
                <a16:creationId xmlns:a16="http://schemas.microsoft.com/office/drawing/2014/main" id="{1BF2291A-3D35-4A35-A7DE-69730E84EFA0}"/>
              </a:ext>
            </a:extLst>
          </p:cNvPr>
          <p:cNvSpPr txBox="1"/>
          <p:nvPr/>
        </p:nvSpPr>
        <p:spPr>
          <a:xfrm>
            <a:off x="5544591" y="2395364"/>
            <a:ext cx="4608512" cy="707886"/>
          </a:xfrm>
          <a:prstGeom prst="rect">
            <a:avLst/>
          </a:prstGeom>
          <a:gradFill>
            <a:gsLst>
              <a:gs pos="38000">
                <a:srgbClr val="FFFF00"/>
              </a:gs>
              <a:gs pos="71000">
                <a:srgbClr val="FF66CC"/>
              </a:gs>
            </a:gsLst>
            <a:lin ang="5400000" scaled="1"/>
          </a:gradFill>
          <a:effectLst>
            <a:softEdge rad="0"/>
          </a:effectLst>
        </p:spPr>
        <p:txBody>
          <a:bodyPr wrap="square" rtlCol="0">
            <a:spAutoFit/>
          </a:bodyPr>
          <a:lstStyle/>
          <a:p>
            <a:pPr algn="ctr"/>
            <a:r>
              <a:rPr lang="cs-CZ" sz="2000" dirty="0">
                <a:latin typeface="Arial Black" panose="020B0A04020102020204" pitchFamily="34" charset="0"/>
              </a:rPr>
              <a:t>Brankář TJ Žitenice </a:t>
            </a:r>
          </a:p>
          <a:p>
            <a:pPr algn="ctr"/>
            <a:r>
              <a:rPr lang="cs-CZ" sz="2000" dirty="0">
                <a:latin typeface="Arial Black" panose="020B0A04020102020204" pitchFamily="34" charset="0"/>
              </a:rPr>
              <a:t>Daniel Zítka</a:t>
            </a:r>
          </a:p>
        </p:txBody>
      </p:sp>
      <p:sp>
        <p:nvSpPr>
          <p:cNvPr id="18" name="Obdélník 17">
            <a:extLst>
              <a:ext uri="{FF2B5EF4-FFF2-40B4-BE49-F238E27FC236}">
                <a16:creationId xmlns:a16="http://schemas.microsoft.com/office/drawing/2014/main" id="{652D72BE-2ECB-4CD3-817F-4C84510E7CC3}"/>
              </a:ext>
            </a:extLst>
          </p:cNvPr>
          <p:cNvSpPr/>
          <p:nvPr/>
        </p:nvSpPr>
        <p:spPr>
          <a:xfrm>
            <a:off x="5432728" y="3249586"/>
            <a:ext cx="4752526" cy="1938992"/>
          </a:xfrm>
          <a:prstGeom prst="rect">
            <a:avLst/>
          </a:prstGeom>
        </p:spPr>
        <p:txBody>
          <a:bodyPr wrap="square">
            <a:spAutoFit/>
          </a:bodyPr>
          <a:lstStyle/>
          <a:p>
            <a:pPr algn="just"/>
            <a:r>
              <a:rPr lang="cs-CZ" sz="1000" dirty="0">
                <a:latin typeface="Arial" panose="020B0604020202020204" pitchFamily="34" charset="0"/>
                <a:cs typeface="Arial" panose="020B0604020202020204" pitchFamily="34" charset="0"/>
              </a:rPr>
              <a:t>V 10 letech začal hrát za TJ Baník Havířov, poté přesídlil do FK Viktoria Žižkov, o rok později přešel do FC Zlín a v roce 1997 do 1. FC Tatran Prešov. Hrál za belgický KSC </a:t>
            </a:r>
            <a:r>
              <a:rPr lang="cs-CZ" sz="1000" dirty="0" err="1">
                <a:latin typeface="Arial" panose="020B0604020202020204" pitchFamily="34" charset="0"/>
                <a:cs typeface="Arial" panose="020B0604020202020204" pitchFamily="34" charset="0"/>
              </a:rPr>
              <a:t>Lokeren</a:t>
            </a:r>
            <a:r>
              <a:rPr lang="cs-CZ" sz="1000" dirty="0">
                <a:latin typeface="Arial" panose="020B0604020202020204" pitchFamily="34" charset="0"/>
                <a:cs typeface="Arial" panose="020B0604020202020204" pitchFamily="34" charset="0"/>
              </a:rPr>
              <a:t>, odkud byl získán do bruselského </a:t>
            </a:r>
            <a:r>
              <a:rPr lang="cs-CZ" sz="1000" dirty="0" err="1">
                <a:latin typeface="Arial" panose="020B0604020202020204" pitchFamily="34" charset="0"/>
                <a:cs typeface="Arial" panose="020B0604020202020204" pitchFamily="34" charset="0"/>
              </a:rPr>
              <a:t>Anderlechtu</a:t>
            </a:r>
            <a:r>
              <a:rPr lang="cs-CZ" sz="1000" dirty="0">
                <a:latin typeface="Arial" panose="020B0604020202020204" pitchFamily="34" charset="0"/>
                <a:cs typeface="Arial" panose="020B0604020202020204" pitchFamily="34" charset="0"/>
              </a:rPr>
              <a:t>. Tam stabilně působil na místě brankářské jedničky, avšak v sezóně 2008/09 utrpěl vážné zranění, které jej vyřadilo ze hry na dlouhé měsíce. Do brány se vrátil až na konci sezóny 2009/10 na jediný zápas. S </a:t>
            </a:r>
            <a:r>
              <a:rPr lang="cs-CZ" sz="1000" dirty="0" err="1">
                <a:latin typeface="Arial" panose="020B0604020202020204" pitchFamily="34" charset="0"/>
                <a:cs typeface="Arial" panose="020B0604020202020204" pitchFamily="34" charset="0"/>
              </a:rPr>
              <a:t>Anderlechtem</a:t>
            </a:r>
            <a:r>
              <a:rPr lang="cs-CZ" sz="1000" dirty="0">
                <a:latin typeface="Arial" panose="020B0604020202020204" pitchFamily="34" charset="0"/>
                <a:cs typeface="Arial" panose="020B0604020202020204" pitchFamily="34" charset="0"/>
              </a:rPr>
              <a:t> vyhrál čtyřikrát ligový titul, jedenkrát belgický fotbalový pohár a dvakrát belgický </a:t>
            </a:r>
            <a:r>
              <a:rPr lang="cs-CZ" sz="1000" dirty="0" err="1">
                <a:latin typeface="Arial" panose="020B0604020202020204" pitchFamily="34" charset="0"/>
                <a:cs typeface="Arial" panose="020B0604020202020204" pitchFamily="34" charset="0"/>
              </a:rPr>
              <a:t>Superpohár.Působil</a:t>
            </a:r>
            <a:r>
              <a:rPr lang="cs-CZ" sz="1000" dirty="0">
                <a:latin typeface="Arial" panose="020B0604020202020204" pitchFamily="34" charset="0"/>
                <a:cs typeface="Arial" panose="020B0604020202020204" pitchFamily="34" charset="0"/>
              </a:rPr>
              <a:t> i v českém výběru U21 (2 zápasy, jeden v roce 1994 a druhý v roce 1996).Dne 21. listopadu 2007 odehrál svůj první zápas za seniorskou reprezentaci České republiky proti Kypru, vychytal výhru 2:0. Celkem nastoupil v letech 2007–2008 za český národní tým ve 3 zápasech.</a:t>
            </a:r>
          </a:p>
        </p:txBody>
      </p:sp>
    </p:spTree>
    <p:extLst>
      <p:ext uri="{BB962C8B-B14F-4D97-AF65-F5344CB8AC3E}">
        <p14:creationId xmlns:p14="http://schemas.microsoft.com/office/powerpoint/2010/main" val="2942402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432048"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38</a:t>
            </a:r>
          </a:p>
        </p:txBody>
      </p:sp>
      <p:sp>
        <p:nvSpPr>
          <p:cNvPr id="10" name="TextovéPole 9"/>
          <p:cNvSpPr txBox="1"/>
          <p:nvPr/>
        </p:nvSpPr>
        <p:spPr>
          <a:xfrm>
            <a:off x="7632824" y="696536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7</a:t>
            </a:r>
          </a:p>
        </p:txBody>
      </p:sp>
      <p:sp>
        <p:nvSpPr>
          <p:cNvPr id="4" name="TextovéPole 3">
            <a:extLst>
              <a:ext uri="{FF2B5EF4-FFF2-40B4-BE49-F238E27FC236}">
                <a16:creationId xmlns:a16="http://schemas.microsoft.com/office/drawing/2014/main" id="{D945EF9D-24E9-4420-BA7E-08BCF94A0B79}"/>
              </a:ext>
            </a:extLst>
          </p:cNvPr>
          <p:cNvSpPr txBox="1"/>
          <p:nvPr/>
        </p:nvSpPr>
        <p:spPr>
          <a:xfrm>
            <a:off x="5400576" y="58195"/>
            <a:ext cx="4608512" cy="864000"/>
          </a:xfrm>
          <a:prstGeom prst="rect">
            <a:avLst/>
          </a:prstGeom>
          <a:solidFill>
            <a:srgbClr val="99FF66"/>
          </a:solidFill>
          <a:ln w="34925">
            <a:solidFill>
              <a:schemeClr val="accent6">
                <a:lumMod val="75000"/>
              </a:schemeClr>
            </a:solidFill>
          </a:ln>
          <a:effectLst>
            <a:softEdge rad="0"/>
          </a:effectLst>
          <a:scene3d>
            <a:camera prst="orthographicFront">
              <a:rot lat="0" lon="299993" rev="0"/>
            </a:camera>
            <a:lightRig rig="threePt" dir="t"/>
          </a:scene3d>
        </p:spPr>
        <p:txBody>
          <a:bodyPr wrap="square" rtlCol="0">
            <a:prstTxWarp prst="textTriangle">
              <a:avLst/>
            </a:prstTxWarp>
            <a:spAutoFit/>
          </a:bodyPr>
          <a:lstStyle/>
          <a:p>
            <a:pPr algn="ctr"/>
            <a:r>
              <a:rPr lang="cs-CZ" sz="2000" dirty="0">
                <a:solidFill>
                  <a:srgbClr val="FF0000"/>
                </a:solidFill>
                <a:latin typeface="Arial Black" panose="020B0A04020102020204" pitchFamily="34" charset="0"/>
              </a:rPr>
              <a:t>Výsledky</a:t>
            </a:r>
          </a:p>
          <a:p>
            <a:pPr algn="ctr"/>
            <a:r>
              <a:rPr lang="cs-CZ" sz="2000" dirty="0">
                <a:solidFill>
                  <a:srgbClr val="FF0000"/>
                </a:solidFill>
                <a:latin typeface="Arial Black" panose="020B0A04020102020204" pitchFamily="34" charset="0"/>
              </a:rPr>
              <a:t> Aritmy </a:t>
            </a:r>
          </a:p>
        </p:txBody>
      </p:sp>
      <p:graphicFrame>
        <p:nvGraphicFramePr>
          <p:cNvPr id="5" name="Tabulka 4">
            <a:extLst>
              <a:ext uri="{FF2B5EF4-FFF2-40B4-BE49-F238E27FC236}">
                <a16:creationId xmlns:a16="http://schemas.microsoft.com/office/drawing/2014/main" id="{A4502642-2F7F-489E-A221-1A080D840133}"/>
              </a:ext>
            </a:extLst>
          </p:cNvPr>
          <p:cNvGraphicFramePr>
            <a:graphicFrameLocks noGrp="1"/>
          </p:cNvGraphicFramePr>
          <p:nvPr>
            <p:extLst>
              <p:ext uri="{D42A27DB-BD31-4B8C-83A1-F6EECF244321}">
                <p14:modId xmlns:p14="http://schemas.microsoft.com/office/powerpoint/2010/main" val="2117543413"/>
              </p:ext>
            </p:extLst>
          </p:nvPr>
        </p:nvGraphicFramePr>
        <p:xfrm>
          <a:off x="5508588" y="1099220"/>
          <a:ext cx="4608511" cy="2286000"/>
        </p:xfrm>
        <a:graphic>
          <a:graphicData uri="http://schemas.openxmlformats.org/drawingml/2006/table">
            <a:tbl>
              <a:tblPr/>
              <a:tblGrid>
                <a:gridCol w="653979">
                  <a:extLst>
                    <a:ext uri="{9D8B030D-6E8A-4147-A177-3AD203B41FA5}">
                      <a16:colId xmlns:a16="http://schemas.microsoft.com/office/drawing/2014/main" val="477884528"/>
                    </a:ext>
                  </a:extLst>
                </a:gridCol>
                <a:gridCol w="807256">
                  <a:extLst>
                    <a:ext uri="{9D8B030D-6E8A-4147-A177-3AD203B41FA5}">
                      <a16:colId xmlns:a16="http://schemas.microsoft.com/office/drawing/2014/main" val="820127370"/>
                    </a:ext>
                  </a:extLst>
                </a:gridCol>
                <a:gridCol w="2493297">
                  <a:extLst>
                    <a:ext uri="{9D8B030D-6E8A-4147-A177-3AD203B41FA5}">
                      <a16:colId xmlns:a16="http://schemas.microsoft.com/office/drawing/2014/main" val="1056198831"/>
                    </a:ext>
                  </a:extLst>
                </a:gridCol>
                <a:gridCol w="653979">
                  <a:extLst>
                    <a:ext uri="{9D8B030D-6E8A-4147-A177-3AD203B41FA5}">
                      <a16:colId xmlns:a16="http://schemas.microsoft.com/office/drawing/2014/main" val="3007879248"/>
                    </a:ext>
                  </a:extLst>
                </a:gridCol>
              </a:tblGrid>
              <a:tr h="228600">
                <a:tc>
                  <a:txBody>
                    <a:bodyPr/>
                    <a:lstStyle/>
                    <a:p>
                      <a:pPr algn="ctr" fontAlgn="ctr"/>
                      <a:r>
                        <a:rPr lang="cs-CZ" sz="1200" b="1" i="0" u="none" strike="noStrike">
                          <a:solidFill>
                            <a:srgbClr val="000000"/>
                          </a:solidFill>
                          <a:effectLst/>
                          <a:latin typeface="Calibri" panose="020F0502020204030204" pitchFamily="34" charset="0"/>
                        </a:rPr>
                        <a:t>1.</a:t>
                      </a:r>
                    </a:p>
                  </a:txBody>
                  <a:tcPr marL="9525" marR="9525" marT="9525" marB="0" anchor="ctr">
                    <a:lnL>
                      <a:noFill/>
                    </a:lnL>
                    <a:lnR w="25400" cap="flat" cmpd="dbl"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Calibri" panose="020F0502020204030204" pitchFamily="34" charset="0"/>
                        </a:rPr>
                        <a:t>10.08.2019</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Calibri" panose="020F0502020204030204" pitchFamily="34" charset="0"/>
                        </a:rPr>
                        <a:t>Česká Lípa - Aritma Praha</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Calibri" panose="020F0502020204030204" pitchFamily="34" charset="0"/>
                        </a:rPr>
                        <a:t>0:2</a:t>
                      </a:r>
                    </a:p>
                  </a:txBody>
                  <a:tcPr marL="9525" marR="9525" marT="9525" marB="0" anchor="ctr">
                    <a:lnL w="25400" cap="flat" cmpd="dbl" algn="ctr">
                      <a:solidFill>
                        <a:srgbClr val="000000"/>
                      </a:solidFill>
                      <a:prstDash val="solid"/>
                      <a:round/>
                      <a:headEnd type="none" w="med" len="med"/>
                      <a:tailEnd type="none" w="med" len="med"/>
                    </a:lnL>
                    <a:lnR>
                      <a:noFill/>
                    </a:lnR>
                    <a:lnT>
                      <a:noFill/>
                    </a:lnT>
                    <a:lnB w="25400" cap="flat" cmpd="dbl"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981516794"/>
                  </a:ext>
                </a:extLst>
              </a:tr>
              <a:tr h="228600">
                <a:tc>
                  <a:txBody>
                    <a:bodyPr/>
                    <a:lstStyle/>
                    <a:p>
                      <a:pPr algn="ctr" fontAlgn="ctr"/>
                      <a:r>
                        <a:rPr lang="cs-CZ" sz="1200" b="1" i="0" u="none" strike="noStrike">
                          <a:solidFill>
                            <a:srgbClr val="000000"/>
                          </a:solidFill>
                          <a:effectLst/>
                          <a:latin typeface="Calibri" panose="020F0502020204030204" pitchFamily="34" charset="0"/>
                        </a:rPr>
                        <a:t>2.</a:t>
                      </a:r>
                    </a:p>
                  </a:txBody>
                  <a:tcPr marL="9525" marR="9525" marT="9525" marB="0" anchor="ctr">
                    <a:lnL>
                      <a:noFill/>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effectLst/>
                          <a:latin typeface="Calibri" panose="020F0502020204030204" pitchFamily="34" charset="0"/>
                        </a:rPr>
                        <a:t>17.08.2019</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effectLst/>
                          <a:latin typeface="Calibri" panose="020F0502020204030204" pitchFamily="34" charset="0"/>
                        </a:rPr>
                        <a:t>Aritma Praha - Dobříš</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effectLst/>
                          <a:latin typeface="Calibri" panose="020F0502020204030204" pitchFamily="34" charset="0"/>
                        </a:rPr>
                        <a:t>2.0</a:t>
                      </a:r>
                    </a:p>
                  </a:txBody>
                  <a:tcPr marL="9525" marR="9525" marT="9525" marB="0" anchor="ctr">
                    <a:lnL w="25400" cap="flat" cmpd="dbl"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312561986"/>
                  </a:ext>
                </a:extLst>
              </a:tr>
              <a:tr h="228600">
                <a:tc>
                  <a:txBody>
                    <a:bodyPr/>
                    <a:lstStyle/>
                    <a:p>
                      <a:pPr algn="ctr" fontAlgn="ctr"/>
                      <a:r>
                        <a:rPr lang="cs-CZ" sz="1200" b="1" i="0" u="none" strike="noStrike">
                          <a:solidFill>
                            <a:srgbClr val="000000"/>
                          </a:solidFill>
                          <a:effectLst/>
                          <a:latin typeface="Calibri" panose="020F0502020204030204" pitchFamily="34" charset="0"/>
                        </a:rPr>
                        <a:t>3.</a:t>
                      </a:r>
                    </a:p>
                  </a:txBody>
                  <a:tcPr marL="9525" marR="9525" marT="9525" marB="0" anchor="ctr">
                    <a:lnL>
                      <a:noFill/>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Calibri" panose="020F0502020204030204" pitchFamily="34" charset="0"/>
                        </a:rPr>
                        <a:t>24.08.2019</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Calibri" panose="020F0502020204030204" pitchFamily="34" charset="0"/>
                        </a:rPr>
                        <a:t>Kladno - Aritma Praha</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Calibri" panose="020F0502020204030204" pitchFamily="34" charset="0"/>
                        </a:rPr>
                        <a:t>0:1</a:t>
                      </a:r>
                    </a:p>
                  </a:txBody>
                  <a:tcPr marL="9525" marR="9525" marT="9525" marB="0" anchor="ctr">
                    <a:lnL w="25400" cap="flat" cmpd="dbl"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784838316"/>
                  </a:ext>
                </a:extLst>
              </a:tr>
              <a:tr h="228600">
                <a:tc>
                  <a:txBody>
                    <a:bodyPr/>
                    <a:lstStyle/>
                    <a:p>
                      <a:pPr algn="ctr" fontAlgn="ctr"/>
                      <a:r>
                        <a:rPr lang="cs-CZ" sz="1200" b="1" i="0" u="none" strike="noStrike">
                          <a:solidFill>
                            <a:srgbClr val="000000"/>
                          </a:solidFill>
                          <a:effectLst/>
                          <a:latin typeface="Calibri" panose="020F0502020204030204" pitchFamily="34" charset="0"/>
                        </a:rPr>
                        <a:t>4.</a:t>
                      </a:r>
                    </a:p>
                  </a:txBody>
                  <a:tcPr marL="9525" marR="9525" marT="9525" marB="0" anchor="ctr">
                    <a:lnL>
                      <a:noFill/>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effectLst/>
                          <a:latin typeface="Calibri" panose="020F0502020204030204" pitchFamily="34" charset="0"/>
                        </a:rPr>
                        <a:t>31.08.2019</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effectLst/>
                          <a:latin typeface="Calibri" panose="020F0502020204030204" pitchFamily="34" charset="0"/>
                        </a:rPr>
                        <a:t>Aritma Praha - Souš</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effectLst/>
                          <a:latin typeface="Calibri" panose="020F0502020204030204" pitchFamily="34" charset="0"/>
                        </a:rPr>
                        <a:t>1:2</a:t>
                      </a:r>
                    </a:p>
                  </a:txBody>
                  <a:tcPr marL="9525" marR="9525" marT="9525" marB="0" anchor="ctr">
                    <a:lnL w="25400" cap="flat" cmpd="dbl"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41937994"/>
                  </a:ext>
                </a:extLst>
              </a:tr>
              <a:tr h="228600">
                <a:tc>
                  <a:txBody>
                    <a:bodyPr/>
                    <a:lstStyle/>
                    <a:p>
                      <a:pPr algn="ctr" fontAlgn="ctr"/>
                      <a:r>
                        <a:rPr lang="cs-CZ" sz="1200" b="1" i="0" u="none" strike="noStrike">
                          <a:solidFill>
                            <a:srgbClr val="000000"/>
                          </a:solidFill>
                          <a:effectLst/>
                          <a:latin typeface="Calibri" panose="020F0502020204030204" pitchFamily="34" charset="0"/>
                        </a:rPr>
                        <a:t>5.</a:t>
                      </a:r>
                    </a:p>
                  </a:txBody>
                  <a:tcPr marL="9525" marR="9525" marT="9525" marB="0" anchor="ctr">
                    <a:lnL>
                      <a:noFill/>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Calibri" panose="020F0502020204030204" pitchFamily="34" charset="0"/>
                        </a:rPr>
                        <a:t>07.09.2019</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Calibri" panose="020F0502020204030204" pitchFamily="34" charset="0"/>
                        </a:rPr>
                        <a:t>Tatran Rakovník - Aritma Praha</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Calibri" panose="020F0502020204030204" pitchFamily="34" charset="0"/>
                        </a:rPr>
                        <a:t>1.3</a:t>
                      </a:r>
                    </a:p>
                  </a:txBody>
                  <a:tcPr marL="9525" marR="9525" marT="9525" marB="0" anchor="ctr">
                    <a:lnL w="25400" cap="flat" cmpd="dbl"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569169839"/>
                  </a:ext>
                </a:extLst>
              </a:tr>
              <a:tr h="228600">
                <a:tc>
                  <a:txBody>
                    <a:bodyPr/>
                    <a:lstStyle/>
                    <a:p>
                      <a:pPr algn="ctr" fontAlgn="ctr"/>
                      <a:r>
                        <a:rPr lang="cs-CZ" sz="1200" b="1" i="0" u="none" strike="noStrike">
                          <a:solidFill>
                            <a:srgbClr val="000000"/>
                          </a:solidFill>
                          <a:effectLst/>
                          <a:latin typeface="Calibri" panose="020F0502020204030204" pitchFamily="34" charset="0"/>
                        </a:rPr>
                        <a:t>6.</a:t>
                      </a:r>
                    </a:p>
                  </a:txBody>
                  <a:tcPr marL="9525" marR="9525" marT="9525" marB="0" anchor="ctr">
                    <a:lnL>
                      <a:noFill/>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effectLst/>
                          <a:latin typeface="Calibri" panose="020F0502020204030204" pitchFamily="34" charset="0"/>
                        </a:rPr>
                        <a:t>14.09.2019</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effectLst/>
                          <a:latin typeface="Calibri" panose="020F0502020204030204" pitchFamily="34" charset="0"/>
                        </a:rPr>
                        <a:t>Aritma Praha - Český Brod</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effectLst/>
                          <a:latin typeface="Calibri" panose="020F0502020204030204" pitchFamily="34" charset="0"/>
                        </a:rPr>
                        <a:t>0:1</a:t>
                      </a:r>
                    </a:p>
                  </a:txBody>
                  <a:tcPr marL="9525" marR="9525" marT="9525" marB="0" anchor="ctr">
                    <a:lnL w="25400" cap="flat" cmpd="dbl"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200880137"/>
                  </a:ext>
                </a:extLst>
              </a:tr>
              <a:tr h="228600">
                <a:tc>
                  <a:txBody>
                    <a:bodyPr/>
                    <a:lstStyle/>
                    <a:p>
                      <a:pPr algn="ctr" fontAlgn="ctr"/>
                      <a:r>
                        <a:rPr lang="cs-CZ" sz="1200" b="1" i="0" u="none" strike="noStrike">
                          <a:solidFill>
                            <a:srgbClr val="000000"/>
                          </a:solidFill>
                          <a:effectLst/>
                          <a:latin typeface="Calibri" panose="020F0502020204030204" pitchFamily="34" charset="0"/>
                        </a:rPr>
                        <a:t>7.</a:t>
                      </a:r>
                    </a:p>
                  </a:txBody>
                  <a:tcPr marL="9525" marR="9525" marT="9525" marB="0" anchor="ctr">
                    <a:lnL>
                      <a:noFill/>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Calibri" panose="020F0502020204030204" pitchFamily="34" charset="0"/>
                        </a:rPr>
                        <a:t>21.09.2019</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Calibri" panose="020F0502020204030204" pitchFamily="34" charset="0"/>
                        </a:rPr>
                        <a:t>Ostrov - Aritma Praha</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Calibri" panose="020F0502020204030204" pitchFamily="34" charset="0"/>
                        </a:rPr>
                        <a:t>2:1</a:t>
                      </a:r>
                    </a:p>
                  </a:txBody>
                  <a:tcPr marL="9525" marR="9525" marT="9525" marB="0" anchor="ctr">
                    <a:lnL w="25400" cap="flat" cmpd="dbl"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216525260"/>
                  </a:ext>
                </a:extLst>
              </a:tr>
              <a:tr h="228600">
                <a:tc>
                  <a:txBody>
                    <a:bodyPr/>
                    <a:lstStyle/>
                    <a:p>
                      <a:pPr algn="ctr" fontAlgn="ctr"/>
                      <a:r>
                        <a:rPr lang="cs-CZ" sz="1200" b="1" i="0" u="none" strike="noStrike">
                          <a:solidFill>
                            <a:srgbClr val="000000"/>
                          </a:solidFill>
                          <a:effectLst/>
                          <a:latin typeface="Calibri" panose="020F0502020204030204" pitchFamily="34" charset="0"/>
                        </a:rPr>
                        <a:t>8.</a:t>
                      </a:r>
                    </a:p>
                  </a:txBody>
                  <a:tcPr marL="9525" marR="9525" marT="9525" marB="0" anchor="ctr">
                    <a:lnL>
                      <a:noFill/>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effectLst/>
                          <a:latin typeface="Calibri" panose="020F0502020204030204" pitchFamily="34" charset="0"/>
                        </a:rPr>
                        <a:t>28.09.2019</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effectLst/>
                          <a:latin typeface="Calibri" panose="020F0502020204030204" pitchFamily="34" charset="0"/>
                        </a:rPr>
                        <a:t>Aritma Praha - Meteor</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effectLst/>
                          <a:latin typeface="Calibri" panose="020F0502020204030204" pitchFamily="34" charset="0"/>
                        </a:rPr>
                        <a:t>0:1</a:t>
                      </a:r>
                    </a:p>
                  </a:txBody>
                  <a:tcPr marL="9525" marR="9525" marT="9525" marB="0" anchor="ctr">
                    <a:lnL w="25400" cap="flat" cmpd="dbl"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125810170"/>
                  </a:ext>
                </a:extLst>
              </a:tr>
              <a:tr h="228600">
                <a:tc>
                  <a:txBody>
                    <a:bodyPr/>
                    <a:lstStyle/>
                    <a:p>
                      <a:pPr algn="ctr" fontAlgn="ctr"/>
                      <a:r>
                        <a:rPr lang="cs-CZ" sz="1200" b="1" i="0" u="none" strike="noStrike">
                          <a:solidFill>
                            <a:srgbClr val="000000"/>
                          </a:solidFill>
                          <a:effectLst/>
                          <a:latin typeface="Calibri" panose="020F0502020204030204" pitchFamily="34" charset="0"/>
                        </a:rPr>
                        <a:t>9.</a:t>
                      </a:r>
                    </a:p>
                  </a:txBody>
                  <a:tcPr marL="9525" marR="9525" marT="9525" marB="0" anchor="ctr">
                    <a:lnL>
                      <a:noFill/>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Calibri" panose="020F0502020204030204" pitchFamily="34" charset="0"/>
                        </a:rPr>
                        <a:t>06.10.2019</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Calibri" panose="020F0502020204030204" pitchFamily="34" charset="0"/>
                        </a:rPr>
                        <a:t>Louny - Aritma Praha</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Calibri" panose="020F0502020204030204" pitchFamily="34" charset="0"/>
                        </a:rPr>
                        <a:t> 0:1 PK</a:t>
                      </a:r>
                    </a:p>
                  </a:txBody>
                  <a:tcPr marL="9525" marR="9525" marT="9525" marB="0" anchor="ctr">
                    <a:lnL w="25400" cap="flat" cmpd="dbl"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980877123"/>
                  </a:ext>
                </a:extLst>
              </a:tr>
              <a:tr h="228600">
                <a:tc>
                  <a:txBody>
                    <a:bodyPr/>
                    <a:lstStyle/>
                    <a:p>
                      <a:pPr algn="ctr" fontAlgn="ctr"/>
                      <a:r>
                        <a:rPr lang="cs-CZ" sz="1200" b="1" i="0" u="none" strike="noStrike">
                          <a:solidFill>
                            <a:srgbClr val="000000"/>
                          </a:solidFill>
                          <a:effectLst/>
                          <a:latin typeface="Calibri" panose="020F0502020204030204" pitchFamily="34" charset="0"/>
                        </a:rPr>
                        <a:t>10.</a:t>
                      </a:r>
                    </a:p>
                  </a:txBody>
                  <a:tcPr marL="9525" marR="9525" marT="9525" marB="0" anchor="ctr">
                    <a:lnL>
                      <a:noFill/>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solidFill>
                      <a:srgbClr val="FFFF00"/>
                    </a:solidFill>
                  </a:tcPr>
                </a:tc>
                <a:tc>
                  <a:txBody>
                    <a:bodyPr/>
                    <a:lstStyle/>
                    <a:p>
                      <a:pPr algn="ctr" fontAlgn="ctr"/>
                      <a:r>
                        <a:rPr lang="cs-CZ" sz="1200" b="1" i="0" u="none" strike="noStrike">
                          <a:solidFill>
                            <a:srgbClr val="000000"/>
                          </a:solidFill>
                          <a:effectLst/>
                          <a:latin typeface="Calibri" panose="020F0502020204030204" pitchFamily="34" charset="0"/>
                        </a:rPr>
                        <a:t>12.10.2019</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solidFill>
                      <a:srgbClr val="FFFF00"/>
                    </a:solidFill>
                  </a:tcPr>
                </a:tc>
                <a:tc>
                  <a:txBody>
                    <a:bodyPr/>
                    <a:lstStyle/>
                    <a:p>
                      <a:pPr algn="ctr" fontAlgn="ctr"/>
                      <a:r>
                        <a:rPr lang="cs-CZ" sz="1200" b="1" i="0" u="none" strike="noStrike" dirty="0">
                          <a:solidFill>
                            <a:srgbClr val="000000"/>
                          </a:solidFill>
                          <a:effectLst/>
                          <a:latin typeface="Calibri" panose="020F0502020204030204" pitchFamily="34" charset="0"/>
                        </a:rPr>
                        <a:t>Aritma Praha - Slaný</a:t>
                      </a:r>
                    </a:p>
                  </a:txBody>
                  <a:tcPr marL="9525" marR="9525" marT="9525"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solidFill>
                      <a:srgbClr val="FFFF00"/>
                    </a:solidFill>
                  </a:tcPr>
                </a:tc>
                <a:tc>
                  <a:txBody>
                    <a:bodyPr/>
                    <a:lstStyle/>
                    <a:p>
                      <a:pPr algn="ctr" fontAlgn="ctr"/>
                      <a:r>
                        <a:rPr lang="cs-CZ" sz="1200" b="1" i="0" u="none" strike="noStrike" dirty="0">
                          <a:solidFill>
                            <a:srgbClr val="000000"/>
                          </a:solidFill>
                          <a:effectLst/>
                          <a:latin typeface="Calibri" panose="020F0502020204030204" pitchFamily="34" charset="0"/>
                        </a:rPr>
                        <a:t> 1:0</a:t>
                      </a:r>
                    </a:p>
                  </a:txBody>
                  <a:tcPr marL="9525" marR="9525" marT="9525" marB="0" anchor="ctr">
                    <a:lnL w="25400" cap="flat" cmpd="dbl"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a:noFill/>
                    </a:lnB>
                    <a:solidFill>
                      <a:srgbClr val="FFFF00"/>
                    </a:solidFill>
                  </a:tcPr>
                </a:tc>
                <a:extLst>
                  <a:ext uri="{0D108BD9-81ED-4DB2-BD59-A6C34878D82A}">
                    <a16:rowId xmlns:a16="http://schemas.microsoft.com/office/drawing/2014/main" val="1026841309"/>
                  </a:ext>
                </a:extLst>
              </a:tr>
            </a:tbl>
          </a:graphicData>
        </a:graphic>
      </p:graphicFrame>
      <p:sp>
        <p:nvSpPr>
          <p:cNvPr id="7" name="Obdélník 6"/>
          <p:cNvSpPr/>
          <p:nvPr/>
        </p:nvSpPr>
        <p:spPr>
          <a:xfrm>
            <a:off x="142119" y="1711615"/>
            <a:ext cx="4607694" cy="5361468"/>
          </a:xfrm>
          <a:prstGeom prst="rect">
            <a:avLst/>
          </a:prstGeom>
        </p:spPr>
        <p:txBody>
          <a:bodyPr wrap="square">
            <a:spAutoFit/>
          </a:bodyPr>
          <a:lstStyle/>
          <a:p>
            <a:pPr algn="ctr">
              <a:lnSpc>
                <a:spcPct val="107000"/>
              </a:lnSpc>
              <a:spcAft>
                <a:spcPts val="0"/>
              </a:spcAft>
            </a:pPr>
            <a:r>
              <a:rPr lang="cs-CZ" sz="2000" dirty="0" err="1">
                <a:latin typeface="Arial Black" panose="020B0A04020102020204" pitchFamily="34" charset="0"/>
                <a:ea typeface="Calibri" panose="020F0502020204030204" pitchFamily="34" charset="0"/>
                <a:cs typeface="Arial" panose="020B0604020202020204" pitchFamily="34" charset="0"/>
              </a:rPr>
              <a:t>Sepap</a:t>
            </a:r>
            <a:r>
              <a:rPr lang="cs-CZ" sz="2000" dirty="0">
                <a:latin typeface="Arial Black" panose="020B0A04020102020204" pitchFamily="34" charset="0"/>
                <a:ea typeface="Calibri" panose="020F0502020204030204" pitchFamily="34" charset="0"/>
                <a:cs typeface="Arial" panose="020B0604020202020204" pitchFamily="34" charset="0"/>
              </a:rPr>
              <a:t> Štětí – TJ Žitenice</a:t>
            </a:r>
            <a:endParaRPr lang="cs-CZ"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2000" dirty="0">
                <a:latin typeface="Arial Black" panose="020B0A04020102020204" pitchFamily="34" charset="0"/>
                <a:ea typeface="Calibri" panose="020F0502020204030204" pitchFamily="34" charset="0"/>
                <a:cs typeface="Arial" panose="020B0604020202020204" pitchFamily="34" charset="0"/>
              </a:rPr>
              <a:t>0:6(0:5)     11.10.2019  8. kolo</a:t>
            </a:r>
            <a:endParaRPr lang="cs-CZ"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b="0" dirty="0">
                <a:latin typeface="Arial" panose="020B0604020202020204" pitchFamily="34" charset="0"/>
                <a:ea typeface="Calibri" panose="020F0502020204030204" pitchFamily="34" charset="0"/>
                <a:cs typeface="Times New Roman" panose="02020603050405020304" pitchFamily="18" charset="0"/>
              </a:rPr>
              <a:t>Velkým tahákem pátečního odpoledne na fotbalovém stadionu ve Štětí bylo utkání okresního přeboru staré gardy, ve kterém se utkala mužstva na úplném vrcholu tabulky. Do Štětí přijely první Žitenice a naše mužstvo se chtělo pokusit o malý zázrak v podobě zisku nějakého toho bodu. Už před zápasem bylo při pohledu na sestavu hostů jasné, že do Štětí přijel tým, kde co jméno to skvělá fotbalová minulost. Stačí jen podívat Daniel Zítka a každý ví, že to jméno patří bývalému Českému reprezentačnímu brankáři. Krok s velkým favoritem jsme dokázali držet do 16.minutě. Už před tím ale stálo na naší straně hodně štěstí, jako třeba při střele Martina Mullera, který hrával 1. ligu v mnoha mužstev, jako třeba Slavia Praha, Viktorie Plzeň nebo Příbram, jehož pokus skončil těsně vedle. Vraťme se ale do 16. minuty, když s velkou lehkostí zakončoval Jaroslav Černý na 1:0. Tento hráč své fotbalové umění ukazoval také v mnoho prvoligových klubech, a komu se poštěstí říci, že hrával ze Slavii. Za další 2 minuty jsme po střele Pavla Mráze hráče, který kromě jiného hrál i v Rakousku, tahali balón ze sítě podruhé. Ve 20. minutě zvonila tyč naší branky, ale o minutu později už se míč zastavil až v naší síti. Zasloužil se o to Jiří Štajner. Zde není třeba moc připomínat, o koho jde. Kromě Slovanu Liberec hrával i </a:t>
            </a:r>
            <a:r>
              <a:rPr lang="cs-CZ" sz="1000" b="0" dirty="0" err="1">
                <a:latin typeface="Arial" panose="020B0604020202020204" pitchFamily="34" charset="0"/>
                <a:ea typeface="Calibri" panose="020F0502020204030204" pitchFamily="34" charset="0"/>
                <a:cs typeface="Times New Roman" panose="02020603050405020304" pitchFamily="18" charset="0"/>
              </a:rPr>
              <a:t>bundesligu</a:t>
            </a:r>
            <a:r>
              <a:rPr lang="cs-CZ" sz="1000" b="0" dirty="0">
                <a:latin typeface="Arial" panose="020B0604020202020204" pitchFamily="34" charset="0"/>
                <a:ea typeface="Calibri" panose="020F0502020204030204" pitchFamily="34" charset="0"/>
                <a:cs typeface="Times New Roman" panose="02020603050405020304" pitchFamily="18" charset="0"/>
              </a:rPr>
              <a:t> v Hannoveru. Do listiny střelců se v 1. poločase zapsal i Marek Vít, který upravil střelou do prázdné branky na 4:0. Výstavním průnikem přes 2 naše obránce a střelou do šibenice, se v úplném závěru poločasu představil Michal Macek. Kromě jiného má ve své historii účast na MS do 21let v Argentině. Hned po změně stran hlavičkoval Marek Vít těsně nad. V dalších minutách se ale zdálo, že získáváme převahu. Dostali jsme s několikrát hodně blízko na dostřel, ale mezi 3 tyče se z bezprostřední blízkosti trefil jen Jiří Vokoun, ale střelecký úhel mu předpisově zmenšil na začátku utkání zmiňovaný Daniel Zítka. Gól měl na své noze i Michal </a:t>
            </a:r>
            <a:r>
              <a:rPr lang="cs-CZ" sz="1000" b="0" dirty="0" err="1">
                <a:latin typeface="Arial" panose="020B0604020202020204" pitchFamily="34" charset="0"/>
                <a:ea typeface="Calibri" panose="020F0502020204030204" pitchFamily="34" charset="0"/>
                <a:cs typeface="Times New Roman" panose="02020603050405020304" pitchFamily="18" charset="0"/>
              </a:rPr>
              <a:t>Hamšík</a:t>
            </a:r>
            <a:r>
              <a:rPr lang="cs-CZ" sz="1000" b="0" dirty="0">
                <a:latin typeface="Arial" panose="020B0604020202020204" pitchFamily="34" charset="0"/>
                <a:ea typeface="Calibri" panose="020F0502020204030204" pitchFamily="34" charset="0"/>
                <a:cs typeface="Times New Roman" panose="02020603050405020304" pitchFamily="18" charset="0"/>
              </a:rPr>
              <a:t>, ale jeho projektilu z těžkého postavení chybělo více přesnosti. Ta nechyběla Marku Vítovi, který svým druhým gólem v utkání zvýšil na 6:0. V závěru</a:t>
            </a:r>
            <a:endParaRPr lang="cs-CZ" sz="1000" b="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ovéPole 1">
            <a:extLst>
              <a:ext uri="{FF2B5EF4-FFF2-40B4-BE49-F238E27FC236}">
                <a16:creationId xmlns:a16="http://schemas.microsoft.com/office/drawing/2014/main" id="{839543BE-FD2E-460D-B683-3D72F1910D09}"/>
              </a:ext>
            </a:extLst>
          </p:cNvPr>
          <p:cNvSpPr txBox="1"/>
          <p:nvPr/>
        </p:nvSpPr>
        <p:spPr>
          <a:xfrm>
            <a:off x="76544" y="65933"/>
            <a:ext cx="4738845" cy="1569660"/>
          </a:xfrm>
          <a:prstGeom prst="rect">
            <a:avLst/>
          </a:prstGeom>
          <a:solidFill>
            <a:schemeClr val="accent1">
              <a:lumMod val="60000"/>
              <a:lumOff val="40000"/>
            </a:schemeClr>
          </a:solidFill>
          <a:effectLst>
            <a:innerShdw blurRad="63500" dist="1079500">
              <a:srgbClr val="FFFF00">
                <a:alpha val="58000"/>
              </a:srgbClr>
            </a:innerShdw>
            <a:softEdge rad="0"/>
          </a:effectLst>
        </p:spPr>
        <p:txBody>
          <a:bodyPr wrap="square" rtlCol="0">
            <a:spAutoFit/>
          </a:bodyPr>
          <a:lstStyle/>
          <a:p>
            <a:pPr algn="ctr"/>
            <a:r>
              <a:rPr lang="cs-CZ" sz="2400" dirty="0">
                <a:latin typeface="Georgia Pro Cond Black" panose="02040A06050405020203" pitchFamily="18" charset="0"/>
              </a:rPr>
              <a:t>Šlágr okresního přeboru staré gardy lépe zvládli favorizovaní hosté. Jsme na 3. místě, ale zápas k dobru.  </a:t>
            </a:r>
          </a:p>
        </p:txBody>
      </p:sp>
      <p:sp>
        <p:nvSpPr>
          <p:cNvPr id="3" name="TextovéPole 2">
            <a:extLst>
              <a:ext uri="{FF2B5EF4-FFF2-40B4-BE49-F238E27FC236}">
                <a16:creationId xmlns:a16="http://schemas.microsoft.com/office/drawing/2014/main" id="{2575A57C-3831-442E-8E15-871D8CB15175}"/>
              </a:ext>
            </a:extLst>
          </p:cNvPr>
          <p:cNvSpPr txBox="1"/>
          <p:nvPr/>
        </p:nvSpPr>
        <p:spPr>
          <a:xfrm>
            <a:off x="5469435" y="3483290"/>
            <a:ext cx="4647664" cy="3384000"/>
          </a:xfrm>
          <a:prstGeom prst="rect">
            <a:avLst/>
          </a:prstGeom>
          <a:solidFill>
            <a:schemeClr val="bg1"/>
          </a:solidFill>
          <a:effectLst>
            <a:glow rad="101600">
              <a:srgbClr val="FFFF66">
                <a:alpha val="40000"/>
              </a:srgbClr>
            </a:glow>
            <a:softEdge rad="241300"/>
          </a:effectLst>
        </p:spPr>
        <p:txBody>
          <a:bodyPr wrap="square" rtlCol="0">
            <a:noAutofit/>
          </a:bodyPr>
          <a:lstStyle/>
          <a:p>
            <a:pPr algn="just"/>
            <a:r>
              <a:rPr lang="cs-CZ" sz="2000" dirty="0">
                <a:solidFill>
                  <a:schemeClr val="accent6">
                    <a:lumMod val="75000"/>
                  </a:schemeClr>
                </a:solidFill>
                <a:latin typeface="Arial Black" panose="020B0A04020102020204" pitchFamily="34" charset="0"/>
              </a:rPr>
              <a:t>Aritma Praha </a:t>
            </a:r>
            <a:r>
              <a:rPr lang="cs-CZ" sz="1400" dirty="0">
                <a:latin typeface="Arial Black" panose="020B0A04020102020204" pitchFamily="34" charset="0"/>
              </a:rPr>
              <a:t>je pravidelný účastník divizní soutěže, který často mění skupinu. V novém ročníku divizní soutěže tomu bylo také tak, když byla přeřazena ze A skupiny do B. Po 10. kolech je na 6. místě se ziskem 17 bodů. Dobrý základ získala již v prvních 3 kolech, kdy bodovala naplno. Pak doma prohrál se Souší, ale v dalším kole v Rakovníku si ztracené body vzala zpět. Útlum nastal v dalších 3 kolech, ve kterých vyšla úplně naprázdno. Poslední 3 kola už zase válí. 3 výhry z toho 2 v normální hrací době.</a:t>
            </a:r>
          </a:p>
          <a:p>
            <a:pPr algn="just"/>
            <a:r>
              <a:rPr lang="cs-CZ" sz="1400" dirty="0">
                <a:latin typeface="Arial Black" panose="020B0A04020102020204" pitchFamily="34" charset="0"/>
              </a:rPr>
              <a:t>    Nejlepší střelce má Aritma Praha hned a všichni jsou dvougólový. Daniel </a:t>
            </a:r>
            <a:r>
              <a:rPr lang="cs-CZ" sz="1400" dirty="0" err="1">
                <a:latin typeface="Arial Black" panose="020B0A04020102020204" pitchFamily="34" charset="0"/>
              </a:rPr>
              <a:t>Fmoch</a:t>
            </a:r>
            <a:r>
              <a:rPr lang="cs-CZ" sz="1400" dirty="0">
                <a:latin typeface="Arial Black" panose="020B0A04020102020204" pitchFamily="34" charset="0"/>
              </a:rPr>
              <a:t>, Marin </a:t>
            </a:r>
            <a:r>
              <a:rPr lang="cs-CZ" sz="1400" dirty="0" err="1">
                <a:latin typeface="Arial Black" panose="020B0A04020102020204" pitchFamily="34" charset="0"/>
              </a:rPr>
              <a:t>Glasnovič</a:t>
            </a:r>
            <a:r>
              <a:rPr lang="cs-CZ" sz="1400" dirty="0">
                <a:latin typeface="Arial Black" panose="020B0A04020102020204" pitchFamily="34" charset="0"/>
              </a:rPr>
              <a:t>, Petr Rys a Filip </a:t>
            </a:r>
            <a:r>
              <a:rPr lang="cs-CZ" sz="1400" dirty="0" err="1">
                <a:latin typeface="Arial Black" panose="020B0A04020102020204" pitchFamily="34" charset="0"/>
              </a:rPr>
              <a:t>Turbák</a:t>
            </a:r>
            <a:endParaRPr lang="cs-CZ" sz="1400" dirty="0">
              <a:latin typeface="Arial Black" panose="020B0A04020102020204" pitchFamily="34" charset="0"/>
            </a:endParaRPr>
          </a:p>
          <a:p>
            <a:pPr algn="just"/>
            <a:r>
              <a:rPr lang="cs-CZ" sz="2400" dirty="0">
                <a:latin typeface="Arial Black" panose="020B0A04020102020204" pitchFamily="34" charset="0"/>
              </a:rPr>
              <a:t>   	</a:t>
            </a:r>
          </a:p>
        </p:txBody>
      </p:sp>
    </p:spTree>
    <p:extLst>
      <p:ext uri="{BB962C8B-B14F-4D97-AF65-F5344CB8AC3E}">
        <p14:creationId xmlns:p14="http://schemas.microsoft.com/office/powerpoint/2010/main" val="1126170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ovéPole 10"/>
          <p:cNvSpPr txBox="1"/>
          <p:nvPr/>
        </p:nvSpPr>
        <p:spPr>
          <a:xfrm>
            <a:off x="1944192" y="7004456"/>
            <a:ext cx="178917"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8</a:t>
            </a:r>
          </a:p>
        </p:txBody>
      </p:sp>
      <p:sp>
        <p:nvSpPr>
          <p:cNvPr id="12" name="TextovéPole 11"/>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37</a:t>
            </a:r>
          </a:p>
        </p:txBody>
      </p:sp>
      <p:sp>
        <p:nvSpPr>
          <p:cNvPr id="2" name="Obdélník 1">
            <a:extLst>
              <a:ext uri="{FF2B5EF4-FFF2-40B4-BE49-F238E27FC236}">
                <a16:creationId xmlns:a16="http://schemas.microsoft.com/office/drawing/2014/main" id="{A420BD99-517A-4287-973F-A6C2CC941C9E}"/>
              </a:ext>
            </a:extLst>
          </p:cNvPr>
          <p:cNvSpPr/>
          <p:nvPr/>
        </p:nvSpPr>
        <p:spPr>
          <a:xfrm>
            <a:off x="5418048" y="773520"/>
            <a:ext cx="4774784" cy="6370334"/>
          </a:xfrm>
          <a:prstGeom prst="rect">
            <a:avLst/>
          </a:prstGeom>
        </p:spPr>
        <p:txBody>
          <a:bodyPr wrap="square">
            <a:spAutoFit/>
          </a:bodyPr>
          <a:lstStyle/>
          <a:p>
            <a:pPr algn="ctr">
              <a:lnSpc>
                <a:spcPct val="107000"/>
              </a:lnSpc>
              <a:spcAft>
                <a:spcPts val="0"/>
              </a:spcAft>
            </a:pPr>
            <a:r>
              <a:rPr lang="cs-CZ" sz="1400" dirty="0">
                <a:solidFill>
                  <a:srgbClr val="151515"/>
                </a:solidFill>
                <a:highlight>
                  <a:srgbClr val="00FFFF"/>
                </a:highlight>
                <a:latin typeface="Arial Black" panose="020B0A04020102020204" pitchFamily="34" charset="0"/>
                <a:ea typeface="Calibri" panose="020F0502020204030204" pitchFamily="34" charset="0"/>
                <a:cs typeface="Arial" panose="020B0604020202020204" pitchFamily="34" charset="0"/>
              </a:rPr>
              <a:t>TJ Sokol </a:t>
            </a:r>
            <a:r>
              <a:rPr lang="cs-CZ" sz="1400" dirty="0" err="1">
                <a:solidFill>
                  <a:srgbClr val="151515"/>
                </a:solidFill>
                <a:highlight>
                  <a:srgbClr val="00FFFF"/>
                </a:highlight>
                <a:latin typeface="Arial Black" panose="020B0A04020102020204" pitchFamily="34" charset="0"/>
                <a:ea typeface="Calibri" panose="020F0502020204030204" pitchFamily="34" charset="0"/>
                <a:cs typeface="Arial" panose="020B0604020202020204" pitchFamily="34" charset="0"/>
              </a:rPr>
              <a:t>Straškov</a:t>
            </a:r>
            <a:r>
              <a:rPr lang="cs-CZ" sz="1400" dirty="0">
                <a:solidFill>
                  <a:srgbClr val="151515"/>
                </a:solidFill>
                <a:highlight>
                  <a:srgbClr val="00FFFF"/>
                </a:highlight>
                <a:latin typeface="Arial Black" panose="020B0A04020102020204" pitchFamily="34" charset="0"/>
                <a:ea typeface="Calibri" panose="020F0502020204030204" pitchFamily="34" charset="0"/>
                <a:cs typeface="Arial" panose="020B0604020202020204" pitchFamily="34" charset="0"/>
              </a:rPr>
              <a:t>-Vodochody– SK Štětí B</a:t>
            </a:r>
            <a:endParaRPr lang="cs-CZ" sz="10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800" dirty="0">
                <a:solidFill>
                  <a:srgbClr val="151515"/>
                </a:solidFill>
                <a:highlight>
                  <a:srgbClr val="00FFFF"/>
                </a:highlight>
                <a:latin typeface="Arial" panose="020B0604020202020204" pitchFamily="34" charset="0"/>
                <a:ea typeface="Calibri" panose="020F0502020204030204" pitchFamily="34" charset="0"/>
                <a:cs typeface="Arial" panose="020B0604020202020204" pitchFamily="34" charset="0"/>
              </a:rPr>
              <a:t>2:1(0:1)</a:t>
            </a:r>
            <a:r>
              <a:rPr lang="cs-CZ" sz="1000" dirty="0">
                <a:solidFill>
                  <a:srgbClr val="151515"/>
                </a:solidFill>
                <a:highlight>
                  <a:srgbClr val="00FFFF"/>
                </a:highlight>
                <a:latin typeface="Arial" panose="020B0604020202020204" pitchFamily="34" charset="0"/>
                <a:ea typeface="Calibri" panose="020F0502020204030204" pitchFamily="34" charset="0"/>
                <a:cs typeface="Arial" panose="020B0604020202020204" pitchFamily="34" charset="0"/>
              </a:rPr>
              <a:t>  8. hrané kolo 6.10.2019</a:t>
            </a:r>
            <a:endParaRPr lang="cs-CZ" sz="10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V 5. minutě jsme šli také po ukázkově  zahraném volném přímém kopu z kopačky Filipa Podhorského. Vymetení pavučinky mezi spojnicí tyče a břevna si řeklo o gól měsíce a škoda jen, že to někdo nezachytil na kameru. V 10. minutě mohl zvýšit náskok Koloman Horváth, který zakončoval z bezprostřední blízkosti branky, ale trefil jen Miloslava Sekeru v brance domácích. Do dobrých střeleckých příležitostí se začala dostávat i domácí jedenáctka  a především rychlé útoky dělaly naší obraně nemalé starosti, jako třeba v 17. minutě, kdy jen díky skvělému zákroku Josefa Horáčka v naší brance jsme drželi vedení 1:0 i nadále. Stejně tak stála fotbalová štěstěna na naší straně ve 28. minutě když se za naší obranu dostal věkem ještě dorostenec Martin </a:t>
            </a:r>
            <a:r>
              <a:rPr lang="cs-CZ" sz="1000" b="0" dirty="0" err="1">
                <a:latin typeface="Arial" panose="020B0604020202020204" pitchFamily="34" charset="0"/>
                <a:ea typeface="Calibri" panose="020F0502020204030204" pitchFamily="34" charset="0"/>
                <a:cs typeface="Arial" panose="020B0604020202020204" pitchFamily="34" charset="0"/>
              </a:rPr>
              <a:t>Čučka</a:t>
            </a:r>
            <a:r>
              <a:rPr lang="cs-CZ" sz="1000" b="0" dirty="0">
                <a:latin typeface="Arial" panose="020B0604020202020204" pitchFamily="34" charset="0"/>
                <a:ea typeface="Calibri" panose="020F0502020204030204" pitchFamily="34" charset="0"/>
                <a:cs typeface="Arial" panose="020B0604020202020204" pitchFamily="34" charset="0"/>
              </a:rPr>
              <a:t>, ale mušku přesnou neměl.  Hezkou spolupráci předvedla dvojice našeho týmu Koloman Horváth, Adam Brůža, ale druhý jmenovaný trefil jen dobře stojícího obránce. Ještě v úplném závěru mohl navýšit náskok po přehrávce od Adama Brůži Robert </a:t>
            </a:r>
            <a:r>
              <a:rPr lang="cs-CZ" sz="1000" b="0" dirty="0" err="1">
                <a:latin typeface="Arial" panose="020B0604020202020204" pitchFamily="34" charset="0"/>
                <a:ea typeface="Calibri" panose="020F0502020204030204" pitchFamily="34" charset="0"/>
                <a:cs typeface="Arial" panose="020B0604020202020204" pitchFamily="34" charset="0"/>
              </a:rPr>
              <a:t>Feko</a:t>
            </a:r>
            <a:r>
              <a:rPr lang="cs-CZ" sz="1000" b="0" dirty="0">
                <a:latin typeface="Arial" panose="020B0604020202020204" pitchFamily="34" charset="0"/>
                <a:ea typeface="Calibri" panose="020F0502020204030204" pitchFamily="34" charset="0"/>
                <a:cs typeface="Arial" panose="020B0604020202020204" pitchFamily="34" charset="0"/>
              </a:rPr>
              <a:t>, ale slabá střela neudělal domácímu gólmanovi velké starosti. Druhý poločas zahájil volným přímým kopem domácí Libor Pokorný, ale skončilo to faulem na našeho hráče. Hodně sporný moment se odehrál v 55. minutě, kdy jsme měli po faulu na našeho hráče v šestnáctce domácích kopat penaltu. Všichni už jen čekali až rozhodčí po zapískání dojde k brance </a:t>
            </a:r>
            <a:r>
              <a:rPr lang="cs-CZ" sz="1000" b="0" dirty="0" err="1">
                <a:latin typeface="Arial" panose="020B0604020202020204" pitchFamily="34" charset="0"/>
                <a:ea typeface="Calibri" panose="020F0502020204030204" pitchFamily="34" charset="0"/>
                <a:cs typeface="Arial" panose="020B0604020202020204" pitchFamily="34" charset="0"/>
              </a:rPr>
              <a:t>Straškova</a:t>
            </a:r>
            <a:r>
              <a:rPr lang="cs-CZ" sz="1000" b="0" dirty="0">
                <a:latin typeface="Arial" panose="020B0604020202020204" pitchFamily="34" charset="0"/>
                <a:ea typeface="Calibri" panose="020F0502020204030204" pitchFamily="34" charset="0"/>
                <a:cs typeface="Arial" panose="020B0604020202020204" pitchFamily="34" charset="0"/>
              </a:rPr>
              <a:t> a ukáže na značku pokutového kopu. Jaké však překvapení pro všechny diváky i hráče, když hlavní arbitr ukázal, že se bude zahrávat volný přímý kop 2 metry před pokutovým územím. Smířit se s tím musel i volný přímý kop zahrávající Kolman Horváth  a trefil jen prostředek branky, kde byl připravený brankář.  V 63. minutě zazlobili i domácí střelou z velké dálky, po které míč trochu zaplaval a náš brankář si hodně oddechl, že skončil nad břevno. Pomalu už jsme začínali kalkulovat, že by to mohlo skončit i naším hubeným vítězstvím, ale trvalo to jen do 78. minuty, když se mezi naší obrannou protáhl Pavel </a:t>
            </a:r>
            <a:r>
              <a:rPr lang="cs-CZ" sz="1000" b="0" dirty="0" err="1">
                <a:latin typeface="Arial" panose="020B0604020202020204" pitchFamily="34" charset="0"/>
                <a:ea typeface="Calibri" panose="020F0502020204030204" pitchFamily="34" charset="0"/>
                <a:cs typeface="Arial" panose="020B0604020202020204" pitchFamily="34" charset="0"/>
              </a:rPr>
              <a:t>Čučka</a:t>
            </a:r>
            <a:r>
              <a:rPr lang="cs-CZ" sz="1000" b="0" dirty="0">
                <a:latin typeface="Arial" panose="020B0604020202020204" pitchFamily="34" charset="0"/>
                <a:ea typeface="Calibri" panose="020F0502020204030204" pitchFamily="34" charset="0"/>
                <a:cs typeface="Arial" panose="020B0604020202020204" pitchFamily="34" charset="0"/>
              </a:rPr>
              <a:t> a vyrovnal na 1:1. Konec zlého snu to ale ještě nebyl, protože v 87. minutě zůstala zcela naše obrana zcela bez dozoru,  první pokus ještě brankář vyrazil, ale s dorážkou druhého </a:t>
            </a:r>
            <a:r>
              <a:rPr lang="cs-CZ" sz="1000" b="0" dirty="0" err="1">
                <a:latin typeface="Arial" panose="020B0604020202020204" pitchFamily="34" charset="0"/>
                <a:ea typeface="Calibri" panose="020F0502020204030204" pitchFamily="34" charset="0"/>
                <a:cs typeface="Arial" panose="020B0604020202020204" pitchFamily="34" charset="0"/>
              </a:rPr>
              <a:t>Čučky</a:t>
            </a:r>
            <a:r>
              <a:rPr lang="cs-CZ" sz="1000" b="0" dirty="0">
                <a:latin typeface="Arial" panose="020B0604020202020204" pitchFamily="34" charset="0"/>
                <a:ea typeface="Calibri" panose="020F0502020204030204" pitchFamily="34" charset="0"/>
                <a:cs typeface="Arial" panose="020B0604020202020204" pitchFamily="34" charset="0"/>
              </a:rPr>
              <a:t>, Martina na 2:1 už nic dělat nemohl. Ve 3. minutě nastavení se pak nepovedl volný přímý kop Filipovi Podhorskému a z vítězství, kterému jsme nebyli až tak daleko, nebylo </a:t>
            </a:r>
            <a:r>
              <a:rPr lang="cs-CZ" sz="1000" b="0" dirty="0" err="1">
                <a:latin typeface="Arial" panose="020B0604020202020204" pitchFamily="34" charset="0"/>
                <a:ea typeface="Calibri" panose="020F0502020204030204" pitchFamily="34" charset="0"/>
                <a:cs typeface="Arial" panose="020B0604020202020204" pitchFamily="34" charset="0"/>
              </a:rPr>
              <a:t>nakonce</a:t>
            </a:r>
            <a:r>
              <a:rPr lang="cs-CZ" sz="1000" b="0" dirty="0">
                <a:latin typeface="Arial" panose="020B0604020202020204" pitchFamily="34" charset="0"/>
                <a:ea typeface="Calibri" panose="020F0502020204030204" pitchFamily="34" charset="0"/>
                <a:cs typeface="Arial" panose="020B0604020202020204" pitchFamily="34" charset="0"/>
              </a:rPr>
              <a:t> nic.</a:t>
            </a:r>
          </a:p>
          <a:p>
            <a:pPr>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Branky:</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F.Podhorský</a:t>
            </a:r>
            <a:r>
              <a:rPr lang="cs-CZ" sz="1000" b="0" dirty="0">
                <a:latin typeface="Arial" panose="020B0604020202020204" pitchFamily="34" charset="0"/>
                <a:ea typeface="Calibri" panose="020F0502020204030204" pitchFamily="34" charset="0"/>
                <a:cs typeface="Arial" panose="020B0604020202020204" pitchFamily="34" charset="0"/>
              </a:rPr>
              <a:t> 1</a:t>
            </a:r>
          </a:p>
          <a:p>
            <a:pPr>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Sestava: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J.Horáček</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J.Tichý</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J.Prieložný</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L.Jakl</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V.Guzy</a:t>
            </a:r>
            <a:r>
              <a:rPr lang="cs-CZ" sz="1000" b="0" dirty="0">
                <a:latin typeface="Arial" panose="020B0604020202020204" pitchFamily="34" charset="0"/>
                <a:ea typeface="Calibri" panose="020F0502020204030204" pitchFamily="34" charset="0"/>
                <a:cs typeface="Arial" panose="020B0604020202020204" pitchFamily="34" charset="0"/>
              </a:rPr>
              <a:t>(78.P.Střihavka)- </a:t>
            </a:r>
            <a:r>
              <a:rPr lang="cs-CZ" sz="1000" b="0" dirty="0" err="1">
                <a:latin typeface="Arial" panose="020B0604020202020204" pitchFamily="34" charset="0"/>
                <a:ea typeface="Calibri" panose="020F0502020204030204" pitchFamily="34" charset="0"/>
                <a:cs typeface="Arial" panose="020B0604020202020204" pitchFamily="34" charset="0"/>
              </a:rPr>
              <a:t>Š.Vála</a:t>
            </a:r>
            <a:r>
              <a:rPr lang="cs-CZ" sz="1000" b="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R.Feko</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F.Podhorský</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A.Brůža-L.Uřídil</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K.Horváth</a:t>
            </a:r>
            <a:r>
              <a:rPr lang="cs-CZ" sz="1000" b="0" dirty="0">
                <a:latin typeface="Arial" panose="020B0604020202020204" pitchFamily="34" charset="0"/>
                <a:ea typeface="Calibri" panose="020F0502020204030204" pitchFamily="34" charset="0"/>
                <a:cs typeface="Arial" panose="020B0604020202020204" pitchFamily="34" charset="0"/>
              </a:rPr>
              <a:t>(55.L.Brzek)      </a:t>
            </a:r>
          </a:p>
          <a:p>
            <a:pPr>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Trenér:</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P.Minárik</a:t>
            </a:r>
            <a:r>
              <a:rPr lang="cs-CZ" sz="1000" b="0" dirty="0">
                <a:latin typeface="Arial" panose="020B0604020202020204" pitchFamily="34" charset="0"/>
                <a:ea typeface="Calibri" panose="020F0502020204030204" pitchFamily="34" charset="0"/>
                <a:cs typeface="Arial" panose="020B0604020202020204" pitchFamily="34" charset="0"/>
              </a:rPr>
              <a:t> sen.   </a:t>
            </a:r>
            <a:r>
              <a:rPr lang="cs-CZ" sz="1000" b="0" u="sng" dirty="0">
                <a:latin typeface="Arial" panose="020B0604020202020204" pitchFamily="34" charset="0"/>
                <a:ea typeface="Calibri" panose="020F0502020204030204" pitchFamily="34" charset="0"/>
                <a:cs typeface="Arial" panose="020B0604020202020204" pitchFamily="34" charset="0"/>
              </a:rPr>
              <a:t>Vedoucí:</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V.Švancar</a:t>
            </a:r>
            <a:endParaRPr lang="cs-CZ" sz="1000"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Rozhodčí:</a:t>
            </a:r>
            <a:r>
              <a:rPr lang="cs-CZ" sz="1000" b="0" dirty="0">
                <a:latin typeface="Arial" panose="020B0604020202020204" pitchFamily="34" charset="0"/>
                <a:ea typeface="Calibri" panose="020F0502020204030204" pitchFamily="34" charset="0"/>
                <a:cs typeface="Arial" panose="020B0604020202020204" pitchFamily="34" charset="0"/>
              </a:rPr>
              <a:t> Jiří Hanuš</a:t>
            </a:r>
          </a:p>
        </p:txBody>
      </p:sp>
      <p:sp>
        <p:nvSpPr>
          <p:cNvPr id="3" name="TextovéPole 2"/>
          <p:cNvSpPr txBox="1"/>
          <p:nvPr/>
        </p:nvSpPr>
        <p:spPr>
          <a:xfrm>
            <a:off x="143993" y="191879"/>
            <a:ext cx="4752527" cy="400110"/>
          </a:xfrm>
          <a:prstGeom prst="rect">
            <a:avLst/>
          </a:prstGeom>
          <a:blipFill>
            <a:blip r:embed="rId2">
              <a:extLst>
                <a:ext uri="{837473B0-CC2E-450A-ABE3-18F120FF3D39}">
                  <a1611:picAttrSrcUrl xmlns:a1611="http://schemas.microsoft.com/office/drawing/2016/11/main" xmlns="" r:id="rId3"/>
                </a:ext>
              </a:extLst>
            </a:blip>
            <a:stretch>
              <a:fillRect/>
            </a:stretch>
          </a:blipFill>
          <a:effectLst>
            <a:glow rad="101600">
              <a:srgbClr val="FF0000">
                <a:alpha val="40000"/>
              </a:srgbClr>
            </a:glow>
            <a:softEdge rad="0"/>
          </a:effectLst>
        </p:spPr>
        <p:txBody>
          <a:bodyPr wrap="square" rtlCol="0">
            <a:spAutoFit/>
          </a:bodyPr>
          <a:lstStyle/>
          <a:p>
            <a:pPr algn="ctr"/>
            <a:r>
              <a:rPr lang="cs-CZ" sz="2000" dirty="0">
                <a:latin typeface="Arial Black" panose="020B0A04020102020204" pitchFamily="34" charset="0"/>
              </a:rPr>
              <a:t>Kádr mužstva SK Aritma Praha</a:t>
            </a:r>
          </a:p>
        </p:txBody>
      </p:sp>
      <p:graphicFrame>
        <p:nvGraphicFramePr>
          <p:cNvPr id="4" name="Tabulka 3"/>
          <p:cNvGraphicFramePr>
            <a:graphicFrameLocks noGrp="1"/>
          </p:cNvGraphicFramePr>
          <p:nvPr>
            <p:extLst>
              <p:ext uri="{D42A27DB-BD31-4B8C-83A1-F6EECF244321}">
                <p14:modId xmlns:p14="http://schemas.microsoft.com/office/powerpoint/2010/main" val="739712724"/>
              </p:ext>
            </p:extLst>
          </p:nvPr>
        </p:nvGraphicFramePr>
        <p:xfrm>
          <a:off x="109929" y="2035324"/>
          <a:ext cx="4681119" cy="4901644"/>
        </p:xfrm>
        <a:graphic>
          <a:graphicData uri="http://schemas.openxmlformats.org/drawingml/2006/table">
            <a:tbl>
              <a:tblPr/>
              <a:tblGrid>
                <a:gridCol w="822123">
                  <a:extLst>
                    <a:ext uri="{9D8B030D-6E8A-4147-A177-3AD203B41FA5}">
                      <a16:colId xmlns:a16="http://schemas.microsoft.com/office/drawing/2014/main" val="2984525315"/>
                    </a:ext>
                  </a:extLst>
                </a:gridCol>
                <a:gridCol w="3858996">
                  <a:extLst>
                    <a:ext uri="{9D8B030D-6E8A-4147-A177-3AD203B41FA5}">
                      <a16:colId xmlns:a16="http://schemas.microsoft.com/office/drawing/2014/main" val="863716347"/>
                    </a:ext>
                  </a:extLst>
                </a:gridCol>
              </a:tblGrid>
              <a:tr h="188843">
                <a:tc>
                  <a:txBody>
                    <a:bodyPr/>
                    <a:lstStyle/>
                    <a:p>
                      <a:pPr algn="ctr" fontAlgn="ctr"/>
                      <a:r>
                        <a:rPr lang="cs-CZ" sz="1400" b="1" i="0" u="none" strike="noStrike" dirty="0">
                          <a:solidFill>
                            <a:schemeClr val="bg1"/>
                          </a:solidFill>
                          <a:effectLst/>
                          <a:latin typeface="Arial" panose="020B0604020202020204" pitchFamily="34" charset="0"/>
                        </a:rPr>
                        <a:t>1</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dirty="0">
                          <a:solidFill>
                            <a:schemeClr val="bg1"/>
                          </a:solidFill>
                          <a:effectLst/>
                          <a:latin typeface="Arial" panose="020B0604020202020204" pitchFamily="34" charset="0"/>
                        </a:rPr>
                        <a:t>Roub David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1619726556"/>
                  </a:ext>
                </a:extLst>
              </a:tr>
              <a:tr h="188843">
                <a:tc>
                  <a:txBody>
                    <a:bodyPr/>
                    <a:lstStyle/>
                    <a:p>
                      <a:pPr algn="ctr" fontAlgn="ctr"/>
                      <a:r>
                        <a:rPr lang="cs-CZ" sz="1400" b="1" i="0" u="none" strike="noStrike">
                          <a:solidFill>
                            <a:schemeClr val="bg1"/>
                          </a:solidFill>
                          <a:effectLst/>
                          <a:latin typeface="Arial" panose="020B0604020202020204" pitchFamily="34" charset="0"/>
                        </a:rPr>
                        <a:t>2</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dirty="0" err="1">
                          <a:solidFill>
                            <a:schemeClr val="bg1"/>
                          </a:solidFill>
                          <a:effectLst/>
                          <a:latin typeface="Arial" panose="020B0604020202020204" pitchFamily="34" charset="0"/>
                        </a:rPr>
                        <a:t>Bedrna</a:t>
                      </a:r>
                      <a:r>
                        <a:rPr lang="cs-CZ" sz="1400" b="1" i="0" u="none" strike="noStrike" dirty="0">
                          <a:solidFill>
                            <a:schemeClr val="bg1"/>
                          </a:solidFill>
                          <a:effectLst/>
                          <a:latin typeface="Arial" panose="020B0604020202020204" pitchFamily="34" charset="0"/>
                        </a:rPr>
                        <a:t> Martin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2161053639"/>
                  </a:ext>
                </a:extLst>
              </a:tr>
              <a:tr h="188843">
                <a:tc>
                  <a:txBody>
                    <a:bodyPr/>
                    <a:lstStyle/>
                    <a:p>
                      <a:pPr algn="ctr" fontAlgn="ctr"/>
                      <a:r>
                        <a:rPr lang="cs-CZ" sz="1400" b="1" i="0" u="none" strike="noStrike">
                          <a:solidFill>
                            <a:schemeClr val="bg1"/>
                          </a:solidFill>
                          <a:effectLst/>
                          <a:latin typeface="Arial" panose="020B0604020202020204" pitchFamily="34" charset="0"/>
                        </a:rPr>
                        <a:t>3</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a:solidFill>
                            <a:schemeClr val="bg1"/>
                          </a:solidFill>
                          <a:effectLst/>
                          <a:latin typeface="Arial" panose="020B0604020202020204" pitchFamily="34" charset="0"/>
                        </a:rPr>
                        <a:t>Troníček Jakub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980647494"/>
                  </a:ext>
                </a:extLst>
              </a:tr>
              <a:tr h="188843">
                <a:tc>
                  <a:txBody>
                    <a:bodyPr/>
                    <a:lstStyle/>
                    <a:p>
                      <a:pPr algn="ctr" fontAlgn="ctr"/>
                      <a:r>
                        <a:rPr lang="cs-CZ" sz="1400" b="1" i="0" u="none" strike="noStrike">
                          <a:solidFill>
                            <a:schemeClr val="bg1"/>
                          </a:solidFill>
                          <a:effectLst/>
                          <a:latin typeface="Arial" panose="020B0604020202020204" pitchFamily="34" charset="0"/>
                        </a:rPr>
                        <a:t>4</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a:solidFill>
                            <a:schemeClr val="bg1"/>
                          </a:solidFill>
                          <a:effectLst/>
                          <a:latin typeface="Arial" panose="020B0604020202020204" pitchFamily="34" charset="0"/>
                        </a:rPr>
                        <a:t>Frnoch Daniel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1736582060"/>
                  </a:ext>
                </a:extLst>
              </a:tr>
              <a:tr h="188843">
                <a:tc>
                  <a:txBody>
                    <a:bodyPr/>
                    <a:lstStyle/>
                    <a:p>
                      <a:pPr algn="ctr" fontAlgn="ctr"/>
                      <a:r>
                        <a:rPr lang="cs-CZ" sz="1400" b="1" i="0" u="none" strike="noStrike">
                          <a:solidFill>
                            <a:schemeClr val="bg1"/>
                          </a:solidFill>
                          <a:effectLst/>
                          <a:latin typeface="Arial" panose="020B0604020202020204" pitchFamily="34" charset="0"/>
                        </a:rPr>
                        <a:t>5</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a:solidFill>
                            <a:schemeClr val="bg1"/>
                          </a:solidFill>
                          <a:effectLst/>
                          <a:latin typeface="Arial" panose="020B0604020202020204" pitchFamily="34" charset="0"/>
                        </a:rPr>
                        <a:t>Ielitro Teodoro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3456881656"/>
                  </a:ext>
                </a:extLst>
              </a:tr>
              <a:tr h="188843">
                <a:tc>
                  <a:txBody>
                    <a:bodyPr/>
                    <a:lstStyle/>
                    <a:p>
                      <a:pPr algn="ctr" fontAlgn="ctr"/>
                      <a:r>
                        <a:rPr lang="cs-CZ" sz="1400" b="1" i="0" u="none" strike="noStrike">
                          <a:solidFill>
                            <a:schemeClr val="bg1"/>
                          </a:solidFill>
                          <a:effectLst/>
                          <a:latin typeface="Arial" panose="020B0604020202020204" pitchFamily="34" charset="0"/>
                        </a:rPr>
                        <a:t>6</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a:solidFill>
                            <a:schemeClr val="bg1"/>
                          </a:solidFill>
                          <a:effectLst/>
                          <a:latin typeface="Arial" panose="020B0604020202020204" pitchFamily="34" charset="0"/>
                        </a:rPr>
                        <a:t>Štohanzl Jan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745377201"/>
                  </a:ext>
                </a:extLst>
              </a:tr>
              <a:tr h="188843">
                <a:tc>
                  <a:txBody>
                    <a:bodyPr/>
                    <a:lstStyle/>
                    <a:p>
                      <a:pPr algn="ctr" fontAlgn="ctr"/>
                      <a:r>
                        <a:rPr lang="cs-CZ" sz="1400" b="1" i="0" u="none" strike="noStrike">
                          <a:solidFill>
                            <a:schemeClr val="bg1"/>
                          </a:solidFill>
                          <a:effectLst/>
                          <a:latin typeface="Arial" panose="020B0604020202020204" pitchFamily="34" charset="0"/>
                        </a:rPr>
                        <a:t>7</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a:solidFill>
                            <a:schemeClr val="bg1"/>
                          </a:solidFill>
                          <a:effectLst/>
                          <a:latin typeface="Arial" panose="020B0604020202020204" pitchFamily="34" charset="0"/>
                        </a:rPr>
                        <a:t>Macek Martin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1749074900"/>
                  </a:ext>
                </a:extLst>
              </a:tr>
              <a:tr h="188843">
                <a:tc>
                  <a:txBody>
                    <a:bodyPr/>
                    <a:lstStyle/>
                    <a:p>
                      <a:pPr algn="ctr" fontAlgn="ctr"/>
                      <a:r>
                        <a:rPr lang="cs-CZ" sz="1400" b="1" i="0" u="none" strike="noStrike">
                          <a:solidFill>
                            <a:schemeClr val="bg1"/>
                          </a:solidFill>
                          <a:effectLst/>
                          <a:latin typeface="Arial" panose="020B0604020202020204" pitchFamily="34" charset="0"/>
                        </a:rPr>
                        <a:t>8</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dirty="0" err="1">
                          <a:solidFill>
                            <a:schemeClr val="bg1"/>
                          </a:solidFill>
                          <a:effectLst/>
                          <a:latin typeface="Arial" panose="020B0604020202020204" pitchFamily="34" charset="0"/>
                        </a:rPr>
                        <a:t>Glasnovič</a:t>
                      </a:r>
                      <a:r>
                        <a:rPr lang="cs-CZ" sz="1400" b="1" i="0" u="none" strike="noStrike" dirty="0">
                          <a:solidFill>
                            <a:schemeClr val="bg1"/>
                          </a:solidFill>
                          <a:effectLst/>
                          <a:latin typeface="Arial" panose="020B0604020202020204" pitchFamily="34" charset="0"/>
                        </a:rPr>
                        <a:t> Marin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2265670144"/>
                  </a:ext>
                </a:extLst>
              </a:tr>
              <a:tr h="188843">
                <a:tc>
                  <a:txBody>
                    <a:bodyPr/>
                    <a:lstStyle/>
                    <a:p>
                      <a:pPr algn="ctr" fontAlgn="ctr"/>
                      <a:r>
                        <a:rPr lang="cs-CZ" sz="1400" b="1" i="0" u="none" strike="noStrike">
                          <a:solidFill>
                            <a:schemeClr val="bg1"/>
                          </a:solidFill>
                          <a:effectLst/>
                          <a:latin typeface="Arial" panose="020B0604020202020204" pitchFamily="34" charset="0"/>
                        </a:rPr>
                        <a:t>9</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dirty="0" err="1">
                          <a:solidFill>
                            <a:schemeClr val="bg1"/>
                          </a:solidFill>
                          <a:effectLst/>
                          <a:latin typeface="Arial" panose="020B0604020202020204" pitchFamily="34" charset="0"/>
                        </a:rPr>
                        <a:t>Modr</a:t>
                      </a:r>
                      <a:r>
                        <a:rPr lang="cs-CZ" sz="1400" b="1" i="0" u="none" strike="noStrike" dirty="0">
                          <a:solidFill>
                            <a:schemeClr val="bg1"/>
                          </a:solidFill>
                          <a:effectLst/>
                          <a:latin typeface="Arial" panose="020B0604020202020204" pitchFamily="34" charset="0"/>
                        </a:rPr>
                        <a:t> Tomáš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1090309179"/>
                  </a:ext>
                </a:extLst>
              </a:tr>
              <a:tr h="188843">
                <a:tc>
                  <a:txBody>
                    <a:bodyPr/>
                    <a:lstStyle/>
                    <a:p>
                      <a:pPr algn="ctr" fontAlgn="ctr"/>
                      <a:r>
                        <a:rPr lang="cs-CZ" sz="1400" b="1" i="0" u="none" strike="noStrike">
                          <a:solidFill>
                            <a:schemeClr val="bg1"/>
                          </a:solidFill>
                          <a:effectLst/>
                          <a:latin typeface="Arial" panose="020B0604020202020204" pitchFamily="34" charset="0"/>
                        </a:rPr>
                        <a:t>10</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dirty="0" err="1">
                          <a:solidFill>
                            <a:schemeClr val="bg1"/>
                          </a:solidFill>
                          <a:effectLst/>
                          <a:latin typeface="Arial" panose="020B0604020202020204" pitchFamily="34" charset="0"/>
                        </a:rPr>
                        <a:t>Turák</a:t>
                      </a:r>
                      <a:r>
                        <a:rPr lang="cs-CZ" sz="1400" b="1" i="0" u="none" strike="noStrike" dirty="0">
                          <a:solidFill>
                            <a:schemeClr val="bg1"/>
                          </a:solidFill>
                          <a:effectLst/>
                          <a:latin typeface="Arial" panose="020B0604020202020204" pitchFamily="34" charset="0"/>
                        </a:rPr>
                        <a:t> Robert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2301858014"/>
                  </a:ext>
                </a:extLst>
              </a:tr>
              <a:tr h="188843">
                <a:tc>
                  <a:txBody>
                    <a:bodyPr/>
                    <a:lstStyle/>
                    <a:p>
                      <a:pPr algn="ctr" fontAlgn="ctr"/>
                      <a:r>
                        <a:rPr lang="cs-CZ" sz="1400" b="1" i="0" u="none" strike="noStrike">
                          <a:solidFill>
                            <a:schemeClr val="bg1"/>
                          </a:solidFill>
                          <a:effectLst/>
                          <a:latin typeface="Arial" panose="020B0604020202020204" pitchFamily="34" charset="0"/>
                        </a:rPr>
                        <a:t>11</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dirty="0" err="1">
                          <a:solidFill>
                            <a:schemeClr val="bg1"/>
                          </a:solidFill>
                          <a:effectLst/>
                          <a:latin typeface="Arial" panose="020B0604020202020204" pitchFamily="34" charset="0"/>
                        </a:rPr>
                        <a:t>Turbák</a:t>
                      </a:r>
                      <a:r>
                        <a:rPr lang="cs-CZ" sz="1400" b="1" i="0" u="none" strike="noStrike" dirty="0">
                          <a:solidFill>
                            <a:schemeClr val="bg1"/>
                          </a:solidFill>
                          <a:effectLst/>
                          <a:latin typeface="Arial" panose="020B0604020202020204" pitchFamily="34" charset="0"/>
                        </a:rPr>
                        <a:t> Filip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849289080"/>
                  </a:ext>
                </a:extLst>
              </a:tr>
              <a:tr h="188843">
                <a:tc>
                  <a:txBody>
                    <a:bodyPr/>
                    <a:lstStyle/>
                    <a:p>
                      <a:pPr algn="ctr" fontAlgn="ctr"/>
                      <a:r>
                        <a:rPr lang="cs-CZ" sz="1400" b="1" i="0" u="none" strike="noStrike">
                          <a:solidFill>
                            <a:schemeClr val="bg1"/>
                          </a:solidFill>
                          <a:effectLst/>
                          <a:latin typeface="Arial" panose="020B0604020202020204" pitchFamily="34" charset="0"/>
                        </a:rPr>
                        <a:t>12</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dirty="0" err="1">
                          <a:solidFill>
                            <a:schemeClr val="bg1"/>
                          </a:solidFill>
                          <a:effectLst/>
                          <a:latin typeface="Arial" panose="020B0604020202020204" pitchFamily="34" charset="0"/>
                        </a:rPr>
                        <a:t>Podobský</a:t>
                      </a:r>
                      <a:r>
                        <a:rPr lang="cs-CZ" sz="1400" b="1" i="0" u="none" strike="noStrike" dirty="0">
                          <a:solidFill>
                            <a:schemeClr val="bg1"/>
                          </a:solidFill>
                          <a:effectLst/>
                          <a:latin typeface="Arial" panose="020B0604020202020204" pitchFamily="34" charset="0"/>
                        </a:rPr>
                        <a:t> Filip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1100130511"/>
                  </a:ext>
                </a:extLst>
              </a:tr>
              <a:tr h="188843">
                <a:tc>
                  <a:txBody>
                    <a:bodyPr/>
                    <a:lstStyle/>
                    <a:p>
                      <a:pPr algn="ctr" fontAlgn="ctr"/>
                      <a:r>
                        <a:rPr lang="cs-CZ" sz="1400" b="1" i="0" u="none" strike="noStrike">
                          <a:solidFill>
                            <a:schemeClr val="bg1"/>
                          </a:solidFill>
                          <a:effectLst/>
                          <a:latin typeface="Arial" panose="020B0604020202020204" pitchFamily="34" charset="0"/>
                        </a:rPr>
                        <a:t>13</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dirty="0">
                          <a:solidFill>
                            <a:schemeClr val="bg1"/>
                          </a:solidFill>
                          <a:effectLst/>
                          <a:latin typeface="Arial" panose="020B0604020202020204" pitchFamily="34" charset="0"/>
                        </a:rPr>
                        <a:t>Baran David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3624320953"/>
                  </a:ext>
                </a:extLst>
              </a:tr>
              <a:tr h="188843">
                <a:tc>
                  <a:txBody>
                    <a:bodyPr/>
                    <a:lstStyle/>
                    <a:p>
                      <a:pPr algn="ctr" fontAlgn="ctr"/>
                      <a:r>
                        <a:rPr lang="cs-CZ" sz="1400" b="1" i="0" u="none" strike="noStrike">
                          <a:solidFill>
                            <a:schemeClr val="bg1"/>
                          </a:solidFill>
                          <a:effectLst/>
                          <a:latin typeface="Arial" panose="020B0604020202020204" pitchFamily="34" charset="0"/>
                        </a:rPr>
                        <a:t>14</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dirty="0">
                          <a:solidFill>
                            <a:schemeClr val="bg1"/>
                          </a:solidFill>
                          <a:effectLst/>
                          <a:latin typeface="Arial" panose="020B0604020202020204" pitchFamily="34" charset="0"/>
                        </a:rPr>
                        <a:t>Kocour Daniel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2046661407"/>
                  </a:ext>
                </a:extLst>
              </a:tr>
              <a:tr h="188843">
                <a:tc>
                  <a:txBody>
                    <a:bodyPr/>
                    <a:lstStyle/>
                    <a:p>
                      <a:pPr algn="ctr" fontAlgn="ctr"/>
                      <a:r>
                        <a:rPr lang="cs-CZ" sz="1400" b="1" i="0" u="none" strike="noStrike">
                          <a:solidFill>
                            <a:schemeClr val="bg1"/>
                          </a:solidFill>
                          <a:effectLst/>
                          <a:latin typeface="Arial" panose="020B0604020202020204" pitchFamily="34" charset="0"/>
                        </a:rPr>
                        <a:t>15</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dirty="0">
                          <a:solidFill>
                            <a:schemeClr val="bg1"/>
                          </a:solidFill>
                          <a:effectLst/>
                          <a:latin typeface="Arial" panose="020B0604020202020204" pitchFamily="34" charset="0"/>
                        </a:rPr>
                        <a:t>Beneš Jan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2010409497"/>
                  </a:ext>
                </a:extLst>
              </a:tr>
              <a:tr h="188843">
                <a:tc>
                  <a:txBody>
                    <a:bodyPr/>
                    <a:lstStyle/>
                    <a:p>
                      <a:pPr algn="ctr" fontAlgn="ctr"/>
                      <a:r>
                        <a:rPr lang="cs-CZ" sz="1400" b="1" i="0" u="none" strike="noStrike">
                          <a:solidFill>
                            <a:schemeClr val="bg1"/>
                          </a:solidFill>
                          <a:effectLst/>
                          <a:latin typeface="Arial" panose="020B0604020202020204" pitchFamily="34" charset="0"/>
                        </a:rPr>
                        <a:t>16</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dirty="0" err="1">
                          <a:solidFill>
                            <a:schemeClr val="bg1"/>
                          </a:solidFill>
                          <a:effectLst/>
                          <a:latin typeface="Arial" panose="020B0604020202020204" pitchFamily="34" charset="0"/>
                        </a:rPr>
                        <a:t>Pivrnec</a:t>
                      </a:r>
                      <a:r>
                        <a:rPr lang="cs-CZ" sz="1400" b="1" i="0" u="none" strike="noStrike" dirty="0">
                          <a:solidFill>
                            <a:schemeClr val="bg1"/>
                          </a:solidFill>
                          <a:effectLst/>
                          <a:latin typeface="Arial" panose="020B0604020202020204" pitchFamily="34" charset="0"/>
                        </a:rPr>
                        <a:t> Michal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575270078"/>
                  </a:ext>
                </a:extLst>
              </a:tr>
              <a:tr h="188843">
                <a:tc>
                  <a:txBody>
                    <a:bodyPr/>
                    <a:lstStyle/>
                    <a:p>
                      <a:pPr algn="ctr" fontAlgn="ctr"/>
                      <a:r>
                        <a:rPr lang="cs-CZ" sz="1400" b="1" i="0" u="none" strike="noStrike">
                          <a:solidFill>
                            <a:schemeClr val="bg1"/>
                          </a:solidFill>
                          <a:effectLst/>
                          <a:latin typeface="Arial" panose="020B0604020202020204" pitchFamily="34" charset="0"/>
                        </a:rPr>
                        <a:t>17</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dirty="0">
                          <a:solidFill>
                            <a:schemeClr val="bg1"/>
                          </a:solidFill>
                          <a:effectLst/>
                          <a:latin typeface="Arial" panose="020B0604020202020204" pitchFamily="34" charset="0"/>
                        </a:rPr>
                        <a:t>Junek Jiří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4087700634"/>
                  </a:ext>
                </a:extLst>
              </a:tr>
              <a:tr h="188843">
                <a:tc>
                  <a:txBody>
                    <a:bodyPr/>
                    <a:lstStyle/>
                    <a:p>
                      <a:pPr algn="ctr" fontAlgn="ctr"/>
                      <a:r>
                        <a:rPr lang="cs-CZ" sz="1400" b="1" i="0" u="none" strike="noStrike">
                          <a:solidFill>
                            <a:schemeClr val="bg1"/>
                          </a:solidFill>
                          <a:effectLst/>
                          <a:latin typeface="Arial" panose="020B0604020202020204" pitchFamily="34" charset="0"/>
                        </a:rPr>
                        <a:t>20</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dirty="0">
                          <a:solidFill>
                            <a:schemeClr val="bg1"/>
                          </a:solidFill>
                          <a:effectLst/>
                          <a:latin typeface="Arial" panose="020B0604020202020204" pitchFamily="34" charset="0"/>
                        </a:rPr>
                        <a:t>Stareček Jan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3669891407"/>
                  </a:ext>
                </a:extLst>
              </a:tr>
              <a:tr h="188843">
                <a:tc>
                  <a:txBody>
                    <a:bodyPr/>
                    <a:lstStyle/>
                    <a:p>
                      <a:pPr algn="ctr" fontAlgn="ctr"/>
                      <a:r>
                        <a:rPr lang="cs-CZ" sz="1400" b="1" i="0" u="none" strike="noStrike">
                          <a:solidFill>
                            <a:schemeClr val="bg1"/>
                          </a:solidFill>
                          <a:effectLst/>
                          <a:latin typeface="Arial" panose="020B0604020202020204" pitchFamily="34" charset="0"/>
                        </a:rPr>
                        <a:t> </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dirty="0">
                          <a:solidFill>
                            <a:schemeClr val="bg1"/>
                          </a:solidFill>
                          <a:effectLst/>
                          <a:latin typeface="Arial" panose="020B0604020202020204" pitchFamily="34" charset="0"/>
                        </a:rPr>
                        <a:t>Vávra Pavel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3500460998"/>
                  </a:ext>
                </a:extLst>
              </a:tr>
              <a:tr h="188843">
                <a:tc>
                  <a:txBody>
                    <a:bodyPr/>
                    <a:lstStyle/>
                    <a:p>
                      <a:pPr algn="ctr" fontAlgn="ctr"/>
                      <a:r>
                        <a:rPr lang="cs-CZ" sz="1400" b="1" i="0" u="none" strike="noStrike">
                          <a:solidFill>
                            <a:schemeClr val="bg1"/>
                          </a:solidFill>
                          <a:effectLst/>
                          <a:latin typeface="Arial" panose="020B0604020202020204" pitchFamily="34" charset="0"/>
                        </a:rPr>
                        <a:t> </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dirty="0">
                          <a:solidFill>
                            <a:schemeClr val="bg1"/>
                          </a:solidFill>
                          <a:effectLst/>
                          <a:latin typeface="Arial" panose="020B0604020202020204" pitchFamily="34" charset="0"/>
                        </a:rPr>
                        <a:t>Franta Matyáš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2293532936"/>
                  </a:ext>
                </a:extLst>
              </a:tr>
              <a:tr h="188843">
                <a:tc>
                  <a:txBody>
                    <a:bodyPr/>
                    <a:lstStyle/>
                    <a:p>
                      <a:pPr algn="ctr" fontAlgn="ctr"/>
                      <a:r>
                        <a:rPr lang="cs-CZ" sz="1400" b="1" i="0" u="none" strike="noStrike">
                          <a:solidFill>
                            <a:schemeClr val="bg1"/>
                          </a:solidFill>
                          <a:effectLst/>
                          <a:latin typeface="Arial" panose="020B0604020202020204" pitchFamily="34" charset="0"/>
                        </a:rPr>
                        <a:t> </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dirty="0">
                          <a:solidFill>
                            <a:schemeClr val="bg1"/>
                          </a:solidFill>
                          <a:effectLst/>
                          <a:latin typeface="Arial" panose="020B0604020202020204" pitchFamily="34" charset="0"/>
                        </a:rPr>
                        <a:t>Polom Martin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1752755992"/>
                  </a:ext>
                </a:extLst>
              </a:tr>
              <a:tr h="188843">
                <a:tc>
                  <a:txBody>
                    <a:bodyPr/>
                    <a:lstStyle/>
                    <a:p>
                      <a:pPr algn="ctr" fontAlgn="ctr"/>
                      <a:r>
                        <a:rPr lang="cs-CZ" sz="1400" b="1" i="0" u="none" strike="noStrike">
                          <a:solidFill>
                            <a:schemeClr val="bg1"/>
                          </a:solidFill>
                          <a:effectLst/>
                          <a:latin typeface="Arial" panose="020B0604020202020204" pitchFamily="34" charset="0"/>
                        </a:rPr>
                        <a:t> </a:t>
                      </a:r>
                    </a:p>
                  </a:txBody>
                  <a:tcPr marL="9442" marR="9442" marT="9442" marB="0" anchor="ctr">
                    <a:lnL>
                      <a:noFill/>
                    </a:lnL>
                    <a:lnR>
                      <a:noFill/>
                    </a:lnR>
                    <a:lnT>
                      <a:noFill/>
                    </a:lnT>
                    <a:lnB>
                      <a:noFill/>
                    </a:lnB>
                    <a:solidFill>
                      <a:srgbClr val="993366"/>
                    </a:solidFill>
                  </a:tcPr>
                </a:tc>
                <a:tc>
                  <a:txBody>
                    <a:bodyPr/>
                    <a:lstStyle/>
                    <a:p>
                      <a:pPr algn="l" fontAlgn="ctr"/>
                      <a:r>
                        <a:rPr lang="cs-CZ" sz="1400" b="1" i="0" u="none" strike="noStrike" dirty="0">
                          <a:solidFill>
                            <a:schemeClr val="bg1"/>
                          </a:solidFill>
                          <a:effectLst/>
                          <a:latin typeface="Arial" panose="020B0604020202020204" pitchFamily="34" charset="0"/>
                        </a:rPr>
                        <a:t>Rys Petr </a:t>
                      </a:r>
                    </a:p>
                  </a:txBody>
                  <a:tcPr marL="9442" marR="9442" marT="9442" marB="0" anchor="ctr">
                    <a:lnL>
                      <a:noFill/>
                    </a:lnL>
                    <a:lnR>
                      <a:noFill/>
                    </a:lnR>
                    <a:lnT>
                      <a:noFill/>
                    </a:lnT>
                    <a:lnB>
                      <a:noFill/>
                    </a:lnB>
                    <a:solidFill>
                      <a:srgbClr val="993366"/>
                    </a:solidFill>
                  </a:tcPr>
                </a:tc>
                <a:extLst>
                  <a:ext uri="{0D108BD9-81ED-4DB2-BD59-A6C34878D82A}">
                    <a16:rowId xmlns:a16="http://schemas.microsoft.com/office/drawing/2014/main" val="3219695319"/>
                  </a:ext>
                </a:extLst>
              </a:tr>
            </a:tbl>
          </a:graphicData>
        </a:graphic>
      </p:graphicFrame>
      <p:graphicFrame>
        <p:nvGraphicFramePr>
          <p:cNvPr id="5" name="Tabulka 4"/>
          <p:cNvGraphicFramePr>
            <a:graphicFrameLocks noGrp="1"/>
          </p:cNvGraphicFramePr>
          <p:nvPr>
            <p:extLst>
              <p:ext uri="{D42A27DB-BD31-4B8C-83A1-F6EECF244321}">
                <p14:modId xmlns:p14="http://schemas.microsoft.com/office/powerpoint/2010/main" val="388285093"/>
              </p:ext>
            </p:extLst>
          </p:nvPr>
        </p:nvGraphicFramePr>
        <p:xfrm>
          <a:off x="143994" y="738098"/>
          <a:ext cx="4612990" cy="1229738"/>
        </p:xfrm>
        <a:graphic>
          <a:graphicData uri="http://schemas.openxmlformats.org/drawingml/2006/table">
            <a:tbl>
              <a:tblPr/>
              <a:tblGrid>
                <a:gridCol w="4612990">
                  <a:extLst>
                    <a:ext uri="{9D8B030D-6E8A-4147-A177-3AD203B41FA5}">
                      <a16:colId xmlns:a16="http://schemas.microsoft.com/office/drawing/2014/main" val="3897941209"/>
                    </a:ext>
                  </a:extLst>
                </a:gridCol>
              </a:tblGrid>
              <a:tr h="614869">
                <a:tc>
                  <a:txBody>
                    <a:bodyPr/>
                    <a:lstStyle/>
                    <a:p>
                      <a:pPr algn="l" fontAlgn="ctr"/>
                      <a:r>
                        <a:rPr lang="cs-CZ" sz="2800" b="0" i="0" u="none" strike="noStrike" dirty="0">
                          <a:solidFill>
                            <a:schemeClr val="accent6">
                              <a:lumMod val="75000"/>
                            </a:schemeClr>
                          </a:solidFill>
                          <a:effectLst/>
                          <a:latin typeface="Arial Black" panose="020B0A04020102020204" pitchFamily="34" charset="0"/>
                        </a:rPr>
                        <a:t>Tomáš Kubr</a:t>
                      </a:r>
                    </a:p>
                  </a:txBody>
                  <a:tcPr marL="9525" marR="9525" marT="9525" marB="0" anchor="ctr">
                    <a:lnL>
                      <a:noFill/>
                    </a:lnL>
                    <a:lnR>
                      <a:noFill/>
                    </a:lnR>
                    <a:lnT>
                      <a:noFill/>
                    </a:lnT>
                    <a:lnB>
                      <a:noFill/>
                    </a:lnB>
                    <a:solidFill>
                      <a:srgbClr val="CCFF33"/>
                    </a:solidFill>
                  </a:tcPr>
                </a:tc>
                <a:extLst>
                  <a:ext uri="{0D108BD9-81ED-4DB2-BD59-A6C34878D82A}">
                    <a16:rowId xmlns:a16="http://schemas.microsoft.com/office/drawing/2014/main" val="4160862859"/>
                  </a:ext>
                </a:extLst>
              </a:tr>
              <a:tr h="614869">
                <a:tc>
                  <a:txBody>
                    <a:bodyPr/>
                    <a:lstStyle/>
                    <a:p>
                      <a:pPr algn="l" fontAlgn="ctr"/>
                      <a:r>
                        <a:rPr lang="cs-CZ" sz="2800" b="0" i="0" u="none" strike="noStrike" dirty="0">
                          <a:solidFill>
                            <a:schemeClr val="accent6">
                              <a:lumMod val="75000"/>
                            </a:schemeClr>
                          </a:solidFill>
                          <a:effectLst/>
                          <a:latin typeface="Arial Black" panose="020B0A04020102020204" pitchFamily="34" charset="0"/>
                        </a:rPr>
                        <a:t>Hlavní trenér</a:t>
                      </a:r>
                    </a:p>
                  </a:txBody>
                  <a:tcPr marL="9525" marR="9525" marT="9525" marB="0" anchor="ctr">
                    <a:lnL>
                      <a:noFill/>
                    </a:lnL>
                    <a:lnR>
                      <a:noFill/>
                    </a:lnR>
                    <a:lnT>
                      <a:noFill/>
                    </a:lnT>
                    <a:lnB>
                      <a:noFill/>
                    </a:lnB>
                    <a:solidFill>
                      <a:srgbClr val="CCFF33"/>
                    </a:solidFill>
                  </a:tcPr>
                </a:tc>
                <a:extLst>
                  <a:ext uri="{0D108BD9-81ED-4DB2-BD59-A6C34878D82A}">
                    <a16:rowId xmlns:a16="http://schemas.microsoft.com/office/drawing/2014/main" val="2215770806"/>
                  </a:ext>
                </a:extLst>
              </a:tr>
            </a:tbl>
          </a:graphicData>
        </a:graphic>
      </p:graphicFrame>
      <p:sp>
        <p:nvSpPr>
          <p:cNvPr id="7" name="TextovéPole 6">
            <a:extLst>
              <a:ext uri="{FF2B5EF4-FFF2-40B4-BE49-F238E27FC236}">
                <a16:creationId xmlns:a16="http://schemas.microsoft.com/office/drawing/2014/main" id="{E65F7728-5387-447F-8887-AE9304818D72}"/>
              </a:ext>
            </a:extLst>
          </p:cNvPr>
          <p:cNvSpPr txBox="1"/>
          <p:nvPr/>
        </p:nvSpPr>
        <p:spPr>
          <a:xfrm>
            <a:off x="5418048" y="191879"/>
            <a:ext cx="4752526" cy="400110"/>
          </a:xfrm>
          <a:prstGeom prst="rect">
            <a:avLst/>
          </a:prstGeom>
          <a:blipFill>
            <a:blip r:embed="rId4"/>
            <a:tile tx="0" ty="0" sx="100000" sy="100000" flip="none" algn="tl"/>
          </a:blipFill>
          <a:effectLst>
            <a:softEdge rad="0"/>
          </a:effectLst>
        </p:spPr>
        <p:txBody>
          <a:bodyPr wrap="square" rtlCol="0">
            <a:spAutoFit/>
          </a:bodyPr>
          <a:lstStyle/>
          <a:p>
            <a:pPr algn="ctr"/>
            <a:r>
              <a:rPr lang="cs-CZ" sz="2000" dirty="0">
                <a:solidFill>
                  <a:srgbClr val="0000FF"/>
                </a:solidFill>
                <a:latin typeface="Arial Black" panose="020B0A04020102020204" pitchFamily="34" charset="0"/>
              </a:rPr>
              <a:t>B mužstvo přišlo o body v závěru</a:t>
            </a:r>
          </a:p>
        </p:txBody>
      </p:sp>
      <p:pic>
        <p:nvPicPr>
          <p:cNvPr id="13" name="Obrázek 12" descr="Obsah obrázku fotbal, včelí plástev, hra, okno&#10;&#10;Popis byl vytvořen automaticky">
            <a:extLst>
              <a:ext uri="{FF2B5EF4-FFF2-40B4-BE49-F238E27FC236}">
                <a16:creationId xmlns:a16="http://schemas.microsoft.com/office/drawing/2014/main" id="{02A5DDB3-D307-4248-B9E3-90358A46E442}"/>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xmlns="" r:id="rId6"/>
              </a:ext>
            </a:extLst>
          </a:blip>
          <a:stretch>
            <a:fillRect/>
          </a:stretch>
        </p:blipFill>
        <p:spPr>
          <a:xfrm>
            <a:off x="2843240" y="3347864"/>
            <a:ext cx="1794085" cy="1794085"/>
          </a:xfrm>
          <a:prstGeom prst="rect">
            <a:avLst/>
          </a:prstGeom>
        </p:spPr>
      </p:pic>
    </p:spTree>
    <p:extLst>
      <p:ext uri="{BB962C8B-B14F-4D97-AF65-F5344CB8AC3E}">
        <p14:creationId xmlns:p14="http://schemas.microsoft.com/office/powerpoint/2010/main" val="3870091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ovéPole 9"/>
          <p:cNvSpPr txBox="1"/>
          <p:nvPr/>
        </p:nvSpPr>
        <p:spPr>
          <a:xfrm>
            <a:off x="1944192" y="7004456"/>
            <a:ext cx="432048"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36</a:t>
            </a:r>
          </a:p>
        </p:txBody>
      </p:sp>
      <p:sp>
        <p:nvSpPr>
          <p:cNvPr id="11" name="TextovéPole 10"/>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9</a:t>
            </a:r>
          </a:p>
        </p:txBody>
      </p:sp>
      <p:sp>
        <p:nvSpPr>
          <p:cNvPr id="2" name="Obdélník 1"/>
          <p:cNvSpPr/>
          <p:nvPr/>
        </p:nvSpPr>
        <p:spPr>
          <a:xfrm>
            <a:off x="5659258" y="2907162"/>
            <a:ext cx="4581317" cy="4307589"/>
          </a:xfrm>
          <a:prstGeom prst="rect">
            <a:avLst/>
          </a:prstGeom>
        </p:spPr>
        <p:txBody>
          <a:bodyPr wrap="square">
            <a:spAutoFit/>
          </a:bodyPr>
          <a:lstStyle/>
          <a:p>
            <a:pPr algn="ctr">
              <a:lnSpc>
                <a:spcPct val="107000"/>
              </a:lnSpc>
              <a:spcAft>
                <a:spcPts val="0"/>
              </a:spcAft>
            </a:pPr>
            <a:r>
              <a:rPr lang="cs-CZ" sz="1800" dirty="0">
                <a:highlight>
                  <a:srgbClr val="00FFFF"/>
                </a:highlight>
                <a:latin typeface="Arial Black" panose="020B0A04020102020204" pitchFamily="34" charset="0"/>
                <a:ea typeface="Calibri" panose="020F0502020204030204" pitchFamily="34" charset="0"/>
                <a:cs typeface="Arial" panose="020B0604020202020204" pitchFamily="34" charset="0"/>
              </a:rPr>
              <a:t>FK Neratovice </a:t>
            </a:r>
            <a:r>
              <a:rPr lang="cs-CZ" sz="1800" dirty="0" err="1">
                <a:highlight>
                  <a:srgbClr val="00FFFF"/>
                </a:highlight>
                <a:latin typeface="Arial Black" panose="020B0A04020102020204" pitchFamily="34" charset="0"/>
                <a:ea typeface="Calibri" panose="020F0502020204030204" pitchFamily="34" charset="0"/>
                <a:cs typeface="Arial" panose="020B0604020202020204" pitchFamily="34" charset="0"/>
              </a:rPr>
              <a:t>Byškovice</a:t>
            </a:r>
            <a:r>
              <a:rPr lang="cs-CZ" sz="1800" dirty="0">
                <a:highlight>
                  <a:srgbClr val="00FFFF"/>
                </a:highlight>
                <a:latin typeface="Arial Black" panose="020B0A04020102020204" pitchFamily="34" charset="0"/>
                <a:ea typeface="Calibri" panose="020F0502020204030204" pitchFamily="34" charset="0"/>
                <a:cs typeface="Arial" panose="020B0604020202020204" pitchFamily="34" charset="0"/>
              </a:rPr>
              <a:t> - SK Štětí</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800" dirty="0" smtClean="0">
                <a:highlight>
                  <a:srgbClr val="00FFFF"/>
                </a:highlight>
                <a:latin typeface="Arial Black" panose="020B0A04020102020204" pitchFamily="34" charset="0"/>
                <a:ea typeface="Calibri" panose="020F0502020204030204" pitchFamily="34" charset="0"/>
                <a:cs typeface="Arial" panose="020B0604020202020204" pitchFamily="34" charset="0"/>
              </a:rPr>
              <a:t>6:0(2:0</a:t>
            </a:r>
            <a:r>
              <a:rPr lang="cs-CZ" sz="1800" dirty="0">
                <a:highlight>
                  <a:srgbClr val="00FFFF"/>
                </a:highlight>
                <a:latin typeface="Arial Black" panose="020B0A04020102020204" pitchFamily="34" charset="0"/>
                <a:ea typeface="Calibri" panose="020F0502020204030204" pitchFamily="34" charset="0"/>
                <a:cs typeface="Arial" panose="020B0604020202020204" pitchFamily="34" charset="0"/>
              </a:rPr>
              <a:t>)   12.10.2019   10.kolo</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dirty="0">
                <a:latin typeface="Arial" panose="020B0604020202020204" pitchFamily="34" charset="0"/>
                <a:ea typeface="Calibri" panose="020F0502020204030204" pitchFamily="34" charset="0"/>
                <a:cs typeface="Arial" panose="020B0604020202020204" pitchFamily="34" charset="0"/>
              </a:rPr>
              <a:t>Černý den po čtyř zápasové bodové sklizni začal v Neratovicích ještě před zápasem, kdy nemohl po </a:t>
            </a:r>
            <a:r>
              <a:rPr lang="cs-CZ" sz="1000" dirty="0" err="1">
                <a:latin typeface="Arial" panose="020B0604020202020204" pitchFamily="34" charset="0"/>
                <a:ea typeface="Calibri" panose="020F0502020204030204" pitchFamily="34" charset="0"/>
                <a:cs typeface="Arial" panose="020B0604020202020204" pitchFamily="34" charset="0"/>
              </a:rPr>
              <a:t>futsalovém</a:t>
            </a:r>
            <a:r>
              <a:rPr lang="cs-CZ" sz="1000" dirty="0">
                <a:latin typeface="Arial" panose="020B0604020202020204" pitchFamily="34" charset="0"/>
                <a:ea typeface="Calibri" panose="020F0502020204030204" pitchFamily="34" charset="0"/>
                <a:cs typeface="Arial" panose="020B0604020202020204" pitchFamily="34" charset="0"/>
              </a:rPr>
              <a:t> zranění z předcházejícího večera, nastoupit z minulého kola proti Březové tříbrankový Jiří Vokoun a ke zraněným se přidal i David Brandejs. Další mrzutost pokračoval hned ve 3. minutě, kdy se do kličky předem odsouzené k zániku pustil Václav Sailer a pro Jakuba Moravce už nebyl velký problém dostat míč do prázdné branky na 1:0. V 8. minutě po dlouhém zranění navrátilec do naší sestavy František Svoboda fauloval blízko hranice šestnáctky a kopal se volný přímý kop. Míč trefil ruku jednoho z členů obranné zdi a kopala se penalta. Vyvolalo to velké diskuse, zda si chránil obličej nebo ne, ale rozhodčí měl od samého začátku jasno. Radek Hrdý, kterého známe i z jeho působení ve Štětí, ze značky pokutového kopu zvýšil na 2:0. Úvod zápasu jak vyšitý, ze kterého jsme se, jak ukázal další průběh utkání, už nevyhrabali. V 15. minutě musel navíc z důvodu svalového zranění odstoupit Jiří Vacek. Předcházel tomu ale faul na Davida Mencla. Ve 20. minutě přišel po uklouznutí ve středu hřiště o míč František Svoboda a ještě, že střela domácího hráče neskončila v síti. V polovině poločasu zahrával náš první roh Jakub Pícha a Jiří </a:t>
            </a:r>
            <a:r>
              <a:rPr lang="cs-CZ" sz="1000" dirty="0" err="1">
                <a:latin typeface="Arial" panose="020B0604020202020204" pitchFamily="34" charset="0"/>
                <a:ea typeface="Calibri" panose="020F0502020204030204" pitchFamily="34" charset="0"/>
                <a:cs typeface="Arial" panose="020B0604020202020204" pitchFamily="34" charset="0"/>
              </a:rPr>
              <a:t>Ransdorf</a:t>
            </a:r>
            <a:r>
              <a:rPr lang="cs-CZ" sz="1000" dirty="0">
                <a:latin typeface="Arial" panose="020B0604020202020204" pitchFamily="34" charset="0"/>
                <a:ea typeface="Calibri" panose="020F0502020204030204" pitchFamily="34" charset="0"/>
                <a:cs typeface="Arial" panose="020B0604020202020204" pitchFamily="34" charset="0"/>
              </a:rPr>
              <a:t>, který dostal hodně prostoru k zakončení, hlavičkoval těsně vedle. Ve 38. minutě autor prvního gólu Jakub Moravec zezadu hodně nevybíravě zasáhl nohy Rudolfa </a:t>
            </a:r>
            <a:r>
              <a:rPr lang="cs-CZ" sz="1000" dirty="0" err="1">
                <a:latin typeface="Arial" panose="020B0604020202020204" pitchFamily="34" charset="0"/>
                <a:ea typeface="Calibri" panose="020F0502020204030204" pitchFamily="34" charset="0"/>
                <a:cs typeface="Arial" panose="020B0604020202020204" pitchFamily="34" charset="0"/>
              </a:rPr>
              <a:t>Slaničky</a:t>
            </a:r>
            <a:r>
              <a:rPr lang="cs-CZ" sz="1000" dirty="0">
                <a:latin typeface="Arial" panose="020B0604020202020204" pitchFamily="34" charset="0"/>
                <a:ea typeface="Calibri" panose="020F0502020204030204" pitchFamily="34" charset="0"/>
                <a:cs typeface="Arial" panose="020B0604020202020204" pitchFamily="34" charset="0"/>
              </a:rPr>
              <a:t> a v utkání se poprvé žlutilo. Ve 41. minutě</a:t>
            </a:r>
          </a:p>
          <a:p>
            <a:pPr>
              <a:lnSpc>
                <a:spcPct val="107000"/>
              </a:lnSpc>
              <a:spcAft>
                <a:spcPts val="800"/>
              </a:spcAft>
            </a:pPr>
            <a:r>
              <a:rPr lang="cs-CZ" sz="1000" dirty="0">
                <a:latin typeface="Arial" panose="020B0604020202020204" pitchFamily="34" charset="0"/>
                <a:ea typeface="Calibri" panose="020F0502020204030204" pitchFamily="34" charset="0"/>
                <a:cs typeface="Arial" panose="020B0604020202020204" pitchFamily="34" charset="0"/>
              </a:rPr>
              <a:t>               </a:t>
            </a:r>
            <a:endParaRPr lang="cs-CZ" sz="1000" dirty="0">
              <a:effectLst/>
              <a:latin typeface="Arial" panose="020B0604020202020204" pitchFamily="34" charset="0"/>
              <a:ea typeface="Calibri" panose="020F0502020204030204" pitchFamily="34" charset="0"/>
              <a:cs typeface="Arial" panose="020B0604020202020204" pitchFamily="34" charset="0"/>
            </a:endParaRPr>
          </a:p>
        </p:txBody>
      </p:sp>
      <p:sp>
        <p:nvSpPr>
          <p:cNvPr id="3" name="TextovéPole 2"/>
          <p:cNvSpPr txBox="1"/>
          <p:nvPr/>
        </p:nvSpPr>
        <p:spPr>
          <a:xfrm>
            <a:off x="5472583" y="91108"/>
            <a:ext cx="4653325" cy="2569934"/>
          </a:xfrm>
          <a:prstGeom prst="rect">
            <a:avLst/>
          </a:prstGeom>
          <a:pattFill prst="dashDnDiag">
            <a:fgClr>
              <a:srgbClr val="D60093"/>
            </a:fgClr>
            <a:bgClr>
              <a:schemeClr val="bg1"/>
            </a:bgClr>
          </a:pattFill>
          <a:effectLst>
            <a:glow rad="101600">
              <a:srgbClr val="FFFF66">
                <a:alpha val="40000"/>
              </a:srgbClr>
            </a:glow>
            <a:softEdge rad="0"/>
          </a:effectLst>
        </p:spPr>
        <p:txBody>
          <a:bodyPr wrap="square" rtlCol="0">
            <a:spAutoFit/>
          </a:bodyPr>
          <a:lstStyle/>
          <a:p>
            <a:pPr algn="ctr"/>
            <a:r>
              <a:rPr lang="cs-CZ" sz="2300" dirty="0">
                <a:solidFill>
                  <a:schemeClr val="accent6">
                    <a:lumMod val="50000"/>
                  </a:schemeClr>
                </a:solidFill>
                <a:latin typeface="Arial Black" panose="020B0A04020102020204" pitchFamily="34" charset="0"/>
              </a:rPr>
              <a:t>Debakl mužstvo dospělých se začal rodit od prvních minut utkání. Velké množství na chyb, zranění a téměř žádná střela mezi 3 tyče byly hlavními důvody porážky</a:t>
            </a:r>
          </a:p>
        </p:txBody>
      </p:sp>
      <p:graphicFrame>
        <p:nvGraphicFramePr>
          <p:cNvPr id="7" name="Tabulka 6"/>
          <p:cNvGraphicFramePr>
            <a:graphicFrameLocks noGrp="1"/>
          </p:cNvGraphicFramePr>
          <p:nvPr>
            <p:extLst>
              <p:ext uri="{D42A27DB-BD31-4B8C-83A1-F6EECF244321}">
                <p14:modId xmlns:p14="http://schemas.microsoft.com/office/powerpoint/2010/main" val="2677360494"/>
              </p:ext>
            </p:extLst>
          </p:nvPr>
        </p:nvGraphicFramePr>
        <p:xfrm>
          <a:off x="99180" y="91108"/>
          <a:ext cx="4627841" cy="2945120"/>
        </p:xfrm>
        <a:graphic>
          <a:graphicData uri="http://schemas.openxmlformats.org/drawingml/2006/table">
            <a:tbl>
              <a:tblPr/>
              <a:tblGrid>
                <a:gridCol w="211680">
                  <a:extLst>
                    <a:ext uri="{9D8B030D-6E8A-4147-A177-3AD203B41FA5}">
                      <a16:colId xmlns:a16="http://schemas.microsoft.com/office/drawing/2014/main" val="4283290423"/>
                    </a:ext>
                  </a:extLst>
                </a:gridCol>
                <a:gridCol w="402191">
                  <a:extLst>
                    <a:ext uri="{9D8B030D-6E8A-4147-A177-3AD203B41FA5}">
                      <a16:colId xmlns:a16="http://schemas.microsoft.com/office/drawing/2014/main" val="747171540"/>
                    </a:ext>
                  </a:extLst>
                </a:gridCol>
                <a:gridCol w="1608762">
                  <a:extLst>
                    <a:ext uri="{9D8B030D-6E8A-4147-A177-3AD203B41FA5}">
                      <a16:colId xmlns:a16="http://schemas.microsoft.com/office/drawing/2014/main" val="4170622188"/>
                    </a:ext>
                  </a:extLst>
                </a:gridCol>
                <a:gridCol w="338687">
                  <a:extLst>
                    <a:ext uri="{9D8B030D-6E8A-4147-A177-3AD203B41FA5}">
                      <a16:colId xmlns:a16="http://schemas.microsoft.com/office/drawing/2014/main" val="1872229419"/>
                    </a:ext>
                  </a:extLst>
                </a:gridCol>
                <a:gridCol w="328103">
                  <a:extLst>
                    <a:ext uri="{9D8B030D-6E8A-4147-A177-3AD203B41FA5}">
                      <a16:colId xmlns:a16="http://schemas.microsoft.com/office/drawing/2014/main" val="3040651191"/>
                    </a:ext>
                  </a:extLst>
                </a:gridCol>
                <a:gridCol w="211680">
                  <a:extLst>
                    <a:ext uri="{9D8B030D-6E8A-4147-A177-3AD203B41FA5}">
                      <a16:colId xmlns:a16="http://schemas.microsoft.com/office/drawing/2014/main" val="4091776108"/>
                    </a:ext>
                  </a:extLst>
                </a:gridCol>
                <a:gridCol w="211680">
                  <a:extLst>
                    <a:ext uri="{9D8B030D-6E8A-4147-A177-3AD203B41FA5}">
                      <a16:colId xmlns:a16="http://schemas.microsoft.com/office/drawing/2014/main" val="4006504850"/>
                    </a:ext>
                  </a:extLst>
                </a:gridCol>
                <a:gridCol w="211680">
                  <a:extLst>
                    <a:ext uri="{9D8B030D-6E8A-4147-A177-3AD203B41FA5}">
                      <a16:colId xmlns:a16="http://schemas.microsoft.com/office/drawing/2014/main" val="2851036092"/>
                    </a:ext>
                  </a:extLst>
                </a:gridCol>
                <a:gridCol w="529198">
                  <a:extLst>
                    <a:ext uri="{9D8B030D-6E8A-4147-A177-3AD203B41FA5}">
                      <a16:colId xmlns:a16="http://schemas.microsoft.com/office/drawing/2014/main" val="3259858590"/>
                    </a:ext>
                  </a:extLst>
                </a:gridCol>
                <a:gridCol w="341333">
                  <a:extLst>
                    <a:ext uri="{9D8B030D-6E8A-4147-A177-3AD203B41FA5}">
                      <a16:colId xmlns:a16="http://schemas.microsoft.com/office/drawing/2014/main" val="4022988736"/>
                    </a:ext>
                  </a:extLst>
                </a:gridCol>
                <a:gridCol w="232847">
                  <a:extLst>
                    <a:ext uri="{9D8B030D-6E8A-4147-A177-3AD203B41FA5}">
                      <a16:colId xmlns:a16="http://schemas.microsoft.com/office/drawing/2014/main" val="1944147624"/>
                    </a:ext>
                  </a:extLst>
                </a:gridCol>
              </a:tblGrid>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288062166"/>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9">
                  <a:txBody>
                    <a:bodyPr/>
                    <a:lstStyle/>
                    <a:p>
                      <a:pPr algn="ctr" fontAlgn="ctr"/>
                      <a:r>
                        <a:rPr lang="pl-PL" sz="1600" b="1" i="0" u="none" strike="noStrike" dirty="0">
                          <a:solidFill>
                            <a:srgbClr val="0000CC"/>
                          </a:solidFill>
                          <a:effectLst/>
                          <a:latin typeface="Calibri" panose="020F0502020204030204" pitchFamily="34" charset="0"/>
                        </a:rPr>
                        <a:t>III. Třída dospělých  2019/2020  po 8. kolech</a:t>
                      </a: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583028148"/>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dirty="0">
                          <a:solidFill>
                            <a:srgbClr val="000000"/>
                          </a:solidFill>
                          <a:effectLst/>
                          <a:latin typeface="Arial" panose="020B0604020202020204" pitchFamily="34" charset="0"/>
                        </a:rPr>
                        <a:t>FK POLEPY</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39:11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27</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929585804"/>
                  </a:ext>
                </a:extLst>
              </a:tr>
              <a:tr h="15239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TJ Sokol Mšené Lázně</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29:9</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21</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826643533"/>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dirty="0">
                          <a:solidFill>
                            <a:srgbClr val="000000"/>
                          </a:solidFill>
                          <a:effectLst/>
                          <a:latin typeface="Arial" panose="020B0604020202020204" pitchFamily="34" charset="0"/>
                        </a:rPr>
                        <a:t>FK BECHLÍN</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27:15</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18</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112258317"/>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dirty="0">
                          <a:solidFill>
                            <a:srgbClr val="000000"/>
                          </a:solidFill>
                          <a:effectLst/>
                          <a:latin typeface="Arial" panose="020B0604020202020204" pitchFamily="34" charset="0"/>
                        </a:rPr>
                        <a:t>SK SAHARA Vědomice</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24:25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17</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501076488"/>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dirty="0">
                          <a:solidFill>
                            <a:srgbClr val="000000"/>
                          </a:solidFill>
                          <a:effectLst/>
                          <a:latin typeface="Arial" panose="020B0604020202020204" pitchFamily="34" charset="0"/>
                        </a:rPr>
                        <a:t>TJ Sokol Hoštka</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25:17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16</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234652353"/>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a:solidFill>
                            <a:srgbClr val="000000"/>
                          </a:solidFill>
                          <a:effectLst/>
                          <a:latin typeface="Arial" panose="020B0604020202020204" pitchFamily="34" charset="0"/>
                        </a:rPr>
                        <a:t>TJ Sokol Račice</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dirty="0">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19:15</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691623289"/>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a:solidFill>
                            <a:srgbClr val="000000"/>
                          </a:solidFill>
                          <a:effectLst/>
                          <a:latin typeface="Arial" panose="020B0604020202020204" pitchFamily="34" charset="0"/>
                        </a:rPr>
                        <a:t>TJ Sokol Straškov Vodochody</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19:21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717702004"/>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dirty="0">
                          <a:solidFill>
                            <a:srgbClr val="000000"/>
                          </a:solidFill>
                          <a:effectLst/>
                          <a:latin typeface="Arial" panose="020B0604020202020204" pitchFamily="34" charset="0"/>
                        </a:rPr>
                        <a:t>FK Lounky Chodouny</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17:14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301383259"/>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dirty="0">
                          <a:solidFill>
                            <a:srgbClr val="000000"/>
                          </a:solidFill>
                          <a:effectLst/>
                          <a:latin typeface="Arial" panose="020B0604020202020204" pitchFamily="34" charset="0"/>
                        </a:rPr>
                        <a:t>Sportovní klub Židovice</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22:21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797490312"/>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dirty="0">
                          <a:solidFill>
                            <a:srgbClr val="000000"/>
                          </a:solidFill>
                          <a:effectLst/>
                          <a:latin typeface="Arial" panose="020B0604020202020204" pitchFamily="34" charset="0"/>
                        </a:rPr>
                        <a:t>T.J. Sokol Býčkovice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24:21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837851370"/>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dirty="0">
                          <a:solidFill>
                            <a:srgbClr val="000000"/>
                          </a:solidFill>
                          <a:effectLst/>
                          <a:latin typeface="Arial" panose="020B0604020202020204" pitchFamily="34" charset="0"/>
                        </a:rPr>
                        <a:t>TJ </a:t>
                      </a:r>
                      <a:r>
                        <a:rPr lang="cs-CZ" sz="900" b="1" i="0" u="none" strike="noStrike" dirty="0" err="1">
                          <a:solidFill>
                            <a:srgbClr val="000000"/>
                          </a:solidFill>
                          <a:effectLst/>
                          <a:latin typeface="Arial" panose="020B0604020202020204" pitchFamily="34" charset="0"/>
                        </a:rPr>
                        <a:t>Podřipan</a:t>
                      </a:r>
                      <a:r>
                        <a:rPr lang="cs-CZ" sz="900" b="1" i="0" u="none" strike="noStrike" dirty="0">
                          <a:solidFill>
                            <a:srgbClr val="000000"/>
                          </a:solidFill>
                          <a:effectLst/>
                          <a:latin typeface="Arial" panose="020B0604020202020204" pitchFamily="34" charset="0"/>
                        </a:rPr>
                        <a:t> </a:t>
                      </a:r>
                      <a:r>
                        <a:rPr lang="cs-CZ" sz="900" b="1" i="0" u="none" strike="noStrike" dirty="0" err="1">
                          <a:solidFill>
                            <a:srgbClr val="000000"/>
                          </a:solidFill>
                          <a:effectLst/>
                          <a:latin typeface="Arial" panose="020B0604020202020204" pitchFamily="34" charset="0"/>
                        </a:rPr>
                        <a:t>Rovné„B</a:t>
                      </a:r>
                      <a:r>
                        <a:rPr lang="cs-CZ" sz="900" b="1" i="0" u="none" strike="noStrike" dirty="0">
                          <a:solidFill>
                            <a:srgbClr val="000000"/>
                          </a:solidFill>
                          <a:effectLst/>
                          <a:latin typeface="Arial" panose="020B0604020202020204" pitchFamily="34" charset="0"/>
                        </a:rPr>
                        <a:t>“</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11:23</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875685224"/>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dirty="0">
                          <a:solidFill>
                            <a:srgbClr val="000000"/>
                          </a:solidFill>
                          <a:effectLst/>
                          <a:latin typeface="Arial" panose="020B0604020202020204" pitchFamily="34" charset="0"/>
                        </a:rPr>
                        <a:t>SK Viktorie Kleneč</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11:22</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246483570"/>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FF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dirty="0">
                          <a:solidFill>
                            <a:srgbClr val="FF0000"/>
                          </a:solidFill>
                          <a:effectLst/>
                          <a:latin typeface="Arial" panose="020B0604020202020204" pitchFamily="34" charset="0"/>
                        </a:rPr>
                        <a:t>SK Štětí B </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FF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FF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FF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FF0000"/>
                          </a:solidFill>
                          <a:effectLst/>
                          <a:latin typeface="Arial" panose="020B0604020202020204" pitchFamily="34" charset="0"/>
                        </a:rPr>
                        <a:t>14:36</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FF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927248299"/>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dirty="0">
                          <a:solidFill>
                            <a:srgbClr val="000000"/>
                          </a:solidFill>
                          <a:effectLst/>
                          <a:latin typeface="Arial" panose="020B0604020202020204" pitchFamily="34" charset="0"/>
                        </a:rPr>
                        <a:t>TJ Sokol Bříza</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7:38</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230414105"/>
                  </a:ext>
                </a:extLst>
              </a:tr>
              <a:tr h="15240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146456204"/>
                  </a:ext>
                </a:extLst>
              </a:tr>
            </a:tbl>
          </a:graphicData>
        </a:graphic>
      </p:graphicFrame>
      <p:pic>
        <p:nvPicPr>
          <p:cNvPr id="4" name="Obrázek 3">
            <a:extLst>
              <a:ext uri="{FF2B5EF4-FFF2-40B4-BE49-F238E27FC236}">
                <a16:creationId xmlns:a16="http://schemas.microsoft.com/office/drawing/2014/main" id="{1E657B03-C806-4885-8BA3-64398A44F153}"/>
              </a:ext>
            </a:extLst>
          </p:cNvPr>
          <p:cNvPicPr>
            <a:picLocks noChangeAspect="1"/>
          </p:cNvPicPr>
          <p:nvPr/>
        </p:nvPicPr>
        <p:blipFill>
          <a:blip r:embed="rId2"/>
          <a:stretch>
            <a:fillRect/>
          </a:stretch>
        </p:blipFill>
        <p:spPr>
          <a:xfrm>
            <a:off x="99180" y="3187452"/>
            <a:ext cx="4725332" cy="3672408"/>
          </a:xfrm>
          <a:prstGeom prst="rect">
            <a:avLst/>
          </a:prstGeom>
        </p:spPr>
      </p:pic>
    </p:spTree>
    <p:extLst>
      <p:ext uri="{BB962C8B-B14F-4D97-AF65-F5344CB8AC3E}">
        <p14:creationId xmlns:p14="http://schemas.microsoft.com/office/powerpoint/2010/main" val="3970699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ovéPole 6"/>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10</a:t>
            </a:r>
          </a:p>
        </p:txBody>
      </p:sp>
      <p:sp>
        <p:nvSpPr>
          <p:cNvPr id="9" name="TextovéPole 8"/>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35</a:t>
            </a:r>
          </a:p>
        </p:txBody>
      </p:sp>
      <p:sp>
        <p:nvSpPr>
          <p:cNvPr id="2" name="Obdélník 1"/>
          <p:cNvSpPr/>
          <p:nvPr/>
        </p:nvSpPr>
        <p:spPr>
          <a:xfrm>
            <a:off x="143992" y="561820"/>
            <a:ext cx="4680520" cy="5439951"/>
          </a:xfrm>
          <a:prstGeom prst="rect">
            <a:avLst/>
          </a:prstGeom>
        </p:spPr>
        <p:txBody>
          <a:bodyPr wrap="square">
            <a:spAutoFit/>
          </a:bodyPr>
          <a:lstStyle/>
          <a:p>
            <a:pPr lvl="0" algn="just">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nebyl daleko od gólu Adam Brůža, ale jeho nenápadné střele zpoza šestnáctky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metřík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chyběl. V závěru 1. poločasu zahrávali domácí ještě volný přímý kop ze zajímavé vzdálenosti, ale navýšit náskok se jim už nepovedlo. 2. poločas začal faulem Jakuba Moravce na Víťu Kalu a „Ať se na nás pan rozhodčí nezlobí, tady měla být udělena Jakubovi Moravcovi druhá žlutá karta“ ostrostřelec domácích však pokračoval ve hře a hrálo se 11 proti 11. V 52. minutě jsme se dopustili jedné z mnoha chyb v rozehrávce, kterých bylo v průběhu 90 minut nepočítaně, a byly také jedním z důvodů blížícího se debaklu, a Václav Sailer v brance musel skvěle zasahovat. Co to bylo ale platné, když za další 3 minuty jsme opět chybovali, snadno odevzdali míč a před chvilkou zmiňovaný Jakub Moravec upravil na 3:0. V 61. minutě centroval před branku zprava Jakub Slaviček, naše lavička, ale především hráči na hřišti reklamovali hraní rukou jednoho z bránících hráčů, ale píšťalka hlavního rozhodčí Tomáše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Bauma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se neozvala. Naopak přišla školácká chyba v rozehrávce, pokolikáté už v utkání a Jakub Moravec završil svůj hattrick do prázdné branky na 4:0. Pak ho domácí trenér vystřídal, ale temné mraky to z naší šestnáctky neodválo. Naopak v 72. minutě si domácí pohráli s naší obranou a Martin Rejman, kterého také známe ze Štětí, zvýšil už na hrozivých 5:0. Rozborka,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Sborka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našeho týmu pokračovala o minutu později a domácí Neratovice slavili po gólu Marka Bartáka vedení 6:0. Ještě jedna smutná chvilka pro naše mužstvo se odehrála 10 minut před koncem. To když Rudolf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Slanička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zatáhl rukou zezadu jednoho z pronikajících hráčů, viděl žlutou kartu a protože byla druhá, tak se musel vydat pod sprchy. Ve zbytku zápasu už diváci až na pár náznaků šancí gól neviděli, ale i tak mohli po závěrečném hvizdu domácí fanoušci pokračovat v oslavě 100 let fotbalu v Neratovicích, který na zdejším fotbalovém areálu dnes probíhal.</a:t>
            </a:r>
          </a:p>
          <a:p>
            <a:r>
              <a:rPr lang="cs-CZ" sz="1000" b="0" u="sng" dirty="0">
                <a:latin typeface="Arial" panose="020B0604020202020204" pitchFamily="34" charset="0"/>
                <a:cs typeface="Arial" panose="020B0604020202020204" pitchFamily="34" charset="0"/>
              </a:rPr>
              <a:t>Sestava: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V.Sailer-J.Vacek</a:t>
            </a:r>
            <a:r>
              <a:rPr lang="cs-CZ" sz="1000" b="0" dirty="0">
                <a:latin typeface="Arial" panose="020B0604020202020204" pitchFamily="34" charset="0"/>
                <a:cs typeface="Arial" panose="020B0604020202020204" pitchFamily="34" charset="0"/>
              </a:rPr>
              <a:t>(17.A.Brůža), </a:t>
            </a:r>
            <a:r>
              <a:rPr lang="cs-CZ" sz="1000" b="0" dirty="0" err="1">
                <a:latin typeface="Arial" panose="020B0604020202020204" pitchFamily="34" charset="0"/>
                <a:cs typeface="Arial" panose="020B0604020202020204" pitchFamily="34" charset="0"/>
              </a:rPr>
              <a:t>J.Ransdorf</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F.Svoboda</a:t>
            </a:r>
            <a:r>
              <a:rPr lang="cs-CZ" sz="1000" b="0" dirty="0">
                <a:latin typeface="Arial" panose="020B0604020202020204" pitchFamily="34" charset="0"/>
                <a:cs typeface="Arial" panose="020B0604020202020204" pitchFamily="34" charset="0"/>
              </a:rPr>
              <a:t>(71.J.Prieložný), </a:t>
            </a:r>
          </a:p>
          <a:p>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V.Kala</a:t>
            </a:r>
            <a:r>
              <a:rPr lang="cs-CZ" sz="1000" b="0" dirty="0">
                <a:latin typeface="Arial" panose="020B0604020202020204" pitchFamily="34" charset="0"/>
                <a:cs typeface="Arial" panose="020B0604020202020204" pitchFamily="34" charset="0"/>
              </a:rPr>
              <a:t>(65.F.Podhorský)-</a:t>
            </a:r>
            <a:r>
              <a:rPr lang="cs-CZ" sz="1000" b="0" dirty="0" err="1">
                <a:latin typeface="Arial" panose="020B0604020202020204" pitchFamily="34" charset="0"/>
                <a:cs typeface="Arial" panose="020B0604020202020204" pitchFamily="34" charset="0"/>
              </a:rPr>
              <a:t>J.Slavíček</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J.Neuman</a:t>
            </a:r>
            <a:r>
              <a:rPr lang="cs-CZ" sz="1000" b="0" dirty="0">
                <a:latin typeface="Arial" panose="020B0604020202020204" pitchFamily="34" charset="0"/>
                <a:cs typeface="Arial" panose="020B0604020202020204" pitchFamily="34" charset="0"/>
              </a:rPr>
              <a:t>(8.ŽK), </a:t>
            </a:r>
          </a:p>
          <a:p>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R.Slanička</a:t>
            </a:r>
            <a:r>
              <a:rPr lang="cs-CZ" sz="1000" b="0" dirty="0">
                <a:latin typeface="Arial" panose="020B0604020202020204" pitchFamily="34" charset="0"/>
                <a:cs typeface="Arial" panose="020B0604020202020204" pitchFamily="34" charset="0"/>
              </a:rPr>
              <a:t>(57.ŽK)(81.ČK), </a:t>
            </a:r>
            <a:r>
              <a:rPr lang="cs-CZ" sz="1000" b="0" dirty="0" err="1">
                <a:latin typeface="Arial" panose="020B0604020202020204" pitchFamily="34" charset="0"/>
                <a:cs typeface="Arial" panose="020B0604020202020204" pitchFamily="34" charset="0"/>
              </a:rPr>
              <a:t>J.Pícha</a:t>
            </a:r>
            <a:r>
              <a:rPr lang="cs-CZ" sz="1000" b="0" dirty="0">
                <a:latin typeface="Arial" panose="020B0604020202020204" pitchFamily="34" charset="0"/>
                <a:cs typeface="Arial" panose="020B0604020202020204" pitchFamily="34" charset="0"/>
              </a:rPr>
              <a:t>(73.R.Feko), </a:t>
            </a:r>
            <a:r>
              <a:rPr lang="cs-CZ" sz="1000" b="0" dirty="0" err="1">
                <a:latin typeface="Arial" panose="020B0604020202020204" pitchFamily="34" charset="0"/>
                <a:cs typeface="Arial" panose="020B0604020202020204" pitchFamily="34" charset="0"/>
              </a:rPr>
              <a:t>D.Mencl-T.Belák</a:t>
            </a:r>
            <a:endParaRPr lang="cs-CZ" sz="1000" b="0" dirty="0">
              <a:latin typeface="Arial" panose="020B0604020202020204" pitchFamily="34" charset="0"/>
              <a:cs typeface="Arial" panose="020B0604020202020204" pitchFamily="34" charset="0"/>
            </a:endParaRPr>
          </a:p>
          <a:p>
            <a:r>
              <a:rPr lang="cs-CZ" sz="1000" b="0" u="sng" dirty="0">
                <a:latin typeface="Arial" panose="020B0604020202020204" pitchFamily="34" charset="0"/>
                <a:cs typeface="Arial" panose="020B0604020202020204" pitchFamily="34" charset="0"/>
              </a:rPr>
              <a:t>Připraveni:</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T.Jelínek</a:t>
            </a:r>
            <a:endParaRPr lang="cs-CZ" sz="1000" b="0" dirty="0">
              <a:latin typeface="Arial" panose="020B0604020202020204" pitchFamily="34" charset="0"/>
              <a:cs typeface="Arial" panose="020B0604020202020204" pitchFamily="34" charset="0"/>
            </a:endParaRPr>
          </a:p>
          <a:p>
            <a:r>
              <a:rPr lang="cs-CZ" sz="1000" b="0" u="sng" dirty="0">
                <a:latin typeface="Arial" panose="020B0604020202020204" pitchFamily="34" charset="0"/>
                <a:cs typeface="Arial" panose="020B0604020202020204" pitchFamily="34" charset="0"/>
              </a:rPr>
              <a:t>Trenér:</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J.Ransdorf</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P.Hoznédl</a:t>
            </a:r>
            <a:r>
              <a:rPr lang="cs-CZ" sz="1000" b="0" dirty="0">
                <a:latin typeface="Arial" panose="020B0604020202020204" pitchFamily="34" charset="0"/>
                <a:cs typeface="Arial" panose="020B0604020202020204" pitchFamily="34" charset="0"/>
              </a:rPr>
              <a:t>   </a:t>
            </a:r>
            <a:r>
              <a:rPr lang="cs-CZ" sz="1000" b="0" u="sng" dirty="0">
                <a:latin typeface="Arial" panose="020B0604020202020204" pitchFamily="34" charset="0"/>
                <a:cs typeface="Arial" panose="020B0604020202020204" pitchFamily="34" charset="0"/>
              </a:rPr>
              <a:t>Vedoucí:</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M.Plíšek</a:t>
            </a:r>
            <a:endParaRPr lang="cs-CZ" sz="1000" b="0" dirty="0">
              <a:latin typeface="Arial" panose="020B0604020202020204" pitchFamily="34" charset="0"/>
              <a:cs typeface="Arial" panose="020B0604020202020204" pitchFamily="34" charset="0"/>
            </a:endParaRPr>
          </a:p>
          <a:p>
            <a:r>
              <a:rPr lang="cs-CZ" sz="1000" b="0" u="sng" dirty="0">
                <a:latin typeface="Arial" panose="020B0604020202020204" pitchFamily="34" charset="0"/>
                <a:cs typeface="Arial" panose="020B0604020202020204" pitchFamily="34" charset="0"/>
              </a:rPr>
              <a:t>Rozhodčí:</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T.Baum-T.Kyncl</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L.Šimeček</a:t>
            </a:r>
            <a:r>
              <a:rPr lang="cs-CZ" sz="1000" b="0" dirty="0">
                <a:latin typeface="Arial" panose="020B0604020202020204" pitchFamily="34" charset="0"/>
                <a:cs typeface="Arial" panose="020B0604020202020204" pitchFamily="34" charset="0"/>
              </a:rPr>
              <a:t>  </a:t>
            </a:r>
            <a:r>
              <a:rPr lang="cs-CZ" sz="1000" b="0" u="sng" dirty="0">
                <a:latin typeface="Arial" panose="020B0604020202020204" pitchFamily="34" charset="0"/>
                <a:cs typeface="Arial" panose="020B0604020202020204" pitchFamily="34" charset="0"/>
              </a:rPr>
              <a:t>Delegát:</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J.Urban</a:t>
            </a:r>
            <a:endParaRPr lang="cs-CZ" sz="1000" b="0" dirty="0">
              <a:latin typeface="Arial" panose="020B0604020202020204" pitchFamily="34" charset="0"/>
              <a:cs typeface="Arial" panose="020B0604020202020204" pitchFamily="34" charset="0"/>
            </a:endParaRPr>
          </a:p>
          <a:p>
            <a:r>
              <a:rPr lang="cs-CZ" sz="1000" b="0" dirty="0">
                <a:latin typeface="Arial" panose="020B0604020202020204" pitchFamily="34" charset="0"/>
                <a:cs typeface="Arial" panose="020B0604020202020204" pitchFamily="34" charset="0"/>
              </a:rPr>
              <a:t>300  diváků   </a:t>
            </a:r>
          </a:p>
        </p:txBody>
      </p:sp>
      <p:sp>
        <p:nvSpPr>
          <p:cNvPr id="3" name="TextovéPole 2"/>
          <p:cNvSpPr txBox="1"/>
          <p:nvPr/>
        </p:nvSpPr>
        <p:spPr>
          <a:xfrm>
            <a:off x="288008" y="92495"/>
            <a:ext cx="4392488" cy="307777"/>
          </a:xfrm>
          <a:prstGeom prst="rect">
            <a:avLst/>
          </a:prstGeom>
          <a:blipFill>
            <a:blip r:embed="rId2"/>
            <a:tile tx="0" ty="0" sx="100000" sy="100000" flip="none" algn="tl"/>
          </a:blipFill>
          <a:effectLst>
            <a:glow rad="101600">
              <a:srgbClr val="FFFF66">
                <a:alpha val="40000"/>
              </a:srgbClr>
            </a:glow>
            <a:softEdge rad="0"/>
          </a:effectLst>
        </p:spPr>
        <p:txBody>
          <a:bodyPr wrap="square" rtlCol="0">
            <a:spAutoFit/>
          </a:bodyPr>
          <a:lstStyle/>
          <a:p>
            <a:pPr algn="ctr"/>
            <a:r>
              <a:rPr lang="cs-CZ" sz="1400" dirty="0">
                <a:latin typeface="Albertus MT"/>
              </a:rPr>
              <a:t>Pokračování Neratovice-Štětí 12.10.2019</a:t>
            </a:r>
          </a:p>
        </p:txBody>
      </p:sp>
      <p:pic>
        <p:nvPicPr>
          <p:cNvPr id="4" name="Obrázek 3"/>
          <p:cNvPicPr>
            <a:picLocks noChangeAspect="1"/>
          </p:cNvPicPr>
          <p:nvPr/>
        </p:nvPicPr>
        <p:blipFill>
          <a:blip r:embed="rId3"/>
          <a:stretch>
            <a:fillRect/>
          </a:stretch>
        </p:blipFill>
        <p:spPr>
          <a:xfrm>
            <a:off x="1827982" y="5736356"/>
            <a:ext cx="952500" cy="1209675"/>
          </a:xfrm>
          <a:prstGeom prst="rect">
            <a:avLst/>
          </a:prstGeom>
        </p:spPr>
      </p:pic>
      <p:sp>
        <p:nvSpPr>
          <p:cNvPr id="5" name="Obdélník 4">
            <a:extLst>
              <a:ext uri="{FF2B5EF4-FFF2-40B4-BE49-F238E27FC236}">
                <a16:creationId xmlns:a16="http://schemas.microsoft.com/office/drawing/2014/main" id="{B450BC36-2138-4DEA-A1F5-CEEC87565AB4}"/>
              </a:ext>
            </a:extLst>
          </p:cNvPr>
          <p:cNvSpPr/>
          <p:nvPr/>
        </p:nvSpPr>
        <p:spPr>
          <a:xfrm>
            <a:off x="5449974" y="1018707"/>
            <a:ext cx="4581726" cy="4526175"/>
          </a:xfrm>
          <a:prstGeom prst="rect">
            <a:avLst/>
          </a:prstGeom>
        </p:spPr>
        <p:txBody>
          <a:bodyPr wrap="square">
            <a:spAutoFit/>
          </a:bodyPr>
          <a:lstStyle/>
          <a:p>
            <a:pPr lvl="0" algn="just">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bylo to 2:0. Radost měla ale velmi krátkého trvání. Už o minutu později se brance nezachoval moc jistě Luboš Uřídil a hosté se po gólu veterána Miloše Vály, jehož syn Šimon mimochodem hrál v základní sestavě našeho týmu, snížili na 1:2. Utkání se opět stalo otevřenou záležitostí a ještě, že v 63. minutě jeden z borců hostující jedenáctky z velmi nadějné pozice branku přestřelil. Obrovskou příležitost měl i Michal Černý, ale brankáře Račic nepřekonal. S blížícím koncem se na hřiště vkrádala nervozita a rozhodčí měl hodně práce, aby udržel oba týmy na uzdě. Hráči často potřebovali ošetření a někteří museli i střída. Šance se střídaly na obou stranách. V 79. minutě zahrávali hosté volné přímý kop z hranice šestnáctky, ale trefili jen lehkou střelou prostředek branky. V 84. minutě postupoval sám na brankáře Račic Michal Černý, ale branku nedal. Na tribunách se postupně odhalovali diváci, kdo komu fandí a i ti, kteří vypadali, že jsou neutrální, dávali hlasitě najevo komu fandí.  Rozuzlení závěrečného dramatu mohl přinést Lukáš Brzek v 90. minutě, když se ocitl sám před brankou, ale balón poslal do oblak. Nakonec to ale mohlo být všechno jinak. V 5. minutě nastavení měl vyrovnání na noze Pavel Božík, ale branku přestřelil. Pak už přišel závěrečný hvizd  a sním velká radost našeho týmu, který mohl slavit letošní druhé vítězství. V tabulce zůstáváme se 6 body na 13. místě , ale výhra je určitě dobrým povzbuzením do dalších zápasů a </a:t>
            </a:r>
            <a:r>
              <a:rPr lang="cs-CZ" sz="1000" b="0" dirty="0" smtClean="0">
                <a:solidFill>
                  <a:srgbClr val="000000"/>
                </a:solidFill>
                <a:latin typeface="Arial" panose="020B0604020202020204" pitchFamily="34" charset="0"/>
                <a:ea typeface="Calibri" panose="020F0502020204030204" pitchFamily="34" charset="0"/>
                <a:cs typeface="Arial" panose="020B0604020202020204" pitchFamily="34" charset="0"/>
              </a:rPr>
              <a:t>třeba </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hned do toho následujícího 19.10.2019 v </a:t>
            </a:r>
            <a:r>
              <a:rPr lang="cs-CZ" sz="1000" b="0" dirty="0" smtClean="0">
                <a:solidFill>
                  <a:srgbClr val="000000"/>
                </a:solidFill>
                <a:latin typeface="Arial" panose="020B0604020202020204" pitchFamily="34" charset="0"/>
                <a:ea typeface="Calibri" panose="020F0502020204030204" pitchFamily="34" charset="0"/>
                <a:cs typeface="Arial" panose="020B0604020202020204" pitchFamily="34" charset="0"/>
              </a:rPr>
              <a:t>Židovicích </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v sobotu </a:t>
            </a:r>
            <a:r>
              <a:rPr lang="cs-CZ" sz="1000" b="0" dirty="0" smtClean="0">
                <a:solidFill>
                  <a:srgbClr val="000000"/>
                </a:solidFill>
                <a:latin typeface="Arial" panose="020B0604020202020204" pitchFamily="34" charset="0"/>
                <a:ea typeface="Calibri" panose="020F0502020204030204" pitchFamily="34" charset="0"/>
                <a:cs typeface="Arial" panose="020B0604020202020204" pitchFamily="34" charset="0"/>
              </a:rPr>
              <a:t>dopoledne </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v 10:15.</a:t>
            </a:r>
          </a:p>
          <a:p>
            <a:pPr lvl="0" algn="just">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Branky</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Michal Černý 1,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F.Podhorský</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1    </a:t>
            </a:r>
          </a:p>
          <a:p>
            <a:pPr lvl="0" algn="just">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Sestava: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L.Uřídil-j.Tichý</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M.Koráň</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L.Jakl,P.Minárik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Š.Vála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F.Podhorský</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p>
          <a:p>
            <a:pPr lvl="0" algn="just">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R.Feko</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M.Černý</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(88.P.Střihavka),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L.Brzek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J.Horáček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(75.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D.Ivanič</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a:t>
            </a:r>
          </a:p>
          <a:p>
            <a:pPr lvl="0" algn="just">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Trenér</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P.Minárik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Vedoucí:</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P.Švancara</a:t>
            </a: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algn="just">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Rozhodčí</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Dominik Novotný</a:t>
            </a:r>
          </a:p>
        </p:txBody>
      </p:sp>
      <p:sp>
        <p:nvSpPr>
          <p:cNvPr id="6" name="TextovéPole 5">
            <a:extLst>
              <a:ext uri="{FF2B5EF4-FFF2-40B4-BE49-F238E27FC236}">
                <a16:creationId xmlns:a16="http://schemas.microsoft.com/office/drawing/2014/main" id="{495F0A09-623F-4763-BC4A-82EC68C5B30B}"/>
              </a:ext>
            </a:extLst>
          </p:cNvPr>
          <p:cNvSpPr txBox="1"/>
          <p:nvPr/>
        </p:nvSpPr>
        <p:spPr>
          <a:xfrm>
            <a:off x="5400578" y="163116"/>
            <a:ext cx="4680518" cy="707886"/>
          </a:xfrm>
          <a:prstGeom prst="rect">
            <a:avLst/>
          </a:prstGeom>
          <a:solidFill>
            <a:srgbClr val="66FFCC"/>
          </a:solidFill>
          <a:effectLst>
            <a:glow rad="101600">
              <a:srgbClr val="FFFF66">
                <a:alpha val="40000"/>
              </a:srgbClr>
            </a:glow>
            <a:softEdge rad="0"/>
          </a:effectLst>
        </p:spPr>
        <p:txBody>
          <a:bodyPr wrap="square" rtlCol="0">
            <a:spAutoFit/>
          </a:bodyPr>
          <a:lstStyle/>
          <a:p>
            <a:pPr algn="ctr"/>
            <a:r>
              <a:rPr lang="cs-CZ" sz="2000" dirty="0">
                <a:latin typeface="Arial Black" panose="020B0A04020102020204" pitchFamily="34" charset="0"/>
              </a:rPr>
              <a:t>Pokračování Štětí B-Račice</a:t>
            </a:r>
          </a:p>
          <a:p>
            <a:pPr algn="ctr"/>
            <a:r>
              <a:rPr lang="cs-CZ" sz="2000" dirty="0">
                <a:latin typeface="Arial Black" panose="020B0A04020102020204" pitchFamily="34" charset="0"/>
              </a:rPr>
              <a:t>13.10.2019</a:t>
            </a:r>
          </a:p>
        </p:txBody>
      </p:sp>
      <p:sp>
        <p:nvSpPr>
          <p:cNvPr id="10" name="TextovéPole 9">
            <a:extLst>
              <a:ext uri="{FF2B5EF4-FFF2-40B4-BE49-F238E27FC236}">
                <a16:creationId xmlns:a16="http://schemas.microsoft.com/office/drawing/2014/main" id="{B8477809-C091-46A5-B54B-5A9C096B52CF}"/>
              </a:ext>
            </a:extLst>
          </p:cNvPr>
          <p:cNvSpPr txBox="1"/>
          <p:nvPr/>
        </p:nvSpPr>
        <p:spPr>
          <a:xfrm>
            <a:off x="5555091" y="5984284"/>
            <a:ext cx="2187026" cy="646331"/>
          </a:xfrm>
          <a:prstGeom prst="rect">
            <a:avLst/>
          </a:prstGeom>
          <a:solidFill>
            <a:srgbClr val="CCFF33"/>
          </a:solidFill>
          <a:effectLst>
            <a:glow rad="101600">
              <a:srgbClr val="FFFF66">
                <a:alpha val="40000"/>
              </a:srgbClr>
            </a:glow>
            <a:softEdge rad="0"/>
          </a:effectLst>
        </p:spPr>
        <p:txBody>
          <a:bodyPr wrap="square" rtlCol="0">
            <a:spAutoFit/>
          </a:bodyPr>
          <a:lstStyle/>
          <a:p>
            <a:pPr algn="ctr"/>
            <a:r>
              <a:rPr lang="cs-CZ" sz="3600" dirty="0">
                <a:latin typeface="Cooper Black" panose="0208090404030B020404" pitchFamily="18" charset="0"/>
              </a:rPr>
              <a:t>Račice</a:t>
            </a:r>
          </a:p>
        </p:txBody>
      </p:sp>
      <p:pic>
        <p:nvPicPr>
          <p:cNvPr id="11" name="Obrázek 10">
            <a:extLst>
              <a:ext uri="{FF2B5EF4-FFF2-40B4-BE49-F238E27FC236}">
                <a16:creationId xmlns:a16="http://schemas.microsoft.com/office/drawing/2014/main" id="{8DB53D83-2770-4E67-8342-E5A29A984BB3}"/>
              </a:ext>
            </a:extLst>
          </p:cNvPr>
          <p:cNvPicPr>
            <a:picLocks noChangeAspect="1"/>
          </p:cNvPicPr>
          <p:nvPr/>
        </p:nvPicPr>
        <p:blipFill>
          <a:blip r:embed="rId4"/>
          <a:stretch>
            <a:fillRect/>
          </a:stretch>
        </p:blipFill>
        <p:spPr>
          <a:xfrm>
            <a:off x="8091658" y="5368929"/>
            <a:ext cx="1855766" cy="1265684"/>
          </a:xfrm>
          <a:prstGeom prst="rect">
            <a:avLst/>
          </a:prstGeom>
        </p:spPr>
      </p:pic>
    </p:spTree>
    <p:extLst>
      <p:ext uri="{BB962C8B-B14F-4D97-AF65-F5344CB8AC3E}">
        <p14:creationId xmlns:p14="http://schemas.microsoft.com/office/powerpoint/2010/main" val="2906617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34</a:t>
            </a:r>
          </a:p>
        </p:txBody>
      </p:sp>
      <p:sp>
        <p:nvSpPr>
          <p:cNvPr id="10" name="TextovéPole 9"/>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11</a:t>
            </a:r>
          </a:p>
        </p:txBody>
      </p:sp>
      <p:sp>
        <p:nvSpPr>
          <p:cNvPr id="2" name="Obdélník 1"/>
          <p:cNvSpPr/>
          <p:nvPr/>
        </p:nvSpPr>
        <p:spPr>
          <a:xfrm>
            <a:off x="5364481" y="1243236"/>
            <a:ext cx="4791786" cy="5144037"/>
          </a:xfrm>
          <a:prstGeom prst="rect">
            <a:avLst/>
          </a:prstGeom>
          <a:effectLst>
            <a:glow rad="101600">
              <a:schemeClr val="accent5">
                <a:satMod val="175000"/>
                <a:alpha val="40000"/>
              </a:schemeClr>
            </a:glow>
          </a:effectLst>
        </p:spPr>
        <p:txBody>
          <a:bodyPr wrap="square">
            <a:spAutoFit/>
          </a:bodyPr>
          <a:lstStyle/>
          <a:p>
            <a:pPr lvl="0" algn="just">
              <a:lnSpc>
                <a:spcPct val="107000"/>
              </a:lnSpc>
              <a:spcAft>
                <a:spcPts val="0"/>
              </a:spcAft>
            </a:pPr>
            <a:r>
              <a:rPr lang="cs-CZ" sz="1600" dirty="0">
                <a:solidFill>
                  <a:srgbClr val="000000"/>
                </a:solidFill>
                <a:highlight>
                  <a:srgbClr val="00FFFF"/>
                </a:highlight>
                <a:latin typeface="Cooper Black" panose="0208090404030B020404" pitchFamily="18" charset="0"/>
                <a:ea typeface="Calibri" panose="020F0502020204030204" pitchFamily="34" charset="0"/>
                <a:cs typeface="Arial" panose="020B0604020202020204" pitchFamily="34" charset="0"/>
              </a:rPr>
              <a:t>Milan Plíšek – sekretář SK Štětí  </a:t>
            </a:r>
          </a:p>
          <a:p>
            <a:pPr lvl="0" algn="just">
              <a:lnSpc>
                <a:spcPct val="107000"/>
              </a:lnSpc>
              <a:spcAft>
                <a:spcPts val="0"/>
              </a:spcAft>
            </a:pPr>
            <a:r>
              <a:rPr lang="cs-CZ" dirty="0">
                <a:solidFill>
                  <a:srgbClr val="000000"/>
                </a:solidFill>
                <a:latin typeface="Arial" panose="020B0604020202020204" pitchFamily="34" charset="0"/>
                <a:ea typeface="Calibri" panose="020F0502020204030204" pitchFamily="34" charset="0"/>
                <a:cs typeface="Arial" panose="020B0604020202020204" pitchFamily="34" charset="0"/>
              </a:rPr>
              <a:t>Výkon našeho mužstva zůstal dnes daleko za očekáváním. Po předchozích 4 utkáních, kdy jsme získali 10 bodů a vypadalo to, že jsme se herně zvedli a máme šanci se usadit ve středu tabulky, bylo naše vystoupení velkým zklamáním. Dění na hřišti od začátku utkání kontroloval domácí tým, a i když tam bylo několik momentů, které v našich řadách vzbudily oprávněné emoce, tak není pochyb, že Neratovice vyhrály zcela zaslouženě. Na naší hře se projevila neúčast Jiřího Vokouna i Davida Brandejse, akcím chyběl pohyb a často končily už na polovině hřiště. Těch chyb, při kterých jsme domácím nabízeli šance, bylo nepočítaně. Také jsme po nich v několika případech inkasovali. V dalším zápase nás za týden 19. 10. 2019 čeká doma v 10:15 Aritma Praha, která porazila tento týden doma Slaný 1:0. Přijede nejenom kvalitní celek, ale především je nutné se pokusit dát mužstvo především po zdravotní stránce dohromady. První počítání zraněných hned po tomto utkání nahání strach, kdo doma příští týden nastoupí. Buďme optimisty a věřme, že uspějeme. </a:t>
            </a:r>
          </a:p>
          <a:p>
            <a:r>
              <a:rPr lang="cs-CZ" sz="1600" dirty="0">
                <a:solidFill>
                  <a:srgbClr val="333333"/>
                </a:solidFill>
                <a:highlight>
                  <a:srgbClr val="00FFFF"/>
                </a:highlight>
                <a:latin typeface="Cooper Black" panose="0208090404030B020404" pitchFamily="18" charset="0"/>
              </a:rPr>
              <a:t>Tomáš Staněk Trenér FK Neratovice-</a:t>
            </a:r>
            <a:r>
              <a:rPr lang="cs-CZ" sz="1600" dirty="0" err="1">
                <a:solidFill>
                  <a:srgbClr val="333333"/>
                </a:solidFill>
                <a:highlight>
                  <a:srgbClr val="00FFFF"/>
                </a:highlight>
                <a:latin typeface="Cooper Black" panose="0208090404030B020404" pitchFamily="18" charset="0"/>
              </a:rPr>
              <a:t>Byškovice</a:t>
            </a:r>
            <a:endParaRPr lang="cs-CZ" sz="1600" dirty="0">
              <a:solidFill>
                <a:srgbClr val="333333"/>
              </a:solidFill>
              <a:highlight>
                <a:srgbClr val="00FFFF"/>
              </a:highlight>
              <a:latin typeface="Cooper Black" panose="0208090404030B020404" pitchFamily="18" charset="0"/>
            </a:endParaRPr>
          </a:p>
          <a:p>
            <a:r>
              <a:rPr lang="cs-CZ" dirty="0">
                <a:solidFill>
                  <a:srgbClr val="333333"/>
                </a:solidFill>
                <a:highlight>
                  <a:srgbClr val="00FFFF"/>
                </a:highlight>
                <a:latin typeface="Arial" panose="020B0604020202020204" pitchFamily="34" charset="0"/>
                <a:cs typeface="Arial" panose="020B0604020202020204" pitchFamily="34" charset="0"/>
              </a:rPr>
              <a:t>Soupeř dělal spoustu </a:t>
            </a:r>
            <a:r>
              <a:rPr lang="cs-CZ" dirty="0">
                <a:solidFill>
                  <a:srgbClr val="333333"/>
                </a:solidFill>
                <a:latin typeface="Arial" panose="020B0604020202020204" pitchFamily="34" charset="0"/>
                <a:cs typeface="Arial" panose="020B0604020202020204" pitchFamily="34" charset="0"/>
              </a:rPr>
              <a:t>chyb při rozehrávce na vlastní polovině, čehož jsme dokázali dobře využít. Je mi hostů trochu líto. Mají dobré fotbalisty, ale dojeli na to, že chtěli hrát moc fotbal. Byli jsme na to připravení,“ mohl si mnout ruce.</a:t>
            </a:r>
            <a:endParaRPr lang="cs-CZ"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sp>
        <p:nvSpPr>
          <p:cNvPr id="6" name="Obdélník 5">
            <a:extLst>
              <a:ext uri="{FF2B5EF4-FFF2-40B4-BE49-F238E27FC236}">
                <a16:creationId xmlns:a16="http://schemas.microsoft.com/office/drawing/2014/main" id="{1DCBBFD8-84F9-4B6D-98B1-8519F38DCCE7}"/>
              </a:ext>
            </a:extLst>
          </p:cNvPr>
          <p:cNvSpPr/>
          <p:nvPr/>
        </p:nvSpPr>
        <p:spPr>
          <a:xfrm>
            <a:off x="112802" y="1947976"/>
            <a:ext cx="4642078" cy="4723794"/>
          </a:xfrm>
          <a:prstGeom prst="rect">
            <a:avLst/>
          </a:prstGeom>
        </p:spPr>
        <p:txBody>
          <a:bodyPr wrap="square">
            <a:spAutoFit/>
          </a:bodyPr>
          <a:lstStyle/>
          <a:p>
            <a:pPr algn="ctr">
              <a:lnSpc>
                <a:spcPct val="107000"/>
              </a:lnSpc>
              <a:spcAft>
                <a:spcPts val="0"/>
              </a:spcAft>
            </a:pPr>
            <a:r>
              <a:rPr lang="cs-CZ" sz="1600" dirty="0">
                <a:highlight>
                  <a:srgbClr val="00FFFF"/>
                </a:highlight>
                <a:latin typeface="Arial Black" panose="020B0A04020102020204" pitchFamily="34" charset="0"/>
                <a:ea typeface="Calibri" panose="020F0502020204030204" pitchFamily="34" charset="0"/>
                <a:cs typeface="Arial" panose="020B0604020202020204" pitchFamily="34" charset="0"/>
              </a:rPr>
              <a:t>SK Štětí B – TJ Sokol Račice</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600" dirty="0">
                <a:highlight>
                  <a:srgbClr val="00FFFF"/>
                </a:highlight>
                <a:latin typeface="Arial Black" panose="020B0A04020102020204" pitchFamily="34" charset="0"/>
                <a:ea typeface="Calibri" panose="020F0502020204030204" pitchFamily="34" charset="0"/>
                <a:cs typeface="Arial" panose="020B0604020202020204" pitchFamily="34" charset="0"/>
              </a:rPr>
              <a:t>2:1(1:0)  13.10.2019   8. kolo </a:t>
            </a:r>
            <a:r>
              <a:rPr lang="cs-CZ" sz="1600" dirty="0" err="1">
                <a:highlight>
                  <a:srgbClr val="00FFFF"/>
                </a:highlight>
                <a:latin typeface="Arial Black" panose="020B0A04020102020204" pitchFamily="34" charset="0"/>
                <a:ea typeface="Calibri" panose="020F0502020204030204" pitchFamily="34" charset="0"/>
                <a:cs typeface="Arial" panose="020B0604020202020204" pitchFamily="34" charset="0"/>
              </a:rPr>
              <a:t>III.Třída</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Ideální fotbalové počasí a slušně zaplněné tribuny fotbalového stadionu ve Štětí byly dobrým příslibem pro atraktivní derby. Přívozem do Štětí přijely Račice , který se v dosavadním průběhu celkem daří, za to naše mužstvo bodů zatím posbíralo pomálu. Vlastně jen 3 za vítězství v </a:t>
            </a:r>
            <a:r>
              <a:rPr lang="cs-CZ" sz="1000" b="0" dirty="0" err="1">
                <a:latin typeface="Arial" panose="020B0604020202020204" pitchFamily="34" charset="0"/>
                <a:ea typeface="Calibri" panose="020F0502020204030204" pitchFamily="34" charset="0"/>
                <a:cs typeface="Arial" panose="020B0604020202020204" pitchFamily="34" charset="0"/>
              </a:rPr>
              <a:t>Klenči</a:t>
            </a:r>
            <a:r>
              <a:rPr lang="cs-CZ" sz="1000" b="0" dirty="0">
                <a:latin typeface="Arial" panose="020B0604020202020204" pitchFamily="34" charset="0"/>
                <a:ea typeface="Calibri" panose="020F0502020204030204" pitchFamily="34" charset="0"/>
                <a:cs typeface="Arial" panose="020B0604020202020204" pitchFamily="34" charset="0"/>
              </a:rPr>
              <a:t>. Začali jsme ale mnohem lépe než soupeř. Už v 1. minutě jsme se dožadovali nedovolené malé domů . Ve 3. minutě pálil těsně vedle Filip Podhorský  a stejný hráč o 2 minuty později posadil míč z rohu na hlavu Martina </a:t>
            </a:r>
            <a:r>
              <a:rPr lang="cs-CZ" sz="1000" b="0" dirty="0" err="1">
                <a:latin typeface="Arial" panose="020B0604020202020204" pitchFamily="34" charset="0"/>
                <a:ea typeface="Calibri" panose="020F0502020204030204" pitchFamily="34" charset="0"/>
                <a:cs typeface="Arial" panose="020B0604020202020204" pitchFamily="34" charset="0"/>
              </a:rPr>
              <a:t>Koráně</a:t>
            </a:r>
            <a:r>
              <a:rPr lang="cs-CZ" sz="1000" b="0" dirty="0">
                <a:latin typeface="Arial" panose="020B0604020202020204" pitchFamily="34" charset="0"/>
                <a:ea typeface="Calibri" panose="020F0502020204030204" pitchFamily="34" charset="0"/>
                <a:cs typeface="Arial" panose="020B0604020202020204" pitchFamily="34" charset="0"/>
              </a:rPr>
              <a:t>. Chyběl kousek a mohli jsme jít do vedení. Hosté ze své ulity vylézali pomalu a k prvnímu náznaku šance se dostali až v 10 minutě , ale byla z toho jen slabá střela. Udeřilo až v oblíbené 13. minutě . Jan Šíma měl nabito, stačilo jen míč lépe umístit k tyči. Trefil však jen prostředek branky, kde </a:t>
            </a:r>
            <a:r>
              <a:rPr lang="cs-CZ" sz="1000" b="0" dirty="0" smtClean="0">
                <a:latin typeface="Arial" panose="020B0604020202020204" pitchFamily="34" charset="0"/>
                <a:ea typeface="Calibri" panose="020F0502020204030204" pitchFamily="34" charset="0"/>
                <a:cs typeface="Arial" panose="020B0604020202020204" pitchFamily="34" charset="0"/>
              </a:rPr>
              <a:t>stál </a:t>
            </a:r>
            <a:r>
              <a:rPr lang="cs-CZ" sz="1000" b="0" dirty="0">
                <a:latin typeface="Arial" panose="020B0604020202020204" pitchFamily="34" charset="0"/>
                <a:ea typeface="Calibri" panose="020F0502020204030204" pitchFamily="34" charset="0"/>
                <a:cs typeface="Arial" panose="020B0604020202020204" pitchFamily="34" charset="0"/>
              </a:rPr>
              <a:t>Luboš Uřídil, který v tomto utkání na rozdíl od předchozích nastoupil do branky. Hezkým zakončením se ve 20. minutě na druhé straně hřiště představil Josef Horáček , ale jeho skákavou střelu stačil brankář Petr </a:t>
            </a:r>
            <a:r>
              <a:rPr lang="cs-CZ" sz="1000" b="0" dirty="0" err="1">
                <a:latin typeface="Arial" panose="020B0604020202020204" pitchFamily="34" charset="0"/>
                <a:ea typeface="Calibri" panose="020F0502020204030204" pitchFamily="34" charset="0"/>
                <a:cs typeface="Arial" panose="020B0604020202020204" pitchFamily="34" charset="0"/>
              </a:rPr>
              <a:t>Bánovčin</a:t>
            </a:r>
            <a:r>
              <a:rPr lang="cs-CZ" sz="1000" b="0" dirty="0">
                <a:latin typeface="Arial" panose="020B0604020202020204" pitchFamily="34" charset="0"/>
                <a:ea typeface="Calibri" panose="020F0502020204030204" pitchFamily="34" charset="0"/>
                <a:cs typeface="Arial" panose="020B0604020202020204" pitchFamily="34" charset="0"/>
              </a:rPr>
              <a:t> vytlačit na roh. Ve 27. minutě si hosté slibovali, že  před naší brankou po volném přímém kopu zahrávaného Janem Šímou zavládne určitě větší nebezpečí. Jako bájný Ikarus letěl vzduchem hlavičkující Josef Horáček, ale trefil jen náruč připraveného brankáře. I nadále jsme byli aktivnější než soupeř a vytěžili jsme 2 rychlé rohy za sebou. Při tom druhém ale Josefovi Horáčkovi učesal míč jen ofinu na hlavě. Pak to ale přišlo. Na centr na zadní tyč si naběhl novic v našem dresu Michal Černý a hlavičkou k zadní tyči dostal svým premiérovým gólem v barvách Štětí naše mužstvo do vedení 1:0.  Můžeme se domnívat, že v kabině hostů nebylo o přestávce s ohledem na výkon favorita moc klidu a do 2. části vyběhli Račice mnohem aktivněji. Jak to ale ve fotbale už bývá tak, tak se radoval soupeř. Tím bylo naše mužstvo, konkrétně Filip Podhorský , který si v 55. minutě počkal na míč u zadní tyče a</a:t>
            </a:r>
          </a:p>
        </p:txBody>
      </p:sp>
      <p:cxnSp>
        <p:nvCxnSpPr>
          <p:cNvPr id="8" name="Přímá spojnice se šipkou 7">
            <a:extLst>
              <a:ext uri="{FF2B5EF4-FFF2-40B4-BE49-F238E27FC236}">
                <a16:creationId xmlns:a16="http://schemas.microsoft.com/office/drawing/2014/main" id="{90859D18-1055-4D7E-8352-B8420EF3C6A8}"/>
              </a:ext>
            </a:extLst>
          </p:cNvPr>
          <p:cNvCxnSpPr>
            <a:cxnSpLocks/>
          </p:cNvCxnSpPr>
          <p:nvPr/>
        </p:nvCxnSpPr>
        <p:spPr bwMode="auto">
          <a:xfrm>
            <a:off x="3351888" y="6854529"/>
            <a:ext cx="1370528" cy="143436"/>
          </a:xfrm>
          <a:prstGeom prst="straightConnector1">
            <a:avLst/>
          </a:prstGeom>
          <a:noFill/>
          <a:ln w="19050" cap="flat" cmpd="sng" algn="ctr">
            <a:solidFill>
              <a:srgbClr val="008000"/>
            </a:solidFill>
            <a:prstDash val="solid"/>
            <a:round/>
            <a:headEnd type="none" w="med" len="med"/>
            <a:tailEnd type="triangle"/>
          </a:ln>
          <a:effectLst>
            <a:outerShdw dist="45791" dir="2021404" algn="ctr" rotWithShape="0">
              <a:srgbClr val="9999FF"/>
            </a:outerShdw>
          </a:effectLst>
        </p:spPr>
      </p:cxnSp>
      <p:pic>
        <p:nvPicPr>
          <p:cNvPr id="13" name="Obrázek 12">
            <a:extLst>
              <a:ext uri="{FF2B5EF4-FFF2-40B4-BE49-F238E27FC236}">
                <a16:creationId xmlns:a16="http://schemas.microsoft.com/office/drawing/2014/main" id="{7055E2EA-FEE8-42CF-B24B-544C9FB4C306}"/>
              </a:ext>
            </a:extLst>
          </p:cNvPr>
          <p:cNvPicPr>
            <a:picLocks noChangeAspect="1"/>
          </p:cNvPicPr>
          <p:nvPr/>
        </p:nvPicPr>
        <p:blipFill>
          <a:blip r:embed="rId2"/>
          <a:stretch>
            <a:fillRect/>
          </a:stretch>
        </p:blipFill>
        <p:spPr>
          <a:xfrm>
            <a:off x="3419504" y="241035"/>
            <a:ext cx="1454636" cy="1376360"/>
          </a:xfrm>
          <a:prstGeom prst="rect">
            <a:avLst/>
          </a:prstGeom>
        </p:spPr>
      </p:pic>
      <p:sp>
        <p:nvSpPr>
          <p:cNvPr id="14" name="TextovéPole 13">
            <a:extLst>
              <a:ext uri="{FF2B5EF4-FFF2-40B4-BE49-F238E27FC236}">
                <a16:creationId xmlns:a16="http://schemas.microsoft.com/office/drawing/2014/main" id="{BAC36B5F-652E-4B00-A287-D5E7FEFAFDEE}"/>
              </a:ext>
            </a:extLst>
          </p:cNvPr>
          <p:cNvSpPr txBox="1"/>
          <p:nvPr/>
        </p:nvSpPr>
        <p:spPr>
          <a:xfrm>
            <a:off x="121658" y="231348"/>
            <a:ext cx="3178586" cy="1384995"/>
          </a:xfrm>
          <a:prstGeom prst="rect">
            <a:avLst/>
          </a:prstGeom>
          <a:solidFill>
            <a:srgbClr val="99FFCC"/>
          </a:solidFill>
          <a:effectLst>
            <a:glow rad="101600">
              <a:srgbClr val="FFFF66">
                <a:alpha val="40000"/>
              </a:srgbClr>
            </a:glow>
            <a:softEdge rad="241300"/>
          </a:effectLst>
        </p:spPr>
        <p:txBody>
          <a:bodyPr wrap="square" rtlCol="0">
            <a:spAutoFit/>
          </a:bodyPr>
          <a:lstStyle/>
          <a:p>
            <a:pPr algn="ctr"/>
            <a:r>
              <a:rPr lang="cs-CZ" sz="2800" dirty="0">
                <a:latin typeface="Arial Black" panose="020B0A04020102020204" pitchFamily="34" charset="0"/>
              </a:rPr>
              <a:t>Cenný úlovek Račického raka.  </a:t>
            </a:r>
          </a:p>
        </p:txBody>
      </p:sp>
      <p:sp>
        <p:nvSpPr>
          <p:cNvPr id="15" name="TextovéPole 14">
            <a:extLst>
              <a:ext uri="{FF2B5EF4-FFF2-40B4-BE49-F238E27FC236}">
                <a16:creationId xmlns:a16="http://schemas.microsoft.com/office/drawing/2014/main" id="{93B6D053-D87D-43E6-8C29-9BFA4DA957E6}"/>
              </a:ext>
            </a:extLst>
          </p:cNvPr>
          <p:cNvSpPr txBox="1"/>
          <p:nvPr/>
        </p:nvSpPr>
        <p:spPr>
          <a:xfrm>
            <a:off x="5364481" y="196561"/>
            <a:ext cx="4738949" cy="954107"/>
          </a:xfrm>
          <a:prstGeom prst="rect">
            <a:avLst/>
          </a:prstGeom>
          <a:blipFill>
            <a:blip r:embed="rId3">
              <a:extLst>
                <a:ext uri="{837473B0-CC2E-450A-ABE3-18F120FF3D39}">
                  <a1611:picAttrSrcUrl xmlns:a1611="http://schemas.microsoft.com/office/drawing/2016/11/main" xmlns="" r:id="rId4"/>
                </a:ext>
              </a:extLst>
            </a:blip>
            <a:stretch>
              <a:fillRect/>
            </a:stretch>
          </a:blipFill>
          <a:effectLst>
            <a:softEdge rad="0"/>
          </a:effectLst>
        </p:spPr>
        <p:txBody>
          <a:bodyPr wrap="square" rtlCol="0">
            <a:spAutoFit/>
          </a:bodyPr>
          <a:lstStyle/>
          <a:p>
            <a:pPr algn="ctr"/>
            <a:r>
              <a:rPr lang="cs-CZ" sz="2800" dirty="0">
                <a:solidFill>
                  <a:srgbClr val="0000FF"/>
                </a:solidFill>
                <a:latin typeface="Arial Black" panose="020B0A04020102020204" pitchFamily="34" charset="0"/>
              </a:rPr>
              <a:t>Pozápasové střípky v Neratovicích</a:t>
            </a:r>
          </a:p>
        </p:txBody>
      </p:sp>
      <p:pic>
        <p:nvPicPr>
          <p:cNvPr id="16" name="Obrázek 15">
            <a:extLst>
              <a:ext uri="{FF2B5EF4-FFF2-40B4-BE49-F238E27FC236}">
                <a16:creationId xmlns:a16="http://schemas.microsoft.com/office/drawing/2014/main" id="{067C5ED2-2893-453E-B1AE-B82E490C2140}"/>
              </a:ext>
            </a:extLst>
          </p:cNvPr>
          <p:cNvPicPr>
            <a:picLocks noChangeAspect="1"/>
          </p:cNvPicPr>
          <p:nvPr/>
        </p:nvPicPr>
        <p:blipFill>
          <a:blip r:embed="rId5"/>
          <a:stretch>
            <a:fillRect/>
          </a:stretch>
        </p:blipFill>
        <p:spPr>
          <a:xfrm>
            <a:off x="8496920" y="6445994"/>
            <a:ext cx="517352" cy="676006"/>
          </a:xfrm>
          <a:prstGeom prst="rect">
            <a:avLst/>
          </a:prstGeom>
        </p:spPr>
      </p:pic>
    </p:spTree>
    <p:extLst>
      <p:ext uri="{BB962C8B-B14F-4D97-AF65-F5344CB8AC3E}">
        <p14:creationId xmlns:p14="http://schemas.microsoft.com/office/powerpoint/2010/main" val="3124472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12</a:t>
            </a:r>
          </a:p>
        </p:txBody>
      </p:sp>
      <p:sp>
        <p:nvSpPr>
          <p:cNvPr id="10" name="TextovéPole 9"/>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33</a:t>
            </a:r>
          </a:p>
        </p:txBody>
      </p:sp>
      <p:graphicFrame>
        <p:nvGraphicFramePr>
          <p:cNvPr id="2" name="Tabulka 1"/>
          <p:cNvGraphicFramePr>
            <a:graphicFrameLocks noGrp="1"/>
          </p:cNvGraphicFramePr>
          <p:nvPr>
            <p:extLst>
              <p:ext uri="{D42A27DB-BD31-4B8C-83A1-F6EECF244321}">
                <p14:modId xmlns:p14="http://schemas.microsoft.com/office/powerpoint/2010/main" val="112134451"/>
              </p:ext>
            </p:extLst>
          </p:nvPr>
        </p:nvGraphicFramePr>
        <p:xfrm>
          <a:off x="133912" y="3528432"/>
          <a:ext cx="4674343" cy="3442335"/>
        </p:xfrm>
        <a:graphic>
          <a:graphicData uri="http://schemas.openxmlformats.org/drawingml/2006/table">
            <a:tbl>
              <a:tblPr/>
              <a:tblGrid>
                <a:gridCol w="218173">
                  <a:extLst>
                    <a:ext uri="{9D8B030D-6E8A-4147-A177-3AD203B41FA5}">
                      <a16:colId xmlns:a16="http://schemas.microsoft.com/office/drawing/2014/main" val="3681519073"/>
                    </a:ext>
                  </a:extLst>
                </a:gridCol>
                <a:gridCol w="414527">
                  <a:extLst>
                    <a:ext uri="{9D8B030D-6E8A-4147-A177-3AD203B41FA5}">
                      <a16:colId xmlns:a16="http://schemas.microsoft.com/office/drawing/2014/main" val="66370232"/>
                    </a:ext>
                  </a:extLst>
                </a:gridCol>
                <a:gridCol w="1333578">
                  <a:extLst>
                    <a:ext uri="{9D8B030D-6E8A-4147-A177-3AD203B41FA5}">
                      <a16:colId xmlns:a16="http://schemas.microsoft.com/office/drawing/2014/main" val="2674453464"/>
                    </a:ext>
                  </a:extLst>
                </a:gridCol>
                <a:gridCol w="185028">
                  <a:extLst>
                    <a:ext uri="{9D8B030D-6E8A-4147-A177-3AD203B41FA5}">
                      <a16:colId xmlns:a16="http://schemas.microsoft.com/office/drawing/2014/main" val="3686734561"/>
                    </a:ext>
                  </a:extLst>
                </a:gridCol>
                <a:gridCol w="164048">
                  <a:extLst>
                    <a:ext uri="{9D8B030D-6E8A-4147-A177-3AD203B41FA5}">
                      <a16:colId xmlns:a16="http://schemas.microsoft.com/office/drawing/2014/main" val="1714484947"/>
                    </a:ext>
                  </a:extLst>
                </a:gridCol>
                <a:gridCol w="338168">
                  <a:extLst>
                    <a:ext uri="{9D8B030D-6E8A-4147-A177-3AD203B41FA5}">
                      <a16:colId xmlns:a16="http://schemas.microsoft.com/office/drawing/2014/main" val="2636408999"/>
                    </a:ext>
                  </a:extLst>
                </a:gridCol>
                <a:gridCol w="218173">
                  <a:extLst>
                    <a:ext uri="{9D8B030D-6E8A-4147-A177-3AD203B41FA5}">
                      <a16:colId xmlns:a16="http://schemas.microsoft.com/office/drawing/2014/main" val="1634842591"/>
                    </a:ext>
                  </a:extLst>
                </a:gridCol>
                <a:gridCol w="414527">
                  <a:extLst>
                    <a:ext uri="{9D8B030D-6E8A-4147-A177-3AD203B41FA5}">
                      <a16:colId xmlns:a16="http://schemas.microsoft.com/office/drawing/2014/main" val="1432014070"/>
                    </a:ext>
                  </a:extLst>
                </a:gridCol>
                <a:gridCol w="218173">
                  <a:extLst>
                    <a:ext uri="{9D8B030D-6E8A-4147-A177-3AD203B41FA5}">
                      <a16:colId xmlns:a16="http://schemas.microsoft.com/office/drawing/2014/main" val="966617664"/>
                    </a:ext>
                  </a:extLst>
                </a:gridCol>
                <a:gridCol w="545430">
                  <a:extLst>
                    <a:ext uri="{9D8B030D-6E8A-4147-A177-3AD203B41FA5}">
                      <a16:colId xmlns:a16="http://schemas.microsoft.com/office/drawing/2014/main" val="4118632649"/>
                    </a:ext>
                  </a:extLst>
                </a:gridCol>
                <a:gridCol w="351802">
                  <a:extLst>
                    <a:ext uri="{9D8B030D-6E8A-4147-A177-3AD203B41FA5}">
                      <a16:colId xmlns:a16="http://schemas.microsoft.com/office/drawing/2014/main" val="221150243"/>
                    </a:ext>
                  </a:extLst>
                </a:gridCol>
                <a:gridCol w="272716">
                  <a:extLst>
                    <a:ext uri="{9D8B030D-6E8A-4147-A177-3AD203B41FA5}">
                      <a16:colId xmlns:a16="http://schemas.microsoft.com/office/drawing/2014/main" val="2499226316"/>
                    </a:ext>
                  </a:extLst>
                </a:gridCol>
              </a:tblGrid>
              <a:tr h="113405">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gridSpan="2">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hMerge="1">
                  <a:txBody>
                    <a:bodyPr/>
                    <a:lstStyle/>
                    <a:p>
                      <a:pPr algn="l" fontAlgn="b"/>
                      <a:endParaRPr lang="cs-CZ" sz="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373359212"/>
                  </a:ext>
                </a:extLst>
              </a:tr>
              <a:tr h="244888">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gridSpan="10">
                  <a:txBody>
                    <a:bodyPr/>
                    <a:lstStyle/>
                    <a:p>
                      <a:pPr algn="ctr" fontAlgn="ctr"/>
                      <a:r>
                        <a:rPr lang="pl-PL" sz="1800" b="1" i="0" u="none" strike="noStrike" dirty="0">
                          <a:solidFill>
                            <a:srgbClr val="0000CC"/>
                          </a:solidFill>
                          <a:effectLst/>
                          <a:latin typeface="Calibri" panose="020F0502020204030204" pitchFamily="34" charset="0"/>
                        </a:rPr>
                        <a:t>Divize dospělých 2019-2020 po 10 kole </a:t>
                      </a:r>
                    </a:p>
                  </a:txBody>
                  <a:tcPr marL="9525" marR="9525" marT="9525" marB="0" anchor="ctr">
                    <a:lnL>
                      <a:noFill/>
                    </a:lnL>
                    <a:lnR>
                      <a:noFill/>
                    </a:lnR>
                    <a:lnT>
                      <a:noFill/>
                    </a:lnT>
                    <a:lnB>
                      <a:noFill/>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471037580"/>
                  </a:ext>
                </a:extLst>
              </a:tr>
              <a:tr h="139701">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FK Baník Souš</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gridSpan="2">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33"/>
                    </a:solidFill>
                  </a:tcPr>
                </a:tc>
                <a:tc hMerge="1">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28:8</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28</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598265579"/>
                  </a:ext>
                </a:extLst>
              </a:tr>
              <a:tr h="161042">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SK Český Brod</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gridSpan="2">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hMerge="1">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17:5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28</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228888293"/>
                  </a:ext>
                </a:extLst>
              </a:tr>
              <a:tr h="139701">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FK Meteor Praha VIII</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gridSpan="2">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hMerge="1">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20:15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21</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711585025"/>
                  </a:ext>
                </a:extLst>
              </a:tr>
              <a:tr h="271185">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Fotbalový klub Ostrov</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gridSpan="2">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hMerge="1">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27:20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19</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69932532"/>
                  </a:ext>
                </a:extLst>
              </a:tr>
              <a:tr h="139701">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FC Chomutov</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gridSpan="2">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hMerge="1">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18:10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17</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425384380"/>
                  </a:ext>
                </a:extLst>
              </a:tr>
              <a:tr h="139701">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SK Aritma Praha</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gridSpan="2">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hMerge="1">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11:7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17</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015594940"/>
                  </a:ext>
                </a:extLst>
              </a:tr>
              <a:tr h="139701">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dirty="0">
                          <a:solidFill>
                            <a:srgbClr val="000000"/>
                          </a:solidFill>
                          <a:effectLst/>
                          <a:latin typeface="Arial" panose="020B0604020202020204" pitchFamily="34" charset="0"/>
                        </a:rPr>
                        <a:t>FK Neratovice</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gridSpan="2">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hMerge="1">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18:9</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16</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376697983"/>
                  </a:ext>
                </a:extLst>
              </a:tr>
              <a:tr h="139701">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FK Olympie Březová</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gridSpan="2">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hMerge="1">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16:20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16</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126968969"/>
                  </a:ext>
                </a:extLst>
              </a:tr>
              <a:tr h="139701">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SK Kladno</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gridSpan="2">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hMerge="1">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19:14</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684398336"/>
                  </a:ext>
                </a:extLst>
              </a:tr>
              <a:tr h="139701">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SK Slaný</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gridSpan="2">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hMerge="1">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15:21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925063993"/>
                  </a:ext>
                </a:extLst>
              </a:tr>
              <a:tr h="139701">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FK SEKO Louny</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gridSpan="2">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hMerge="1">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9:15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480986036"/>
                  </a:ext>
                </a:extLst>
              </a:tr>
              <a:tr h="139701">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FK Brandýs n.L.</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gridSpan="2">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hMerge="1">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8:15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444455397"/>
                  </a:ext>
                </a:extLst>
              </a:tr>
              <a:tr h="139701">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SK Štětí</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gridSpan="2">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hMerge="1">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19:28</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4084403600"/>
                  </a:ext>
                </a:extLst>
              </a:tr>
              <a:tr h="271185">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FK Arsenal Česká Lípa</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gridSpan="2">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hMerge="1">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13:22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4079246721"/>
                  </a:ext>
                </a:extLst>
              </a:tr>
              <a:tr h="139701">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TJ Tatran Rakovník</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gridSpan="2">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hMerge="1">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14:26</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315227646"/>
                  </a:ext>
                </a:extLst>
              </a:tr>
              <a:tr h="139701">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16.</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MFK Dobříš</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gridSpan="2">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hMerge="1">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12:29</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178984375"/>
                  </a:ext>
                </a:extLst>
              </a:tr>
              <a:tr h="113405">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gridSpan="2">
                  <a:txBody>
                    <a:bodyPr/>
                    <a:lstStyle/>
                    <a:p>
                      <a:pPr algn="l" fontAlgn="b"/>
                      <a:r>
                        <a:rPr lang="cs-CZ" sz="8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hMerge="1">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984503255"/>
                  </a:ext>
                </a:extLst>
              </a:tr>
            </a:tbl>
          </a:graphicData>
        </a:graphic>
      </p:graphicFrame>
      <p:pic>
        <p:nvPicPr>
          <p:cNvPr id="7" name="Obrázek 6">
            <a:extLst>
              <a:ext uri="{FF2B5EF4-FFF2-40B4-BE49-F238E27FC236}">
                <a16:creationId xmlns:a16="http://schemas.microsoft.com/office/drawing/2014/main" id="{6AFA4011-5A4A-48F4-A6DA-F0B782B7451C}"/>
              </a:ext>
            </a:extLst>
          </p:cNvPr>
          <p:cNvPicPr>
            <a:picLocks noChangeAspect="1"/>
          </p:cNvPicPr>
          <p:nvPr/>
        </p:nvPicPr>
        <p:blipFill>
          <a:blip r:embed="rId2"/>
          <a:stretch>
            <a:fillRect/>
          </a:stretch>
        </p:blipFill>
        <p:spPr>
          <a:xfrm>
            <a:off x="5344827" y="77525"/>
            <a:ext cx="4773582" cy="6706181"/>
          </a:xfrm>
          <a:prstGeom prst="rect">
            <a:avLst/>
          </a:prstGeom>
        </p:spPr>
      </p:pic>
      <p:sp>
        <p:nvSpPr>
          <p:cNvPr id="5" name="TextovéPole 4">
            <a:extLst>
              <a:ext uri="{FF2B5EF4-FFF2-40B4-BE49-F238E27FC236}">
                <a16:creationId xmlns:a16="http://schemas.microsoft.com/office/drawing/2014/main" id="{EF05E4FE-070E-400D-A3B8-319E8E84D7D4}"/>
              </a:ext>
            </a:extLst>
          </p:cNvPr>
          <p:cNvSpPr txBox="1"/>
          <p:nvPr/>
        </p:nvSpPr>
        <p:spPr>
          <a:xfrm>
            <a:off x="85943" y="1099220"/>
            <a:ext cx="4674343" cy="2308324"/>
          </a:xfrm>
          <a:prstGeom prst="rect">
            <a:avLst/>
          </a:prstGeom>
          <a:solidFill>
            <a:srgbClr val="CCFF99"/>
          </a:solidFill>
          <a:effectLst>
            <a:glow rad="101600">
              <a:srgbClr val="FFFF66">
                <a:alpha val="40000"/>
              </a:srgbClr>
            </a:glow>
            <a:softEdge rad="241300"/>
          </a:effectLst>
        </p:spPr>
        <p:txBody>
          <a:bodyPr wrap="square" rtlCol="0">
            <a:spAutoFit/>
          </a:bodyPr>
          <a:lstStyle/>
          <a:p>
            <a:pPr algn="just"/>
            <a:r>
              <a:rPr lang="cs-CZ" sz="1600" dirty="0">
                <a:solidFill>
                  <a:srgbClr val="993366"/>
                </a:solidFill>
                <a:latin typeface="Verdana" panose="020B0604030504040204" pitchFamily="34" charset="0"/>
                <a:ea typeface="Verdana" panose="020B0604030504040204" pitchFamily="34" charset="0"/>
                <a:cs typeface="Verdana" panose="020B0604030504040204" pitchFamily="34" charset="0"/>
              </a:rPr>
              <a:t>Na čele tabulky se po 10 kolech osamostatnily Souš a Český Brod. Tato mužstva mají po třetině soutěže našlápnuto nejblíže v boji o nejvyšší příčku</a:t>
            </a:r>
            <a:r>
              <a:rPr lang="cs-CZ" sz="1600" dirty="0">
                <a:latin typeface="Verdana" panose="020B0604030504040204" pitchFamily="34" charset="0"/>
                <a:ea typeface="Verdana" panose="020B0604030504040204" pitchFamily="34" charset="0"/>
                <a:cs typeface="Verdana" panose="020B0604030504040204" pitchFamily="34" charset="0"/>
              </a:rPr>
              <a:t>. </a:t>
            </a:r>
            <a:r>
              <a:rPr lang="cs-CZ" sz="1600"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Od 3. místa a až po 9. je mezi mužstvy rozdíl pouhých 4 bodů, kterou můžeme nazvat bezpečnostní. </a:t>
            </a:r>
            <a:r>
              <a:rPr lang="cs-CZ" sz="1600" dirty="0">
                <a:solidFill>
                  <a:srgbClr val="003300"/>
                </a:solidFill>
                <a:latin typeface="Verdana" panose="020B0604030504040204" pitchFamily="34" charset="0"/>
                <a:ea typeface="Verdana" panose="020B0604030504040204" pitchFamily="34" charset="0"/>
                <a:cs typeface="Verdana" panose="020B0604030504040204" pitchFamily="34" charset="0"/>
              </a:rPr>
              <a:t>Ještě menší rozdíl je mezi týmy od 10. místa až po 16. 3 body a to je jedna výhra.   </a:t>
            </a:r>
          </a:p>
        </p:txBody>
      </p:sp>
      <p:sp>
        <p:nvSpPr>
          <p:cNvPr id="6" name="Obdélník 5">
            <a:extLst>
              <a:ext uri="{FF2B5EF4-FFF2-40B4-BE49-F238E27FC236}">
                <a16:creationId xmlns:a16="http://schemas.microsoft.com/office/drawing/2014/main" id="{886FE962-A6BA-4E54-8286-E3F5829FA5FC}"/>
              </a:ext>
            </a:extLst>
          </p:cNvPr>
          <p:cNvSpPr/>
          <p:nvPr/>
        </p:nvSpPr>
        <p:spPr>
          <a:xfrm>
            <a:off x="71984" y="71804"/>
            <a:ext cx="4736270" cy="830997"/>
          </a:xfrm>
          <a:prstGeom prst="rect">
            <a:avLst/>
          </a:prstGeom>
          <a:pattFill prst="lgCheck">
            <a:fgClr>
              <a:srgbClr val="99FF33"/>
            </a:fgClr>
            <a:bgClr>
              <a:schemeClr val="bg1"/>
            </a:bgClr>
          </a:pattFill>
          <a:ln w="31750">
            <a:solidFill>
              <a:srgbClr val="008000"/>
            </a:solidFill>
          </a:ln>
          <a:effectLst>
            <a:glow rad="38100">
              <a:schemeClr val="accent6">
                <a:satMod val="175000"/>
                <a:alpha val="40000"/>
              </a:schemeClr>
            </a:glow>
            <a:softEdge rad="152400"/>
          </a:effectLst>
        </p:spPr>
        <p:txBody>
          <a:bodyPr wrap="square" lIns="91440" tIns="45720" rIns="91440" bIns="45720">
            <a:spAutoFit/>
          </a:bodyPr>
          <a:lstStyle/>
          <a:p>
            <a:pPr algn="ctr"/>
            <a:r>
              <a:rPr lang="cs-CZ" sz="2400" b="1" cap="none" spc="0" dirty="0">
                <a:ln w="22225">
                  <a:solidFill>
                    <a:schemeClr val="accent2"/>
                  </a:solidFill>
                  <a:prstDash val="solid"/>
                </a:ln>
                <a:solidFill>
                  <a:srgbClr val="BC1014"/>
                </a:solidFill>
                <a:effectLst/>
              </a:rPr>
              <a:t>Po 10. kolech divizní soutěže lze týmy rozdělit do 3 skupin</a:t>
            </a:r>
          </a:p>
        </p:txBody>
      </p:sp>
    </p:spTree>
    <p:extLst>
      <p:ext uri="{BB962C8B-B14F-4D97-AF65-F5344CB8AC3E}">
        <p14:creationId xmlns:p14="http://schemas.microsoft.com/office/powerpoint/2010/main" val="369195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32</a:t>
            </a:r>
          </a:p>
        </p:txBody>
      </p:sp>
      <p:sp>
        <p:nvSpPr>
          <p:cNvPr id="10" name="TextovéPole 9"/>
          <p:cNvSpPr txBox="1"/>
          <p:nvPr/>
        </p:nvSpPr>
        <p:spPr>
          <a:xfrm>
            <a:off x="8424912" y="6999217"/>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13</a:t>
            </a:r>
          </a:p>
        </p:txBody>
      </p:sp>
      <p:sp>
        <p:nvSpPr>
          <p:cNvPr id="2" name="TextovéPole 1">
            <a:extLst>
              <a:ext uri="{FF2B5EF4-FFF2-40B4-BE49-F238E27FC236}">
                <a16:creationId xmlns:a16="http://schemas.microsoft.com/office/drawing/2014/main" id="{DFCBFADF-94F0-4BF3-A09E-54D3CF5C8809}"/>
              </a:ext>
            </a:extLst>
          </p:cNvPr>
          <p:cNvSpPr txBox="1"/>
          <p:nvPr/>
        </p:nvSpPr>
        <p:spPr>
          <a:xfrm>
            <a:off x="5400576" y="163116"/>
            <a:ext cx="4176464" cy="400110"/>
          </a:xfrm>
          <a:prstGeom prst="rect">
            <a:avLst/>
          </a:prstGeom>
          <a:solidFill>
            <a:srgbClr val="99FFCC"/>
          </a:solidFill>
          <a:effectLst>
            <a:glow rad="101600">
              <a:srgbClr val="FFFF66">
                <a:alpha val="40000"/>
              </a:srgbClr>
            </a:glow>
            <a:softEdge rad="241300"/>
          </a:effectLst>
        </p:spPr>
        <p:txBody>
          <a:bodyPr wrap="square" rtlCol="0">
            <a:spAutoFit/>
          </a:bodyPr>
          <a:lstStyle/>
          <a:p>
            <a:pPr algn="ctr"/>
            <a:endParaRPr lang="cs-CZ" sz="2000" dirty="0">
              <a:latin typeface="Arial Black" panose="020B0A04020102020204" pitchFamily="34" charset="0"/>
            </a:endParaRPr>
          </a:p>
        </p:txBody>
      </p:sp>
      <p:sp>
        <p:nvSpPr>
          <p:cNvPr id="7" name="Obdélník 6">
            <a:extLst>
              <a:ext uri="{FF2B5EF4-FFF2-40B4-BE49-F238E27FC236}">
                <a16:creationId xmlns:a16="http://schemas.microsoft.com/office/drawing/2014/main" id="{2B1753C5-D14E-4856-8A6B-8D45579F85DC}"/>
              </a:ext>
            </a:extLst>
          </p:cNvPr>
          <p:cNvSpPr/>
          <p:nvPr/>
        </p:nvSpPr>
        <p:spPr>
          <a:xfrm>
            <a:off x="5499372" y="74265"/>
            <a:ext cx="4628571" cy="923330"/>
          </a:xfrm>
          <a:prstGeom prst="rect">
            <a:avLst/>
          </a:prstGeom>
          <a:blipFill>
            <a:blip r:embed="rId2">
              <a:extLst>
                <a:ext uri="{837473B0-CC2E-450A-ABE3-18F120FF3D39}">
                  <a1611:picAttrSrcUrl xmlns:a1611="http://schemas.microsoft.com/office/drawing/2016/11/main" xmlns="" r:id="rId3"/>
                </a:ext>
              </a:extLst>
            </a:blip>
            <a:stretch>
              <a:fillRect/>
            </a:stretch>
          </a:blipFill>
          <a:effectLst/>
        </p:spPr>
        <p:txBody>
          <a:bodyPr wrap="square" lIns="91440" tIns="45720" rIns="91440" bIns="45720">
            <a:spAutoFit/>
          </a:bodyPr>
          <a:lstStyle/>
          <a:p>
            <a:pPr algn="ctr"/>
            <a:r>
              <a:rPr lang="cs-CZ" sz="2700" b="1" cap="none" spc="0" dirty="0">
                <a:ln w="6350">
                  <a:noFill/>
                  <a:prstDash val="solid"/>
                </a:ln>
                <a:highlight>
                  <a:srgbClr val="CCFF33"/>
                </a:highlight>
                <a:latin typeface="Bernard MT Condensed" panose="02050806060905020404" pitchFamily="18" charset="0"/>
                <a:cs typeface="Mongolian Baiti" panose="03000500000000000000" pitchFamily="66" charset="0"/>
              </a:rPr>
              <a:t>10. kolo divizní soutěže dospělých 12.-13.10.2019</a:t>
            </a:r>
          </a:p>
        </p:txBody>
      </p:sp>
      <p:sp>
        <p:nvSpPr>
          <p:cNvPr id="8" name="Obdélník 7">
            <a:extLst>
              <a:ext uri="{FF2B5EF4-FFF2-40B4-BE49-F238E27FC236}">
                <a16:creationId xmlns:a16="http://schemas.microsoft.com/office/drawing/2014/main" id="{99B06C17-70EB-4BCB-90B5-24F3F2DB5893}"/>
              </a:ext>
            </a:extLst>
          </p:cNvPr>
          <p:cNvSpPr/>
          <p:nvPr/>
        </p:nvSpPr>
        <p:spPr>
          <a:xfrm>
            <a:off x="5569753" y="1243682"/>
            <a:ext cx="4583351" cy="5544169"/>
          </a:xfrm>
          <a:prstGeom prst="rect">
            <a:avLst/>
          </a:prstGeom>
          <a:pattFill prst="ltDnDiag">
            <a:fgClr>
              <a:srgbClr val="FFFF00"/>
            </a:fgClr>
            <a:bgClr>
              <a:schemeClr val="bg1"/>
            </a:bgClr>
          </a:pattFill>
          <a:ln w="19050">
            <a:solidFill>
              <a:srgbClr val="008000"/>
            </a:solidFill>
          </a:ln>
        </p:spPr>
        <p:txBody>
          <a:bodyPr wrap="square">
            <a:noAutofit/>
          </a:bodyPr>
          <a:lstStyle/>
          <a:p>
            <a:pPr algn="ctr" fontAlgn="ctr"/>
            <a:r>
              <a:rPr lang="cs-CZ" sz="1400" dirty="0">
                <a:solidFill>
                  <a:srgbClr val="6600CC"/>
                </a:solidFill>
                <a:latin typeface="Arial" panose="020B0604020202020204" pitchFamily="34" charset="0"/>
                <a:cs typeface="Arial" panose="020B0604020202020204" pitchFamily="34" charset="0"/>
              </a:rPr>
              <a:t>FC CHOMUTOV- FK Olympie Březová 2:1 PK (0:1)</a:t>
            </a:r>
          </a:p>
          <a:p>
            <a:pPr algn="just" fontAlgn="ctr"/>
            <a:r>
              <a:rPr lang="cs-CZ" dirty="0">
                <a:solidFill>
                  <a:srgbClr val="FF0000"/>
                </a:solidFill>
                <a:latin typeface="Arial" panose="020B0604020202020204" pitchFamily="34" charset="0"/>
                <a:cs typeface="Arial" panose="020B0604020202020204" pitchFamily="34" charset="0"/>
              </a:rPr>
              <a:t>hrálo se už v pátek za umělého osvětlení a domácí museli dotahovat museli poločasové vedení hostů. Penaltový rozstřel vyšel na rozdíl od posledního domácího zápasu proti Štětí Chomutovu.</a:t>
            </a:r>
          </a:p>
          <a:p>
            <a:pPr algn="ctr" fontAlgn="ctr"/>
            <a:r>
              <a:rPr lang="cs-CZ" sz="1400" dirty="0">
                <a:solidFill>
                  <a:srgbClr val="6600CC"/>
                </a:solidFill>
                <a:latin typeface="Arial" panose="020B0604020202020204" pitchFamily="34" charset="0"/>
                <a:cs typeface="Arial" panose="020B0604020202020204" pitchFamily="34" charset="0"/>
              </a:rPr>
              <a:t>FK Neratovice-</a:t>
            </a:r>
            <a:r>
              <a:rPr lang="cs-CZ" sz="1400" dirty="0" err="1">
                <a:solidFill>
                  <a:srgbClr val="6600CC"/>
                </a:solidFill>
                <a:latin typeface="Arial" panose="020B0604020202020204" pitchFamily="34" charset="0"/>
                <a:cs typeface="Arial" panose="020B0604020202020204" pitchFamily="34" charset="0"/>
              </a:rPr>
              <a:t>Byškovice</a:t>
            </a:r>
            <a:r>
              <a:rPr lang="cs-CZ" sz="1400" dirty="0">
                <a:solidFill>
                  <a:srgbClr val="6600CC"/>
                </a:solidFill>
                <a:latin typeface="Arial" panose="020B0604020202020204" pitchFamily="34" charset="0"/>
                <a:cs typeface="Arial" panose="020B0604020202020204" pitchFamily="34" charset="0"/>
              </a:rPr>
              <a:t> - SK Štětí </a:t>
            </a:r>
          </a:p>
          <a:p>
            <a:pPr algn="just" fontAlgn="ctr"/>
            <a:r>
              <a:rPr lang="cs-CZ" dirty="0">
                <a:solidFill>
                  <a:srgbClr val="FF0000"/>
                </a:solidFill>
                <a:latin typeface="Arial" panose="020B0604020202020204" pitchFamily="34" charset="0"/>
                <a:cs typeface="Arial" panose="020B0604020202020204" pitchFamily="34" charset="0"/>
              </a:rPr>
              <a:t>výkon Štětí zůstal daleko za očekávání. Chybovali hráči i brankář a byla z toho pro hosty pěkná nadílka. </a:t>
            </a:r>
          </a:p>
          <a:p>
            <a:pPr algn="ctr" fontAlgn="ctr"/>
            <a:r>
              <a:rPr lang="cs-CZ" sz="1400" dirty="0">
                <a:solidFill>
                  <a:srgbClr val="6600CC"/>
                </a:solidFill>
                <a:latin typeface="Arial" panose="020B0604020202020204" pitchFamily="34" charset="0"/>
                <a:cs typeface="Arial" panose="020B0604020202020204" pitchFamily="34" charset="0"/>
              </a:rPr>
              <a:t>SK Kladno  - SK Český Brod  0:1(0:0) </a:t>
            </a:r>
          </a:p>
          <a:p>
            <a:pPr algn="just" fontAlgn="ctr"/>
            <a:r>
              <a:rPr lang="cs-CZ" dirty="0">
                <a:solidFill>
                  <a:srgbClr val="FF0000"/>
                </a:solidFill>
                <a:latin typeface="Arial" panose="020B0604020202020204" pitchFamily="34" charset="0"/>
                <a:cs typeface="Arial" panose="020B0604020202020204" pitchFamily="34" charset="0"/>
              </a:rPr>
              <a:t>oslabení domácí vzdorovali do 82. minuty, ve které se hostujícímu Romanovi Herzánovi podařilo potrestat chybu domácích.</a:t>
            </a:r>
          </a:p>
          <a:p>
            <a:pPr algn="ctr" fontAlgn="ctr"/>
            <a:r>
              <a:rPr lang="cs-CZ" sz="1400" dirty="0">
                <a:solidFill>
                  <a:srgbClr val="6600CC"/>
                </a:solidFill>
                <a:latin typeface="Arial" panose="020B0604020202020204" pitchFamily="34" charset="0"/>
                <a:cs typeface="Arial" panose="020B0604020202020204" pitchFamily="34" charset="0"/>
              </a:rPr>
              <a:t>FK Arsenal Česká Lípa - FK Meteor Praha 1:2(1:2)</a:t>
            </a:r>
          </a:p>
          <a:p>
            <a:pPr algn="just" fontAlgn="ctr"/>
            <a:r>
              <a:rPr lang="cs-CZ" dirty="0">
                <a:solidFill>
                  <a:srgbClr val="FF0000"/>
                </a:solidFill>
                <a:latin typeface="Arial" panose="020B0604020202020204" pitchFamily="34" charset="0"/>
                <a:cs typeface="Arial" panose="020B0604020202020204" pitchFamily="34" charset="0"/>
              </a:rPr>
              <a:t>proti domácím se kopaly 3 penalty. Rozhodčí </a:t>
            </a:r>
            <a:r>
              <a:rPr lang="cs-CZ" dirty="0" err="1">
                <a:solidFill>
                  <a:srgbClr val="FF0000"/>
                </a:solidFill>
                <a:latin typeface="Arial" panose="020B0604020202020204" pitchFamily="34" charset="0"/>
                <a:cs typeface="Arial" panose="020B0604020202020204" pitchFamily="34" charset="0"/>
              </a:rPr>
              <a:t>Šob</a:t>
            </a:r>
            <a:r>
              <a:rPr lang="cs-CZ" dirty="0">
                <a:solidFill>
                  <a:srgbClr val="FF0000"/>
                </a:solidFill>
                <a:latin typeface="Arial" panose="020B0604020202020204" pitchFamily="34" charset="0"/>
                <a:cs typeface="Arial" panose="020B0604020202020204" pitchFamily="34" charset="0"/>
              </a:rPr>
              <a:t> </a:t>
            </a:r>
            <a:r>
              <a:rPr lang="cs-CZ" dirty="0" err="1">
                <a:solidFill>
                  <a:srgbClr val="FF0000"/>
                </a:solidFill>
                <a:latin typeface="Arial" panose="020B0604020202020204" pitchFamily="34" charset="0"/>
                <a:cs typeface="Arial" panose="020B0604020202020204" pitchFamily="34" charset="0"/>
              </a:rPr>
              <a:t>uděli</a:t>
            </a:r>
            <a:r>
              <a:rPr lang="cs-CZ" dirty="0">
                <a:solidFill>
                  <a:srgbClr val="FF0000"/>
                </a:solidFill>
                <a:latin typeface="Arial" panose="020B0604020202020204" pitchFamily="34" charset="0"/>
                <a:cs typeface="Arial" panose="020B0604020202020204" pitchFamily="34" charset="0"/>
              </a:rPr>
              <a:t> 9 žlutých karet a od 64. minuty hráli domácí po vyloučení Daniela Dvořáka přesilovku, ale nevyužili ji.</a:t>
            </a:r>
          </a:p>
          <a:p>
            <a:pPr algn="ctr" fontAlgn="ctr"/>
            <a:r>
              <a:rPr lang="cs-CZ" sz="1400" dirty="0">
                <a:solidFill>
                  <a:srgbClr val="6600CC"/>
                </a:solidFill>
                <a:latin typeface="Arial" panose="020B0604020202020204" pitchFamily="34" charset="0"/>
                <a:cs typeface="Arial" panose="020B0604020202020204" pitchFamily="34" charset="0"/>
              </a:rPr>
              <a:t>MFK Dobříš - FK Ostrov  5:4(2:3)</a:t>
            </a:r>
          </a:p>
          <a:p>
            <a:pPr algn="just" fontAlgn="ctr"/>
            <a:r>
              <a:rPr lang="cs-CZ" dirty="0">
                <a:solidFill>
                  <a:srgbClr val="FF0000"/>
                </a:solidFill>
                <a:latin typeface="Arial" panose="020B0604020202020204" pitchFamily="34" charset="0"/>
                <a:cs typeface="Arial" panose="020B0604020202020204" pitchFamily="34" charset="0"/>
              </a:rPr>
              <a:t>Hosté vedli už 4:2, ale pak během15 minut3x inkasovali</a:t>
            </a:r>
          </a:p>
          <a:p>
            <a:pPr algn="ctr" fontAlgn="ctr"/>
            <a:r>
              <a:rPr lang="cs-CZ" sz="1400" dirty="0">
                <a:solidFill>
                  <a:srgbClr val="6600CC"/>
                </a:solidFill>
                <a:latin typeface="Arial" panose="020B0604020202020204" pitchFamily="34" charset="0"/>
                <a:cs typeface="Arial" panose="020B0604020202020204" pitchFamily="34" charset="0"/>
              </a:rPr>
              <a:t>FK Brandýs </a:t>
            </a:r>
            <a:r>
              <a:rPr lang="cs-CZ" sz="1400" dirty="0" err="1">
                <a:solidFill>
                  <a:srgbClr val="6600CC"/>
                </a:solidFill>
                <a:latin typeface="Arial" panose="020B0604020202020204" pitchFamily="34" charset="0"/>
                <a:cs typeface="Arial" panose="020B0604020202020204" pitchFamily="34" charset="0"/>
              </a:rPr>
              <a:t>n.L.</a:t>
            </a:r>
            <a:r>
              <a:rPr lang="cs-CZ" sz="1400" dirty="0">
                <a:solidFill>
                  <a:srgbClr val="6600CC"/>
                </a:solidFill>
                <a:latin typeface="Arial" panose="020B0604020202020204" pitchFamily="34" charset="0"/>
                <a:cs typeface="Arial" panose="020B0604020202020204" pitchFamily="34" charset="0"/>
              </a:rPr>
              <a:t> - FK SEKO LOUNY 0:4(0:1)</a:t>
            </a:r>
            <a:r>
              <a:rPr lang="cs-CZ" sz="1800" dirty="0">
                <a:solidFill>
                  <a:srgbClr val="6600CC"/>
                </a:solidFill>
                <a:latin typeface="Arial" panose="020B0604020202020204" pitchFamily="34" charset="0"/>
                <a:cs typeface="Arial" panose="020B0604020202020204" pitchFamily="34" charset="0"/>
              </a:rPr>
              <a:t> </a:t>
            </a:r>
          </a:p>
          <a:p>
            <a:pPr algn="just" fontAlgn="ctr"/>
            <a:r>
              <a:rPr lang="cs-CZ" dirty="0">
                <a:solidFill>
                  <a:srgbClr val="FF0000"/>
                </a:solidFill>
                <a:latin typeface="Arial" panose="020B0604020202020204" pitchFamily="34" charset="0"/>
                <a:cs typeface="Arial" panose="020B0604020202020204" pitchFamily="34" charset="0"/>
              </a:rPr>
              <a:t>Hosté kteří v v předchozích 9 zápasech nastříleli 5 branek, jich stihli v Brandýse 5. Domácí se trápí. Nevyhráli už 7x.</a:t>
            </a:r>
          </a:p>
          <a:p>
            <a:pPr algn="ctr" fontAlgn="ctr"/>
            <a:r>
              <a:rPr lang="cs-CZ" sz="1400" dirty="0">
                <a:solidFill>
                  <a:srgbClr val="6600CC"/>
                </a:solidFill>
                <a:latin typeface="Arial" panose="020B0604020202020204" pitchFamily="34" charset="0"/>
                <a:cs typeface="Arial" panose="020B0604020202020204" pitchFamily="34" charset="0"/>
              </a:rPr>
              <a:t>SK Aritma Praha – SK Slaný </a:t>
            </a:r>
            <a:r>
              <a:rPr lang="cs-CZ" sz="1400" dirty="0" smtClean="0">
                <a:solidFill>
                  <a:srgbClr val="6600CC"/>
                </a:solidFill>
                <a:latin typeface="Arial" panose="020B0604020202020204" pitchFamily="34" charset="0"/>
                <a:cs typeface="Arial" panose="020B0604020202020204" pitchFamily="34" charset="0"/>
              </a:rPr>
              <a:t>1:0</a:t>
            </a:r>
            <a:endParaRPr lang="cs-CZ" sz="1400" dirty="0">
              <a:solidFill>
                <a:srgbClr val="6600CC"/>
              </a:solidFill>
              <a:latin typeface="Arial" panose="020B0604020202020204" pitchFamily="34" charset="0"/>
              <a:cs typeface="Arial" panose="020B0604020202020204" pitchFamily="34" charset="0"/>
            </a:endParaRPr>
          </a:p>
          <a:p>
            <a:pPr algn="just" fontAlgn="ctr"/>
            <a:r>
              <a:rPr lang="cs-CZ" dirty="0">
                <a:solidFill>
                  <a:srgbClr val="FF0000"/>
                </a:solidFill>
              </a:rPr>
              <a:t>Za krásného počasí těsná výhra nad Slaným o které rozhodl střídající Filip </a:t>
            </a:r>
            <a:r>
              <a:rPr lang="cs-CZ" dirty="0" err="1">
                <a:solidFill>
                  <a:srgbClr val="FF0000"/>
                </a:solidFill>
              </a:rPr>
              <a:t>Turbák</a:t>
            </a:r>
            <a:r>
              <a:rPr lang="cs-CZ" dirty="0">
                <a:solidFill>
                  <a:srgbClr val="FF0000"/>
                </a:solidFill>
              </a:rPr>
              <a:t>. V 78. minutě</a:t>
            </a:r>
          </a:p>
          <a:p>
            <a:pPr algn="ctr" fontAlgn="ctr"/>
            <a:r>
              <a:rPr lang="cs-CZ" sz="1400" dirty="0">
                <a:solidFill>
                  <a:srgbClr val="6600CC"/>
                </a:solidFill>
                <a:latin typeface="Arial" panose="020B0604020202020204" pitchFamily="34" charset="0"/>
                <a:cs typeface="Arial" panose="020B0604020202020204" pitchFamily="34" charset="0"/>
              </a:rPr>
              <a:t>FK Baník Souš - TJ Tatran Rakovník    5:2(3:2)</a:t>
            </a:r>
          </a:p>
          <a:p>
            <a:pPr algn="just" fontAlgn="ctr"/>
            <a:r>
              <a:rPr lang="cs-CZ" dirty="0">
                <a:solidFill>
                  <a:srgbClr val="FF0000"/>
                </a:solidFill>
                <a:latin typeface="Arial" panose="020B0604020202020204" pitchFamily="34" charset="0"/>
                <a:cs typeface="Arial" panose="020B0604020202020204" pitchFamily="34" charset="0"/>
              </a:rPr>
              <a:t>domácí favorit nezaváhal. Hattrick si připsal do sbírky </a:t>
            </a:r>
            <a:r>
              <a:rPr lang="cs-CZ" dirty="0" err="1">
                <a:solidFill>
                  <a:srgbClr val="FF0000"/>
                </a:solidFill>
                <a:latin typeface="Arial" panose="020B0604020202020204" pitchFamily="34" charset="0"/>
                <a:cs typeface="Arial" panose="020B0604020202020204" pitchFamily="34" charset="0"/>
              </a:rPr>
              <a:t>P.Hlaváček</a:t>
            </a:r>
            <a:r>
              <a:rPr lang="cs-CZ" dirty="0">
                <a:solidFill>
                  <a:srgbClr val="FF0000"/>
                </a:solidFill>
                <a:latin typeface="Arial" panose="020B0604020202020204" pitchFamily="34" charset="0"/>
                <a:cs typeface="Arial" panose="020B0604020202020204" pitchFamily="34" charset="0"/>
              </a:rPr>
              <a:t>. </a:t>
            </a:r>
          </a:p>
        </p:txBody>
      </p:sp>
      <p:graphicFrame>
        <p:nvGraphicFramePr>
          <p:cNvPr id="13" name="Tabulka 12">
            <a:extLst>
              <a:ext uri="{FF2B5EF4-FFF2-40B4-BE49-F238E27FC236}">
                <a16:creationId xmlns:a16="http://schemas.microsoft.com/office/drawing/2014/main" id="{3C6DF41A-8505-48F6-9B31-01939CEF8739}"/>
              </a:ext>
            </a:extLst>
          </p:cNvPr>
          <p:cNvGraphicFramePr>
            <a:graphicFrameLocks noGrp="1"/>
          </p:cNvGraphicFramePr>
          <p:nvPr>
            <p:extLst>
              <p:ext uri="{D42A27DB-BD31-4B8C-83A1-F6EECF244321}">
                <p14:modId xmlns:p14="http://schemas.microsoft.com/office/powerpoint/2010/main" val="1361816178"/>
              </p:ext>
            </p:extLst>
          </p:nvPr>
        </p:nvGraphicFramePr>
        <p:xfrm>
          <a:off x="216000" y="163116"/>
          <a:ext cx="4509718" cy="3277314"/>
        </p:xfrm>
        <a:graphic>
          <a:graphicData uri="http://schemas.openxmlformats.org/drawingml/2006/table">
            <a:tbl>
              <a:tblPr/>
              <a:tblGrid>
                <a:gridCol w="505088">
                  <a:extLst>
                    <a:ext uri="{9D8B030D-6E8A-4147-A177-3AD203B41FA5}">
                      <a16:colId xmlns:a16="http://schemas.microsoft.com/office/drawing/2014/main" val="650934091"/>
                    </a:ext>
                  </a:extLst>
                </a:gridCol>
                <a:gridCol w="784691">
                  <a:extLst>
                    <a:ext uri="{9D8B030D-6E8A-4147-A177-3AD203B41FA5}">
                      <a16:colId xmlns:a16="http://schemas.microsoft.com/office/drawing/2014/main" val="3111242312"/>
                    </a:ext>
                  </a:extLst>
                </a:gridCol>
                <a:gridCol w="505088">
                  <a:extLst>
                    <a:ext uri="{9D8B030D-6E8A-4147-A177-3AD203B41FA5}">
                      <a16:colId xmlns:a16="http://schemas.microsoft.com/office/drawing/2014/main" val="727352250"/>
                    </a:ext>
                  </a:extLst>
                </a:gridCol>
                <a:gridCol w="938022">
                  <a:extLst>
                    <a:ext uri="{9D8B030D-6E8A-4147-A177-3AD203B41FA5}">
                      <a16:colId xmlns:a16="http://schemas.microsoft.com/office/drawing/2014/main" val="1138351669"/>
                    </a:ext>
                  </a:extLst>
                </a:gridCol>
                <a:gridCol w="802730">
                  <a:extLst>
                    <a:ext uri="{9D8B030D-6E8A-4147-A177-3AD203B41FA5}">
                      <a16:colId xmlns:a16="http://schemas.microsoft.com/office/drawing/2014/main" val="4236524450"/>
                    </a:ext>
                  </a:extLst>
                </a:gridCol>
                <a:gridCol w="360777">
                  <a:extLst>
                    <a:ext uri="{9D8B030D-6E8A-4147-A177-3AD203B41FA5}">
                      <a16:colId xmlns:a16="http://schemas.microsoft.com/office/drawing/2014/main" val="2238429907"/>
                    </a:ext>
                  </a:extLst>
                </a:gridCol>
                <a:gridCol w="613322">
                  <a:extLst>
                    <a:ext uri="{9D8B030D-6E8A-4147-A177-3AD203B41FA5}">
                      <a16:colId xmlns:a16="http://schemas.microsoft.com/office/drawing/2014/main" val="1499961830"/>
                    </a:ext>
                  </a:extLst>
                </a:gridCol>
              </a:tblGrid>
              <a:tr h="402784">
                <a:tc gridSpan="7">
                  <a:txBody>
                    <a:bodyPr/>
                    <a:lstStyle/>
                    <a:p>
                      <a:pPr algn="ctr" fontAlgn="ctr"/>
                      <a:r>
                        <a:rPr lang="cs-CZ" sz="1800" b="1" i="0" u="none" strike="noStrike" dirty="0">
                          <a:solidFill>
                            <a:srgbClr val="000000"/>
                          </a:solidFill>
                          <a:effectLst/>
                          <a:latin typeface="Arial" panose="020B0604020202020204" pitchFamily="34" charset="0"/>
                        </a:rPr>
                        <a:t>Mladší přípravka Podzim  2019-Okresní přeb</a:t>
                      </a:r>
                      <a:r>
                        <a:rPr lang="cs-CZ" sz="1600" b="1" i="0" u="none" strike="noStrike" dirty="0">
                          <a:solidFill>
                            <a:srgbClr val="000000"/>
                          </a:solidFill>
                          <a:effectLst/>
                          <a:latin typeface="Arial" panose="020B0604020202020204" pitchFamily="34" charset="0"/>
                        </a:rPr>
                        <a:t>or Skupina B  základní skupina</a:t>
                      </a:r>
                    </a:p>
                  </a:txBody>
                  <a:tcPr marL="6913" marR="6913" marT="69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75358058"/>
                  </a:ext>
                </a:extLst>
              </a:tr>
              <a:tr h="333323">
                <a:tc>
                  <a:txBody>
                    <a:bodyPr/>
                    <a:lstStyle/>
                    <a:p>
                      <a:pPr algn="ctr" fontAlgn="ctr"/>
                      <a:r>
                        <a:rPr lang="cs-CZ" sz="1100" b="1" i="0" u="none" strike="noStrike">
                          <a:solidFill>
                            <a:srgbClr val="000000"/>
                          </a:solidFill>
                          <a:effectLst/>
                          <a:latin typeface="Arial" panose="020B0604020202020204" pitchFamily="34" charset="0"/>
                        </a:rPr>
                        <a:t>Den</a:t>
                      </a:r>
                    </a:p>
                  </a:txBody>
                  <a:tcPr marL="6913" marR="6913" marT="691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Datum</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Čas</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Domácí</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Hosté</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Kolo</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Výsledek</a:t>
                      </a:r>
                    </a:p>
                  </a:txBody>
                  <a:tcPr marL="6913" marR="6913" marT="69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909490305"/>
                  </a:ext>
                </a:extLst>
              </a:tr>
              <a:tr h="333323">
                <a:tc>
                  <a:txBody>
                    <a:bodyPr/>
                    <a:lstStyle/>
                    <a:p>
                      <a:pPr algn="ctr" fontAlgn="ctr"/>
                      <a:r>
                        <a:rPr lang="cs-CZ" sz="1100" b="1" i="0" u="none" strike="noStrike">
                          <a:solidFill>
                            <a:srgbClr val="000000"/>
                          </a:solidFill>
                          <a:effectLst/>
                          <a:latin typeface="Arial" panose="020B0604020202020204" pitchFamily="34" charset="0"/>
                        </a:rPr>
                        <a:t>sobota</a:t>
                      </a:r>
                    </a:p>
                  </a:txBody>
                  <a:tcPr marL="6913" marR="6913" marT="691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31.08.2019</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10:00</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TJ Sokol Hoštka</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SK Štětí</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5:25</a:t>
                      </a:r>
                    </a:p>
                  </a:txBody>
                  <a:tcPr marL="6913" marR="6913" marT="69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278960309"/>
                  </a:ext>
                </a:extLst>
              </a:tr>
              <a:tr h="333323">
                <a:tc>
                  <a:txBody>
                    <a:bodyPr/>
                    <a:lstStyle/>
                    <a:p>
                      <a:pPr algn="ctr" fontAlgn="ctr"/>
                      <a:r>
                        <a:rPr lang="cs-CZ" sz="1100" b="1" i="0" u="none" strike="noStrike" dirty="0">
                          <a:solidFill>
                            <a:srgbClr val="000000"/>
                          </a:solidFill>
                          <a:effectLst/>
                          <a:latin typeface="Arial" panose="020B0604020202020204" pitchFamily="34" charset="0"/>
                        </a:rPr>
                        <a:t>sobota</a:t>
                      </a:r>
                    </a:p>
                  </a:txBody>
                  <a:tcPr marL="6913" marR="6913" marT="691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14.09.2019</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10:00</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pl-PL" sz="1100" b="1" i="0" u="none" strike="noStrike" dirty="0">
                          <a:solidFill>
                            <a:srgbClr val="000000"/>
                          </a:solidFill>
                          <a:effectLst/>
                          <a:latin typeface="Arial" panose="020B0604020202020204" pitchFamily="34" charset="0"/>
                        </a:rPr>
                        <a:t>TJ Dynamo </a:t>
                      </a:r>
                      <a:r>
                        <a:rPr lang="pl-PL" sz="1100" b="1" i="0" u="none" strike="noStrike" dirty="0" err="1">
                          <a:solidFill>
                            <a:srgbClr val="000000"/>
                          </a:solidFill>
                          <a:effectLst/>
                          <a:latin typeface="Arial" panose="020B0604020202020204" pitchFamily="34" charset="0"/>
                        </a:rPr>
                        <a:t>Podlusky</a:t>
                      </a:r>
                      <a:r>
                        <a:rPr lang="pl-PL" sz="1100" b="1" i="0" u="none" strike="noStrike" dirty="0">
                          <a:solidFill>
                            <a:srgbClr val="000000"/>
                          </a:solidFill>
                          <a:effectLst/>
                          <a:latin typeface="Arial" panose="020B0604020202020204" pitchFamily="34" charset="0"/>
                        </a:rPr>
                        <a:t> </a:t>
                      </a:r>
                      <a:r>
                        <a:rPr lang="pl-PL" sz="1100" b="1" i="0" u="none" strike="noStrike" dirty="0" err="1">
                          <a:solidFill>
                            <a:srgbClr val="000000"/>
                          </a:solidFill>
                          <a:effectLst/>
                          <a:latin typeface="Arial" panose="020B0604020202020204" pitchFamily="34" charset="0"/>
                        </a:rPr>
                        <a:t>z.s</a:t>
                      </a:r>
                      <a:r>
                        <a:rPr lang="pl-PL" sz="1100" b="1" i="0" u="none" strike="noStrike" dirty="0">
                          <a:solidFill>
                            <a:srgbClr val="000000"/>
                          </a:solidFill>
                          <a:effectLst/>
                          <a:latin typeface="Arial" panose="020B0604020202020204" pitchFamily="34" charset="0"/>
                        </a:rPr>
                        <a:t>. </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SK Štětí</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8:18</a:t>
                      </a:r>
                    </a:p>
                  </a:txBody>
                  <a:tcPr marL="6913" marR="6913" marT="69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580340396"/>
                  </a:ext>
                </a:extLst>
              </a:tr>
              <a:tr h="491178">
                <a:tc>
                  <a:txBody>
                    <a:bodyPr/>
                    <a:lstStyle/>
                    <a:p>
                      <a:pPr algn="ctr" fontAlgn="ctr"/>
                      <a:r>
                        <a:rPr lang="cs-CZ" sz="1100" b="1" i="0" u="none" strike="noStrike">
                          <a:solidFill>
                            <a:srgbClr val="000000"/>
                          </a:solidFill>
                          <a:effectLst/>
                          <a:latin typeface="Arial" panose="020B0604020202020204" pitchFamily="34" charset="0"/>
                        </a:rPr>
                        <a:t>neděle</a:t>
                      </a:r>
                    </a:p>
                  </a:txBody>
                  <a:tcPr marL="6913" marR="6913" marT="691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cs-CZ" sz="1100" b="1" i="0" u="none" strike="noStrike">
                          <a:solidFill>
                            <a:srgbClr val="000000"/>
                          </a:solidFill>
                          <a:effectLst/>
                          <a:latin typeface="Arial" panose="020B0604020202020204" pitchFamily="34" charset="0"/>
                        </a:rPr>
                        <a:t>22.09.2019</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cs-CZ" sz="1100" b="1" i="0" u="none" strike="noStrike">
                          <a:solidFill>
                            <a:srgbClr val="000000"/>
                          </a:solidFill>
                          <a:effectLst/>
                          <a:latin typeface="Arial" panose="020B0604020202020204" pitchFamily="34" charset="0"/>
                        </a:rPr>
                        <a:t>9:00</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cs-CZ" sz="1100" b="1" i="0" u="none" strike="noStrike" dirty="0">
                          <a:solidFill>
                            <a:srgbClr val="000000"/>
                          </a:solidFill>
                          <a:effectLst/>
                          <a:latin typeface="Arial" panose="020B0604020202020204" pitchFamily="34" charset="0"/>
                        </a:rPr>
                        <a:t>SK Štětí</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cs-CZ" sz="1100" b="1" i="0" u="none" strike="noStrike">
                          <a:solidFill>
                            <a:srgbClr val="000000"/>
                          </a:solidFill>
                          <a:effectLst/>
                          <a:latin typeface="Arial" panose="020B0604020202020204" pitchFamily="34" charset="0"/>
                        </a:rPr>
                        <a:t>SK BEZDĚKOV z.s. / Dobříň </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cs-CZ" sz="1100" b="1" i="0" u="none" strike="noStrike">
                          <a:solidFill>
                            <a:srgbClr val="000000"/>
                          </a:solidFill>
                          <a:effectLst/>
                          <a:latin typeface="Arial" panose="020B0604020202020204" pitchFamily="34" charset="0"/>
                        </a:rPr>
                        <a:t>4</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cs-CZ" sz="1100" b="1" i="0" u="none" strike="noStrike">
                          <a:solidFill>
                            <a:srgbClr val="000000"/>
                          </a:solidFill>
                          <a:effectLst/>
                          <a:latin typeface="Arial" panose="020B0604020202020204" pitchFamily="34" charset="0"/>
                        </a:rPr>
                        <a:t>9:13</a:t>
                      </a:r>
                    </a:p>
                  </a:txBody>
                  <a:tcPr marL="6913" marR="6913" marT="69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8117286"/>
                  </a:ext>
                </a:extLst>
              </a:tr>
              <a:tr h="333323">
                <a:tc>
                  <a:txBody>
                    <a:bodyPr/>
                    <a:lstStyle/>
                    <a:p>
                      <a:pPr algn="ctr" fontAlgn="ctr"/>
                      <a:r>
                        <a:rPr lang="cs-CZ" sz="1100" b="1" i="0" u="none" strike="noStrike">
                          <a:solidFill>
                            <a:srgbClr val="000000"/>
                          </a:solidFill>
                          <a:effectLst/>
                          <a:latin typeface="Arial" panose="020B0604020202020204" pitchFamily="34" charset="0"/>
                        </a:rPr>
                        <a:t>sobota</a:t>
                      </a:r>
                    </a:p>
                  </a:txBody>
                  <a:tcPr marL="6913" marR="6913" marT="691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28.09.2019</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10:00</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FK Travčice, z.s. </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SK Štětí</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3:12</a:t>
                      </a:r>
                    </a:p>
                  </a:txBody>
                  <a:tcPr marL="6913" marR="6913" marT="69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373362117"/>
                  </a:ext>
                </a:extLst>
              </a:tr>
              <a:tr h="333323">
                <a:tc>
                  <a:txBody>
                    <a:bodyPr/>
                    <a:lstStyle/>
                    <a:p>
                      <a:pPr algn="ctr" fontAlgn="ctr"/>
                      <a:r>
                        <a:rPr lang="cs-CZ" sz="1100" b="1" i="0" u="none" strike="noStrike">
                          <a:solidFill>
                            <a:srgbClr val="000000"/>
                          </a:solidFill>
                          <a:effectLst/>
                          <a:latin typeface="Arial" panose="020B0604020202020204" pitchFamily="34" charset="0"/>
                        </a:rPr>
                        <a:t>sobota</a:t>
                      </a:r>
                    </a:p>
                  </a:txBody>
                  <a:tcPr marL="6913" marR="6913" marT="691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cs-CZ" sz="1100" b="1" i="0" u="none" strike="noStrike">
                          <a:solidFill>
                            <a:srgbClr val="000000"/>
                          </a:solidFill>
                          <a:effectLst/>
                          <a:latin typeface="Arial" panose="020B0604020202020204" pitchFamily="34" charset="0"/>
                        </a:rPr>
                        <a:t>05.10.2019</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cs-CZ" sz="1100" b="1" i="0" u="none" strike="noStrike" dirty="0">
                          <a:solidFill>
                            <a:srgbClr val="000000"/>
                          </a:solidFill>
                          <a:effectLst/>
                          <a:latin typeface="Arial" panose="020B0604020202020204" pitchFamily="34" charset="0"/>
                        </a:rPr>
                        <a:t>10:00</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cs-CZ" sz="1100" b="1" i="0" u="none" strike="noStrike">
                          <a:solidFill>
                            <a:srgbClr val="000000"/>
                          </a:solidFill>
                          <a:effectLst/>
                          <a:latin typeface="Arial" panose="020B0604020202020204" pitchFamily="34" charset="0"/>
                        </a:rPr>
                        <a:t>SK Liběšice</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cs-CZ" sz="1100" b="1" i="0" u="none" strike="noStrike" dirty="0">
                          <a:solidFill>
                            <a:srgbClr val="000000"/>
                          </a:solidFill>
                          <a:effectLst/>
                          <a:latin typeface="Arial" panose="020B0604020202020204" pitchFamily="34" charset="0"/>
                        </a:rPr>
                        <a:t>SK Štětí</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cs-CZ" sz="1100" b="1" i="0" u="none" strike="noStrike">
                          <a:solidFill>
                            <a:srgbClr val="000000"/>
                          </a:solidFill>
                          <a:effectLst/>
                          <a:latin typeface="Arial" panose="020B0604020202020204" pitchFamily="34" charset="0"/>
                        </a:rPr>
                        <a:t>6</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cs-CZ" sz="1100" b="1" i="0" u="none" strike="noStrike">
                          <a:solidFill>
                            <a:srgbClr val="000000"/>
                          </a:solidFill>
                          <a:effectLst/>
                          <a:latin typeface="Arial" panose="020B0604020202020204" pitchFamily="34" charset="0"/>
                        </a:rPr>
                        <a:t>13:11</a:t>
                      </a:r>
                    </a:p>
                  </a:txBody>
                  <a:tcPr marL="6913" marR="6913" marT="69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3762909"/>
                  </a:ext>
                </a:extLst>
              </a:tr>
              <a:tr h="333323">
                <a:tc>
                  <a:txBody>
                    <a:bodyPr/>
                    <a:lstStyle/>
                    <a:p>
                      <a:pPr algn="ctr" fontAlgn="ctr"/>
                      <a:r>
                        <a:rPr lang="cs-CZ" sz="1100" b="1" i="0" u="none" strike="noStrike">
                          <a:solidFill>
                            <a:srgbClr val="000000"/>
                          </a:solidFill>
                          <a:effectLst/>
                          <a:latin typeface="Arial" panose="020B0604020202020204" pitchFamily="34" charset="0"/>
                        </a:rPr>
                        <a:t>sobota</a:t>
                      </a:r>
                    </a:p>
                  </a:txBody>
                  <a:tcPr marL="6913" marR="6913" marT="691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12.10.2019</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9:00</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SK Štětí</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TJ Slavoj Úštěk</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6913" marR="6913" marT="69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8:10 </a:t>
                      </a:r>
                    </a:p>
                  </a:txBody>
                  <a:tcPr marL="6913" marR="6913" marT="69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452697962"/>
                  </a:ext>
                </a:extLst>
              </a:tr>
            </a:tbl>
          </a:graphicData>
        </a:graphic>
      </p:graphicFrame>
      <p:graphicFrame>
        <p:nvGraphicFramePr>
          <p:cNvPr id="14" name="Tabulka 13">
            <a:extLst>
              <a:ext uri="{FF2B5EF4-FFF2-40B4-BE49-F238E27FC236}">
                <a16:creationId xmlns:a16="http://schemas.microsoft.com/office/drawing/2014/main" id="{8B641464-57DE-4D73-A09F-0C43FAE85E12}"/>
              </a:ext>
            </a:extLst>
          </p:cNvPr>
          <p:cNvGraphicFramePr>
            <a:graphicFrameLocks noGrp="1"/>
          </p:cNvGraphicFramePr>
          <p:nvPr>
            <p:extLst>
              <p:ext uri="{D42A27DB-BD31-4B8C-83A1-F6EECF244321}">
                <p14:modId xmlns:p14="http://schemas.microsoft.com/office/powerpoint/2010/main" val="3518637871"/>
              </p:ext>
            </p:extLst>
          </p:nvPr>
        </p:nvGraphicFramePr>
        <p:xfrm>
          <a:off x="235885" y="3619500"/>
          <a:ext cx="4547718" cy="3026715"/>
        </p:xfrm>
        <a:graphic>
          <a:graphicData uri="http://schemas.openxmlformats.org/drawingml/2006/table">
            <a:tbl>
              <a:tblPr/>
              <a:tblGrid>
                <a:gridCol w="221570">
                  <a:extLst>
                    <a:ext uri="{9D8B030D-6E8A-4147-A177-3AD203B41FA5}">
                      <a16:colId xmlns:a16="http://schemas.microsoft.com/office/drawing/2014/main" val="1203580688"/>
                    </a:ext>
                  </a:extLst>
                </a:gridCol>
                <a:gridCol w="420982">
                  <a:extLst>
                    <a:ext uri="{9D8B030D-6E8A-4147-A177-3AD203B41FA5}">
                      <a16:colId xmlns:a16="http://schemas.microsoft.com/office/drawing/2014/main" val="3811297294"/>
                    </a:ext>
                  </a:extLst>
                </a:gridCol>
                <a:gridCol w="1354345">
                  <a:extLst>
                    <a:ext uri="{9D8B030D-6E8A-4147-A177-3AD203B41FA5}">
                      <a16:colId xmlns:a16="http://schemas.microsoft.com/office/drawing/2014/main" val="1072901923"/>
                    </a:ext>
                  </a:extLst>
                </a:gridCol>
                <a:gridCol w="354512">
                  <a:extLst>
                    <a:ext uri="{9D8B030D-6E8A-4147-A177-3AD203B41FA5}">
                      <a16:colId xmlns:a16="http://schemas.microsoft.com/office/drawing/2014/main" val="3933306202"/>
                    </a:ext>
                  </a:extLst>
                </a:gridCol>
                <a:gridCol w="343432">
                  <a:extLst>
                    <a:ext uri="{9D8B030D-6E8A-4147-A177-3AD203B41FA5}">
                      <a16:colId xmlns:a16="http://schemas.microsoft.com/office/drawing/2014/main" val="4264262920"/>
                    </a:ext>
                  </a:extLst>
                </a:gridCol>
                <a:gridCol w="221570">
                  <a:extLst>
                    <a:ext uri="{9D8B030D-6E8A-4147-A177-3AD203B41FA5}">
                      <a16:colId xmlns:a16="http://schemas.microsoft.com/office/drawing/2014/main" val="3376160812"/>
                    </a:ext>
                  </a:extLst>
                </a:gridCol>
                <a:gridCol w="221570">
                  <a:extLst>
                    <a:ext uri="{9D8B030D-6E8A-4147-A177-3AD203B41FA5}">
                      <a16:colId xmlns:a16="http://schemas.microsoft.com/office/drawing/2014/main" val="1905994017"/>
                    </a:ext>
                  </a:extLst>
                </a:gridCol>
                <a:gridCol w="221570">
                  <a:extLst>
                    <a:ext uri="{9D8B030D-6E8A-4147-A177-3AD203B41FA5}">
                      <a16:colId xmlns:a16="http://schemas.microsoft.com/office/drawing/2014/main" val="2960463931"/>
                    </a:ext>
                  </a:extLst>
                </a:gridCol>
                <a:gridCol w="553924">
                  <a:extLst>
                    <a:ext uri="{9D8B030D-6E8A-4147-A177-3AD203B41FA5}">
                      <a16:colId xmlns:a16="http://schemas.microsoft.com/office/drawing/2014/main" val="141431348"/>
                    </a:ext>
                  </a:extLst>
                </a:gridCol>
                <a:gridCol w="357281">
                  <a:extLst>
                    <a:ext uri="{9D8B030D-6E8A-4147-A177-3AD203B41FA5}">
                      <a16:colId xmlns:a16="http://schemas.microsoft.com/office/drawing/2014/main" val="949865887"/>
                    </a:ext>
                  </a:extLst>
                </a:gridCol>
                <a:gridCol w="276962">
                  <a:extLst>
                    <a:ext uri="{9D8B030D-6E8A-4147-A177-3AD203B41FA5}">
                      <a16:colId xmlns:a16="http://schemas.microsoft.com/office/drawing/2014/main" val="1883682197"/>
                    </a:ext>
                  </a:extLst>
                </a:gridCol>
              </a:tblGrid>
              <a:tr h="254511">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085577672"/>
                  </a:ext>
                </a:extLst>
              </a:tr>
              <a:tr h="29586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gridSpan="9">
                  <a:txBody>
                    <a:bodyPr/>
                    <a:lstStyle/>
                    <a:p>
                      <a:pPr algn="ctr" fontAlgn="ctr"/>
                      <a:r>
                        <a:rPr lang="cs-CZ" sz="1100" b="1" i="0" u="none" strike="noStrike">
                          <a:solidFill>
                            <a:srgbClr val="0000CC"/>
                          </a:solidFill>
                          <a:effectLst/>
                          <a:latin typeface="Calibri" panose="020F0502020204030204" pitchFamily="34" charset="0"/>
                        </a:rPr>
                        <a:t>Okresní přebor mladší přípravky Podzim 2019 Skupina B Konečná</a:t>
                      </a:r>
                    </a:p>
                  </a:txBody>
                  <a:tcPr marL="9525" marR="9525" marT="9525" marB="0" anchor="ctr">
                    <a:lnL>
                      <a:noFill/>
                    </a:lnL>
                    <a:lnR>
                      <a:noFill/>
                    </a:lnR>
                    <a:lnT>
                      <a:noFill/>
                    </a:lnT>
                    <a:lnB>
                      <a:noFill/>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959640914"/>
                  </a:ext>
                </a:extLst>
              </a:tr>
              <a:tr h="270418">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100" b="1" i="0" u="none" strike="noStrike" dirty="0">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l" fontAlgn="ctr"/>
                      <a:r>
                        <a:rPr lang="cs-CZ" sz="1100" b="1" i="0" u="none" strike="noStrike">
                          <a:solidFill>
                            <a:srgbClr val="000000"/>
                          </a:solidFill>
                          <a:effectLst/>
                          <a:latin typeface="Arial" panose="020B0604020202020204" pitchFamily="34" charset="0"/>
                        </a:rPr>
                        <a:t>TJ Slavoj Úštěk</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78:29</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18</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570135502"/>
                  </a:ext>
                </a:extLst>
              </a:tr>
              <a:tr h="270418">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dirty="0">
                          <a:solidFill>
                            <a:srgbClr val="000000"/>
                          </a:solidFill>
                          <a:effectLst/>
                          <a:latin typeface="Arial" panose="020B0604020202020204" pitchFamily="34" charset="0"/>
                        </a:rPr>
                        <a:t>SK Liběšice</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63:44</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22901996"/>
                  </a:ext>
                </a:extLst>
              </a:tr>
              <a:tr h="270418">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l" fontAlgn="ctr"/>
                      <a:r>
                        <a:rPr lang="cs-CZ" sz="1100" b="1" i="0" u="none" strike="noStrike" dirty="0">
                          <a:solidFill>
                            <a:srgbClr val="000000"/>
                          </a:solidFill>
                          <a:effectLst/>
                          <a:latin typeface="Arial" panose="020B0604020202020204" pitchFamily="34" charset="0"/>
                        </a:rPr>
                        <a:t>SK Bezděkov/Dobříň</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57:44</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138157967"/>
                  </a:ext>
                </a:extLst>
              </a:tr>
              <a:tr h="270418">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200" b="1" i="0" u="none" strike="noStrike" dirty="0">
                          <a:solidFill>
                            <a:srgbClr val="FF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dirty="0">
                          <a:solidFill>
                            <a:srgbClr val="FF0000"/>
                          </a:solidFill>
                          <a:effectLst/>
                          <a:latin typeface="Arial" panose="020B0604020202020204" pitchFamily="34" charset="0"/>
                        </a:rPr>
                        <a:t>SK Štětí</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83:52</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532980463"/>
                  </a:ext>
                </a:extLst>
              </a:tr>
              <a:tr h="270418">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l" fontAlgn="ctr"/>
                      <a:r>
                        <a:rPr lang="cs-CZ" sz="1100" b="1" i="0" u="none" strike="noStrike">
                          <a:solidFill>
                            <a:srgbClr val="000000"/>
                          </a:solidFill>
                          <a:effectLst/>
                          <a:latin typeface="Arial" panose="020B0604020202020204" pitchFamily="34" charset="0"/>
                        </a:rPr>
                        <a:t>FK Travčice</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40:64</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004989455"/>
                  </a:ext>
                </a:extLst>
              </a:tr>
              <a:tr h="270418">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dirty="0">
                          <a:solidFill>
                            <a:srgbClr val="000000"/>
                          </a:solidFill>
                          <a:effectLst/>
                          <a:latin typeface="Arial" panose="020B0604020202020204" pitchFamily="34" charset="0"/>
                        </a:rPr>
                        <a:t>TJ Sokol Hoštka</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34:78</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766359283"/>
                  </a:ext>
                </a:extLst>
              </a:tr>
              <a:tr h="52492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l" fontAlgn="ctr"/>
                      <a:r>
                        <a:rPr lang="cs-CZ" sz="1100" b="1" i="0" u="none" strike="noStrike" dirty="0">
                          <a:solidFill>
                            <a:srgbClr val="000000"/>
                          </a:solidFill>
                          <a:effectLst/>
                          <a:latin typeface="Arial" panose="020B0604020202020204" pitchFamily="34" charset="0"/>
                        </a:rPr>
                        <a:t>TJ Dynamo </a:t>
                      </a:r>
                      <a:r>
                        <a:rPr lang="cs-CZ" sz="1100" b="1" i="0" u="none" strike="noStrike" dirty="0" err="1">
                          <a:solidFill>
                            <a:srgbClr val="000000"/>
                          </a:solidFill>
                          <a:effectLst/>
                          <a:latin typeface="Arial" panose="020B0604020202020204" pitchFamily="34" charset="0"/>
                        </a:rPr>
                        <a:t>Podlusky</a:t>
                      </a:r>
                      <a:endParaRPr lang="cs-CZ" sz="1100" b="1"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effectLst/>
                          <a:latin typeface="Arial" panose="020B0604020202020204" pitchFamily="34" charset="0"/>
                        </a:rPr>
                        <a:t>33:77</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890073173"/>
                  </a:ext>
                </a:extLst>
              </a:tr>
              <a:tr h="254511">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713483512"/>
                  </a:ext>
                </a:extLst>
              </a:tr>
            </a:tbl>
          </a:graphicData>
        </a:graphic>
      </p:graphicFrame>
    </p:spTree>
    <p:extLst>
      <p:ext uri="{BB962C8B-B14F-4D97-AF65-F5344CB8AC3E}">
        <p14:creationId xmlns:p14="http://schemas.microsoft.com/office/powerpoint/2010/main" val="827503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ovéPole 6"/>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14</a:t>
            </a:r>
          </a:p>
        </p:txBody>
      </p:sp>
      <p:sp>
        <p:nvSpPr>
          <p:cNvPr id="10" name="TextovéPole 9"/>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31</a:t>
            </a:r>
          </a:p>
        </p:txBody>
      </p:sp>
      <p:sp>
        <p:nvSpPr>
          <p:cNvPr id="4" name="Obdélník 3"/>
          <p:cNvSpPr/>
          <p:nvPr/>
        </p:nvSpPr>
        <p:spPr>
          <a:xfrm>
            <a:off x="71984" y="2459956"/>
            <a:ext cx="4680520" cy="4324069"/>
          </a:xfrm>
          <a:prstGeom prst="rect">
            <a:avLst/>
          </a:prstGeom>
        </p:spPr>
        <p:txBody>
          <a:bodyPr wrap="square">
            <a:spAutoFit/>
          </a:bodyPr>
          <a:lstStyle/>
          <a:p>
            <a:pPr algn="ctr">
              <a:lnSpc>
                <a:spcPct val="107000"/>
              </a:lnSpc>
              <a:spcAft>
                <a:spcPts val="0"/>
              </a:spcAft>
            </a:pPr>
            <a:r>
              <a:rPr lang="cs-CZ" sz="1800" dirty="0">
                <a:highlight>
                  <a:srgbClr val="FFFF00"/>
                </a:highlight>
                <a:latin typeface="Arial Black" panose="020B0A04020102020204" pitchFamily="34" charset="0"/>
                <a:ea typeface="Calibri" panose="020F0502020204030204" pitchFamily="34" charset="0"/>
                <a:cs typeface="Arial" panose="020B0604020202020204" pitchFamily="34" charset="0"/>
              </a:rPr>
              <a:t>SK Štětí - FK Olympie Březová</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800" dirty="0">
                <a:highlight>
                  <a:srgbClr val="FFFF00"/>
                </a:highlight>
                <a:latin typeface="Arial Black" panose="020B0A04020102020204" pitchFamily="34" charset="0"/>
                <a:ea typeface="Calibri" panose="020F0502020204030204" pitchFamily="34" charset="0"/>
                <a:cs typeface="Arial" panose="020B0604020202020204" pitchFamily="34" charset="0"/>
              </a:rPr>
              <a:t>5:1(0:0)   9. kolo  5.10.2019</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000" b="0" dirty="0">
                <a:latin typeface="Arial" panose="020B0604020202020204" pitchFamily="34" charset="0"/>
                <a:ea typeface="Calibri" panose="020F0502020204030204" pitchFamily="34" charset="0"/>
                <a:cs typeface="Arial" panose="020B0604020202020204" pitchFamily="34" charset="0"/>
              </a:rPr>
              <a:t>Ve 2 předchozích zápasech na hřištích soupeřů se nám dařilo, přivezli jsme si celkem 4 body a v tabulce se odrazili od toho nejspodnějšího místa. Teď bylo třeba to ještě potvrdit v dalším domácím utkání. Do Štětí přijel soupeř až z dalekého okresu Sokolov, který se netajil, že přijel bodovat a pasoval se do role mírného favorita. Aspoň teda podle tamějšího deníku.   </a:t>
            </a: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     Stejně jako před týdnem v Chomutově jsme mohli jít rychle do vedení a taky u toho byl David Brandejs, kterému jeho snahu zasunout míč k bližší tyči překazil jeden z obránců a odkopl míč na roh.  Pozadu nezůstávali ani hosté a David Kursa předvedl hezkou kličkovanou mezi </a:t>
            </a:r>
            <a:r>
              <a:rPr lang="cs-CZ" sz="1000" b="0" dirty="0" err="1">
                <a:latin typeface="Arial" panose="020B0604020202020204" pitchFamily="34" charset="0"/>
                <a:ea typeface="Calibri" panose="020F0502020204030204" pitchFamily="34" charset="0"/>
                <a:cs typeface="Arial" panose="020B0604020202020204" pitchFamily="34" charset="0"/>
              </a:rPr>
              <a:t>štětskýmí</a:t>
            </a:r>
            <a:r>
              <a:rPr lang="cs-CZ" sz="1000" b="0" dirty="0">
                <a:latin typeface="Arial" panose="020B0604020202020204" pitchFamily="34" charset="0"/>
                <a:ea typeface="Calibri" panose="020F0502020204030204" pitchFamily="34" charset="0"/>
                <a:cs typeface="Arial" panose="020B0604020202020204" pitchFamily="34" charset="0"/>
              </a:rPr>
              <a:t> obránci. Kdyby místo přihrávky volil raději střelu, tak to možná dopadlo lépe. Ve 14. minutě to byl opět David Kursa, který to tentokrát prubnul z velké dálky, a i když to střela moc prudká nebyla, tak byla tečovaná a skončilo to rohem. Proti projektilu z kopačky Pavla Veselého už se musel postavit Václav Sailer v naší brance a uspěl na jedničku. Jestliže jsme v prvních 15 minutách byli o něco aktivnější než soupeř, tak se ale hra postupně vyrovnávala a Březová začínala před naší brankou zlobit stále častěji. Kopala spoustu rohů. Házela dlouhé auty a nebyl čas na odpočinek.  Roh zahrával na opačné straně i Jakub Pícha, který hledal hlavu Jiřího </a:t>
            </a:r>
            <a:r>
              <a:rPr lang="cs-CZ" sz="1000" b="0" dirty="0" err="1">
                <a:latin typeface="Arial" panose="020B0604020202020204" pitchFamily="34" charset="0"/>
                <a:ea typeface="Calibri" panose="020F0502020204030204" pitchFamily="34" charset="0"/>
                <a:cs typeface="Arial" panose="020B0604020202020204" pitchFamily="34" charset="0"/>
              </a:rPr>
              <a:t>Ransdorfa</a:t>
            </a:r>
            <a:r>
              <a:rPr lang="cs-CZ" sz="1000" b="0" dirty="0">
                <a:latin typeface="Arial" panose="020B0604020202020204" pitchFamily="34" charset="0"/>
                <a:ea typeface="Calibri" panose="020F0502020204030204" pitchFamily="34" charset="0"/>
                <a:cs typeface="Arial" panose="020B0604020202020204" pitchFamily="34" charset="0"/>
              </a:rPr>
              <a:t>, ale obrana byla připravena. Na hraně ofsajdu byl zastaven David Mencl, který dostal předpisovou přihrávku do běhu. Gól nepadl ani ve 33. minutě, kdy měli hosté výhodu volného přímého kopu, kterému se čelem postavil Jiří </a:t>
            </a:r>
            <a:r>
              <a:rPr lang="cs-CZ" sz="1000" b="0" dirty="0" err="1">
                <a:latin typeface="Arial" panose="020B0604020202020204" pitchFamily="34" charset="0"/>
                <a:ea typeface="Calibri" panose="020F0502020204030204" pitchFamily="34" charset="0"/>
                <a:cs typeface="Arial" panose="020B0604020202020204" pitchFamily="34" charset="0"/>
              </a:rPr>
              <a:t>Ransdorf</a:t>
            </a:r>
            <a:r>
              <a:rPr lang="cs-CZ" sz="1000" b="0" dirty="0">
                <a:latin typeface="Arial" panose="020B0604020202020204" pitchFamily="34" charset="0"/>
                <a:ea typeface="Calibri" panose="020F0502020204030204" pitchFamily="34" charset="0"/>
                <a:cs typeface="Arial" panose="020B0604020202020204" pitchFamily="34" charset="0"/>
              </a:rPr>
              <a:t> a poslal míč do bezpečí. Ještě před poločasovým hvizdem se pokusil o svůj první gól v dresu Štětí po letním přestupu Vít Kala, ale našel</a:t>
            </a:r>
            <a:endParaRPr lang="cs-CZ" sz="1000" b="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6" name="Přímá spojnice se šipkou 5"/>
          <p:cNvCxnSpPr/>
          <p:nvPr/>
        </p:nvCxnSpPr>
        <p:spPr bwMode="auto">
          <a:xfrm>
            <a:off x="3168328" y="7004456"/>
            <a:ext cx="936104" cy="0"/>
          </a:xfrm>
          <a:prstGeom prst="straightConnector1">
            <a:avLst/>
          </a:prstGeom>
          <a:noFill/>
          <a:ln w="28575" cap="flat" cmpd="sng" algn="ctr">
            <a:solidFill>
              <a:schemeClr val="accent1"/>
            </a:solidFill>
            <a:prstDash val="solid"/>
            <a:round/>
            <a:headEnd type="none" w="med" len="med"/>
            <a:tailEnd type="triangle"/>
          </a:ln>
          <a:effectLst>
            <a:outerShdw dist="45791" dir="2021404" algn="ctr" rotWithShape="0">
              <a:srgbClr val="9999FF"/>
            </a:outerShdw>
          </a:effectLst>
        </p:spPr>
      </p:cxnSp>
      <p:sp>
        <p:nvSpPr>
          <p:cNvPr id="5" name="TextovéPole 4"/>
          <p:cNvSpPr txBox="1"/>
          <p:nvPr/>
        </p:nvSpPr>
        <p:spPr>
          <a:xfrm>
            <a:off x="71984" y="177422"/>
            <a:ext cx="4680520" cy="2062103"/>
          </a:xfrm>
          <a:prstGeom prst="rect">
            <a:avLst/>
          </a:prstGeom>
          <a:solidFill>
            <a:srgbClr val="00FF00">
              <a:alpha val="57000"/>
            </a:srgbClr>
          </a:solidFill>
          <a:effectLst>
            <a:softEdge rad="127000"/>
          </a:effectLst>
          <a:scene3d>
            <a:camera prst="orthographicFront">
              <a:rot lat="0" lon="21594000" rev="0"/>
            </a:camera>
            <a:lightRig rig="chilly" dir="t"/>
          </a:scene3d>
          <a:sp3d extrusionH="76200" contourW="12700">
            <a:bevelT prst="angle"/>
            <a:bevelB w="127000"/>
            <a:extrusionClr>
              <a:srgbClr val="FF0000"/>
            </a:extrusionClr>
            <a:contourClr>
              <a:srgbClr val="FFCC00"/>
            </a:contourClr>
          </a:sp3d>
        </p:spPr>
        <p:txBody>
          <a:bodyPr wrap="square" rtlCol="0">
            <a:spAutoFit/>
          </a:bodyPr>
          <a:lstStyle/>
          <a:p>
            <a:pPr algn="ctr"/>
            <a:r>
              <a:rPr lang="cs-CZ" sz="3200" dirty="0">
                <a:solidFill>
                  <a:srgbClr val="FF0000"/>
                </a:solidFill>
                <a:latin typeface="Bernard MT Condensed" panose="02050806060905020404" pitchFamily="18" charset="0"/>
              </a:rPr>
              <a:t>Střelecký koncert mužstva dospělých po změně stran. Hattrickem se zaskvěl Jiří Vokoun  </a:t>
            </a:r>
          </a:p>
        </p:txBody>
      </p:sp>
      <p:graphicFrame>
        <p:nvGraphicFramePr>
          <p:cNvPr id="11" name="Tabulka 10">
            <a:extLst>
              <a:ext uri="{FF2B5EF4-FFF2-40B4-BE49-F238E27FC236}">
                <a16:creationId xmlns:a16="http://schemas.microsoft.com/office/drawing/2014/main" id="{C7D5DC74-21F6-4E70-A0F8-D80118D2864A}"/>
              </a:ext>
            </a:extLst>
          </p:cNvPr>
          <p:cNvGraphicFramePr>
            <a:graphicFrameLocks noGrp="1"/>
          </p:cNvGraphicFramePr>
          <p:nvPr>
            <p:extLst>
              <p:ext uri="{D42A27DB-BD31-4B8C-83A1-F6EECF244321}">
                <p14:modId xmlns:p14="http://schemas.microsoft.com/office/powerpoint/2010/main" val="3449519324"/>
              </p:ext>
            </p:extLst>
          </p:nvPr>
        </p:nvGraphicFramePr>
        <p:xfrm>
          <a:off x="5544592" y="90017"/>
          <a:ext cx="4608509" cy="2904905"/>
        </p:xfrm>
        <a:graphic>
          <a:graphicData uri="http://schemas.openxmlformats.org/drawingml/2006/table">
            <a:tbl>
              <a:tblPr/>
              <a:tblGrid>
                <a:gridCol w="667300">
                  <a:extLst>
                    <a:ext uri="{9D8B030D-6E8A-4147-A177-3AD203B41FA5}">
                      <a16:colId xmlns:a16="http://schemas.microsoft.com/office/drawing/2014/main" val="3439812607"/>
                    </a:ext>
                  </a:extLst>
                </a:gridCol>
                <a:gridCol w="621201">
                  <a:extLst>
                    <a:ext uri="{9D8B030D-6E8A-4147-A177-3AD203B41FA5}">
                      <a16:colId xmlns:a16="http://schemas.microsoft.com/office/drawing/2014/main" val="1279365160"/>
                    </a:ext>
                  </a:extLst>
                </a:gridCol>
                <a:gridCol w="1090994">
                  <a:extLst>
                    <a:ext uri="{9D8B030D-6E8A-4147-A177-3AD203B41FA5}">
                      <a16:colId xmlns:a16="http://schemas.microsoft.com/office/drawing/2014/main" val="3047777766"/>
                    </a:ext>
                  </a:extLst>
                </a:gridCol>
                <a:gridCol w="1090994">
                  <a:extLst>
                    <a:ext uri="{9D8B030D-6E8A-4147-A177-3AD203B41FA5}">
                      <a16:colId xmlns:a16="http://schemas.microsoft.com/office/drawing/2014/main" val="1766427073"/>
                    </a:ext>
                  </a:extLst>
                </a:gridCol>
                <a:gridCol w="460851">
                  <a:extLst>
                    <a:ext uri="{9D8B030D-6E8A-4147-A177-3AD203B41FA5}">
                      <a16:colId xmlns:a16="http://schemas.microsoft.com/office/drawing/2014/main" val="1907107501"/>
                    </a:ext>
                  </a:extLst>
                </a:gridCol>
                <a:gridCol w="677169">
                  <a:extLst>
                    <a:ext uri="{9D8B030D-6E8A-4147-A177-3AD203B41FA5}">
                      <a16:colId xmlns:a16="http://schemas.microsoft.com/office/drawing/2014/main" val="214460283"/>
                    </a:ext>
                  </a:extLst>
                </a:gridCol>
              </a:tblGrid>
              <a:tr h="251017">
                <a:tc gridSpan="6">
                  <a:txBody>
                    <a:bodyPr/>
                    <a:lstStyle/>
                    <a:p>
                      <a:pPr algn="ctr" fontAlgn="ctr"/>
                      <a:r>
                        <a:rPr lang="cs-CZ" sz="1400" b="1" i="0" u="none" strike="noStrike" dirty="0">
                          <a:solidFill>
                            <a:srgbClr val="000000"/>
                          </a:solidFill>
                          <a:effectLst/>
                          <a:latin typeface="Arial" panose="020B0604020202020204" pitchFamily="34" charset="0"/>
                        </a:rPr>
                        <a:t>Starší přípravka Podzim 2019 </a:t>
                      </a:r>
                    </a:p>
                    <a:p>
                      <a:pPr algn="ctr" fontAlgn="ctr"/>
                      <a:r>
                        <a:rPr lang="cs-CZ" sz="1400" b="1" i="0" u="none" strike="noStrike" dirty="0">
                          <a:solidFill>
                            <a:srgbClr val="000000"/>
                          </a:solidFill>
                          <a:effectLst/>
                          <a:latin typeface="Arial" panose="020B0604020202020204" pitchFamily="34" charset="0"/>
                        </a:rPr>
                        <a:t>-Okresní přebor Skupina B   </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lnL w="12700" cap="flat" cmpd="sng" algn="ctr">
                      <a:solidFill>
                        <a:srgbClr val="000000"/>
                      </a:solidFill>
                      <a:prstDash val="solid"/>
                      <a:round/>
                      <a:headEnd type="none" w="med" len="med"/>
                      <a:tailEnd type="none" w="med" len="med"/>
                    </a:ln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993162606"/>
                  </a:ext>
                </a:extLst>
              </a:tr>
              <a:tr h="192185">
                <a:tc>
                  <a:txBody>
                    <a:bodyPr/>
                    <a:lstStyle/>
                    <a:p>
                      <a:pPr algn="ctr" fontAlgn="ctr"/>
                      <a:r>
                        <a:rPr lang="cs-CZ" sz="1200" b="1" i="0" u="none" strike="noStrike">
                          <a:solidFill>
                            <a:srgbClr val="000000"/>
                          </a:solidFill>
                          <a:effectLst/>
                          <a:latin typeface="Arial" panose="020B0604020202020204" pitchFamily="34" charset="0"/>
                        </a:rPr>
                        <a:t>Den</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Datum</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Domácí</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Hosté</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Kolo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Výsledek</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710369560"/>
                  </a:ext>
                </a:extLst>
              </a:tr>
              <a:tr h="290238">
                <a:tc>
                  <a:txBody>
                    <a:bodyPr/>
                    <a:lstStyle/>
                    <a:p>
                      <a:pPr algn="ctr" fontAlgn="ctr"/>
                      <a:r>
                        <a:rPr lang="cs-CZ" sz="1000" b="1" i="0" u="none" strike="noStrike">
                          <a:solidFill>
                            <a:srgbClr val="000000"/>
                          </a:solidFill>
                          <a:effectLst/>
                          <a:latin typeface="Arial" panose="020B0604020202020204" pitchFamily="34" charset="0"/>
                        </a:rPr>
                        <a:t>neděle</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01.09.</a:t>
                      </a:r>
                    </a:p>
                    <a:p>
                      <a:pPr algn="ctr" fontAlgn="ctr"/>
                      <a:r>
                        <a:rPr lang="cs-CZ" sz="900" b="1" i="0" u="none" strike="noStrike" dirty="0">
                          <a:solidFill>
                            <a:srgbClr val="000000"/>
                          </a:solidFill>
                          <a:effectLst/>
                          <a:latin typeface="Arial" panose="020B0604020202020204" pitchFamily="34" charset="0"/>
                        </a:rPr>
                        <a:t>2019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SK Štětí</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SK Sokol Brozany/ Lukavec</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7:20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000917582"/>
                  </a:ext>
                </a:extLst>
              </a:tr>
              <a:tr h="261803">
                <a:tc>
                  <a:txBody>
                    <a:bodyPr/>
                    <a:lstStyle/>
                    <a:p>
                      <a:pPr algn="ctr" fontAlgn="ctr"/>
                      <a:r>
                        <a:rPr lang="cs-CZ" sz="1000" b="1" i="0" u="none" strike="noStrike">
                          <a:solidFill>
                            <a:srgbClr val="000000"/>
                          </a:solidFill>
                          <a:effectLst/>
                          <a:latin typeface="Arial" panose="020B0604020202020204" pitchFamily="34" charset="0"/>
                        </a:rPr>
                        <a:t>neděle</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08.09.</a:t>
                      </a:r>
                    </a:p>
                    <a:p>
                      <a:pPr algn="ctr" fontAlgn="ctr"/>
                      <a:r>
                        <a:rPr lang="cs-CZ" sz="900" b="1" i="0" u="none" strike="noStrike" dirty="0">
                          <a:solidFill>
                            <a:srgbClr val="000000"/>
                          </a:solidFill>
                          <a:effectLst/>
                          <a:latin typeface="Arial" panose="020B0604020202020204" pitchFamily="34" charset="0"/>
                        </a:rPr>
                        <a:t>2019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TJ Sokol Mšené lázně</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SK Štětí</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8:8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1731745618"/>
                  </a:ext>
                </a:extLst>
              </a:tr>
              <a:tr h="261803">
                <a:tc>
                  <a:txBody>
                    <a:bodyPr/>
                    <a:lstStyle/>
                    <a:p>
                      <a:pPr algn="ctr" fontAlgn="ctr"/>
                      <a:r>
                        <a:rPr lang="cs-CZ" sz="1000" b="1" i="0" u="none" strike="noStrike">
                          <a:solidFill>
                            <a:srgbClr val="000000"/>
                          </a:solidFill>
                          <a:effectLst/>
                          <a:latin typeface="Arial" panose="020B0604020202020204" pitchFamily="34" charset="0"/>
                        </a:rPr>
                        <a:t>neděle</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15.09.</a:t>
                      </a:r>
                    </a:p>
                    <a:p>
                      <a:pPr algn="ctr" fontAlgn="ctr"/>
                      <a:r>
                        <a:rPr lang="cs-CZ" sz="900" b="1" i="0" u="none" strike="noStrike" dirty="0">
                          <a:solidFill>
                            <a:srgbClr val="000000"/>
                          </a:solidFill>
                          <a:effectLst/>
                          <a:latin typeface="Arial" panose="020B0604020202020204" pitchFamily="34" charset="0"/>
                        </a:rPr>
                        <a:t>2019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SK Štětí</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SK Sahara Vědomice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9:7</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020703968"/>
                  </a:ext>
                </a:extLst>
              </a:tr>
              <a:tr h="261803">
                <a:tc>
                  <a:txBody>
                    <a:bodyPr/>
                    <a:lstStyle/>
                    <a:p>
                      <a:pPr algn="ctr" fontAlgn="ctr"/>
                      <a:r>
                        <a:rPr lang="cs-CZ" sz="1000" b="1" i="0" u="none" strike="noStrike">
                          <a:solidFill>
                            <a:srgbClr val="000000"/>
                          </a:solidFill>
                          <a:effectLst/>
                          <a:latin typeface="Arial" panose="020B0604020202020204" pitchFamily="34" charset="0"/>
                        </a:rPr>
                        <a:t>neděle</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22.09.</a:t>
                      </a:r>
                    </a:p>
                    <a:p>
                      <a:pPr algn="ctr" fontAlgn="ctr"/>
                      <a:r>
                        <a:rPr lang="cs-CZ" sz="900" b="1" i="0" u="none" strike="noStrike" dirty="0">
                          <a:solidFill>
                            <a:srgbClr val="000000"/>
                          </a:solidFill>
                          <a:effectLst/>
                          <a:latin typeface="Arial" panose="020B0604020202020204" pitchFamily="34" charset="0"/>
                        </a:rPr>
                        <a:t>2019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00" b="1" i="0" u="none" strike="noStrike" dirty="0">
                          <a:solidFill>
                            <a:srgbClr val="000000"/>
                          </a:solidFill>
                          <a:effectLst/>
                          <a:latin typeface="Arial" panose="020B0604020202020204" pitchFamily="34" charset="0"/>
                        </a:rPr>
                        <a:t>TJ Sokol Hoštka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SK Štětí</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6:2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3812458515"/>
                  </a:ext>
                </a:extLst>
              </a:tr>
              <a:tr h="227162">
                <a:tc>
                  <a:txBody>
                    <a:bodyPr/>
                    <a:lstStyle/>
                    <a:p>
                      <a:pPr algn="ctr" fontAlgn="ctr"/>
                      <a:r>
                        <a:rPr lang="cs-CZ" sz="1000" b="1" i="0" u="none" strike="noStrike">
                          <a:solidFill>
                            <a:srgbClr val="000000"/>
                          </a:solidFill>
                          <a:effectLst/>
                          <a:latin typeface="Arial" panose="020B0604020202020204" pitchFamily="34" charset="0"/>
                        </a:rPr>
                        <a:t>neděle</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29.09.</a:t>
                      </a:r>
                    </a:p>
                    <a:p>
                      <a:pPr algn="ctr" fontAlgn="ctr"/>
                      <a:r>
                        <a:rPr lang="cs-CZ" sz="900" b="1" i="0" u="none" strike="noStrike" dirty="0">
                          <a:solidFill>
                            <a:srgbClr val="000000"/>
                          </a:solidFill>
                          <a:effectLst/>
                          <a:latin typeface="Arial" panose="020B0604020202020204" pitchFamily="34" charset="0"/>
                        </a:rPr>
                        <a:t>2019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SK Štětí</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TJ Dynamo Podlusky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6:16</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964517071"/>
                  </a:ext>
                </a:extLst>
              </a:tr>
              <a:tr h="261803">
                <a:tc>
                  <a:txBody>
                    <a:bodyPr/>
                    <a:lstStyle/>
                    <a:p>
                      <a:pPr algn="ctr" fontAlgn="ctr"/>
                      <a:r>
                        <a:rPr lang="cs-CZ" sz="1000" b="1" i="0" u="none" strike="noStrike">
                          <a:solidFill>
                            <a:srgbClr val="000000"/>
                          </a:solidFill>
                          <a:effectLst/>
                          <a:latin typeface="Arial" panose="020B0604020202020204" pitchFamily="34" charset="0"/>
                        </a:rPr>
                        <a:t>neděle</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06.10.</a:t>
                      </a:r>
                    </a:p>
                    <a:p>
                      <a:pPr algn="ctr" fontAlgn="ctr"/>
                      <a:r>
                        <a:rPr lang="cs-CZ" sz="900" b="1" i="0" u="none" strike="noStrike" dirty="0">
                          <a:solidFill>
                            <a:srgbClr val="000000"/>
                          </a:solidFill>
                          <a:effectLst/>
                          <a:latin typeface="Arial" panose="020B0604020202020204" pitchFamily="34" charset="0"/>
                        </a:rPr>
                        <a:t>2019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SK Štětí</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FK BECHLÍN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5:11</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271141501"/>
                  </a:ext>
                </a:extLst>
              </a:tr>
              <a:tr h="261803">
                <a:tc>
                  <a:txBody>
                    <a:bodyPr/>
                    <a:lstStyle/>
                    <a:p>
                      <a:pPr algn="ctr" fontAlgn="ctr"/>
                      <a:r>
                        <a:rPr lang="cs-CZ" sz="1000" b="1" i="0" u="none" strike="noStrike">
                          <a:solidFill>
                            <a:srgbClr val="000000"/>
                          </a:solidFill>
                          <a:effectLst/>
                          <a:latin typeface="Arial" panose="020B0604020202020204" pitchFamily="34" charset="0"/>
                        </a:rPr>
                        <a:t>neděle</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13.10.</a:t>
                      </a:r>
                    </a:p>
                    <a:p>
                      <a:pPr algn="ctr" fontAlgn="ctr"/>
                      <a:r>
                        <a:rPr lang="cs-CZ" sz="900" b="1" i="0" u="none" strike="noStrike" dirty="0">
                          <a:solidFill>
                            <a:srgbClr val="000000"/>
                          </a:solidFill>
                          <a:effectLst/>
                          <a:latin typeface="Arial" panose="020B0604020202020204" pitchFamily="34" charset="0"/>
                        </a:rPr>
                        <a:t>2019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00" b="1" i="0" u="none" strike="noStrike" dirty="0">
                          <a:solidFill>
                            <a:srgbClr val="000000"/>
                          </a:solidFill>
                          <a:effectLst/>
                          <a:latin typeface="Arial" panose="020B0604020202020204" pitchFamily="34" charset="0"/>
                        </a:rPr>
                        <a:t>TJ Sokol </a:t>
                      </a:r>
                      <a:r>
                        <a:rPr lang="cs-CZ" sz="1000" b="1" i="0" u="none" strike="noStrike" dirty="0" err="1">
                          <a:solidFill>
                            <a:srgbClr val="000000"/>
                          </a:solidFill>
                          <a:effectLst/>
                          <a:latin typeface="Arial" panose="020B0604020202020204" pitchFamily="34" charset="0"/>
                        </a:rPr>
                        <a:t>Straškov</a:t>
                      </a:r>
                      <a:r>
                        <a:rPr lang="cs-CZ" sz="1000" b="1" i="0" u="none" strike="noStrike" dirty="0">
                          <a:solidFill>
                            <a:srgbClr val="000000"/>
                          </a:solidFill>
                          <a:effectLst/>
                          <a:latin typeface="Arial" panose="020B0604020202020204" pitchFamily="34" charset="0"/>
                        </a:rPr>
                        <a:t>-Vodochody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SK Štětí</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00" b="1" i="0" u="none" strike="noStrike" dirty="0">
                          <a:solidFill>
                            <a:srgbClr val="000000"/>
                          </a:solidFill>
                          <a:effectLst/>
                          <a:latin typeface="Arial" panose="020B0604020202020204" pitchFamily="34" charset="0"/>
                        </a:rPr>
                        <a:t>3:4 </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3769012868"/>
                  </a:ext>
                </a:extLst>
              </a:tr>
            </a:tbl>
          </a:graphicData>
        </a:graphic>
      </p:graphicFrame>
      <p:graphicFrame>
        <p:nvGraphicFramePr>
          <p:cNvPr id="12" name="Tabulka 11">
            <a:extLst>
              <a:ext uri="{FF2B5EF4-FFF2-40B4-BE49-F238E27FC236}">
                <a16:creationId xmlns:a16="http://schemas.microsoft.com/office/drawing/2014/main" id="{88E5C2E4-805F-4C2A-A964-44B812AFC6A0}"/>
              </a:ext>
            </a:extLst>
          </p:cNvPr>
          <p:cNvGraphicFramePr>
            <a:graphicFrameLocks noGrp="1"/>
          </p:cNvGraphicFramePr>
          <p:nvPr>
            <p:extLst>
              <p:ext uri="{D42A27DB-BD31-4B8C-83A1-F6EECF244321}">
                <p14:modId xmlns:p14="http://schemas.microsoft.com/office/powerpoint/2010/main" val="3476885171"/>
              </p:ext>
            </p:extLst>
          </p:nvPr>
        </p:nvGraphicFramePr>
        <p:xfrm>
          <a:off x="5400577" y="3411554"/>
          <a:ext cx="4752524" cy="3217545"/>
        </p:xfrm>
        <a:graphic>
          <a:graphicData uri="http://schemas.openxmlformats.org/drawingml/2006/table">
            <a:tbl>
              <a:tblPr/>
              <a:tblGrid>
                <a:gridCol w="231548">
                  <a:extLst>
                    <a:ext uri="{9D8B030D-6E8A-4147-A177-3AD203B41FA5}">
                      <a16:colId xmlns:a16="http://schemas.microsoft.com/office/drawing/2014/main" val="2202579094"/>
                    </a:ext>
                  </a:extLst>
                </a:gridCol>
                <a:gridCol w="439941">
                  <a:extLst>
                    <a:ext uri="{9D8B030D-6E8A-4147-A177-3AD203B41FA5}">
                      <a16:colId xmlns:a16="http://schemas.microsoft.com/office/drawing/2014/main" val="4149343388"/>
                    </a:ext>
                  </a:extLst>
                </a:gridCol>
                <a:gridCol w="1415338">
                  <a:extLst>
                    <a:ext uri="{9D8B030D-6E8A-4147-A177-3AD203B41FA5}">
                      <a16:colId xmlns:a16="http://schemas.microsoft.com/office/drawing/2014/main" val="533346279"/>
                    </a:ext>
                  </a:extLst>
                </a:gridCol>
                <a:gridCol w="370477">
                  <a:extLst>
                    <a:ext uri="{9D8B030D-6E8A-4147-A177-3AD203B41FA5}">
                      <a16:colId xmlns:a16="http://schemas.microsoft.com/office/drawing/2014/main" val="2474964637"/>
                    </a:ext>
                  </a:extLst>
                </a:gridCol>
                <a:gridCol w="358899">
                  <a:extLst>
                    <a:ext uri="{9D8B030D-6E8A-4147-A177-3AD203B41FA5}">
                      <a16:colId xmlns:a16="http://schemas.microsoft.com/office/drawing/2014/main" val="1183689626"/>
                    </a:ext>
                  </a:extLst>
                </a:gridCol>
                <a:gridCol w="231548">
                  <a:extLst>
                    <a:ext uri="{9D8B030D-6E8A-4147-A177-3AD203B41FA5}">
                      <a16:colId xmlns:a16="http://schemas.microsoft.com/office/drawing/2014/main" val="3684988351"/>
                    </a:ext>
                  </a:extLst>
                </a:gridCol>
                <a:gridCol w="231548">
                  <a:extLst>
                    <a:ext uri="{9D8B030D-6E8A-4147-A177-3AD203B41FA5}">
                      <a16:colId xmlns:a16="http://schemas.microsoft.com/office/drawing/2014/main" val="1649043732"/>
                    </a:ext>
                  </a:extLst>
                </a:gridCol>
                <a:gridCol w="231548">
                  <a:extLst>
                    <a:ext uri="{9D8B030D-6E8A-4147-A177-3AD203B41FA5}">
                      <a16:colId xmlns:a16="http://schemas.microsoft.com/office/drawing/2014/main" val="684112159"/>
                    </a:ext>
                  </a:extLst>
                </a:gridCol>
                <a:gridCol w="578871">
                  <a:extLst>
                    <a:ext uri="{9D8B030D-6E8A-4147-A177-3AD203B41FA5}">
                      <a16:colId xmlns:a16="http://schemas.microsoft.com/office/drawing/2014/main" val="3728944704"/>
                    </a:ext>
                  </a:extLst>
                </a:gridCol>
                <a:gridCol w="373371">
                  <a:extLst>
                    <a:ext uri="{9D8B030D-6E8A-4147-A177-3AD203B41FA5}">
                      <a16:colId xmlns:a16="http://schemas.microsoft.com/office/drawing/2014/main" val="724373261"/>
                    </a:ext>
                  </a:extLst>
                </a:gridCol>
                <a:gridCol w="289435">
                  <a:extLst>
                    <a:ext uri="{9D8B030D-6E8A-4147-A177-3AD203B41FA5}">
                      <a16:colId xmlns:a16="http://schemas.microsoft.com/office/drawing/2014/main" val="4033419362"/>
                    </a:ext>
                  </a:extLst>
                </a:gridCol>
              </a:tblGrid>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829444927"/>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gridSpan="9">
                  <a:txBody>
                    <a:bodyPr/>
                    <a:lstStyle/>
                    <a:p>
                      <a:pPr algn="ctr" fontAlgn="ctr"/>
                      <a:r>
                        <a:rPr lang="cs-CZ" sz="1100" b="1" i="0" u="none" strike="noStrike">
                          <a:solidFill>
                            <a:srgbClr val="0000CC"/>
                          </a:solidFill>
                          <a:effectLst/>
                          <a:latin typeface="Calibri" panose="020F0502020204030204" pitchFamily="34" charset="0"/>
                        </a:rPr>
                        <a:t>Okresní přebor starší přípravky podzim  2019  skupina B</a:t>
                      </a:r>
                    </a:p>
                  </a:txBody>
                  <a:tcPr marL="9525" marR="9525" marT="9525" marB="0" anchor="ctr">
                    <a:lnL>
                      <a:noFill/>
                    </a:lnL>
                    <a:lnR>
                      <a:noFill/>
                    </a:lnR>
                    <a:lnT>
                      <a:noFill/>
                    </a:lnT>
                    <a:lnB>
                      <a:noFill/>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718445701"/>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SK Sokol Brozany/SK Lukavec</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142:51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21</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518813813"/>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dirty="0">
                          <a:solidFill>
                            <a:srgbClr val="000000"/>
                          </a:solidFill>
                          <a:effectLst/>
                          <a:latin typeface="Arial" panose="020B0604020202020204" pitchFamily="34" charset="0"/>
                        </a:rPr>
                        <a:t>FK BECHLÍN </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99:52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18</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738740372"/>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dirty="0">
                          <a:solidFill>
                            <a:srgbClr val="000000"/>
                          </a:solidFill>
                          <a:effectLst/>
                          <a:latin typeface="Arial" panose="020B0604020202020204" pitchFamily="34" charset="0"/>
                        </a:rPr>
                        <a:t>TJ Dynamo </a:t>
                      </a:r>
                      <a:r>
                        <a:rPr lang="cs-CZ" sz="1000" b="1" i="0" u="none" strike="noStrike" dirty="0" err="1">
                          <a:solidFill>
                            <a:srgbClr val="000000"/>
                          </a:solidFill>
                          <a:effectLst/>
                          <a:latin typeface="Arial" panose="020B0604020202020204" pitchFamily="34" charset="0"/>
                        </a:rPr>
                        <a:t>Podlusky</a:t>
                      </a:r>
                      <a:endParaRPr lang="cs-CZ" sz="1000" b="1"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91:44</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329672885"/>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FK SCHOELLER Křešice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52:44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944814701"/>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dirty="0">
                          <a:solidFill>
                            <a:srgbClr val="000000"/>
                          </a:solidFill>
                          <a:effectLst/>
                          <a:latin typeface="Arial" panose="020B0604020202020204" pitchFamily="34" charset="0"/>
                        </a:rPr>
                        <a:t>SK Libotenice</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75:58</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077268408"/>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TJ Sokol Straškov Vodochody</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59:50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4238644893"/>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TJ Sokol Mšené Lázně</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46:77</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991285034"/>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200" b="1" i="0" u="none" strike="noStrike">
                          <a:solidFill>
                            <a:srgbClr val="FF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a:solidFill>
                            <a:srgbClr val="FF0000"/>
                          </a:solidFill>
                          <a:effectLst/>
                          <a:latin typeface="Arial" panose="020B0604020202020204" pitchFamily="34" charset="0"/>
                        </a:rPr>
                        <a:t>SK Štětí</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41:71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217972480"/>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TJ Viktorie Budyně n.O.</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60:85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708096597"/>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Slavoj Bohušovice n.O.</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65:101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496098330"/>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dirty="0">
                          <a:solidFill>
                            <a:srgbClr val="000000"/>
                          </a:solidFill>
                          <a:effectLst/>
                          <a:latin typeface="Arial" panose="020B0604020202020204" pitchFamily="34" charset="0"/>
                        </a:rPr>
                        <a:t>SK SAHARA Vědomice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44:86</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761245990"/>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92D050"/>
                    </a:solidFill>
                  </a:tcPr>
                </a:tc>
                <a:tc>
                  <a:txBody>
                    <a:bodyPr/>
                    <a:lstStyle/>
                    <a:p>
                      <a:pPr algn="l" fontAlgn="ctr"/>
                      <a:r>
                        <a:rPr lang="cs-CZ" sz="1000" b="1" i="0" u="none" strike="noStrike" dirty="0">
                          <a:solidFill>
                            <a:srgbClr val="000000"/>
                          </a:solidFill>
                          <a:effectLst/>
                          <a:latin typeface="Arial" panose="020B0604020202020204" pitchFamily="34" charset="0"/>
                        </a:rPr>
                        <a:t>TJ Sokol Hoštka</a:t>
                      </a:r>
                    </a:p>
                  </a:txBody>
                  <a:tcPr marL="9525" marR="9525" marT="9525" marB="0" anchor="ctr">
                    <a:lnL>
                      <a:noFill/>
                    </a:lnL>
                    <a:lnR>
                      <a:noFill/>
                    </a:lnR>
                    <a:lnT>
                      <a:noFill/>
                    </a:lnT>
                    <a:lnB>
                      <a:noFill/>
                    </a:lnB>
                    <a:solidFill>
                      <a:srgbClr val="92D050"/>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2D050"/>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2D050"/>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2D050"/>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2D050"/>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2D050"/>
                    </a:solidFill>
                  </a:tcPr>
                </a:tc>
                <a:tc>
                  <a:txBody>
                    <a:bodyPr/>
                    <a:lstStyle/>
                    <a:p>
                      <a:pPr algn="ctr" fontAlgn="ctr"/>
                      <a:r>
                        <a:rPr lang="cs-CZ" sz="1000" b="1" i="0" u="none" strike="noStrike">
                          <a:solidFill>
                            <a:srgbClr val="000000"/>
                          </a:solidFill>
                          <a:effectLst/>
                          <a:latin typeface="Arial" panose="020B0604020202020204" pitchFamily="34" charset="0"/>
                        </a:rPr>
                        <a:t>32:87</a:t>
                      </a:r>
                    </a:p>
                  </a:txBody>
                  <a:tcPr marL="9525" marR="9525" marT="9525" marB="0" anchor="ctr">
                    <a:lnL>
                      <a:noFill/>
                    </a:lnL>
                    <a:lnR>
                      <a:noFill/>
                    </a:lnR>
                    <a:lnT>
                      <a:noFill/>
                    </a:lnT>
                    <a:lnB>
                      <a:noFill/>
                    </a:lnB>
                    <a:solidFill>
                      <a:srgbClr val="92D050"/>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2D050"/>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940375842"/>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535104655"/>
                  </a:ext>
                </a:extLst>
              </a:tr>
            </a:tbl>
          </a:graphicData>
        </a:graphic>
      </p:graphicFrame>
    </p:spTree>
    <p:extLst>
      <p:ext uri="{BB962C8B-B14F-4D97-AF65-F5344CB8AC3E}">
        <p14:creationId xmlns:p14="http://schemas.microsoft.com/office/powerpoint/2010/main" val="24521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ovéPole 9"/>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30</a:t>
            </a:r>
          </a:p>
        </p:txBody>
      </p:sp>
      <p:sp>
        <p:nvSpPr>
          <p:cNvPr id="11" name="TextovéPole 10"/>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15</a:t>
            </a:r>
          </a:p>
        </p:txBody>
      </p:sp>
      <p:sp>
        <p:nvSpPr>
          <p:cNvPr id="2" name="Obdélník 1"/>
          <p:cNvSpPr/>
          <p:nvPr/>
        </p:nvSpPr>
        <p:spPr>
          <a:xfrm>
            <a:off x="5527863" y="520608"/>
            <a:ext cx="4581726" cy="6349430"/>
          </a:xfrm>
          <a:prstGeom prst="rect">
            <a:avLst/>
          </a:prstGeom>
        </p:spPr>
        <p:txBody>
          <a:bodyPr wrap="square">
            <a:spAutoFit/>
          </a:bodyPr>
          <a:lstStyle/>
          <a:p>
            <a:pPr lvl="0" algn="just">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jen připravené rukavice hostujícího brankáře Tomáše Martince.  Na časomíře tak svítily v průběhu 15 minutové přestávky dvě nuly. Jen co se ale ozvala píšťalka zahajující 2. poločas, tak se to rychle změnilo. Od poloviny hřiště jsme rozehráli učebnicovou akci, která musela diváckému oku lahodit a zvlášť, když z toho byla na konci branka na 1:0 z kopačky Jiřího Vokouna. Následovala ale 10 minutovka, kdy jsme se zatáhli na vlastní polovinu a před vlastní brankou začali rozehrávat kombinace, které k ničemu nevedly. Jakub Slavíček se pustil s míčem na vlastní polovinu, kde o něj přišel a Pavel Veselý se blížil sám na naší branku. Že je zavřeno mu dal najevo perfektním zmenšením střeleckého úhlu Václav Sailer mezi 3 tyčemi.  Bohužel mu to ale nevyšlo při jednom z dalších útoků, kdy se vzdálil od brankové čáry až příliš daleko a po střele Matěje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Kravara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na 1:1 pak v brance chyběl. Březová mohla jít dokonce do vedení, když školáckou rozehrávku Rudolfa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Slaničky</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využil znova Matěj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Kravar</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 velké díky si zaslouží brankář Štětí, který střelu zázračně zlikvidoval.  Ještě, že jsme se rychle probrali. Běžela 64. minuta a po zpětné přihrávce mířil na branku David Mencl. Jeho střela byla ještě tečována Tomášem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Belákem</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 míč se zastavil až za zády hostujícího brankáře.  Tomáš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Belák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mohl přidat pojistku, ale orazítkoval jen břevno. Přišly však velké chvíle Jiřího Vokouna. Lehký jako pírko se prohnal podél 2 bránících hráčů a střelou k zadní tyči zajistil našemu týmu vedení 3:1. Za další 2 minuty si počkal na přihrávku Víti Kaly a ze 14 metrů málem protrhl síť. 4:1. Během několika minut byl tak zápas téměř rozhodnut. Následovaly další šance, které mohly náskok navýšit.  Hlavička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Ransdorfa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skončila těsně nad a sám na brankáře také postupoval Tomáš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Belák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ale gól nedal. V 84. minutě ve vápně soupeře bojoval David Brandejs o míč tak dlouho, dokud si ho nepřipravil ke střele a upravil už na krásných 5:1. Poslední velkou příležitost utkání měli hosté. Na Dominika Horváta zívala prázdná polovina naši branky, ale jeho střela skončila vysoko nad.            </a:t>
            </a: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Branky:</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J.Vokoun</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3,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T.Belák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1,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D.Brandejs</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1 </a:t>
            </a: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Sestava: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V.Sailer-V.Kala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J.Ransdorf</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R.Slanička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J.Vacek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a:t>
            </a: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J.Slavíček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(73.A.Brůža),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J.Vokoun</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(82.J.Prieložný),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J.Pícha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D.Brandejs</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(86.K.Horváth),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D.Mencl</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(84.F.Podhorský)-</a:t>
            </a: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T.Belák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(78.J.Neuman)</a:t>
            </a: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Připraveni:</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R.Feko</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M.Jelínek</a:t>
            </a: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Trenéři:</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J.Ransdorf</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P.Hoznédl</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Vedoucí:</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J.Tyle</a:t>
            </a: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Rozhodčí:</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J.Vrchota-L.Eibl</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D.Plzák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Delegát:</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T.Průcha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Hlavní pořadatel:</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V.Švancar</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110 diváků</a:t>
            </a:r>
            <a:endParaRPr lang="cs-CZ" dirty="0"/>
          </a:p>
        </p:txBody>
      </p:sp>
      <p:sp>
        <p:nvSpPr>
          <p:cNvPr id="3" name="TextovéPole 2"/>
          <p:cNvSpPr txBox="1"/>
          <p:nvPr/>
        </p:nvSpPr>
        <p:spPr>
          <a:xfrm>
            <a:off x="5472583" y="163116"/>
            <a:ext cx="4602665" cy="276999"/>
          </a:xfrm>
          <a:prstGeom prst="rect">
            <a:avLst/>
          </a:prstGeom>
          <a:solidFill>
            <a:srgbClr val="FFC000"/>
          </a:solidFill>
          <a:effectLst>
            <a:glow rad="101600">
              <a:srgbClr val="FFFF66">
                <a:alpha val="40000"/>
              </a:srgbClr>
            </a:glow>
            <a:softEdge rad="0"/>
          </a:effectLst>
        </p:spPr>
        <p:txBody>
          <a:bodyPr wrap="square" rtlCol="0">
            <a:spAutoFit/>
          </a:bodyPr>
          <a:lstStyle/>
          <a:p>
            <a:pPr algn="ctr"/>
            <a:r>
              <a:rPr lang="cs-CZ" dirty="0">
                <a:latin typeface="Arial Black" panose="020B0A04020102020204" pitchFamily="34" charset="0"/>
              </a:rPr>
              <a:t>Pokračování SK Štětí-FK Olympie Březová 5.10.2019</a:t>
            </a:r>
          </a:p>
        </p:txBody>
      </p:sp>
      <p:sp>
        <p:nvSpPr>
          <p:cNvPr id="12" name="Obdélník 11">
            <a:extLst>
              <a:ext uri="{FF2B5EF4-FFF2-40B4-BE49-F238E27FC236}">
                <a16:creationId xmlns:a16="http://schemas.microsoft.com/office/drawing/2014/main" id="{1F46E32C-FC8A-48A4-8CBD-5788EC8427D3}"/>
              </a:ext>
            </a:extLst>
          </p:cNvPr>
          <p:cNvSpPr/>
          <p:nvPr/>
        </p:nvSpPr>
        <p:spPr>
          <a:xfrm>
            <a:off x="98869" y="557740"/>
            <a:ext cx="4626750" cy="4077398"/>
          </a:xfrm>
          <a:prstGeom prst="rect">
            <a:avLst/>
          </a:prstGeom>
        </p:spPr>
        <p:txBody>
          <a:bodyPr wrap="square">
            <a:spAutoFit/>
          </a:bodyPr>
          <a:lstStyle/>
          <a:p>
            <a:pPr algn="just">
              <a:lnSpc>
                <a:spcPct val="107000"/>
              </a:lnSpc>
              <a:spcAft>
                <a:spcPts val="0"/>
              </a:spcAft>
            </a:pPr>
            <a:r>
              <a:rPr lang="cs-CZ" sz="1100" b="0" dirty="0">
                <a:latin typeface="Arial" panose="020B0604020202020204" pitchFamily="34" charset="0"/>
                <a:ea typeface="Calibri" panose="020F0502020204030204" pitchFamily="34" charset="0"/>
                <a:cs typeface="Arial" panose="020B0604020202020204" pitchFamily="34" charset="0"/>
              </a:rPr>
              <a:t>podklouznutí Michaele Daňa v naší brance, který dnes dostal příležitost mezi 3 tyčemi před Vojtěchem Budkou. Štětský brankostroj to ale nezastavilo. Ještě než hlavní rozhodčí David </a:t>
            </a:r>
            <a:r>
              <a:rPr lang="cs-CZ" sz="1100" b="0" dirty="0" err="1">
                <a:latin typeface="Arial" panose="020B0604020202020204" pitchFamily="34" charset="0"/>
                <a:ea typeface="Calibri" panose="020F0502020204030204" pitchFamily="34" charset="0"/>
                <a:cs typeface="Arial" panose="020B0604020202020204" pitchFamily="34" charset="0"/>
              </a:rPr>
              <a:t>Mojžiš</a:t>
            </a:r>
            <a:r>
              <a:rPr lang="cs-CZ" sz="1100" b="0" dirty="0">
                <a:latin typeface="Arial" panose="020B0604020202020204" pitchFamily="34" charset="0"/>
                <a:ea typeface="Calibri" panose="020F0502020204030204" pitchFamily="34" charset="0"/>
                <a:cs typeface="Arial" panose="020B0604020202020204" pitchFamily="34" charset="0"/>
              </a:rPr>
              <a:t> zápas ukončil, tak jsme stačili zatížit konto soupeře dalšími 4 kousky, které určily konečný výsledek 19:1. Zasloužili se o to Miroslav Volák, Petr Hůrka, Roman Chromý a Daniel Hromy.  </a:t>
            </a:r>
          </a:p>
          <a:p>
            <a:pPr algn="just">
              <a:lnSpc>
                <a:spcPct val="107000"/>
              </a:lnSpc>
              <a:spcAft>
                <a:spcPts val="0"/>
              </a:spcAft>
            </a:pPr>
            <a:r>
              <a:rPr lang="cs-CZ" sz="1100" b="0" dirty="0">
                <a:latin typeface="Arial" panose="020B0604020202020204" pitchFamily="34" charset="0"/>
                <a:ea typeface="Calibri" panose="020F0502020204030204" pitchFamily="34" charset="0"/>
                <a:cs typeface="Arial" panose="020B0604020202020204" pitchFamily="34" charset="0"/>
              </a:rPr>
              <a:t>     Anglický týden pokračuje a už v sobotu 5. října se v úloze velkého favorita vydáváme k dalšímu mistrovskému zápasu pod druhou nevyšší horu Českého středohoří Sedlo  do Lovečkovic. </a:t>
            </a:r>
          </a:p>
          <a:p>
            <a:pPr algn="just">
              <a:lnSpc>
                <a:spcPct val="107000"/>
              </a:lnSpc>
              <a:spcAft>
                <a:spcPts val="0"/>
              </a:spcAft>
            </a:pPr>
            <a:r>
              <a:rPr lang="cs-CZ" sz="1100" b="0" u="sng" dirty="0">
                <a:latin typeface="Arial" panose="020B0604020202020204" pitchFamily="34" charset="0"/>
                <a:ea typeface="Calibri" panose="020F0502020204030204" pitchFamily="34" charset="0"/>
                <a:cs typeface="Arial" panose="020B0604020202020204" pitchFamily="34" charset="0"/>
              </a:rPr>
              <a:t>Miloslav Hromy – trenér SK Štětí</a:t>
            </a:r>
            <a:endParaRPr lang="cs-CZ" sz="1100" b="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Až na druhou polovinu prvního poločasu jsme sehráli výborné utkání, které jsme po nedělním utkání potřebovali. Možná pomohlo pondělní tréninkové volno. Kluci dostali chuť do hry a na zápas se moc těšili. Jedinou kaňkou jsou naše neproměněné šance, kterých dnes bylo až příliš. Jinak pochvala pro celý tým.</a:t>
            </a:r>
            <a:endParaRPr lang="cs-CZ" sz="1100" b="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100" b="0" u="sng" dirty="0">
                <a:solidFill>
                  <a:srgbClr val="000000"/>
                </a:solidFill>
                <a:latin typeface="Arial" panose="020B0604020202020204" pitchFamily="34" charset="0"/>
                <a:ea typeface="Times New Roman" panose="02020603050405020304" pitchFamily="18" charset="0"/>
                <a:cs typeface="Arial" panose="020B0604020202020204" pitchFamily="34" charset="0"/>
              </a:rPr>
              <a:t>Branky:</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P.Hůrka</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6,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D.Hromy</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6,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R.Chromý</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3,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J.Chromý</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1,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P.Truníček</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pPr algn="just">
              <a:lnSpc>
                <a:spcPct val="107000"/>
              </a:lnSpc>
              <a:spcAft>
                <a:spcPts val="0"/>
              </a:spcAft>
            </a:pP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1,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V.Volák</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1, vlastní</a:t>
            </a:r>
            <a:endParaRPr lang="cs-CZ" sz="1100"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100" b="0" u="sng" dirty="0">
                <a:solidFill>
                  <a:srgbClr val="000000"/>
                </a:solidFill>
                <a:latin typeface="Arial" panose="020B0604020202020204" pitchFamily="34" charset="0"/>
                <a:ea typeface="Times New Roman" panose="02020603050405020304" pitchFamily="18" charset="0"/>
                <a:cs typeface="Arial" panose="020B0604020202020204" pitchFamily="34" charset="0"/>
              </a:rPr>
              <a:t>Sestava:</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Michal Daňo-</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M.Miga</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R.Paďour</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P.Truníček</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J.Vejl</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pPr>
              <a:lnSpc>
                <a:spcPct val="107000"/>
              </a:lnSpc>
              <a:spcAft>
                <a:spcPts val="0"/>
              </a:spcAft>
            </a:pP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D.Kosorič</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D.Hromy</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P. Hůrka,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J.Viktora</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L.Viktora</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pPr>
              <a:lnSpc>
                <a:spcPct val="107000"/>
              </a:lnSpc>
              <a:spcAft>
                <a:spcPts val="0"/>
              </a:spcAft>
            </a:pP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V.Budka</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M.Volák</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R.Chromý</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J.Chromý</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L.Širochman</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cs-CZ" sz="1100"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100" b="0" u="sng" dirty="0">
                <a:solidFill>
                  <a:srgbClr val="000000"/>
                </a:solidFill>
                <a:latin typeface="Arial" panose="020B0604020202020204" pitchFamily="34" charset="0"/>
                <a:ea typeface="Times New Roman" panose="02020603050405020304" pitchFamily="18" charset="0"/>
                <a:cs typeface="Arial" panose="020B0604020202020204" pitchFamily="34" charset="0"/>
              </a:rPr>
              <a:t>Trenéři:</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M.Hromy</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V.Podhorský</a:t>
            </a:r>
            <a:endParaRPr lang="cs-CZ" sz="1100"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100" b="0" u="sng" dirty="0">
                <a:solidFill>
                  <a:srgbClr val="000000"/>
                </a:solidFill>
                <a:latin typeface="Arial" panose="020B0604020202020204" pitchFamily="34" charset="0"/>
                <a:ea typeface="Times New Roman" panose="02020603050405020304" pitchFamily="18" charset="0"/>
                <a:cs typeface="Arial" panose="020B0604020202020204" pitchFamily="34" charset="0"/>
              </a:rPr>
              <a:t>Rozhodčí:</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D.Mojžiš-J.Starý</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100" b="0" dirty="0" err="1">
                <a:solidFill>
                  <a:srgbClr val="000000"/>
                </a:solidFill>
                <a:latin typeface="Arial" panose="020B0604020202020204" pitchFamily="34" charset="0"/>
                <a:ea typeface="Times New Roman" panose="02020603050405020304" pitchFamily="18" charset="0"/>
                <a:cs typeface="Arial" panose="020B0604020202020204" pitchFamily="34" charset="0"/>
              </a:rPr>
              <a:t>D.Németh</a:t>
            </a:r>
            <a:r>
              <a:rPr lang="cs-CZ" sz="1100" b="0" dirty="0">
                <a:solidFill>
                  <a:srgbClr val="000000"/>
                </a:solidFill>
                <a:latin typeface="Arial" panose="020B0604020202020204" pitchFamily="34" charset="0"/>
                <a:ea typeface="Times New Roman" panose="02020603050405020304" pitchFamily="18" charset="0"/>
                <a:cs typeface="Arial" panose="020B0604020202020204" pitchFamily="34" charset="0"/>
              </a:rPr>
              <a:t>   15 diváků</a:t>
            </a:r>
            <a:endParaRPr lang="cs-CZ" sz="1100" b="0" dirty="0">
              <a:latin typeface="Arial" panose="020B0604020202020204" pitchFamily="34" charset="0"/>
              <a:ea typeface="Calibri" panose="020F0502020204030204" pitchFamily="34" charset="0"/>
              <a:cs typeface="Arial" panose="020B0604020202020204" pitchFamily="34" charset="0"/>
            </a:endParaRPr>
          </a:p>
        </p:txBody>
      </p:sp>
      <p:sp>
        <p:nvSpPr>
          <p:cNvPr id="13" name="TextovéPole 12">
            <a:extLst>
              <a:ext uri="{FF2B5EF4-FFF2-40B4-BE49-F238E27FC236}">
                <a16:creationId xmlns:a16="http://schemas.microsoft.com/office/drawing/2014/main" id="{17016BF0-A8B8-43A8-AD8B-5D31CB8437CA}"/>
              </a:ext>
            </a:extLst>
          </p:cNvPr>
          <p:cNvSpPr txBox="1"/>
          <p:nvPr/>
        </p:nvSpPr>
        <p:spPr>
          <a:xfrm>
            <a:off x="143992" y="95847"/>
            <a:ext cx="4536504" cy="307777"/>
          </a:xfrm>
          <a:prstGeom prst="rect">
            <a:avLst/>
          </a:prstGeom>
          <a:solidFill>
            <a:srgbClr val="FFFF00"/>
          </a:solidFill>
          <a:effectLst>
            <a:glow rad="101600">
              <a:srgbClr val="FFFF66">
                <a:alpha val="40000"/>
              </a:srgbClr>
            </a:glow>
            <a:softEdge rad="0"/>
          </a:effectLst>
        </p:spPr>
        <p:txBody>
          <a:bodyPr wrap="square" rtlCol="0">
            <a:spAutoFit/>
          </a:bodyPr>
          <a:lstStyle/>
          <a:p>
            <a:pPr algn="ctr"/>
            <a:r>
              <a:rPr lang="cs-CZ" sz="1400" dirty="0">
                <a:latin typeface="Arial Black" panose="020B0A04020102020204" pitchFamily="34" charset="0"/>
              </a:rPr>
              <a:t>Pokračování Štětí-Travčice 2.9.2019</a:t>
            </a:r>
          </a:p>
        </p:txBody>
      </p:sp>
      <p:pic>
        <p:nvPicPr>
          <p:cNvPr id="5" name="Obrázek 4">
            <a:extLst>
              <a:ext uri="{FF2B5EF4-FFF2-40B4-BE49-F238E27FC236}">
                <a16:creationId xmlns:a16="http://schemas.microsoft.com/office/drawing/2014/main" id="{D4422689-3621-4052-8B88-64DA5B2C87B2}"/>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738064" y="4767054"/>
            <a:ext cx="3222352" cy="1914206"/>
          </a:xfrm>
          <a:prstGeom prst="rect">
            <a:avLst/>
          </a:prstGeom>
        </p:spPr>
      </p:pic>
    </p:spTree>
    <p:extLst>
      <p:ext uri="{BB962C8B-B14F-4D97-AF65-F5344CB8AC3E}">
        <p14:creationId xmlns:p14="http://schemas.microsoft.com/office/powerpoint/2010/main" val="1625450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ovéPole 14"/>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16</a:t>
            </a:r>
          </a:p>
        </p:txBody>
      </p:sp>
      <p:sp>
        <p:nvSpPr>
          <p:cNvPr id="16" name="TextovéPole 15"/>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29</a:t>
            </a:r>
          </a:p>
        </p:txBody>
      </p:sp>
      <p:sp>
        <p:nvSpPr>
          <p:cNvPr id="4" name="Obdélník 3">
            <a:extLst>
              <a:ext uri="{FF2B5EF4-FFF2-40B4-BE49-F238E27FC236}">
                <a16:creationId xmlns:a16="http://schemas.microsoft.com/office/drawing/2014/main" id="{6DE0D02B-5AA6-4EE0-8590-C0ABFF2740CC}"/>
              </a:ext>
            </a:extLst>
          </p:cNvPr>
          <p:cNvSpPr/>
          <p:nvPr/>
        </p:nvSpPr>
        <p:spPr>
          <a:xfrm>
            <a:off x="214097" y="1290683"/>
            <a:ext cx="4527116" cy="2831544"/>
          </a:xfrm>
          <a:prstGeom prst="rect">
            <a:avLst/>
          </a:prstGeom>
          <a:gradFill>
            <a:gsLst>
              <a:gs pos="0">
                <a:schemeClr val="lt1">
                  <a:tint val="80000"/>
                  <a:satMod val="300000"/>
                </a:schemeClr>
              </a:gs>
              <a:gs pos="100000">
                <a:srgbClr val="FFFF66"/>
              </a:gs>
            </a:gsLst>
          </a:gradFill>
        </p:spPr>
        <p:style>
          <a:lnRef idx="0">
            <a:scrgbClr r="0" g="0" b="0"/>
          </a:lnRef>
          <a:fillRef idx="1003">
            <a:schemeClr val="lt1"/>
          </a:fillRef>
          <a:effectRef idx="0">
            <a:scrgbClr r="0" g="0" b="0"/>
          </a:effectRef>
          <a:fontRef idx="major"/>
        </p:style>
        <p:txBody>
          <a:bodyPr wrap="square">
            <a:spAutoFit/>
          </a:bodyPr>
          <a:lstStyle/>
          <a:p>
            <a:pPr algn="ctr"/>
            <a:r>
              <a:rPr lang="cs-CZ" sz="1800" u="sng" dirty="0">
                <a:solidFill>
                  <a:srgbClr val="000099"/>
                </a:solidFill>
                <a:effectLst>
                  <a:outerShdw blurRad="38100" dist="38100" dir="2700000" algn="tl">
                    <a:srgbClr val="000000">
                      <a:alpha val="43137"/>
                    </a:srgbClr>
                  </a:outerShdw>
                </a:effectLst>
                <a:latin typeface="PT Sans"/>
              </a:rPr>
              <a:t>Petr Peterka  - trenér FK Olympie </a:t>
            </a:r>
            <a:r>
              <a:rPr lang="cs-CZ" sz="2000" u="sng" dirty="0">
                <a:solidFill>
                  <a:srgbClr val="000099"/>
                </a:solidFill>
                <a:effectLst>
                  <a:outerShdw blurRad="38100" dist="38100" dir="2700000" algn="tl">
                    <a:srgbClr val="000000">
                      <a:alpha val="43137"/>
                    </a:srgbClr>
                  </a:outerShdw>
                </a:effectLst>
                <a:latin typeface="PT Sans"/>
              </a:rPr>
              <a:t>Březová</a:t>
            </a:r>
          </a:p>
          <a:p>
            <a:pPr algn="just"/>
            <a:r>
              <a:rPr lang="cs-CZ" sz="1400" dirty="0">
                <a:solidFill>
                  <a:srgbClr val="333333"/>
                </a:solidFill>
                <a:latin typeface="Times New Roman" panose="02020603050405020304" pitchFamily="18" charset="0"/>
                <a:cs typeface="Times New Roman" panose="02020603050405020304" pitchFamily="18" charset="0"/>
              </a:rPr>
              <a:t>První poločas byl z naší strany velmi dobrý, když jsme byli jednoznačně lepší, když jsme soupeře dostali několikrát pod tlak, ale bohužel jsme ho nezúročili v branku. Ve třetí minutě druhé půle jsme inkasovali, ale do 60. minuty jsme vyrovnali, pak jsme  neproměnili tisíciprocentní šanci. Pak přišla na pořad gólová smršť domácího výběru. „Během sedmi minut jsme inkasovali tři branky a za stavu 1:4 bylo po utkání. Pro mě je to velké zklamání, hráči by si měli sáhnout do svědomí, jelikož takto se hrát opravdu nedá.</a:t>
            </a:r>
            <a:endParaRPr lang="cs-CZ" sz="1400" dirty="0">
              <a:latin typeface="Times New Roman" panose="02020603050405020304" pitchFamily="18" charset="0"/>
              <a:cs typeface="Times New Roman" panose="02020603050405020304" pitchFamily="18" charset="0"/>
            </a:endParaRPr>
          </a:p>
        </p:txBody>
      </p:sp>
      <p:pic>
        <p:nvPicPr>
          <p:cNvPr id="5" name="Obrázek 4"/>
          <p:cNvPicPr>
            <a:picLocks noChangeAspect="1"/>
          </p:cNvPicPr>
          <p:nvPr/>
        </p:nvPicPr>
        <p:blipFill>
          <a:blip r:embed="rId2"/>
          <a:stretch>
            <a:fillRect/>
          </a:stretch>
        </p:blipFill>
        <p:spPr>
          <a:xfrm>
            <a:off x="246223" y="4411588"/>
            <a:ext cx="4360658" cy="2465210"/>
          </a:xfrm>
          <a:prstGeom prst="rect">
            <a:avLst/>
          </a:prstGeom>
          <a:ln w="31750">
            <a:solidFill>
              <a:srgbClr val="D60093"/>
            </a:solidFill>
          </a:ln>
        </p:spPr>
      </p:pic>
      <p:sp>
        <p:nvSpPr>
          <p:cNvPr id="6" name="TextovéPole 5"/>
          <p:cNvSpPr txBox="1"/>
          <p:nvPr/>
        </p:nvSpPr>
        <p:spPr>
          <a:xfrm>
            <a:off x="720056" y="955204"/>
            <a:ext cx="432048" cy="400110"/>
          </a:xfrm>
          <a:prstGeom prst="rect">
            <a:avLst/>
          </a:prstGeom>
          <a:solidFill>
            <a:srgbClr val="99FFCC"/>
          </a:solidFill>
          <a:effectLst>
            <a:glow rad="101600">
              <a:srgbClr val="FFFF66">
                <a:alpha val="40000"/>
              </a:srgbClr>
            </a:glow>
            <a:softEdge rad="241300"/>
          </a:effectLst>
        </p:spPr>
        <p:txBody>
          <a:bodyPr wrap="square" rtlCol="0">
            <a:spAutoFit/>
          </a:bodyPr>
          <a:lstStyle/>
          <a:p>
            <a:pPr algn="ctr"/>
            <a:endParaRPr lang="cs-CZ" sz="2000" dirty="0">
              <a:latin typeface="Arial Black" panose="020B0A04020102020204" pitchFamily="34" charset="0"/>
            </a:endParaRPr>
          </a:p>
        </p:txBody>
      </p:sp>
      <p:sp>
        <p:nvSpPr>
          <p:cNvPr id="7" name="TextovéPole 6"/>
          <p:cNvSpPr txBox="1"/>
          <p:nvPr/>
        </p:nvSpPr>
        <p:spPr>
          <a:xfrm>
            <a:off x="121740" y="199614"/>
            <a:ext cx="4711830" cy="923330"/>
          </a:xfrm>
          <a:prstGeom prst="rect">
            <a:avLst/>
          </a:prstGeom>
          <a:blipFill>
            <a:blip r:embed="rId3"/>
            <a:tile tx="0" ty="0" sx="100000" sy="100000" flip="none" algn="tl"/>
          </a:blipFill>
          <a:effectLst>
            <a:glow rad="101600">
              <a:srgbClr val="FFFF66">
                <a:alpha val="40000"/>
              </a:srgbClr>
            </a:glow>
            <a:softEdge rad="241300"/>
          </a:effectLst>
        </p:spPr>
        <p:txBody>
          <a:bodyPr wrap="square" rtlCol="0">
            <a:spAutoFit/>
          </a:bodyPr>
          <a:lstStyle/>
          <a:p>
            <a:pPr algn="ctr"/>
            <a:r>
              <a:rPr lang="cs-CZ" sz="1800" dirty="0">
                <a:solidFill>
                  <a:srgbClr val="224A2C"/>
                </a:solidFill>
                <a:latin typeface="Arial Black" panose="020B0A04020102020204" pitchFamily="34" charset="0"/>
              </a:rPr>
              <a:t>Trenér hostů byl po zápase </a:t>
            </a:r>
          </a:p>
          <a:p>
            <a:pPr algn="ctr"/>
            <a:r>
              <a:rPr lang="cs-CZ" sz="1800" dirty="0">
                <a:solidFill>
                  <a:srgbClr val="224A2C"/>
                </a:solidFill>
                <a:latin typeface="Arial Black" panose="020B0A04020102020204" pitchFamily="34" charset="0"/>
              </a:rPr>
              <a:t>SK Štětí – FK Olympie Březová</a:t>
            </a:r>
          </a:p>
          <a:p>
            <a:pPr algn="ctr"/>
            <a:r>
              <a:rPr lang="cs-CZ" sz="1800" dirty="0" smtClean="0">
                <a:solidFill>
                  <a:srgbClr val="224A2C"/>
                </a:solidFill>
                <a:latin typeface="Arial Black" panose="020B0A04020102020204" pitchFamily="34" charset="0"/>
              </a:rPr>
              <a:t>z </a:t>
            </a:r>
            <a:r>
              <a:rPr lang="cs-CZ" sz="1800" dirty="0">
                <a:solidFill>
                  <a:srgbClr val="224A2C"/>
                </a:solidFill>
                <a:latin typeface="Arial Black" panose="020B0A04020102020204" pitchFamily="34" charset="0"/>
              </a:rPr>
              <a:t>výkonu svých svěřenců zklamaný </a:t>
            </a:r>
          </a:p>
        </p:txBody>
      </p:sp>
      <p:sp>
        <p:nvSpPr>
          <p:cNvPr id="9" name="Obdélník 8">
            <a:extLst>
              <a:ext uri="{FF2B5EF4-FFF2-40B4-BE49-F238E27FC236}">
                <a16:creationId xmlns:a16="http://schemas.microsoft.com/office/drawing/2014/main" id="{09E751F5-B3F5-4394-AFF8-D8B5D2B9B3BB}"/>
              </a:ext>
            </a:extLst>
          </p:cNvPr>
          <p:cNvSpPr/>
          <p:nvPr/>
        </p:nvSpPr>
        <p:spPr>
          <a:xfrm>
            <a:off x="5476963" y="1963316"/>
            <a:ext cx="4509309" cy="4867486"/>
          </a:xfrm>
          <a:prstGeom prst="rect">
            <a:avLst/>
          </a:prstGeom>
        </p:spPr>
        <p:txBody>
          <a:bodyPr wrap="square">
            <a:spAutoFit/>
          </a:bodyPr>
          <a:lstStyle/>
          <a:p>
            <a:pPr algn="ctr">
              <a:lnSpc>
                <a:spcPct val="107000"/>
              </a:lnSpc>
              <a:spcAft>
                <a:spcPts val="0"/>
              </a:spcAft>
            </a:pPr>
            <a:r>
              <a:rPr lang="cs-CZ" sz="2000" dirty="0">
                <a:solidFill>
                  <a:srgbClr val="151515"/>
                </a:solidFill>
                <a:highlight>
                  <a:srgbClr val="00FFFF"/>
                </a:highlight>
                <a:latin typeface="Arial Black" panose="020B0A04020102020204" pitchFamily="34" charset="0"/>
                <a:ea typeface="Calibri" panose="020F0502020204030204" pitchFamily="34" charset="0"/>
                <a:cs typeface="Arial" panose="020B0604020202020204" pitchFamily="34" charset="0"/>
              </a:rPr>
              <a:t>FK Travčice-SK Štětí  1:19(0:9)</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2000" dirty="0">
                <a:solidFill>
                  <a:srgbClr val="151515"/>
                </a:solidFill>
                <a:highlight>
                  <a:srgbClr val="00FFFF"/>
                </a:highlight>
                <a:latin typeface="Arial Black" panose="020B0A04020102020204" pitchFamily="34" charset="0"/>
                <a:ea typeface="Calibri" panose="020F0502020204030204" pitchFamily="34" charset="0"/>
                <a:cs typeface="Arial" panose="020B0604020202020204" pitchFamily="34" charset="0"/>
              </a:rPr>
              <a:t>  2.10.2019 9. hrané kolo</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Po 3 dnech, po ne příliš vydařeném zápase doma proti </a:t>
            </a:r>
            <a:r>
              <a:rPr lang="cs-CZ" sz="1000" b="0" dirty="0" err="1">
                <a:latin typeface="Arial" panose="020B0604020202020204" pitchFamily="34" charset="0"/>
                <a:ea typeface="Calibri" panose="020F0502020204030204" pitchFamily="34" charset="0"/>
                <a:cs typeface="Arial" panose="020B0604020202020204" pitchFamily="34" charset="0"/>
              </a:rPr>
              <a:t>Straškovu</a:t>
            </a:r>
            <a:r>
              <a:rPr lang="cs-CZ" sz="1000" b="0" dirty="0">
                <a:latin typeface="Arial" panose="020B0604020202020204" pitchFamily="34" charset="0"/>
                <a:ea typeface="Calibri" panose="020F0502020204030204" pitchFamily="34" charset="0"/>
                <a:cs typeface="Arial" panose="020B0604020202020204" pitchFamily="34" charset="0"/>
              </a:rPr>
              <a:t>  29.9.2019,  jsme  ve středu nastupovali k dalšímu mistrovskému zápasu v Travčicích, které v minulém kole porazily silný tým Budyně 4:1. Trenéři se rozhodli pondělní trénink zrušit s tím, že to mužstvo nakopne a dostane větší chuť do hry. Už před zápasem bylo v kabině cítit, že by to mohlo vyjít. Hráči vyběhli na hřiště a spustili brankový uragán. Ve 3. minutě otevřel skóre Petr Hůrka a v 5. minutě ho brankou na 2:0 napodobil Daniel Hromy.  Pozadu nechtěl zůstat Michael </a:t>
            </a:r>
            <a:r>
              <a:rPr lang="cs-CZ" sz="1000" b="0" dirty="0" err="1">
                <a:latin typeface="Arial" panose="020B0604020202020204" pitchFamily="34" charset="0"/>
                <a:ea typeface="Calibri" panose="020F0502020204030204" pitchFamily="34" charset="0"/>
                <a:cs typeface="Arial" panose="020B0604020202020204" pitchFamily="34" charset="0"/>
              </a:rPr>
              <a:t>Miga</a:t>
            </a:r>
            <a:r>
              <a:rPr lang="cs-CZ" sz="1000" b="0" dirty="0">
                <a:latin typeface="Arial" panose="020B0604020202020204" pitchFamily="34" charset="0"/>
                <a:ea typeface="Calibri" panose="020F0502020204030204" pitchFamily="34" charset="0"/>
                <a:cs typeface="Arial" panose="020B0604020202020204" pitchFamily="34" charset="0"/>
              </a:rPr>
              <a:t> a zvýšil na 3:0. Svůj gólový účet rozšířil v 7. minutě Petr Hůrka a bylo to 4:0. Čtvrtým hráčem našeho týmu, který se zasloužil o rozborku domácí obrany byl v 10. minutě gólem na 5:0 Roman Chromý. Hattrick Petra Hůrky ve 12. minutě znamenal vedení 6:0. V dalších minutách jsme si vybrali krátký oddechový čas, domácí branka byla na chvilku zakletá. Nakonec ji pomohl odčarovat jeden z domácích hráčů, který si i s pomocí tyče vstřelil vlastní gól. Na závěr 1. poločasu jsme si zarezervovali ještě 2 branky. Nejprve ve 27. minutě Roman Chromý 8:0 a v poslední minutě před změnou stran se podařilo Petrovi Hůrkovi upravit na 9:0. „ Prvních 10 minut jste hráli výborně, ale pak jste hráli hurá systém. Někdy vás útočilo i 5 najednou a zapomínali jste na bránění “To byla slova trenérů ke svým svěřencům o poločasové přestávce. Hráči si to vzali k srdci a hned od začátku 2. půle pokyny trenérů začali plnit. Výsledek se dostavil rychle a skóre začalo narůstat jak na běžícím pásu. 36. minuta Petr Hůrka 10:0. Další osmiminutovka  patřila Danielu </a:t>
            </a:r>
            <a:r>
              <a:rPr lang="cs-CZ" sz="1000" b="0" dirty="0" err="1">
                <a:latin typeface="Arial" panose="020B0604020202020204" pitchFamily="34" charset="0"/>
                <a:ea typeface="Calibri" panose="020F0502020204030204" pitchFamily="34" charset="0"/>
                <a:cs typeface="Arial" panose="020B0604020202020204" pitchFamily="34" charset="0"/>
              </a:rPr>
              <a:t>Hromemu</a:t>
            </a:r>
            <a:r>
              <a:rPr lang="cs-CZ" sz="1000" b="0" dirty="0">
                <a:latin typeface="Arial" panose="020B0604020202020204" pitchFamily="34" charset="0"/>
                <a:ea typeface="Calibri" panose="020F0502020204030204" pitchFamily="34" charset="0"/>
                <a:cs typeface="Arial" panose="020B0604020202020204" pitchFamily="34" charset="0"/>
              </a:rPr>
              <a:t>, který v ní vstřelil 4 branky  a správní počtáři věděli, že vedeme 14:0. Ve 49. minutě se o branku na 15:0 zasloužila nová tvář našeho týmu Petr </a:t>
            </a:r>
            <a:r>
              <a:rPr lang="cs-CZ" sz="1000" b="0" dirty="0" err="1">
                <a:latin typeface="Arial" panose="020B0604020202020204" pitchFamily="34" charset="0"/>
                <a:ea typeface="Calibri" panose="020F0502020204030204" pitchFamily="34" charset="0"/>
                <a:cs typeface="Arial" panose="020B0604020202020204" pitchFamily="34" charset="0"/>
              </a:rPr>
              <a:t>Truníček</a:t>
            </a:r>
            <a:r>
              <a:rPr lang="cs-CZ" sz="1000" b="0" dirty="0">
                <a:latin typeface="Arial" panose="020B0604020202020204" pitchFamily="34" charset="0"/>
                <a:ea typeface="Calibri" panose="020F0502020204030204" pitchFamily="34" charset="0"/>
                <a:cs typeface="Arial" panose="020B0604020202020204" pitchFamily="34" charset="0"/>
              </a:rPr>
              <a:t>. Malé radosti se dočkali i domácí v 52. minutě, když snížili na 1:15.  Hodně tomu pomohlo i</a:t>
            </a:r>
          </a:p>
        </p:txBody>
      </p:sp>
      <p:sp>
        <p:nvSpPr>
          <p:cNvPr id="10" name="TextovéPole 9">
            <a:extLst>
              <a:ext uri="{FF2B5EF4-FFF2-40B4-BE49-F238E27FC236}">
                <a16:creationId xmlns:a16="http://schemas.microsoft.com/office/drawing/2014/main" id="{A925B21E-D368-44F1-A89E-785949FBC74D}"/>
              </a:ext>
            </a:extLst>
          </p:cNvPr>
          <p:cNvSpPr txBox="1"/>
          <p:nvPr/>
        </p:nvSpPr>
        <p:spPr>
          <a:xfrm>
            <a:off x="5472584" y="177422"/>
            <a:ext cx="4680520" cy="1569660"/>
          </a:xfrm>
          <a:prstGeom prst="rect">
            <a:avLst/>
          </a:prstGeom>
          <a:blipFill>
            <a:blip r:embed="rId4">
              <a:extLst>
                <a:ext uri="{837473B0-CC2E-450A-ABE3-18F120FF3D39}">
                  <a1611:picAttrSrcUrl xmlns:a1611="http://schemas.microsoft.com/office/drawing/2016/11/main" xmlns="" r:id="rId5"/>
                </a:ext>
              </a:extLst>
            </a:blip>
            <a:stretch>
              <a:fillRect/>
            </a:stretch>
          </a:blipFill>
          <a:effectLst>
            <a:glow rad="101600">
              <a:srgbClr val="FFFF66">
                <a:alpha val="40000"/>
              </a:srgbClr>
            </a:glow>
          </a:effectLst>
        </p:spPr>
        <p:txBody>
          <a:bodyPr wrap="square" rtlCol="0">
            <a:spAutoFit/>
          </a:bodyPr>
          <a:lstStyle/>
          <a:p>
            <a:pPr algn="ctr"/>
            <a:r>
              <a:rPr lang="cs-CZ" sz="2400" dirty="0">
                <a:solidFill>
                  <a:srgbClr val="336600"/>
                </a:solidFill>
                <a:latin typeface="Copperplate Gothic Bold" panose="020E0705020206020404" pitchFamily="34" charset="0"/>
                <a:cs typeface="KodchiangUPC" panose="02020603050405020304" pitchFamily="18" charset="-34"/>
              </a:rPr>
              <a:t>K dvacítce vstřelených branek chyběl v okresním přeboru starších žáků jeden krok</a:t>
            </a:r>
          </a:p>
        </p:txBody>
      </p:sp>
      <p:cxnSp>
        <p:nvCxnSpPr>
          <p:cNvPr id="11" name="Přímá spojnice se šipkou 10">
            <a:extLst>
              <a:ext uri="{FF2B5EF4-FFF2-40B4-BE49-F238E27FC236}">
                <a16:creationId xmlns:a16="http://schemas.microsoft.com/office/drawing/2014/main" id="{D4905F70-B401-4C64-80C2-4599BDB58E49}"/>
              </a:ext>
            </a:extLst>
          </p:cNvPr>
          <p:cNvCxnSpPr>
            <a:cxnSpLocks/>
          </p:cNvCxnSpPr>
          <p:nvPr/>
        </p:nvCxnSpPr>
        <p:spPr bwMode="auto">
          <a:xfrm flipV="1">
            <a:off x="8784952" y="7161475"/>
            <a:ext cx="1008112" cy="1"/>
          </a:xfrm>
          <a:prstGeom prst="straightConnector1">
            <a:avLst/>
          </a:prstGeom>
          <a:noFill/>
          <a:ln w="22225" cap="flat" cmpd="sng" algn="ctr">
            <a:solidFill>
              <a:srgbClr val="008000"/>
            </a:solidFill>
            <a:prstDash val="solid"/>
            <a:round/>
            <a:headEnd type="none" w="med" len="med"/>
            <a:tailEnd type="triangle"/>
          </a:ln>
          <a:effectLst>
            <a:outerShdw dist="45791" dir="2021404" algn="ctr" rotWithShape="0">
              <a:srgbClr val="9999FF"/>
            </a:outerShdw>
          </a:effectLst>
        </p:spPr>
      </p:cxnSp>
    </p:spTree>
    <p:extLst>
      <p:ext uri="{BB962C8B-B14F-4D97-AF65-F5344CB8AC3E}">
        <p14:creationId xmlns:p14="http://schemas.microsoft.com/office/powerpoint/2010/main" val="813560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2016200" y="700387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28</a:t>
            </a:r>
          </a:p>
        </p:txBody>
      </p:sp>
      <p:sp>
        <p:nvSpPr>
          <p:cNvPr id="10" name="TextovéPole 9"/>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17</a:t>
            </a:r>
          </a:p>
        </p:txBody>
      </p:sp>
      <p:sp>
        <p:nvSpPr>
          <p:cNvPr id="2" name="TextovéPole 1"/>
          <p:cNvSpPr txBox="1"/>
          <p:nvPr/>
        </p:nvSpPr>
        <p:spPr>
          <a:xfrm>
            <a:off x="288008" y="451148"/>
            <a:ext cx="1296144" cy="400110"/>
          </a:xfrm>
          <a:prstGeom prst="rect">
            <a:avLst/>
          </a:prstGeom>
          <a:solidFill>
            <a:srgbClr val="99FFCC"/>
          </a:solidFill>
          <a:effectLst>
            <a:glow rad="101600">
              <a:srgbClr val="FFFF66">
                <a:alpha val="40000"/>
              </a:srgbClr>
            </a:glow>
            <a:softEdge rad="241300"/>
          </a:effectLst>
        </p:spPr>
        <p:txBody>
          <a:bodyPr wrap="square" rtlCol="0">
            <a:spAutoFit/>
          </a:bodyPr>
          <a:lstStyle/>
          <a:p>
            <a:pPr algn="ctr"/>
            <a:endParaRPr lang="cs-CZ" sz="2000" dirty="0">
              <a:latin typeface="Arial Black" panose="020B0A04020102020204" pitchFamily="34" charset="0"/>
            </a:endParaRPr>
          </a:p>
        </p:txBody>
      </p:sp>
      <p:pic>
        <p:nvPicPr>
          <p:cNvPr id="8" name="Obrázek 7">
            <a:extLst>
              <a:ext uri="{FF2B5EF4-FFF2-40B4-BE49-F238E27FC236}">
                <a16:creationId xmlns:a16="http://schemas.microsoft.com/office/drawing/2014/main" id="{A7154247-64AB-4773-B45C-E34E47B8CA8C}"/>
              </a:ext>
            </a:extLst>
          </p:cNvPr>
          <p:cNvPicPr>
            <a:picLocks noChangeAspect="1"/>
          </p:cNvPicPr>
          <p:nvPr/>
        </p:nvPicPr>
        <p:blipFill>
          <a:blip r:embed="rId2"/>
          <a:stretch>
            <a:fillRect/>
          </a:stretch>
        </p:blipFill>
        <p:spPr>
          <a:xfrm>
            <a:off x="360818" y="3979540"/>
            <a:ext cx="4030844" cy="2641278"/>
          </a:xfrm>
          <a:prstGeom prst="rect">
            <a:avLst/>
          </a:prstGeom>
          <a:ln w="50800">
            <a:solidFill>
              <a:schemeClr val="accent1"/>
            </a:solidFill>
          </a:ln>
        </p:spPr>
      </p:pic>
      <p:sp>
        <p:nvSpPr>
          <p:cNvPr id="6" name="Obdélník 5">
            <a:extLst>
              <a:ext uri="{FF2B5EF4-FFF2-40B4-BE49-F238E27FC236}">
                <a16:creationId xmlns:a16="http://schemas.microsoft.com/office/drawing/2014/main" id="{5017C5A0-E148-496A-8FEF-41712D70CBED}"/>
              </a:ext>
            </a:extLst>
          </p:cNvPr>
          <p:cNvSpPr/>
          <p:nvPr/>
        </p:nvSpPr>
        <p:spPr>
          <a:xfrm>
            <a:off x="5641737" y="251093"/>
            <a:ext cx="4583351" cy="1200329"/>
          </a:xfrm>
          <a:prstGeom prst="rect">
            <a:avLst/>
          </a:prstGeom>
          <a:blipFill>
            <a:blip r:embed="rId3"/>
            <a:stretch>
              <a:fillRect/>
            </a:stretch>
          </a:blipFill>
          <a:effectLst/>
        </p:spPr>
        <p:txBody>
          <a:bodyPr wrap="square" lIns="91440" tIns="45720" rIns="91440" bIns="45720">
            <a:spAutoFit/>
          </a:bodyPr>
          <a:lstStyle/>
          <a:p>
            <a:pPr algn="ctr"/>
            <a:r>
              <a:rPr lang="cs-CZ" sz="2400" b="1" cap="none" spc="0" dirty="0">
                <a:ln w="6350">
                  <a:noFill/>
                  <a:prstDash val="solid"/>
                </a:ln>
                <a:solidFill>
                  <a:schemeClr val="bg1"/>
                </a:solidFill>
                <a:latin typeface="Berlin Sans FB Demi" panose="020E0802020502020306" pitchFamily="34" charset="0"/>
                <a:cs typeface="Mongolian Baiti" panose="03000500000000000000" pitchFamily="66" charset="0"/>
              </a:rPr>
              <a:t>9. kolo divizní soutěže dospělých </a:t>
            </a:r>
          </a:p>
          <a:p>
            <a:pPr algn="ctr"/>
            <a:r>
              <a:rPr lang="cs-CZ" sz="2400" b="1" cap="none" spc="0" dirty="0">
                <a:ln w="6350">
                  <a:noFill/>
                  <a:prstDash val="solid"/>
                </a:ln>
                <a:solidFill>
                  <a:schemeClr val="bg1"/>
                </a:solidFill>
                <a:latin typeface="Berlin Sans FB Demi" panose="020E0802020502020306" pitchFamily="34" charset="0"/>
                <a:cs typeface="Mongolian Baiti" panose="03000500000000000000" pitchFamily="66" charset="0"/>
              </a:rPr>
              <a:t>5.-6.10.2019</a:t>
            </a:r>
          </a:p>
        </p:txBody>
      </p:sp>
      <p:sp>
        <p:nvSpPr>
          <p:cNvPr id="7" name="Obdélník 6">
            <a:extLst>
              <a:ext uri="{FF2B5EF4-FFF2-40B4-BE49-F238E27FC236}">
                <a16:creationId xmlns:a16="http://schemas.microsoft.com/office/drawing/2014/main" id="{058F9333-1C2A-40BD-A3AD-EED9D36302D1}"/>
              </a:ext>
            </a:extLst>
          </p:cNvPr>
          <p:cNvSpPr/>
          <p:nvPr/>
        </p:nvSpPr>
        <p:spPr>
          <a:xfrm>
            <a:off x="5641737" y="1730345"/>
            <a:ext cx="4583351" cy="5148000"/>
          </a:xfrm>
          <a:prstGeom prst="rect">
            <a:avLst/>
          </a:prstGeom>
          <a:noFill/>
          <a:ln w="19050">
            <a:solidFill>
              <a:srgbClr val="008000"/>
            </a:solidFill>
          </a:ln>
        </p:spPr>
        <p:txBody>
          <a:bodyPr wrap="square">
            <a:noAutofit/>
          </a:bodyPr>
          <a:lstStyle/>
          <a:p>
            <a:pPr algn="ctr" fontAlgn="ctr"/>
            <a:r>
              <a:rPr lang="cs-CZ" sz="1400" dirty="0">
                <a:solidFill>
                  <a:srgbClr val="003300"/>
                </a:solidFill>
                <a:latin typeface="Arial" panose="020B0604020202020204" pitchFamily="34" charset="0"/>
                <a:cs typeface="Arial" panose="020B0604020202020204" pitchFamily="34" charset="0"/>
              </a:rPr>
              <a:t>TJ TATRAN Rakovník - SK Kladno 1:2(0:0)</a:t>
            </a:r>
          </a:p>
          <a:p>
            <a:pPr algn="just" fontAlgn="ctr"/>
            <a:r>
              <a:rPr lang="cs-CZ" sz="1000" dirty="0">
                <a:solidFill>
                  <a:srgbClr val="FF0000"/>
                </a:solidFill>
                <a:latin typeface="Arial" panose="020B0604020202020204" pitchFamily="34" charset="0"/>
                <a:cs typeface="Arial" panose="020B0604020202020204" pitchFamily="34" charset="0"/>
              </a:rPr>
              <a:t>domácí šli do vedení hosté z Kladna rychle vyrovnali a rozhodnutí v podobě zisku 3bodů zajistil 3 minuty před koncem těsně před tím střídající </a:t>
            </a:r>
            <a:r>
              <a:rPr lang="cs-CZ" sz="1000" dirty="0" err="1">
                <a:solidFill>
                  <a:srgbClr val="FF0000"/>
                </a:solidFill>
                <a:latin typeface="Arial" panose="020B0604020202020204" pitchFamily="34" charset="0"/>
                <a:cs typeface="Arial" panose="020B0604020202020204" pitchFamily="34" charset="0"/>
              </a:rPr>
              <a:t>Bagou</a:t>
            </a:r>
            <a:endParaRPr lang="cs-CZ" sz="1000" dirty="0">
              <a:solidFill>
                <a:srgbClr val="FF0000"/>
              </a:solidFill>
              <a:latin typeface="Arial" panose="020B0604020202020204" pitchFamily="34" charset="0"/>
              <a:cs typeface="Arial" panose="020B0604020202020204" pitchFamily="34" charset="0"/>
            </a:endParaRPr>
          </a:p>
          <a:p>
            <a:pPr algn="ctr" fontAlgn="ctr"/>
            <a:r>
              <a:rPr lang="cs-CZ" sz="1000" dirty="0">
                <a:latin typeface="Arial" panose="020B0604020202020204" pitchFamily="34" charset="0"/>
                <a:cs typeface="Arial" panose="020B0604020202020204" pitchFamily="34" charset="0"/>
              </a:rPr>
              <a:t> </a:t>
            </a:r>
            <a:r>
              <a:rPr lang="cs-CZ" sz="1400" dirty="0">
                <a:solidFill>
                  <a:srgbClr val="003300"/>
                </a:solidFill>
                <a:latin typeface="Arial" panose="020B0604020202020204" pitchFamily="34" charset="0"/>
                <a:cs typeface="Arial" panose="020B0604020202020204" pitchFamily="34" charset="0"/>
              </a:rPr>
              <a:t>SK Štětí -  FK Olympie Březová  5:1(0:0)</a:t>
            </a:r>
          </a:p>
          <a:p>
            <a:pPr algn="just" fontAlgn="ctr"/>
            <a:r>
              <a:rPr lang="cs-CZ" sz="1000" dirty="0">
                <a:solidFill>
                  <a:srgbClr val="FF0000"/>
                </a:solidFill>
                <a:latin typeface="Arial" panose="020B0604020202020204" pitchFamily="34" charset="0"/>
                <a:cs typeface="Arial" panose="020B0604020202020204" pitchFamily="34" charset="0"/>
              </a:rPr>
              <a:t> v 1. poločase diváci branky neviděli. Ucho se s nimi utrhlo až po změně stran. Domácí své šance využívali a především Jiří Vokoun autor 3 gólů. Hosté ze svých 4 příležitostí využili jen jednu.</a:t>
            </a:r>
          </a:p>
          <a:p>
            <a:pPr algn="ctr" fontAlgn="ctr"/>
            <a:r>
              <a:rPr lang="cs-CZ" sz="1400" dirty="0">
                <a:solidFill>
                  <a:srgbClr val="003300"/>
                </a:solidFill>
                <a:latin typeface="Arial" panose="020B0604020202020204" pitchFamily="34" charset="0"/>
                <a:cs typeface="Arial" panose="020B0604020202020204" pitchFamily="34" charset="0"/>
              </a:rPr>
              <a:t>FK Baník Souš – FC CHOMUTOV 2:1 PK(1:1)</a:t>
            </a:r>
          </a:p>
          <a:p>
            <a:pPr algn="just" fontAlgn="ctr"/>
            <a:r>
              <a:rPr lang="cs-CZ" sz="1000" dirty="0">
                <a:solidFill>
                  <a:srgbClr val="FF0000"/>
                </a:solidFill>
                <a:latin typeface="Arial" panose="020B0604020202020204" pitchFamily="34" charset="0"/>
                <a:cs typeface="Arial" panose="020B0604020202020204" pitchFamily="34" charset="0"/>
              </a:rPr>
              <a:t>v derby šli domácí do vedení ve 13. minutě, ale hosté ještě před poločasem zásluhou Mužíka vyrovnali. Druhá část gól nepřinesla, a penaltový souboj přinesl bod navíc domácím.</a:t>
            </a:r>
          </a:p>
          <a:p>
            <a:pPr algn="ctr" fontAlgn="ctr"/>
            <a:r>
              <a:rPr lang="cs-CZ" sz="1400" dirty="0">
                <a:solidFill>
                  <a:srgbClr val="003300"/>
                </a:solidFill>
                <a:latin typeface="Arial" panose="020B0604020202020204" pitchFamily="34" charset="0"/>
                <a:cs typeface="Arial" panose="020B0604020202020204" pitchFamily="34" charset="0"/>
              </a:rPr>
              <a:t>SK Slaný - FK Neratovice-</a:t>
            </a:r>
            <a:r>
              <a:rPr lang="cs-CZ" sz="1400" dirty="0" err="1">
                <a:solidFill>
                  <a:srgbClr val="003300"/>
                </a:solidFill>
                <a:latin typeface="Arial" panose="020B0604020202020204" pitchFamily="34" charset="0"/>
                <a:cs typeface="Arial" panose="020B0604020202020204" pitchFamily="34" charset="0"/>
              </a:rPr>
              <a:t>Byškovice</a:t>
            </a:r>
            <a:r>
              <a:rPr lang="cs-CZ" sz="1400" dirty="0">
                <a:solidFill>
                  <a:srgbClr val="003300"/>
                </a:solidFill>
                <a:latin typeface="Arial" panose="020B0604020202020204" pitchFamily="34" charset="0"/>
                <a:cs typeface="Arial" panose="020B0604020202020204" pitchFamily="34" charset="0"/>
              </a:rPr>
              <a:t> 0:2(0:2)</a:t>
            </a:r>
          </a:p>
          <a:p>
            <a:pPr algn="just" fontAlgn="ctr"/>
            <a:r>
              <a:rPr lang="cs-CZ" sz="1000" dirty="0">
                <a:solidFill>
                  <a:srgbClr val="FF0000"/>
                </a:solidFill>
                <a:latin typeface="Arial" panose="020B0604020202020204" pitchFamily="34" charset="0"/>
                <a:cs typeface="Arial" panose="020B0604020202020204" pitchFamily="34" charset="0"/>
              </a:rPr>
              <a:t>o prvním tříbodovém venkovním vítězství  rozhodl Jakub Moravec 2 brankami na přelomu první půlhodiny. </a:t>
            </a:r>
          </a:p>
          <a:p>
            <a:pPr algn="ctr" fontAlgn="ctr"/>
            <a:r>
              <a:rPr lang="cs-CZ" sz="1400" dirty="0">
                <a:solidFill>
                  <a:srgbClr val="003300"/>
                </a:solidFill>
                <a:latin typeface="Arial" panose="020B0604020202020204" pitchFamily="34" charset="0"/>
                <a:cs typeface="Arial" panose="020B0604020202020204" pitchFamily="34" charset="0"/>
              </a:rPr>
              <a:t>FK Ostrov– FK Arsenal Česká Lípa 4:3(0:3)</a:t>
            </a:r>
          </a:p>
          <a:p>
            <a:pPr algn="just" fontAlgn="ctr"/>
            <a:r>
              <a:rPr lang="cs-CZ" sz="1000" dirty="0">
                <a:solidFill>
                  <a:srgbClr val="FF0000"/>
                </a:solidFill>
                <a:latin typeface="Arial" panose="020B0604020202020204" pitchFamily="34" charset="0"/>
                <a:cs typeface="Arial" panose="020B0604020202020204" pitchFamily="34" charset="0"/>
              </a:rPr>
              <a:t>nevídané. V poločase vedli hosté 3:0 a ještě v 86. minutě drželi vedení 3:1. Pak však nastal obrat, na který budou chtít v České Lípě rychle zapomenout.  Inkasovali totiž 3x za sebou a prohráli 4:3.</a:t>
            </a:r>
          </a:p>
          <a:p>
            <a:pPr algn="ctr" fontAlgn="ctr"/>
            <a:r>
              <a:rPr lang="cs-CZ" sz="1400" dirty="0">
                <a:solidFill>
                  <a:srgbClr val="003300"/>
                </a:solidFill>
                <a:latin typeface="Arial" panose="020B0604020202020204" pitchFamily="34" charset="0"/>
                <a:cs typeface="Arial" panose="020B0604020202020204" pitchFamily="34" charset="0"/>
              </a:rPr>
              <a:t>SK Český Brod  - MFK Dobříš  2:1(0:0)</a:t>
            </a:r>
          </a:p>
          <a:p>
            <a:pPr algn="just" fontAlgn="ctr"/>
            <a:r>
              <a:rPr lang="cs-CZ" sz="1000" dirty="0">
                <a:solidFill>
                  <a:srgbClr val="FF0000"/>
                </a:solidFill>
                <a:latin typeface="Arial" panose="020B0604020202020204" pitchFamily="34" charset="0"/>
                <a:cs typeface="Arial" panose="020B0604020202020204" pitchFamily="34" charset="0"/>
              </a:rPr>
              <a:t>v zápase prvního s posledním se urodila málem senzace. Ještě 6 </a:t>
            </a:r>
            <a:r>
              <a:rPr lang="cs-CZ" sz="1000" dirty="0" err="1">
                <a:solidFill>
                  <a:srgbClr val="FF0000"/>
                </a:solidFill>
                <a:latin typeface="Arial" panose="020B0604020202020204" pitchFamily="34" charset="0"/>
                <a:cs typeface="Arial" panose="020B0604020202020204" pitchFamily="34" charset="0"/>
              </a:rPr>
              <a:t>mimnut</a:t>
            </a:r>
            <a:r>
              <a:rPr lang="cs-CZ" sz="1000" dirty="0">
                <a:solidFill>
                  <a:srgbClr val="FF0000"/>
                </a:solidFill>
                <a:latin typeface="Arial" panose="020B0604020202020204" pitchFamily="34" charset="0"/>
                <a:cs typeface="Arial" panose="020B0604020202020204" pitchFamily="34" charset="0"/>
              </a:rPr>
              <a:t> před koncem byl stav 1:1, ale nakonec rozhodla branka Davida </a:t>
            </a:r>
            <a:r>
              <a:rPr lang="cs-CZ" sz="1000" dirty="0" err="1">
                <a:solidFill>
                  <a:srgbClr val="FF0000"/>
                </a:solidFill>
                <a:latin typeface="Arial" panose="020B0604020202020204" pitchFamily="34" charset="0"/>
                <a:cs typeface="Arial" panose="020B0604020202020204" pitchFamily="34" charset="0"/>
              </a:rPr>
              <a:t>Fikejze</a:t>
            </a:r>
            <a:r>
              <a:rPr lang="cs-CZ" sz="1000" dirty="0">
                <a:solidFill>
                  <a:srgbClr val="FF0000"/>
                </a:solidFill>
                <a:latin typeface="Arial" panose="020B0604020202020204" pitchFamily="34" charset="0"/>
                <a:cs typeface="Arial" panose="020B0604020202020204" pitchFamily="34" charset="0"/>
              </a:rPr>
              <a:t>, který donesl míč do branky na břiše.</a:t>
            </a:r>
          </a:p>
          <a:p>
            <a:pPr algn="ctr" fontAlgn="ctr"/>
            <a:r>
              <a:rPr lang="cs-CZ" sz="1400" dirty="0">
                <a:solidFill>
                  <a:srgbClr val="003300"/>
                </a:solidFill>
                <a:latin typeface="Arial" panose="020B0604020202020204" pitchFamily="34" charset="0"/>
                <a:cs typeface="Arial" panose="020B0604020202020204" pitchFamily="34" charset="0"/>
              </a:rPr>
              <a:t>FK Meteor Praha - FK Brandýs </a:t>
            </a:r>
            <a:r>
              <a:rPr lang="cs-CZ" sz="1400" dirty="0" err="1">
                <a:solidFill>
                  <a:srgbClr val="003300"/>
                </a:solidFill>
                <a:latin typeface="Arial" panose="020B0604020202020204" pitchFamily="34" charset="0"/>
                <a:cs typeface="Arial" panose="020B0604020202020204" pitchFamily="34" charset="0"/>
              </a:rPr>
              <a:t>n.L.</a:t>
            </a:r>
            <a:r>
              <a:rPr lang="cs-CZ" sz="1400" dirty="0">
                <a:solidFill>
                  <a:srgbClr val="003300"/>
                </a:solidFill>
                <a:latin typeface="Arial" panose="020B0604020202020204" pitchFamily="34" charset="0"/>
                <a:cs typeface="Arial" panose="020B0604020202020204" pitchFamily="34" charset="0"/>
              </a:rPr>
              <a:t>  4:1(2:0)</a:t>
            </a:r>
          </a:p>
          <a:p>
            <a:pPr algn="ctr" fontAlgn="ctr"/>
            <a:r>
              <a:rPr lang="cs-CZ" sz="1000" dirty="0">
                <a:solidFill>
                  <a:srgbClr val="FF0000"/>
                </a:solidFill>
                <a:latin typeface="Arial" panose="020B0604020202020204" pitchFamily="34" charset="0"/>
                <a:cs typeface="Arial" panose="020B0604020202020204" pitchFamily="34" charset="0"/>
              </a:rPr>
              <a:t>Brandýs už 5 kol nevyhrál- Naopak Meteor po rozpačitém úvodu sezóny </a:t>
            </a:r>
            <a:r>
              <a:rPr lang="cs-CZ" sz="1400" dirty="0">
                <a:solidFill>
                  <a:srgbClr val="003300"/>
                </a:solidFill>
                <a:latin typeface="Arial" panose="020B0604020202020204" pitchFamily="34" charset="0"/>
                <a:cs typeface="Arial" panose="020B0604020202020204" pitchFamily="34" charset="0"/>
              </a:rPr>
              <a:t>FK SEKO LOUNY - SK Aritma Praha  0:1 PK</a:t>
            </a:r>
          </a:p>
          <a:p>
            <a:pPr fontAlgn="ctr"/>
            <a:r>
              <a:rPr lang="cs-CZ" sz="1000" dirty="0">
                <a:solidFill>
                  <a:srgbClr val="FF0000"/>
                </a:solidFill>
                <a:latin typeface="Arial" panose="020B0604020202020204" pitchFamily="34" charset="0"/>
                <a:cs typeface="Arial" panose="020B0604020202020204" pitchFamily="34" charset="0"/>
              </a:rPr>
              <a:t>hosté nevystřelili za celý zápas na branku. Domácí šance měli, ale jejich efektivita zůstala nulová. „Všichni to viděli. Neproměňujeme šance, bez toho se vyhrávat nedá“ hodnotil výkon trenér domácích Zdeněk Kudela..</a:t>
            </a:r>
            <a:r>
              <a:rPr lang="cs-CZ" sz="1000" b="0" dirty="0">
                <a:latin typeface="Arial" panose="020B0604020202020204" pitchFamily="34" charset="0"/>
                <a:cs typeface="Arial" panose="020B0604020202020204" pitchFamily="34" charset="0"/>
              </a:rPr>
              <a:t/>
            </a:r>
            <a:br>
              <a:rPr lang="cs-CZ" sz="1000" b="0" dirty="0">
                <a:latin typeface="Arial" panose="020B0604020202020204" pitchFamily="34" charset="0"/>
                <a:cs typeface="Arial" panose="020B0604020202020204" pitchFamily="34" charset="0"/>
              </a:rPr>
            </a:br>
            <a:endParaRPr lang="cs-CZ" sz="1000" dirty="0">
              <a:latin typeface="Arial" panose="020B0604020202020204" pitchFamily="34" charset="0"/>
              <a:cs typeface="Arial" panose="020B0604020202020204" pitchFamily="34" charset="0"/>
            </a:endParaRPr>
          </a:p>
        </p:txBody>
      </p:sp>
      <p:pic>
        <p:nvPicPr>
          <p:cNvPr id="3" name="Obrázek 2"/>
          <p:cNvPicPr>
            <a:picLocks noChangeAspect="1"/>
          </p:cNvPicPr>
          <p:nvPr/>
        </p:nvPicPr>
        <p:blipFill>
          <a:blip r:embed="rId4"/>
          <a:stretch>
            <a:fillRect/>
          </a:stretch>
        </p:blipFill>
        <p:spPr>
          <a:xfrm>
            <a:off x="325298" y="163116"/>
            <a:ext cx="4441931" cy="3312368"/>
          </a:xfrm>
          <a:prstGeom prst="rect">
            <a:avLst/>
          </a:prstGeom>
        </p:spPr>
      </p:pic>
    </p:spTree>
    <p:extLst>
      <p:ext uri="{BB962C8B-B14F-4D97-AF65-F5344CB8AC3E}">
        <p14:creationId xmlns:p14="http://schemas.microsoft.com/office/powerpoint/2010/main" val="3030898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ovéPole 11"/>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18</a:t>
            </a:r>
          </a:p>
        </p:txBody>
      </p:sp>
      <p:sp>
        <p:nvSpPr>
          <p:cNvPr id="13" name="TextovéPole 12"/>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27</a:t>
            </a:r>
          </a:p>
        </p:txBody>
      </p:sp>
      <p:pic>
        <p:nvPicPr>
          <p:cNvPr id="8" name="Obrázek 7">
            <a:extLst>
              <a:ext uri="{FF2B5EF4-FFF2-40B4-BE49-F238E27FC236}">
                <a16:creationId xmlns:a16="http://schemas.microsoft.com/office/drawing/2014/main" id="{0D8D8472-A6C4-460C-BBF9-B005B338CE1F}"/>
              </a:ext>
            </a:extLst>
          </p:cNvPr>
          <p:cNvPicPr>
            <a:picLocks noChangeAspect="1"/>
          </p:cNvPicPr>
          <p:nvPr/>
        </p:nvPicPr>
        <p:blipFill>
          <a:blip r:embed="rId2"/>
          <a:stretch>
            <a:fillRect/>
          </a:stretch>
        </p:blipFill>
        <p:spPr>
          <a:xfrm>
            <a:off x="5425795" y="839135"/>
            <a:ext cx="4865030" cy="6236749"/>
          </a:xfrm>
          <a:prstGeom prst="rect">
            <a:avLst/>
          </a:prstGeom>
        </p:spPr>
      </p:pic>
      <p:graphicFrame>
        <p:nvGraphicFramePr>
          <p:cNvPr id="9" name="Tabulka 8">
            <a:extLst>
              <a:ext uri="{FF2B5EF4-FFF2-40B4-BE49-F238E27FC236}">
                <a16:creationId xmlns:a16="http://schemas.microsoft.com/office/drawing/2014/main" id="{AABD4D7F-6867-4027-A3E5-DC7BF77D66A1}"/>
              </a:ext>
            </a:extLst>
          </p:cNvPr>
          <p:cNvGraphicFramePr>
            <a:graphicFrameLocks noGrp="1"/>
          </p:cNvGraphicFramePr>
          <p:nvPr>
            <p:extLst>
              <p:ext uri="{D42A27DB-BD31-4B8C-83A1-F6EECF244321}">
                <p14:modId xmlns:p14="http://schemas.microsoft.com/office/powerpoint/2010/main" val="2794554723"/>
              </p:ext>
            </p:extLst>
          </p:nvPr>
        </p:nvGraphicFramePr>
        <p:xfrm>
          <a:off x="190785" y="91108"/>
          <a:ext cx="4608510" cy="6642876"/>
        </p:xfrm>
        <a:graphic>
          <a:graphicData uri="http://schemas.openxmlformats.org/drawingml/2006/table">
            <a:tbl>
              <a:tblPr/>
              <a:tblGrid>
                <a:gridCol w="1126339">
                  <a:extLst>
                    <a:ext uri="{9D8B030D-6E8A-4147-A177-3AD203B41FA5}">
                      <a16:colId xmlns:a16="http://schemas.microsoft.com/office/drawing/2014/main" val="1182154623"/>
                    </a:ext>
                  </a:extLst>
                </a:gridCol>
                <a:gridCol w="1697872">
                  <a:extLst>
                    <a:ext uri="{9D8B030D-6E8A-4147-A177-3AD203B41FA5}">
                      <a16:colId xmlns:a16="http://schemas.microsoft.com/office/drawing/2014/main" val="3952376063"/>
                    </a:ext>
                  </a:extLst>
                </a:gridCol>
                <a:gridCol w="1784299">
                  <a:extLst>
                    <a:ext uri="{9D8B030D-6E8A-4147-A177-3AD203B41FA5}">
                      <a16:colId xmlns:a16="http://schemas.microsoft.com/office/drawing/2014/main" val="3256810647"/>
                    </a:ext>
                  </a:extLst>
                </a:gridCol>
              </a:tblGrid>
              <a:tr h="245361">
                <a:tc gridSpan="3">
                  <a:txBody>
                    <a:bodyPr/>
                    <a:lstStyle/>
                    <a:p>
                      <a:pPr algn="ctr" fontAlgn="ctr"/>
                      <a:r>
                        <a:rPr lang="cs-CZ" sz="1600" b="1" i="0" u="none" strike="noStrike" dirty="0">
                          <a:solidFill>
                            <a:srgbClr val="184B81"/>
                          </a:solidFill>
                          <a:effectLst/>
                          <a:latin typeface="Georgia" panose="02040502050405020303" pitchFamily="18" charset="0"/>
                        </a:rPr>
                        <a:t>11. kolo </a:t>
                      </a: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777948489"/>
                  </a:ext>
                </a:extLst>
              </a:tr>
              <a:tr h="245361">
                <a:tc>
                  <a:txBody>
                    <a:bodyPr/>
                    <a:lstStyle/>
                    <a:p>
                      <a:pPr algn="ctr" fontAlgn="ctr"/>
                      <a:r>
                        <a:rPr lang="cs-CZ" sz="1100" b="0" i="0" u="none" strike="noStrike">
                          <a:solidFill>
                            <a:srgbClr val="FF0000"/>
                          </a:solidFill>
                          <a:effectLst/>
                          <a:latin typeface="Georgia" panose="02040502050405020303" pitchFamily="18" charset="0"/>
                        </a:rPr>
                        <a:t>19.10.2019 10:15</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1" i="0" u="none" strike="noStrike">
                          <a:solidFill>
                            <a:srgbClr val="FF0000"/>
                          </a:solidFill>
                          <a:effectLst/>
                          <a:latin typeface="Georgia" panose="02040502050405020303" pitchFamily="18" charset="0"/>
                        </a:rPr>
                        <a:t>SK Štětí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dirty="0">
                          <a:solidFill>
                            <a:srgbClr val="FF0000"/>
                          </a:solidFill>
                          <a:effectLst/>
                          <a:latin typeface="Georgia" panose="02040502050405020303" pitchFamily="18" charset="0"/>
                        </a:rPr>
                        <a:t>SK Aritma Praha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2175014420"/>
                  </a:ext>
                </a:extLst>
              </a:tr>
              <a:tr h="245361">
                <a:tc>
                  <a:txBody>
                    <a:bodyPr/>
                    <a:lstStyle/>
                    <a:p>
                      <a:pPr algn="ctr" fontAlgn="ctr"/>
                      <a:r>
                        <a:rPr lang="cs-CZ" sz="1100" b="0" i="0" u="none" strike="noStrike">
                          <a:solidFill>
                            <a:srgbClr val="000000"/>
                          </a:solidFill>
                          <a:effectLst/>
                          <a:latin typeface="Georgia" panose="02040502050405020303" pitchFamily="18" charset="0"/>
                        </a:rPr>
                        <a:t>19.10.2019 10:15</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dirty="0">
                          <a:solidFill>
                            <a:srgbClr val="000000"/>
                          </a:solidFill>
                          <a:effectLst/>
                          <a:latin typeface="Georgia" panose="02040502050405020303" pitchFamily="18" charset="0"/>
                        </a:rPr>
                        <a:t>TJ TATRAN Rakovník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Georgia" panose="02040502050405020303" pitchFamily="18" charset="0"/>
                        </a:rPr>
                        <a:t>FC CHOMUTOV,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526769448"/>
                  </a:ext>
                </a:extLst>
              </a:tr>
              <a:tr h="245361">
                <a:tc>
                  <a:txBody>
                    <a:bodyPr/>
                    <a:lstStyle/>
                    <a:p>
                      <a:pPr algn="ctr" fontAlgn="ctr"/>
                      <a:r>
                        <a:rPr lang="cs-CZ" sz="1100" b="0" i="0" u="none" strike="noStrike">
                          <a:solidFill>
                            <a:srgbClr val="000000"/>
                          </a:solidFill>
                          <a:effectLst/>
                          <a:latin typeface="Georgia" panose="02040502050405020303" pitchFamily="18" charset="0"/>
                        </a:rPr>
                        <a:t>19.10.2019 15:00</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Georgia" panose="02040502050405020303" pitchFamily="18" charset="0"/>
                        </a:rPr>
                        <a:t>FK Olympie Březová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Georgia" panose="02040502050405020303" pitchFamily="18" charset="0"/>
                        </a:rPr>
                        <a:t>FK Neratovice-Byškovice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85968955"/>
                  </a:ext>
                </a:extLst>
              </a:tr>
              <a:tr h="245361">
                <a:tc>
                  <a:txBody>
                    <a:bodyPr/>
                    <a:lstStyle/>
                    <a:p>
                      <a:pPr algn="ctr" fontAlgn="ctr"/>
                      <a:r>
                        <a:rPr lang="cs-CZ" sz="1100" b="0" i="0" u="none" strike="noStrike">
                          <a:solidFill>
                            <a:srgbClr val="000000"/>
                          </a:solidFill>
                          <a:effectLst/>
                          <a:latin typeface="Georgia" panose="02040502050405020303" pitchFamily="18" charset="0"/>
                        </a:rPr>
                        <a:t>19.10.2019 15:30</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Georgia" panose="02040502050405020303" pitchFamily="18" charset="0"/>
                        </a:rPr>
                        <a:t>SK Český Brod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Georgia" panose="02040502050405020303" pitchFamily="18" charset="0"/>
                        </a:rPr>
                        <a:t>FK Baník Souš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835624985"/>
                  </a:ext>
                </a:extLst>
              </a:tr>
              <a:tr h="245361">
                <a:tc>
                  <a:txBody>
                    <a:bodyPr/>
                    <a:lstStyle/>
                    <a:p>
                      <a:pPr algn="ctr" fontAlgn="ctr"/>
                      <a:r>
                        <a:rPr lang="cs-CZ" sz="1100" b="0" i="0" u="none" strike="noStrike">
                          <a:solidFill>
                            <a:srgbClr val="000000"/>
                          </a:solidFill>
                          <a:effectLst/>
                          <a:latin typeface="Georgia" panose="02040502050405020303" pitchFamily="18" charset="0"/>
                        </a:rPr>
                        <a:t>19.10.2019 15:30</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Georgia" panose="02040502050405020303" pitchFamily="18" charset="0"/>
                        </a:rPr>
                        <a:t>SK Slaný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Georgia" panose="02040502050405020303" pitchFamily="18" charset="0"/>
                        </a:rPr>
                        <a:t>FK Brandýs n.L.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312534925"/>
                  </a:ext>
                </a:extLst>
              </a:tr>
              <a:tr h="245361">
                <a:tc>
                  <a:txBody>
                    <a:bodyPr/>
                    <a:lstStyle/>
                    <a:p>
                      <a:pPr algn="ctr" fontAlgn="ctr"/>
                      <a:r>
                        <a:rPr lang="cs-CZ" sz="1100" b="0" i="0" u="none" strike="noStrike">
                          <a:solidFill>
                            <a:srgbClr val="000000"/>
                          </a:solidFill>
                          <a:effectLst/>
                          <a:latin typeface="Georgia" panose="02040502050405020303" pitchFamily="18" charset="0"/>
                        </a:rPr>
                        <a:t>19.10.2019 15:30</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Georgia" panose="02040502050405020303" pitchFamily="18" charset="0"/>
                        </a:rPr>
                        <a:t>FK Ostrov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Georgia" panose="02040502050405020303" pitchFamily="18" charset="0"/>
                        </a:rPr>
                        <a:t>SK Kladno</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625684490"/>
                  </a:ext>
                </a:extLst>
              </a:tr>
              <a:tr h="245361">
                <a:tc>
                  <a:txBody>
                    <a:bodyPr/>
                    <a:lstStyle/>
                    <a:p>
                      <a:pPr algn="ctr" fontAlgn="ctr"/>
                      <a:r>
                        <a:rPr lang="cs-CZ" sz="1100" b="0" i="0" u="none" strike="noStrike">
                          <a:solidFill>
                            <a:srgbClr val="000000"/>
                          </a:solidFill>
                          <a:effectLst/>
                          <a:latin typeface="Georgia" panose="02040502050405020303" pitchFamily="18" charset="0"/>
                        </a:rPr>
                        <a:t>20.10.2019 10:15</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Georgia" panose="02040502050405020303" pitchFamily="18" charset="0"/>
                        </a:rPr>
                        <a:t>FK Meteor Praha VIII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Georgia" panose="02040502050405020303" pitchFamily="18" charset="0"/>
                        </a:rPr>
                        <a:t>MFK Dobříš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4259016936"/>
                  </a:ext>
                </a:extLst>
              </a:tr>
              <a:tr h="245361">
                <a:tc>
                  <a:txBody>
                    <a:bodyPr/>
                    <a:lstStyle/>
                    <a:p>
                      <a:pPr algn="ctr" fontAlgn="ctr"/>
                      <a:r>
                        <a:rPr lang="cs-CZ" sz="1100" b="0" i="0" u="none" strike="noStrike">
                          <a:solidFill>
                            <a:srgbClr val="000000"/>
                          </a:solidFill>
                          <a:effectLst/>
                          <a:latin typeface="Georgia" panose="02040502050405020303" pitchFamily="18" charset="0"/>
                        </a:rPr>
                        <a:t>20.10.2019 15:30</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Georgia" panose="02040502050405020303" pitchFamily="18" charset="0"/>
                        </a:rPr>
                        <a:t>FK SEKO LOUNY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dirty="0">
                          <a:solidFill>
                            <a:srgbClr val="000000"/>
                          </a:solidFill>
                          <a:effectLst/>
                          <a:latin typeface="Georgia" panose="02040502050405020303" pitchFamily="18" charset="0"/>
                        </a:rPr>
                        <a:t>FK Arsenal Česká Lípa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149817682"/>
                  </a:ext>
                </a:extLst>
              </a:tr>
              <a:tr h="245361">
                <a:tc gridSpan="3">
                  <a:txBody>
                    <a:bodyPr/>
                    <a:lstStyle/>
                    <a:p>
                      <a:pPr algn="ctr" fontAlgn="ctr"/>
                      <a:r>
                        <a:rPr lang="cs-CZ" sz="1600" b="1" i="0" u="none" strike="noStrike" dirty="0">
                          <a:solidFill>
                            <a:srgbClr val="184B81"/>
                          </a:solidFill>
                          <a:effectLst/>
                          <a:latin typeface="Georgia" panose="02040502050405020303" pitchFamily="18" charset="0"/>
                        </a:rPr>
                        <a:t>12. kolo </a:t>
                      </a: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4279588585"/>
                  </a:ext>
                </a:extLst>
              </a:tr>
              <a:tr h="245361">
                <a:tc>
                  <a:txBody>
                    <a:bodyPr/>
                    <a:lstStyle/>
                    <a:p>
                      <a:pPr algn="ctr" fontAlgn="ctr"/>
                      <a:r>
                        <a:rPr lang="cs-CZ" sz="1100" b="0" i="0" u="none" strike="noStrike">
                          <a:solidFill>
                            <a:srgbClr val="000000"/>
                          </a:solidFill>
                          <a:effectLst/>
                          <a:latin typeface="Georgia" panose="02040502050405020303" pitchFamily="18" charset="0"/>
                        </a:rPr>
                        <a:t>26.10.2019 10:15</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Georgia" panose="02040502050405020303" pitchFamily="18" charset="0"/>
                        </a:rPr>
                        <a:t>FC CHOMUTOV,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Georgia" panose="02040502050405020303" pitchFamily="18" charset="0"/>
                        </a:rPr>
                        <a:t>FK Neratovice-Byškovice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612896025"/>
                  </a:ext>
                </a:extLst>
              </a:tr>
              <a:tr h="245361">
                <a:tc>
                  <a:txBody>
                    <a:bodyPr/>
                    <a:lstStyle/>
                    <a:p>
                      <a:pPr algn="ctr" fontAlgn="ctr"/>
                      <a:r>
                        <a:rPr lang="cs-CZ" sz="1100" b="0" i="0" u="none" strike="noStrike">
                          <a:solidFill>
                            <a:srgbClr val="FF0000"/>
                          </a:solidFill>
                          <a:effectLst/>
                          <a:latin typeface="Georgia" panose="02040502050405020303" pitchFamily="18" charset="0"/>
                        </a:rPr>
                        <a:t>26.10.2019 10:15</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FF0000"/>
                          </a:solidFill>
                          <a:effectLst/>
                          <a:latin typeface="Georgia" panose="02040502050405020303" pitchFamily="18" charset="0"/>
                        </a:rPr>
                        <a:t>FK Brandýs n.L.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FF0000"/>
                          </a:solidFill>
                          <a:effectLst/>
                          <a:latin typeface="Georgia" panose="02040502050405020303" pitchFamily="18" charset="0"/>
                        </a:rPr>
                        <a:t>SK Štětí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73479159"/>
                  </a:ext>
                </a:extLst>
              </a:tr>
              <a:tr h="245361">
                <a:tc>
                  <a:txBody>
                    <a:bodyPr/>
                    <a:lstStyle/>
                    <a:p>
                      <a:pPr algn="ctr" fontAlgn="ctr"/>
                      <a:r>
                        <a:rPr lang="cs-CZ" sz="1100" b="0" i="0" u="none" strike="noStrike">
                          <a:solidFill>
                            <a:srgbClr val="000000"/>
                          </a:solidFill>
                          <a:effectLst/>
                          <a:latin typeface="Georgia" panose="02040502050405020303" pitchFamily="18" charset="0"/>
                        </a:rPr>
                        <a:t>26.10.2019 10:15</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Georgia" panose="02040502050405020303" pitchFamily="18" charset="0"/>
                        </a:rPr>
                        <a:t>SK Aritma Praha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Georgia" panose="02040502050405020303" pitchFamily="18" charset="0"/>
                        </a:rPr>
                        <a:t>FK Olympie Březová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2992049805"/>
                  </a:ext>
                </a:extLst>
              </a:tr>
              <a:tr h="245361">
                <a:tc>
                  <a:txBody>
                    <a:bodyPr/>
                    <a:lstStyle/>
                    <a:p>
                      <a:pPr algn="ctr" fontAlgn="ctr"/>
                      <a:r>
                        <a:rPr lang="cs-CZ" sz="1100" b="0" i="0" u="none" strike="noStrike">
                          <a:solidFill>
                            <a:srgbClr val="000000"/>
                          </a:solidFill>
                          <a:effectLst/>
                          <a:latin typeface="Georgia" panose="02040502050405020303" pitchFamily="18" charset="0"/>
                        </a:rPr>
                        <a:t>26.10.2019 10:15</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Georgia" panose="02040502050405020303" pitchFamily="18" charset="0"/>
                        </a:rPr>
                        <a:t>SK Kladno</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Georgia" panose="02040502050405020303" pitchFamily="18" charset="0"/>
                        </a:rPr>
                        <a:t>FK Meteor Praha VIII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917779975"/>
                  </a:ext>
                </a:extLst>
              </a:tr>
              <a:tr h="245361">
                <a:tc>
                  <a:txBody>
                    <a:bodyPr/>
                    <a:lstStyle/>
                    <a:p>
                      <a:pPr algn="ctr" fontAlgn="ctr"/>
                      <a:r>
                        <a:rPr lang="cs-CZ" sz="1100" b="0" i="0" u="none" strike="noStrike">
                          <a:solidFill>
                            <a:srgbClr val="000000"/>
                          </a:solidFill>
                          <a:effectLst/>
                          <a:latin typeface="Georgia" panose="02040502050405020303" pitchFamily="18" charset="0"/>
                        </a:rPr>
                        <a:t>26.10.2019 10:15</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Georgia" panose="02040502050405020303" pitchFamily="18" charset="0"/>
                        </a:rPr>
                        <a:t>TJ TATRAN Rakovník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Georgia" panose="02040502050405020303" pitchFamily="18" charset="0"/>
                        </a:rPr>
                        <a:t>SK Český Brod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4227905257"/>
                  </a:ext>
                </a:extLst>
              </a:tr>
              <a:tr h="245361">
                <a:tc>
                  <a:txBody>
                    <a:bodyPr/>
                    <a:lstStyle/>
                    <a:p>
                      <a:pPr algn="ctr" fontAlgn="ctr"/>
                      <a:r>
                        <a:rPr lang="cs-CZ" sz="1100" b="0" i="0" u="none" strike="noStrike">
                          <a:solidFill>
                            <a:srgbClr val="000000"/>
                          </a:solidFill>
                          <a:effectLst/>
                          <a:latin typeface="Georgia" panose="02040502050405020303" pitchFamily="18" charset="0"/>
                        </a:rPr>
                        <a:t>26.10.2019 14:30</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Georgia" panose="02040502050405020303" pitchFamily="18" charset="0"/>
                        </a:rPr>
                        <a:t>FK Baník Souš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Georgia" panose="02040502050405020303" pitchFamily="18" charset="0"/>
                        </a:rPr>
                        <a:t>FK Ostrov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748126288"/>
                  </a:ext>
                </a:extLst>
              </a:tr>
              <a:tr h="245361">
                <a:tc>
                  <a:txBody>
                    <a:bodyPr/>
                    <a:lstStyle/>
                    <a:p>
                      <a:pPr algn="ctr" fontAlgn="ctr"/>
                      <a:r>
                        <a:rPr lang="cs-CZ" sz="1100" b="0" i="0" u="none" strike="noStrike">
                          <a:solidFill>
                            <a:srgbClr val="000000"/>
                          </a:solidFill>
                          <a:effectLst/>
                          <a:latin typeface="Georgia" panose="02040502050405020303" pitchFamily="18" charset="0"/>
                        </a:rPr>
                        <a:t>26.10.2019 14:30</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Georgia" panose="02040502050405020303" pitchFamily="18" charset="0"/>
                        </a:rPr>
                        <a:t>FK Arsenal Česká Lípa</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Georgia" panose="02040502050405020303" pitchFamily="18" charset="0"/>
                        </a:rPr>
                        <a:t>SK Slaný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206829704"/>
                  </a:ext>
                </a:extLst>
              </a:tr>
              <a:tr h="245361">
                <a:tc>
                  <a:txBody>
                    <a:bodyPr/>
                    <a:lstStyle/>
                    <a:p>
                      <a:pPr algn="ctr" fontAlgn="ctr"/>
                      <a:r>
                        <a:rPr lang="cs-CZ" sz="1100" b="0" i="0" u="none" strike="noStrike">
                          <a:solidFill>
                            <a:srgbClr val="000000"/>
                          </a:solidFill>
                          <a:effectLst/>
                          <a:latin typeface="Georgia" panose="02040502050405020303" pitchFamily="18" charset="0"/>
                        </a:rPr>
                        <a:t>26.10.2019 14:30</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Georgia" panose="02040502050405020303" pitchFamily="18" charset="0"/>
                        </a:rPr>
                        <a:t>MFK Dobříš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Georgia" panose="02040502050405020303" pitchFamily="18" charset="0"/>
                        </a:rPr>
                        <a:t>FK SEKO LOUNY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555299911"/>
                  </a:ext>
                </a:extLst>
              </a:tr>
              <a:tr h="245361">
                <a:tc gridSpan="3">
                  <a:txBody>
                    <a:bodyPr/>
                    <a:lstStyle/>
                    <a:p>
                      <a:pPr algn="ctr" fontAlgn="ctr"/>
                      <a:r>
                        <a:rPr lang="cs-CZ" sz="1600" b="1" i="0" u="none" strike="noStrike" dirty="0">
                          <a:solidFill>
                            <a:srgbClr val="184B81"/>
                          </a:solidFill>
                          <a:effectLst/>
                          <a:latin typeface="Georgia" panose="02040502050405020303" pitchFamily="18" charset="0"/>
                        </a:rPr>
                        <a:t>13. kolo </a:t>
                      </a:r>
                    </a:p>
                  </a:txBody>
                  <a:tcPr marL="7564" marR="7564" marT="75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533838519"/>
                  </a:ext>
                </a:extLst>
              </a:tr>
              <a:tr h="245361">
                <a:tc>
                  <a:txBody>
                    <a:bodyPr/>
                    <a:lstStyle/>
                    <a:p>
                      <a:pPr algn="ctr" fontAlgn="ctr"/>
                      <a:r>
                        <a:rPr lang="cs-CZ" sz="1100" b="0" i="0" u="none" strike="noStrike">
                          <a:solidFill>
                            <a:srgbClr val="FF0000"/>
                          </a:solidFill>
                          <a:effectLst/>
                          <a:latin typeface="Georgia" panose="02040502050405020303" pitchFamily="18" charset="0"/>
                        </a:rPr>
                        <a:t>02.11.2019 10:15</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a:solidFill>
                            <a:srgbClr val="FF0000"/>
                          </a:solidFill>
                          <a:effectLst/>
                          <a:latin typeface="Georgia" panose="02040502050405020303" pitchFamily="18" charset="0"/>
                        </a:rPr>
                        <a:t>SK Štětí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dirty="0">
                          <a:solidFill>
                            <a:srgbClr val="FF0000"/>
                          </a:solidFill>
                          <a:effectLst/>
                          <a:latin typeface="Georgia" panose="02040502050405020303" pitchFamily="18" charset="0"/>
                        </a:rPr>
                        <a:t>FK Arsenal Česká Lípa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665948629"/>
                  </a:ext>
                </a:extLst>
              </a:tr>
              <a:tr h="245361">
                <a:tc>
                  <a:txBody>
                    <a:bodyPr/>
                    <a:lstStyle/>
                    <a:p>
                      <a:pPr algn="ctr" fontAlgn="ctr"/>
                      <a:r>
                        <a:rPr lang="cs-CZ" sz="1100" b="0" i="0" u="none" strike="noStrike">
                          <a:solidFill>
                            <a:srgbClr val="000000"/>
                          </a:solidFill>
                          <a:effectLst/>
                          <a:latin typeface="Georgia" panose="02040502050405020303" pitchFamily="18" charset="0"/>
                        </a:rPr>
                        <a:t>02.11.2019 10:15</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Georgia" panose="02040502050405020303" pitchFamily="18" charset="0"/>
                        </a:rPr>
                        <a:t>FK Neratovice-Byškovice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dirty="0">
                          <a:solidFill>
                            <a:srgbClr val="000000"/>
                          </a:solidFill>
                          <a:effectLst/>
                          <a:latin typeface="Georgia" panose="02040502050405020303" pitchFamily="18" charset="0"/>
                        </a:rPr>
                        <a:t>SK Aritma Praha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978773425"/>
                  </a:ext>
                </a:extLst>
              </a:tr>
              <a:tr h="245361">
                <a:tc>
                  <a:txBody>
                    <a:bodyPr/>
                    <a:lstStyle/>
                    <a:p>
                      <a:pPr algn="ctr" fontAlgn="ctr"/>
                      <a:r>
                        <a:rPr lang="cs-CZ" sz="1100" b="0" i="0" u="none" strike="noStrike">
                          <a:solidFill>
                            <a:srgbClr val="000000"/>
                          </a:solidFill>
                          <a:effectLst/>
                          <a:latin typeface="Georgia" panose="02040502050405020303" pitchFamily="18" charset="0"/>
                        </a:rPr>
                        <a:t>02.11.2019 14:00</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Georgia" panose="02040502050405020303" pitchFamily="18" charset="0"/>
                        </a:rPr>
                        <a:t>FK Olympie Březová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Georgia" panose="02040502050405020303" pitchFamily="18" charset="0"/>
                        </a:rPr>
                        <a:t>FK Brandýs n.L.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1522319779"/>
                  </a:ext>
                </a:extLst>
              </a:tr>
              <a:tr h="245361">
                <a:tc>
                  <a:txBody>
                    <a:bodyPr/>
                    <a:lstStyle/>
                    <a:p>
                      <a:pPr algn="ctr" fontAlgn="ctr"/>
                      <a:r>
                        <a:rPr lang="cs-CZ" sz="1100" b="0" i="0" u="none" strike="noStrike">
                          <a:solidFill>
                            <a:srgbClr val="000000"/>
                          </a:solidFill>
                          <a:effectLst/>
                          <a:latin typeface="Georgia" panose="02040502050405020303" pitchFamily="18" charset="0"/>
                        </a:rPr>
                        <a:t>02.11.2019 14:00</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Georgia" panose="02040502050405020303" pitchFamily="18" charset="0"/>
                        </a:rPr>
                        <a:t>SK Český Brod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Georgia" panose="02040502050405020303" pitchFamily="18" charset="0"/>
                        </a:rPr>
                        <a:t>FC CHOMUTOV,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396344389"/>
                  </a:ext>
                </a:extLst>
              </a:tr>
              <a:tr h="245361">
                <a:tc>
                  <a:txBody>
                    <a:bodyPr/>
                    <a:lstStyle/>
                    <a:p>
                      <a:pPr algn="ctr" fontAlgn="ctr"/>
                      <a:r>
                        <a:rPr lang="cs-CZ" sz="1100" b="0" i="0" u="none" strike="noStrike">
                          <a:solidFill>
                            <a:srgbClr val="000000"/>
                          </a:solidFill>
                          <a:effectLst/>
                          <a:latin typeface="Georgia" panose="02040502050405020303" pitchFamily="18" charset="0"/>
                        </a:rPr>
                        <a:t>02.11.2019 14:00</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Georgia" panose="02040502050405020303" pitchFamily="18" charset="0"/>
                        </a:rPr>
                        <a:t>FK Ostrov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Georgia" panose="02040502050405020303" pitchFamily="18" charset="0"/>
                        </a:rPr>
                        <a:t>TJ TATRAN Rakovník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1231372850"/>
                  </a:ext>
                </a:extLst>
              </a:tr>
              <a:tr h="245361">
                <a:tc>
                  <a:txBody>
                    <a:bodyPr/>
                    <a:lstStyle/>
                    <a:p>
                      <a:pPr algn="ctr" fontAlgn="ctr"/>
                      <a:r>
                        <a:rPr lang="cs-CZ" sz="1100" b="0" i="0" u="none" strike="noStrike">
                          <a:solidFill>
                            <a:srgbClr val="000000"/>
                          </a:solidFill>
                          <a:effectLst/>
                          <a:latin typeface="Georgia" panose="02040502050405020303" pitchFamily="18" charset="0"/>
                        </a:rPr>
                        <a:t>02.11.2019 14:00</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dirty="0">
                          <a:solidFill>
                            <a:srgbClr val="000000"/>
                          </a:solidFill>
                          <a:effectLst/>
                          <a:latin typeface="Georgia" panose="02040502050405020303" pitchFamily="18" charset="0"/>
                        </a:rPr>
                        <a:t>SK Slaný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Georgia" panose="02040502050405020303" pitchFamily="18" charset="0"/>
                        </a:rPr>
                        <a:t>MFK Dobříš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060224278"/>
                  </a:ext>
                </a:extLst>
              </a:tr>
              <a:tr h="245361">
                <a:tc>
                  <a:txBody>
                    <a:bodyPr/>
                    <a:lstStyle/>
                    <a:p>
                      <a:pPr algn="ctr" fontAlgn="ctr"/>
                      <a:r>
                        <a:rPr lang="cs-CZ" sz="1100" b="0" i="0" u="none" strike="noStrike">
                          <a:solidFill>
                            <a:srgbClr val="000000"/>
                          </a:solidFill>
                          <a:effectLst/>
                          <a:latin typeface="Georgia" panose="02040502050405020303" pitchFamily="18" charset="0"/>
                        </a:rPr>
                        <a:t>03.11.2019 10:15</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Georgia" panose="02040502050405020303" pitchFamily="18" charset="0"/>
                        </a:rPr>
                        <a:t>FK Meteor Praha VIII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Georgia" panose="02040502050405020303" pitchFamily="18" charset="0"/>
                        </a:rPr>
                        <a:t>FK Baník Souš  </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023648816"/>
                  </a:ext>
                </a:extLst>
              </a:tr>
              <a:tr h="245361">
                <a:tc>
                  <a:txBody>
                    <a:bodyPr/>
                    <a:lstStyle/>
                    <a:p>
                      <a:pPr algn="ctr" fontAlgn="ctr"/>
                      <a:r>
                        <a:rPr lang="cs-CZ" sz="1100" b="0" i="0" u="none" strike="noStrike" dirty="0">
                          <a:solidFill>
                            <a:srgbClr val="000000"/>
                          </a:solidFill>
                          <a:effectLst/>
                          <a:latin typeface="Georgia" panose="02040502050405020303" pitchFamily="18" charset="0"/>
                        </a:rPr>
                        <a:t>03.11.2019 14:00</a:t>
                      </a:r>
                    </a:p>
                  </a:txBody>
                  <a:tcPr marL="7564" marR="7564" marT="75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Georgia" panose="02040502050405020303" pitchFamily="18" charset="0"/>
                        </a:rPr>
                        <a:t>FK SEKO LOUNY  </a:t>
                      </a:r>
                    </a:p>
                  </a:txBody>
                  <a:tcPr marL="7564" marR="7564" marT="75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dirty="0">
                          <a:solidFill>
                            <a:srgbClr val="000000"/>
                          </a:solidFill>
                          <a:effectLst/>
                          <a:latin typeface="Georgia" panose="02040502050405020303" pitchFamily="18" charset="0"/>
                        </a:rPr>
                        <a:t>SK Kladno</a:t>
                      </a:r>
                    </a:p>
                  </a:txBody>
                  <a:tcPr marL="7564" marR="7564" marT="756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799820604"/>
                  </a:ext>
                </a:extLst>
              </a:tr>
            </a:tbl>
          </a:graphicData>
        </a:graphic>
      </p:graphicFrame>
      <p:sp>
        <p:nvSpPr>
          <p:cNvPr id="2" name="TextovéPole 1">
            <a:extLst>
              <a:ext uri="{FF2B5EF4-FFF2-40B4-BE49-F238E27FC236}">
                <a16:creationId xmlns:a16="http://schemas.microsoft.com/office/drawing/2014/main" id="{D8169443-DF6F-4A38-A421-A272FB8EBEE8}"/>
              </a:ext>
            </a:extLst>
          </p:cNvPr>
          <p:cNvSpPr txBox="1"/>
          <p:nvPr/>
        </p:nvSpPr>
        <p:spPr>
          <a:xfrm>
            <a:off x="5328568" y="91108"/>
            <a:ext cx="4705735" cy="707886"/>
          </a:xfrm>
          <a:prstGeom prst="rect">
            <a:avLst/>
          </a:prstGeom>
          <a:pattFill prst="wdUpDiag">
            <a:fgClr>
              <a:schemeClr val="accent1"/>
            </a:fgClr>
            <a:bgClr>
              <a:schemeClr val="bg1"/>
            </a:bgClr>
          </a:pattFill>
          <a:effectLst>
            <a:softEdge rad="215900"/>
          </a:effectLst>
        </p:spPr>
        <p:txBody>
          <a:bodyPr wrap="square" rtlCol="0">
            <a:spAutoFit/>
          </a:bodyPr>
          <a:lstStyle/>
          <a:p>
            <a:pPr algn="ctr"/>
            <a:r>
              <a:rPr lang="cs-CZ" sz="2000" dirty="0">
                <a:highlight>
                  <a:srgbClr val="00FFFF"/>
                </a:highlight>
                <a:latin typeface="Arial Black" panose="020B0A04020102020204" pitchFamily="34" charset="0"/>
              </a:rPr>
              <a:t>Starší žáci rozdělili osmnáctku na dvě půlky</a:t>
            </a:r>
          </a:p>
        </p:txBody>
      </p:sp>
    </p:spTree>
    <p:extLst>
      <p:ext uri="{BB962C8B-B14F-4D97-AF65-F5344CB8AC3E}">
        <p14:creationId xmlns:p14="http://schemas.microsoft.com/office/powerpoint/2010/main" val="669280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26</a:t>
            </a:r>
          </a:p>
        </p:txBody>
      </p:sp>
      <p:sp>
        <p:nvSpPr>
          <p:cNvPr id="10" name="TextovéPole 9"/>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19</a:t>
            </a:r>
          </a:p>
        </p:txBody>
      </p:sp>
      <p:graphicFrame>
        <p:nvGraphicFramePr>
          <p:cNvPr id="8" name="Tabulka 7">
            <a:extLst>
              <a:ext uri="{FF2B5EF4-FFF2-40B4-BE49-F238E27FC236}">
                <a16:creationId xmlns:a16="http://schemas.microsoft.com/office/drawing/2014/main" id="{87DE6250-C70B-41A2-AF6A-EF09F34865EC}"/>
              </a:ext>
            </a:extLst>
          </p:cNvPr>
          <p:cNvGraphicFramePr>
            <a:graphicFrameLocks noGrp="1"/>
          </p:cNvGraphicFramePr>
          <p:nvPr>
            <p:extLst>
              <p:ext uri="{D42A27DB-BD31-4B8C-83A1-F6EECF244321}">
                <p14:modId xmlns:p14="http://schemas.microsoft.com/office/powerpoint/2010/main" val="2836273676"/>
              </p:ext>
            </p:extLst>
          </p:nvPr>
        </p:nvGraphicFramePr>
        <p:xfrm>
          <a:off x="304736" y="163116"/>
          <a:ext cx="4392490" cy="3240752"/>
        </p:xfrm>
        <a:graphic>
          <a:graphicData uri="http://schemas.openxmlformats.org/drawingml/2006/table">
            <a:tbl>
              <a:tblPr/>
              <a:tblGrid>
                <a:gridCol w="1841163">
                  <a:extLst>
                    <a:ext uri="{9D8B030D-6E8A-4147-A177-3AD203B41FA5}">
                      <a16:colId xmlns:a16="http://schemas.microsoft.com/office/drawing/2014/main" val="4161032345"/>
                    </a:ext>
                  </a:extLst>
                </a:gridCol>
                <a:gridCol w="1696501">
                  <a:extLst>
                    <a:ext uri="{9D8B030D-6E8A-4147-A177-3AD203B41FA5}">
                      <a16:colId xmlns:a16="http://schemas.microsoft.com/office/drawing/2014/main" val="2457392354"/>
                    </a:ext>
                  </a:extLst>
                </a:gridCol>
                <a:gridCol w="854826">
                  <a:extLst>
                    <a:ext uri="{9D8B030D-6E8A-4147-A177-3AD203B41FA5}">
                      <a16:colId xmlns:a16="http://schemas.microsoft.com/office/drawing/2014/main" val="2705398177"/>
                    </a:ext>
                  </a:extLst>
                </a:gridCol>
              </a:tblGrid>
              <a:tr h="136623">
                <a:tc gridSpan="3">
                  <a:txBody>
                    <a:bodyPr/>
                    <a:lstStyle/>
                    <a:p>
                      <a:pPr algn="ctr" fontAlgn="ctr"/>
                      <a:r>
                        <a:rPr lang="cs-CZ" sz="1000" b="1" i="0" u="none" strike="noStrike" dirty="0">
                          <a:solidFill>
                            <a:srgbClr val="000000"/>
                          </a:solidFill>
                          <a:effectLst/>
                          <a:latin typeface="Arial" panose="020B0604020202020204" pitchFamily="34" charset="0"/>
                        </a:rPr>
                        <a:t>7. kolo 05.10.2019  okresní přebor Starší žáci </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684933754"/>
                  </a:ext>
                </a:extLst>
              </a:tr>
              <a:tr h="254616">
                <a:tc>
                  <a:txBody>
                    <a:bodyPr/>
                    <a:lstStyle/>
                    <a:p>
                      <a:pPr algn="ctr" fontAlgn="ctr"/>
                      <a:r>
                        <a:rPr lang="cs-CZ" sz="1000" b="1" i="0" u="none" strike="noStrike">
                          <a:solidFill>
                            <a:srgbClr val="000000"/>
                          </a:solidFill>
                          <a:effectLst/>
                          <a:latin typeface="Arial" panose="020B0604020202020204" pitchFamily="34" charset="0"/>
                        </a:rPr>
                        <a:t>TJ Sokol Straškov-Vodochody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TJ Slavoj Sulejovice / Vchynice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Calibri" panose="020F0502020204030204" pitchFamily="34" charset="0"/>
                        </a:rPr>
                        <a:t>7:0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693705800"/>
                  </a:ext>
                </a:extLst>
              </a:tr>
              <a:tr h="149043">
                <a:tc>
                  <a:txBody>
                    <a:bodyPr/>
                    <a:lstStyle/>
                    <a:p>
                      <a:pPr algn="ctr" fontAlgn="ctr"/>
                      <a:r>
                        <a:rPr lang="cs-CZ" sz="1000" b="1" i="0" u="none" strike="noStrike">
                          <a:solidFill>
                            <a:srgbClr val="000000"/>
                          </a:solidFill>
                          <a:effectLst/>
                          <a:latin typeface="Arial" panose="020B0604020202020204" pitchFamily="34" charset="0"/>
                        </a:rPr>
                        <a:t>SK Velemín</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FK Travčice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Calibri" panose="020F0502020204030204" pitchFamily="34" charset="0"/>
                        </a:rPr>
                        <a:t>2:3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786895898"/>
                  </a:ext>
                </a:extLst>
              </a:tr>
              <a:tr h="149043">
                <a:tc>
                  <a:txBody>
                    <a:bodyPr/>
                    <a:lstStyle/>
                    <a:p>
                      <a:pPr algn="ctr" fontAlgn="ctr"/>
                      <a:r>
                        <a:rPr lang="pl-PL" sz="1000" b="1" i="0" u="none" strike="noStrike">
                          <a:solidFill>
                            <a:srgbClr val="000000"/>
                          </a:solidFill>
                          <a:effectLst/>
                          <a:latin typeface="Arial" panose="020B0604020202020204" pitchFamily="34" charset="0"/>
                        </a:rPr>
                        <a:t>TJ Viktorie Budyně nad Ohří</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Sokol Velké Žernoseky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Calibri" panose="020F0502020204030204" pitchFamily="34" charset="0"/>
                        </a:rPr>
                        <a:t>3:2 PK</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529375182"/>
                  </a:ext>
                </a:extLst>
              </a:tr>
              <a:tr h="149043">
                <a:tc>
                  <a:txBody>
                    <a:bodyPr/>
                    <a:lstStyle/>
                    <a:p>
                      <a:pPr algn="ctr" fontAlgn="ctr"/>
                      <a:r>
                        <a:rPr lang="cs-CZ" sz="1000" b="1" i="0" u="none" strike="noStrike" dirty="0">
                          <a:solidFill>
                            <a:srgbClr val="000000"/>
                          </a:solidFill>
                          <a:effectLst/>
                          <a:latin typeface="Arial" panose="020B0604020202020204" pitchFamily="34" charset="0"/>
                        </a:rPr>
                        <a:t>FK </a:t>
                      </a:r>
                      <a:r>
                        <a:rPr lang="cs-CZ" sz="1000" b="1" i="0" u="none" strike="noStrike" dirty="0" err="1">
                          <a:solidFill>
                            <a:srgbClr val="000000"/>
                          </a:solidFill>
                          <a:effectLst/>
                          <a:latin typeface="Arial" panose="020B0604020202020204" pitchFamily="34" charset="0"/>
                        </a:rPr>
                        <a:t>Schoeller</a:t>
                      </a:r>
                      <a:r>
                        <a:rPr lang="cs-CZ" sz="1000" b="1" i="0" u="none" strike="noStrike" dirty="0">
                          <a:solidFill>
                            <a:srgbClr val="000000"/>
                          </a:solidFill>
                          <a:effectLst/>
                          <a:latin typeface="Arial" panose="020B0604020202020204" pitchFamily="34" charset="0"/>
                        </a:rPr>
                        <a:t> Křešice</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TJ Sokol Libochovany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Calibri" panose="020F0502020204030204" pitchFamily="34" charset="0"/>
                        </a:rPr>
                        <a:t>0:5</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247915717"/>
                  </a:ext>
                </a:extLst>
              </a:tr>
              <a:tr h="149043">
                <a:tc>
                  <a:txBody>
                    <a:bodyPr/>
                    <a:lstStyle/>
                    <a:p>
                      <a:pPr algn="ctr" fontAlgn="ctr"/>
                      <a:r>
                        <a:rPr lang="cs-CZ" sz="1000" b="1" i="0" u="none" strike="noStrike">
                          <a:solidFill>
                            <a:srgbClr val="000000"/>
                          </a:solidFill>
                          <a:effectLst/>
                          <a:latin typeface="Arial" panose="020B0604020202020204" pitchFamily="34" charset="0"/>
                        </a:rPr>
                        <a:t>FK Slavoj Třebenice</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TJ FC Dubany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Calibri" panose="020F0502020204030204" pitchFamily="34" charset="0"/>
                        </a:rPr>
                        <a:t>3:2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752605450"/>
                  </a:ext>
                </a:extLst>
              </a:tr>
              <a:tr h="149043">
                <a:tc>
                  <a:txBody>
                    <a:bodyPr/>
                    <a:lstStyle/>
                    <a:p>
                      <a:pPr algn="ctr" fontAlgn="ctr"/>
                      <a:r>
                        <a:rPr lang="cs-CZ" sz="1000" b="1" i="0" u="none" strike="noStrike">
                          <a:solidFill>
                            <a:srgbClr val="000000"/>
                          </a:solidFill>
                          <a:effectLst/>
                          <a:latin typeface="Arial" panose="020B0604020202020204" pitchFamily="34" charset="0"/>
                        </a:rPr>
                        <a:t>TJ Lovečkovice</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SK Štětí</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Calibri" panose="020F0502020204030204" pitchFamily="34" charset="0"/>
                        </a:rPr>
                        <a:t>0:18</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967255711"/>
                  </a:ext>
                </a:extLst>
              </a:tr>
              <a:tr h="149043">
                <a:tc>
                  <a:txBody>
                    <a:bodyPr/>
                    <a:lstStyle/>
                    <a:p>
                      <a:pPr algn="ctr" fontAlgn="ctr"/>
                      <a:r>
                        <a:rPr lang="cs-CZ" sz="1000" b="1" i="0" u="none" strike="noStrike">
                          <a:solidFill>
                            <a:srgbClr val="000000"/>
                          </a:solidFill>
                          <a:effectLst/>
                          <a:latin typeface="Arial" panose="020B0604020202020204" pitchFamily="34" charset="0"/>
                        </a:rPr>
                        <a:t>T.J. Sokol Zahořany</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TJ Sokol Hoštka</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Calibri" panose="020F0502020204030204" pitchFamily="34" charset="0"/>
                        </a:rPr>
                        <a:t>2:9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219826353"/>
                  </a:ext>
                </a:extLst>
              </a:tr>
              <a:tr h="155253">
                <a:tc>
                  <a:txBody>
                    <a:bodyPr/>
                    <a:lstStyle/>
                    <a:p>
                      <a:pPr algn="ctr" fontAlgn="ctr"/>
                      <a:r>
                        <a:rPr lang="cs-CZ" sz="1000" b="1" i="0" u="none" strike="noStrike">
                          <a:solidFill>
                            <a:srgbClr val="000000"/>
                          </a:solidFill>
                          <a:effectLst/>
                          <a:latin typeface="Arial" panose="020B0604020202020204" pitchFamily="34" charset="0"/>
                        </a:rPr>
                        <a:t>TJ Sokol Mšené Lázně</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SK Liběšice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Calibri" panose="020F0502020204030204" pitchFamily="34" charset="0"/>
                        </a:rPr>
                        <a:t>17.10.2019</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642511601"/>
                  </a:ext>
                </a:extLst>
              </a:tr>
              <a:tr h="173884">
                <a:tc gridSpan="3">
                  <a:txBody>
                    <a:bodyPr/>
                    <a:lstStyle/>
                    <a:p>
                      <a:pPr algn="ctr" fontAlgn="ctr"/>
                      <a:r>
                        <a:rPr lang="cs-CZ" sz="1000" b="1" i="0" u="none" strike="noStrike" dirty="0">
                          <a:solidFill>
                            <a:srgbClr val="000000"/>
                          </a:solidFill>
                          <a:effectLst/>
                          <a:latin typeface="Arial" panose="020B0604020202020204" pitchFamily="34" charset="0"/>
                        </a:rPr>
                        <a:t>8. kolo 12.10.2019   Okresní přebor starší žáci</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926900541"/>
                  </a:ext>
                </a:extLst>
              </a:tr>
              <a:tr h="149043">
                <a:tc>
                  <a:txBody>
                    <a:bodyPr/>
                    <a:lstStyle/>
                    <a:p>
                      <a:pPr algn="ctr" fontAlgn="ctr"/>
                      <a:r>
                        <a:rPr lang="cs-CZ" sz="1000" b="1" i="0" u="none" strike="noStrike" dirty="0">
                          <a:solidFill>
                            <a:srgbClr val="000000"/>
                          </a:solidFill>
                          <a:effectLst/>
                          <a:latin typeface="Arial" panose="020B0604020202020204" pitchFamily="34" charset="0"/>
                        </a:rPr>
                        <a:t>TJ Sokol </a:t>
                      </a:r>
                      <a:r>
                        <a:rPr lang="cs-CZ" sz="1000" b="1" i="0" u="none" strike="noStrike" dirty="0" err="1">
                          <a:solidFill>
                            <a:srgbClr val="000000"/>
                          </a:solidFill>
                          <a:effectLst/>
                          <a:latin typeface="Arial" panose="020B0604020202020204" pitchFamily="34" charset="0"/>
                        </a:rPr>
                        <a:t>Straškov</a:t>
                      </a:r>
                      <a:endParaRPr lang="cs-CZ" sz="1000" b="1" i="0" u="none" strike="noStrike" dirty="0">
                        <a:solidFill>
                          <a:srgbClr val="000000"/>
                        </a:solidFill>
                        <a:effectLst/>
                        <a:latin typeface="Arial" panose="020B0604020202020204" pitchFamily="34" charset="0"/>
                      </a:endParaRP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TJ Lovečkovice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Calibri" panose="020F0502020204030204" pitchFamily="34" charset="0"/>
                        </a:rPr>
                        <a:t> </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154772651"/>
                  </a:ext>
                </a:extLst>
              </a:tr>
              <a:tr h="149043">
                <a:tc>
                  <a:txBody>
                    <a:bodyPr/>
                    <a:lstStyle/>
                    <a:p>
                      <a:pPr algn="ctr" fontAlgn="ctr"/>
                      <a:r>
                        <a:rPr lang="cs-CZ" sz="1000" b="1" i="0" u="none" strike="noStrike">
                          <a:solidFill>
                            <a:srgbClr val="000000"/>
                          </a:solidFill>
                          <a:effectLst/>
                          <a:latin typeface="Arial" panose="020B0604020202020204" pitchFamily="34" charset="0"/>
                        </a:rPr>
                        <a:t>Sokol Velké Žernoseky</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SK Velemín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Calibri" panose="020F0502020204030204" pitchFamily="34" charset="0"/>
                        </a:rPr>
                        <a:t> 5:0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609461409"/>
                  </a:ext>
                </a:extLst>
              </a:tr>
              <a:tr h="149043">
                <a:tc>
                  <a:txBody>
                    <a:bodyPr/>
                    <a:lstStyle/>
                    <a:p>
                      <a:pPr algn="ctr" fontAlgn="ctr"/>
                      <a:r>
                        <a:rPr lang="cs-CZ" sz="1000" b="1" i="0" u="none" strike="noStrike">
                          <a:solidFill>
                            <a:srgbClr val="000000"/>
                          </a:solidFill>
                          <a:effectLst/>
                          <a:latin typeface="Arial" panose="020B0604020202020204" pitchFamily="34" charset="0"/>
                        </a:rPr>
                        <a:t>TJ Sokol Libochovany</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FK Slavoj Třebenice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Calibri" panose="020F0502020204030204" pitchFamily="34" charset="0"/>
                        </a:rPr>
                        <a:t>2:1 </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348744738"/>
                  </a:ext>
                </a:extLst>
              </a:tr>
              <a:tr h="201748">
                <a:tc>
                  <a:txBody>
                    <a:bodyPr/>
                    <a:lstStyle/>
                    <a:p>
                      <a:pPr algn="ctr" fontAlgn="ctr"/>
                      <a:r>
                        <a:rPr lang="cs-CZ" sz="1000" b="1" i="0" u="none" strike="noStrike">
                          <a:solidFill>
                            <a:srgbClr val="000000"/>
                          </a:solidFill>
                          <a:effectLst/>
                          <a:latin typeface="Arial" panose="020B0604020202020204" pitchFamily="34" charset="0"/>
                        </a:rPr>
                        <a:t>TJ FC Dubany</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pl-PL" sz="1000" b="1" i="0" u="none" strike="noStrike" dirty="0">
                          <a:solidFill>
                            <a:srgbClr val="000000"/>
                          </a:solidFill>
                          <a:effectLst/>
                          <a:latin typeface="Arial" panose="020B0604020202020204" pitchFamily="34" charset="0"/>
                        </a:rPr>
                        <a:t>TJ Viktorie Budyně</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Calibri" panose="020F0502020204030204" pitchFamily="34" charset="0"/>
                        </a:rPr>
                        <a:t> 5:2</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47730122"/>
                  </a:ext>
                </a:extLst>
              </a:tr>
              <a:tr h="149043">
                <a:tc>
                  <a:txBody>
                    <a:bodyPr/>
                    <a:lstStyle/>
                    <a:p>
                      <a:pPr algn="ctr" fontAlgn="ctr"/>
                      <a:r>
                        <a:rPr lang="cs-CZ" sz="1000" b="1" i="0" u="none" strike="noStrike">
                          <a:solidFill>
                            <a:srgbClr val="000000"/>
                          </a:solidFill>
                          <a:effectLst/>
                          <a:latin typeface="Arial" panose="020B0604020202020204" pitchFamily="34" charset="0"/>
                        </a:rPr>
                        <a:t>TJ Sokol Hoštka</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FK Schoeller Křešice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Calibri" panose="020F0502020204030204" pitchFamily="34" charset="0"/>
                        </a:rPr>
                        <a:t>13:0 </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858951473"/>
                  </a:ext>
                </a:extLst>
              </a:tr>
              <a:tr h="254616">
                <a:tc>
                  <a:txBody>
                    <a:bodyPr/>
                    <a:lstStyle/>
                    <a:p>
                      <a:pPr algn="ctr" fontAlgn="ctr"/>
                      <a:r>
                        <a:rPr lang="cs-CZ" sz="1000" b="1" i="0" u="none" strike="noStrike">
                          <a:solidFill>
                            <a:srgbClr val="000000"/>
                          </a:solidFill>
                          <a:effectLst/>
                          <a:latin typeface="Arial" panose="020B0604020202020204" pitchFamily="34" charset="0"/>
                        </a:rPr>
                        <a:t>TJ Slavoj Sulejovice / Vchynice </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SK Liběšice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Calibri" panose="020F0502020204030204" pitchFamily="34" charset="0"/>
                        </a:rPr>
                        <a:t> 1:4</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603559173"/>
                  </a:ext>
                </a:extLst>
              </a:tr>
              <a:tr h="149043">
                <a:tc>
                  <a:txBody>
                    <a:bodyPr/>
                    <a:lstStyle/>
                    <a:p>
                      <a:pPr algn="ctr" fontAlgn="ctr"/>
                      <a:r>
                        <a:rPr lang="cs-CZ" sz="1000" b="1" i="0" u="none" strike="noStrike">
                          <a:solidFill>
                            <a:srgbClr val="000000"/>
                          </a:solidFill>
                          <a:effectLst/>
                          <a:latin typeface="Arial" panose="020B0604020202020204" pitchFamily="34" charset="0"/>
                        </a:rPr>
                        <a:t>FK Travčice</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TJ Sokol Mšené Lázně</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Calibri" panose="020F0502020204030204" pitchFamily="34" charset="0"/>
                        </a:rPr>
                        <a:t> 1:3</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719524616"/>
                  </a:ext>
                </a:extLst>
              </a:tr>
              <a:tr h="155253">
                <a:tc>
                  <a:txBody>
                    <a:bodyPr/>
                    <a:lstStyle/>
                    <a:p>
                      <a:pPr algn="ctr" fontAlgn="ctr"/>
                      <a:r>
                        <a:rPr lang="cs-CZ" sz="1000" b="1" i="0" u="none" strike="noStrike">
                          <a:solidFill>
                            <a:srgbClr val="000000"/>
                          </a:solidFill>
                          <a:effectLst/>
                          <a:latin typeface="Arial" panose="020B0604020202020204" pitchFamily="34" charset="0"/>
                        </a:rPr>
                        <a:t>SK Štětí</a:t>
                      </a:r>
                    </a:p>
                  </a:txBody>
                  <a:tcPr marL="7620"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T.J. Sokol Zahořany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Calibri" panose="020F0502020204030204" pitchFamily="34" charset="0"/>
                        </a:rPr>
                        <a:t> 17:0</a:t>
                      </a:r>
                    </a:p>
                  </a:txBody>
                  <a:tcPr marL="7620"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671283553"/>
                  </a:ext>
                </a:extLst>
              </a:tr>
            </a:tbl>
          </a:graphicData>
        </a:graphic>
      </p:graphicFrame>
      <p:graphicFrame>
        <p:nvGraphicFramePr>
          <p:cNvPr id="11" name="Tabulka 10">
            <a:extLst>
              <a:ext uri="{FF2B5EF4-FFF2-40B4-BE49-F238E27FC236}">
                <a16:creationId xmlns:a16="http://schemas.microsoft.com/office/drawing/2014/main" id="{4757360B-71D8-4E50-ADBC-3201589B8530}"/>
              </a:ext>
            </a:extLst>
          </p:cNvPr>
          <p:cNvGraphicFramePr>
            <a:graphicFrameLocks noGrp="1"/>
          </p:cNvGraphicFramePr>
          <p:nvPr>
            <p:extLst>
              <p:ext uri="{D42A27DB-BD31-4B8C-83A1-F6EECF244321}">
                <p14:modId xmlns:p14="http://schemas.microsoft.com/office/powerpoint/2010/main" val="2626969160"/>
              </p:ext>
            </p:extLst>
          </p:nvPr>
        </p:nvGraphicFramePr>
        <p:xfrm>
          <a:off x="163325" y="3547489"/>
          <a:ext cx="4533901" cy="3357910"/>
        </p:xfrm>
        <a:graphic>
          <a:graphicData uri="http://schemas.openxmlformats.org/drawingml/2006/table">
            <a:tbl>
              <a:tblPr/>
              <a:tblGrid>
                <a:gridCol w="215147">
                  <a:extLst>
                    <a:ext uri="{9D8B030D-6E8A-4147-A177-3AD203B41FA5}">
                      <a16:colId xmlns:a16="http://schemas.microsoft.com/office/drawing/2014/main" val="938102620"/>
                    </a:ext>
                  </a:extLst>
                </a:gridCol>
                <a:gridCol w="253114">
                  <a:extLst>
                    <a:ext uri="{9D8B030D-6E8A-4147-A177-3AD203B41FA5}">
                      <a16:colId xmlns:a16="http://schemas.microsoft.com/office/drawing/2014/main" val="3406899097"/>
                    </a:ext>
                  </a:extLst>
                </a:gridCol>
                <a:gridCol w="1699026">
                  <a:extLst>
                    <a:ext uri="{9D8B030D-6E8A-4147-A177-3AD203B41FA5}">
                      <a16:colId xmlns:a16="http://schemas.microsoft.com/office/drawing/2014/main" val="486277660"/>
                    </a:ext>
                  </a:extLst>
                </a:gridCol>
                <a:gridCol w="332212">
                  <a:extLst>
                    <a:ext uri="{9D8B030D-6E8A-4147-A177-3AD203B41FA5}">
                      <a16:colId xmlns:a16="http://schemas.microsoft.com/office/drawing/2014/main" val="1296801747"/>
                    </a:ext>
                  </a:extLst>
                </a:gridCol>
                <a:gridCol w="227802">
                  <a:extLst>
                    <a:ext uri="{9D8B030D-6E8A-4147-A177-3AD203B41FA5}">
                      <a16:colId xmlns:a16="http://schemas.microsoft.com/office/drawing/2014/main" val="4123442622"/>
                    </a:ext>
                  </a:extLst>
                </a:gridCol>
                <a:gridCol w="180344">
                  <a:extLst>
                    <a:ext uri="{9D8B030D-6E8A-4147-A177-3AD203B41FA5}">
                      <a16:colId xmlns:a16="http://schemas.microsoft.com/office/drawing/2014/main" val="2595796986"/>
                    </a:ext>
                  </a:extLst>
                </a:gridCol>
                <a:gridCol w="180344">
                  <a:extLst>
                    <a:ext uri="{9D8B030D-6E8A-4147-A177-3AD203B41FA5}">
                      <a16:colId xmlns:a16="http://schemas.microsoft.com/office/drawing/2014/main" val="1618595154"/>
                    </a:ext>
                  </a:extLst>
                </a:gridCol>
                <a:gridCol w="240458">
                  <a:extLst>
                    <a:ext uri="{9D8B030D-6E8A-4147-A177-3AD203B41FA5}">
                      <a16:colId xmlns:a16="http://schemas.microsoft.com/office/drawing/2014/main" val="1531646209"/>
                    </a:ext>
                  </a:extLst>
                </a:gridCol>
                <a:gridCol w="645440">
                  <a:extLst>
                    <a:ext uri="{9D8B030D-6E8A-4147-A177-3AD203B41FA5}">
                      <a16:colId xmlns:a16="http://schemas.microsoft.com/office/drawing/2014/main" val="2792724924"/>
                    </a:ext>
                  </a:extLst>
                </a:gridCol>
                <a:gridCol w="294245">
                  <a:extLst>
                    <a:ext uri="{9D8B030D-6E8A-4147-A177-3AD203B41FA5}">
                      <a16:colId xmlns:a16="http://schemas.microsoft.com/office/drawing/2014/main" val="1630373497"/>
                    </a:ext>
                  </a:extLst>
                </a:gridCol>
                <a:gridCol w="265769">
                  <a:extLst>
                    <a:ext uri="{9D8B030D-6E8A-4147-A177-3AD203B41FA5}">
                      <a16:colId xmlns:a16="http://schemas.microsoft.com/office/drawing/2014/main" val="898443447"/>
                    </a:ext>
                  </a:extLst>
                </a:gridCol>
              </a:tblGrid>
              <a:tr h="167002">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556365479"/>
                  </a:ext>
                </a:extLst>
              </a:tr>
              <a:tr h="196234">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9">
                  <a:txBody>
                    <a:bodyPr/>
                    <a:lstStyle/>
                    <a:p>
                      <a:pPr algn="ctr" fontAlgn="ctr"/>
                      <a:r>
                        <a:rPr lang="cs-CZ" sz="1200" b="1" i="0" u="none" strike="noStrike" dirty="0">
                          <a:solidFill>
                            <a:srgbClr val="0000CC"/>
                          </a:solidFill>
                          <a:effectLst/>
                          <a:latin typeface="Calibri" panose="020F0502020204030204" pitchFamily="34" charset="0"/>
                        </a:rPr>
                        <a:t>Okresní přebor starších žáků 2019/2020  po 11. kolech</a:t>
                      </a: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307882343"/>
                  </a:ext>
                </a:extLst>
              </a:tr>
              <a:tr h="180691">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a:solidFill>
                            <a:srgbClr val="FF0000"/>
                          </a:solidFill>
                          <a:effectLst/>
                          <a:latin typeface="Arial" panose="020B0604020202020204" pitchFamily="34" charset="0"/>
                        </a:rPr>
                        <a:t>SK Štětí, z.s.</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FF0000"/>
                          </a:solidFill>
                          <a:effectLst/>
                          <a:latin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FF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dirty="0">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FF0000"/>
                          </a:solidFill>
                          <a:effectLst/>
                          <a:latin typeface="Arial" panose="020B0604020202020204" pitchFamily="34" charset="0"/>
                        </a:rPr>
                        <a:t>117:8</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FF0000"/>
                          </a:solidFill>
                          <a:effectLst/>
                          <a:latin typeface="Arial" panose="020B0604020202020204" pitchFamily="34" charset="0"/>
                        </a:rPr>
                        <a:t>30</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596804804"/>
                  </a:ext>
                </a:extLst>
              </a:tr>
              <a:tr h="167002">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99"/>
                    </a:solidFill>
                  </a:tcPr>
                </a:tc>
                <a:tc>
                  <a:txBody>
                    <a:bodyPr/>
                    <a:lstStyle/>
                    <a:p>
                      <a:pPr algn="l" fontAlgn="ctr"/>
                      <a:r>
                        <a:rPr lang="cs-CZ" sz="1000" b="1" i="0" u="none" strike="noStrike">
                          <a:solidFill>
                            <a:srgbClr val="000000"/>
                          </a:solidFill>
                          <a:effectLst/>
                          <a:latin typeface="Arial" panose="020B0604020202020204" pitchFamily="34" charset="0"/>
                        </a:rPr>
                        <a:t>TJ Sokol Hoštka, z.s</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68:13</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30</a:t>
                      </a:r>
                    </a:p>
                  </a:txBody>
                  <a:tcPr marL="9525" marR="9525" marT="9525" marB="0" anchor="ctr">
                    <a:lnL>
                      <a:noFill/>
                    </a:lnL>
                    <a:lnR>
                      <a:noFill/>
                    </a:lnR>
                    <a:lnT>
                      <a:noFill/>
                    </a:lnT>
                    <a:lnB>
                      <a:noFill/>
                    </a:lnB>
                    <a:solidFill>
                      <a:srgbClr val="CC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72571395"/>
                  </a:ext>
                </a:extLst>
              </a:tr>
              <a:tr h="167002">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a:solidFill>
                            <a:srgbClr val="000000"/>
                          </a:solidFill>
                          <a:effectLst/>
                          <a:latin typeface="Arial" panose="020B0604020202020204" pitchFamily="34" charset="0"/>
                        </a:rPr>
                        <a:t>SK Liběšice</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67:10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25</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474267267"/>
                  </a:ext>
                </a:extLst>
              </a:tr>
              <a:tr h="267203">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99"/>
                    </a:solidFill>
                  </a:tcPr>
                </a:tc>
                <a:tc>
                  <a:txBody>
                    <a:bodyPr/>
                    <a:lstStyle/>
                    <a:p>
                      <a:pPr algn="l" fontAlgn="ctr"/>
                      <a:r>
                        <a:rPr lang="cs-CZ" sz="900" b="1" i="0" u="none" strike="noStrike">
                          <a:solidFill>
                            <a:srgbClr val="000000"/>
                          </a:solidFill>
                          <a:effectLst/>
                          <a:latin typeface="Arial" panose="020B0604020202020204" pitchFamily="34" charset="0"/>
                        </a:rPr>
                        <a:t>TJ Sokol Straškov Vodochody</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70:12</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23</a:t>
                      </a:r>
                    </a:p>
                  </a:txBody>
                  <a:tcPr marL="9525" marR="9525" marT="9525" marB="0" anchor="ctr">
                    <a:lnL>
                      <a:noFill/>
                    </a:lnL>
                    <a:lnR>
                      <a:noFill/>
                    </a:lnR>
                    <a:lnT>
                      <a:noFill/>
                    </a:lnT>
                    <a:lnB>
                      <a:noFill/>
                    </a:lnB>
                    <a:solidFill>
                      <a:srgbClr val="CC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173683805"/>
                  </a:ext>
                </a:extLst>
              </a:tr>
              <a:tr h="167002">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TJ Viktorie Budyně n.O.</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50:22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22</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395771710"/>
                  </a:ext>
                </a:extLst>
              </a:tr>
              <a:tr h="167002">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99"/>
                    </a:solidFill>
                  </a:tcPr>
                </a:tc>
                <a:tc>
                  <a:txBody>
                    <a:bodyPr/>
                    <a:lstStyle/>
                    <a:p>
                      <a:pPr algn="l" fontAlgn="ctr"/>
                      <a:r>
                        <a:rPr lang="cs-CZ" sz="1000" b="1" i="0" u="none" strike="noStrike">
                          <a:solidFill>
                            <a:srgbClr val="000000"/>
                          </a:solidFill>
                          <a:effectLst/>
                          <a:latin typeface="Arial" panose="020B0604020202020204" pitchFamily="34" charset="0"/>
                        </a:rPr>
                        <a:t>TJ Sokol Libochovany</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34:19</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21</a:t>
                      </a:r>
                    </a:p>
                  </a:txBody>
                  <a:tcPr marL="9525" marR="9525" marT="9525" marB="0" anchor="ctr">
                    <a:lnL>
                      <a:noFill/>
                    </a:lnL>
                    <a:lnR>
                      <a:noFill/>
                    </a:lnR>
                    <a:lnT>
                      <a:noFill/>
                    </a:lnT>
                    <a:lnB>
                      <a:noFill/>
                    </a:lnB>
                    <a:solidFill>
                      <a:srgbClr val="CC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421027788"/>
                  </a:ext>
                </a:extLst>
              </a:tr>
              <a:tr h="167002">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FK Slavoj Třebenice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48:17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20</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710317946"/>
                  </a:ext>
                </a:extLst>
              </a:tr>
              <a:tr h="167002">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99"/>
                    </a:solidFill>
                  </a:tcPr>
                </a:tc>
                <a:tc>
                  <a:txBody>
                    <a:bodyPr/>
                    <a:lstStyle/>
                    <a:p>
                      <a:pPr algn="l" fontAlgn="ctr"/>
                      <a:r>
                        <a:rPr lang="cs-CZ" sz="1000" b="1" i="0" u="none" strike="noStrike">
                          <a:solidFill>
                            <a:srgbClr val="000000"/>
                          </a:solidFill>
                          <a:effectLst/>
                          <a:latin typeface="Arial" panose="020B0604020202020204" pitchFamily="34" charset="0"/>
                        </a:rPr>
                        <a:t>Sokol Velké Žernoseky</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38:24</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19</a:t>
                      </a:r>
                    </a:p>
                  </a:txBody>
                  <a:tcPr marL="9525" marR="9525" marT="9525" marB="0" anchor="ctr">
                    <a:lnL>
                      <a:noFill/>
                    </a:lnL>
                    <a:lnR>
                      <a:noFill/>
                    </a:lnR>
                    <a:lnT>
                      <a:noFill/>
                    </a:lnT>
                    <a:lnB>
                      <a:noFill/>
                    </a:lnB>
                    <a:solidFill>
                      <a:srgbClr val="CC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45806918"/>
                  </a:ext>
                </a:extLst>
              </a:tr>
              <a:tr h="167002">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TJ Sokol Mšené Lázně</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33:42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16</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354901102"/>
                  </a:ext>
                </a:extLst>
              </a:tr>
              <a:tr h="167002">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99"/>
                    </a:solidFill>
                  </a:tcPr>
                </a:tc>
                <a:tc>
                  <a:txBody>
                    <a:bodyPr/>
                    <a:lstStyle/>
                    <a:p>
                      <a:pPr algn="l" fontAlgn="ctr"/>
                      <a:r>
                        <a:rPr lang="cs-CZ" sz="1000" b="1" i="0" u="none" strike="noStrike">
                          <a:solidFill>
                            <a:srgbClr val="000000"/>
                          </a:solidFill>
                          <a:effectLst/>
                          <a:latin typeface="Arial" panose="020B0604020202020204" pitchFamily="34" charset="0"/>
                        </a:rPr>
                        <a:t>TJ FC Dubany</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38:42</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741074309"/>
                  </a:ext>
                </a:extLst>
              </a:tr>
              <a:tr h="167002">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Sulejovice/Vchynice SD</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39:51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607410218"/>
                  </a:ext>
                </a:extLst>
              </a:tr>
              <a:tr h="167002">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99"/>
                    </a:solidFill>
                  </a:tcPr>
                </a:tc>
                <a:tc>
                  <a:txBody>
                    <a:bodyPr/>
                    <a:lstStyle/>
                    <a:p>
                      <a:pPr algn="l" fontAlgn="ctr"/>
                      <a:r>
                        <a:rPr lang="cs-CZ" sz="1000" b="1" i="0" u="none" strike="noStrike">
                          <a:solidFill>
                            <a:srgbClr val="000000"/>
                          </a:solidFill>
                          <a:effectLst/>
                          <a:latin typeface="Arial" panose="020B0604020202020204" pitchFamily="34" charset="0"/>
                        </a:rPr>
                        <a:t>FK Travčice</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22:70</a:t>
                      </a:r>
                    </a:p>
                  </a:txBody>
                  <a:tcPr marL="9525" marR="9525" marT="9525" marB="0" anchor="ctr">
                    <a:lnL>
                      <a:noFill/>
                    </a:lnL>
                    <a:lnR>
                      <a:noFill/>
                    </a:lnR>
                    <a:lnT>
                      <a:noFill/>
                    </a:lnT>
                    <a:lnB>
                      <a:noFill/>
                    </a:lnB>
                    <a:solidFill>
                      <a:srgbClr val="CCFF99"/>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184127693"/>
                  </a:ext>
                </a:extLst>
              </a:tr>
              <a:tr h="167002">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FK SCHOELLER Křešice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24:68</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383459749"/>
                  </a:ext>
                </a:extLst>
              </a:tr>
              <a:tr h="208752">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CCFF99"/>
                    </a:solidFill>
                  </a:tcPr>
                </a:tc>
                <a:tc>
                  <a:txBody>
                    <a:bodyPr/>
                    <a:lstStyle/>
                    <a:p>
                      <a:pPr algn="l" fontAlgn="ctr"/>
                      <a:r>
                        <a:rPr lang="cs-CZ" sz="900" b="1" i="0" u="none" strike="noStrike">
                          <a:solidFill>
                            <a:srgbClr val="000000"/>
                          </a:solidFill>
                          <a:effectLst/>
                          <a:latin typeface="Arial" panose="020B0604020202020204" pitchFamily="34" charset="0"/>
                        </a:rPr>
                        <a:t>T.J. Sokol Zahořany</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14:79</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453066559"/>
                  </a:ext>
                </a:extLst>
              </a:tr>
              <a:tr h="167002">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a:solidFill>
                            <a:srgbClr val="000000"/>
                          </a:solidFill>
                          <a:effectLst/>
                          <a:latin typeface="Arial" panose="020B0604020202020204" pitchFamily="34" charset="0"/>
                        </a:rPr>
                        <a:t>TJ Lovečkovice</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6:101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62837769"/>
                  </a:ext>
                </a:extLst>
              </a:tr>
              <a:tr h="167002">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16.</a:t>
                      </a:r>
                    </a:p>
                  </a:txBody>
                  <a:tcPr marL="9525" marR="9525" marT="9525" marB="0" anchor="ctr">
                    <a:lnL>
                      <a:noFill/>
                    </a:lnL>
                    <a:lnR>
                      <a:noFill/>
                    </a:lnR>
                    <a:lnT>
                      <a:noFill/>
                    </a:lnT>
                    <a:lnB>
                      <a:noFill/>
                    </a:lnB>
                    <a:solidFill>
                      <a:srgbClr val="CCFF99"/>
                    </a:solidFill>
                  </a:tcPr>
                </a:tc>
                <a:tc>
                  <a:txBody>
                    <a:bodyPr/>
                    <a:lstStyle/>
                    <a:p>
                      <a:pPr algn="l" fontAlgn="ctr"/>
                      <a:r>
                        <a:rPr lang="cs-CZ" sz="900" b="1" i="0" u="none" strike="noStrike">
                          <a:solidFill>
                            <a:srgbClr val="000000"/>
                          </a:solidFill>
                          <a:effectLst/>
                          <a:latin typeface="Arial" panose="020B0604020202020204" pitchFamily="34" charset="0"/>
                        </a:rPr>
                        <a:t>SK Velemín</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11:101</a:t>
                      </a:r>
                    </a:p>
                  </a:txBody>
                  <a:tcPr marL="9525" marR="9525" marT="9525" marB="0" anchor="ctr">
                    <a:lnL>
                      <a:noFill/>
                    </a:lnL>
                    <a:lnR>
                      <a:noFill/>
                    </a:lnR>
                    <a:lnT>
                      <a:noFill/>
                    </a:lnT>
                    <a:lnB>
                      <a:noFill/>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891769804"/>
                  </a:ext>
                </a:extLst>
              </a:tr>
              <a:tr h="167002">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691750930"/>
                  </a:ext>
                </a:extLst>
              </a:tr>
            </a:tbl>
          </a:graphicData>
        </a:graphic>
      </p:graphicFrame>
      <p:graphicFrame>
        <p:nvGraphicFramePr>
          <p:cNvPr id="3" name="Tabulka 2">
            <a:extLst>
              <a:ext uri="{FF2B5EF4-FFF2-40B4-BE49-F238E27FC236}">
                <a16:creationId xmlns:a16="http://schemas.microsoft.com/office/drawing/2014/main" id="{813DC467-A3AF-41BD-9518-3618AA9BDFD8}"/>
              </a:ext>
            </a:extLst>
          </p:cNvPr>
          <p:cNvGraphicFramePr>
            <a:graphicFrameLocks noGrp="1"/>
          </p:cNvGraphicFramePr>
          <p:nvPr>
            <p:extLst>
              <p:ext uri="{D42A27DB-BD31-4B8C-83A1-F6EECF244321}">
                <p14:modId xmlns:p14="http://schemas.microsoft.com/office/powerpoint/2010/main" val="420096444"/>
              </p:ext>
            </p:extLst>
          </p:nvPr>
        </p:nvGraphicFramePr>
        <p:xfrm>
          <a:off x="5527862" y="91108"/>
          <a:ext cx="4533901" cy="6725222"/>
        </p:xfrm>
        <a:graphic>
          <a:graphicData uri="http://schemas.openxmlformats.org/drawingml/2006/table">
            <a:tbl>
              <a:tblPr/>
              <a:tblGrid>
                <a:gridCol w="545290">
                  <a:extLst>
                    <a:ext uri="{9D8B030D-6E8A-4147-A177-3AD203B41FA5}">
                      <a16:colId xmlns:a16="http://schemas.microsoft.com/office/drawing/2014/main" val="3831757801"/>
                    </a:ext>
                  </a:extLst>
                </a:gridCol>
                <a:gridCol w="1374977">
                  <a:extLst>
                    <a:ext uri="{9D8B030D-6E8A-4147-A177-3AD203B41FA5}">
                      <a16:colId xmlns:a16="http://schemas.microsoft.com/office/drawing/2014/main" val="2558707937"/>
                    </a:ext>
                  </a:extLst>
                </a:gridCol>
                <a:gridCol w="451275">
                  <a:extLst>
                    <a:ext uri="{9D8B030D-6E8A-4147-A177-3AD203B41FA5}">
                      <a16:colId xmlns:a16="http://schemas.microsoft.com/office/drawing/2014/main" val="1717112025"/>
                    </a:ext>
                  </a:extLst>
                </a:gridCol>
                <a:gridCol w="357259">
                  <a:extLst>
                    <a:ext uri="{9D8B030D-6E8A-4147-A177-3AD203B41FA5}">
                      <a16:colId xmlns:a16="http://schemas.microsoft.com/office/drawing/2014/main" val="875540557"/>
                    </a:ext>
                  </a:extLst>
                </a:gridCol>
                <a:gridCol w="451275">
                  <a:extLst>
                    <a:ext uri="{9D8B030D-6E8A-4147-A177-3AD203B41FA5}">
                      <a16:colId xmlns:a16="http://schemas.microsoft.com/office/drawing/2014/main" val="2065310879"/>
                    </a:ext>
                  </a:extLst>
                </a:gridCol>
                <a:gridCol w="451275">
                  <a:extLst>
                    <a:ext uri="{9D8B030D-6E8A-4147-A177-3AD203B41FA5}">
                      <a16:colId xmlns:a16="http://schemas.microsoft.com/office/drawing/2014/main" val="2502823049"/>
                    </a:ext>
                  </a:extLst>
                </a:gridCol>
                <a:gridCol w="451275">
                  <a:extLst>
                    <a:ext uri="{9D8B030D-6E8A-4147-A177-3AD203B41FA5}">
                      <a16:colId xmlns:a16="http://schemas.microsoft.com/office/drawing/2014/main" val="509963686"/>
                    </a:ext>
                  </a:extLst>
                </a:gridCol>
                <a:gridCol w="451275">
                  <a:extLst>
                    <a:ext uri="{9D8B030D-6E8A-4147-A177-3AD203B41FA5}">
                      <a16:colId xmlns:a16="http://schemas.microsoft.com/office/drawing/2014/main" val="682408271"/>
                    </a:ext>
                  </a:extLst>
                </a:gridCol>
              </a:tblGrid>
              <a:tr h="238891">
                <a:tc gridSpan="8">
                  <a:txBody>
                    <a:bodyPr/>
                    <a:lstStyle/>
                    <a:p>
                      <a:pPr algn="ctr" fontAlgn="ctr"/>
                      <a:r>
                        <a:rPr lang="cs-CZ" sz="1200" b="1" i="0" u="none" strike="noStrike" dirty="0">
                          <a:solidFill>
                            <a:srgbClr val="000000"/>
                          </a:solidFill>
                          <a:effectLst/>
                          <a:latin typeface="Arial" panose="020B0604020202020204" pitchFamily="34" charset="0"/>
                        </a:rPr>
                        <a:t>Divize Jak </a:t>
                      </a:r>
                      <a:r>
                        <a:rPr lang="cs-CZ" sz="1200" b="1" i="0" u="none" strike="noStrike" dirty="0" err="1">
                          <a:solidFill>
                            <a:srgbClr val="000000"/>
                          </a:solidFill>
                          <a:effectLst/>
                          <a:latin typeface="Arial" panose="020B0604020202020204" pitchFamily="34" charset="0"/>
                        </a:rPr>
                        <a:t>hrajou</a:t>
                      </a:r>
                      <a:r>
                        <a:rPr lang="cs-CZ" sz="1200" b="1" i="0" u="none" strike="noStrike" dirty="0">
                          <a:solidFill>
                            <a:srgbClr val="000000"/>
                          </a:solidFill>
                          <a:effectLst/>
                          <a:latin typeface="Arial" panose="020B0604020202020204" pitchFamily="34" charset="0"/>
                        </a:rPr>
                        <a:t> doma</a:t>
                      </a:r>
                    </a:p>
                  </a:txBody>
                  <a:tcPr marL="5877" marR="5877" marT="587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829049527"/>
                  </a:ext>
                </a:extLst>
              </a:tr>
              <a:tr h="188164">
                <a:tc>
                  <a:txBody>
                    <a:bodyPr/>
                    <a:lstStyle/>
                    <a:p>
                      <a:pPr algn="ctr" fontAlgn="ctr"/>
                      <a:r>
                        <a:rPr lang="cs-CZ" sz="900" b="1" i="0" u="none" strike="noStrike" dirty="0">
                          <a:solidFill>
                            <a:srgbClr val="000000"/>
                          </a:solidFill>
                          <a:effectLst/>
                          <a:latin typeface="Arial" panose="020B0604020202020204" pitchFamily="34" charset="0"/>
                        </a:rPr>
                        <a:t>1</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FK Baník Souš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20:05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17</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655952540"/>
                  </a:ext>
                </a:extLst>
              </a:tr>
              <a:tr h="188164">
                <a:tc>
                  <a:txBody>
                    <a:bodyPr/>
                    <a:lstStyle/>
                    <a:p>
                      <a:pPr algn="ctr" fontAlgn="ctr"/>
                      <a:r>
                        <a:rPr lang="cs-CZ" sz="900" b="1" i="0" u="none" strike="noStrike">
                          <a:solidFill>
                            <a:srgbClr val="000000"/>
                          </a:solidFill>
                          <a:effectLst/>
                          <a:latin typeface="Arial" panose="020B0604020202020204" pitchFamily="34" charset="0"/>
                        </a:rPr>
                        <a:t>2</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SK Český Brod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12:04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697846053"/>
                  </a:ext>
                </a:extLst>
              </a:tr>
              <a:tr h="188164">
                <a:tc>
                  <a:txBody>
                    <a:bodyPr/>
                    <a:lstStyle/>
                    <a:p>
                      <a:pPr algn="ctr" fontAlgn="ctr"/>
                      <a:r>
                        <a:rPr lang="cs-CZ" sz="900" b="1" i="0" u="none" strike="noStrike">
                          <a:solidFill>
                            <a:srgbClr val="000000"/>
                          </a:solidFill>
                          <a:effectLst/>
                          <a:latin typeface="Arial" panose="020B0604020202020204" pitchFamily="34" charset="0"/>
                        </a:rPr>
                        <a:t>3</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FK Neratovice-Byškovice</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15:04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12</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164356680"/>
                  </a:ext>
                </a:extLst>
              </a:tr>
              <a:tr h="188164">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FC CHOMUTOV s.r.o.</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12:03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12</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037643480"/>
                  </a:ext>
                </a:extLst>
              </a:tr>
              <a:tr h="188164">
                <a:tc>
                  <a:txBody>
                    <a:bodyPr/>
                    <a:lstStyle/>
                    <a:p>
                      <a:pPr algn="ctr" fontAlgn="ctr"/>
                      <a:r>
                        <a:rPr lang="cs-CZ" sz="900" b="1" i="0" u="none" strike="noStrike">
                          <a:solidFill>
                            <a:srgbClr val="000000"/>
                          </a:solidFill>
                          <a:effectLst/>
                          <a:latin typeface="Arial" panose="020B0604020202020204" pitchFamily="34" charset="0"/>
                        </a:rPr>
                        <a:t>5</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FK Meteor Praha VIII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11:02</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12</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834167671"/>
                  </a:ext>
                </a:extLst>
              </a:tr>
              <a:tr h="188164">
                <a:tc>
                  <a:txBody>
                    <a:bodyPr/>
                    <a:lstStyle/>
                    <a:p>
                      <a:pPr algn="ctr" fontAlgn="ctr"/>
                      <a:r>
                        <a:rPr lang="cs-CZ" sz="900" b="1" i="0" u="none" strike="noStrike">
                          <a:solidFill>
                            <a:srgbClr val="000000"/>
                          </a:solidFill>
                          <a:effectLst/>
                          <a:latin typeface="Arial" panose="020B0604020202020204" pitchFamily="34" charset="0"/>
                        </a:rPr>
                        <a:t>6</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FK Ostrov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17:10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12</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214219244"/>
                  </a:ext>
                </a:extLst>
              </a:tr>
              <a:tr h="188164">
                <a:tc>
                  <a:txBody>
                    <a:bodyPr/>
                    <a:lstStyle/>
                    <a:p>
                      <a:pPr algn="ctr" fontAlgn="ctr"/>
                      <a:r>
                        <a:rPr lang="cs-CZ" sz="900" b="1" i="0" u="none" strike="noStrike">
                          <a:solidFill>
                            <a:srgbClr val="000000"/>
                          </a:solidFill>
                          <a:effectLst/>
                          <a:latin typeface="Arial" panose="020B0604020202020204" pitchFamily="34" charset="0"/>
                        </a:rPr>
                        <a:t>7</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FK Brandýs n.L.</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4:08</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7</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421875151"/>
                  </a:ext>
                </a:extLst>
              </a:tr>
              <a:tr h="238269">
                <a:tc>
                  <a:txBody>
                    <a:bodyPr/>
                    <a:lstStyle/>
                    <a:p>
                      <a:pPr algn="ctr" fontAlgn="ctr"/>
                      <a:r>
                        <a:rPr lang="cs-CZ" sz="1100" b="1" i="0" u="none" strike="noStrike">
                          <a:solidFill>
                            <a:srgbClr val="000000"/>
                          </a:solidFill>
                          <a:effectLst/>
                          <a:latin typeface="Arial" panose="020B0604020202020204" pitchFamily="34" charset="0"/>
                        </a:rPr>
                        <a:t>8</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SK Štětí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2</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10:06</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92670531"/>
                  </a:ext>
                </a:extLst>
              </a:tr>
              <a:tr h="188164">
                <a:tc>
                  <a:txBody>
                    <a:bodyPr/>
                    <a:lstStyle/>
                    <a:p>
                      <a:pPr algn="ctr" fontAlgn="ctr"/>
                      <a:r>
                        <a:rPr lang="cs-CZ" sz="900" b="1" i="0" u="none" strike="noStrike">
                          <a:solidFill>
                            <a:srgbClr val="000000"/>
                          </a:solidFill>
                          <a:effectLst/>
                          <a:latin typeface="Arial" panose="020B0604020202020204" pitchFamily="34" charset="0"/>
                        </a:rPr>
                        <a:t>9</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FK Olympie Březová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7:05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6</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594847164"/>
                  </a:ext>
                </a:extLst>
              </a:tr>
              <a:tr h="188164">
                <a:tc>
                  <a:txBody>
                    <a:bodyPr/>
                    <a:lstStyle/>
                    <a:p>
                      <a:pPr algn="ctr" fontAlgn="ctr"/>
                      <a:r>
                        <a:rPr lang="cs-CZ" sz="900" b="1" i="0" u="none" strike="noStrike">
                          <a:solidFill>
                            <a:srgbClr val="000000"/>
                          </a:solidFill>
                          <a:effectLst/>
                          <a:latin typeface="Arial" panose="020B0604020202020204" pitchFamily="34" charset="0"/>
                        </a:rPr>
                        <a:t>10</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SK Aritma Praha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4:04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6</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988510749"/>
                  </a:ext>
                </a:extLst>
              </a:tr>
              <a:tr h="188164">
                <a:tc>
                  <a:txBody>
                    <a:bodyPr/>
                    <a:lstStyle/>
                    <a:p>
                      <a:pPr algn="ctr" fontAlgn="ctr"/>
                      <a:r>
                        <a:rPr lang="cs-CZ" sz="900" b="1" i="0" u="none" strike="noStrike">
                          <a:solidFill>
                            <a:srgbClr val="000000"/>
                          </a:solidFill>
                          <a:effectLst/>
                          <a:latin typeface="Arial" panose="020B0604020202020204" pitchFamily="34" charset="0"/>
                        </a:rPr>
                        <a:t>11</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SK Kladno z. s.</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8:09</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91173713"/>
                  </a:ext>
                </a:extLst>
              </a:tr>
              <a:tr h="188164">
                <a:tc>
                  <a:txBody>
                    <a:bodyPr/>
                    <a:lstStyle/>
                    <a:p>
                      <a:pPr algn="ctr" fontAlgn="ctr"/>
                      <a:r>
                        <a:rPr lang="cs-CZ" sz="900" b="1" i="0" u="none" strike="noStrike">
                          <a:solidFill>
                            <a:srgbClr val="000000"/>
                          </a:solidFill>
                          <a:effectLst/>
                          <a:latin typeface="Arial" panose="020B0604020202020204" pitchFamily="34" charset="0"/>
                        </a:rPr>
                        <a:t>12</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FK Arsenal Česká Lípa</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4:08</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6</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683357213"/>
                  </a:ext>
                </a:extLst>
              </a:tr>
              <a:tr h="188164">
                <a:tc>
                  <a:txBody>
                    <a:bodyPr/>
                    <a:lstStyle/>
                    <a:p>
                      <a:pPr algn="ctr" fontAlgn="ctr"/>
                      <a:r>
                        <a:rPr lang="cs-CZ" sz="900" b="1" i="0" u="none" strike="noStrike">
                          <a:solidFill>
                            <a:srgbClr val="000000"/>
                          </a:solidFill>
                          <a:effectLst/>
                          <a:latin typeface="Arial" panose="020B0604020202020204" pitchFamily="34" charset="0"/>
                        </a:rPr>
                        <a:t>13</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MFK Dobříš</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10:17</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6</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948458445"/>
                  </a:ext>
                </a:extLst>
              </a:tr>
              <a:tr h="188164">
                <a:tc>
                  <a:txBody>
                    <a:bodyPr/>
                    <a:lstStyle/>
                    <a:p>
                      <a:pPr algn="ctr" fontAlgn="ctr"/>
                      <a:r>
                        <a:rPr lang="cs-CZ" sz="900" b="1" i="0" u="none" strike="noStrike">
                          <a:solidFill>
                            <a:srgbClr val="000000"/>
                          </a:solidFill>
                          <a:effectLst/>
                          <a:latin typeface="Arial" panose="020B0604020202020204" pitchFamily="34" charset="0"/>
                        </a:rPr>
                        <a:t>14</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FK SEKO LOUNY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2:03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5</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792310292"/>
                  </a:ext>
                </a:extLst>
              </a:tr>
              <a:tr h="188164">
                <a:tc>
                  <a:txBody>
                    <a:bodyPr/>
                    <a:lstStyle/>
                    <a:p>
                      <a:pPr algn="ctr" fontAlgn="ctr"/>
                      <a:r>
                        <a:rPr lang="cs-CZ" sz="900" b="1" i="0" u="none" strike="noStrike">
                          <a:solidFill>
                            <a:srgbClr val="000000"/>
                          </a:solidFill>
                          <a:effectLst/>
                          <a:latin typeface="Arial" panose="020B0604020202020204" pitchFamily="34" charset="0"/>
                        </a:rPr>
                        <a:t>15</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SK Slaný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7:10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2</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396679261"/>
                  </a:ext>
                </a:extLst>
              </a:tr>
              <a:tr h="200912">
                <a:tc>
                  <a:txBody>
                    <a:bodyPr/>
                    <a:lstStyle/>
                    <a:p>
                      <a:pPr algn="ctr" fontAlgn="ctr"/>
                      <a:r>
                        <a:rPr lang="cs-CZ" sz="900" b="1" i="0" u="none" strike="noStrike">
                          <a:solidFill>
                            <a:srgbClr val="000000"/>
                          </a:solidFill>
                          <a:effectLst/>
                          <a:latin typeface="Arial" panose="020B0604020202020204" pitchFamily="34" charset="0"/>
                        </a:rPr>
                        <a:t>16</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TJ TATRAN Rakovník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8:14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1</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175231445"/>
                  </a:ext>
                </a:extLst>
              </a:tr>
              <a:tr h="215327">
                <a:tc gridSpan="8">
                  <a:txBody>
                    <a:bodyPr/>
                    <a:lstStyle/>
                    <a:p>
                      <a:pPr algn="ctr" fontAlgn="ctr"/>
                      <a:r>
                        <a:rPr lang="cs-CZ" sz="1200" b="1" i="0" u="none" strike="noStrike" dirty="0">
                          <a:solidFill>
                            <a:srgbClr val="000000"/>
                          </a:solidFill>
                          <a:effectLst/>
                          <a:latin typeface="Arial" panose="020B0604020202020204" pitchFamily="34" charset="0"/>
                        </a:rPr>
                        <a:t>Divize Jak </a:t>
                      </a:r>
                      <a:r>
                        <a:rPr lang="cs-CZ" sz="1200" b="1" i="0" u="none" strike="noStrike" dirty="0" err="1">
                          <a:solidFill>
                            <a:srgbClr val="000000"/>
                          </a:solidFill>
                          <a:effectLst/>
                          <a:latin typeface="Arial" panose="020B0604020202020204" pitchFamily="34" charset="0"/>
                        </a:rPr>
                        <a:t>hrajou</a:t>
                      </a:r>
                      <a:r>
                        <a:rPr lang="cs-CZ" sz="1200" b="1" i="0" u="none" strike="noStrike" dirty="0">
                          <a:solidFill>
                            <a:srgbClr val="000000"/>
                          </a:solidFill>
                          <a:effectLst/>
                          <a:latin typeface="Arial" panose="020B0604020202020204" pitchFamily="34" charset="0"/>
                        </a:rPr>
                        <a:t> venku</a:t>
                      </a:r>
                    </a:p>
                  </a:txBody>
                  <a:tcPr marL="5877" marR="5877" marT="587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820602371"/>
                  </a:ext>
                </a:extLst>
              </a:tr>
              <a:tr h="188164">
                <a:tc>
                  <a:txBody>
                    <a:bodyPr/>
                    <a:lstStyle/>
                    <a:p>
                      <a:pPr algn="ctr" fontAlgn="ctr"/>
                      <a:r>
                        <a:rPr lang="cs-CZ" sz="900" b="1" i="0" u="none" strike="noStrike" dirty="0">
                          <a:solidFill>
                            <a:srgbClr val="000000"/>
                          </a:solidFill>
                          <a:effectLst/>
                          <a:latin typeface="Arial" panose="020B0604020202020204" pitchFamily="34" charset="0"/>
                        </a:rPr>
                        <a:t>1</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SK Český Brod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5:01</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13</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308541352"/>
                  </a:ext>
                </a:extLst>
              </a:tr>
              <a:tr h="188164">
                <a:tc>
                  <a:txBody>
                    <a:bodyPr/>
                    <a:lstStyle/>
                    <a:p>
                      <a:pPr algn="ctr" fontAlgn="ctr"/>
                      <a:r>
                        <a:rPr lang="cs-CZ" sz="900" b="1" i="0" u="none" strike="noStrike">
                          <a:solidFill>
                            <a:srgbClr val="000000"/>
                          </a:solidFill>
                          <a:effectLst/>
                          <a:latin typeface="Arial" panose="020B0604020202020204" pitchFamily="34" charset="0"/>
                        </a:rPr>
                        <a:t>2</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SK Aritma Praha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7:03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11</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449315633"/>
                  </a:ext>
                </a:extLst>
              </a:tr>
              <a:tr h="188164">
                <a:tc>
                  <a:txBody>
                    <a:bodyPr/>
                    <a:lstStyle/>
                    <a:p>
                      <a:pPr algn="ctr" fontAlgn="ctr"/>
                      <a:r>
                        <a:rPr lang="cs-CZ" sz="900" b="1" i="0" u="none" strike="noStrike">
                          <a:solidFill>
                            <a:srgbClr val="000000"/>
                          </a:solidFill>
                          <a:effectLst/>
                          <a:latin typeface="Arial" panose="020B0604020202020204" pitchFamily="34" charset="0"/>
                        </a:rPr>
                        <a:t>3</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FK Baník Souš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7:03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10</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344433875"/>
                  </a:ext>
                </a:extLst>
              </a:tr>
              <a:tr h="188164">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FK Olympie Březová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9:15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10</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244835420"/>
                  </a:ext>
                </a:extLst>
              </a:tr>
              <a:tr h="188164">
                <a:tc>
                  <a:txBody>
                    <a:bodyPr/>
                    <a:lstStyle/>
                    <a:p>
                      <a:pPr algn="ctr" fontAlgn="ctr"/>
                      <a:r>
                        <a:rPr lang="cs-CZ" sz="900" b="1" i="0" u="none" strike="noStrike">
                          <a:solidFill>
                            <a:srgbClr val="000000"/>
                          </a:solidFill>
                          <a:effectLst/>
                          <a:latin typeface="Arial" panose="020B0604020202020204" pitchFamily="34" charset="0"/>
                        </a:rPr>
                        <a:t>5</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SK Kladno z. s.</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11:05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03483863"/>
                  </a:ext>
                </a:extLst>
              </a:tr>
              <a:tr h="188164">
                <a:tc>
                  <a:txBody>
                    <a:bodyPr/>
                    <a:lstStyle/>
                    <a:p>
                      <a:pPr algn="ctr" fontAlgn="ctr"/>
                      <a:r>
                        <a:rPr lang="cs-CZ" sz="900" b="1" i="0" u="none" strike="noStrike">
                          <a:solidFill>
                            <a:srgbClr val="000000"/>
                          </a:solidFill>
                          <a:effectLst/>
                          <a:latin typeface="Arial" panose="020B0604020202020204" pitchFamily="34" charset="0"/>
                        </a:rPr>
                        <a:t>6</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FK Meteor Praha VIII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9:13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609297966"/>
                  </a:ext>
                </a:extLst>
              </a:tr>
              <a:tr h="188164">
                <a:tc>
                  <a:txBody>
                    <a:bodyPr/>
                    <a:lstStyle/>
                    <a:p>
                      <a:pPr algn="ctr" fontAlgn="ctr"/>
                      <a:r>
                        <a:rPr lang="cs-CZ" sz="900" b="1" i="0" u="none" strike="noStrike">
                          <a:solidFill>
                            <a:srgbClr val="000000"/>
                          </a:solidFill>
                          <a:effectLst/>
                          <a:latin typeface="Arial" panose="020B0604020202020204" pitchFamily="34" charset="0"/>
                        </a:rPr>
                        <a:t>7</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SK Slaný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8:11</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057174754"/>
                  </a:ext>
                </a:extLst>
              </a:tr>
              <a:tr h="188164">
                <a:tc>
                  <a:txBody>
                    <a:bodyPr/>
                    <a:lstStyle/>
                    <a:p>
                      <a:pPr algn="ctr" fontAlgn="ctr"/>
                      <a:r>
                        <a:rPr lang="cs-CZ" sz="900" b="1" i="0" u="none" strike="noStrike">
                          <a:solidFill>
                            <a:srgbClr val="000000"/>
                          </a:solidFill>
                          <a:effectLst/>
                          <a:latin typeface="Arial" panose="020B0604020202020204" pitchFamily="34" charset="0"/>
                        </a:rPr>
                        <a:t>8</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FK Ostrov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10:10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7</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923083705"/>
                  </a:ext>
                </a:extLst>
              </a:tr>
              <a:tr h="188164">
                <a:tc>
                  <a:txBody>
                    <a:bodyPr/>
                    <a:lstStyle/>
                    <a:p>
                      <a:pPr algn="ctr" fontAlgn="ctr"/>
                      <a:r>
                        <a:rPr lang="cs-CZ" sz="900" b="1" i="0" u="none" strike="noStrike">
                          <a:solidFill>
                            <a:srgbClr val="000000"/>
                          </a:solidFill>
                          <a:effectLst/>
                          <a:latin typeface="Arial" panose="020B0604020202020204" pitchFamily="34" charset="0"/>
                        </a:rPr>
                        <a:t>9</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TJ TATRAN Rakovník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6:12</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7</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119303387"/>
                  </a:ext>
                </a:extLst>
              </a:tr>
              <a:tr h="188164">
                <a:tc>
                  <a:txBody>
                    <a:bodyPr/>
                    <a:lstStyle/>
                    <a:p>
                      <a:pPr algn="ctr" fontAlgn="ctr"/>
                      <a:r>
                        <a:rPr lang="cs-CZ" sz="900" b="1" i="0" u="none" strike="noStrike">
                          <a:solidFill>
                            <a:srgbClr val="000000"/>
                          </a:solidFill>
                          <a:effectLst/>
                          <a:latin typeface="Arial" panose="020B0604020202020204" pitchFamily="34" charset="0"/>
                        </a:rPr>
                        <a:t>10</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FC CHOMUTOV s.r.o.</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6:06</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65134915"/>
                  </a:ext>
                </a:extLst>
              </a:tr>
              <a:tr h="188164">
                <a:tc>
                  <a:txBody>
                    <a:bodyPr/>
                    <a:lstStyle/>
                    <a:p>
                      <a:pPr algn="ctr" fontAlgn="ctr"/>
                      <a:r>
                        <a:rPr lang="cs-CZ" sz="900" b="1" i="0" u="none" strike="noStrike">
                          <a:solidFill>
                            <a:srgbClr val="000000"/>
                          </a:solidFill>
                          <a:effectLst/>
                          <a:latin typeface="Arial" panose="020B0604020202020204" pitchFamily="34" charset="0"/>
                        </a:rPr>
                        <a:t>11</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FK SEKO LOUNY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7:12</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958240984"/>
                  </a:ext>
                </a:extLst>
              </a:tr>
              <a:tr h="188164">
                <a:tc>
                  <a:txBody>
                    <a:bodyPr/>
                    <a:lstStyle/>
                    <a:p>
                      <a:pPr algn="ctr" fontAlgn="ctr"/>
                      <a:r>
                        <a:rPr lang="cs-CZ" sz="900" b="1" i="0" u="none" strike="noStrike">
                          <a:solidFill>
                            <a:srgbClr val="000000"/>
                          </a:solidFill>
                          <a:effectLst/>
                          <a:latin typeface="Arial" panose="020B0604020202020204" pitchFamily="34" charset="0"/>
                        </a:rPr>
                        <a:t>12</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FK Neratovice-Byškovice</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3:05</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045802081"/>
                  </a:ext>
                </a:extLst>
              </a:tr>
              <a:tr h="191001">
                <a:tc>
                  <a:txBody>
                    <a:bodyPr/>
                    <a:lstStyle/>
                    <a:p>
                      <a:pPr algn="ctr" fontAlgn="ctr"/>
                      <a:r>
                        <a:rPr lang="cs-CZ" sz="1050" b="1" i="0" u="none" strike="noStrike">
                          <a:solidFill>
                            <a:srgbClr val="000000"/>
                          </a:solidFill>
                          <a:effectLst/>
                          <a:latin typeface="Arial" panose="020B0604020202020204" pitchFamily="34" charset="0"/>
                        </a:rPr>
                        <a:t>13</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SK Štětí </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6</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2</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effectLst/>
                          <a:latin typeface="Arial" panose="020B0604020202020204" pitchFamily="34" charset="0"/>
                        </a:rPr>
                        <a:t>9:22</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3461369"/>
                  </a:ext>
                </a:extLst>
              </a:tr>
              <a:tr h="188164">
                <a:tc>
                  <a:txBody>
                    <a:bodyPr/>
                    <a:lstStyle/>
                    <a:p>
                      <a:pPr algn="ctr" fontAlgn="ctr"/>
                      <a:r>
                        <a:rPr lang="cs-CZ" sz="900" b="1" i="0" u="none" strike="noStrike">
                          <a:solidFill>
                            <a:srgbClr val="000000"/>
                          </a:solidFill>
                          <a:effectLst/>
                          <a:latin typeface="Arial" panose="020B0604020202020204" pitchFamily="34" charset="0"/>
                        </a:rPr>
                        <a:t>14</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FK Brandýs n.L.</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4:07</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519313047"/>
                  </a:ext>
                </a:extLst>
              </a:tr>
              <a:tr h="188164">
                <a:tc>
                  <a:txBody>
                    <a:bodyPr/>
                    <a:lstStyle/>
                    <a:p>
                      <a:pPr algn="ctr" fontAlgn="ctr"/>
                      <a:r>
                        <a:rPr lang="cs-CZ" sz="900" b="1" i="0" u="none" strike="noStrike">
                          <a:solidFill>
                            <a:srgbClr val="000000"/>
                          </a:solidFill>
                          <a:effectLst/>
                          <a:latin typeface="Arial" panose="020B0604020202020204" pitchFamily="34" charset="0"/>
                        </a:rPr>
                        <a:t>15</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FK Arsenal Česká Lípa</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9:14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434783284"/>
                  </a:ext>
                </a:extLst>
              </a:tr>
              <a:tr h="188164">
                <a:tc>
                  <a:txBody>
                    <a:bodyPr/>
                    <a:lstStyle/>
                    <a:p>
                      <a:pPr algn="ctr" fontAlgn="ctr"/>
                      <a:r>
                        <a:rPr lang="cs-CZ" sz="900" b="1" i="0" u="none" strike="noStrike">
                          <a:solidFill>
                            <a:srgbClr val="000000"/>
                          </a:solidFill>
                          <a:effectLst/>
                          <a:latin typeface="Arial" panose="020B0604020202020204" pitchFamily="34" charset="0"/>
                        </a:rPr>
                        <a:t>16</a:t>
                      </a:r>
                    </a:p>
                  </a:txBody>
                  <a:tcPr marL="5877" marR="5877" marT="58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MFK Dobříš</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2:12</a:t>
                      </a:r>
                    </a:p>
                  </a:txBody>
                  <a:tcPr marL="5877" marR="5877" marT="58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1</a:t>
                      </a:r>
                    </a:p>
                  </a:txBody>
                  <a:tcPr marL="5877" marR="5877" marT="58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965845647"/>
                  </a:ext>
                </a:extLst>
              </a:tr>
            </a:tbl>
          </a:graphicData>
        </a:graphic>
      </p:graphicFrame>
    </p:spTree>
    <p:extLst>
      <p:ext uri="{BB962C8B-B14F-4D97-AF65-F5344CB8AC3E}">
        <p14:creationId xmlns:p14="http://schemas.microsoft.com/office/powerpoint/2010/main" val="2928801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ovéPole 5"/>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20</a:t>
            </a:r>
          </a:p>
        </p:txBody>
      </p:sp>
      <p:sp>
        <p:nvSpPr>
          <p:cNvPr id="7" name="TextovéPole 6"/>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25</a:t>
            </a:r>
          </a:p>
        </p:txBody>
      </p:sp>
      <p:sp>
        <p:nvSpPr>
          <p:cNvPr id="10" name="Obdélník 9">
            <a:extLst>
              <a:ext uri="{FF2B5EF4-FFF2-40B4-BE49-F238E27FC236}">
                <a16:creationId xmlns:a16="http://schemas.microsoft.com/office/drawing/2014/main" id="{6E5A8B5A-2DEB-4772-9A88-7B6B2CAD780D}"/>
              </a:ext>
            </a:extLst>
          </p:cNvPr>
          <p:cNvSpPr/>
          <p:nvPr/>
        </p:nvSpPr>
        <p:spPr>
          <a:xfrm>
            <a:off x="5521987" y="1387252"/>
            <a:ext cx="4631117" cy="5526128"/>
          </a:xfrm>
          <a:prstGeom prst="rect">
            <a:avLst/>
          </a:prstGeom>
        </p:spPr>
        <p:txBody>
          <a:bodyPr wrap="square">
            <a:spAutoFit/>
          </a:bodyPr>
          <a:lstStyle/>
          <a:p>
            <a:pPr algn="ctr">
              <a:lnSpc>
                <a:spcPct val="107000"/>
              </a:lnSpc>
              <a:spcAft>
                <a:spcPts val="0"/>
              </a:spcAft>
            </a:pPr>
            <a:r>
              <a:rPr lang="cs-CZ" sz="2000" dirty="0">
                <a:highlight>
                  <a:srgbClr val="FFFF00"/>
                </a:highlight>
                <a:latin typeface="Arial Black" panose="020B0A04020102020204" pitchFamily="34" charset="0"/>
                <a:ea typeface="Calibri" panose="020F0502020204030204" pitchFamily="34" charset="0"/>
                <a:cs typeface="Arial" panose="020B0604020202020204" pitchFamily="34" charset="0"/>
              </a:rPr>
              <a:t>SK Štětí – TJ. Sokol Zahořany</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2000" dirty="0">
                <a:highlight>
                  <a:srgbClr val="FFFF00"/>
                </a:highlight>
                <a:latin typeface="Arial Black" panose="020B0A04020102020204" pitchFamily="34" charset="0"/>
                <a:ea typeface="Calibri" panose="020F0502020204030204" pitchFamily="34" charset="0"/>
                <a:cs typeface="Arial" panose="020B0604020202020204" pitchFamily="34" charset="0"/>
              </a:rPr>
              <a:t>17:0(8:0)</a:t>
            </a:r>
            <a:r>
              <a:rPr lang="cs-CZ" sz="1400" dirty="0">
                <a:highlight>
                  <a:srgbClr val="FFFF00"/>
                </a:highlight>
                <a:latin typeface="Arial Black" panose="020B0A04020102020204" pitchFamily="34" charset="0"/>
                <a:ea typeface="Calibri" panose="020F0502020204030204" pitchFamily="34" charset="0"/>
                <a:cs typeface="Arial" panose="020B0604020202020204" pitchFamily="34" charset="0"/>
              </a:rPr>
              <a:t>  </a:t>
            </a:r>
            <a:r>
              <a:rPr lang="cs-CZ" sz="1000" dirty="0">
                <a:highlight>
                  <a:srgbClr val="FFFF00"/>
                </a:highlight>
                <a:latin typeface="Arial Black" panose="020B0A04020102020204" pitchFamily="34" charset="0"/>
                <a:ea typeface="Calibri" panose="020F0502020204030204" pitchFamily="34" charset="0"/>
                <a:cs typeface="Arial" panose="020B0604020202020204" pitchFamily="34" charset="0"/>
              </a:rPr>
              <a:t>13.10.2019  12. hrané kolo okresní přebor</a:t>
            </a:r>
            <a:endParaRPr lang="cs-CZ" sz="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Postavení obou celků v tabulce a poslední dva výsledky našeho týmu, ve kterých nastřílel 37 branek, z nás dělalo super favorita utkání a naplňovat se to začalo hned v 1. minutě po brance Michaela Daňa. Následovalo to po minutách. 2. minuta Dragan </a:t>
            </a:r>
            <a:r>
              <a:rPr lang="cs-CZ" sz="1000" b="0" dirty="0" err="1">
                <a:latin typeface="Arial" panose="020B0604020202020204" pitchFamily="34" charset="0"/>
                <a:ea typeface="Calibri" panose="020F0502020204030204" pitchFamily="34" charset="0"/>
                <a:cs typeface="Arial" panose="020B0604020202020204" pitchFamily="34" charset="0"/>
              </a:rPr>
              <a:t>Kosorič</a:t>
            </a:r>
            <a:r>
              <a:rPr lang="cs-CZ" sz="1000" b="0" dirty="0">
                <a:latin typeface="Arial" panose="020B0604020202020204" pitchFamily="34" charset="0"/>
                <a:ea typeface="Calibri" panose="020F0502020204030204" pitchFamily="34" charset="0"/>
                <a:cs typeface="Arial" panose="020B0604020202020204" pitchFamily="34" charset="0"/>
              </a:rPr>
              <a:t> 2:0, 3. minuta vlastní gól Martin Černý 3:0, 4. minuta opět Michael Daňo 4:0. V 5. minutě jsme si vzali pauzu, ale v 6. minutě už to pokračovalo gólem Daniela </a:t>
            </a:r>
            <a:r>
              <a:rPr lang="cs-CZ" sz="1000" b="0" dirty="0" err="1">
                <a:latin typeface="Arial" panose="020B0604020202020204" pitchFamily="34" charset="0"/>
                <a:ea typeface="Calibri" panose="020F0502020204030204" pitchFamily="34" charset="0"/>
                <a:cs typeface="Arial" panose="020B0604020202020204" pitchFamily="34" charset="0"/>
              </a:rPr>
              <a:t>Hromeho</a:t>
            </a:r>
            <a:r>
              <a:rPr lang="cs-CZ" sz="1000" b="0" dirty="0">
                <a:latin typeface="Arial" panose="020B0604020202020204" pitchFamily="34" charset="0"/>
                <a:ea typeface="Calibri" panose="020F0502020204030204" pitchFamily="34" charset="0"/>
                <a:cs typeface="Arial" panose="020B0604020202020204" pitchFamily="34" charset="0"/>
              </a:rPr>
              <a:t> na 5:0. Druhou desetiminutovku utkání načal brankou na 6:0 Miroslav Volák.  Na hezkých 7:0 po zpětné přihrávce upravil Michael Daňo a završil tak svůj hattrick. Poločasový výsledek 8:0 určila branka Miroslava Voláka ve 33. minutě. Střelecký koncert po změně stran načal ve 41. minutě Daniel Hromy, který si hezky vyměnil míč s Petrem Hůrkou. Neuběhla ani minuta a po vlastním gólu, dnes od Martina Černého dokonce už druhý, to bylo 10:0 pro Štětí. 11:0 vejde do statistik jako gól Daniela </a:t>
            </a:r>
            <a:r>
              <a:rPr lang="cs-CZ" sz="1000" b="0" dirty="0" err="1">
                <a:latin typeface="Arial" panose="020B0604020202020204" pitchFamily="34" charset="0"/>
                <a:ea typeface="Calibri" panose="020F0502020204030204" pitchFamily="34" charset="0"/>
                <a:cs typeface="Arial" panose="020B0604020202020204" pitchFamily="34" charset="0"/>
              </a:rPr>
              <a:t>Hromeho</a:t>
            </a:r>
            <a:r>
              <a:rPr lang="cs-CZ" sz="1000" b="0" dirty="0">
                <a:latin typeface="Arial" panose="020B0604020202020204" pitchFamily="34" charset="0"/>
                <a:ea typeface="Calibri" panose="020F0502020204030204" pitchFamily="34" charset="0"/>
                <a:cs typeface="Arial" panose="020B0604020202020204" pitchFamily="34" charset="0"/>
              </a:rPr>
              <a:t>. Do listiny střelců gólem na 12:0 se zapsali i Michael </a:t>
            </a:r>
            <a:r>
              <a:rPr lang="cs-CZ" sz="1000" b="0" dirty="0" err="1">
                <a:latin typeface="Arial" panose="020B0604020202020204" pitchFamily="34" charset="0"/>
                <a:ea typeface="Calibri" panose="020F0502020204030204" pitchFamily="34" charset="0"/>
                <a:cs typeface="Arial" panose="020B0604020202020204" pitchFamily="34" charset="0"/>
              </a:rPr>
              <a:t>Miga</a:t>
            </a:r>
            <a:r>
              <a:rPr lang="cs-CZ" sz="1000" b="0" dirty="0">
                <a:latin typeface="Arial" panose="020B0604020202020204" pitchFamily="34" charset="0"/>
                <a:ea typeface="Calibri" panose="020F0502020204030204" pitchFamily="34" charset="0"/>
                <a:cs typeface="Arial" panose="020B0604020202020204" pitchFamily="34" charset="0"/>
              </a:rPr>
              <a:t> ve 46. minutě. Krásnou fotbalovou akci, které musela potěšit oko každého fanouška, představil centrem na hlavu Romana Chromého zakončeného brankou na 13:0, Miroslav Volák. Gólem na 14:0 se připomněl Petr Hůrka. Střela tvrdá, nechytatelná. V 67. minutě si na přihrávku u zadní tyčky počkal Michael </a:t>
            </a:r>
            <a:r>
              <a:rPr lang="cs-CZ" sz="1000" b="0" dirty="0" err="1">
                <a:latin typeface="Arial" panose="020B0604020202020204" pitchFamily="34" charset="0"/>
                <a:ea typeface="Calibri" panose="020F0502020204030204" pitchFamily="34" charset="0"/>
                <a:cs typeface="Arial" panose="020B0604020202020204" pitchFamily="34" charset="0"/>
              </a:rPr>
              <a:t>Miga</a:t>
            </a:r>
            <a:r>
              <a:rPr lang="cs-CZ" sz="1000" b="0" dirty="0">
                <a:latin typeface="Arial" panose="020B0604020202020204" pitchFamily="34" charset="0"/>
                <a:ea typeface="Calibri" panose="020F0502020204030204" pitchFamily="34" charset="0"/>
                <a:cs typeface="Arial" panose="020B0604020202020204" pitchFamily="34" charset="0"/>
              </a:rPr>
              <a:t> a s velkou radostí rozvlnil síť na 15:0. Dvorní nahrávač našeho týmu Miroslav Volák se velkou měrou postaral i o gól na 16:0, když přesně přihrál Petrovi Hůrkovi. O poslední branku celého utkání se postaral Daniel Hromy, který byl u míče dříve než brankář a upravil na konečných 17:0. Starší žáci jsou na 1.místě s lepším skórem před Hoštkou se ziskem 30 bodů.    </a:t>
            </a:r>
          </a:p>
          <a:p>
            <a:pPr>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Branky:</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M.Daňo</a:t>
            </a:r>
            <a:r>
              <a:rPr lang="cs-CZ" sz="1000" b="0" dirty="0">
                <a:latin typeface="Arial" panose="020B0604020202020204" pitchFamily="34" charset="0"/>
                <a:ea typeface="Calibri" panose="020F0502020204030204" pitchFamily="34" charset="0"/>
                <a:cs typeface="Arial" panose="020B0604020202020204" pitchFamily="34" charset="0"/>
              </a:rPr>
              <a:t> 4, </a:t>
            </a:r>
            <a:r>
              <a:rPr lang="cs-CZ" sz="1000" b="0" dirty="0" err="1">
                <a:latin typeface="Arial" panose="020B0604020202020204" pitchFamily="34" charset="0"/>
                <a:ea typeface="Calibri" panose="020F0502020204030204" pitchFamily="34" charset="0"/>
                <a:cs typeface="Arial" panose="020B0604020202020204" pitchFamily="34" charset="0"/>
              </a:rPr>
              <a:t>D.Hromy</a:t>
            </a:r>
            <a:r>
              <a:rPr lang="cs-CZ" sz="1000" b="0" dirty="0">
                <a:latin typeface="Arial" panose="020B0604020202020204" pitchFamily="34" charset="0"/>
                <a:ea typeface="Calibri" panose="020F0502020204030204" pitchFamily="34" charset="0"/>
                <a:cs typeface="Arial" panose="020B0604020202020204" pitchFamily="34" charset="0"/>
              </a:rPr>
              <a:t> 4, </a:t>
            </a:r>
            <a:r>
              <a:rPr lang="cs-CZ" sz="1000" b="0" dirty="0" err="1">
                <a:latin typeface="Arial" panose="020B0604020202020204" pitchFamily="34" charset="0"/>
                <a:ea typeface="Calibri" panose="020F0502020204030204" pitchFamily="34" charset="0"/>
                <a:cs typeface="Arial" panose="020B0604020202020204" pitchFamily="34" charset="0"/>
              </a:rPr>
              <a:t>P.Hůrka</a:t>
            </a:r>
            <a:r>
              <a:rPr lang="cs-CZ" sz="1000" b="0" dirty="0">
                <a:latin typeface="Arial" panose="020B0604020202020204" pitchFamily="34" charset="0"/>
                <a:ea typeface="Calibri" panose="020F0502020204030204" pitchFamily="34" charset="0"/>
                <a:cs typeface="Arial" panose="020B0604020202020204" pitchFamily="34" charset="0"/>
              </a:rPr>
              <a:t> 2, </a:t>
            </a:r>
            <a:r>
              <a:rPr lang="cs-CZ" sz="1000" b="0" dirty="0" err="1">
                <a:latin typeface="Arial" panose="020B0604020202020204" pitchFamily="34" charset="0"/>
                <a:ea typeface="Calibri" panose="020F0502020204030204" pitchFamily="34" charset="0"/>
                <a:cs typeface="Arial" panose="020B0604020202020204" pitchFamily="34" charset="0"/>
              </a:rPr>
              <a:t>M.Volák</a:t>
            </a:r>
            <a:r>
              <a:rPr lang="cs-CZ" sz="1000" b="0" dirty="0">
                <a:latin typeface="Arial" panose="020B0604020202020204" pitchFamily="34" charset="0"/>
                <a:ea typeface="Calibri" panose="020F0502020204030204" pitchFamily="34" charset="0"/>
                <a:cs typeface="Arial" panose="020B0604020202020204" pitchFamily="34" charset="0"/>
              </a:rPr>
              <a:t> 2, R.Chromý1, </a:t>
            </a:r>
            <a:r>
              <a:rPr lang="cs-CZ" sz="1000" b="0" dirty="0" err="1">
                <a:latin typeface="Arial" panose="020B0604020202020204" pitchFamily="34" charset="0"/>
                <a:ea typeface="Calibri" panose="020F0502020204030204" pitchFamily="34" charset="0"/>
                <a:cs typeface="Arial" panose="020B0604020202020204" pitchFamily="34" charset="0"/>
              </a:rPr>
              <a:t>M.Miga</a:t>
            </a:r>
            <a:r>
              <a:rPr lang="cs-CZ" sz="1000" b="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              1, </a:t>
            </a:r>
            <a:r>
              <a:rPr lang="cs-CZ" sz="1000" b="0" dirty="0" err="1">
                <a:latin typeface="Arial" panose="020B0604020202020204" pitchFamily="34" charset="0"/>
                <a:ea typeface="Calibri" panose="020F0502020204030204" pitchFamily="34" charset="0"/>
                <a:cs typeface="Arial" panose="020B0604020202020204" pitchFamily="34" charset="0"/>
              </a:rPr>
              <a:t>D.Kosorič</a:t>
            </a:r>
            <a:r>
              <a:rPr lang="cs-CZ" sz="1000" b="0" dirty="0">
                <a:latin typeface="Arial" panose="020B0604020202020204" pitchFamily="34" charset="0"/>
                <a:ea typeface="Calibri" panose="020F0502020204030204" pitchFamily="34" charset="0"/>
                <a:cs typeface="Arial" panose="020B0604020202020204" pitchFamily="34" charset="0"/>
              </a:rPr>
              <a:t> 1</a:t>
            </a:r>
          </a:p>
          <a:p>
            <a:pPr>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Sestava: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J.Chromý-J.Vejl</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A.Šabák</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R.Paďour</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J.Viktora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R.Chromý</a:t>
            </a:r>
            <a:r>
              <a:rPr lang="cs-CZ" sz="1000" b="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P.Hůrka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D.Hromy</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M.Miga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L.Viktora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M.Volák</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M.Daňo</a:t>
            </a:r>
            <a:r>
              <a:rPr lang="cs-CZ" sz="1000" b="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D.Kosorič</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P.Truníček</a:t>
            </a:r>
            <a:endParaRPr lang="cs-CZ" sz="1000"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Trenér:</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M.Hromy</a:t>
            </a:r>
            <a:endParaRPr lang="cs-CZ" sz="1000"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Rozhodčí:</a:t>
            </a:r>
            <a:r>
              <a:rPr lang="cs-CZ" sz="1000" b="0" dirty="0">
                <a:latin typeface="Arial" panose="020B0604020202020204" pitchFamily="34" charset="0"/>
                <a:ea typeface="Calibri" panose="020F0502020204030204" pitchFamily="34" charset="0"/>
                <a:cs typeface="Arial" panose="020B0604020202020204" pitchFamily="34" charset="0"/>
              </a:rPr>
              <a:t> Marek Šíma 40 diváků</a:t>
            </a:r>
            <a:endParaRPr lang="cs-CZ" sz="1000" b="0" dirty="0">
              <a:effectLst/>
              <a:latin typeface="Arial" panose="020B0604020202020204" pitchFamily="34" charset="0"/>
              <a:ea typeface="Calibri" panose="020F0502020204030204" pitchFamily="34" charset="0"/>
              <a:cs typeface="Arial" panose="020B0604020202020204" pitchFamily="34" charset="0"/>
            </a:endParaRPr>
          </a:p>
        </p:txBody>
      </p:sp>
      <p:sp>
        <p:nvSpPr>
          <p:cNvPr id="2" name="TextovéPole 1">
            <a:extLst>
              <a:ext uri="{FF2B5EF4-FFF2-40B4-BE49-F238E27FC236}">
                <a16:creationId xmlns:a16="http://schemas.microsoft.com/office/drawing/2014/main" id="{3C03528E-8AB7-4886-B98E-97C6681AD151}"/>
              </a:ext>
            </a:extLst>
          </p:cNvPr>
          <p:cNvSpPr txBox="1"/>
          <p:nvPr/>
        </p:nvSpPr>
        <p:spPr>
          <a:xfrm>
            <a:off x="5521987" y="91108"/>
            <a:ext cx="4631117" cy="1015663"/>
          </a:xfrm>
          <a:prstGeom prst="rect">
            <a:avLst/>
          </a:prstGeom>
          <a:blipFill>
            <a:blip r:embed="rId2">
              <a:extLst>
                <a:ext uri="{837473B0-CC2E-450A-ABE3-18F120FF3D39}">
                  <a1611:picAttrSrcUrl xmlns:a1611="http://schemas.microsoft.com/office/drawing/2016/11/main" xmlns="" r:id="rId3"/>
                </a:ext>
              </a:extLst>
            </a:blip>
            <a:stretch>
              <a:fillRect/>
            </a:stretch>
          </a:blipFill>
          <a:effectLst>
            <a:softEdge rad="0"/>
          </a:effectLst>
        </p:spPr>
        <p:txBody>
          <a:bodyPr wrap="square" rtlCol="0">
            <a:spAutoFit/>
          </a:bodyPr>
          <a:lstStyle/>
          <a:p>
            <a:pPr algn="ctr"/>
            <a:r>
              <a:rPr lang="cs-CZ" sz="2000" dirty="0">
                <a:solidFill>
                  <a:srgbClr val="FF0000"/>
                </a:solidFill>
                <a:latin typeface="Arial Black" panose="020B0A04020102020204" pitchFamily="34" charset="0"/>
              </a:rPr>
              <a:t>Starší žáci nedali soupeři šanci. Sympatický tým ze Zahořan porazili dvouciferným rozdílem   </a:t>
            </a:r>
          </a:p>
        </p:txBody>
      </p:sp>
      <p:sp>
        <p:nvSpPr>
          <p:cNvPr id="3" name="TextovéPole 2"/>
          <p:cNvSpPr txBox="1"/>
          <p:nvPr/>
        </p:nvSpPr>
        <p:spPr>
          <a:xfrm>
            <a:off x="143992" y="103208"/>
            <a:ext cx="4752528" cy="523220"/>
          </a:xfrm>
          <a:prstGeom prst="rect">
            <a:avLst/>
          </a:prstGeom>
          <a:solidFill>
            <a:schemeClr val="accent1">
              <a:lumMod val="60000"/>
              <a:lumOff val="40000"/>
            </a:schemeClr>
          </a:solidFill>
          <a:effectLst>
            <a:glow rad="101600">
              <a:srgbClr val="FFFF66">
                <a:alpha val="40000"/>
              </a:srgbClr>
            </a:glow>
            <a:softEdge rad="241300"/>
          </a:effectLst>
        </p:spPr>
        <p:txBody>
          <a:bodyPr wrap="square" rtlCol="0">
            <a:spAutoFit/>
          </a:bodyPr>
          <a:lstStyle/>
          <a:p>
            <a:pPr algn="ctr"/>
            <a:r>
              <a:rPr lang="cs-CZ" sz="2800" dirty="0" smtClean="0">
                <a:solidFill>
                  <a:srgbClr val="FF0000"/>
                </a:solidFill>
                <a:latin typeface="Arial Black" panose="020B0A04020102020204" pitchFamily="34" charset="0"/>
              </a:rPr>
              <a:t>Vzpomínka na Anglii</a:t>
            </a:r>
            <a:endParaRPr lang="cs-CZ" sz="2800" dirty="0" smtClean="0">
              <a:solidFill>
                <a:srgbClr val="FF0000"/>
              </a:solidFill>
              <a:latin typeface="Arial Black" panose="020B0A04020102020204" pitchFamily="34" charset="0"/>
            </a:endParaRPr>
          </a:p>
        </p:txBody>
      </p:sp>
      <p:pic>
        <p:nvPicPr>
          <p:cNvPr id="4" name="Obrázek 3"/>
          <p:cNvPicPr>
            <a:picLocks noChangeAspect="1"/>
          </p:cNvPicPr>
          <p:nvPr/>
        </p:nvPicPr>
        <p:blipFill>
          <a:blip r:embed="rId4"/>
          <a:stretch>
            <a:fillRect/>
          </a:stretch>
        </p:blipFill>
        <p:spPr>
          <a:xfrm>
            <a:off x="216012" y="726887"/>
            <a:ext cx="4608488" cy="759768"/>
          </a:xfrm>
          <a:prstGeom prst="rect">
            <a:avLst/>
          </a:prstGeom>
        </p:spPr>
      </p:pic>
      <p:pic>
        <p:nvPicPr>
          <p:cNvPr id="5" name="Obrázek 4"/>
          <p:cNvPicPr>
            <a:picLocks noChangeAspect="1"/>
          </p:cNvPicPr>
          <p:nvPr/>
        </p:nvPicPr>
        <p:blipFill>
          <a:blip r:embed="rId5"/>
          <a:stretch>
            <a:fillRect/>
          </a:stretch>
        </p:blipFill>
        <p:spPr>
          <a:xfrm>
            <a:off x="172178" y="1587114"/>
            <a:ext cx="4686884" cy="2119890"/>
          </a:xfrm>
          <a:prstGeom prst="rect">
            <a:avLst/>
          </a:prstGeom>
        </p:spPr>
      </p:pic>
      <p:pic>
        <p:nvPicPr>
          <p:cNvPr id="8" name="Obrázek 7"/>
          <p:cNvPicPr>
            <a:picLocks noChangeAspect="1"/>
          </p:cNvPicPr>
          <p:nvPr/>
        </p:nvPicPr>
        <p:blipFill>
          <a:blip r:embed="rId6"/>
          <a:stretch>
            <a:fillRect/>
          </a:stretch>
        </p:blipFill>
        <p:spPr>
          <a:xfrm>
            <a:off x="212034" y="3869830"/>
            <a:ext cx="4612466" cy="1207290"/>
          </a:xfrm>
          <a:prstGeom prst="rect">
            <a:avLst/>
          </a:prstGeom>
        </p:spPr>
      </p:pic>
      <p:pic>
        <p:nvPicPr>
          <p:cNvPr id="9" name="Obrázek 8"/>
          <p:cNvPicPr>
            <a:picLocks noChangeAspect="1"/>
          </p:cNvPicPr>
          <p:nvPr/>
        </p:nvPicPr>
        <p:blipFill>
          <a:blip r:embed="rId7"/>
          <a:stretch>
            <a:fillRect/>
          </a:stretch>
        </p:blipFill>
        <p:spPr>
          <a:xfrm>
            <a:off x="212034" y="5210510"/>
            <a:ext cx="2355396" cy="1660555"/>
          </a:xfrm>
          <a:prstGeom prst="rect">
            <a:avLst/>
          </a:prstGeom>
        </p:spPr>
      </p:pic>
      <p:pic>
        <p:nvPicPr>
          <p:cNvPr id="11" name="Obrázek 10"/>
          <p:cNvPicPr>
            <a:picLocks noChangeAspect="1"/>
          </p:cNvPicPr>
          <p:nvPr/>
        </p:nvPicPr>
        <p:blipFill>
          <a:blip r:embed="rId8"/>
          <a:stretch>
            <a:fillRect/>
          </a:stretch>
        </p:blipFill>
        <p:spPr>
          <a:xfrm>
            <a:off x="2952304" y="5428507"/>
            <a:ext cx="1629569" cy="1224559"/>
          </a:xfrm>
          <a:prstGeom prst="rect">
            <a:avLst/>
          </a:prstGeom>
        </p:spPr>
      </p:pic>
    </p:spTree>
    <p:extLst>
      <p:ext uri="{BB962C8B-B14F-4D97-AF65-F5344CB8AC3E}">
        <p14:creationId xmlns:p14="http://schemas.microsoft.com/office/powerpoint/2010/main" val="3354874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24</a:t>
            </a:r>
          </a:p>
        </p:txBody>
      </p:sp>
      <p:sp>
        <p:nvSpPr>
          <p:cNvPr id="6" name="TextovéPole 5"/>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21</a:t>
            </a:r>
          </a:p>
        </p:txBody>
      </p:sp>
      <p:graphicFrame>
        <p:nvGraphicFramePr>
          <p:cNvPr id="7" name="Tabulka 6">
            <a:extLst>
              <a:ext uri="{FF2B5EF4-FFF2-40B4-BE49-F238E27FC236}">
                <a16:creationId xmlns:a16="http://schemas.microsoft.com/office/drawing/2014/main" id="{479D23E2-5B74-426E-B2D9-99A47DEB7606}"/>
              </a:ext>
            </a:extLst>
          </p:cNvPr>
          <p:cNvGraphicFramePr>
            <a:graphicFrameLocks noGrp="1"/>
          </p:cNvGraphicFramePr>
          <p:nvPr>
            <p:extLst>
              <p:ext uri="{D42A27DB-BD31-4B8C-83A1-F6EECF244321}">
                <p14:modId xmlns:p14="http://schemas.microsoft.com/office/powerpoint/2010/main" val="3086209476"/>
              </p:ext>
            </p:extLst>
          </p:nvPr>
        </p:nvGraphicFramePr>
        <p:xfrm>
          <a:off x="143992" y="185417"/>
          <a:ext cx="4649316" cy="3366135"/>
        </p:xfrm>
        <a:graphic>
          <a:graphicData uri="http://schemas.openxmlformats.org/drawingml/2006/table">
            <a:tbl>
              <a:tblPr/>
              <a:tblGrid>
                <a:gridCol w="1036819">
                  <a:extLst>
                    <a:ext uri="{9D8B030D-6E8A-4147-A177-3AD203B41FA5}">
                      <a16:colId xmlns:a16="http://schemas.microsoft.com/office/drawing/2014/main" val="3867473798"/>
                    </a:ext>
                  </a:extLst>
                </a:gridCol>
                <a:gridCol w="1353322">
                  <a:extLst>
                    <a:ext uri="{9D8B030D-6E8A-4147-A177-3AD203B41FA5}">
                      <a16:colId xmlns:a16="http://schemas.microsoft.com/office/drawing/2014/main" val="1250267684"/>
                    </a:ext>
                  </a:extLst>
                </a:gridCol>
                <a:gridCol w="905853">
                  <a:extLst>
                    <a:ext uri="{9D8B030D-6E8A-4147-A177-3AD203B41FA5}">
                      <a16:colId xmlns:a16="http://schemas.microsoft.com/office/drawing/2014/main" val="1829304870"/>
                    </a:ext>
                  </a:extLst>
                </a:gridCol>
                <a:gridCol w="1353322">
                  <a:extLst>
                    <a:ext uri="{9D8B030D-6E8A-4147-A177-3AD203B41FA5}">
                      <a16:colId xmlns:a16="http://schemas.microsoft.com/office/drawing/2014/main" val="3842024160"/>
                    </a:ext>
                  </a:extLst>
                </a:gridCol>
              </a:tblGrid>
              <a:tr h="228600">
                <a:tc gridSpan="4">
                  <a:txBody>
                    <a:bodyPr/>
                    <a:lstStyle/>
                    <a:p>
                      <a:pPr algn="ctr" fontAlgn="ctr"/>
                      <a:r>
                        <a:rPr lang="cs-CZ" sz="1100" b="1" i="0" u="none" strike="noStrike" dirty="0">
                          <a:solidFill>
                            <a:srgbClr val="184B81"/>
                          </a:solidFill>
                          <a:effectLst/>
                          <a:latin typeface="Berlin Sans FB Demi" panose="020E0802020502020306" pitchFamily="34" charset="0"/>
                        </a:rPr>
                        <a:t>9. kolo Krajského přebor dorostu- výsledky </a:t>
                      </a:r>
                    </a:p>
                  </a:txBody>
                  <a:tcPr marL="9525" marR="9525" marT="9525" marB="0" anchor="ctr">
                    <a:lnL>
                      <a:noFill/>
                    </a:lnL>
                    <a:lnR>
                      <a:noFill/>
                    </a:lnR>
                    <a:lnT>
                      <a:noFill/>
                    </a:lnT>
                    <a:lnB>
                      <a:noFill/>
                    </a:lnB>
                    <a:solidFill>
                      <a:srgbClr val="EA9FF7"/>
                    </a:solidFil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149444960"/>
                  </a:ext>
                </a:extLst>
              </a:tr>
              <a:tr h="228600">
                <a:tc>
                  <a:txBody>
                    <a:bodyPr/>
                    <a:lstStyle/>
                    <a:p>
                      <a:pPr algn="ctr" fontAlgn="ctr"/>
                      <a:r>
                        <a:rPr lang="cs-CZ" sz="900" b="1" i="0" u="none" strike="noStrike">
                          <a:solidFill>
                            <a:srgbClr val="000000"/>
                          </a:solidFill>
                          <a:effectLst/>
                          <a:latin typeface="Arial" panose="020B0604020202020204" pitchFamily="34" charset="0"/>
                        </a:rPr>
                        <a:t>05.10.2019 10:00</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TJ Krupka </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dirty="0">
                          <a:solidFill>
                            <a:srgbClr val="000000"/>
                          </a:solidFill>
                          <a:effectLst/>
                          <a:latin typeface="Arial" panose="020B0604020202020204" pitchFamily="34" charset="0"/>
                        </a:rPr>
                        <a:t>3:2 PK </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FK Český Lev Neštěmice </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4019241406"/>
                  </a:ext>
                </a:extLst>
              </a:tr>
              <a:tr h="228600">
                <a:tc>
                  <a:txBody>
                    <a:bodyPr/>
                    <a:lstStyle/>
                    <a:p>
                      <a:pPr algn="ctr" fontAlgn="ctr"/>
                      <a:r>
                        <a:rPr lang="cs-CZ" sz="900" b="1" i="0" u="none" strike="noStrike">
                          <a:solidFill>
                            <a:srgbClr val="000000"/>
                          </a:solidFill>
                          <a:effectLst/>
                          <a:latin typeface="Arial" panose="020B0604020202020204" pitchFamily="34" charset="0"/>
                        </a:rPr>
                        <a:t>05.10.2019 10:00</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FK Litoměřicko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dirty="0">
                          <a:solidFill>
                            <a:srgbClr val="000000"/>
                          </a:solidFill>
                          <a:effectLst/>
                          <a:latin typeface="Arial" panose="020B0604020202020204" pitchFamily="34" charset="0"/>
                        </a:rPr>
                        <a:t> 3:1</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FK JUNIOR Děčín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4046143063"/>
                  </a:ext>
                </a:extLst>
              </a:tr>
              <a:tr h="228600">
                <a:tc>
                  <a:txBody>
                    <a:bodyPr/>
                    <a:lstStyle/>
                    <a:p>
                      <a:pPr algn="ctr" fontAlgn="ctr"/>
                      <a:r>
                        <a:rPr lang="cs-CZ" sz="900" b="1" i="0" u="none" strike="noStrike">
                          <a:solidFill>
                            <a:srgbClr val="000000"/>
                          </a:solidFill>
                          <a:effectLst/>
                          <a:latin typeface="Arial" panose="020B0604020202020204" pitchFamily="34" charset="0"/>
                        </a:rPr>
                        <a:t>05.10.2019 10:00</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SK Strupčice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dirty="0">
                          <a:solidFill>
                            <a:srgbClr val="000000"/>
                          </a:solidFill>
                          <a:effectLst/>
                          <a:latin typeface="Arial" panose="020B0604020202020204" pitchFamily="34" charset="0"/>
                        </a:rPr>
                        <a:t>3:5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Proboštov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437850705"/>
                  </a:ext>
                </a:extLst>
              </a:tr>
              <a:tr h="228600">
                <a:tc>
                  <a:txBody>
                    <a:bodyPr/>
                    <a:lstStyle/>
                    <a:p>
                      <a:pPr algn="ctr" fontAlgn="ctr"/>
                      <a:r>
                        <a:rPr lang="cs-CZ" sz="900" b="1" i="0" u="none" strike="noStrike">
                          <a:solidFill>
                            <a:srgbClr val="000000"/>
                          </a:solidFill>
                          <a:effectLst/>
                          <a:latin typeface="Arial" panose="020B0604020202020204" pitchFamily="34" charset="0"/>
                        </a:rPr>
                        <a:t>06.10.2019 10:00</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ASK Lovosice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dirty="0">
                          <a:solidFill>
                            <a:srgbClr val="000000"/>
                          </a:solidFill>
                          <a:effectLst/>
                          <a:latin typeface="Arial" panose="020B0604020202020204" pitchFamily="34" charset="0"/>
                        </a:rPr>
                        <a:t> 6:5</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TJ Vaňov/Libouchec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4259719957"/>
                  </a:ext>
                </a:extLst>
              </a:tr>
              <a:tr h="228600">
                <a:tc>
                  <a:txBody>
                    <a:bodyPr/>
                    <a:lstStyle/>
                    <a:p>
                      <a:pPr algn="ctr" fontAlgn="ctr"/>
                      <a:r>
                        <a:rPr lang="cs-CZ" sz="900" b="1" i="0" u="none" strike="noStrike">
                          <a:solidFill>
                            <a:srgbClr val="000000"/>
                          </a:solidFill>
                          <a:effectLst/>
                          <a:latin typeface="Arial" panose="020B0604020202020204" pitchFamily="34" charset="0"/>
                        </a:rPr>
                        <a:t>06.10.2019 10:00</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FK Slavoj Žatec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dirty="0">
                          <a:solidFill>
                            <a:srgbClr val="000000"/>
                          </a:solidFill>
                          <a:effectLst/>
                          <a:latin typeface="Arial" panose="020B0604020202020204" pitchFamily="34" charset="0"/>
                        </a:rPr>
                        <a:t>7:3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SK Štětí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225147797"/>
                  </a:ext>
                </a:extLst>
              </a:tr>
              <a:tr h="228600">
                <a:tc>
                  <a:txBody>
                    <a:bodyPr/>
                    <a:lstStyle/>
                    <a:p>
                      <a:pPr algn="ctr" fontAlgn="ctr"/>
                      <a:r>
                        <a:rPr lang="cs-CZ" sz="900" b="1" i="0" u="none" strike="noStrike">
                          <a:solidFill>
                            <a:srgbClr val="000000"/>
                          </a:solidFill>
                          <a:effectLst/>
                          <a:latin typeface="Arial" panose="020B0604020202020204" pitchFamily="34" charset="0"/>
                        </a:rPr>
                        <a:t>06.10.2019 10:00</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VOŠ a SOŠ Roudnice n.L. B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solidFill>
                      <a:srgbClr val="FFFF66"/>
                    </a:solidFill>
                  </a:tcPr>
                </a:tc>
                <a:tc>
                  <a:txBody>
                    <a:bodyPr/>
                    <a:lstStyle/>
                    <a:p>
                      <a:pPr algn="ctr" fontAlgn="ctr"/>
                      <a:r>
                        <a:rPr lang="cs-CZ" sz="1100" b="1" i="0" u="none" strike="noStrike" dirty="0">
                          <a:solidFill>
                            <a:srgbClr val="000000"/>
                          </a:solidFill>
                          <a:effectLst/>
                          <a:latin typeface="Arial" panose="020B0604020202020204" pitchFamily="34" charset="0"/>
                        </a:rPr>
                        <a:t>1:7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FK Jiskra Velké Březno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solidFill>
                      <a:srgbClr val="FFFF66"/>
                    </a:solidFill>
                  </a:tcPr>
                </a:tc>
                <a:extLst>
                  <a:ext uri="{0D108BD9-81ED-4DB2-BD59-A6C34878D82A}">
                    <a16:rowId xmlns:a16="http://schemas.microsoft.com/office/drawing/2014/main" val="3859755878"/>
                  </a:ext>
                </a:extLst>
              </a:tr>
              <a:tr h="228600">
                <a:tc gridSpan="4">
                  <a:txBody>
                    <a:bodyPr/>
                    <a:lstStyle/>
                    <a:p>
                      <a:pPr algn="ctr" fontAlgn="ctr"/>
                      <a:r>
                        <a:rPr lang="cs-CZ" sz="1100" b="1" i="0" u="none" strike="noStrike" dirty="0">
                          <a:solidFill>
                            <a:srgbClr val="184B81"/>
                          </a:solidFill>
                          <a:effectLst/>
                          <a:latin typeface="Berlin Sans FB Demi" panose="020E0802020502020306" pitchFamily="34" charset="0"/>
                        </a:rPr>
                        <a:t>10. kolo Krajského přebor dorostu - výsledky </a:t>
                      </a:r>
                    </a:p>
                  </a:txBody>
                  <a:tcPr marL="9525" marR="9525" marT="9525" marB="0" anchor="ctr">
                    <a:lnL>
                      <a:noFill/>
                    </a:lnL>
                    <a:lnR>
                      <a:noFill/>
                    </a:lnR>
                    <a:lnT>
                      <a:noFill/>
                    </a:lnT>
                    <a:lnB>
                      <a:noFill/>
                    </a:lnB>
                    <a:solidFill>
                      <a:srgbClr val="EA9FF7"/>
                    </a:solidFil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507480357"/>
                  </a:ext>
                </a:extLst>
              </a:tr>
              <a:tr h="228600">
                <a:tc>
                  <a:txBody>
                    <a:bodyPr/>
                    <a:lstStyle/>
                    <a:p>
                      <a:pPr algn="ctr" fontAlgn="ctr"/>
                      <a:r>
                        <a:rPr lang="cs-CZ" sz="900" b="1" i="0" u="none" strike="noStrike" dirty="0">
                          <a:solidFill>
                            <a:srgbClr val="000000"/>
                          </a:solidFill>
                          <a:effectLst/>
                          <a:latin typeface="Arial" panose="020B0604020202020204" pitchFamily="34" charset="0"/>
                        </a:rPr>
                        <a:t>12.10.2019 10:00</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rPr>
                        <a:t>FK Český Lev Neštěmice </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200" b="1" i="0" u="none" strike="noStrike" dirty="0">
                          <a:solidFill>
                            <a:srgbClr val="000000"/>
                          </a:solidFill>
                          <a:effectLst/>
                          <a:latin typeface="Arial" panose="020B0604020202020204" pitchFamily="34" charset="0"/>
                        </a:rPr>
                        <a:t>2:3 </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FK Litoměřicko </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231391095"/>
                  </a:ext>
                </a:extLst>
              </a:tr>
              <a:tr h="228600">
                <a:tc>
                  <a:txBody>
                    <a:bodyPr/>
                    <a:lstStyle/>
                    <a:p>
                      <a:pPr algn="ctr" fontAlgn="ctr"/>
                      <a:r>
                        <a:rPr lang="cs-CZ" sz="900" b="1" i="0" u="none" strike="noStrike">
                          <a:solidFill>
                            <a:srgbClr val="000000"/>
                          </a:solidFill>
                          <a:effectLst/>
                          <a:latin typeface="Arial" panose="020B0604020202020204" pitchFamily="34" charset="0"/>
                        </a:rPr>
                        <a:t>12.10.2019 10:00</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SK Strupčice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200" b="1" i="0" u="none" strike="noStrike" dirty="0">
                          <a:solidFill>
                            <a:srgbClr val="000000"/>
                          </a:solidFill>
                          <a:effectLst/>
                          <a:latin typeface="Arial" panose="020B0604020202020204" pitchFamily="34" charset="0"/>
                        </a:rPr>
                        <a:t> 15:2</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ASK Lovosice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261782167"/>
                  </a:ext>
                </a:extLst>
              </a:tr>
              <a:tr h="228600">
                <a:tc>
                  <a:txBody>
                    <a:bodyPr/>
                    <a:lstStyle/>
                    <a:p>
                      <a:pPr algn="ctr" fontAlgn="ctr"/>
                      <a:r>
                        <a:rPr lang="cs-CZ" sz="900" b="1" i="0" u="none" strike="noStrike">
                          <a:solidFill>
                            <a:srgbClr val="000000"/>
                          </a:solidFill>
                          <a:effectLst/>
                          <a:latin typeface="Arial" panose="020B0604020202020204" pitchFamily="34" charset="0"/>
                        </a:rPr>
                        <a:t>12.10.2019 10:00</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FK Jiskra Velké Březno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200" b="1" i="0" u="none" strike="noStrike" dirty="0">
                          <a:solidFill>
                            <a:srgbClr val="000000"/>
                          </a:solidFill>
                          <a:effectLst/>
                          <a:latin typeface="Arial" panose="020B0604020202020204" pitchFamily="34" charset="0"/>
                        </a:rPr>
                        <a:t> 8:2</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TJ Krupka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2496126005"/>
                  </a:ext>
                </a:extLst>
              </a:tr>
              <a:tr h="228600">
                <a:tc>
                  <a:txBody>
                    <a:bodyPr/>
                    <a:lstStyle/>
                    <a:p>
                      <a:pPr algn="ctr" fontAlgn="ctr"/>
                      <a:r>
                        <a:rPr lang="cs-CZ" sz="900" b="1" i="0" u="none" strike="noStrike">
                          <a:solidFill>
                            <a:srgbClr val="000000"/>
                          </a:solidFill>
                          <a:effectLst/>
                          <a:latin typeface="Arial" panose="020B0604020202020204" pitchFamily="34" charset="0"/>
                        </a:rPr>
                        <a:t>12.10.2019 10:00</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TJ Vaňov/Libouchec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200" b="1" i="0" u="none" strike="noStrike" dirty="0">
                          <a:solidFill>
                            <a:srgbClr val="000000"/>
                          </a:solidFill>
                          <a:effectLst/>
                          <a:latin typeface="Arial" panose="020B0604020202020204" pitchFamily="34" charset="0"/>
                        </a:rPr>
                        <a:t>2:1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FK Slavoj Žatec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1585249658"/>
                  </a:ext>
                </a:extLst>
              </a:tr>
              <a:tr h="228600">
                <a:tc>
                  <a:txBody>
                    <a:bodyPr/>
                    <a:lstStyle/>
                    <a:p>
                      <a:pPr algn="ctr" fontAlgn="ctr"/>
                      <a:r>
                        <a:rPr lang="cs-CZ" sz="900" b="1" i="0" u="none" strike="noStrike">
                          <a:solidFill>
                            <a:srgbClr val="000000"/>
                          </a:solidFill>
                          <a:effectLst/>
                          <a:latin typeface="Arial" panose="020B0604020202020204" pitchFamily="34" charset="0"/>
                        </a:rPr>
                        <a:t>12.10.2019 10:30</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00"/>
                          </a:solidFill>
                          <a:effectLst/>
                          <a:latin typeface="Arial" panose="020B0604020202020204" pitchFamily="34" charset="0"/>
                        </a:rPr>
                        <a:t>SK Štětí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1200" b="1" i="0" u="none" strike="noStrike" dirty="0">
                          <a:solidFill>
                            <a:srgbClr val="000000"/>
                          </a:solidFill>
                          <a:effectLst/>
                          <a:latin typeface="Arial" panose="020B0604020202020204" pitchFamily="34" charset="0"/>
                        </a:rPr>
                        <a:t>0:5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FK Bílina </a:t>
                      </a:r>
                    </a:p>
                  </a:txBody>
                  <a:tcPr marL="9525" marR="9525" marT="9525"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67720025"/>
                  </a:ext>
                </a:extLst>
              </a:tr>
              <a:tr h="228600">
                <a:tc>
                  <a:txBody>
                    <a:bodyPr/>
                    <a:lstStyle/>
                    <a:p>
                      <a:pPr algn="ctr" fontAlgn="ctr"/>
                      <a:r>
                        <a:rPr lang="cs-CZ" sz="900" b="1" i="0" u="none" strike="noStrike">
                          <a:solidFill>
                            <a:srgbClr val="000000"/>
                          </a:solidFill>
                          <a:effectLst/>
                          <a:latin typeface="Arial" panose="020B0604020202020204" pitchFamily="34" charset="0"/>
                        </a:rPr>
                        <a:t>13.10.2019 10:30</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solidFill>
                      <a:srgbClr val="FFFF66"/>
                    </a:solidFill>
                  </a:tcPr>
                </a:tc>
                <a:tc>
                  <a:txBody>
                    <a:bodyPr/>
                    <a:lstStyle/>
                    <a:p>
                      <a:pPr algn="ctr" fontAlgn="ctr"/>
                      <a:r>
                        <a:rPr lang="cs-CZ" sz="900" b="1" i="0" u="none" strike="noStrike" dirty="0">
                          <a:solidFill>
                            <a:srgbClr val="000000"/>
                          </a:solidFill>
                          <a:effectLst/>
                          <a:latin typeface="Arial" panose="020B0604020202020204" pitchFamily="34" charset="0"/>
                        </a:rPr>
                        <a:t>Proboštov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solidFill>
                      <a:srgbClr val="FFFF66"/>
                    </a:solidFill>
                  </a:tcPr>
                </a:tc>
                <a:tc>
                  <a:txBody>
                    <a:bodyPr/>
                    <a:lstStyle/>
                    <a:p>
                      <a:pPr algn="ctr" fontAlgn="ctr"/>
                      <a:r>
                        <a:rPr lang="cs-CZ" sz="1200" b="1" i="0" u="none" strike="noStrike" dirty="0">
                          <a:solidFill>
                            <a:srgbClr val="000000"/>
                          </a:solidFill>
                          <a:effectLst/>
                          <a:latin typeface="Arial" panose="020B0604020202020204" pitchFamily="34" charset="0"/>
                        </a:rPr>
                        <a:t> 1:3</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FK JUNIOR Děčín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solidFill>
                      <a:srgbClr val="FFFF66"/>
                    </a:solidFill>
                  </a:tcPr>
                </a:tc>
                <a:extLst>
                  <a:ext uri="{0D108BD9-81ED-4DB2-BD59-A6C34878D82A}">
                    <a16:rowId xmlns:a16="http://schemas.microsoft.com/office/drawing/2014/main" val="3567986953"/>
                  </a:ext>
                </a:extLst>
              </a:tr>
            </a:tbl>
          </a:graphicData>
        </a:graphic>
      </p:graphicFrame>
      <p:graphicFrame>
        <p:nvGraphicFramePr>
          <p:cNvPr id="8" name="Tabulka 7">
            <a:extLst>
              <a:ext uri="{FF2B5EF4-FFF2-40B4-BE49-F238E27FC236}">
                <a16:creationId xmlns:a16="http://schemas.microsoft.com/office/drawing/2014/main" id="{C20F2C78-99D5-488B-9E5A-9A1F0EA679B5}"/>
              </a:ext>
            </a:extLst>
          </p:cNvPr>
          <p:cNvGraphicFramePr>
            <a:graphicFrameLocks noGrp="1"/>
          </p:cNvGraphicFramePr>
          <p:nvPr>
            <p:extLst>
              <p:ext uri="{D42A27DB-BD31-4B8C-83A1-F6EECF244321}">
                <p14:modId xmlns:p14="http://schemas.microsoft.com/office/powerpoint/2010/main" val="2297997843"/>
              </p:ext>
            </p:extLst>
          </p:nvPr>
        </p:nvGraphicFramePr>
        <p:xfrm>
          <a:off x="209183" y="3960696"/>
          <a:ext cx="4584126" cy="2882644"/>
        </p:xfrm>
        <a:graphic>
          <a:graphicData uri="http://schemas.openxmlformats.org/drawingml/2006/table">
            <a:tbl>
              <a:tblPr/>
              <a:tblGrid>
                <a:gridCol w="225542">
                  <a:extLst>
                    <a:ext uri="{9D8B030D-6E8A-4147-A177-3AD203B41FA5}">
                      <a16:colId xmlns:a16="http://schemas.microsoft.com/office/drawing/2014/main" val="3243370640"/>
                    </a:ext>
                  </a:extLst>
                </a:gridCol>
                <a:gridCol w="225542">
                  <a:extLst>
                    <a:ext uri="{9D8B030D-6E8A-4147-A177-3AD203B41FA5}">
                      <a16:colId xmlns:a16="http://schemas.microsoft.com/office/drawing/2014/main" val="3979489070"/>
                    </a:ext>
                  </a:extLst>
                </a:gridCol>
                <a:gridCol w="2041148">
                  <a:extLst>
                    <a:ext uri="{9D8B030D-6E8A-4147-A177-3AD203B41FA5}">
                      <a16:colId xmlns:a16="http://schemas.microsoft.com/office/drawing/2014/main" val="2007853694"/>
                    </a:ext>
                  </a:extLst>
                </a:gridCol>
                <a:gridCol w="214264">
                  <a:extLst>
                    <a:ext uri="{9D8B030D-6E8A-4147-A177-3AD203B41FA5}">
                      <a16:colId xmlns:a16="http://schemas.microsoft.com/office/drawing/2014/main" val="3056498397"/>
                    </a:ext>
                  </a:extLst>
                </a:gridCol>
                <a:gridCol w="236818">
                  <a:extLst>
                    <a:ext uri="{9D8B030D-6E8A-4147-A177-3AD203B41FA5}">
                      <a16:colId xmlns:a16="http://schemas.microsoft.com/office/drawing/2014/main" val="4058663830"/>
                    </a:ext>
                  </a:extLst>
                </a:gridCol>
                <a:gridCol w="281926">
                  <a:extLst>
                    <a:ext uri="{9D8B030D-6E8A-4147-A177-3AD203B41FA5}">
                      <a16:colId xmlns:a16="http://schemas.microsoft.com/office/drawing/2014/main" val="3016283220"/>
                    </a:ext>
                  </a:extLst>
                </a:gridCol>
                <a:gridCol w="160698">
                  <a:extLst>
                    <a:ext uri="{9D8B030D-6E8A-4147-A177-3AD203B41FA5}">
                      <a16:colId xmlns:a16="http://schemas.microsoft.com/office/drawing/2014/main" val="1740461467"/>
                    </a:ext>
                  </a:extLst>
                </a:gridCol>
                <a:gridCol w="236818">
                  <a:extLst>
                    <a:ext uri="{9D8B030D-6E8A-4147-A177-3AD203B41FA5}">
                      <a16:colId xmlns:a16="http://schemas.microsoft.com/office/drawing/2014/main" val="1264822385"/>
                    </a:ext>
                  </a:extLst>
                </a:gridCol>
                <a:gridCol w="439805">
                  <a:extLst>
                    <a:ext uri="{9D8B030D-6E8A-4147-A177-3AD203B41FA5}">
                      <a16:colId xmlns:a16="http://schemas.microsoft.com/office/drawing/2014/main" val="1163864080"/>
                    </a:ext>
                  </a:extLst>
                </a:gridCol>
                <a:gridCol w="293204">
                  <a:extLst>
                    <a:ext uri="{9D8B030D-6E8A-4147-A177-3AD203B41FA5}">
                      <a16:colId xmlns:a16="http://schemas.microsoft.com/office/drawing/2014/main" val="3159043916"/>
                    </a:ext>
                  </a:extLst>
                </a:gridCol>
                <a:gridCol w="228361">
                  <a:extLst>
                    <a:ext uri="{9D8B030D-6E8A-4147-A177-3AD203B41FA5}">
                      <a16:colId xmlns:a16="http://schemas.microsoft.com/office/drawing/2014/main" val="4136698340"/>
                    </a:ext>
                  </a:extLst>
                </a:gridCol>
              </a:tblGrid>
              <a:tr h="164587">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444579124"/>
                  </a:ext>
                </a:extLst>
              </a:tr>
              <a:tr h="21602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9">
                  <a:txBody>
                    <a:bodyPr/>
                    <a:lstStyle/>
                    <a:p>
                      <a:pPr algn="ctr" fontAlgn="ctr"/>
                      <a:r>
                        <a:rPr lang="pl-PL" sz="1600" b="1" i="0" u="none" strike="noStrike" dirty="0">
                          <a:solidFill>
                            <a:srgbClr val="0000CC"/>
                          </a:solidFill>
                          <a:effectLst/>
                          <a:latin typeface="Calibri" panose="020F0502020204030204" pitchFamily="34" charset="0"/>
                        </a:rPr>
                        <a:t>Krajský přebor  dorostu  2019/2020  po 8. kolech</a:t>
                      </a: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39457672"/>
                  </a:ext>
                </a:extLst>
              </a:tr>
              <a:tr h="174874">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TJ Proboštov</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44:15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18</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744182278"/>
                  </a:ext>
                </a:extLst>
              </a:tr>
              <a:tr h="164587">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FK Bílina</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34:16</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18</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835418535"/>
                  </a:ext>
                </a:extLst>
              </a:tr>
              <a:tr h="164587">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a:solidFill>
                            <a:srgbClr val="000000"/>
                          </a:solidFill>
                          <a:effectLst/>
                          <a:latin typeface="Arial" panose="020B0604020202020204" pitchFamily="34" charset="0"/>
                        </a:rPr>
                        <a:t>FK Litoměřicko, z.s.</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31:18</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17</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069374995"/>
                  </a:ext>
                </a:extLst>
              </a:tr>
              <a:tr h="164587">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FK Jiskra Velké Březno</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45:23</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16</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831962637"/>
                  </a:ext>
                </a:extLst>
              </a:tr>
              <a:tr h="174874">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FK Slavoj Žatec z.s.</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23:15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118635502"/>
                  </a:ext>
                </a:extLst>
              </a:tr>
              <a:tr h="174874">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a:solidFill>
                            <a:srgbClr val="000000"/>
                          </a:solidFill>
                          <a:effectLst/>
                          <a:latin typeface="Arial" panose="020B0604020202020204" pitchFamily="34" charset="0"/>
                        </a:rPr>
                        <a:t>SK Strupčice</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45:25</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792929765"/>
                  </a:ext>
                </a:extLst>
              </a:tr>
              <a:tr h="174874">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a:solidFill>
                            <a:srgbClr val="000000"/>
                          </a:solidFill>
                          <a:effectLst/>
                          <a:latin typeface="Arial" panose="020B0604020202020204" pitchFamily="34" charset="0"/>
                        </a:rPr>
                        <a:t>ASK Lovosice</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30:36</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335359348"/>
                  </a:ext>
                </a:extLst>
              </a:tr>
              <a:tr h="174874">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FK Junior Děčín</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43:27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283514171"/>
                  </a:ext>
                </a:extLst>
              </a:tr>
              <a:tr h="174874">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a:solidFill>
                            <a:srgbClr val="000000"/>
                          </a:solidFill>
                          <a:effectLst/>
                          <a:latin typeface="Arial" panose="020B0604020202020204" pitchFamily="34" charset="0"/>
                        </a:rPr>
                        <a:t>TJ Vaňov/TJ Libouchec</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25:27</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30036763"/>
                  </a:ext>
                </a:extLst>
              </a:tr>
              <a:tr h="174874">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FK Neštěmice, z.s.</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18:23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03663997"/>
                  </a:ext>
                </a:extLst>
              </a:tr>
              <a:tr h="21602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99"/>
                    </a:solidFill>
                  </a:tcPr>
                </a:tc>
                <a:tc>
                  <a:txBody>
                    <a:bodyPr/>
                    <a:lstStyle/>
                    <a:p>
                      <a:pPr algn="l" fontAlgn="ctr"/>
                      <a:r>
                        <a:rPr lang="pl-PL" sz="900" b="1" i="0" u="none" strike="noStrike">
                          <a:solidFill>
                            <a:srgbClr val="000000"/>
                          </a:solidFill>
                          <a:effectLst/>
                          <a:latin typeface="Arial" panose="020B0604020202020204" pitchFamily="34" charset="0"/>
                        </a:rPr>
                        <a:t>VOŠ a SOŠ Roudnice nad Labem B</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21:44</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381389603"/>
                  </a:ext>
                </a:extLst>
              </a:tr>
              <a:tr h="191332">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dirty="0">
                          <a:solidFill>
                            <a:schemeClr val="tx1"/>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dirty="0">
                          <a:solidFill>
                            <a:schemeClr val="tx1"/>
                          </a:solidFill>
                          <a:effectLst/>
                          <a:latin typeface="Arial" panose="020B0604020202020204" pitchFamily="34" charset="0"/>
                        </a:rPr>
                        <a:t>TJ Krupka</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dirty="0">
                          <a:solidFill>
                            <a:schemeClr val="tx1"/>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dirty="0">
                          <a:solidFill>
                            <a:schemeClr val="tx1"/>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dirty="0">
                          <a:solidFill>
                            <a:schemeClr val="tx1"/>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dirty="0">
                          <a:solidFill>
                            <a:schemeClr val="tx1"/>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dirty="0">
                          <a:solidFill>
                            <a:schemeClr val="tx1"/>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dirty="0">
                          <a:solidFill>
                            <a:schemeClr val="tx1"/>
                          </a:solidFill>
                          <a:effectLst/>
                          <a:latin typeface="Arial" panose="020B0604020202020204" pitchFamily="34" charset="0"/>
                        </a:rPr>
                        <a:t>12:69</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dirty="0">
                          <a:solidFill>
                            <a:schemeClr val="tx1"/>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642360388"/>
                  </a:ext>
                </a:extLst>
              </a:tr>
              <a:tr h="174874">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50" b="1" i="0" u="none" strike="noStrike" dirty="0">
                          <a:solidFill>
                            <a:srgbClr val="FF0000"/>
                          </a:solidFill>
                          <a:effectLst/>
                          <a:latin typeface="Arial" panose="020B0604020202020204" pitchFamily="34" charset="0"/>
                        </a:rPr>
                        <a:t>13.</a:t>
                      </a:r>
                    </a:p>
                  </a:txBody>
                  <a:tcPr marL="9525" marR="9525" marT="9525" marB="0" anchor="ctr">
                    <a:lnL>
                      <a:noFill/>
                    </a:lnL>
                    <a:lnR>
                      <a:noFill/>
                    </a:lnR>
                    <a:lnT>
                      <a:noFill/>
                    </a:lnT>
                    <a:lnB>
                      <a:noFill/>
                    </a:lnB>
                    <a:solidFill>
                      <a:srgbClr val="99FF99"/>
                    </a:solidFill>
                  </a:tcPr>
                </a:tc>
                <a:tc>
                  <a:txBody>
                    <a:bodyPr/>
                    <a:lstStyle/>
                    <a:p>
                      <a:pPr algn="l" fontAlgn="ctr"/>
                      <a:r>
                        <a:rPr lang="cs-CZ" sz="1050" b="1" i="0" u="none" strike="noStrike" dirty="0">
                          <a:solidFill>
                            <a:srgbClr val="FF0000"/>
                          </a:solidFill>
                          <a:effectLst/>
                          <a:latin typeface="Arial" panose="020B0604020202020204" pitchFamily="34" charset="0"/>
                        </a:rPr>
                        <a:t>SK Štětí, </a:t>
                      </a:r>
                      <a:r>
                        <a:rPr lang="cs-CZ" sz="1050" b="1" i="0" u="none" strike="noStrike" dirty="0" err="1">
                          <a:solidFill>
                            <a:srgbClr val="FF0000"/>
                          </a:solidFill>
                          <a:effectLst/>
                          <a:latin typeface="Arial" panose="020B0604020202020204" pitchFamily="34" charset="0"/>
                        </a:rPr>
                        <a:t>z.s</a:t>
                      </a:r>
                      <a:r>
                        <a:rPr lang="cs-CZ" sz="1050" b="1" i="0" u="none" strike="noStrike" dirty="0">
                          <a:solidFill>
                            <a:srgbClr val="FF0000"/>
                          </a:solidFill>
                          <a:effectLst/>
                          <a:latin typeface="Arial" panose="020B0604020202020204" pitchFamily="34" charset="0"/>
                        </a:rPr>
                        <a:t>.</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dirty="0">
                          <a:solidFill>
                            <a:srgbClr val="FF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dirty="0">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dirty="0">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dirty="0">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dirty="0">
                          <a:solidFill>
                            <a:srgbClr val="FF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dirty="0">
                          <a:solidFill>
                            <a:srgbClr val="FF0000"/>
                          </a:solidFill>
                          <a:effectLst/>
                          <a:latin typeface="Arial" panose="020B0604020202020204" pitchFamily="34" charset="0"/>
                        </a:rPr>
                        <a:t>7:40</a:t>
                      </a:r>
                    </a:p>
                  </a:txBody>
                  <a:tcPr marL="9525" marR="9525" marT="9525" marB="0" anchor="ctr">
                    <a:lnL>
                      <a:noFill/>
                    </a:lnL>
                    <a:lnR>
                      <a:noFill/>
                    </a:lnR>
                    <a:lnT>
                      <a:noFill/>
                    </a:lnT>
                    <a:lnB>
                      <a:noFill/>
                    </a:lnB>
                    <a:solidFill>
                      <a:srgbClr val="99FF99"/>
                    </a:solidFill>
                  </a:tcPr>
                </a:tc>
                <a:tc>
                  <a:txBody>
                    <a:bodyPr/>
                    <a:lstStyle/>
                    <a:p>
                      <a:pPr algn="ctr" fontAlgn="ctr"/>
                      <a:r>
                        <a:rPr lang="cs-CZ" sz="1050" b="1" i="0" u="none" strike="noStrike" dirty="0">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598683459"/>
                  </a:ext>
                </a:extLst>
              </a:tr>
              <a:tr h="164587">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42474139"/>
                  </a:ext>
                </a:extLst>
              </a:tr>
            </a:tbl>
          </a:graphicData>
        </a:graphic>
      </p:graphicFrame>
      <p:pic>
        <p:nvPicPr>
          <p:cNvPr id="2" name="Obrázek 1"/>
          <p:cNvPicPr>
            <a:picLocks noChangeAspect="1"/>
          </p:cNvPicPr>
          <p:nvPr/>
        </p:nvPicPr>
        <p:blipFill>
          <a:blip r:embed="rId2"/>
          <a:stretch>
            <a:fillRect/>
          </a:stretch>
        </p:blipFill>
        <p:spPr>
          <a:xfrm>
            <a:off x="5488774" y="379140"/>
            <a:ext cx="4727120" cy="3172412"/>
          </a:xfrm>
          <a:prstGeom prst="rect">
            <a:avLst/>
          </a:prstGeom>
        </p:spPr>
      </p:pic>
      <p:sp>
        <p:nvSpPr>
          <p:cNvPr id="3" name="TextovéPole 2"/>
          <p:cNvSpPr txBox="1"/>
          <p:nvPr/>
        </p:nvSpPr>
        <p:spPr>
          <a:xfrm>
            <a:off x="5715394" y="45522"/>
            <a:ext cx="4032448" cy="261610"/>
          </a:xfrm>
          <a:prstGeom prst="rect">
            <a:avLst/>
          </a:prstGeom>
          <a:solidFill>
            <a:schemeClr val="bg1">
              <a:lumMod val="85000"/>
            </a:schemeClr>
          </a:solidFill>
          <a:effectLst>
            <a:glow rad="101600">
              <a:srgbClr val="FFFF66">
                <a:alpha val="40000"/>
              </a:srgbClr>
            </a:glow>
            <a:softEdge rad="0"/>
          </a:effectLst>
        </p:spPr>
        <p:txBody>
          <a:bodyPr wrap="square" rtlCol="0">
            <a:spAutoFit/>
          </a:bodyPr>
          <a:lstStyle/>
          <a:p>
            <a:pPr algn="ctr"/>
            <a:r>
              <a:rPr lang="cs-CZ" sz="1100" dirty="0" smtClean="0">
                <a:latin typeface="Arial Black" panose="020B0A04020102020204" pitchFamily="34" charset="0"/>
              </a:rPr>
              <a:t>Z archivu</a:t>
            </a:r>
            <a:endParaRPr lang="cs-CZ" sz="1100" dirty="0" smtClean="0">
              <a:latin typeface="Arial Black" panose="020B0A04020102020204" pitchFamily="34" charset="0"/>
            </a:endParaRPr>
          </a:p>
        </p:txBody>
      </p:sp>
      <p:sp>
        <p:nvSpPr>
          <p:cNvPr id="4" name="Obdélník 3"/>
          <p:cNvSpPr/>
          <p:nvPr/>
        </p:nvSpPr>
        <p:spPr>
          <a:xfrm>
            <a:off x="5479812" y="2535889"/>
            <a:ext cx="4592322" cy="1015663"/>
          </a:xfrm>
          <a:prstGeom prst="rect">
            <a:avLst/>
          </a:prstGeom>
        </p:spPr>
        <p:txBody>
          <a:bodyPr wrap="square">
            <a:spAutoFit/>
          </a:bodyPr>
          <a:lstStyle/>
          <a:p>
            <a:r>
              <a:rPr lang="cs-CZ" sz="10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Štětí </a:t>
            </a:r>
            <a:r>
              <a:rPr lang="cs-CZ" sz="1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1976 B mužstvo dospělých</a:t>
            </a:r>
          </a:p>
          <a:p>
            <a:r>
              <a:rPr lang="cs-CZ" sz="1000" u="sng"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r>
              <a:rPr lang="cs-CZ" sz="1000"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řada zleva:</a:t>
            </a:r>
            <a:r>
              <a:rPr lang="cs-CZ" sz="1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vedoucí </a:t>
            </a:r>
            <a:r>
              <a:rPr lang="cs-CZ" sz="1000"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Pilnaj</a:t>
            </a:r>
            <a:r>
              <a:rPr lang="cs-CZ" sz="1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Jaroslav, Hubáček Josef, Kratochvíl Petr, Lukáč Josef, </a:t>
            </a:r>
            <a:r>
              <a:rPr lang="cs-CZ" sz="10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Blín </a:t>
            </a:r>
            <a:r>
              <a:rPr lang="cs-CZ" sz="1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Stanislav, Vencálek Jiří, </a:t>
            </a:r>
            <a:r>
              <a:rPr lang="cs-CZ" sz="1000"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Kyznar</a:t>
            </a:r>
            <a:r>
              <a:rPr lang="cs-CZ" sz="1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Miloš, </a:t>
            </a:r>
            <a:r>
              <a:rPr lang="cs-CZ" sz="1000"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Kucler</a:t>
            </a:r>
            <a:r>
              <a:rPr lang="cs-CZ" sz="1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Lubomír, Zoubek Jiří, </a:t>
            </a:r>
            <a:r>
              <a:rPr lang="cs-CZ" sz="10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trenér </a:t>
            </a:r>
            <a:r>
              <a:rPr lang="cs-CZ" sz="1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Psota </a:t>
            </a:r>
            <a:r>
              <a:rPr lang="cs-CZ" sz="10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Ctibor </a:t>
            </a:r>
            <a:r>
              <a:rPr lang="cs-CZ" sz="1000" u="sng"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cs-CZ" sz="1000"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řada zleva:</a:t>
            </a:r>
            <a:r>
              <a:rPr lang="cs-CZ" sz="1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Beneš Jaroslav ml., </a:t>
            </a:r>
            <a:r>
              <a:rPr lang="cs-CZ" sz="1000"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Malecha</a:t>
            </a:r>
            <a:r>
              <a:rPr lang="cs-CZ" sz="1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Oldřich, Kukla Stanislav, Machek František, </a:t>
            </a:r>
            <a:r>
              <a:rPr lang="cs-CZ" sz="1000"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Brčák</a:t>
            </a:r>
            <a:r>
              <a:rPr lang="cs-CZ" sz="10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cs-CZ" sz="1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Pavol, </a:t>
            </a:r>
            <a:r>
              <a:rPr lang="cs-CZ" sz="1000" dirty="0" err="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Juriga</a:t>
            </a:r>
            <a:r>
              <a:rPr lang="cs-CZ" sz="1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Štefan, Hradecký František ml.</a:t>
            </a:r>
          </a:p>
        </p:txBody>
      </p:sp>
      <p:pic>
        <p:nvPicPr>
          <p:cNvPr id="9" name="Obrázek 8"/>
          <p:cNvPicPr>
            <a:picLocks noChangeAspect="1"/>
          </p:cNvPicPr>
          <p:nvPr/>
        </p:nvPicPr>
        <p:blipFill>
          <a:blip r:embed="rId3"/>
          <a:stretch>
            <a:fillRect/>
          </a:stretch>
        </p:blipFill>
        <p:spPr>
          <a:xfrm>
            <a:off x="5488774" y="3789899"/>
            <a:ext cx="4681849" cy="3053441"/>
          </a:xfrm>
          <a:prstGeom prst="rect">
            <a:avLst/>
          </a:prstGeom>
        </p:spPr>
      </p:pic>
    </p:spTree>
    <p:extLst>
      <p:ext uri="{BB962C8B-B14F-4D97-AF65-F5344CB8AC3E}">
        <p14:creationId xmlns:p14="http://schemas.microsoft.com/office/powerpoint/2010/main" val="3936444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22</a:t>
            </a:r>
          </a:p>
        </p:txBody>
      </p:sp>
      <p:sp>
        <p:nvSpPr>
          <p:cNvPr id="6" name="TextovéPole 5"/>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23</a:t>
            </a:r>
          </a:p>
        </p:txBody>
      </p:sp>
      <p:sp>
        <p:nvSpPr>
          <p:cNvPr id="4" name="Obdélník 3">
            <a:extLst>
              <a:ext uri="{FF2B5EF4-FFF2-40B4-BE49-F238E27FC236}">
                <a16:creationId xmlns:a16="http://schemas.microsoft.com/office/drawing/2014/main" id="{DCCF76B6-0E9B-4ED5-85D2-06B19B04B97C}"/>
              </a:ext>
            </a:extLst>
          </p:cNvPr>
          <p:cNvSpPr/>
          <p:nvPr/>
        </p:nvSpPr>
        <p:spPr>
          <a:xfrm>
            <a:off x="143992" y="1577849"/>
            <a:ext cx="4536504" cy="5361532"/>
          </a:xfrm>
          <a:prstGeom prst="rect">
            <a:avLst/>
          </a:prstGeom>
        </p:spPr>
        <p:txBody>
          <a:bodyPr wrap="square">
            <a:spAutoFit/>
          </a:bodyPr>
          <a:lstStyle/>
          <a:p>
            <a:pPr algn="ctr">
              <a:lnSpc>
                <a:spcPct val="107000"/>
              </a:lnSpc>
              <a:spcAft>
                <a:spcPts val="0"/>
              </a:spcAft>
            </a:pPr>
            <a:r>
              <a:rPr lang="cs-CZ" sz="3200" u="sng" dirty="0">
                <a:solidFill>
                  <a:srgbClr val="660033"/>
                </a:solidFill>
                <a:latin typeface="Arial Black" panose="020B0A04020102020204" pitchFamily="34" charset="0"/>
                <a:ea typeface="Calibri" panose="020F0502020204030204" pitchFamily="34" charset="0"/>
                <a:cs typeface="Times New Roman" panose="02020603050405020304" pitchFamily="18" charset="0"/>
              </a:rPr>
              <a:t>SK Štětí – FK Bílina</a:t>
            </a:r>
            <a:endParaRPr lang="cs-CZ" sz="1800" dirty="0">
              <a:solidFill>
                <a:srgbClr val="660033"/>
              </a:solidFill>
              <a:latin typeface="Arial Black" panose="020B0A0402010202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3200" u="sng" dirty="0">
                <a:solidFill>
                  <a:srgbClr val="660033"/>
                </a:solidFill>
                <a:latin typeface="Arial Black" panose="020B0A04020102020204" pitchFamily="34" charset="0"/>
                <a:ea typeface="Calibri" panose="020F0502020204030204" pitchFamily="34" charset="0"/>
                <a:cs typeface="Times New Roman" panose="02020603050405020304" pitchFamily="18" charset="0"/>
              </a:rPr>
              <a:t>0:5(0:3)    </a:t>
            </a:r>
          </a:p>
          <a:p>
            <a:pPr algn="ctr">
              <a:lnSpc>
                <a:spcPct val="107000"/>
              </a:lnSpc>
              <a:spcAft>
                <a:spcPts val="0"/>
              </a:spcAft>
            </a:pPr>
            <a:r>
              <a:rPr lang="cs-CZ" sz="1600" u="sng" dirty="0">
                <a:latin typeface="Arial" panose="020B0604020202020204" pitchFamily="34" charset="0"/>
                <a:ea typeface="Calibri" panose="020F0502020204030204" pitchFamily="34" charset="0"/>
                <a:cs typeface="Times New Roman" panose="02020603050405020304" pitchFamily="18" charset="0"/>
              </a:rPr>
              <a:t>12.10.2019   10.kolo Ústecký přebor dorost</a:t>
            </a:r>
            <a:endParaRPr lang="cs-CZ" sz="105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dirty="0">
                <a:latin typeface="Arial" panose="020B0604020202020204" pitchFamily="34" charset="0"/>
                <a:ea typeface="Calibri" panose="020F0502020204030204" pitchFamily="34" charset="0"/>
                <a:cs typeface="Times New Roman" panose="02020603050405020304" pitchFamily="18" charset="0"/>
              </a:rPr>
              <a:t>Do Štětí přijel tým, který v dosavadním průběhu krajského přeboru dorostu utrpěl zatím jen jednu porážku a tím </a:t>
            </a:r>
            <a:r>
              <a:rPr lang="cs-CZ" sz="1000" dirty="0" smtClean="0">
                <a:latin typeface="Arial" panose="020B0604020202020204" pitchFamily="34" charset="0"/>
                <a:ea typeface="Calibri" panose="020F0502020204030204" pitchFamily="34" charset="0"/>
                <a:cs typeface="Times New Roman" panose="02020603050405020304" pitchFamily="18" charset="0"/>
              </a:rPr>
              <a:t>byla úloha </a:t>
            </a:r>
            <a:r>
              <a:rPr lang="cs-CZ" sz="1000" dirty="0">
                <a:latin typeface="Arial" panose="020B0604020202020204" pitchFamily="34" charset="0"/>
                <a:ea typeface="Calibri" panose="020F0502020204030204" pitchFamily="34" charset="0"/>
                <a:cs typeface="Times New Roman" panose="02020603050405020304" pitchFamily="18" charset="0"/>
              </a:rPr>
              <a:t>favorita v tomto utkání jasná. S výkonem svých svěřenců v prvních 20 minut byli trenéři  našeho týmu spokojeni. Hráči plnili to, co jim před utkáním naordinovali trenéři. Rychle přistupovali k soupeři a nedovolili mu přečíslení naší obrana. Bohužel ve 24. minutě si vybral špatnou chvilku štětský brankář a branku Lukáš </a:t>
            </a:r>
            <a:r>
              <a:rPr lang="cs-CZ" sz="1000" dirty="0" err="1">
                <a:latin typeface="Arial" panose="020B0604020202020204" pitchFamily="34" charset="0"/>
                <a:ea typeface="Calibri" panose="020F0502020204030204" pitchFamily="34" charset="0"/>
                <a:cs typeface="Times New Roman" panose="02020603050405020304" pitchFamily="18" charset="0"/>
              </a:rPr>
              <a:t>Magyarovi</a:t>
            </a:r>
            <a:r>
              <a:rPr lang="cs-CZ" sz="1000" dirty="0">
                <a:latin typeface="Arial" panose="020B0604020202020204" pitchFamily="34" charset="0"/>
                <a:ea typeface="Calibri" panose="020F0502020204030204" pitchFamily="34" charset="0"/>
                <a:cs typeface="Times New Roman" panose="02020603050405020304" pitchFamily="18" charset="0"/>
              </a:rPr>
              <a:t> na 1:0 usnadnil. Čisté svědomí nemá náš gólman ani při druhé brance v naší síti na 2:0. Se střelou Adama Koubka si měl poradit. Hosté se dostali do herní pohody a ještě před změnou stran zvýšil Marek Blažek po špatné malé domů na 3:0. Tříbrankový náskok určil i vývoj utkání po změně stran. Hosté hráli sebevědomě a našemu týmu začaly ubývat síly. Na některých hráčích s začalo projevovat tréninkové manko. Soupeř nelenil a ve druhé pětačtyřiceti minutovce přidal ještě 2 branky. Trenéři s výkonem naší jedenáctky byli velmi nespokojeni, hráči druhou půlku odchodili a neodvedli na hřišti všechno co v nich je. Za odměnou jim bylo naordinováno 5 koleček běhu kolem fotbalového hřiště, který odpovídají 5 inkasovaným brankám. </a:t>
            </a:r>
            <a:r>
              <a:rPr lang="cs-CZ" sz="1000" dirty="0" smtClean="0">
                <a:latin typeface="Arial" panose="020B0604020202020204" pitchFamily="34" charset="0"/>
                <a:ea typeface="Calibri" panose="020F0502020204030204" pitchFamily="34" charset="0"/>
                <a:cs typeface="Times New Roman" panose="02020603050405020304" pitchFamily="18" charset="0"/>
              </a:rPr>
              <a:t>Zůstáváme </a:t>
            </a:r>
            <a:r>
              <a:rPr lang="cs-CZ" sz="1000" dirty="0">
                <a:latin typeface="Arial" panose="020B0604020202020204" pitchFamily="34" charset="0"/>
                <a:ea typeface="Calibri" panose="020F0502020204030204" pitchFamily="34" charset="0"/>
                <a:cs typeface="Times New Roman" panose="02020603050405020304" pitchFamily="18" charset="0"/>
              </a:rPr>
              <a:t>na posledním místě bez zisku bodu. Za týden 20.10.2019 od 10:00 hrajeme derby proti VOŠ a SOŠ Roudnice </a:t>
            </a:r>
            <a:r>
              <a:rPr lang="cs-CZ" sz="1000" dirty="0" err="1">
                <a:latin typeface="Arial" panose="020B0604020202020204" pitchFamily="34" charset="0"/>
                <a:ea typeface="Calibri" panose="020F0502020204030204" pitchFamily="34" charset="0"/>
                <a:cs typeface="Times New Roman" panose="02020603050405020304" pitchFamily="18" charset="0"/>
              </a:rPr>
              <a:t>n.L.</a:t>
            </a:r>
            <a:r>
              <a:rPr lang="cs-CZ" sz="1000" dirty="0">
                <a:latin typeface="Arial" panose="020B0604020202020204" pitchFamily="34" charset="0"/>
                <a:ea typeface="Calibri" panose="020F0502020204030204" pitchFamily="34" charset="0"/>
                <a:cs typeface="Times New Roman" panose="02020603050405020304" pitchFamily="18" charset="0"/>
              </a:rPr>
              <a:t> B</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u="sng" dirty="0">
                <a:latin typeface="Arial" panose="020B0604020202020204" pitchFamily="34" charset="0"/>
                <a:ea typeface="Calibri" panose="020F0502020204030204" pitchFamily="34" charset="0"/>
                <a:cs typeface="Times New Roman" panose="02020603050405020304" pitchFamily="18" charset="0"/>
              </a:rPr>
              <a:t>Sestava:</a:t>
            </a:r>
            <a:r>
              <a:rPr lang="cs-CZ" sz="1000" dirty="0">
                <a:latin typeface="Arial" panose="020B0604020202020204" pitchFamily="34" charset="0"/>
                <a:ea typeface="Calibri" panose="020F0502020204030204" pitchFamily="34" charset="0"/>
                <a:cs typeface="Times New Roman" panose="02020603050405020304" pitchFamily="18" charset="0"/>
              </a:rPr>
              <a:t> </a:t>
            </a:r>
            <a:r>
              <a:rPr lang="cs-CZ" sz="1000" dirty="0" err="1">
                <a:latin typeface="Arial" panose="020B0604020202020204" pitchFamily="34" charset="0"/>
                <a:ea typeface="Calibri" panose="020F0502020204030204" pitchFamily="34" charset="0"/>
                <a:cs typeface="Times New Roman" panose="02020603050405020304" pitchFamily="18" charset="0"/>
              </a:rPr>
              <a:t>L.Šrotýř-L.Kuča</a:t>
            </a:r>
            <a:r>
              <a:rPr lang="cs-CZ" sz="1000" dirty="0">
                <a:latin typeface="Arial" panose="020B0604020202020204" pitchFamily="34" charset="0"/>
                <a:ea typeface="Calibri" panose="020F0502020204030204" pitchFamily="34" charset="0"/>
                <a:cs typeface="Times New Roman" panose="02020603050405020304" pitchFamily="18" charset="0"/>
              </a:rPr>
              <a:t>, </a:t>
            </a:r>
            <a:r>
              <a:rPr lang="cs-CZ" sz="1000" dirty="0" err="1">
                <a:latin typeface="Arial" panose="020B0604020202020204" pitchFamily="34" charset="0"/>
                <a:ea typeface="Calibri" panose="020F0502020204030204" pitchFamily="34" charset="0"/>
                <a:cs typeface="Times New Roman" panose="02020603050405020304" pitchFamily="18" charset="0"/>
              </a:rPr>
              <a:t>V.Volák</a:t>
            </a:r>
            <a:r>
              <a:rPr lang="cs-CZ" sz="1000" dirty="0">
                <a:latin typeface="Arial" panose="020B0604020202020204" pitchFamily="34" charset="0"/>
                <a:ea typeface="Calibri" panose="020F0502020204030204" pitchFamily="34" charset="0"/>
                <a:cs typeface="Times New Roman" panose="02020603050405020304" pitchFamily="18" charset="0"/>
              </a:rPr>
              <a:t>, </a:t>
            </a:r>
            <a:r>
              <a:rPr lang="cs-CZ" sz="1000" dirty="0" err="1">
                <a:latin typeface="Arial" panose="020B0604020202020204" pitchFamily="34" charset="0"/>
                <a:ea typeface="Calibri" panose="020F0502020204030204" pitchFamily="34" charset="0"/>
                <a:cs typeface="Times New Roman" panose="02020603050405020304" pitchFamily="18" charset="0"/>
              </a:rPr>
              <a:t>M.Vaszi</a:t>
            </a:r>
            <a:r>
              <a:rPr lang="cs-CZ" sz="1000" dirty="0">
                <a:latin typeface="Arial" panose="020B0604020202020204" pitchFamily="34" charset="0"/>
                <a:ea typeface="Calibri" panose="020F0502020204030204" pitchFamily="34" charset="0"/>
                <a:cs typeface="Times New Roman" panose="02020603050405020304" pitchFamily="18" charset="0"/>
              </a:rPr>
              <a:t>, </a:t>
            </a:r>
            <a:r>
              <a:rPr lang="cs-CZ" sz="1000" dirty="0" err="1">
                <a:latin typeface="Arial" panose="020B0604020202020204" pitchFamily="34" charset="0"/>
                <a:ea typeface="Calibri" panose="020F0502020204030204" pitchFamily="34" charset="0"/>
                <a:cs typeface="Times New Roman" panose="02020603050405020304" pitchFamily="18" charset="0"/>
              </a:rPr>
              <a:t>D.Ivanič</a:t>
            </a:r>
            <a:r>
              <a:rPr lang="cs-CZ" sz="1000" dirty="0">
                <a:latin typeface="Arial" panose="020B0604020202020204" pitchFamily="34" charset="0"/>
                <a:ea typeface="Calibri" panose="020F0502020204030204" pitchFamily="34" charset="0"/>
                <a:cs typeface="Times New Roman" panose="02020603050405020304" pitchFamily="18" charset="0"/>
              </a:rPr>
              <a:t>, </a:t>
            </a:r>
            <a:r>
              <a:rPr lang="cs-CZ" sz="1000" dirty="0" err="1">
                <a:latin typeface="Arial" panose="020B0604020202020204" pitchFamily="34" charset="0"/>
                <a:ea typeface="Calibri" panose="020F0502020204030204" pitchFamily="34" charset="0"/>
                <a:cs typeface="Times New Roman" panose="02020603050405020304" pitchFamily="18" charset="0"/>
              </a:rPr>
              <a:t>O.Malecha</a:t>
            </a:r>
            <a:r>
              <a:rPr lang="cs-CZ" sz="1000" dirty="0">
                <a:latin typeface="Arial" panose="020B0604020202020204" pitchFamily="34" charset="0"/>
                <a:ea typeface="Calibri" panose="020F0502020204030204" pitchFamily="34" charset="0"/>
                <a:cs typeface="Times New Roman" panose="02020603050405020304" pitchFamily="18" charset="0"/>
              </a:rPr>
              <a:t>,    </a:t>
            </a:r>
          </a:p>
          <a:p>
            <a:pPr algn="just">
              <a:lnSpc>
                <a:spcPct val="107000"/>
              </a:lnSpc>
              <a:spcAft>
                <a:spcPts val="0"/>
              </a:spcAft>
            </a:pPr>
            <a:r>
              <a:rPr lang="cs-CZ" sz="1000" dirty="0">
                <a:latin typeface="Arial" panose="020B0604020202020204" pitchFamily="34" charset="0"/>
                <a:ea typeface="Calibri" panose="020F0502020204030204" pitchFamily="34" charset="0"/>
                <a:cs typeface="Times New Roman" panose="02020603050405020304" pitchFamily="18" charset="0"/>
              </a:rPr>
              <a:t>                 </a:t>
            </a:r>
            <a:r>
              <a:rPr lang="cs-CZ" sz="1000" dirty="0" err="1">
                <a:latin typeface="Arial" panose="020B0604020202020204" pitchFamily="34" charset="0"/>
                <a:ea typeface="Calibri" panose="020F0502020204030204" pitchFamily="34" charset="0"/>
                <a:cs typeface="Times New Roman" panose="02020603050405020304" pitchFamily="18" charset="0"/>
              </a:rPr>
              <a:t>F.Keltner</a:t>
            </a:r>
            <a:r>
              <a:rPr lang="cs-CZ" sz="1000" dirty="0">
                <a:latin typeface="Arial" panose="020B0604020202020204" pitchFamily="34" charset="0"/>
                <a:ea typeface="Calibri" panose="020F0502020204030204" pitchFamily="34" charset="0"/>
                <a:cs typeface="Times New Roman" panose="02020603050405020304" pitchFamily="18" charset="0"/>
              </a:rPr>
              <a:t>, </a:t>
            </a:r>
            <a:r>
              <a:rPr lang="cs-CZ" sz="1000" dirty="0" err="1">
                <a:latin typeface="Arial" panose="020B0604020202020204" pitchFamily="34" charset="0"/>
                <a:ea typeface="Calibri" panose="020F0502020204030204" pitchFamily="34" charset="0"/>
                <a:cs typeface="Times New Roman" panose="02020603050405020304" pitchFamily="18" charset="0"/>
              </a:rPr>
              <a:t>J.Daniluk</a:t>
            </a:r>
            <a:r>
              <a:rPr lang="cs-CZ" sz="1000" dirty="0">
                <a:latin typeface="Arial" panose="020B0604020202020204" pitchFamily="34" charset="0"/>
                <a:ea typeface="Calibri" panose="020F0502020204030204" pitchFamily="34" charset="0"/>
                <a:cs typeface="Times New Roman" panose="02020603050405020304" pitchFamily="18" charset="0"/>
              </a:rPr>
              <a:t>, </a:t>
            </a:r>
            <a:r>
              <a:rPr lang="cs-CZ" sz="1000" dirty="0" err="1">
                <a:latin typeface="Arial" panose="020B0604020202020204" pitchFamily="34" charset="0"/>
                <a:ea typeface="Calibri" panose="020F0502020204030204" pitchFamily="34" charset="0"/>
                <a:cs typeface="Times New Roman" panose="02020603050405020304" pitchFamily="18" charset="0"/>
              </a:rPr>
              <a:t>J.Pilař</a:t>
            </a:r>
            <a:r>
              <a:rPr lang="cs-CZ" sz="1000" dirty="0">
                <a:latin typeface="Arial" panose="020B0604020202020204" pitchFamily="34" charset="0"/>
                <a:ea typeface="Calibri" panose="020F0502020204030204" pitchFamily="34" charset="0"/>
                <a:cs typeface="Times New Roman" panose="02020603050405020304" pitchFamily="18" charset="0"/>
              </a:rPr>
              <a:t>, .Kabelka, </a:t>
            </a:r>
            <a:r>
              <a:rPr lang="cs-CZ" sz="1000" dirty="0" err="1">
                <a:latin typeface="Arial" panose="020B0604020202020204" pitchFamily="34" charset="0"/>
                <a:ea typeface="Calibri" panose="020F0502020204030204" pitchFamily="34" charset="0"/>
                <a:cs typeface="Times New Roman" panose="02020603050405020304" pitchFamily="18" charset="0"/>
              </a:rPr>
              <a:t>J.Šedivý</a:t>
            </a:r>
            <a:r>
              <a:rPr lang="cs-CZ" sz="1000" dirty="0">
                <a:latin typeface="Arial" panose="020B0604020202020204" pitchFamily="34" charset="0"/>
                <a:ea typeface="Calibri" panose="020F0502020204030204" pitchFamily="34" charset="0"/>
                <a:cs typeface="Times New Roman" panose="02020603050405020304" pitchFamily="18" charset="0"/>
              </a:rPr>
              <a:t>, </a:t>
            </a:r>
            <a:r>
              <a:rPr lang="cs-CZ" sz="1000" dirty="0" err="1">
                <a:latin typeface="Arial" panose="020B0604020202020204" pitchFamily="34" charset="0"/>
                <a:ea typeface="Calibri" panose="020F0502020204030204" pitchFamily="34" charset="0"/>
                <a:cs typeface="Times New Roman" panose="02020603050405020304" pitchFamily="18" charset="0"/>
              </a:rPr>
              <a:t>M.Miga</a:t>
            </a:r>
            <a:r>
              <a:rPr lang="cs-CZ" sz="1000" dirty="0">
                <a:latin typeface="Arial" panose="020B0604020202020204" pitchFamily="34" charset="0"/>
                <a:ea typeface="Calibri" panose="020F0502020204030204" pitchFamily="34" charset="0"/>
                <a:cs typeface="Times New Roman" panose="02020603050405020304" pitchFamily="18" charset="0"/>
              </a:rPr>
              <a:t>,  </a:t>
            </a:r>
          </a:p>
          <a:p>
            <a:pPr algn="just">
              <a:lnSpc>
                <a:spcPct val="107000"/>
              </a:lnSpc>
              <a:spcAft>
                <a:spcPts val="0"/>
              </a:spcAft>
            </a:pPr>
            <a:r>
              <a:rPr lang="cs-CZ" sz="1000" dirty="0">
                <a:latin typeface="Arial" panose="020B0604020202020204" pitchFamily="34" charset="0"/>
                <a:ea typeface="Calibri" panose="020F0502020204030204" pitchFamily="34" charset="0"/>
                <a:cs typeface="Times New Roman" panose="02020603050405020304" pitchFamily="18" charset="0"/>
              </a:rPr>
              <a:t>                 </a:t>
            </a:r>
            <a:r>
              <a:rPr lang="cs-CZ" sz="1000" dirty="0" err="1">
                <a:latin typeface="Arial" panose="020B0604020202020204" pitchFamily="34" charset="0"/>
                <a:ea typeface="Calibri" panose="020F0502020204030204" pitchFamily="34" charset="0"/>
                <a:cs typeface="Times New Roman" panose="02020603050405020304" pitchFamily="18" charset="0"/>
              </a:rPr>
              <a:t>A.Rubín</a:t>
            </a:r>
            <a:r>
              <a:rPr lang="cs-CZ" sz="1000" dirty="0">
                <a:latin typeface="Arial" panose="020B0604020202020204" pitchFamily="34" charset="0"/>
                <a:ea typeface="Calibri" panose="020F0502020204030204" pitchFamily="34" charset="0"/>
                <a:cs typeface="Times New Roman" panose="02020603050405020304" pitchFamily="18" charset="0"/>
              </a:rPr>
              <a:t>, </a:t>
            </a:r>
            <a:r>
              <a:rPr lang="cs-CZ" sz="1000" dirty="0" err="1">
                <a:latin typeface="Arial" panose="020B0604020202020204" pitchFamily="34" charset="0"/>
                <a:ea typeface="Calibri" panose="020F0502020204030204" pitchFamily="34" charset="0"/>
                <a:cs typeface="Times New Roman" panose="02020603050405020304" pitchFamily="18" charset="0"/>
              </a:rPr>
              <a:t>A.Šabák</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u="sng" dirty="0">
                <a:latin typeface="Arial" panose="020B0604020202020204" pitchFamily="34" charset="0"/>
                <a:ea typeface="Calibri" panose="020F0502020204030204" pitchFamily="34" charset="0"/>
                <a:cs typeface="Times New Roman" panose="02020603050405020304" pitchFamily="18" charset="0"/>
              </a:rPr>
              <a:t>Trenér:</a:t>
            </a:r>
            <a:r>
              <a:rPr lang="cs-CZ" sz="1000" dirty="0">
                <a:latin typeface="Arial" panose="020B0604020202020204" pitchFamily="34" charset="0"/>
                <a:ea typeface="Calibri" panose="020F0502020204030204" pitchFamily="34" charset="0"/>
                <a:cs typeface="Times New Roman" panose="02020603050405020304" pitchFamily="18" charset="0"/>
              </a:rPr>
              <a:t> </a:t>
            </a:r>
            <a:r>
              <a:rPr lang="cs-CZ" sz="1000" dirty="0" err="1">
                <a:latin typeface="Arial" panose="020B0604020202020204" pitchFamily="34" charset="0"/>
                <a:ea typeface="Calibri" panose="020F0502020204030204" pitchFamily="34" charset="0"/>
                <a:cs typeface="Times New Roman" panose="02020603050405020304" pitchFamily="18" charset="0"/>
              </a:rPr>
              <a:t>F.Kučera</a:t>
            </a:r>
            <a:r>
              <a:rPr lang="cs-CZ" sz="1000" dirty="0">
                <a:latin typeface="Arial" panose="020B0604020202020204" pitchFamily="34" charset="0"/>
                <a:ea typeface="Calibri" panose="020F0502020204030204" pitchFamily="34" charset="0"/>
                <a:cs typeface="Times New Roman" panose="02020603050405020304" pitchFamily="18" charset="0"/>
              </a:rPr>
              <a:t>, </a:t>
            </a:r>
            <a:r>
              <a:rPr lang="cs-CZ" sz="1000" dirty="0" err="1">
                <a:latin typeface="Arial" panose="020B0604020202020204" pitchFamily="34" charset="0"/>
                <a:ea typeface="Calibri" panose="020F0502020204030204" pitchFamily="34" charset="0"/>
                <a:cs typeface="Times New Roman" panose="02020603050405020304" pitchFamily="18" charset="0"/>
              </a:rPr>
              <a:t>Š.Juriga</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u="sng" dirty="0">
                <a:latin typeface="Arial" panose="020B0604020202020204" pitchFamily="34" charset="0"/>
                <a:ea typeface="Calibri" panose="020F0502020204030204" pitchFamily="34" charset="0"/>
                <a:cs typeface="Times New Roman" panose="02020603050405020304" pitchFamily="18" charset="0"/>
              </a:rPr>
              <a:t>Rozhodčí:</a:t>
            </a:r>
            <a:r>
              <a:rPr lang="cs-CZ" sz="1000" dirty="0">
                <a:latin typeface="Arial" panose="020B0604020202020204" pitchFamily="34" charset="0"/>
                <a:ea typeface="Calibri" panose="020F0502020204030204" pitchFamily="34" charset="0"/>
                <a:cs typeface="Times New Roman" panose="02020603050405020304" pitchFamily="18" charset="0"/>
              </a:rPr>
              <a:t> Pavel Dobrý     40 diváků</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ovéPole 6">
            <a:extLst>
              <a:ext uri="{FF2B5EF4-FFF2-40B4-BE49-F238E27FC236}">
                <a16:creationId xmlns:a16="http://schemas.microsoft.com/office/drawing/2014/main" id="{E0BFE8BE-F8D5-4E4E-A54D-4B296BA2DA8D}"/>
              </a:ext>
            </a:extLst>
          </p:cNvPr>
          <p:cNvSpPr txBox="1"/>
          <p:nvPr/>
        </p:nvSpPr>
        <p:spPr>
          <a:xfrm>
            <a:off x="143992" y="91108"/>
            <a:ext cx="4536504" cy="1384995"/>
          </a:xfrm>
          <a:prstGeom prst="rect">
            <a:avLst/>
          </a:prstGeom>
          <a:blipFill>
            <a:blip r:embed="rId2"/>
            <a:stretch>
              <a:fillRect/>
            </a:stretch>
          </a:blipFill>
          <a:effectLst>
            <a:glow rad="101600">
              <a:srgbClr val="FF66CC">
                <a:alpha val="40000"/>
              </a:srgbClr>
            </a:glow>
            <a:softEdge rad="546100"/>
          </a:effectLst>
        </p:spPr>
        <p:txBody>
          <a:bodyPr wrap="square" rtlCol="0">
            <a:spAutoFit/>
          </a:bodyPr>
          <a:lstStyle/>
          <a:p>
            <a:pPr algn="ctr"/>
            <a:r>
              <a:rPr lang="cs-CZ" sz="2800" dirty="0">
                <a:solidFill>
                  <a:schemeClr val="accent6">
                    <a:lumMod val="75000"/>
                  </a:schemeClr>
                </a:solidFill>
                <a:latin typeface="Georgia" panose="02040502050405020303" pitchFamily="18" charset="0"/>
              </a:rPr>
              <a:t>Trenéři byli spokojeni s výkonem jen v prvních 20 minutách</a:t>
            </a:r>
          </a:p>
        </p:txBody>
      </p:sp>
      <p:sp>
        <p:nvSpPr>
          <p:cNvPr id="8" name="Obdélník 7">
            <a:extLst>
              <a:ext uri="{FF2B5EF4-FFF2-40B4-BE49-F238E27FC236}">
                <a16:creationId xmlns:a16="http://schemas.microsoft.com/office/drawing/2014/main" id="{DEFAC6D2-4F61-42C1-B800-CBE92E273896}"/>
              </a:ext>
            </a:extLst>
          </p:cNvPr>
          <p:cNvSpPr/>
          <p:nvPr/>
        </p:nvSpPr>
        <p:spPr>
          <a:xfrm>
            <a:off x="5472584" y="1451140"/>
            <a:ext cx="4680520" cy="5652000"/>
          </a:xfrm>
          <a:prstGeom prst="rect">
            <a:avLst/>
          </a:prstGeom>
        </p:spPr>
        <p:txBody>
          <a:bodyPr wrap="square">
            <a:noAutofit/>
          </a:bodyPr>
          <a:lstStyle/>
          <a:p>
            <a:pPr algn="ctr">
              <a:lnSpc>
                <a:spcPct val="107000"/>
              </a:lnSpc>
              <a:spcAft>
                <a:spcPts val="0"/>
              </a:spcAft>
            </a:pPr>
            <a:r>
              <a:rPr lang="cs-CZ" sz="1600" dirty="0">
                <a:highlight>
                  <a:srgbClr val="00FF00"/>
                </a:highlight>
                <a:latin typeface="Arial Black" panose="020B0A04020102020204" pitchFamily="34" charset="0"/>
                <a:ea typeface="Calibri" panose="020F0502020204030204" pitchFamily="34" charset="0"/>
                <a:cs typeface="Arial" panose="020B0604020202020204" pitchFamily="34" charset="0"/>
              </a:rPr>
              <a:t>FK Slavoj Žatec - SK Štětí</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600" dirty="0">
                <a:highlight>
                  <a:srgbClr val="00FF00"/>
                </a:highlight>
                <a:latin typeface="Arial Black" panose="020B0A04020102020204" pitchFamily="34" charset="0"/>
                <a:ea typeface="Calibri" panose="020F0502020204030204" pitchFamily="34" charset="0"/>
                <a:cs typeface="Arial" panose="020B0604020202020204" pitchFamily="34" charset="0"/>
              </a:rPr>
              <a:t>7:3(3:2)   6.10.2019   9. kolo</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Nedělní cestování do dalekého Žatce na hřiště celku z horní poloviny tabulky mělo zajímavý dodatek. V půlce cesty se totiž zjistilo, že dresy zůstaly ve Štětí na hřišti. Vracet se již nešlo. Půjčili nám je v Žatci. Sice to nebylo zadarmo, ale měli jsme v čem nastoupit. Špatný den pokračoval hned po zahájení utkání. Uběhlo pár vteřin a už jsme tahali míč ze sítě. Štěstí, že  jsme se světlé chvilky, první v tento den, rychle dočkali i my, když Jakub </a:t>
            </a:r>
            <a:r>
              <a:rPr lang="cs-CZ" sz="1000" b="0" dirty="0" err="1">
                <a:latin typeface="Arial" panose="020B0604020202020204" pitchFamily="34" charset="0"/>
                <a:ea typeface="Calibri" panose="020F0502020204030204" pitchFamily="34" charset="0"/>
                <a:cs typeface="Arial" panose="020B0604020202020204" pitchFamily="34" charset="0"/>
              </a:rPr>
              <a:t>Daniluk</a:t>
            </a:r>
            <a:r>
              <a:rPr lang="cs-CZ" sz="1000" b="0" dirty="0">
                <a:latin typeface="Arial" panose="020B0604020202020204" pitchFamily="34" charset="0"/>
                <a:ea typeface="Calibri" panose="020F0502020204030204" pitchFamily="34" charset="0"/>
                <a:cs typeface="Arial" panose="020B0604020202020204" pitchFamily="34" charset="0"/>
              </a:rPr>
              <a:t> srovnal na 1:1. V 9. minutě vstoupil do hry rozhodčí, který posoudil zákrok našeho hráče na hranici vlastní šestnáctky jako nedovolený a ukázal na značku pokutového kopu. Tu proměnil Pavel Klíč na 2:1. Za další 2 minuty dostala naše loď další trhlinu, to když Aleš </a:t>
            </a:r>
            <a:r>
              <a:rPr lang="cs-CZ" sz="1000" b="0" dirty="0" err="1">
                <a:latin typeface="Arial" panose="020B0604020202020204" pitchFamily="34" charset="0"/>
                <a:ea typeface="Calibri" panose="020F0502020204030204" pitchFamily="34" charset="0"/>
                <a:cs typeface="Arial" panose="020B0604020202020204" pitchFamily="34" charset="0"/>
              </a:rPr>
              <a:t>Klocperk</a:t>
            </a:r>
            <a:r>
              <a:rPr lang="cs-CZ" sz="1000" b="0" dirty="0">
                <a:latin typeface="Arial" panose="020B0604020202020204" pitchFamily="34" charset="0"/>
                <a:ea typeface="Calibri" panose="020F0502020204030204" pitchFamily="34" charset="0"/>
                <a:cs typeface="Arial" panose="020B0604020202020204" pitchFamily="34" charset="0"/>
              </a:rPr>
              <a:t> zvýšil na 3:1.  Přitažlivé momenty z úvodu utkání v dalších minutách prvního poločasu ustoupily do pozadí a pozornost přinesla až 29. minuta, kdy se Tomáši Kabelkovi podařilo snížit na 2:3.  Tímto výsledkem skončila i 1. půle.  Druhá pro nás začala báječně. V 53. minutě se podařilo Oldřichovi </a:t>
            </a:r>
            <a:r>
              <a:rPr lang="cs-CZ" sz="1000" b="0" dirty="0" err="1">
                <a:latin typeface="Arial" panose="020B0604020202020204" pitchFamily="34" charset="0"/>
                <a:ea typeface="Calibri" panose="020F0502020204030204" pitchFamily="34" charset="0"/>
                <a:cs typeface="Arial" panose="020B0604020202020204" pitchFamily="34" charset="0"/>
              </a:rPr>
              <a:t>Malechovi</a:t>
            </a:r>
            <a:r>
              <a:rPr lang="cs-CZ" sz="1000" b="0" dirty="0">
                <a:latin typeface="Arial" panose="020B0604020202020204" pitchFamily="34" charset="0"/>
                <a:ea typeface="Calibri" panose="020F0502020204030204" pitchFamily="34" charset="0"/>
                <a:cs typeface="Arial" panose="020B0604020202020204" pitchFamily="34" charset="0"/>
              </a:rPr>
              <a:t> vyrovnat na 3:3 a obě mužstva stála opět na startovní čáře. Začínalo se znova. Do dalšího vývoje utkání vstoupila v 63. minutě druhá penalta nařízená proti našemu celku. Stejně jako v prvním případě se ji Pavlovi Klíčovi podařilo proměnit a domácí se tak ujali vedení 4:3. Gól v naší síti dostal domácí na koně a o 10. minut   později přehozením brankáře pojistili vedení na 5:3. Gól na 6:3 jsme inkasovali po nepřehledné situaci před naší brankou a čtvrtým gólem v zápase se o to zasloužil Pavel Klíč. Na úplném konci utkání jsme uzavřel celkové skóre 7:3, jeden z hráčů domácích s typicky fotbalovým jménem Jakub Plánička. </a:t>
            </a: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Štefan </a:t>
            </a:r>
            <a:r>
              <a:rPr lang="cs-CZ" sz="1000" b="0" dirty="0" err="1">
                <a:latin typeface="Arial" panose="020B0604020202020204" pitchFamily="34" charset="0"/>
                <a:ea typeface="Calibri" panose="020F0502020204030204" pitchFamily="34" charset="0"/>
                <a:cs typeface="Arial" panose="020B0604020202020204" pitchFamily="34" charset="0"/>
              </a:rPr>
              <a:t>Juriga</a:t>
            </a:r>
            <a:r>
              <a:rPr lang="cs-CZ" sz="1000" b="0" dirty="0">
                <a:latin typeface="Arial" panose="020B0604020202020204" pitchFamily="34" charset="0"/>
                <a:ea typeface="Calibri" panose="020F0502020204030204" pitchFamily="34" charset="0"/>
                <a:cs typeface="Arial" panose="020B0604020202020204" pitchFamily="34" charset="0"/>
              </a:rPr>
              <a:t> – trenér SK Štětí:</a:t>
            </a: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Zápasu by více slušel výsledek 5:3. Dlouho jsme drželi krok, ale když jsme inkasovali čtvrtý gól z penalty, tak jsme pak odpadli. Děláme moc chyb v rozehrávce a soupeři nás trestají. </a:t>
            </a:r>
          </a:p>
          <a:p>
            <a:pPr>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Branky:</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J.Daniluk</a:t>
            </a:r>
            <a:r>
              <a:rPr lang="cs-CZ" sz="1000" b="0" dirty="0">
                <a:latin typeface="Arial" panose="020B0604020202020204" pitchFamily="34" charset="0"/>
                <a:ea typeface="Calibri" panose="020F0502020204030204" pitchFamily="34" charset="0"/>
                <a:cs typeface="Arial" panose="020B0604020202020204" pitchFamily="34" charset="0"/>
              </a:rPr>
              <a:t> 1, </a:t>
            </a:r>
            <a:r>
              <a:rPr lang="cs-CZ" sz="1000" b="0" dirty="0" err="1">
                <a:latin typeface="Arial" panose="020B0604020202020204" pitchFamily="34" charset="0"/>
                <a:ea typeface="Calibri" panose="020F0502020204030204" pitchFamily="34" charset="0"/>
                <a:cs typeface="Arial" panose="020B0604020202020204" pitchFamily="34" charset="0"/>
              </a:rPr>
              <a:t>T.Kabelka</a:t>
            </a:r>
            <a:r>
              <a:rPr lang="cs-CZ" sz="1000" b="0" dirty="0">
                <a:latin typeface="Arial" panose="020B0604020202020204" pitchFamily="34" charset="0"/>
                <a:ea typeface="Calibri" panose="020F0502020204030204" pitchFamily="34" charset="0"/>
                <a:cs typeface="Arial" panose="020B0604020202020204" pitchFamily="34" charset="0"/>
              </a:rPr>
              <a:t> 1, </a:t>
            </a:r>
            <a:r>
              <a:rPr lang="cs-CZ" sz="1000" b="0" dirty="0" err="1">
                <a:latin typeface="Arial" panose="020B0604020202020204" pitchFamily="34" charset="0"/>
                <a:ea typeface="Calibri" panose="020F0502020204030204" pitchFamily="34" charset="0"/>
                <a:cs typeface="Arial" panose="020B0604020202020204" pitchFamily="34" charset="0"/>
              </a:rPr>
              <a:t>O.Malecha</a:t>
            </a:r>
            <a:r>
              <a:rPr lang="cs-CZ" sz="1000" b="0" dirty="0">
                <a:latin typeface="Arial" panose="020B0604020202020204" pitchFamily="34" charset="0"/>
                <a:ea typeface="Calibri" panose="020F0502020204030204" pitchFamily="34" charset="0"/>
                <a:cs typeface="Arial" panose="020B0604020202020204" pitchFamily="34" charset="0"/>
              </a:rPr>
              <a:t> 1</a:t>
            </a:r>
          </a:p>
          <a:p>
            <a:pPr>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Sestava: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L.Šrotýř-L.Kuča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V.Volák</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M.Vaszi</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D.Ivanič</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O.Malecha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F.Keltber</a:t>
            </a:r>
            <a:r>
              <a:rPr lang="cs-CZ" sz="1000" b="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J.Daniluk</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J.Pilař</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T.Kabelka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J.Šedivý</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M.Miga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A.Rubín</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A.Šabák</a:t>
            </a:r>
            <a:endParaRPr lang="cs-CZ" sz="1000"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Trenér:</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Š.Juriga</a:t>
            </a:r>
            <a:endParaRPr lang="cs-CZ" sz="1000"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Rozhodčí:</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D.Průša</a:t>
            </a:r>
            <a:r>
              <a:rPr lang="cs-CZ" sz="1000" b="0" dirty="0">
                <a:latin typeface="Arial" panose="020B0604020202020204" pitchFamily="34" charset="0"/>
                <a:ea typeface="Calibri" panose="020F0502020204030204" pitchFamily="34" charset="0"/>
                <a:cs typeface="Arial" panose="020B0604020202020204" pitchFamily="34" charset="0"/>
              </a:rPr>
              <a:t>     40 diváků</a:t>
            </a:r>
          </a:p>
        </p:txBody>
      </p:sp>
      <p:sp>
        <p:nvSpPr>
          <p:cNvPr id="9" name="TextovéPole 8">
            <a:extLst>
              <a:ext uri="{FF2B5EF4-FFF2-40B4-BE49-F238E27FC236}">
                <a16:creationId xmlns:a16="http://schemas.microsoft.com/office/drawing/2014/main" id="{E7D3030E-F676-4C78-A177-02934579EF11}"/>
              </a:ext>
            </a:extLst>
          </p:cNvPr>
          <p:cNvSpPr txBox="1"/>
          <p:nvPr/>
        </p:nvSpPr>
        <p:spPr>
          <a:xfrm>
            <a:off x="5544594" y="163116"/>
            <a:ext cx="4608510" cy="1261884"/>
          </a:xfrm>
          <a:prstGeom prst="rect">
            <a:avLst/>
          </a:prstGeom>
          <a:blipFill>
            <a:blip r:embed="rId3">
              <a:extLst>
                <a:ext uri="{837473B0-CC2E-450A-ABE3-18F120FF3D39}">
                  <a1611:picAttrSrcUrl xmlns:a1611="http://schemas.microsoft.com/office/drawing/2016/11/main" xmlns="" r:id="rId4"/>
                </a:ext>
              </a:extLst>
            </a:blip>
            <a:stretch>
              <a:fillRect/>
            </a:stretch>
          </a:blipFill>
          <a:effectLst>
            <a:glow rad="101600">
              <a:srgbClr val="FFFF66">
                <a:alpha val="40000"/>
              </a:srgbClr>
            </a:glow>
            <a:softEdge rad="241300"/>
          </a:effectLst>
        </p:spPr>
        <p:txBody>
          <a:bodyPr wrap="square" rtlCol="0">
            <a:spAutoFit/>
          </a:bodyPr>
          <a:lstStyle/>
          <a:p>
            <a:pPr algn="ctr"/>
            <a:r>
              <a:rPr lang="cs-CZ" sz="1900" dirty="0">
                <a:solidFill>
                  <a:srgbClr val="D60093"/>
                </a:solidFill>
                <a:latin typeface="Arial Black" panose="020B0A04020102020204" pitchFamily="34" charset="0"/>
              </a:rPr>
              <a:t>Dorostenci měli špatný den, Zapomněli doma </a:t>
            </a:r>
            <a:r>
              <a:rPr lang="cs-CZ" sz="1900" dirty="0" smtClean="0">
                <a:solidFill>
                  <a:srgbClr val="D60093"/>
                </a:solidFill>
                <a:latin typeface="Arial Black" panose="020B0A04020102020204" pitchFamily="34" charset="0"/>
              </a:rPr>
              <a:t>dresy </a:t>
            </a:r>
            <a:r>
              <a:rPr lang="cs-CZ" sz="1900" dirty="0">
                <a:solidFill>
                  <a:srgbClr val="D60093"/>
                </a:solidFill>
                <a:latin typeface="Arial Black" panose="020B0A04020102020204" pitchFamily="34" charset="0"/>
              </a:rPr>
              <a:t>a navíc proti nim nařídil rozhodčí 2 penalty</a:t>
            </a:r>
          </a:p>
        </p:txBody>
      </p:sp>
    </p:spTree>
    <p:extLst>
      <p:ext uri="{BB962C8B-B14F-4D97-AF65-F5344CB8AC3E}">
        <p14:creationId xmlns:p14="http://schemas.microsoft.com/office/powerpoint/2010/main" val="11829564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ýchozí návrh">
  <a:themeElements>
    <a:clrScheme name="Výchozí návr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Výchozí návrh">
      <a:majorFont>
        <a:latin typeface="Times New Roman"/>
        <a:ea typeface=""/>
        <a:cs typeface=""/>
      </a:majorFont>
      <a:minorFont>
        <a:latin typeface="Times New Roman"/>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blipFill>
          <a:blip xmlns:r="http://schemas.openxmlformats.org/officeDocument/2006/relationships" r:embed="rId1"/>
          <a:stretch>
            <a:fillRect/>
          </a:stretch>
        </a:blipFill>
        <a:ln w="9525">
          <a:noFill/>
          <a:miter lim="800000"/>
          <a:headEnd/>
          <a:tailEnd/>
        </a:ln>
        <a:effectLst/>
      </a:spPr>
      <a:bodyPr vert="horz" wrap="square" lIns="0" tIns="0" rIns="38088" bIns="39675"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sz="900" b="1" i="0" u="none" strike="noStrike" cap="none" normalizeH="0" baseline="0" dirty="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45791" dir="2021404" algn="ctr" rotWithShape="0">
            <a:srgbClr val="9999FF"/>
          </a:outerShdw>
        </a:effectLst>
      </a:spPr>
      <a:bodyPr vert="horz" wrap="none" lIns="0" tIns="0" rIns="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cs-CZ" sz="1200" b="1" i="0" u="none" strike="noStrike" cap="none" normalizeH="0" baseline="0" smtClean="0">
            <a:ln>
              <a:noFill/>
            </a:ln>
            <a:solidFill>
              <a:schemeClr val="tx1"/>
            </a:solidFill>
            <a:effectLst>
              <a:outerShdw blurRad="38100" dist="38100" dir="2700000" algn="tl">
                <a:srgbClr val="000000">
                  <a:alpha val="43137"/>
                </a:srgbClr>
              </a:outerShdw>
            </a:effectLst>
            <a:latin typeface="Arial Rounded MT Bold" pitchFamily="34" charset="0"/>
          </a:defRPr>
        </a:defPPr>
      </a:lstStyle>
    </a:lnDef>
    <a:txDef>
      <a:spPr>
        <a:solidFill>
          <a:srgbClr val="99FFCC"/>
        </a:solidFill>
        <a:effectLst>
          <a:glow rad="101600">
            <a:srgbClr val="FFFF66">
              <a:alpha val="40000"/>
            </a:srgbClr>
          </a:glow>
          <a:softEdge rad="241300"/>
        </a:effectLst>
      </a:spPr>
      <a:bodyPr wrap="square" rtlCol="0">
        <a:spAutoFit/>
      </a:bodyPr>
      <a:lstStyle>
        <a:defPPr algn="ctr">
          <a:defRPr sz="2000" dirty="0" smtClean="0">
            <a:latin typeface="Arial Black" panose="020B0A04020102020204" pitchFamily="34" charset="0"/>
          </a:defRPr>
        </a:defPPr>
      </a:lstStyle>
    </a:txDef>
  </a:objectDefaults>
  <a:extraClrSchemeLst>
    <a:extraClrScheme>
      <a:clrScheme name="Výchozí návr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Výchozí návrh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Výchozí návrh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Výchozí návrh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Výchozí návrh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Výchozí návrh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Výchozí návrh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350" row="4">
    <wetp:webextensionref xmlns:r="http://schemas.openxmlformats.org/officeDocument/2006/relationships" r:id="rId1"/>
  </wetp:taskpane>
  <wetp:taskpane dockstate="right" visibility="0" width="350" row="4">
    <wetp:webextensionref xmlns:r="http://schemas.openxmlformats.org/officeDocument/2006/relationships" r:id="rId2"/>
  </wetp:taskpane>
  <wetp:taskpane dockstate="right" visibility="0" width="350" row="5">
    <wetp:webextensionref xmlns:r="http://schemas.openxmlformats.org/officeDocument/2006/relationships" r:id="rId3"/>
  </wetp:taskpane>
  <wetp:taskpane dockstate="right" visibility="0" width="350" row="6">
    <wetp:webextensionref xmlns:r="http://schemas.openxmlformats.org/officeDocument/2006/relationships" r:id="rId4"/>
  </wetp:taskpane>
  <wetp:taskpane dockstate="right" visibility="0" width="350" row="7">
    <wetp:webextensionref xmlns:r="http://schemas.openxmlformats.org/officeDocument/2006/relationships" r:id="rId5"/>
  </wetp:taskpane>
  <wetp:taskpane dockstate="right" visibility="0" width="350"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75B91A8-6E46-426A-9707-2262F9DA1466}">
  <we:reference id="wa104380121" version="2.0.0.0" store="cs-CZ" storeType="OMEX"/>
  <we:alternateReferences>
    <we:reference id="WA104380121" version="2.0.0.0" store="WA10438012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167A753F-66AA-4724-8520-F8EFCF212C5A}">
  <we:reference id="wa104178141" version="3.9.11.1" store="cs-CZ" storeType="OMEX"/>
  <we:alternateReferences>
    <we:reference id="WA104178141" version="3.9.11.1" store="WA104178141"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62AB1FFC-DB39-43F4-9F5C-1C25464A3EE9}">
  <we:reference id="wa104380317" version="1.0.0.0" store="cs-CZ" storeType="OMEX"/>
  <we:alternateReferences>
    <we:reference id="WA104380317" version="1.0.0.0" store="WA104380317"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243B770F-8C12-4926-A20A-C65321F450E0}">
  <we:reference id="wa104380162" version="1.0.1.0" store="cs-CZ" storeType="OMEX"/>
  <we:alternateReferences>
    <we:reference id="WA104380162" version="1.0.1.0" store="WA104380162"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2A4739D-7E32-41D0-A5DF-C3FA12595487}">
  <we:reference id="wa104380510" version="1.0.0.3" store="cs-CZ" storeType="OMEX"/>
  <we:alternateReferences>
    <we:reference id="WA104380510" version="1.0.0.3" store="WA104380510"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040C81F9-9116-4A3C-A58F-264ECAB51127}">
  <we:reference id="wa104380907" version="1.0.0.0" store="cs-CZ" storeType="OMEX"/>
  <we:alternateReferences>
    <we:reference id="wa104380907" version="1.0.0.0" store="wa104380907"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Organic</Template>
  <TotalTime>120</TotalTime>
  <Words>4251</Words>
  <Application>Microsoft Office PowerPoint</Application>
  <PresentationFormat>Vlastní</PresentationFormat>
  <Paragraphs>2238</Paragraphs>
  <Slides>22</Slides>
  <Notes>2</Notes>
  <HiddenSlides>0</HiddenSlides>
  <MMClips>0</MMClips>
  <ScaleCrop>false</ScaleCrop>
  <HeadingPairs>
    <vt:vector size="6" baseType="variant">
      <vt:variant>
        <vt:lpstr>Použitá písma</vt:lpstr>
      </vt:variant>
      <vt:variant>
        <vt:i4>43</vt:i4>
      </vt:variant>
      <vt:variant>
        <vt:lpstr>Motiv</vt:lpstr>
      </vt:variant>
      <vt:variant>
        <vt:i4>1</vt:i4>
      </vt:variant>
      <vt:variant>
        <vt:lpstr>Nadpisy snímků</vt:lpstr>
      </vt:variant>
      <vt:variant>
        <vt:i4>22</vt:i4>
      </vt:variant>
    </vt:vector>
  </HeadingPairs>
  <TitlesOfParts>
    <vt:vector size="66" baseType="lpstr">
      <vt:lpstr>Yu Gothic UI Light</vt:lpstr>
      <vt:lpstr>Yu Gothic UI Semibold</vt:lpstr>
      <vt:lpstr>Aharoni</vt:lpstr>
      <vt:lpstr>Albertus MT</vt:lpstr>
      <vt:lpstr>Algerian</vt:lpstr>
      <vt:lpstr>Arial</vt:lpstr>
      <vt:lpstr>Arial Black</vt:lpstr>
      <vt:lpstr>Arial Rounded MT Bold</vt:lpstr>
      <vt:lpstr>Bahnschrift SemiBold Condensed</vt:lpstr>
      <vt:lpstr>Baskerville Old Face</vt:lpstr>
      <vt:lpstr>Berlin Sans FB Demi</vt:lpstr>
      <vt:lpstr>Bernard MT Condensed</vt:lpstr>
      <vt:lpstr>Bookman Old Style</vt:lpstr>
      <vt:lpstr>Britannic Bold</vt:lpstr>
      <vt:lpstr>Calibri</vt:lpstr>
      <vt:lpstr>Colonna MT</vt:lpstr>
      <vt:lpstr>Comic Sans MS</vt:lpstr>
      <vt:lpstr>Cooper Black</vt:lpstr>
      <vt:lpstr>Copperplate Gothic Bold</vt:lpstr>
      <vt:lpstr>Ebrima</vt:lpstr>
      <vt:lpstr>Elephant</vt:lpstr>
      <vt:lpstr>FangSong</vt:lpstr>
      <vt:lpstr>Georgia</vt:lpstr>
      <vt:lpstr>Georgia Pro Cond Black</vt:lpstr>
      <vt:lpstr>Gungsuh</vt:lpstr>
      <vt:lpstr>GungsuhChe</vt:lpstr>
      <vt:lpstr>Harrington</vt:lpstr>
      <vt:lpstr>Imprint MT Shadow</vt:lpstr>
      <vt:lpstr>Khmer UI</vt:lpstr>
      <vt:lpstr>KodchiangUPC</vt:lpstr>
      <vt:lpstr>Lucida Console</vt:lpstr>
      <vt:lpstr>Microsoft PhagsPa</vt:lpstr>
      <vt:lpstr>Miriam</vt:lpstr>
      <vt:lpstr>Modern No. 20</vt:lpstr>
      <vt:lpstr>Mongolian Baiti</vt:lpstr>
      <vt:lpstr>PT Sans</vt:lpstr>
      <vt:lpstr>Rockwell Nova Extra Bold</vt:lpstr>
      <vt:lpstr>Stencil</vt:lpstr>
      <vt:lpstr>STHupo</vt:lpstr>
      <vt:lpstr>Tahoma</vt:lpstr>
      <vt:lpstr>Times New Roman</vt:lpstr>
      <vt:lpstr>Verdana</vt:lpstr>
      <vt:lpstr>Yu Mincho Demibold</vt:lpstr>
      <vt:lpstr>Výchozí návrh</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Frantschach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Bez nadpisu</dc:title>
  <dc:creator>Pavel Čermák</dc:creator>
  <cp:lastModifiedBy>plisek</cp:lastModifiedBy>
  <cp:revision>23055</cp:revision>
  <cp:lastPrinted>2017-10-26T04:05:10Z</cp:lastPrinted>
  <dcterms:created xsi:type="dcterms:W3CDTF">2001-03-12T13:44:53Z</dcterms:created>
  <dcterms:modified xsi:type="dcterms:W3CDTF">2019-10-15T17:58:42Z</dcterms:modified>
</cp:coreProperties>
</file>