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handoutMasterIdLst>
    <p:handoutMasterId r:id="rId23"/>
  </p:handoutMasterIdLst>
  <p:sldIdLst>
    <p:sldId id="258" r:id="rId2"/>
    <p:sldId id="323" r:id="rId3"/>
    <p:sldId id="324" r:id="rId4"/>
    <p:sldId id="325" r:id="rId5"/>
    <p:sldId id="326" r:id="rId6"/>
    <p:sldId id="327" r:id="rId7"/>
    <p:sldId id="328" r:id="rId8"/>
    <p:sldId id="329" r:id="rId9"/>
    <p:sldId id="332" r:id="rId10"/>
    <p:sldId id="333" r:id="rId11"/>
    <p:sldId id="330" r:id="rId12"/>
    <p:sldId id="331" r:id="rId13"/>
    <p:sldId id="334" r:id="rId14"/>
    <p:sldId id="335" r:id="rId15"/>
    <p:sldId id="336" r:id="rId16"/>
    <p:sldId id="337" r:id="rId17"/>
    <p:sldId id="338" r:id="rId18"/>
    <p:sldId id="339" r:id="rId19"/>
    <p:sldId id="340" r:id="rId20"/>
    <p:sldId id="341" r:id="rId21"/>
  </p:sldIdLst>
  <p:sldSz cx="10225088"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416" userDrawn="1">
          <p15:clr>
            <a:srgbClr val="A4A3A4"/>
          </p15:clr>
        </p15:guide>
        <p15:guide id="2" pos="3221"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99"/>
    <a:srgbClr val="0000FF"/>
    <a:srgbClr val="FF99FF"/>
    <a:srgbClr val="CC3399"/>
    <a:srgbClr val="FFCC66"/>
    <a:srgbClr val="99FF99"/>
    <a:srgbClr val="00FF00"/>
    <a:srgbClr val="00CC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14" autoAdjust="0"/>
    <p:restoredTop sz="96270" autoAdjust="0"/>
  </p:normalViewPr>
  <p:slideViewPr>
    <p:cSldViewPr>
      <p:cViewPr varScale="1">
        <p:scale>
          <a:sx n="83" d="100"/>
          <a:sy n="83" d="100"/>
        </p:scale>
        <p:origin x="342" y="60"/>
      </p:cViewPr>
      <p:guideLst>
        <p:guide orient="horz" pos="2416"/>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0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71525" y="742950"/>
            <a:ext cx="525780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a:t>Klepnutím lze upravit styly předlohy textu.</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1</a:t>
            </a:fld>
            <a:endParaRPr lang="cs-CZ" dirty="0"/>
          </a:p>
        </p:txBody>
      </p:sp>
      <p:sp>
        <p:nvSpPr>
          <p:cNvPr id="22531" name="Rectangle 2"/>
          <p:cNvSpPr>
            <a:spLocks noGrp="1" noRot="1" noChangeAspect="1" noChangeArrowheads="1" noTextEdit="1"/>
          </p:cNvSpPr>
          <p:nvPr>
            <p:ph type="sldImg"/>
          </p:nvPr>
        </p:nvSpPr>
        <p:spPr>
          <a:xfrm>
            <a:off x="771525" y="742950"/>
            <a:ext cx="5257800" cy="3722688"/>
          </a:xfrm>
          <a:ln/>
        </p:spPr>
      </p:sp>
      <p:sp>
        <p:nvSpPr>
          <p:cNvPr id="22532" name="Rectangle 3"/>
          <p:cNvSpPr>
            <a:spLocks noGrp="1" noChangeArrowheads="1"/>
          </p:cNvSpPr>
          <p:nvPr>
            <p:ph type="body" idx="1"/>
          </p:nvPr>
        </p:nvSpPr>
        <p:spPr>
          <a:noFill/>
          <a:ln/>
        </p:spPr>
        <p:txBody>
          <a:bodyPr/>
          <a:lstStyle/>
          <a:p>
            <a:pPr eaLnBrk="1" hangingPunct="1"/>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a:t>
            </a:fld>
            <a:endParaRPr lang="cs-CZ"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5</a:t>
            </a:fld>
            <a:endParaRPr lang="cs-CZ" dirty="0"/>
          </a:p>
        </p:txBody>
      </p:sp>
    </p:spTree>
    <p:extLst>
      <p:ext uri="{BB962C8B-B14F-4D97-AF65-F5344CB8AC3E}">
        <p14:creationId xmlns:p14="http://schemas.microsoft.com/office/powerpoint/2010/main" val="3285105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3" y="2249491"/>
            <a:ext cx="8691325" cy="1550987"/>
          </a:xfrm>
        </p:spPr>
        <p:txBody>
          <a:bodyPr/>
          <a:lstStyle/>
          <a:p>
            <a:r>
              <a:rPr lang="cs-CZ"/>
              <a:t>Klepnutím lze upravit styl předlohy nadpisů.</a:t>
            </a:r>
          </a:p>
        </p:txBody>
      </p:sp>
      <p:sp>
        <p:nvSpPr>
          <p:cNvPr id="3" name="Podnadpis 2"/>
          <p:cNvSpPr>
            <a:spLocks noGrp="1"/>
          </p:cNvSpPr>
          <p:nvPr>
            <p:ph type="subTitle" idx="1"/>
          </p:nvPr>
        </p:nvSpPr>
        <p:spPr>
          <a:xfrm>
            <a:off x="1533763" y="4102101"/>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9" y="4651378"/>
            <a:ext cx="8691325" cy="14382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807909" y="3068641"/>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5188289"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6" y="290513"/>
            <a:ext cx="9202579" cy="12065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511256" y="1620841"/>
            <a:ext cx="4517658"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511256" y="2295528"/>
            <a:ext cx="4517658"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5194598" y="1620841"/>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5194598" y="2295528"/>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6" y="288925"/>
            <a:ext cx="3364180" cy="12255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998516" y="288928"/>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511256" y="1514478"/>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003991" y="646114"/>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8" y="642938"/>
            <a:ext cx="2172830" cy="5791200"/>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766883" y="642938"/>
            <a:ext cx="6367011" cy="57912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3" y="642938"/>
            <a:ext cx="8691325" cy="579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3" y="642938"/>
            <a:ext cx="8691325" cy="1206500"/>
          </a:xfrm>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5188289" y="20907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5188289" y="43386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3"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a:t>Klepnutím lze upravit styl předlohy nadpisů.</a:t>
            </a:r>
          </a:p>
        </p:txBody>
      </p:sp>
      <p:sp>
        <p:nvSpPr>
          <p:cNvPr id="10243" name="Rectangle 3"/>
          <p:cNvSpPr>
            <a:spLocks noGrp="1" noChangeArrowheads="1"/>
          </p:cNvSpPr>
          <p:nvPr>
            <p:ph type="body" idx="1"/>
          </p:nvPr>
        </p:nvSpPr>
        <p:spPr bwMode="auto">
          <a:xfrm>
            <a:off x="766883"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1028" name="Rectangle 4"/>
          <p:cNvSpPr>
            <a:spLocks noGrp="1" noChangeArrowheads="1"/>
          </p:cNvSpPr>
          <p:nvPr>
            <p:ph type="dt" sz="half" idx="2"/>
          </p:nvPr>
        </p:nvSpPr>
        <p:spPr bwMode="auto">
          <a:xfrm>
            <a:off x="766884"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3"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9.png"/><Relationship Id="rId3" Type="http://schemas.openxmlformats.org/officeDocument/2006/relationships/hyperlink" Target="http://www.izolace-beran.cz/index.php?lg=cz" TargetMode="External"/><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11" Type="http://schemas.microsoft.com/office/2007/relationships/hdphoto" Target="../media/hdphoto2.wdp"/><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cz.depositphotos.com/102872086/stock-illustration-football-referee-showing-the-red.html"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publicdomainpictures.net/view-image.php?image=150967&amp;picture=&amp;jazyk=CS" TargetMode="External"/><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www.hellenicus.com/croissant-etoile-grec-orthodoxe-islam.html" TargetMode="External"/><Relationship Id="rId3" Type="http://schemas.openxmlformats.org/officeDocument/2006/relationships/hyperlink" Target="http://publicdomainpictures.net/view-image.php?image=86213&amp;picture=&amp;jazyk=fr" TargetMode="External"/><Relationship Id="rId7" Type="http://schemas.openxmlformats.org/officeDocument/2006/relationships/image" Target="../media/image21.jpe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hyperlink" Target="http://publicdomainpictures.net/view-image.php?image=50111&amp;picture=fotbalovy-mic-klipart&amp;large=1" TargetMode="External"/><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fotbalklenec.jex.cz/" TargetMode="External"/><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smilefie.cz/pozadi/" TargetMode="External"/><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publicdomainpictures.net/view-image.php?image=122192&amp;picture=&amp;jazyk=CS" TargetMode="Externa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hyperlink" Target="https://www.vecteezy.com/sports/33764-ball-vector-soccer-ball" TargetMode="External"/><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pxhere.com/cs/photo/644933" TargetMode="External"/><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7" y="46040"/>
            <a:ext cx="9468" cy="9525"/>
          </a:xfrm>
          <a:prstGeom prst="rect">
            <a:avLst/>
          </a:prstGeom>
          <a:noFill/>
          <a:ln w="9525">
            <a:noFill/>
            <a:miter lim="800000"/>
            <a:headEnd/>
            <a:tailEnd/>
          </a:ln>
        </p:spPr>
      </p:pic>
      <p:sp>
        <p:nvSpPr>
          <p:cNvPr id="21" name="Rectangle 1279"/>
          <p:cNvSpPr>
            <a:spLocks noChangeArrowheads="1"/>
          </p:cNvSpPr>
          <p:nvPr/>
        </p:nvSpPr>
        <p:spPr bwMode="auto">
          <a:xfrm>
            <a:off x="154839" y="62846"/>
            <a:ext cx="4608512" cy="504825"/>
          </a:xfrm>
          <a:prstGeom prst="rect">
            <a:avLst/>
          </a:prstGeom>
          <a:solidFill>
            <a:srgbClr val="00CC99"/>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2019</a:t>
            </a:r>
          </a:p>
        </p:txBody>
      </p:sp>
      <p:sp>
        <p:nvSpPr>
          <p:cNvPr id="22" name="Rectangle 1280"/>
          <p:cNvSpPr>
            <a:spLocks noChangeArrowheads="1"/>
          </p:cNvSpPr>
          <p:nvPr/>
        </p:nvSpPr>
        <p:spPr bwMode="auto">
          <a:xfrm>
            <a:off x="143992" y="2035324"/>
            <a:ext cx="4608512" cy="431800"/>
          </a:xfrm>
          <a:prstGeom prst="rect">
            <a:avLst/>
          </a:prstGeom>
          <a:solidFill>
            <a:srgbClr val="00CC99"/>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2019</a:t>
            </a:r>
            <a:endParaRPr lang="cs-CZ" sz="2400" b="0" dirty="0">
              <a:latin typeface="Times New Roman" pitchFamily="18" charset="0"/>
            </a:endParaRPr>
          </a:p>
        </p:txBody>
      </p:sp>
      <p:sp>
        <p:nvSpPr>
          <p:cNvPr id="25" name="Rectangle 1278"/>
          <p:cNvSpPr>
            <a:spLocks noChangeArrowheads="1"/>
          </p:cNvSpPr>
          <p:nvPr/>
        </p:nvSpPr>
        <p:spPr bwMode="auto">
          <a:xfrm>
            <a:off x="143992" y="2525871"/>
            <a:ext cx="4608512" cy="4572000"/>
          </a:xfrm>
          <a:prstGeom prst="rect">
            <a:avLst/>
          </a:prstGeom>
          <a:solidFill>
            <a:srgbClr val="FF9900"/>
          </a:solidFill>
          <a:ln w="28575">
            <a:solidFill>
              <a:schemeClr val="tx1">
                <a:alpha val="99000"/>
              </a:schemeClr>
            </a:solidFill>
            <a:miter lim="800000"/>
            <a:headEnd/>
            <a:tailEnd/>
          </a:ln>
        </p:spPr>
        <p:txBody>
          <a:bodyPr lIns="91425" tIns="45713" rIns="91425" bIns="45713"/>
          <a:lstStyle/>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FORNAXA –TĚSNĚNÍ, spol.   s r.o.</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Dům dětí a mládeže Štětí</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VOLEMAN - autobusová přeprava</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Ahlfit s.r.o.</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Izolace Beran s.r.o.</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POKORNÝ, spol. s r.o.</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STAVEBNÍ STROJE A DOPRAVA s.r.o. </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JT-Service s.r.o.</a:t>
            </a:r>
          </a:p>
          <a:p>
            <a:pPr algn="ctr" eaLnBrk="0" hangingPunct="0">
              <a:defRPr/>
            </a:pPr>
            <a:r>
              <a:rPr lang="cs-CZ" sz="2100" dirty="0" err="1">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Průmstav</a:t>
            </a: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 Štětí a.s.</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D</a:t>
            </a:r>
            <a:r>
              <a:rPr lang="en-GB"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EKRA Industrial s.r.o. </a:t>
            </a:r>
            <a:endPar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endParaRP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INDUSTRIAL CZ, spol. s r.o.</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Unistroj s.r.o.</a:t>
            </a:r>
          </a:p>
          <a:p>
            <a:pPr algn="ctr" eaLnBrk="0" hangingPunct="0">
              <a:defRPr/>
            </a:pPr>
            <a:r>
              <a:rPr lang="cs-CZ" sz="2100" dirty="0">
                <a:effectLst>
                  <a:outerShdw blurRad="38100" dist="38100" dir="2700000" algn="tl">
                    <a:srgbClr val="000000">
                      <a:alpha val="43137"/>
                    </a:srgbClr>
                  </a:outerShdw>
                </a:effectLst>
                <a:latin typeface="Modern No. 20" panose="02070704070505020303" pitchFamily="18" charset="0"/>
                <a:cs typeface="Arial" panose="020B0604020202020204" pitchFamily="34" charset="0"/>
              </a:rPr>
              <a:t>GEAR SERVICE s.r.o.</a:t>
            </a:r>
          </a:p>
        </p:txBody>
      </p:sp>
      <p:sp>
        <p:nvSpPr>
          <p:cNvPr id="13" name="Rectangle 1339"/>
          <p:cNvSpPr>
            <a:spLocks noChangeArrowheads="1"/>
          </p:cNvSpPr>
          <p:nvPr/>
        </p:nvSpPr>
        <p:spPr bwMode="auto">
          <a:xfrm>
            <a:off x="143993" y="595164"/>
            <a:ext cx="4619358" cy="1440160"/>
          </a:xfrm>
          <a:prstGeom prst="rect">
            <a:avLst/>
          </a:prstGeom>
          <a:solidFill>
            <a:schemeClr val="bg1">
              <a:lumMod val="85000"/>
            </a:schemeClr>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24" name="Picture 1341"/>
          <p:cNvPicPr>
            <a:picLocks noChangeAspect="1" noChangeArrowheads="1"/>
          </p:cNvPicPr>
          <p:nvPr/>
        </p:nvPicPr>
        <p:blipFill>
          <a:blip r:embed="rId5" cstate="print"/>
          <a:srcRect/>
          <a:stretch>
            <a:fillRect/>
          </a:stretch>
        </p:blipFill>
        <p:spPr bwMode="auto">
          <a:xfrm>
            <a:off x="1656160" y="790233"/>
            <a:ext cx="1069432" cy="1080000"/>
          </a:xfrm>
          <a:prstGeom prst="rect">
            <a:avLst/>
          </a:prstGeom>
          <a:noFill/>
          <a:ln w="9525">
            <a:noFill/>
            <a:miter lim="800000"/>
            <a:headEnd/>
            <a:tailEnd/>
          </a:ln>
        </p:spPr>
      </p:pic>
      <p:sp>
        <p:nvSpPr>
          <p:cNvPr id="15" name="Text Box 6"/>
          <p:cNvSpPr txBox="1">
            <a:spLocks noChangeArrowheads="1"/>
          </p:cNvSpPr>
          <p:nvPr/>
        </p:nvSpPr>
        <p:spPr bwMode="auto">
          <a:xfrm>
            <a:off x="5396303" y="3970765"/>
            <a:ext cx="4712610" cy="2884618"/>
          </a:xfrm>
          <a:prstGeom prst="rect">
            <a:avLst/>
          </a:prstGeom>
          <a:blipFill>
            <a:blip r:embed="rId6"/>
            <a:stretch>
              <a:fillRect/>
            </a:stretch>
          </a:blipFill>
          <a:ln w="44450" cap="rnd" cmpd="sng">
            <a:solidFill>
              <a:schemeClr val="tx1"/>
            </a:solidFill>
            <a:prstDash val="solid"/>
            <a:miter lim="800000"/>
            <a:headEnd/>
            <a:tailEnd/>
          </a:ln>
          <a:effectLst/>
        </p:spPr>
        <p:txBody>
          <a:bodyPr wrap="square" lIns="0" tIns="108000" rIns="0" bIns="36000" anchor="ctr" anchorCtr="0">
            <a:spAutoFit/>
            <a:scene3d>
              <a:camera prst="orthographicFront"/>
              <a:lightRig rig="threePt" dir="t"/>
            </a:scene3d>
            <a:sp3d contourW="12700" prstMaterial="matte">
              <a:extrusionClr>
                <a:schemeClr val="bg1"/>
              </a:extrusionClr>
              <a:contourClr>
                <a:schemeClr val="tx1"/>
              </a:contourClr>
            </a:sp3d>
          </a:bodyPr>
          <a:lstStyle/>
          <a:p>
            <a:pPr algn="ctr" eaLnBrk="0" hangingPunct="0">
              <a:defRPr/>
            </a:pPr>
            <a:r>
              <a:rPr lang="cs-CZ" sz="4000" dirty="0">
                <a:ln w="28575" cap="rnd" cmpd="dbl">
                  <a:noFill/>
                  <a:bevel/>
                </a:ln>
                <a:effectLst/>
                <a:latin typeface="Arial" panose="020B0604020202020204" pitchFamily="34" charset="0"/>
                <a:ea typeface="Gungsuh" pitchFamily="18" charset="-127"/>
                <a:cs typeface="Arial" panose="020B0604020202020204" pitchFamily="34" charset="0"/>
              </a:rPr>
              <a:t> </a:t>
            </a:r>
            <a:r>
              <a:rPr lang="cs-CZ" sz="4000" dirty="0">
                <a:ln w="28575" cap="rnd" cmpd="dbl">
                  <a:solidFill>
                    <a:schemeClr val="tx1"/>
                  </a:solidFill>
                  <a:bevel/>
                </a:ln>
                <a:solidFill>
                  <a:srgbClr val="FFFF00"/>
                </a:solidFill>
                <a:effectLst/>
                <a:latin typeface="Elephant" panose="02020904090505020303" pitchFamily="18" charset="0"/>
                <a:ea typeface="Gungsuh" pitchFamily="18" charset="-127"/>
                <a:cs typeface="Arial" panose="020B0604020202020204" pitchFamily="34" charset="0"/>
              </a:rPr>
              <a:t>3</a:t>
            </a:r>
            <a:r>
              <a:rPr lang="cs-CZ" sz="4000" b="0" dirty="0">
                <a:ln w="38100">
                  <a:solidFill>
                    <a:schemeClr val="tx1"/>
                  </a:solidFill>
                </a:ln>
                <a:solidFill>
                  <a:srgbClr val="FFFF00"/>
                </a:solidFill>
                <a:effectLst>
                  <a:outerShdw blurRad="38100" dist="19050" dir="2700000" algn="tl" rotWithShape="0">
                    <a:schemeClr val="dk1">
                      <a:alpha val="40000"/>
                    </a:schemeClr>
                  </a:outerShdw>
                </a:effectLst>
                <a:latin typeface="Elephant" panose="02020904090505020303" pitchFamily="18" charset="0"/>
                <a:ea typeface="Gungsuh" pitchFamily="18" charset="-127"/>
                <a:cs typeface="Arial" panose="020B0604020202020204" pitchFamily="34" charset="0"/>
              </a:rPr>
              <a:t>.</a:t>
            </a:r>
            <a:endParaRPr lang="cs-CZ" sz="4000" dirty="0">
              <a:ln w="38100">
                <a:solidFill>
                  <a:schemeClr val="tx1"/>
                </a:solidFill>
              </a:ln>
              <a:solidFill>
                <a:srgbClr val="FFFF00"/>
              </a:solidFill>
              <a:effectLst/>
              <a:latin typeface="Elephant" panose="02020904090505020303" pitchFamily="18" charset="0"/>
              <a:ea typeface="STHupo" panose="020B0503020204020204" pitchFamily="2" charset="-122"/>
              <a:cs typeface="Arial" panose="020B0604020202020204" pitchFamily="34" charset="0"/>
            </a:endParaRPr>
          </a:p>
          <a:p>
            <a:pPr algn="ctr" eaLnBrk="0" hangingPunct="0">
              <a:defRPr/>
            </a:pPr>
            <a:r>
              <a:rPr lang="cs-CZ" sz="6900" dirty="0">
                <a:ln w="38100" cap="rnd" cmpd="dbl">
                  <a:solidFill>
                    <a:schemeClr val="tx1"/>
                  </a:solidFill>
                  <a:bevel/>
                </a:ln>
                <a:solidFill>
                  <a:srgbClr val="FFFF00"/>
                </a:solidFill>
                <a:latin typeface="Elephant" panose="02020904090505020303" pitchFamily="18" charset="0"/>
                <a:ea typeface="STHupo" panose="020B0503020204020204" pitchFamily="2" charset="-122"/>
                <a:cs typeface="Arial" panose="020B0604020202020204" pitchFamily="34" charset="0"/>
              </a:rPr>
              <a:t>FK SEKO Louny</a:t>
            </a:r>
            <a:endParaRPr lang="cs-CZ" sz="6900" dirty="0">
              <a:ln w="38100" cap="rnd" cmpd="dbl">
                <a:solidFill>
                  <a:schemeClr val="tx1"/>
                </a:solidFill>
                <a:bevel/>
              </a:ln>
              <a:solidFill>
                <a:srgbClr val="FFFF00"/>
              </a:solidFill>
              <a:effectLst/>
              <a:latin typeface="Elephant" panose="02020904090505020303" pitchFamily="18" charset="0"/>
              <a:ea typeface="STHupo" panose="020B0503020204020204" pitchFamily="2" charset="-122"/>
              <a:cs typeface="Arial" panose="020B0604020202020204" pitchFamily="34" charset="0"/>
            </a:endParaRPr>
          </a:p>
        </p:txBody>
      </p:sp>
      <p:sp>
        <p:nvSpPr>
          <p:cNvPr id="16" name="TextovéPole 15"/>
          <p:cNvSpPr txBox="1"/>
          <p:nvPr/>
        </p:nvSpPr>
        <p:spPr>
          <a:xfrm>
            <a:off x="5256560" y="2539380"/>
            <a:ext cx="4716000" cy="1116000"/>
          </a:xfrm>
          <a:prstGeom prst="rect">
            <a:avLst/>
          </a:prstGeom>
          <a:blipFill>
            <a:blip r:embed="rId7">
              <a:extLst>
                <a:ext uri="{BEBA8EAE-BF5A-486C-A8C5-ECC9F3942E4B}">
                  <a14:imgProps xmlns:a14="http://schemas.microsoft.com/office/drawing/2010/main">
                    <a14:imgLayer r:embed="rId8">
                      <a14:imgEffect>
                        <a14:sharpenSoften amount="-25000"/>
                      </a14:imgEffect>
                      <a14:imgEffect>
                        <a14:brightnessContrast bright="44000" contrast="10000"/>
                      </a14:imgEffect>
                    </a14:imgLayer>
                  </a14:imgProps>
                </a:ext>
              </a:extLst>
            </a:blip>
            <a:srcRect/>
            <a:stretch>
              <a:fillRect l="7597" r="7671"/>
            </a:stretch>
          </a:blipFill>
          <a:ln w="50800" cap="rnd" cmpd="sng">
            <a:solidFill>
              <a:srgbClr val="666633"/>
            </a:solidFill>
            <a:prstDash val="solid"/>
            <a:miter lim="800000"/>
          </a:ln>
          <a:effectLst/>
          <a:scene3d>
            <a:camera prst="orthographicFront"/>
            <a:lightRig rig="threePt" dir="t"/>
          </a:scene3d>
          <a:sp3d>
            <a:contourClr>
              <a:schemeClr val="accent1">
                <a:lumMod val="40000"/>
                <a:lumOff val="60000"/>
              </a:schemeClr>
            </a:contourClr>
          </a:sp3d>
        </p:spPr>
        <p:txBody>
          <a:bodyPr wrap="square" rtlCol="0" anchor="ctr">
            <a:noAutofit/>
            <a:sp3d contourW="12700">
              <a:extrusionClr>
                <a:schemeClr val="bg1"/>
              </a:extrusionClr>
              <a:contourClr>
                <a:srgbClr val="FFFFFF"/>
              </a:contourClr>
            </a:sp3d>
          </a:bodyPr>
          <a:lstStyle/>
          <a:p>
            <a:pPr algn="ctr"/>
            <a:r>
              <a:rPr lang="cs-CZ" sz="3600" dirty="0">
                <a:ln w="19050">
                  <a:noFill/>
                </a:ln>
                <a:solidFill>
                  <a:srgbClr val="0000CC"/>
                </a:solidFill>
                <a:effectLst>
                  <a:reflection endPos="0" dist="50800" dir="5400000" sy="-100000" algn="bl" rotWithShape="0"/>
                </a:effectLst>
                <a:latin typeface="Sitka Small" panose="02000505000000020004" pitchFamily="2" charset="0"/>
                <a:ea typeface="FangSong" pitchFamily="49" charset="-122"/>
                <a:cs typeface="Arial" panose="020B0604020202020204" pitchFamily="34" charset="0"/>
              </a:rPr>
              <a:t>14.9.2019 sobota    </a:t>
            </a:r>
          </a:p>
          <a:p>
            <a:pPr algn="ctr"/>
            <a:r>
              <a:rPr lang="cs-CZ" sz="3600" dirty="0">
                <a:ln w="19050">
                  <a:noFill/>
                </a:ln>
                <a:solidFill>
                  <a:srgbClr val="0000CC"/>
                </a:solidFill>
                <a:effectLst>
                  <a:reflection endPos="0" dist="50800" dir="5400000" sy="-100000" algn="bl" rotWithShape="0"/>
                </a:effectLst>
                <a:latin typeface="Sitka Small" panose="02000505000000020004" pitchFamily="2" charset="0"/>
                <a:ea typeface="FangSong" pitchFamily="49" charset="-122"/>
                <a:cs typeface="Arial" panose="020B0604020202020204" pitchFamily="34" charset="0"/>
              </a:rPr>
              <a:t>10:15 hod 6. kolo</a:t>
            </a:r>
          </a:p>
        </p:txBody>
      </p:sp>
      <p:sp>
        <p:nvSpPr>
          <p:cNvPr id="17" name="AutoShape 3" descr="ů§"/>
          <p:cNvSpPr>
            <a:spLocks noChangeArrowheads="1"/>
          </p:cNvSpPr>
          <p:nvPr/>
        </p:nvSpPr>
        <p:spPr bwMode="auto">
          <a:xfrm>
            <a:off x="5400576" y="62846"/>
            <a:ext cx="4752528" cy="1127576"/>
          </a:xfrm>
          <a:prstGeom prst="flowChartAlternateProcess">
            <a:avLst/>
          </a:prstGeom>
          <a:gradFill>
            <a:gsLst>
              <a:gs pos="29000">
                <a:srgbClr val="FFFF00"/>
              </a:gs>
              <a:gs pos="80000">
                <a:srgbClr val="00FF00"/>
              </a:gs>
            </a:gsLst>
            <a:lin ang="5400000" scaled="1"/>
          </a:gradFill>
          <a:ln w="44450" cap="flat" cmpd="sng">
            <a:solidFill>
              <a:srgbClr val="9933FF"/>
            </a:solidFill>
            <a:prstDash val="solid"/>
            <a:bevel/>
            <a:headEnd/>
            <a:tailEnd/>
          </a:ln>
          <a:effectLst>
            <a:softEdge rad="0"/>
          </a:effectLst>
          <a:scene3d>
            <a:camera prst="perspectiveBelow"/>
            <a:lightRig rig="threePt" dir="t"/>
          </a:scene3d>
          <a:sp3d z="38100">
            <a:bevelT w="57150" h="0" prst="relaxedInset"/>
            <a:bevelB w="120650"/>
          </a:sp3d>
        </p:spPr>
        <p:txBody>
          <a:bodyPr wrap="none" lIns="0" tIns="45713" rIns="91425" bIns="45713" anchor="ctr">
            <a:prstTxWarp prst="textCanDown">
              <a:avLst/>
            </a:prstTxWarp>
            <a:sp3d extrusionH="57150">
              <a:bevelT w="38100" h="38100" prst="slope"/>
            </a:sp3d>
          </a:bodyPr>
          <a:lstStyle/>
          <a:p>
            <a:pPr algn="ctr" eaLnBrk="0" hangingPunct="0">
              <a:defRPr/>
            </a:pPr>
            <a:r>
              <a:rPr lang="cs-CZ" sz="3200" dirty="0">
                <a:ln w="19050" cap="rnd">
                  <a:solidFill>
                    <a:schemeClr val="accent1"/>
                  </a:solidFill>
                  <a:miter lim="800000"/>
                </a:ln>
                <a:latin typeface="Khmer UI" pitchFamily="34" charset="0"/>
                <a:cs typeface="Khmer UI" pitchFamily="34" charset="0"/>
              </a:rPr>
              <a:t> </a:t>
            </a:r>
            <a:r>
              <a:rPr lang="cs-CZ" sz="3200" dirty="0">
                <a:ln w="9525" cap="rnd">
                  <a:noFill/>
                  <a:miter lim="800000"/>
                </a:ln>
                <a:blipFill>
                  <a:blip r:embed="rId9"/>
                  <a:tile tx="0" ty="0" sx="100000" sy="100000" flip="none" algn="tl"/>
                </a:blipFill>
                <a:latin typeface="Arial" panose="020B0604020202020204" pitchFamily="34" charset="0"/>
                <a:ea typeface="Verdana" panose="020B0604030504040204" pitchFamily="34" charset="0"/>
                <a:cs typeface="Arial" panose="020B0604020202020204" pitchFamily="34" charset="0"/>
              </a:rPr>
              <a:t>Fotbalový zpravodaj</a:t>
            </a:r>
          </a:p>
          <a:p>
            <a:pPr algn="ctr" eaLnBrk="0" hangingPunct="0">
              <a:defRPr/>
            </a:pPr>
            <a:r>
              <a:rPr lang="cs-CZ" sz="3200" dirty="0">
                <a:ln w="9525" cap="rnd">
                  <a:noFill/>
                  <a:miter lim="800000"/>
                </a:ln>
                <a:blipFill>
                  <a:blip r:embed="rId9"/>
                  <a:tile tx="0" ty="0" sx="100000" sy="100000" flip="none" algn="tl"/>
                </a:blipFill>
                <a:latin typeface="Arial" panose="020B0604020202020204" pitchFamily="34" charset="0"/>
                <a:ea typeface="Verdana" panose="020B0604030504040204" pitchFamily="34" charset="0"/>
                <a:cs typeface="Arial" panose="020B0604020202020204" pitchFamily="34" charset="0"/>
              </a:rPr>
              <a:t>SK Štětí, z.s.</a:t>
            </a:r>
          </a:p>
        </p:txBody>
      </p:sp>
      <p:sp>
        <p:nvSpPr>
          <p:cNvPr id="18" name="TextovéPole 17"/>
          <p:cNvSpPr txBox="1">
            <a:spLocks noChangeArrowheads="1"/>
          </p:cNvSpPr>
          <p:nvPr/>
        </p:nvSpPr>
        <p:spPr bwMode="auto">
          <a:xfrm>
            <a:off x="5400576" y="6928594"/>
            <a:ext cx="4579198" cy="338554"/>
          </a:xfrm>
          <a:prstGeom prst="rect">
            <a:avLst/>
          </a:prstGeom>
          <a:noFill/>
          <a:ln w="9525">
            <a:noFill/>
            <a:miter lim="800000"/>
            <a:headEnd/>
            <a:tailEnd/>
          </a:ln>
        </p:spPr>
        <p:txBody>
          <a:bodyPr wrap="square">
            <a:spAutoFit/>
          </a:bodyPr>
          <a:lstStyle/>
          <a:p>
            <a:pPr algn="ctr"/>
            <a:r>
              <a:rPr lang="cs-CZ" sz="1600" dirty="0"/>
              <a:t>www.stetimondifotbal.cz</a:t>
            </a:r>
          </a:p>
        </p:txBody>
      </p:sp>
      <p:sp>
        <p:nvSpPr>
          <p:cNvPr id="19" name="TextovéPole 18"/>
          <p:cNvSpPr txBox="1"/>
          <p:nvPr/>
        </p:nvSpPr>
        <p:spPr>
          <a:xfrm>
            <a:off x="5440325" y="1305754"/>
            <a:ext cx="4722518" cy="1128958"/>
          </a:xfrm>
          <a:prstGeom prst="rect">
            <a:avLst/>
          </a:prstGeom>
          <a:blipFill>
            <a:blip r:embed="rId10">
              <a:extLst>
                <a:ext uri="{BEBA8EAE-BF5A-486C-A8C5-ECC9F3942E4B}">
                  <a14:imgProps xmlns:a14="http://schemas.microsoft.com/office/drawing/2010/main">
                    <a14:imgLayer r:embed="rId11">
                      <a14:imgEffect>
                        <a14:artisticLightScreen/>
                      </a14:imgEffect>
                    </a14:imgLayer>
                  </a14:imgProps>
                </a:ext>
              </a:extLst>
            </a:blip>
            <a:stretch>
              <a:fillRect l="7597" r="7671"/>
            </a:stretch>
          </a:blipFill>
          <a:ln w="22225" cmpd="sng">
            <a:solidFill>
              <a:schemeClr val="tx1"/>
            </a:solidFill>
            <a:prstDash val="sysDash"/>
            <a:miter lim="800000"/>
          </a:ln>
          <a:effectLst/>
          <a:scene3d>
            <a:camera prst="orthographicFront"/>
            <a:lightRig rig="threePt" dir="t"/>
          </a:scene3d>
          <a:sp3d contourW="6350" prstMaterial="matte">
            <a:bevelT w="0" h="0" prst="coolSlant"/>
            <a:extrusionClr>
              <a:srgbClr val="CC00CC"/>
            </a:extrusionClr>
            <a:contourClr>
              <a:schemeClr val="bg1"/>
            </a:contourClr>
          </a:sp3d>
        </p:spPr>
        <p:txBody>
          <a:bodyPr wrap="square" lIns="108000" tIns="36000" rtlCol="0" anchor="ctr">
            <a:spAutoFit/>
          </a:bodyPr>
          <a:lstStyle/>
          <a:p>
            <a:pPr algn="ctr"/>
            <a:r>
              <a:rPr lang="cs-CZ" sz="3600" dirty="0">
                <a:ln w="19050" cap="sq">
                  <a:noFill/>
                  <a:prstDash val="solid"/>
                  <a:miter lim="800000"/>
                </a:ln>
                <a:solidFill>
                  <a:srgbClr val="CC0000"/>
                </a:solidFill>
                <a:latin typeface="Berlin Sans FB Demi" panose="020E0802020502020306" pitchFamily="34" charset="0"/>
                <a:ea typeface="Yu Gothic UI Light" panose="020B0300000000000000" pitchFamily="34" charset="-128"/>
                <a:cs typeface="Arial" panose="020B0604020202020204" pitchFamily="34" charset="0"/>
              </a:rPr>
              <a:t>Sezóna 2019/2020</a:t>
            </a:r>
          </a:p>
          <a:p>
            <a:pPr algn="ctr"/>
            <a:r>
              <a:rPr lang="cs-CZ" sz="3200" dirty="0">
                <a:ln w="19050" cap="sq">
                  <a:noFill/>
                  <a:prstDash val="solid"/>
                  <a:miter lim="800000"/>
                </a:ln>
                <a:solidFill>
                  <a:srgbClr val="CC0000"/>
                </a:solidFill>
                <a:latin typeface="Berlin Sans FB Demi" panose="020E0802020502020306" pitchFamily="34" charset="0"/>
                <a:ea typeface="Yu Gothic UI Light" panose="020B0300000000000000" pitchFamily="34" charset="-128"/>
                <a:cs typeface="Arial" panose="020B0604020202020204" pitchFamily="34" charset="0"/>
              </a:rPr>
              <a:t>Divize B Podzim</a:t>
            </a:r>
          </a:p>
        </p:txBody>
      </p:sp>
      <p:pic>
        <p:nvPicPr>
          <p:cNvPr id="20" name="Obrázek 19" descr="Vector Logos, &lt;strong&gt;Logo&lt;/strong&gt; Templates Free Download | seeklogo"/>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44592" y="3970765"/>
            <a:ext cx="648072" cy="656249"/>
          </a:xfrm>
          <a:prstGeom prst="rect">
            <a:avLst/>
          </a:prstGeom>
          <a:noFill/>
          <a:ln>
            <a:noFill/>
          </a:ln>
        </p:spPr>
      </p:pic>
      <p:pic>
        <p:nvPicPr>
          <p:cNvPr id="23" name="Obrázek 22" descr="&lt;strong&gt;Seko&lt;/strong&gt; &lt;strong&gt;Logo&lt;/strong&gt; Vector (.EPS) Free Download"/>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331702" y="5717173"/>
            <a:ext cx="648072" cy="7776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a:t>
            </a:r>
          </a:p>
        </p:txBody>
      </p:sp>
      <p:sp>
        <p:nvSpPr>
          <p:cNvPr id="12" name="Rectangle 87"/>
          <p:cNvSpPr>
            <a:spLocks noChangeArrowheads="1"/>
          </p:cNvSpPr>
          <p:nvPr/>
        </p:nvSpPr>
        <p:spPr bwMode="auto">
          <a:xfrm>
            <a:off x="123525" y="96573"/>
            <a:ext cx="4678239" cy="930639"/>
          </a:xfrm>
          <a:prstGeom prst="rect">
            <a:avLst/>
          </a:prstGeom>
          <a:pattFill prst="lgGrid">
            <a:fgClr>
              <a:srgbClr val="00FFCC"/>
            </a:fgClr>
            <a:bgClr>
              <a:schemeClr val="bg1"/>
            </a:bgClr>
          </a:pattFill>
          <a:ln w="44450" cmpd="sng">
            <a:solidFill>
              <a:schemeClr val="accent5">
                <a:lumMod val="50000"/>
              </a:schemeClr>
            </a:solidFill>
            <a:prstDash val="solid"/>
            <a:headEnd/>
            <a:tailEnd/>
          </a:ln>
          <a:effectLst/>
        </p:spPr>
        <p:style>
          <a:lnRef idx="2">
            <a:schemeClr val="accent2"/>
          </a:lnRef>
          <a:fillRef idx="1">
            <a:schemeClr val="lt1"/>
          </a:fillRef>
          <a:effectRef idx="0">
            <a:schemeClr val="accent2"/>
          </a:effectRef>
          <a:fontRef idx="minor">
            <a:schemeClr val="dk1"/>
          </a:fontRef>
        </p:style>
        <p:txBody>
          <a:bodyPr wrap="square" lIns="0" tIns="0" rIns="0" bIns="0" numCol="1" spcCol="1116000" anchor="ctr" anchorCtr="0">
            <a:normAutofit lnSpcReduction="10000"/>
            <a:scene3d>
              <a:camera prst="orthographicFront"/>
              <a:lightRig rig="twoPt" dir="t"/>
            </a:scene3d>
            <a:sp3d contourW="38100">
              <a:extrusionClr>
                <a:schemeClr val="bg1"/>
              </a:extrusionClr>
              <a:contourClr>
                <a:schemeClr val="bg1"/>
              </a:contourClr>
            </a:sp3d>
          </a:bodyPr>
          <a:lstStyle/>
          <a:p>
            <a:pPr algn="ctr" eaLnBrk="0" hangingPunct="0">
              <a:defRPr/>
            </a:pPr>
            <a:r>
              <a:rPr lang="cs-CZ" sz="6600" dirty="0">
                <a:ln w="101600">
                  <a:solidFill>
                    <a:schemeClr val="tx1"/>
                  </a:solidFill>
                </a:ln>
                <a:solidFill>
                  <a:schemeClr val="accent2">
                    <a:lumMod val="50000"/>
                  </a:schemeClr>
                </a:solidFill>
                <a:latin typeface="KodchiangUPC" pitchFamily="18" charset="-34"/>
                <a:cs typeface="KodchiangUPC" pitchFamily="18" charset="-34"/>
              </a:rPr>
              <a:t> </a:t>
            </a:r>
            <a:r>
              <a:rPr lang="cs-CZ" sz="6000" i="1" dirty="0">
                <a:ln w="76200">
                  <a:noFill/>
                  <a:prstDash val="solid"/>
                </a:ln>
                <a:solidFill>
                  <a:srgbClr val="660033"/>
                </a:solidFill>
                <a:effectLst/>
                <a:latin typeface="Georgia" panose="02040502050405020303" pitchFamily="18" charset="0"/>
                <a:ea typeface="Yu Mincho Demibold" panose="020B0400000000000000"/>
                <a:cs typeface="Arial" panose="020B0604020202020204" pitchFamily="34" charset="0"/>
              </a:rPr>
              <a:t>Vítáme</a:t>
            </a:r>
          </a:p>
        </p:txBody>
      </p:sp>
      <p:sp>
        <p:nvSpPr>
          <p:cNvPr id="13" name="Rectangle 129"/>
          <p:cNvSpPr>
            <a:spLocks noChangeArrowheads="1"/>
          </p:cNvSpPr>
          <p:nvPr/>
        </p:nvSpPr>
        <p:spPr bwMode="auto">
          <a:xfrm>
            <a:off x="114486" y="1747292"/>
            <a:ext cx="4662504" cy="1008112"/>
          </a:xfrm>
          <a:prstGeom prst="rect">
            <a:avLst/>
          </a:prstGeom>
          <a:gradFill>
            <a:gsLst>
              <a:gs pos="45000">
                <a:schemeClr val="accent1">
                  <a:lumMod val="45000"/>
                  <a:lumOff val="55000"/>
                </a:schemeClr>
              </a:gs>
              <a:gs pos="74000">
                <a:srgbClr val="A3FFE8"/>
              </a:gs>
            </a:gsLst>
            <a:lin ang="5400000" scaled="1"/>
          </a:gradFill>
          <a:ln w="31750" cmpd="sng">
            <a:solidFill>
              <a:schemeClr val="tx1"/>
            </a:solidFill>
            <a:prstDash val="solid"/>
            <a:miter lim="800000"/>
            <a:headEnd/>
            <a:tailEnd/>
          </a:ln>
          <a:effectLst>
            <a:innerShdw blurRad="1168400" dir="1560000">
              <a:srgbClr val="FFFF00">
                <a:alpha val="50000"/>
              </a:srgbClr>
            </a:innerShdw>
          </a:effectLst>
        </p:spPr>
        <p:txBody>
          <a:bodyPr lIns="91425" tIns="45713" rIns="91425" bIns="45713" anchor="ctr"/>
          <a:lstStyle/>
          <a:p>
            <a:pPr algn="ctr" eaLnBrk="0" hangingPunct="0">
              <a:defRPr/>
            </a:pPr>
            <a:r>
              <a:rPr lang="cs-CZ" sz="6000" dirty="0">
                <a:ln w="3175">
                  <a:noFill/>
                </a:ln>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Arial" panose="020B0604020202020204" pitchFamily="34" charset="0"/>
              </a:rPr>
              <a:t>SK Štětí</a:t>
            </a:r>
          </a:p>
        </p:txBody>
      </p:sp>
      <p:sp>
        <p:nvSpPr>
          <p:cNvPr id="14" name="Text Box 148"/>
          <p:cNvSpPr txBox="1">
            <a:spLocks noChangeArrowheads="1"/>
          </p:cNvSpPr>
          <p:nvPr/>
        </p:nvSpPr>
        <p:spPr bwMode="auto">
          <a:xfrm>
            <a:off x="114486" y="4288325"/>
            <a:ext cx="4687278" cy="2616087"/>
          </a:xfrm>
          <a:prstGeom prst="rect">
            <a:avLst/>
          </a:prstGeom>
          <a:blipFill dpi="0" rotWithShape="1">
            <a:blip r:embed="rId3">
              <a:alphaModFix amt="87000"/>
              <a:extLst>
                <a:ext uri="{BEBA8EAE-BF5A-486C-A8C5-ECC9F3942E4B}">
                  <a14:imgProps xmlns:a14="http://schemas.microsoft.com/office/drawing/2010/main">
                    <a14:imgLayer r:embed="rId4">
                      <a14:imgEffect>
                        <a14:artisticTexturizer/>
                      </a14:imgEffect>
                    </a14:imgLayer>
                  </a14:imgProps>
                </a:ext>
              </a:extLst>
            </a:blip>
            <a:srcRect/>
            <a:stretch>
              <a:fillRect/>
            </a:stretch>
          </a:blipFill>
          <a:ln w="31750" cmpd="sng">
            <a:solidFill>
              <a:schemeClr val="tx1"/>
            </a:solidFill>
            <a:prstDash val="sysDash"/>
            <a:miter lim="800000"/>
            <a:headEnd/>
            <a:tailEnd/>
          </a:ln>
          <a:effectLst>
            <a:innerShdw blurRad="63500" dist="50800" dir="10800000">
              <a:schemeClr val="accent1">
                <a:lumMod val="60000"/>
                <a:lumOff val="40000"/>
                <a:alpha val="50000"/>
              </a:schemeClr>
            </a:innerShdw>
            <a:softEdge rad="368300"/>
          </a:effectLst>
          <a:scene3d>
            <a:camera prst="orthographicFront">
              <a:rot lat="0" lon="20999981" rev="0"/>
            </a:camera>
            <a:lightRig rig="threePt" dir="t"/>
          </a:scene3d>
          <a:sp3d contourW="12700">
            <a:bevelT w="0" h="19050" prst="relaxedInset"/>
            <a:bevelB prst="angle"/>
            <a:contourClr>
              <a:schemeClr val="accent2">
                <a:lumMod val="20000"/>
                <a:lumOff val="80000"/>
              </a:schemeClr>
            </a:contourClr>
          </a:sp3d>
        </p:spPr>
        <p:txBody>
          <a:bodyPr wrap="square" lIns="91425" tIns="45713" rIns="91425" bIns="45713">
            <a:spAutoFit/>
          </a:bodyPr>
          <a:lstStyle/>
          <a:p>
            <a:pPr algn="ctr" eaLnBrk="0" hangingPunct="0">
              <a:defRPr/>
            </a:pPr>
            <a:r>
              <a:rPr lang="cs-CZ" sz="2000" u="sng" dirty="0">
                <a:ln w="0"/>
                <a:solidFill>
                  <a:srgbClr val="6600CC"/>
                </a:solidFill>
                <a:effectLst>
                  <a:outerShdw blurRad="38100" dist="25400" dir="5400000" algn="ctr" rotWithShape="0">
                    <a:srgbClr val="6E747A">
                      <a:alpha val="43000"/>
                    </a:srgbClr>
                  </a:outerShdw>
                </a:effectLst>
                <a:latin typeface="Eras Bold ITC" panose="020B0907030504020204" pitchFamily="34" charset="0"/>
                <a:ea typeface="GungsuhChe" pitchFamily="49" charset="-127"/>
                <a:cs typeface="Arial" panose="020B0604020202020204" pitchFamily="34" charset="0"/>
              </a:rPr>
              <a:t>Hlavního rozhodčího</a:t>
            </a:r>
          </a:p>
          <a:p>
            <a:pPr algn="ctr" eaLnBrk="0" hangingPunct="0">
              <a:defRPr/>
            </a:pPr>
            <a:r>
              <a:rPr lang="cs-CZ" sz="2800" dirty="0">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Petra </a:t>
            </a:r>
            <a:r>
              <a:rPr lang="cs-CZ" sz="2800" dirty="0" err="1">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Kolátora</a:t>
            </a:r>
            <a:endParaRPr lang="cs-CZ" sz="2800" dirty="0">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endParaRPr>
          </a:p>
          <a:p>
            <a:pPr algn="ctr" eaLnBrk="0" hangingPunct="0">
              <a:defRPr/>
            </a:pPr>
            <a:r>
              <a:rPr lang="cs-CZ" sz="2000" u="sng" dirty="0">
                <a:ln w="19050">
                  <a:noFill/>
                </a:ln>
                <a:solidFill>
                  <a:srgbClr val="6600CC"/>
                </a:solidFill>
                <a:effectLst>
                  <a:outerShdw blurRad="38100" dist="38100" dir="2700000" algn="tl">
                    <a:srgbClr val="000000">
                      <a:alpha val="43137"/>
                    </a:srgbClr>
                  </a:outerShdw>
                </a:effectLst>
                <a:latin typeface="Eras Bold ITC" panose="020B0907030504020204" pitchFamily="34" charset="0"/>
                <a:ea typeface="GungsuhChe" pitchFamily="49" charset="-127"/>
                <a:cs typeface="Arial" panose="020B0604020202020204" pitchFamily="34" charset="0"/>
              </a:rPr>
              <a:t>Asistenty hlavního rozhodčího</a:t>
            </a:r>
          </a:p>
          <a:p>
            <a:pPr algn="ctr" eaLnBrk="0" hangingPunct="0">
              <a:defRPr/>
            </a:pPr>
            <a:r>
              <a:rPr lang="cs-CZ" sz="2400" dirty="0">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Tomáše Doubka</a:t>
            </a:r>
          </a:p>
          <a:p>
            <a:pPr algn="ctr" eaLnBrk="0" hangingPunct="0">
              <a:defRPr/>
            </a:pPr>
            <a:r>
              <a:rPr lang="cs-CZ" sz="2400" dirty="0">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Daniela Plzáka</a:t>
            </a:r>
          </a:p>
          <a:p>
            <a:pPr algn="ctr" eaLnBrk="0" hangingPunct="0">
              <a:defRPr/>
            </a:pPr>
            <a:r>
              <a:rPr lang="cs-CZ" sz="2000" u="sng" dirty="0">
                <a:ln w="19050">
                  <a:noFill/>
                </a:ln>
                <a:solidFill>
                  <a:srgbClr val="6600CC"/>
                </a:solidFill>
                <a:effectLst>
                  <a:outerShdw blurRad="38100" dist="38100" dir="2700000" algn="tl">
                    <a:srgbClr val="000000">
                      <a:alpha val="43137"/>
                    </a:srgbClr>
                  </a:outerShdw>
                </a:effectLst>
                <a:latin typeface="Eras Bold ITC" panose="020B0907030504020204" pitchFamily="34" charset="0"/>
                <a:ea typeface="GungsuhChe" pitchFamily="49" charset="-127"/>
                <a:cs typeface="Arial" panose="020B0604020202020204" pitchFamily="34" charset="0"/>
              </a:rPr>
              <a:t>Delegáta FAČR</a:t>
            </a:r>
          </a:p>
          <a:p>
            <a:pPr eaLnBrk="0" hangingPunct="0">
              <a:defRPr/>
            </a:pPr>
            <a:r>
              <a:rPr lang="cs-CZ" sz="1800" dirty="0">
                <a:ln w="3175">
                  <a:noFill/>
                </a:ln>
                <a:solidFill>
                  <a:srgbClr val="6600CC"/>
                </a:solidFill>
                <a:effectLst>
                  <a:outerShdw blurRad="38100" dist="38100" dir="2700000" algn="tl">
                    <a:srgbClr val="000000">
                      <a:alpha val="43137"/>
                    </a:srgbClr>
                  </a:outerShdw>
                </a:effectLst>
                <a:latin typeface="Arial" panose="020B0604020202020204" pitchFamily="34" charset="0"/>
                <a:ea typeface="GungsuhChe" pitchFamily="49" charset="-127"/>
                <a:cs typeface="Arial" panose="020B0604020202020204" pitchFamily="34" charset="0"/>
              </a:rPr>
              <a:t>              </a:t>
            </a:r>
            <a:r>
              <a:rPr lang="cs-CZ" sz="2800" dirty="0">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GungsuhChe" pitchFamily="49" charset="-127"/>
                <a:cs typeface="Arial" panose="020B0604020202020204" pitchFamily="34" charset="0"/>
              </a:rPr>
              <a:t>Kryštofa Mencla</a:t>
            </a:r>
            <a:endParaRPr lang="cs-CZ" sz="3200" dirty="0">
              <a:ln w="3175">
                <a:noFill/>
              </a:ln>
              <a:solidFill>
                <a:srgbClr val="6600CC"/>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endParaRPr>
          </a:p>
        </p:txBody>
      </p:sp>
      <p:sp>
        <p:nvSpPr>
          <p:cNvPr id="16" name="TextovéPole 15"/>
          <p:cNvSpPr txBox="1"/>
          <p:nvPr/>
        </p:nvSpPr>
        <p:spPr>
          <a:xfrm>
            <a:off x="114486" y="1122631"/>
            <a:ext cx="4687278" cy="523220"/>
          </a:xfrm>
          <a:prstGeom prst="rect">
            <a:avLst/>
          </a:prstGeom>
          <a:solidFill>
            <a:srgbClr val="00FFCC"/>
          </a:solidFill>
          <a:ln w="44450" cap="rnd">
            <a:solidFill>
              <a:schemeClr val="bg2">
                <a:lumMod val="60000"/>
                <a:lumOff val="40000"/>
              </a:schemeClr>
            </a:solidFill>
            <a:bevel/>
          </a:ln>
          <a:effectLst/>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defTabSz="954088"/>
            <a:r>
              <a:rPr lang="cs-CZ" sz="1400" i="1" dirty="0">
                <a:effectLst/>
                <a:latin typeface="Comic Sans MS" panose="030F0702030302020204" pitchFamily="66" charset="0"/>
                <a:ea typeface="Tahoma" panose="020B0604030504040204" pitchFamily="34" charset="0"/>
                <a:cs typeface="Arial" panose="020B0604020202020204" pitchFamily="34" charset="0"/>
              </a:rPr>
              <a:t>Při příležitosti dnešního utkání Ústeckého přeboru funkcionáře, hráče a příznivce</a:t>
            </a:r>
          </a:p>
        </p:txBody>
      </p:sp>
      <p:sp>
        <p:nvSpPr>
          <p:cNvPr id="18" name="Rectangle 129"/>
          <p:cNvSpPr>
            <a:spLocks noChangeArrowheads="1"/>
          </p:cNvSpPr>
          <p:nvPr/>
        </p:nvSpPr>
        <p:spPr bwMode="auto">
          <a:xfrm>
            <a:off x="155243" y="2856845"/>
            <a:ext cx="4628264" cy="1331436"/>
          </a:xfrm>
          <a:prstGeom prst="rect">
            <a:avLst/>
          </a:prstGeom>
          <a:pattFill prst="pct5">
            <a:fgClr>
              <a:schemeClr val="accent1"/>
            </a:fgClr>
            <a:bgClr>
              <a:srgbClr val="FFFF99"/>
            </a:bgClr>
          </a:pattFill>
          <a:ln w="31750" cmpd="sng">
            <a:solidFill>
              <a:schemeClr val="tx1"/>
            </a:solidFill>
            <a:prstDash val="solid"/>
            <a:miter lim="800000"/>
            <a:headEnd/>
            <a:tailEnd/>
          </a:ln>
          <a:effectLst>
            <a:softEdge rad="0"/>
          </a:effectLst>
          <a:scene3d>
            <a:camera prst="orthographicFront"/>
            <a:lightRig rig="threePt" dir="t"/>
          </a:scene3d>
          <a:sp3d>
            <a:extrusionClr>
              <a:schemeClr val="bg1"/>
            </a:extrusionClr>
            <a:contourClr>
              <a:schemeClr val="bg1"/>
            </a:contourClr>
          </a:sp3d>
        </p:spPr>
        <p:txBody>
          <a:bodyPr wrap="square" lIns="91425" tIns="180000" rIns="91425" bIns="180000" anchor="ctr"/>
          <a:lstStyle/>
          <a:p>
            <a:pPr algn="ctr" eaLnBrk="0" hangingPunct="0">
              <a:spcBef>
                <a:spcPts val="0"/>
              </a:spcBef>
              <a:defRPr/>
            </a:pPr>
            <a:r>
              <a:rPr lang="cs-CZ" sz="4800" dirty="0">
                <a:ln w="22225">
                  <a:noFill/>
                  <a:prstDash val="solid"/>
                </a:ln>
                <a:solidFill>
                  <a:schemeClr val="accent6">
                    <a:lumMod val="75000"/>
                  </a:schemeClr>
                </a:solidFill>
                <a:latin typeface="Segoe UI Black" panose="020B0A02040204020203" pitchFamily="34" charset="0"/>
                <a:ea typeface="Segoe UI Black" panose="020B0A02040204020203" pitchFamily="34" charset="0"/>
                <a:cs typeface="Arial" panose="020B0604020202020204" pitchFamily="34" charset="0"/>
              </a:rPr>
              <a:t>FK SEKO Louny</a:t>
            </a:r>
          </a:p>
        </p:txBody>
      </p:sp>
      <p:sp>
        <p:nvSpPr>
          <p:cNvPr id="3" name="Obdélník 2"/>
          <p:cNvSpPr/>
          <p:nvPr/>
        </p:nvSpPr>
        <p:spPr>
          <a:xfrm>
            <a:off x="5544592" y="163116"/>
            <a:ext cx="4529058" cy="2484000"/>
          </a:xfrm>
          <a:prstGeom prst="rect">
            <a:avLst/>
          </a:prstGeom>
          <a:blipFill dpi="0" rotWithShape="1">
            <a:blip r:embed="rId5">
              <a:alphaModFix amt="75000"/>
            </a:blip>
            <a:srcRect/>
            <a:stretch>
              <a:fillRect/>
            </a:stretch>
          </a:blipFill>
          <a:ln w="76200">
            <a:solidFill>
              <a:schemeClr val="accent1"/>
            </a:solidFill>
            <a:prstDash val="sysDot"/>
          </a:ln>
        </p:spPr>
        <p:txBody>
          <a:bodyPr wrap="square" lIns="91440" tIns="45720" rIns="91440" bIns="45720">
            <a:spAutoFit/>
          </a:bodyPr>
          <a:lstStyle/>
          <a:p>
            <a:pPr algn="ctr"/>
            <a:r>
              <a:rPr lang="cs-CZ" sz="4000" b="1" cap="none" spc="0" dirty="0">
                <a:ln w="12700">
                  <a:noFill/>
                  <a:prstDash val="solid"/>
                </a:ln>
                <a:solidFill>
                  <a:srgbClr val="000099"/>
                </a:solidFill>
                <a:effectLst>
                  <a:outerShdw dist="38100" dir="2640000" algn="bl" rotWithShape="0">
                    <a:schemeClr val="tx2">
                      <a:lumMod val="75000"/>
                    </a:schemeClr>
                  </a:outerShdw>
                </a:effectLst>
                <a:latin typeface="Eras Bold ITC" panose="020B0907030504020204" pitchFamily="34" charset="0"/>
              </a:rPr>
              <a:t>Mistrovská premiéra.</a:t>
            </a:r>
          </a:p>
          <a:p>
            <a:pPr algn="ctr"/>
            <a:r>
              <a:rPr lang="cs-CZ" sz="4000" dirty="0">
                <a:ln w="12700">
                  <a:noFill/>
                  <a:prstDash val="solid"/>
                </a:ln>
                <a:solidFill>
                  <a:srgbClr val="000099"/>
                </a:solidFill>
                <a:effectLst>
                  <a:outerShdw dist="38100" dir="2640000" algn="bl" rotWithShape="0">
                    <a:schemeClr val="tx2">
                      <a:lumMod val="75000"/>
                    </a:schemeClr>
                  </a:outerShdw>
                </a:effectLst>
                <a:latin typeface="Eras Bold ITC" panose="020B0907030504020204" pitchFamily="34" charset="0"/>
              </a:rPr>
              <a:t>S Březovou jsme ještě nehráli </a:t>
            </a:r>
            <a:endParaRPr lang="cs-CZ" sz="4000" b="1" cap="none" spc="0" dirty="0">
              <a:ln w="12700">
                <a:noFill/>
                <a:prstDash val="solid"/>
              </a:ln>
              <a:solidFill>
                <a:srgbClr val="000099"/>
              </a:solidFill>
              <a:effectLst>
                <a:outerShdw dist="38100" dir="2640000" algn="bl" rotWithShape="0">
                  <a:schemeClr val="tx2">
                    <a:lumMod val="75000"/>
                  </a:schemeClr>
                </a:outerShdw>
              </a:effectLst>
              <a:latin typeface="Eras Bold ITC" panose="020B0907030504020204" pitchFamily="34" charset="0"/>
            </a:endParaRPr>
          </a:p>
        </p:txBody>
      </p:sp>
      <p:sp>
        <p:nvSpPr>
          <p:cNvPr id="8" name="Prstenec 7"/>
          <p:cNvSpPr/>
          <p:nvPr/>
        </p:nvSpPr>
        <p:spPr bwMode="auto">
          <a:xfrm>
            <a:off x="5472584" y="2755404"/>
            <a:ext cx="4464496" cy="4176000"/>
          </a:xfrm>
          <a:prstGeom prst="donut">
            <a:avLst/>
          </a:prstGeom>
          <a:solidFill>
            <a:srgbClr val="FFFF00"/>
          </a:solidFill>
          <a:ln w="60325">
            <a:solidFill>
              <a:srgbClr val="FF0000"/>
            </a:solidFill>
            <a:prstDash val="sysDash"/>
            <a:miter lim="800000"/>
            <a:headEnd/>
            <a:tailEnd/>
          </a:ln>
          <a:effectLst/>
        </p:spPr>
        <p:txBody>
          <a:bodyPr vert="horz" wrap="square" lIns="0" tIns="0" rIns="38088" bIns="39675" numCol="1" rtlCol="0" anchor="ctr" anchorCtr="0" compatLnSpc="1">
            <a:prstTxWarp prst="textNoShape">
              <a:avLst/>
            </a:prstTxWarp>
            <a:spAutoFit/>
          </a:bodyPr>
          <a:lstStyle/>
          <a:p>
            <a:pPr algn="ctr"/>
            <a:r>
              <a:rPr lang="cs-CZ" sz="3600" dirty="0">
                <a:solidFill>
                  <a:srgbClr val="003300"/>
                </a:solidFill>
                <a:latin typeface="Arial Black" panose="020B0A04020102020204" pitchFamily="34" charset="0"/>
              </a:rPr>
              <a:t>SK Štětí - </a:t>
            </a:r>
          </a:p>
          <a:p>
            <a:pPr algn="ctr"/>
            <a:r>
              <a:rPr lang="cs-CZ" sz="3600" dirty="0">
                <a:solidFill>
                  <a:srgbClr val="003300"/>
                </a:solidFill>
                <a:latin typeface="Arial Black" panose="020B0A04020102020204" pitchFamily="34" charset="0"/>
              </a:rPr>
              <a:t>FK Olympie Březová</a:t>
            </a:r>
          </a:p>
          <a:p>
            <a:pPr algn="ctr"/>
            <a:r>
              <a:rPr lang="cs-CZ" sz="3600" dirty="0">
                <a:latin typeface="Arial Black" panose="020B0A04020102020204" pitchFamily="34" charset="0"/>
              </a:rPr>
              <a:t>sobota</a:t>
            </a:r>
          </a:p>
          <a:p>
            <a:pPr algn="ctr"/>
            <a:r>
              <a:rPr lang="cs-CZ" sz="3600" dirty="0">
                <a:latin typeface="Arial Black" panose="020B0A04020102020204" pitchFamily="34" charset="0"/>
              </a:rPr>
              <a:t>5.10.2019</a:t>
            </a:r>
          </a:p>
          <a:p>
            <a:pPr algn="ctr"/>
            <a:r>
              <a:rPr lang="cs-CZ" sz="3600" dirty="0">
                <a:latin typeface="Arial Black" panose="020B0A04020102020204" pitchFamily="34" charset="0"/>
              </a:rPr>
              <a:t>   10:15 hod</a:t>
            </a:r>
          </a:p>
        </p:txBody>
      </p:sp>
      <p:pic>
        <p:nvPicPr>
          <p:cNvPr id="4" name="Obrázek 3">
            <a:extLst>
              <a:ext uri="{FF2B5EF4-FFF2-40B4-BE49-F238E27FC236}">
                <a16:creationId xmlns:a16="http://schemas.microsoft.com/office/drawing/2014/main" id="{35461D31-80A7-4051-AB83-23D3D175648E}"/>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tretch>
            <a:fillRect/>
          </a:stretch>
        </p:blipFill>
        <p:spPr>
          <a:xfrm flipH="1">
            <a:off x="3168328" y="6920696"/>
            <a:ext cx="192393" cy="2885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38</a:t>
            </a:r>
          </a:p>
        </p:txBody>
      </p:sp>
      <p:sp>
        <p:nvSpPr>
          <p:cNvPr id="12" name="TextovéPole 11"/>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a:t>
            </a:r>
          </a:p>
        </p:txBody>
      </p:sp>
      <p:sp>
        <p:nvSpPr>
          <p:cNvPr id="11" name="TextovéPole 10"/>
          <p:cNvSpPr txBox="1"/>
          <p:nvPr/>
        </p:nvSpPr>
        <p:spPr>
          <a:xfrm>
            <a:off x="5472584" y="68451"/>
            <a:ext cx="4594415" cy="6632585"/>
          </a:xfrm>
          <a:prstGeom prst="rect">
            <a:avLst/>
          </a:prstGeom>
          <a:noFill/>
          <a:ln w="57150">
            <a:solidFill>
              <a:schemeClr val="accent2">
                <a:lumMod val="75000"/>
              </a:schemeClr>
            </a:solidFill>
            <a:prstDash val="dash"/>
          </a:ln>
          <a:effectLst>
            <a:innerShdw blurRad="114300">
              <a:prstClr val="black"/>
            </a:innerShdw>
          </a:effectLst>
        </p:spPr>
        <p:txBody>
          <a:bodyPr wrap="square" anchor="t"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3200" i="1" u="sng" dirty="0">
                <a:ln w="28575" cap="flat">
                  <a:noFill/>
                  <a:prstDash val="solid"/>
                  <a:round/>
                </a:ln>
                <a:solidFill>
                  <a:schemeClr val="accent6">
                    <a:lumMod val="50000"/>
                  </a:schemeClr>
                </a:solidFill>
                <a:effectLst>
                  <a:outerShdw blurRad="50800" dist="38100" dir="10800000" algn="r" rotWithShape="0">
                    <a:srgbClr val="FFC000">
                      <a:alpha val="40000"/>
                    </a:srgbClr>
                  </a:outerShdw>
                </a:effectLst>
                <a:latin typeface="Bahnschrift SemiBold Condensed" panose="020B0502040204020203" pitchFamily="34" charset="0"/>
                <a:ea typeface="Yu Gothic UI Semibold" panose="020B0700000000000000" pitchFamily="34" charset="-128"/>
                <a:cs typeface="Miriam" panose="020B0502050101010101" pitchFamily="34" charset="-79"/>
              </a:rPr>
              <a:t>Vážení sportovní přátelé</a:t>
            </a:r>
          </a:p>
          <a:p>
            <a:pPr algn="just" eaLnBrk="0" hangingPunct="0">
              <a:defRPr/>
            </a:pPr>
            <a:r>
              <a:rPr lang="cs-CZ" sz="1300" i="1" dirty="0">
                <a:latin typeface="Arial" pitchFamily="34" charset="0"/>
                <a:cs typeface="Arial" pitchFamily="34" charset="0"/>
              </a:rPr>
              <a:t>     do třetice všeho dobrého. Co tím myslíme? Že ve třetím domácím zápase v tomto ročníku se nám podaří konečně vyhrát. Dnes k nám přijel soupeř, který v loňském ročníku vyhrál s velkým náskokem Ústecký přebor a po roce se vrátil do divizní soutěže. Připomeňme si vzájemné zápasy, které jsme spolu svedli právě v loňském ročníku. Doma na podzim 2018 jsme remizovali 2:2, když vyrovnávací branka padla nedlouho před koncem. Na jaře jsme v Lounech sehráli zcela vyrovnanou partii, dokonce jsme v určitých momentech byli i lepším týmem, ale pak stačily 2 chyby a domácí nám uštědřili 2 rány, které nakonec rozhodly. To už je ale minulost a před námi je dnešní klání. Naše mužstvo na tom není zrovna nejlépe. Ještě nezískalo ani bod a po třetině podzimní části soutěže z toho nemůže být nic lepšího než 16. místo. V normální hrací době nezvítězil ani náš soupeř, ale dokázal 2x remizovat a vždy brát ještě bod navíc po úspěšných penaltách.  Má teda 4 body a před námi je na dohled. Pokud se nám podaří konečně naplno bodovat, tak je šance se přiblížit na bod. Čeká nás ale těžký úkol, který ale věříme, že kdyby se  podařilo splnit, tak mužstvo nastartuje do dalších zápasů a v tabulce se podaří stoupat.  K tomu můžete pomoci i Vy diváci hlasitým povzbuzováním </a:t>
            </a:r>
          </a:p>
          <a:p>
            <a:pPr algn="just" eaLnBrk="0" hangingPunct="0">
              <a:defRPr/>
            </a:pPr>
            <a:endParaRPr lang="cs-CZ" sz="1300" i="1" dirty="0">
              <a:latin typeface="Arial" pitchFamily="34" charset="0"/>
              <a:cs typeface="Arial" pitchFamily="34" charset="0"/>
            </a:endParaRPr>
          </a:p>
          <a:p>
            <a:pPr algn="just" eaLnBrk="0" hangingPunct="0">
              <a:defRPr/>
            </a:pPr>
            <a:r>
              <a:rPr lang="cs-CZ" sz="1300" i="1" dirty="0">
                <a:latin typeface="Arial" pitchFamily="34" charset="0"/>
                <a:cs typeface="Arial" pitchFamily="34" charset="0"/>
              </a:rPr>
              <a:t>                           </a:t>
            </a:r>
            <a:r>
              <a:rPr lang="cs-CZ" sz="3200" i="1" dirty="0">
                <a:latin typeface="Algerian" panose="04020705040A02060702" pitchFamily="82" charset="0"/>
                <a:cs typeface="Arial" pitchFamily="34" charset="0"/>
              </a:rPr>
              <a:t>Štětí do toho</a:t>
            </a:r>
          </a:p>
          <a:p>
            <a:pPr algn="just" eaLnBrk="0" hangingPunct="0">
              <a:defRPr/>
            </a:pPr>
            <a:endParaRPr lang="cs-CZ" sz="1400" i="1" dirty="0">
              <a:latin typeface="Algerian" panose="04020705040A02060702" pitchFamily="82" charset="0"/>
              <a:cs typeface="Arial" pitchFamily="34" charset="0"/>
            </a:endParaRPr>
          </a:p>
          <a:p>
            <a:pPr algn="just" eaLnBrk="0" hangingPunct="0">
              <a:defRPr/>
            </a:pPr>
            <a:endParaRPr lang="cs-CZ" sz="1300" i="1" dirty="0">
              <a:latin typeface="Arial" pitchFamily="34" charset="0"/>
              <a:cs typeface="Arial" pitchFamily="34" charset="0"/>
            </a:endParaRPr>
          </a:p>
        </p:txBody>
      </p:sp>
      <p:sp>
        <p:nvSpPr>
          <p:cNvPr id="2" name="Vodorovný svitek 1"/>
          <p:cNvSpPr/>
          <p:nvPr/>
        </p:nvSpPr>
        <p:spPr bwMode="auto">
          <a:xfrm>
            <a:off x="143992" y="120358"/>
            <a:ext cx="4680520" cy="1770950"/>
          </a:xfrm>
          <a:prstGeom prst="horizontalScroll">
            <a:avLst/>
          </a:prstGeom>
          <a:pattFill prst="lgCheck">
            <a:fgClr>
              <a:srgbClr val="FFFF66"/>
            </a:fgClr>
            <a:bgClr>
              <a:schemeClr val="bg1"/>
            </a:bgClr>
          </a:pattFill>
          <a:ln w="38100">
            <a:solidFill>
              <a:schemeClr val="accent1"/>
            </a:solidFill>
            <a:prstDash val="sysDash"/>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2800" b="1" i="0" u="none" strike="noStrike" cap="none" normalizeH="0" baseline="0" dirty="0">
                <a:ln>
                  <a:noFill/>
                </a:ln>
                <a:solidFill>
                  <a:srgbClr val="FF0000"/>
                </a:solidFill>
                <a:effectLst/>
                <a:latin typeface="Arial Black" panose="020B0A04020102020204" pitchFamily="34" charset="0"/>
                <a:cs typeface="Arial" pitchFamily="34" charset="0"/>
              </a:rPr>
              <a:t>Dva venkovní zápasy mužstva dospělých hned po sobě</a:t>
            </a:r>
          </a:p>
        </p:txBody>
      </p:sp>
      <p:sp>
        <p:nvSpPr>
          <p:cNvPr id="3" name="TextovéPole 2"/>
          <p:cNvSpPr txBox="1"/>
          <p:nvPr/>
        </p:nvSpPr>
        <p:spPr>
          <a:xfrm>
            <a:off x="143992" y="4483596"/>
            <a:ext cx="4752528" cy="2400657"/>
          </a:xfrm>
          <a:prstGeom prst="rect">
            <a:avLst/>
          </a:prstGeom>
          <a:blipFill dpi="0" rotWithShape="1">
            <a:blip r:embed="rId2">
              <a:alphaModFix amt="86000"/>
            </a:blip>
            <a:srcRect/>
            <a:stretch>
              <a:fillRect/>
            </a:stretch>
          </a:blipFill>
          <a:ln w="60325">
            <a:solidFill>
              <a:srgbClr val="FF3399"/>
            </a:solidFill>
            <a:prstDash val="sysDot"/>
          </a:ln>
          <a:effectLst>
            <a:softEdge rad="0"/>
          </a:effectLst>
        </p:spPr>
        <p:txBody>
          <a:bodyPr wrap="square" rtlCol="0">
            <a:spAutoFit/>
          </a:bodyPr>
          <a:lstStyle/>
          <a:p>
            <a:pPr algn="ctr"/>
            <a:r>
              <a:rPr lang="cs-CZ" sz="3000" dirty="0">
                <a:ln>
                  <a:solidFill>
                    <a:srgbClr val="FFFF66"/>
                  </a:solidFill>
                </a:ln>
                <a:solidFill>
                  <a:srgbClr val="06BA5C"/>
                </a:solidFill>
                <a:latin typeface="Eras Bold ITC" panose="020B0907030504020204" pitchFamily="34" charset="0"/>
              </a:rPr>
              <a:t>FC Chomutov</a:t>
            </a:r>
          </a:p>
          <a:p>
            <a:pPr algn="ctr"/>
            <a:r>
              <a:rPr lang="cs-CZ" sz="3000" dirty="0">
                <a:ln>
                  <a:solidFill>
                    <a:srgbClr val="FFFF66"/>
                  </a:solidFill>
                </a:ln>
                <a:solidFill>
                  <a:srgbClr val="06BA5C"/>
                </a:solidFill>
                <a:latin typeface="Eras Bold ITC" panose="020B0907030504020204" pitchFamily="34" charset="0"/>
              </a:rPr>
              <a:t>SK Štětí</a:t>
            </a:r>
          </a:p>
          <a:p>
            <a:pPr algn="ctr"/>
            <a:r>
              <a:rPr lang="cs-CZ" sz="3000" dirty="0">
                <a:ln>
                  <a:solidFill>
                    <a:srgbClr val="FFFF66"/>
                  </a:solidFill>
                </a:ln>
                <a:solidFill>
                  <a:srgbClr val="06BA5C"/>
                </a:solidFill>
                <a:latin typeface="Eras Bold ITC" panose="020B0907030504020204" pitchFamily="34" charset="0"/>
              </a:rPr>
              <a:t>sobota 28.9.2 2019</a:t>
            </a:r>
          </a:p>
          <a:p>
            <a:pPr algn="ctr"/>
            <a:r>
              <a:rPr lang="cs-CZ" sz="3000" dirty="0">
                <a:ln>
                  <a:solidFill>
                    <a:srgbClr val="FFFF66"/>
                  </a:solidFill>
                </a:ln>
                <a:solidFill>
                  <a:srgbClr val="06BA5C"/>
                </a:solidFill>
                <a:latin typeface="Eras Bold ITC" panose="020B0907030504020204" pitchFamily="34" charset="0"/>
              </a:rPr>
              <a:t>10:15  hod</a:t>
            </a:r>
          </a:p>
          <a:p>
            <a:pPr algn="ctr"/>
            <a:r>
              <a:rPr lang="cs-CZ" sz="3000" dirty="0">
                <a:ln>
                  <a:solidFill>
                    <a:srgbClr val="FFFF66"/>
                  </a:solidFill>
                </a:ln>
                <a:solidFill>
                  <a:srgbClr val="06BA5C"/>
                </a:solidFill>
                <a:latin typeface="Eras Bold ITC" panose="020B0907030504020204" pitchFamily="34" charset="0"/>
              </a:rPr>
              <a:t>Autobus 7:30 hod</a:t>
            </a:r>
          </a:p>
        </p:txBody>
      </p:sp>
      <p:sp>
        <p:nvSpPr>
          <p:cNvPr id="7" name="TextovéPole 6"/>
          <p:cNvSpPr txBox="1"/>
          <p:nvPr/>
        </p:nvSpPr>
        <p:spPr>
          <a:xfrm>
            <a:off x="143992" y="1963316"/>
            <a:ext cx="4752528" cy="2400657"/>
          </a:xfrm>
          <a:prstGeom prst="rect">
            <a:avLst/>
          </a:prstGeom>
          <a:solidFill>
            <a:srgbClr val="99FF66"/>
          </a:solidFill>
          <a:ln w="47625">
            <a:solidFill>
              <a:srgbClr val="06BA5C"/>
            </a:solidFill>
            <a:prstDash val="dash"/>
          </a:ln>
          <a:effectLst>
            <a:innerShdw blurRad="114300" dist="1193800" dir="6720000">
              <a:srgbClr val="FFCCFF"/>
            </a:innerShdw>
            <a:softEdge rad="0"/>
          </a:effectLst>
        </p:spPr>
        <p:txBody>
          <a:bodyPr wrap="square" rtlCol="0">
            <a:spAutoFit/>
          </a:bodyPr>
          <a:lstStyle/>
          <a:p>
            <a:pPr algn="ctr"/>
            <a:r>
              <a:rPr lang="cs-CZ" sz="3000" dirty="0">
                <a:solidFill>
                  <a:srgbClr val="FF0000"/>
                </a:solidFill>
                <a:latin typeface="Rockwell Extra Bold" panose="02060903040505020403" pitchFamily="18" charset="0"/>
              </a:rPr>
              <a:t>SK Slaný</a:t>
            </a:r>
          </a:p>
          <a:p>
            <a:pPr algn="ctr"/>
            <a:r>
              <a:rPr lang="cs-CZ" sz="3000" dirty="0">
                <a:solidFill>
                  <a:srgbClr val="FF0000"/>
                </a:solidFill>
                <a:latin typeface="Rockwell Extra Bold" panose="02060903040505020403" pitchFamily="18" charset="0"/>
              </a:rPr>
              <a:t>SK Štětí</a:t>
            </a:r>
          </a:p>
          <a:p>
            <a:pPr algn="ctr"/>
            <a:r>
              <a:rPr lang="cs-CZ" sz="3000" dirty="0">
                <a:solidFill>
                  <a:srgbClr val="FF0000"/>
                </a:solidFill>
                <a:latin typeface="Rockwell Extra Bold" panose="02060903040505020403" pitchFamily="18" charset="0"/>
              </a:rPr>
              <a:t>sobota 21.9.2019</a:t>
            </a:r>
          </a:p>
          <a:p>
            <a:pPr algn="ctr"/>
            <a:r>
              <a:rPr lang="cs-CZ" sz="3000" dirty="0">
                <a:solidFill>
                  <a:srgbClr val="0000CC"/>
                </a:solidFill>
                <a:latin typeface="Rockwell Extra Bold" panose="02060903040505020403" pitchFamily="18" charset="0"/>
              </a:rPr>
              <a:t>16:30  hod</a:t>
            </a:r>
          </a:p>
          <a:p>
            <a:pPr algn="ctr"/>
            <a:r>
              <a:rPr lang="cs-CZ" sz="3000" dirty="0">
                <a:solidFill>
                  <a:srgbClr val="0000CC"/>
                </a:solidFill>
                <a:latin typeface="Rockwell Extra Bold" panose="02060903040505020403" pitchFamily="18" charset="0"/>
              </a:rPr>
              <a:t>Autobus 14:15 hod</a:t>
            </a:r>
          </a:p>
        </p:txBody>
      </p:sp>
      <p:pic>
        <p:nvPicPr>
          <p:cNvPr id="4" name="Obrázek 3" descr="&lt;strong&gt;FC&lt;/strong&gt; &lt;strong&gt;Chomutov&lt;/strong&gt;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008" y="4627612"/>
            <a:ext cx="720080" cy="720080"/>
          </a:xfrm>
          <a:prstGeom prst="rect">
            <a:avLst/>
          </a:prstGeom>
        </p:spPr>
      </p:pic>
    </p:spTree>
    <p:extLst>
      <p:ext uri="{BB962C8B-B14F-4D97-AF65-F5344CB8AC3E}">
        <p14:creationId xmlns:p14="http://schemas.microsoft.com/office/powerpoint/2010/main" val="1854892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37</a:t>
            </a:r>
          </a:p>
        </p:txBody>
      </p:sp>
      <p:sp>
        <p:nvSpPr>
          <p:cNvPr id="4" name="TextovéPole 3">
            <a:extLst>
              <a:ext uri="{FF2B5EF4-FFF2-40B4-BE49-F238E27FC236}">
                <a16:creationId xmlns:a16="http://schemas.microsoft.com/office/drawing/2014/main" id="{857CFDF1-2B21-45FA-877D-E567F776016C}"/>
              </a:ext>
            </a:extLst>
          </p:cNvPr>
          <p:cNvSpPr txBox="1"/>
          <p:nvPr/>
        </p:nvSpPr>
        <p:spPr>
          <a:xfrm>
            <a:off x="9144992" y="343019"/>
            <a:ext cx="45719"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graphicFrame>
        <p:nvGraphicFramePr>
          <p:cNvPr id="8" name="Tabulka 7">
            <a:extLst>
              <a:ext uri="{FF2B5EF4-FFF2-40B4-BE49-F238E27FC236}">
                <a16:creationId xmlns:a16="http://schemas.microsoft.com/office/drawing/2014/main" id="{31EE89E6-ED91-4F7E-AECF-7CEDB7162A9E}"/>
              </a:ext>
            </a:extLst>
          </p:cNvPr>
          <p:cNvGraphicFramePr>
            <a:graphicFrameLocks noGrp="1"/>
          </p:cNvGraphicFramePr>
          <p:nvPr>
            <p:extLst>
              <p:ext uri="{D42A27DB-BD31-4B8C-83A1-F6EECF244321}">
                <p14:modId xmlns:p14="http://schemas.microsoft.com/office/powerpoint/2010/main" val="2564006726"/>
              </p:ext>
            </p:extLst>
          </p:nvPr>
        </p:nvGraphicFramePr>
        <p:xfrm>
          <a:off x="143992" y="1243236"/>
          <a:ext cx="4680521" cy="5694652"/>
        </p:xfrm>
        <a:graphic>
          <a:graphicData uri="http://schemas.openxmlformats.org/drawingml/2006/table">
            <a:tbl>
              <a:tblPr/>
              <a:tblGrid>
                <a:gridCol w="441436">
                  <a:extLst>
                    <a:ext uri="{9D8B030D-6E8A-4147-A177-3AD203B41FA5}">
                      <a16:colId xmlns:a16="http://schemas.microsoft.com/office/drawing/2014/main" val="2725493576"/>
                    </a:ext>
                  </a:extLst>
                </a:gridCol>
                <a:gridCol w="638684">
                  <a:extLst>
                    <a:ext uri="{9D8B030D-6E8A-4147-A177-3AD203B41FA5}">
                      <a16:colId xmlns:a16="http://schemas.microsoft.com/office/drawing/2014/main" val="3204371765"/>
                    </a:ext>
                  </a:extLst>
                </a:gridCol>
                <a:gridCol w="818704">
                  <a:extLst>
                    <a:ext uri="{9D8B030D-6E8A-4147-A177-3AD203B41FA5}">
                      <a16:colId xmlns:a16="http://schemas.microsoft.com/office/drawing/2014/main" val="1839909615"/>
                    </a:ext>
                  </a:extLst>
                </a:gridCol>
                <a:gridCol w="405432">
                  <a:extLst>
                    <a:ext uri="{9D8B030D-6E8A-4147-A177-3AD203B41FA5}">
                      <a16:colId xmlns:a16="http://schemas.microsoft.com/office/drawing/2014/main" val="2836179792"/>
                    </a:ext>
                  </a:extLst>
                </a:gridCol>
                <a:gridCol w="1490146">
                  <a:extLst>
                    <a:ext uri="{9D8B030D-6E8A-4147-A177-3AD203B41FA5}">
                      <a16:colId xmlns:a16="http://schemas.microsoft.com/office/drawing/2014/main" val="2467830228"/>
                    </a:ext>
                  </a:extLst>
                </a:gridCol>
                <a:gridCol w="886119">
                  <a:extLst>
                    <a:ext uri="{9D8B030D-6E8A-4147-A177-3AD203B41FA5}">
                      <a16:colId xmlns:a16="http://schemas.microsoft.com/office/drawing/2014/main" val="2767496587"/>
                    </a:ext>
                  </a:extLst>
                </a:gridCol>
              </a:tblGrid>
              <a:tr h="184527">
                <a:tc>
                  <a:txBody>
                    <a:bodyPr/>
                    <a:lstStyle/>
                    <a:p>
                      <a:pPr algn="ctr" fontAlgn="ctr"/>
                      <a:r>
                        <a:rPr lang="cs-CZ" sz="1100" b="1" i="0" u="none" strike="noStrike" dirty="0">
                          <a:solidFill>
                            <a:srgbClr val="CC0000"/>
                          </a:solidFill>
                          <a:effectLst/>
                          <a:latin typeface="Berlin Sans FB Demi" panose="020E0802020502020306" pitchFamily="34" charset="0"/>
                        </a:rPr>
                        <a:t>Týden</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Den</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Datum</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Čas</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Soupeř</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Kategorie</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extLst>
                  <a:ext uri="{0D108BD9-81ED-4DB2-BD59-A6C34878D82A}">
                    <a16:rowId xmlns:a16="http://schemas.microsoft.com/office/drawing/2014/main" val="4245655253"/>
                  </a:ext>
                </a:extLst>
              </a:tr>
              <a:tr h="328994">
                <a:tc rowSpan="3">
                  <a:txBody>
                    <a:bodyPr/>
                    <a:lstStyle/>
                    <a:p>
                      <a:pPr algn="ctr" fontAlgn="ctr"/>
                      <a:r>
                        <a:rPr lang="cs-CZ" sz="1000" b="1" i="0" u="none" strike="noStrike">
                          <a:solidFill>
                            <a:srgbClr val="000000"/>
                          </a:solidFill>
                          <a:effectLst/>
                          <a:latin typeface="Arial" panose="020B0604020202020204" pitchFamily="34" charset="0"/>
                        </a:rPr>
                        <a:t>37</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14.09.2019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10:15</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Fotbalový klub SEKO Louny, </a:t>
                      </a:r>
                      <a:r>
                        <a:rPr lang="cs-CZ" sz="1000" b="1" i="0" u="none" strike="noStrike" dirty="0" err="1">
                          <a:solidFill>
                            <a:srgbClr val="000000"/>
                          </a:solidFill>
                          <a:effectLst/>
                          <a:latin typeface="Arial" panose="020B0604020202020204" pitchFamily="34" charset="0"/>
                        </a:rPr>
                        <a:t>z.s</a:t>
                      </a:r>
                      <a:r>
                        <a:rPr lang="cs-CZ" sz="1000" b="1" i="0" u="none" strike="noStrike" dirty="0">
                          <a:solidFill>
                            <a:srgbClr val="000000"/>
                          </a:solidFill>
                          <a:effectLst/>
                          <a:latin typeface="Arial" panose="020B0604020202020204" pitchFamily="34" charset="0"/>
                        </a:rPr>
                        <a:t>.</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Dospělí - Divize B</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17412559"/>
                  </a:ext>
                </a:extLst>
              </a:tr>
              <a:tr h="466780">
                <a:tc vMerge="1">
                  <a:txBody>
                    <a:bodyPr/>
                    <a:lstStyle/>
                    <a:p>
                      <a:endParaRPr lang="cs-CZ"/>
                    </a:p>
                  </a:txBody>
                  <a:tcPr/>
                </a:tc>
                <a:tc>
                  <a:txBody>
                    <a:bodyPr/>
                    <a:lstStyle/>
                    <a:p>
                      <a:pPr algn="ctr" fontAlgn="ctr"/>
                      <a:r>
                        <a:rPr lang="cs-CZ" sz="900" b="1" i="0" u="none" strike="noStrike" dirty="0">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15.09.2019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9:00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ES" sz="1000" b="1" i="0" u="none" strike="noStrike" dirty="0">
                          <a:solidFill>
                            <a:srgbClr val="000000"/>
                          </a:solidFill>
                          <a:effectLst/>
                          <a:latin typeface="Arial" panose="020B0604020202020204" pitchFamily="34" charset="0"/>
                        </a:rPr>
                        <a:t>SK Sahara </a:t>
                      </a:r>
                      <a:r>
                        <a:rPr lang="es-ES" sz="1000" b="1" i="0" u="none" strike="noStrike" dirty="0" err="1">
                          <a:solidFill>
                            <a:srgbClr val="000000"/>
                          </a:solidFill>
                          <a:effectLst/>
                          <a:latin typeface="Arial" panose="020B0604020202020204" pitchFamily="34" charset="0"/>
                        </a:rPr>
                        <a:t>Vědomice</a:t>
                      </a:r>
                      <a:endParaRPr lang="es-ES" sz="1000" b="1" i="0" u="none" strike="noStrike" dirty="0">
                        <a:solidFill>
                          <a:srgbClr val="000000"/>
                        </a:solidFill>
                        <a:effectLst/>
                        <a:latin typeface="Arial" panose="020B0604020202020204" pitchFamily="34" charset="0"/>
                      </a:endParaRP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71003550"/>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15.09.2019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10:30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a:solidFill>
                            <a:srgbClr val="000000"/>
                          </a:solidFill>
                          <a:effectLst/>
                          <a:latin typeface="Arial" panose="020B0604020202020204" pitchFamily="34" charset="0"/>
                        </a:rPr>
                        <a:t>TJ Vaňov/TJ Libouchec</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Dorost-Krajský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32418232"/>
                  </a:ext>
                </a:extLst>
              </a:tr>
              <a:tr h="351514">
                <a:tc rowSpan="4">
                  <a:txBody>
                    <a:bodyPr/>
                    <a:lstStyle/>
                    <a:p>
                      <a:pPr algn="ctr" fontAlgn="ctr"/>
                      <a:r>
                        <a:rPr lang="cs-CZ" sz="1000" b="1" i="0" u="none" strike="noStrike">
                          <a:solidFill>
                            <a:srgbClr val="000000"/>
                          </a:solidFill>
                          <a:effectLst/>
                          <a:latin typeface="Arial" panose="020B0604020202020204" pitchFamily="34" charset="0"/>
                        </a:rPr>
                        <a:t>38</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středa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18.09.2019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16:30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SK Liběšice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Starší žáci-Okresní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89248399"/>
                  </a:ext>
                </a:extLst>
              </a:tr>
              <a:tr h="466780">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21.09.2019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effectLst/>
                          <a:latin typeface="Arial" panose="020B0604020202020204" pitchFamily="34" charset="0"/>
                        </a:rPr>
                        <a:t>SK BEZDĚKOV  / Dobříň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Mladší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642929864"/>
                  </a:ext>
                </a:extLst>
              </a:tr>
              <a:tr h="259631">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22.09.2019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16:30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TJ Sokol Mšené Lázně</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Dospělí B</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62335932"/>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22.09.2019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Sulejovice/Vchynice SD</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Starší žáci-Okresní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378844577"/>
                  </a:ext>
                </a:extLst>
              </a:tr>
              <a:tr h="351514">
                <a:tc rowSpan="6">
                  <a:txBody>
                    <a:bodyPr/>
                    <a:lstStyle/>
                    <a:p>
                      <a:pPr algn="ctr" fontAlgn="ctr"/>
                      <a:r>
                        <a:rPr lang="cs-CZ" sz="1000" b="1" i="0" u="none" strike="noStrike">
                          <a:solidFill>
                            <a:srgbClr val="000000"/>
                          </a:solidFill>
                          <a:effectLst/>
                          <a:latin typeface="Arial" panose="020B0604020202020204" pitchFamily="34" charset="0"/>
                        </a:rPr>
                        <a:t>39</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čtvrtek</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26.09.2019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16:00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SK BEZDĚKOV  /Dušníky</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Minipřípravka-Okresní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71904968"/>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pátek</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27.09.2019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17:00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a:solidFill>
                            <a:srgbClr val="000000"/>
                          </a:solidFill>
                          <a:effectLst/>
                          <a:latin typeface="Arial" panose="020B0604020202020204" pitchFamily="34" charset="0"/>
                        </a:rPr>
                        <a:t>ASK Lovosice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Stará garda-Okresní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02283829"/>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28.09.2019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a:solidFill>
                            <a:srgbClr val="000000"/>
                          </a:solidFill>
                          <a:effectLst/>
                          <a:latin typeface="Arial" panose="020B0604020202020204" pitchFamily="34" charset="0"/>
                        </a:rPr>
                        <a:t>ASK Lovosice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Dorost-Krajský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747167"/>
                  </a:ext>
                </a:extLst>
              </a:tr>
              <a:tr h="466780">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29.09.2019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9:00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1000" b="1" i="0" u="none" strike="noStrike" dirty="0">
                          <a:solidFill>
                            <a:srgbClr val="000000"/>
                          </a:solidFill>
                          <a:effectLst/>
                          <a:latin typeface="Arial" panose="020B0604020202020204" pitchFamily="34" charset="0"/>
                        </a:rPr>
                        <a:t>TJ Dynamo </a:t>
                      </a:r>
                      <a:r>
                        <a:rPr lang="pl-PL" sz="1000" b="1" i="0" u="none" strike="noStrike" dirty="0" err="1">
                          <a:solidFill>
                            <a:srgbClr val="000000"/>
                          </a:solidFill>
                          <a:effectLst/>
                          <a:latin typeface="Arial" panose="020B0604020202020204" pitchFamily="34" charset="0"/>
                        </a:rPr>
                        <a:t>Podlusky</a:t>
                      </a:r>
                      <a:r>
                        <a:rPr lang="pl-PL" sz="1000" b="1" i="0" u="none" strike="noStrike" dirty="0">
                          <a:solidFill>
                            <a:srgbClr val="000000"/>
                          </a:solidFill>
                          <a:effectLst/>
                          <a:latin typeface="Arial" panose="020B0604020202020204" pitchFamily="34" charset="0"/>
                        </a:rPr>
                        <a:t>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15000343"/>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29.09.2019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10:30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TJ Sokol </a:t>
                      </a:r>
                      <a:r>
                        <a:rPr lang="cs-CZ" sz="1000" b="1" i="0" u="none" strike="noStrike" dirty="0" err="1">
                          <a:solidFill>
                            <a:srgbClr val="000000"/>
                          </a:solidFill>
                          <a:effectLst/>
                          <a:latin typeface="Arial" panose="020B0604020202020204" pitchFamily="34" charset="0"/>
                        </a:rPr>
                        <a:t>Straškov</a:t>
                      </a:r>
                      <a:r>
                        <a:rPr lang="cs-CZ" sz="1000" b="1" i="0" u="none" strike="noStrike" dirty="0">
                          <a:solidFill>
                            <a:srgbClr val="000000"/>
                          </a:solidFill>
                          <a:effectLst/>
                          <a:latin typeface="Arial" panose="020B0604020202020204" pitchFamily="34" charset="0"/>
                        </a:rPr>
                        <a:t> Vodochody</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Starší žáci-Okresní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92987133"/>
                  </a:ext>
                </a:extLst>
              </a:tr>
              <a:tr h="296891">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29.09.2019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16:00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TJ </a:t>
                      </a:r>
                      <a:r>
                        <a:rPr lang="cs-CZ" sz="1000" b="1" i="0" u="none" strike="noStrike" dirty="0" err="1">
                          <a:solidFill>
                            <a:srgbClr val="000000"/>
                          </a:solidFill>
                          <a:effectLst/>
                          <a:latin typeface="Arial" panose="020B0604020202020204" pitchFamily="34" charset="0"/>
                        </a:rPr>
                        <a:t>Podřipan</a:t>
                      </a:r>
                      <a:r>
                        <a:rPr lang="cs-CZ" sz="1000" b="1" i="0" u="none" strike="noStrike" dirty="0">
                          <a:solidFill>
                            <a:srgbClr val="000000"/>
                          </a:solidFill>
                          <a:effectLst/>
                          <a:latin typeface="Arial" panose="020B0604020202020204" pitchFamily="34" charset="0"/>
                        </a:rPr>
                        <a:t> Rovné „B“</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Dospělí B-III. Třída A</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66882169"/>
                  </a:ext>
                </a:extLst>
              </a:tr>
              <a:tr h="296891">
                <a:tc rowSpan="2">
                  <a:txBody>
                    <a:bodyPr/>
                    <a:lstStyle/>
                    <a:p>
                      <a:pPr algn="ctr" fontAlgn="ctr"/>
                      <a:r>
                        <a:rPr lang="cs-CZ" sz="1000" b="1" i="0" u="none" strike="noStrike">
                          <a:solidFill>
                            <a:srgbClr val="000000"/>
                          </a:solidFill>
                          <a:effectLst/>
                          <a:latin typeface="Arial" panose="020B0604020202020204" pitchFamily="34" charset="0"/>
                        </a:rPr>
                        <a:t>40</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05.10.2019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effectLst/>
                          <a:latin typeface="Arial" panose="020B0604020202020204" pitchFamily="34" charset="0"/>
                        </a:rPr>
                        <a:t>FK Olympie Březová,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Dospělí - Divize B</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74306070"/>
                  </a:ext>
                </a:extLst>
              </a:tr>
              <a:tr h="466780">
                <a:tc vMerge="1">
                  <a:txBody>
                    <a:bodyPr/>
                    <a:lstStyle/>
                    <a:p>
                      <a:endParaRPr lang="cs-CZ"/>
                    </a:p>
                  </a:txBody>
                  <a:tcPr/>
                </a:tc>
                <a:tc>
                  <a:txBody>
                    <a:bodyPr/>
                    <a:lstStyle/>
                    <a:p>
                      <a:pPr algn="ctr" fontAlgn="ctr"/>
                      <a:r>
                        <a:rPr lang="cs-CZ" sz="900" b="1" i="0" u="none" strike="noStrike" dirty="0">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06.10.2019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effectLst/>
                          <a:latin typeface="Arial" panose="020B0604020202020204" pitchFamily="34" charset="0"/>
                        </a:rPr>
                        <a:t>FK BECHLÍN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Starší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222853566"/>
                  </a:ext>
                </a:extLst>
              </a:tr>
            </a:tbl>
          </a:graphicData>
        </a:graphic>
      </p:graphicFrame>
      <p:graphicFrame>
        <p:nvGraphicFramePr>
          <p:cNvPr id="12" name="Tabulka 11">
            <a:extLst>
              <a:ext uri="{FF2B5EF4-FFF2-40B4-BE49-F238E27FC236}">
                <a16:creationId xmlns:a16="http://schemas.microsoft.com/office/drawing/2014/main" id="{31EE89E6-ED91-4F7E-AECF-7CEDB7162A9E}"/>
              </a:ext>
            </a:extLst>
          </p:cNvPr>
          <p:cNvGraphicFramePr>
            <a:graphicFrameLocks noGrp="1"/>
          </p:cNvGraphicFramePr>
          <p:nvPr>
            <p:extLst>
              <p:ext uri="{D42A27DB-BD31-4B8C-83A1-F6EECF244321}">
                <p14:modId xmlns:p14="http://schemas.microsoft.com/office/powerpoint/2010/main" val="2564006726"/>
              </p:ext>
            </p:extLst>
          </p:nvPr>
        </p:nvGraphicFramePr>
        <p:xfrm>
          <a:off x="143992" y="1243236"/>
          <a:ext cx="4680521" cy="5694652"/>
        </p:xfrm>
        <a:graphic>
          <a:graphicData uri="http://schemas.openxmlformats.org/drawingml/2006/table">
            <a:tbl>
              <a:tblPr/>
              <a:tblGrid>
                <a:gridCol w="441436">
                  <a:extLst>
                    <a:ext uri="{9D8B030D-6E8A-4147-A177-3AD203B41FA5}">
                      <a16:colId xmlns:a16="http://schemas.microsoft.com/office/drawing/2014/main" val="2725493576"/>
                    </a:ext>
                  </a:extLst>
                </a:gridCol>
                <a:gridCol w="638684">
                  <a:extLst>
                    <a:ext uri="{9D8B030D-6E8A-4147-A177-3AD203B41FA5}">
                      <a16:colId xmlns:a16="http://schemas.microsoft.com/office/drawing/2014/main" val="3204371765"/>
                    </a:ext>
                  </a:extLst>
                </a:gridCol>
                <a:gridCol w="818704">
                  <a:extLst>
                    <a:ext uri="{9D8B030D-6E8A-4147-A177-3AD203B41FA5}">
                      <a16:colId xmlns:a16="http://schemas.microsoft.com/office/drawing/2014/main" val="1839909615"/>
                    </a:ext>
                  </a:extLst>
                </a:gridCol>
                <a:gridCol w="405432">
                  <a:extLst>
                    <a:ext uri="{9D8B030D-6E8A-4147-A177-3AD203B41FA5}">
                      <a16:colId xmlns:a16="http://schemas.microsoft.com/office/drawing/2014/main" val="2836179792"/>
                    </a:ext>
                  </a:extLst>
                </a:gridCol>
                <a:gridCol w="1490146">
                  <a:extLst>
                    <a:ext uri="{9D8B030D-6E8A-4147-A177-3AD203B41FA5}">
                      <a16:colId xmlns:a16="http://schemas.microsoft.com/office/drawing/2014/main" val="2467830228"/>
                    </a:ext>
                  </a:extLst>
                </a:gridCol>
                <a:gridCol w="886119">
                  <a:extLst>
                    <a:ext uri="{9D8B030D-6E8A-4147-A177-3AD203B41FA5}">
                      <a16:colId xmlns:a16="http://schemas.microsoft.com/office/drawing/2014/main" val="2767496587"/>
                    </a:ext>
                  </a:extLst>
                </a:gridCol>
              </a:tblGrid>
              <a:tr h="184527">
                <a:tc>
                  <a:txBody>
                    <a:bodyPr/>
                    <a:lstStyle/>
                    <a:p>
                      <a:pPr algn="ctr" fontAlgn="ctr"/>
                      <a:r>
                        <a:rPr lang="cs-CZ" sz="1100" b="1" i="0" u="none" strike="noStrike" dirty="0">
                          <a:solidFill>
                            <a:srgbClr val="CC0000"/>
                          </a:solidFill>
                          <a:effectLst/>
                          <a:latin typeface="Berlin Sans FB Demi" panose="020E0802020502020306" pitchFamily="34" charset="0"/>
                        </a:rPr>
                        <a:t>Týden</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Den</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Datum</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Čas</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Soupeř</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tc>
                  <a:txBody>
                    <a:bodyPr/>
                    <a:lstStyle/>
                    <a:p>
                      <a:pPr algn="ctr" fontAlgn="ctr"/>
                      <a:r>
                        <a:rPr lang="cs-CZ" sz="1100" b="1" i="0" u="none" strike="noStrike" dirty="0">
                          <a:solidFill>
                            <a:srgbClr val="CC0000"/>
                          </a:solidFill>
                          <a:effectLst/>
                          <a:latin typeface="Berlin Sans FB Demi" panose="020E0802020502020306" pitchFamily="34" charset="0"/>
                        </a:rPr>
                        <a:t>Kategorie</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9D"/>
                    </a:solidFill>
                  </a:tcPr>
                </a:tc>
                <a:extLst>
                  <a:ext uri="{0D108BD9-81ED-4DB2-BD59-A6C34878D82A}">
                    <a16:rowId xmlns:a16="http://schemas.microsoft.com/office/drawing/2014/main" val="4245655253"/>
                  </a:ext>
                </a:extLst>
              </a:tr>
              <a:tr h="328994">
                <a:tc rowSpan="3">
                  <a:txBody>
                    <a:bodyPr/>
                    <a:lstStyle/>
                    <a:p>
                      <a:pPr algn="ctr" fontAlgn="ctr"/>
                      <a:r>
                        <a:rPr lang="cs-CZ" sz="1000" b="1" i="0" u="none" strike="noStrike">
                          <a:solidFill>
                            <a:srgbClr val="000000"/>
                          </a:solidFill>
                          <a:effectLst/>
                          <a:latin typeface="Arial" panose="020B0604020202020204" pitchFamily="34" charset="0"/>
                        </a:rPr>
                        <a:t>37</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14.09.2019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10:15</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Fotbalový klub SEKO Louny, </a:t>
                      </a:r>
                      <a:r>
                        <a:rPr lang="cs-CZ" sz="1000" b="1" i="0" u="none" strike="noStrike" dirty="0" err="1">
                          <a:solidFill>
                            <a:srgbClr val="000000"/>
                          </a:solidFill>
                          <a:effectLst/>
                          <a:latin typeface="Arial" panose="020B0604020202020204" pitchFamily="34" charset="0"/>
                        </a:rPr>
                        <a:t>z.s</a:t>
                      </a:r>
                      <a:r>
                        <a:rPr lang="cs-CZ" sz="1000" b="1" i="0" u="none" strike="noStrike" dirty="0">
                          <a:solidFill>
                            <a:srgbClr val="000000"/>
                          </a:solidFill>
                          <a:effectLst/>
                          <a:latin typeface="Arial" panose="020B0604020202020204" pitchFamily="34" charset="0"/>
                        </a:rPr>
                        <a:t>.</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Dospělí - Divize B</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17412559"/>
                  </a:ext>
                </a:extLst>
              </a:tr>
              <a:tr h="466780">
                <a:tc vMerge="1">
                  <a:txBody>
                    <a:bodyPr/>
                    <a:lstStyle/>
                    <a:p>
                      <a:endParaRPr lang="cs-CZ"/>
                    </a:p>
                  </a:txBody>
                  <a:tcPr/>
                </a:tc>
                <a:tc>
                  <a:txBody>
                    <a:bodyPr/>
                    <a:lstStyle/>
                    <a:p>
                      <a:pPr algn="ctr" fontAlgn="ctr"/>
                      <a:r>
                        <a:rPr lang="cs-CZ" sz="900" b="1" i="0" u="none" strike="noStrike" dirty="0">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15.09.2019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9:00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s-ES" sz="1000" b="1" i="0" u="none" strike="noStrike" dirty="0">
                          <a:solidFill>
                            <a:srgbClr val="000000"/>
                          </a:solidFill>
                          <a:effectLst/>
                          <a:latin typeface="Arial" panose="020B0604020202020204" pitchFamily="34" charset="0"/>
                        </a:rPr>
                        <a:t>SK Sahara </a:t>
                      </a:r>
                      <a:r>
                        <a:rPr lang="es-ES" sz="1000" b="1" i="0" u="none" strike="noStrike" dirty="0" err="1">
                          <a:solidFill>
                            <a:srgbClr val="000000"/>
                          </a:solidFill>
                          <a:effectLst/>
                          <a:latin typeface="Arial" panose="020B0604020202020204" pitchFamily="34" charset="0"/>
                        </a:rPr>
                        <a:t>Vědomice</a:t>
                      </a:r>
                      <a:endParaRPr lang="es-ES" sz="1000" b="1" i="0" u="none" strike="noStrike" dirty="0">
                        <a:solidFill>
                          <a:srgbClr val="000000"/>
                        </a:solidFill>
                        <a:effectLst/>
                        <a:latin typeface="Arial" panose="020B0604020202020204" pitchFamily="34" charset="0"/>
                      </a:endParaRP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71003550"/>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15.09.2019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10:30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a:solidFill>
                            <a:srgbClr val="000000"/>
                          </a:solidFill>
                          <a:effectLst/>
                          <a:latin typeface="Arial" panose="020B0604020202020204" pitchFamily="34" charset="0"/>
                        </a:rPr>
                        <a:t>TJ Vaňov/TJ Libouchec</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Dorost-Krajský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32418232"/>
                  </a:ext>
                </a:extLst>
              </a:tr>
              <a:tr h="351514">
                <a:tc rowSpan="4">
                  <a:txBody>
                    <a:bodyPr/>
                    <a:lstStyle/>
                    <a:p>
                      <a:pPr algn="ctr" fontAlgn="ctr"/>
                      <a:r>
                        <a:rPr lang="cs-CZ" sz="1000" b="1" i="0" u="none" strike="noStrike">
                          <a:solidFill>
                            <a:srgbClr val="000000"/>
                          </a:solidFill>
                          <a:effectLst/>
                          <a:latin typeface="Arial" panose="020B0604020202020204" pitchFamily="34" charset="0"/>
                        </a:rPr>
                        <a:t>38</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středa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18.09.2019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16:30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SK Liběšice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Starší žáci-Okresní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89248399"/>
                  </a:ext>
                </a:extLst>
              </a:tr>
              <a:tr h="466780">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21.09.2019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effectLst/>
                          <a:latin typeface="Arial" panose="020B0604020202020204" pitchFamily="34" charset="0"/>
                        </a:rPr>
                        <a:t>SK BEZDĚKOV  / Dobříň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Mladší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642929864"/>
                  </a:ext>
                </a:extLst>
              </a:tr>
              <a:tr h="259631">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22.09.2019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16:30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TJ Sokol Mšené Lázně</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Dospělí B</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62335932"/>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22.09.2019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Sulejovice/Vchynice SD</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Starší žáci-Okresní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378844577"/>
                  </a:ext>
                </a:extLst>
              </a:tr>
              <a:tr h="351514">
                <a:tc rowSpan="6">
                  <a:txBody>
                    <a:bodyPr/>
                    <a:lstStyle/>
                    <a:p>
                      <a:pPr algn="ctr" fontAlgn="ctr"/>
                      <a:r>
                        <a:rPr lang="cs-CZ" sz="1000" b="1" i="0" u="none" strike="noStrike">
                          <a:solidFill>
                            <a:srgbClr val="000000"/>
                          </a:solidFill>
                          <a:effectLst/>
                          <a:latin typeface="Arial" panose="020B0604020202020204" pitchFamily="34" charset="0"/>
                        </a:rPr>
                        <a:t>39</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čtvrtek</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26.09.2019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16:00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SK BEZDĚKOV  /Dušníky</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Minipřípravka-Okresní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71904968"/>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pátek</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27.09.2019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17:00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a:solidFill>
                            <a:srgbClr val="000000"/>
                          </a:solidFill>
                          <a:effectLst/>
                          <a:latin typeface="Arial" panose="020B0604020202020204" pitchFamily="34" charset="0"/>
                        </a:rPr>
                        <a:t>ASK Lovosice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Stará garda-Okresní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02283829"/>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28.09.2019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a:solidFill>
                            <a:srgbClr val="000000"/>
                          </a:solidFill>
                          <a:effectLst/>
                          <a:latin typeface="Arial" panose="020B0604020202020204" pitchFamily="34" charset="0"/>
                        </a:rPr>
                        <a:t>ASK Lovosice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Dorost-Krajský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747167"/>
                  </a:ext>
                </a:extLst>
              </a:tr>
              <a:tr h="466780">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29.09.2019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9:00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pl-PL" sz="1000" b="1" i="0" u="none" strike="noStrike" dirty="0">
                          <a:solidFill>
                            <a:srgbClr val="000000"/>
                          </a:solidFill>
                          <a:effectLst/>
                          <a:latin typeface="Arial" panose="020B0604020202020204" pitchFamily="34" charset="0"/>
                        </a:rPr>
                        <a:t>TJ Dynamo </a:t>
                      </a:r>
                      <a:r>
                        <a:rPr lang="pl-PL" sz="1000" b="1" i="0" u="none" strike="noStrike" dirty="0" err="1">
                          <a:solidFill>
                            <a:srgbClr val="000000"/>
                          </a:solidFill>
                          <a:effectLst/>
                          <a:latin typeface="Arial" panose="020B0604020202020204" pitchFamily="34" charset="0"/>
                        </a:rPr>
                        <a:t>Podlusky</a:t>
                      </a:r>
                      <a:r>
                        <a:rPr lang="pl-PL" sz="1000" b="1" i="0" u="none" strike="noStrike" dirty="0">
                          <a:solidFill>
                            <a:srgbClr val="000000"/>
                          </a:solidFill>
                          <a:effectLst/>
                          <a:latin typeface="Arial" panose="020B0604020202020204" pitchFamily="34" charset="0"/>
                        </a:rPr>
                        <a:t>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15000343"/>
                  </a:ext>
                </a:extLst>
              </a:tr>
              <a:tr h="351514">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29.09.2019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dirty="0">
                          <a:solidFill>
                            <a:srgbClr val="000000"/>
                          </a:solidFill>
                          <a:effectLst/>
                          <a:latin typeface="Arial" panose="020B0604020202020204" pitchFamily="34" charset="0"/>
                        </a:rPr>
                        <a:t>10:30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TJ Sokol </a:t>
                      </a:r>
                      <a:r>
                        <a:rPr lang="cs-CZ" sz="1000" b="1" i="0" u="none" strike="noStrike" dirty="0" err="1">
                          <a:solidFill>
                            <a:srgbClr val="000000"/>
                          </a:solidFill>
                          <a:effectLst/>
                          <a:latin typeface="Arial" panose="020B0604020202020204" pitchFamily="34" charset="0"/>
                        </a:rPr>
                        <a:t>Straškov</a:t>
                      </a:r>
                      <a:r>
                        <a:rPr lang="cs-CZ" sz="1000" b="1" i="0" u="none" strike="noStrike" dirty="0">
                          <a:solidFill>
                            <a:srgbClr val="000000"/>
                          </a:solidFill>
                          <a:effectLst/>
                          <a:latin typeface="Arial" panose="020B0604020202020204" pitchFamily="34" charset="0"/>
                        </a:rPr>
                        <a:t> Vodochody</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Starší žáci-Okresní přebor</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92987133"/>
                  </a:ext>
                </a:extLst>
              </a:tr>
              <a:tr h="296891">
                <a:tc vMerge="1">
                  <a:txBody>
                    <a:bodyPr/>
                    <a:lstStyle/>
                    <a:p>
                      <a:endParaRPr lang="cs-CZ"/>
                    </a:p>
                  </a:txBody>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29.09.2019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16:00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000" b="1" i="0" u="none" strike="noStrike" dirty="0">
                          <a:solidFill>
                            <a:srgbClr val="000000"/>
                          </a:solidFill>
                          <a:effectLst/>
                          <a:latin typeface="Arial" panose="020B0604020202020204" pitchFamily="34" charset="0"/>
                        </a:rPr>
                        <a:t>TJ </a:t>
                      </a:r>
                      <a:r>
                        <a:rPr lang="cs-CZ" sz="1000" b="1" i="0" u="none" strike="noStrike" dirty="0" err="1">
                          <a:solidFill>
                            <a:srgbClr val="000000"/>
                          </a:solidFill>
                          <a:effectLst/>
                          <a:latin typeface="Arial" panose="020B0604020202020204" pitchFamily="34" charset="0"/>
                        </a:rPr>
                        <a:t>Podřipan</a:t>
                      </a:r>
                      <a:r>
                        <a:rPr lang="cs-CZ" sz="1000" b="1" i="0" u="none" strike="noStrike" dirty="0">
                          <a:solidFill>
                            <a:srgbClr val="000000"/>
                          </a:solidFill>
                          <a:effectLst/>
                          <a:latin typeface="Arial" panose="020B0604020202020204" pitchFamily="34" charset="0"/>
                        </a:rPr>
                        <a:t> Rovné „B“</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900" b="1" i="0" u="none" strike="noStrike">
                          <a:solidFill>
                            <a:srgbClr val="000000"/>
                          </a:solidFill>
                          <a:effectLst/>
                          <a:latin typeface="Arial" panose="020B0604020202020204" pitchFamily="34" charset="0"/>
                        </a:rPr>
                        <a:t>Dospělí B-III. Třída A</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66882169"/>
                  </a:ext>
                </a:extLst>
              </a:tr>
              <a:tr h="296891">
                <a:tc rowSpan="2">
                  <a:txBody>
                    <a:bodyPr/>
                    <a:lstStyle/>
                    <a:p>
                      <a:pPr algn="ctr" fontAlgn="ctr"/>
                      <a:r>
                        <a:rPr lang="cs-CZ" sz="1000" b="1" i="0" u="none" strike="noStrike">
                          <a:solidFill>
                            <a:srgbClr val="000000"/>
                          </a:solidFill>
                          <a:effectLst/>
                          <a:latin typeface="Arial" panose="020B0604020202020204" pitchFamily="34" charset="0"/>
                        </a:rPr>
                        <a:t>40</a:t>
                      </a:r>
                    </a:p>
                  </a:txBody>
                  <a:tcPr marL="7554" marR="7554" marT="75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05.10.2019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effectLst/>
                          <a:latin typeface="Arial" panose="020B0604020202020204" pitchFamily="34" charset="0"/>
                        </a:rPr>
                        <a:t>FK Olympie Březová,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Dospělí - Divize B</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74306070"/>
                  </a:ext>
                </a:extLst>
              </a:tr>
              <a:tr h="466780">
                <a:tc vMerge="1">
                  <a:txBody>
                    <a:bodyPr/>
                    <a:lstStyle/>
                    <a:p>
                      <a:endParaRPr lang="cs-CZ"/>
                    </a:p>
                  </a:txBody>
                  <a:tcPr/>
                </a:tc>
                <a:tc>
                  <a:txBody>
                    <a:bodyPr/>
                    <a:lstStyle/>
                    <a:p>
                      <a:pPr algn="ctr" fontAlgn="ctr"/>
                      <a:r>
                        <a:rPr lang="cs-CZ" sz="900" b="1" i="0" u="none" strike="noStrike" dirty="0">
                          <a:solidFill>
                            <a:srgbClr val="000000"/>
                          </a:solidFill>
                          <a:effectLst/>
                          <a:latin typeface="Arial" panose="020B0604020202020204" pitchFamily="34" charset="0"/>
                        </a:rPr>
                        <a:t>neděle</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06.10.2019</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10:00</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effectLst/>
                          <a:latin typeface="Arial" panose="020B0604020202020204" pitchFamily="34" charset="0"/>
                        </a:rPr>
                        <a:t>FK BECHLÍN </a:t>
                      </a:r>
                    </a:p>
                  </a:txBody>
                  <a:tcPr marL="7554" marR="7554" marT="75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Starší přípravka-Okresní soutěž</a:t>
                      </a:r>
                    </a:p>
                  </a:txBody>
                  <a:tcPr marL="7554" marR="7554" marT="755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222853566"/>
                  </a:ext>
                </a:extLst>
              </a:tr>
            </a:tbl>
          </a:graphicData>
        </a:graphic>
      </p:graphicFrame>
      <p:sp>
        <p:nvSpPr>
          <p:cNvPr id="13" name="TextovéPole 12">
            <a:extLst>
              <a:ext uri="{FF2B5EF4-FFF2-40B4-BE49-F238E27FC236}">
                <a16:creationId xmlns:a16="http://schemas.microsoft.com/office/drawing/2014/main" id="{641F2E82-4466-4891-A4FE-2B9B00E5EFCD}"/>
              </a:ext>
            </a:extLst>
          </p:cNvPr>
          <p:cNvSpPr txBox="1"/>
          <p:nvPr/>
        </p:nvSpPr>
        <p:spPr>
          <a:xfrm>
            <a:off x="143991" y="151133"/>
            <a:ext cx="4680521" cy="954107"/>
          </a:xfrm>
          <a:prstGeom prst="rect">
            <a:avLst/>
          </a:prstGeom>
          <a:solidFill>
            <a:srgbClr val="99FFCC"/>
          </a:solidFill>
          <a:effectLst>
            <a:glow rad="101600">
              <a:srgbClr val="FFFF66">
                <a:alpha val="40000"/>
              </a:srgbClr>
            </a:glow>
            <a:softEdge rad="241300"/>
          </a:effectLst>
        </p:spPr>
        <p:txBody>
          <a:bodyPr wrap="square" rtlCol="0">
            <a:spAutoFit/>
          </a:bodyPr>
          <a:lstStyle/>
          <a:p>
            <a:pPr algn="ctr" eaLnBrk="0" hangingPunct="0"/>
            <a:r>
              <a:rPr lang="cs-CZ" sz="2800" dirty="0">
                <a:ln w="15875">
                  <a:solidFill>
                    <a:srgbClr val="0000CC"/>
                  </a:solidFill>
                </a:ln>
                <a:solidFill>
                  <a:srgbClr val="06BA5C"/>
                </a:solidFill>
                <a:latin typeface="Arial Black" panose="020B0A04020102020204" pitchFamily="34" charset="0"/>
              </a:rPr>
              <a:t>Na hřišti ve Štětí je </a:t>
            </a:r>
          </a:p>
          <a:p>
            <a:pPr algn="ctr" eaLnBrk="0" hangingPunct="0"/>
            <a:r>
              <a:rPr lang="cs-CZ" sz="2800" dirty="0">
                <a:ln w="15875">
                  <a:solidFill>
                    <a:srgbClr val="0000CC"/>
                  </a:solidFill>
                </a:ln>
                <a:solidFill>
                  <a:srgbClr val="06BA5C"/>
                </a:solidFill>
                <a:latin typeface="Arial Black" panose="020B0A04020102020204" pitchFamily="34" charset="0"/>
              </a:rPr>
              <a:t>z čeho vybírat</a:t>
            </a:r>
            <a:endParaRPr lang="cs-CZ" sz="1400" dirty="0">
              <a:ln w="15875">
                <a:solidFill>
                  <a:srgbClr val="0000CC"/>
                </a:solidFill>
              </a:ln>
            </a:endParaRPr>
          </a:p>
        </p:txBody>
      </p:sp>
      <p:graphicFrame>
        <p:nvGraphicFramePr>
          <p:cNvPr id="14" name="Tabulka 13">
            <a:extLst>
              <a:ext uri="{FF2B5EF4-FFF2-40B4-BE49-F238E27FC236}">
                <a16:creationId xmlns:a16="http://schemas.microsoft.com/office/drawing/2014/main" id="{D7A7DF28-7148-47E6-AAE6-85F3B9BA73B0}"/>
              </a:ext>
            </a:extLst>
          </p:cNvPr>
          <p:cNvGraphicFramePr>
            <a:graphicFrameLocks noGrp="1"/>
          </p:cNvGraphicFramePr>
          <p:nvPr>
            <p:extLst>
              <p:ext uri="{D42A27DB-BD31-4B8C-83A1-F6EECF244321}">
                <p14:modId xmlns:p14="http://schemas.microsoft.com/office/powerpoint/2010/main" val="2185731864"/>
              </p:ext>
            </p:extLst>
          </p:nvPr>
        </p:nvGraphicFramePr>
        <p:xfrm>
          <a:off x="5337406" y="628186"/>
          <a:ext cx="4808934" cy="3725841"/>
        </p:xfrm>
        <a:graphic>
          <a:graphicData uri="http://schemas.openxmlformats.org/drawingml/2006/table">
            <a:tbl>
              <a:tblPr/>
              <a:tblGrid>
                <a:gridCol w="2972439">
                  <a:extLst>
                    <a:ext uri="{9D8B030D-6E8A-4147-A177-3AD203B41FA5}">
                      <a16:colId xmlns:a16="http://schemas.microsoft.com/office/drawing/2014/main" val="574378044"/>
                    </a:ext>
                  </a:extLst>
                </a:gridCol>
                <a:gridCol w="1836495">
                  <a:extLst>
                    <a:ext uri="{9D8B030D-6E8A-4147-A177-3AD203B41FA5}">
                      <a16:colId xmlns:a16="http://schemas.microsoft.com/office/drawing/2014/main" val="2176269137"/>
                    </a:ext>
                  </a:extLst>
                </a:gridCol>
              </a:tblGrid>
              <a:tr h="117973">
                <a:tc gridSpan="2">
                  <a:txBody>
                    <a:bodyPr/>
                    <a:lstStyle/>
                    <a:p>
                      <a:pPr algn="ctr" fontAlgn="b"/>
                      <a:r>
                        <a:rPr lang="pl-PL" sz="1200" b="1" i="0" u="none" strike="noStrike" dirty="0">
                          <a:solidFill>
                            <a:srgbClr val="000000"/>
                          </a:solidFill>
                          <a:effectLst/>
                          <a:latin typeface="Arial Black" panose="020B0A04020102020204" pitchFamily="34" charset="0"/>
                        </a:rPr>
                        <a:t>1.kolo </a:t>
                      </a:r>
                      <a:r>
                        <a:rPr lang="pl-PL" sz="1200" b="1" i="0" u="none" strike="noStrike" dirty="0" err="1">
                          <a:solidFill>
                            <a:srgbClr val="000000"/>
                          </a:solidFill>
                          <a:effectLst/>
                          <a:latin typeface="Arial Black" panose="020B0A04020102020204" pitchFamily="34" charset="0"/>
                        </a:rPr>
                        <a:t>okresního</a:t>
                      </a:r>
                      <a:r>
                        <a:rPr lang="pl-PL" sz="1200" b="1" i="0" u="none" strike="noStrike" dirty="0">
                          <a:solidFill>
                            <a:srgbClr val="000000"/>
                          </a:solidFill>
                          <a:effectLst/>
                          <a:latin typeface="Arial Black" panose="020B0A04020102020204" pitchFamily="34" charset="0"/>
                        </a:rPr>
                        <a:t> </a:t>
                      </a:r>
                      <a:r>
                        <a:rPr lang="pl-PL" sz="1200" b="1" i="0" u="none" strike="noStrike" dirty="0" err="1">
                          <a:solidFill>
                            <a:srgbClr val="000000"/>
                          </a:solidFill>
                          <a:effectLst/>
                          <a:latin typeface="Arial Black" panose="020B0A04020102020204" pitchFamily="34" charset="0"/>
                        </a:rPr>
                        <a:t>přeboru</a:t>
                      </a:r>
                      <a:r>
                        <a:rPr lang="pl-PL" sz="1200" b="1" i="0" u="none" strike="noStrike" dirty="0">
                          <a:solidFill>
                            <a:srgbClr val="000000"/>
                          </a:solidFill>
                          <a:effectLst/>
                          <a:latin typeface="Arial Black" panose="020B0A04020102020204" pitchFamily="34" charset="0"/>
                        </a:rPr>
                        <a:t> </a:t>
                      </a:r>
                      <a:r>
                        <a:rPr lang="pl-PL" sz="1200" b="1" i="0" u="none" strike="noStrike" dirty="0" err="1">
                          <a:solidFill>
                            <a:srgbClr val="000000"/>
                          </a:solidFill>
                          <a:effectLst/>
                          <a:latin typeface="Arial Black" panose="020B0A04020102020204" pitchFamily="34" charset="0"/>
                        </a:rPr>
                        <a:t>staré</a:t>
                      </a:r>
                      <a:r>
                        <a:rPr lang="pl-PL" sz="1200" b="1" i="0" u="none" strike="noStrike" dirty="0">
                          <a:solidFill>
                            <a:srgbClr val="000000"/>
                          </a:solidFill>
                          <a:effectLst/>
                          <a:latin typeface="Arial Black" panose="020B0A04020102020204" pitchFamily="34" charset="0"/>
                        </a:rPr>
                        <a:t> gardy  30.9.2019</a:t>
                      </a:r>
                    </a:p>
                  </a:txBody>
                  <a:tcPr marL="9525" marR="9525" marT="9525" marB="0" anchor="b">
                    <a:lnL>
                      <a:noFill/>
                    </a:lnL>
                    <a:lnR>
                      <a:noFill/>
                    </a:lnR>
                    <a:lnT>
                      <a:noFill/>
                    </a:lnT>
                    <a:lnB>
                      <a:noFill/>
                    </a:lnB>
                    <a:solidFill>
                      <a:srgbClr val="66FF99"/>
                    </a:solidFill>
                  </a:tcPr>
                </a:tc>
                <a:tc hMerge="1">
                  <a:txBody>
                    <a:bodyPr/>
                    <a:lstStyle/>
                    <a:p>
                      <a:endParaRPr lang="cs-CZ"/>
                    </a:p>
                  </a:txBody>
                  <a:tcPr/>
                </a:tc>
                <a:extLst>
                  <a:ext uri="{0D108BD9-81ED-4DB2-BD59-A6C34878D82A}">
                    <a16:rowId xmlns:a16="http://schemas.microsoft.com/office/drawing/2014/main" val="2520336222"/>
                  </a:ext>
                </a:extLst>
              </a:tr>
              <a:tr h="136661">
                <a:tc>
                  <a:txBody>
                    <a:bodyPr/>
                    <a:lstStyle/>
                    <a:p>
                      <a:pPr algn="ctr" fontAlgn="ctr"/>
                      <a:r>
                        <a:rPr lang="cs-CZ" sz="1400" b="1" i="0" u="none" strike="noStrike" dirty="0">
                          <a:solidFill>
                            <a:srgbClr val="000000"/>
                          </a:solidFill>
                          <a:effectLst/>
                          <a:latin typeface="Arial Black" panose="020B0A04020102020204" pitchFamily="34" charset="0"/>
                        </a:rPr>
                        <a:t>Bohušovice - Libotenice</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3:7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233562306"/>
                  </a:ext>
                </a:extLst>
              </a:tr>
              <a:tr h="136661">
                <a:tc>
                  <a:txBody>
                    <a:bodyPr/>
                    <a:lstStyle/>
                    <a:p>
                      <a:pPr algn="ctr" fontAlgn="ctr"/>
                      <a:r>
                        <a:rPr lang="cs-CZ" sz="1400" b="1" i="0" u="none" strike="noStrike">
                          <a:solidFill>
                            <a:srgbClr val="000000"/>
                          </a:solidFill>
                          <a:effectLst/>
                          <a:latin typeface="Arial Black" panose="020B0A04020102020204" pitchFamily="34" charset="0"/>
                        </a:rPr>
                        <a:t>Štětí - Tigo 1996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2:0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62102239"/>
                  </a:ext>
                </a:extLst>
              </a:tr>
              <a:tr h="136661">
                <a:tc>
                  <a:txBody>
                    <a:bodyPr/>
                    <a:lstStyle/>
                    <a:p>
                      <a:pPr algn="ctr" fontAlgn="ctr"/>
                      <a:r>
                        <a:rPr lang="cs-CZ" sz="1400" b="1" i="0" u="none" strike="noStrike">
                          <a:solidFill>
                            <a:srgbClr val="000000"/>
                          </a:solidFill>
                          <a:effectLst/>
                          <a:latin typeface="Arial Black" panose="020B0A04020102020204" pitchFamily="34" charset="0"/>
                        </a:rPr>
                        <a:t>České Kopisty - Žitenice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 2:5</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75114606"/>
                  </a:ext>
                </a:extLst>
              </a:tr>
              <a:tr h="136661">
                <a:tc>
                  <a:txBody>
                    <a:bodyPr/>
                    <a:lstStyle/>
                    <a:p>
                      <a:pPr algn="ctr" fontAlgn="ctr"/>
                      <a:r>
                        <a:rPr lang="cs-CZ" sz="1400" b="1" i="0" u="none" strike="noStrike" dirty="0">
                          <a:solidFill>
                            <a:srgbClr val="000000"/>
                          </a:solidFill>
                          <a:effectLst/>
                          <a:latin typeface="Arial Black" panose="020B0A04020102020204" pitchFamily="34" charset="0"/>
                        </a:rPr>
                        <a:t>Lovosice - Malé Žernoseky</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 25.10.2019</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extLst>
                  <a:ext uri="{0D108BD9-81ED-4DB2-BD59-A6C34878D82A}">
                    <a16:rowId xmlns:a16="http://schemas.microsoft.com/office/drawing/2014/main" val="2861836934"/>
                  </a:ext>
                </a:extLst>
              </a:tr>
              <a:tr h="117973">
                <a:tc>
                  <a:txBody>
                    <a:bodyPr/>
                    <a:lstStyle/>
                    <a:p>
                      <a:pPr algn="ctr" fontAlgn="ctr"/>
                      <a:r>
                        <a:rPr lang="cs-CZ" sz="1200" b="1" i="0" u="none" strike="noStrike">
                          <a:solidFill>
                            <a:srgbClr val="000000"/>
                          </a:solidFill>
                          <a:effectLst/>
                          <a:latin typeface="Arial Black" panose="020B0A04020102020204" pitchFamily="34" charset="0"/>
                        </a:rPr>
                        <a:t> </a:t>
                      </a:r>
                    </a:p>
                  </a:txBody>
                  <a:tcPr marL="9525" marR="9525" marT="9525" marB="0" anchor="ctr">
                    <a:lnL>
                      <a:noFill/>
                    </a:lnL>
                    <a:lnR>
                      <a:noFill/>
                    </a:lnR>
                    <a:lnT>
                      <a:noFill/>
                    </a:lnT>
                    <a:lnB>
                      <a:noFill/>
                    </a:lnB>
                    <a:solidFill>
                      <a:srgbClr val="C9C9C9"/>
                    </a:solidFill>
                  </a:tcPr>
                </a:tc>
                <a:tc>
                  <a:txBody>
                    <a:bodyPr/>
                    <a:lstStyle/>
                    <a:p>
                      <a:pPr algn="l" fontAlgn="ctr"/>
                      <a:r>
                        <a:rPr lang="cs-CZ" sz="1200" b="1" i="0" u="none" strike="noStrike">
                          <a:solidFill>
                            <a:srgbClr val="000000"/>
                          </a:solidFill>
                          <a:effectLst/>
                          <a:latin typeface="Arial Black" panose="020B0A04020102020204" pitchFamily="34" charset="0"/>
                        </a:rPr>
                        <a:t> </a:t>
                      </a:r>
                    </a:p>
                  </a:txBody>
                  <a:tcPr marL="9525" marR="9525" marT="9525" marB="0" anchor="ctr">
                    <a:lnL>
                      <a:noFill/>
                    </a:lnL>
                    <a:lnR>
                      <a:noFill/>
                    </a:lnR>
                    <a:lnT>
                      <a:noFill/>
                    </a:lnT>
                    <a:lnB>
                      <a:noFill/>
                    </a:lnB>
                    <a:solidFill>
                      <a:srgbClr val="C9C9C9"/>
                    </a:solidFill>
                  </a:tcPr>
                </a:tc>
                <a:extLst>
                  <a:ext uri="{0D108BD9-81ED-4DB2-BD59-A6C34878D82A}">
                    <a16:rowId xmlns:a16="http://schemas.microsoft.com/office/drawing/2014/main" val="2143430849"/>
                  </a:ext>
                </a:extLst>
              </a:tr>
              <a:tr h="117973">
                <a:tc gridSpan="2">
                  <a:txBody>
                    <a:bodyPr/>
                    <a:lstStyle/>
                    <a:p>
                      <a:pPr algn="ctr" fontAlgn="b"/>
                      <a:r>
                        <a:rPr lang="pl-PL" sz="1200" b="1" i="0" u="none" strike="noStrike" dirty="0">
                          <a:solidFill>
                            <a:srgbClr val="000000"/>
                          </a:solidFill>
                          <a:effectLst/>
                          <a:latin typeface="Arial Black" panose="020B0A04020102020204" pitchFamily="34" charset="0"/>
                        </a:rPr>
                        <a:t>2.kolo </a:t>
                      </a:r>
                      <a:r>
                        <a:rPr lang="pl-PL" sz="1200" b="1" i="0" u="none" strike="noStrike" dirty="0" err="1">
                          <a:solidFill>
                            <a:srgbClr val="000000"/>
                          </a:solidFill>
                          <a:effectLst/>
                          <a:latin typeface="Arial Black" panose="020B0A04020102020204" pitchFamily="34" charset="0"/>
                        </a:rPr>
                        <a:t>okresního</a:t>
                      </a:r>
                      <a:r>
                        <a:rPr lang="pl-PL" sz="1200" b="1" i="0" u="none" strike="noStrike" dirty="0">
                          <a:solidFill>
                            <a:srgbClr val="000000"/>
                          </a:solidFill>
                          <a:effectLst/>
                          <a:latin typeface="Arial Black" panose="020B0A04020102020204" pitchFamily="34" charset="0"/>
                        </a:rPr>
                        <a:t> </a:t>
                      </a:r>
                      <a:r>
                        <a:rPr lang="pl-PL" sz="1200" b="1" i="0" u="none" strike="noStrike" dirty="0" err="1">
                          <a:solidFill>
                            <a:srgbClr val="000000"/>
                          </a:solidFill>
                          <a:effectLst/>
                          <a:latin typeface="Arial Black" panose="020B0A04020102020204" pitchFamily="34" charset="0"/>
                        </a:rPr>
                        <a:t>přeboru</a:t>
                      </a:r>
                      <a:r>
                        <a:rPr lang="pl-PL" sz="1200" b="1" i="0" u="none" strike="noStrike" dirty="0">
                          <a:solidFill>
                            <a:srgbClr val="000000"/>
                          </a:solidFill>
                          <a:effectLst/>
                          <a:latin typeface="Arial Black" panose="020B0A04020102020204" pitchFamily="34" charset="0"/>
                        </a:rPr>
                        <a:t> </a:t>
                      </a:r>
                      <a:r>
                        <a:rPr lang="pl-PL" sz="1200" b="1" i="0" u="none" strike="noStrike" dirty="0" err="1">
                          <a:solidFill>
                            <a:srgbClr val="000000"/>
                          </a:solidFill>
                          <a:effectLst/>
                          <a:latin typeface="Arial Black" panose="020B0A04020102020204" pitchFamily="34" charset="0"/>
                        </a:rPr>
                        <a:t>staré</a:t>
                      </a:r>
                      <a:r>
                        <a:rPr lang="pl-PL" sz="1200" b="1" i="0" u="none" strike="noStrike" dirty="0">
                          <a:solidFill>
                            <a:srgbClr val="000000"/>
                          </a:solidFill>
                          <a:effectLst/>
                          <a:latin typeface="Arial Black" panose="020B0A04020102020204" pitchFamily="34" charset="0"/>
                        </a:rPr>
                        <a:t> gardy  30.8.2019</a:t>
                      </a:r>
                    </a:p>
                  </a:txBody>
                  <a:tcPr marL="9525" marR="9525" marT="9525" marB="0" anchor="b">
                    <a:lnL>
                      <a:noFill/>
                    </a:lnL>
                    <a:lnR>
                      <a:noFill/>
                    </a:lnR>
                    <a:lnT>
                      <a:noFill/>
                    </a:lnT>
                    <a:lnB>
                      <a:noFill/>
                    </a:lnB>
                    <a:solidFill>
                      <a:srgbClr val="66FF99"/>
                    </a:solidFill>
                  </a:tcPr>
                </a:tc>
                <a:tc hMerge="1">
                  <a:txBody>
                    <a:bodyPr/>
                    <a:lstStyle/>
                    <a:p>
                      <a:endParaRPr lang="cs-CZ"/>
                    </a:p>
                  </a:txBody>
                  <a:tcPr/>
                </a:tc>
                <a:extLst>
                  <a:ext uri="{0D108BD9-81ED-4DB2-BD59-A6C34878D82A}">
                    <a16:rowId xmlns:a16="http://schemas.microsoft.com/office/drawing/2014/main" val="3104605643"/>
                  </a:ext>
                </a:extLst>
              </a:tr>
              <a:tr h="267483">
                <a:tc>
                  <a:txBody>
                    <a:bodyPr/>
                    <a:lstStyle/>
                    <a:p>
                      <a:pPr algn="ctr" fontAlgn="ctr"/>
                      <a:r>
                        <a:rPr lang="cs-CZ" sz="1400" b="1" i="0" u="none" strike="noStrike">
                          <a:solidFill>
                            <a:srgbClr val="000000"/>
                          </a:solidFill>
                          <a:effectLst/>
                          <a:latin typeface="Arial Black" panose="020B0A04020102020204" pitchFamily="34" charset="0"/>
                        </a:rPr>
                        <a:t>Bohušovice - Malé Žernoseky</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 2:6</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291654683"/>
                  </a:ext>
                </a:extLst>
              </a:tr>
              <a:tr h="136661">
                <a:tc>
                  <a:txBody>
                    <a:bodyPr/>
                    <a:lstStyle/>
                    <a:p>
                      <a:pPr algn="ctr" fontAlgn="ctr"/>
                      <a:r>
                        <a:rPr lang="cs-CZ" sz="1400" b="1" i="0" u="none" strike="noStrike" dirty="0">
                          <a:solidFill>
                            <a:srgbClr val="000000"/>
                          </a:solidFill>
                          <a:effectLst/>
                          <a:latin typeface="Arial Black" panose="020B0A04020102020204" pitchFamily="34" charset="0"/>
                        </a:rPr>
                        <a:t>Žitenice - Lovosice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 6:2</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15685782"/>
                  </a:ext>
                </a:extLst>
              </a:tr>
              <a:tr h="267483">
                <a:tc>
                  <a:txBody>
                    <a:bodyPr/>
                    <a:lstStyle/>
                    <a:p>
                      <a:pPr algn="ctr" fontAlgn="ctr"/>
                      <a:r>
                        <a:rPr lang="cs-CZ" sz="1400" b="1" i="0" u="none" strike="noStrike" dirty="0">
                          <a:solidFill>
                            <a:srgbClr val="000000"/>
                          </a:solidFill>
                          <a:effectLst/>
                          <a:latin typeface="Arial Black" panose="020B0A04020102020204" pitchFamily="34" charset="0"/>
                        </a:rPr>
                        <a:t>Litoměřicko - České Kopisty</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 3:1</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75953759"/>
                  </a:ext>
                </a:extLst>
              </a:tr>
              <a:tr h="136661">
                <a:tc>
                  <a:txBody>
                    <a:bodyPr/>
                    <a:lstStyle/>
                    <a:p>
                      <a:pPr algn="ctr" fontAlgn="ctr"/>
                      <a:r>
                        <a:rPr lang="cs-CZ" sz="1400" b="1" i="0" u="none" strike="noStrike">
                          <a:solidFill>
                            <a:srgbClr val="000000"/>
                          </a:solidFill>
                          <a:effectLst/>
                          <a:latin typeface="Arial Black" panose="020B0A04020102020204" pitchFamily="34" charset="0"/>
                        </a:rPr>
                        <a:t>Libotenice - Štětí</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3:6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extLst>
                  <a:ext uri="{0D108BD9-81ED-4DB2-BD59-A6C34878D82A}">
                    <a16:rowId xmlns:a16="http://schemas.microsoft.com/office/drawing/2014/main" val="1753368891"/>
                  </a:ext>
                </a:extLst>
              </a:tr>
              <a:tr h="117973">
                <a:tc>
                  <a:txBody>
                    <a:bodyPr/>
                    <a:lstStyle/>
                    <a:p>
                      <a:pPr algn="ctr" fontAlgn="ctr"/>
                      <a:r>
                        <a:rPr lang="cs-CZ" sz="1200" b="1" i="0" u="none" strike="noStrike">
                          <a:solidFill>
                            <a:srgbClr val="000000"/>
                          </a:solidFill>
                          <a:effectLst/>
                          <a:latin typeface="Arial Black" panose="020B0A04020102020204" pitchFamily="34" charset="0"/>
                        </a:rPr>
                        <a:t> </a:t>
                      </a:r>
                    </a:p>
                  </a:txBody>
                  <a:tcPr marL="9525" marR="9525" marT="9525" marB="0" anchor="ctr">
                    <a:lnL>
                      <a:noFill/>
                    </a:lnL>
                    <a:lnR>
                      <a:noFill/>
                    </a:lnR>
                    <a:lnT>
                      <a:noFill/>
                    </a:lnT>
                    <a:lnB>
                      <a:noFill/>
                    </a:lnB>
                    <a:solidFill>
                      <a:srgbClr val="C9C9C9"/>
                    </a:solidFill>
                  </a:tcPr>
                </a:tc>
                <a:tc>
                  <a:txBody>
                    <a:bodyPr/>
                    <a:lstStyle/>
                    <a:p>
                      <a:pPr algn="ctr" fontAlgn="ctr"/>
                      <a:r>
                        <a:rPr lang="cs-CZ" sz="1200" b="1" i="0" u="none" strike="noStrike">
                          <a:solidFill>
                            <a:srgbClr val="000000"/>
                          </a:solidFill>
                          <a:effectLst/>
                          <a:latin typeface="Arial Black" panose="020B0A04020102020204" pitchFamily="34" charset="0"/>
                        </a:rPr>
                        <a:t> </a:t>
                      </a:r>
                    </a:p>
                  </a:txBody>
                  <a:tcPr marL="9525" marR="9525" marT="9525" marB="0" anchor="ctr">
                    <a:lnL>
                      <a:noFill/>
                    </a:lnL>
                    <a:lnR>
                      <a:noFill/>
                    </a:lnR>
                    <a:lnT>
                      <a:noFill/>
                    </a:lnT>
                    <a:lnB>
                      <a:noFill/>
                    </a:lnB>
                    <a:solidFill>
                      <a:srgbClr val="C9C9C9"/>
                    </a:solidFill>
                  </a:tcPr>
                </a:tc>
                <a:extLst>
                  <a:ext uri="{0D108BD9-81ED-4DB2-BD59-A6C34878D82A}">
                    <a16:rowId xmlns:a16="http://schemas.microsoft.com/office/drawing/2014/main" val="4044174253"/>
                  </a:ext>
                </a:extLst>
              </a:tr>
              <a:tr h="117973">
                <a:tc gridSpan="2">
                  <a:txBody>
                    <a:bodyPr/>
                    <a:lstStyle/>
                    <a:p>
                      <a:pPr algn="ctr" fontAlgn="b"/>
                      <a:r>
                        <a:rPr lang="pl-PL" sz="1200" b="1" i="0" u="none" strike="noStrike">
                          <a:solidFill>
                            <a:srgbClr val="000000"/>
                          </a:solidFill>
                          <a:effectLst/>
                          <a:latin typeface="Arial Black" panose="020B0A04020102020204" pitchFamily="34" charset="0"/>
                        </a:rPr>
                        <a:t>3.kolo okresního přeboru staré gardy 6.9.2019</a:t>
                      </a:r>
                    </a:p>
                  </a:txBody>
                  <a:tcPr marL="9525" marR="9525" marT="9525" marB="0" anchor="b">
                    <a:lnL>
                      <a:noFill/>
                    </a:lnL>
                    <a:lnR>
                      <a:noFill/>
                    </a:lnR>
                    <a:lnT>
                      <a:noFill/>
                    </a:lnT>
                    <a:lnB>
                      <a:noFill/>
                    </a:lnB>
                    <a:solidFill>
                      <a:srgbClr val="66FF99"/>
                    </a:solidFill>
                  </a:tcPr>
                </a:tc>
                <a:tc hMerge="1">
                  <a:txBody>
                    <a:bodyPr/>
                    <a:lstStyle/>
                    <a:p>
                      <a:endParaRPr lang="cs-CZ"/>
                    </a:p>
                  </a:txBody>
                  <a:tcPr/>
                </a:tc>
                <a:extLst>
                  <a:ext uri="{0D108BD9-81ED-4DB2-BD59-A6C34878D82A}">
                    <a16:rowId xmlns:a16="http://schemas.microsoft.com/office/drawing/2014/main" val="3760879324"/>
                  </a:ext>
                </a:extLst>
              </a:tr>
              <a:tr h="136661">
                <a:tc>
                  <a:txBody>
                    <a:bodyPr/>
                    <a:lstStyle/>
                    <a:p>
                      <a:pPr algn="ctr" fontAlgn="ctr"/>
                      <a:r>
                        <a:rPr lang="cs-CZ" sz="1400" b="1" i="0" u="none" strike="noStrike" dirty="0">
                          <a:solidFill>
                            <a:srgbClr val="000000"/>
                          </a:solidFill>
                          <a:effectLst/>
                          <a:latin typeface="Arial Black" panose="020B0A04020102020204" pitchFamily="34" charset="0"/>
                        </a:rPr>
                        <a:t>Štětí - Bohušovice</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 1:1</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93281350"/>
                  </a:ext>
                </a:extLst>
              </a:tr>
              <a:tr h="136661">
                <a:tc>
                  <a:txBody>
                    <a:bodyPr/>
                    <a:lstStyle/>
                    <a:p>
                      <a:pPr algn="ctr" fontAlgn="ctr"/>
                      <a:r>
                        <a:rPr lang="cs-CZ" sz="1400" b="1" i="0" u="none" strike="noStrike" dirty="0">
                          <a:solidFill>
                            <a:srgbClr val="000000"/>
                          </a:solidFill>
                          <a:effectLst/>
                          <a:latin typeface="Arial Black" panose="020B0A04020102020204" pitchFamily="34" charset="0"/>
                        </a:rPr>
                        <a:t>České Kopisty - </a:t>
                      </a:r>
                      <a:r>
                        <a:rPr lang="cs-CZ" sz="1400" b="1" i="0" u="none" strike="noStrike" dirty="0" err="1">
                          <a:solidFill>
                            <a:srgbClr val="000000"/>
                          </a:solidFill>
                          <a:effectLst/>
                          <a:latin typeface="Arial Black" panose="020B0A04020102020204" pitchFamily="34" charset="0"/>
                        </a:rPr>
                        <a:t>Tigo</a:t>
                      </a:r>
                      <a:r>
                        <a:rPr lang="cs-CZ" sz="1400" b="1" i="0" u="none" strike="noStrike" dirty="0">
                          <a:solidFill>
                            <a:srgbClr val="000000"/>
                          </a:solidFill>
                          <a:effectLst/>
                          <a:latin typeface="Arial Black" panose="020B0A04020102020204" pitchFamily="34" charset="0"/>
                        </a:rPr>
                        <a:t> 1996</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2:12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92473417"/>
                  </a:ext>
                </a:extLst>
              </a:tr>
              <a:tr h="136661">
                <a:tc>
                  <a:txBody>
                    <a:bodyPr/>
                    <a:lstStyle/>
                    <a:p>
                      <a:pPr algn="ctr" fontAlgn="ctr"/>
                      <a:r>
                        <a:rPr lang="cs-CZ" sz="1400" b="1" i="0" u="none" strike="noStrike" dirty="0">
                          <a:solidFill>
                            <a:srgbClr val="000000"/>
                          </a:solidFill>
                          <a:effectLst/>
                          <a:latin typeface="Arial Black" panose="020B0A04020102020204" pitchFamily="34" charset="0"/>
                        </a:rPr>
                        <a:t>Malé Žernoseky - Žitenice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00"/>
                          </a:solidFill>
                          <a:effectLst/>
                          <a:latin typeface="Arial Black" panose="020B0A04020102020204" pitchFamily="34" charset="0"/>
                        </a:rPr>
                        <a:t>odloženo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74980135"/>
                  </a:ext>
                </a:extLst>
              </a:tr>
              <a:tr h="136661">
                <a:tc>
                  <a:txBody>
                    <a:bodyPr/>
                    <a:lstStyle/>
                    <a:p>
                      <a:pPr algn="ctr" fontAlgn="ctr"/>
                      <a:r>
                        <a:rPr lang="cs-CZ" sz="1400" b="1" i="0" u="none" strike="noStrike">
                          <a:solidFill>
                            <a:srgbClr val="000000"/>
                          </a:solidFill>
                          <a:effectLst/>
                          <a:latin typeface="Arial Black" panose="020B0A04020102020204" pitchFamily="34" charset="0"/>
                        </a:rPr>
                        <a:t>Lovosice - Litoměřicko</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algn="ctr" fontAlgn="b"/>
                      <a:r>
                        <a:rPr lang="cs-CZ" sz="1400" b="1" i="0" u="none" strike="noStrike" dirty="0">
                          <a:solidFill>
                            <a:srgbClr val="000000"/>
                          </a:solidFill>
                          <a:effectLst/>
                          <a:latin typeface="Arial Black" panose="020B0A04020102020204" pitchFamily="34" charset="0"/>
                        </a:rPr>
                        <a:t> 3:0</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extLst>
                  <a:ext uri="{0D108BD9-81ED-4DB2-BD59-A6C34878D82A}">
                    <a16:rowId xmlns:a16="http://schemas.microsoft.com/office/drawing/2014/main" val="3586807887"/>
                  </a:ext>
                </a:extLst>
              </a:tr>
            </a:tbl>
          </a:graphicData>
        </a:graphic>
      </p:graphicFrame>
      <p:sp>
        <p:nvSpPr>
          <p:cNvPr id="15" name="TextovéPole 14">
            <a:extLst>
              <a:ext uri="{FF2B5EF4-FFF2-40B4-BE49-F238E27FC236}">
                <a16:creationId xmlns:a16="http://schemas.microsoft.com/office/drawing/2014/main" id="{7B98AE20-C39D-4C14-8898-2D826E81BEFD}"/>
              </a:ext>
            </a:extLst>
          </p:cNvPr>
          <p:cNvSpPr txBox="1"/>
          <p:nvPr/>
        </p:nvSpPr>
        <p:spPr>
          <a:xfrm>
            <a:off x="5328568" y="91108"/>
            <a:ext cx="4817772" cy="461665"/>
          </a:xfrm>
          <a:prstGeom prst="rect">
            <a:avLst/>
          </a:prstGeom>
          <a:blipFill>
            <a:blip r:embed="rId2">
              <a:extLst>
                <a:ext uri="{837473B0-CC2E-450A-ABE3-18F120FF3D39}">
                  <a1611:picAttrSrcUrl xmlns:a1611="http://schemas.microsoft.com/office/drawing/2016/11/main" xmlns="" r:id="rId3"/>
                </a:ext>
              </a:extLst>
            </a:blip>
            <a:stretch>
              <a:fillRect/>
            </a:stretch>
          </a:blipFill>
          <a:effectLst>
            <a:softEdge rad="0"/>
          </a:effectLst>
        </p:spPr>
        <p:txBody>
          <a:bodyPr wrap="square" rtlCol="0">
            <a:spAutoFit/>
          </a:bodyPr>
          <a:lstStyle/>
          <a:p>
            <a:pPr algn="ctr"/>
            <a:r>
              <a:rPr lang="cs-CZ" sz="2400" dirty="0">
                <a:highlight>
                  <a:srgbClr val="FFFF00"/>
                </a:highlight>
                <a:latin typeface="Arial Black" panose="020B0A04020102020204" pitchFamily="34" charset="0"/>
              </a:rPr>
              <a:t>Stará garda ve výsledcích</a:t>
            </a:r>
          </a:p>
        </p:txBody>
      </p:sp>
      <p:pic>
        <p:nvPicPr>
          <p:cNvPr id="16" name="Obrázek 15">
            <a:extLst>
              <a:ext uri="{FF2B5EF4-FFF2-40B4-BE49-F238E27FC236}">
                <a16:creationId xmlns:a16="http://schemas.microsoft.com/office/drawing/2014/main" id="{79637A7E-068D-4833-8075-359A812C2F55}"/>
              </a:ext>
            </a:extLst>
          </p:cNvPr>
          <p:cNvPicPr>
            <a:picLocks noChangeAspect="1"/>
          </p:cNvPicPr>
          <p:nvPr/>
        </p:nvPicPr>
        <p:blipFill>
          <a:blip r:embed="rId4"/>
          <a:stretch>
            <a:fillRect/>
          </a:stretch>
        </p:blipFill>
        <p:spPr>
          <a:xfrm>
            <a:off x="5463366" y="4459900"/>
            <a:ext cx="4536504" cy="2393095"/>
          </a:xfrm>
          <a:prstGeom prst="rect">
            <a:avLst/>
          </a:prstGeom>
          <a:ln w="31750">
            <a:solidFill>
              <a:schemeClr val="accent4">
                <a:lumMod val="65000"/>
                <a:lumOff val="35000"/>
              </a:schemeClr>
            </a:solidFill>
          </a:ln>
        </p:spPr>
      </p:pic>
      <p:sp>
        <p:nvSpPr>
          <p:cNvPr id="17" name="TextovéPole 16">
            <a:extLst>
              <a:ext uri="{FF2B5EF4-FFF2-40B4-BE49-F238E27FC236}">
                <a16:creationId xmlns:a16="http://schemas.microsoft.com/office/drawing/2014/main" id="{F1FB6DEB-8B39-45C1-A587-66E52D426703}"/>
              </a:ext>
            </a:extLst>
          </p:cNvPr>
          <p:cNvSpPr txBox="1"/>
          <p:nvPr/>
        </p:nvSpPr>
        <p:spPr>
          <a:xfrm>
            <a:off x="8784952" y="6526648"/>
            <a:ext cx="1224136" cy="369332"/>
          </a:xfrm>
          <a:prstGeom prst="rect">
            <a:avLst/>
          </a:prstGeom>
          <a:noFill/>
          <a:effectLst>
            <a:softEdge rad="0"/>
          </a:effectLst>
        </p:spPr>
        <p:txBody>
          <a:bodyPr wrap="square" rtlCol="0">
            <a:spAutoFit/>
          </a:bodyPr>
          <a:lstStyle/>
          <a:p>
            <a:pPr algn="ctr"/>
            <a:r>
              <a:rPr lang="cs-CZ" sz="1800" dirty="0">
                <a:ln w="12700">
                  <a:solidFill>
                    <a:schemeClr val="tx1">
                      <a:lumMod val="95000"/>
                      <a:lumOff val="5000"/>
                    </a:schemeClr>
                  </a:solidFill>
                </a:ln>
                <a:solidFill>
                  <a:schemeClr val="bg1"/>
                </a:solidFill>
                <a:latin typeface="Arial Black" panose="020B0A04020102020204" pitchFamily="34" charset="0"/>
              </a:rPr>
              <a:t>ARCHIV</a:t>
            </a:r>
          </a:p>
        </p:txBody>
      </p:sp>
    </p:spTree>
    <p:extLst>
      <p:ext uri="{BB962C8B-B14F-4D97-AF65-F5344CB8AC3E}">
        <p14:creationId xmlns:p14="http://schemas.microsoft.com/office/powerpoint/2010/main" val="171060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36</a:t>
            </a:r>
          </a:p>
        </p:txBody>
      </p:sp>
      <p:sp>
        <p:nvSpPr>
          <p:cNvPr id="8" name="TextovéPole 7"/>
          <p:cNvSpPr txBox="1"/>
          <p:nvPr/>
        </p:nvSpPr>
        <p:spPr>
          <a:xfrm>
            <a:off x="7758663"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5</a:t>
            </a:r>
          </a:p>
        </p:txBody>
      </p:sp>
      <p:pic>
        <p:nvPicPr>
          <p:cNvPr id="2" name="Obrázek 1"/>
          <p:cNvPicPr>
            <a:picLocks noChangeAspect="1"/>
          </p:cNvPicPr>
          <p:nvPr/>
        </p:nvPicPr>
        <p:blipFill>
          <a:blip r:embed="rId3"/>
          <a:stretch>
            <a:fillRect/>
          </a:stretch>
        </p:blipFill>
        <p:spPr>
          <a:xfrm>
            <a:off x="5341389" y="91108"/>
            <a:ext cx="4834547" cy="1109568"/>
          </a:xfrm>
          <a:prstGeom prst="rect">
            <a:avLst/>
          </a:prstGeom>
        </p:spPr>
      </p:pic>
      <p:graphicFrame>
        <p:nvGraphicFramePr>
          <p:cNvPr id="9" name="Tabulka 8">
            <a:extLst>
              <a:ext uri="{FF2B5EF4-FFF2-40B4-BE49-F238E27FC236}">
                <a16:creationId xmlns:a16="http://schemas.microsoft.com/office/drawing/2014/main" id="{FF6E0F60-23F1-4B9F-884F-D37B4A75F791}"/>
              </a:ext>
            </a:extLst>
          </p:cNvPr>
          <p:cNvGraphicFramePr>
            <a:graphicFrameLocks noGrp="1"/>
          </p:cNvGraphicFramePr>
          <p:nvPr>
            <p:extLst>
              <p:ext uri="{D42A27DB-BD31-4B8C-83A1-F6EECF244321}">
                <p14:modId xmlns:p14="http://schemas.microsoft.com/office/powerpoint/2010/main" val="2421160928"/>
              </p:ext>
            </p:extLst>
          </p:nvPr>
        </p:nvGraphicFramePr>
        <p:xfrm>
          <a:off x="5454405" y="1306399"/>
          <a:ext cx="4608513" cy="5592333"/>
        </p:xfrm>
        <a:graphic>
          <a:graphicData uri="http://schemas.openxmlformats.org/drawingml/2006/table">
            <a:tbl>
              <a:tblPr/>
              <a:tblGrid>
                <a:gridCol w="464481">
                  <a:extLst>
                    <a:ext uri="{9D8B030D-6E8A-4147-A177-3AD203B41FA5}">
                      <a16:colId xmlns:a16="http://schemas.microsoft.com/office/drawing/2014/main" val="1757147520"/>
                    </a:ext>
                  </a:extLst>
                </a:gridCol>
                <a:gridCol w="512865">
                  <a:extLst>
                    <a:ext uri="{9D8B030D-6E8A-4147-A177-3AD203B41FA5}">
                      <a16:colId xmlns:a16="http://schemas.microsoft.com/office/drawing/2014/main" val="3854487369"/>
                    </a:ext>
                  </a:extLst>
                </a:gridCol>
                <a:gridCol w="515283">
                  <a:extLst>
                    <a:ext uri="{9D8B030D-6E8A-4147-A177-3AD203B41FA5}">
                      <a16:colId xmlns:a16="http://schemas.microsoft.com/office/drawing/2014/main" val="2039504087"/>
                    </a:ext>
                  </a:extLst>
                </a:gridCol>
                <a:gridCol w="681730">
                  <a:extLst>
                    <a:ext uri="{9D8B030D-6E8A-4147-A177-3AD203B41FA5}">
                      <a16:colId xmlns:a16="http://schemas.microsoft.com/office/drawing/2014/main" val="3989154030"/>
                    </a:ext>
                  </a:extLst>
                </a:gridCol>
                <a:gridCol w="1543901">
                  <a:extLst>
                    <a:ext uri="{9D8B030D-6E8A-4147-A177-3AD203B41FA5}">
                      <a16:colId xmlns:a16="http://schemas.microsoft.com/office/drawing/2014/main" val="3109184157"/>
                    </a:ext>
                  </a:extLst>
                </a:gridCol>
                <a:gridCol w="890253">
                  <a:extLst>
                    <a:ext uri="{9D8B030D-6E8A-4147-A177-3AD203B41FA5}">
                      <a16:colId xmlns:a16="http://schemas.microsoft.com/office/drawing/2014/main" val="1797744001"/>
                    </a:ext>
                  </a:extLst>
                </a:gridCol>
              </a:tblGrid>
              <a:tr h="317158">
                <a:tc>
                  <a:txBody>
                    <a:bodyPr/>
                    <a:lstStyle/>
                    <a:p>
                      <a:pPr algn="ctr" fontAlgn="ctr"/>
                      <a:r>
                        <a:rPr lang="cs-CZ" sz="1000" b="1" i="0" u="none" strike="noStrike" dirty="0">
                          <a:solidFill>
                            <a:srgbClr val="000000"/>
                          </a:solidFill>
                          <a:effectLst/>
                          <a:latin typeface="Arial" panose="020B0604020202020204" pitchFamily="34" charset="0"/>
                        </a:rPr>
                        <a:t>Týden</a:t>
                      </a:r>
                    </a:p>
                  </a:txBody>
                  <a:tcPr marL="6126" marR="6126" marT="612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Den</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Datum</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Čas</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Soupeř</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Kategorie</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995155174"/>
                  </a:ext>
                </a:extLst>
              </a:tr>
              <a:tr h="527321">
                <a:tc rowSpan="3">
                  <a:txBody>
                    <a:bodyPr/>
                    <a:lstStyle/>
                    <a:p>
                      <a:pPr algn="ctr" fontAlgn="ctr"/>
                      <a:r>
                        <a:rPr lang="cs-CZ" sz="900" b="1" i="0" u="none" strike="noStrike">
                          <a:solidFill>
                            <a:srgbClr val="0000CC"/>
                          </a:solidFill>
                          <a:effectLst/>
                          <a:latin typeface="Arial Black" panose="020B0A04020102020204" pitchFamily="34" charset="0"/>
                        </a:rPr>
                        <a:t>37</a:t>
                      </a:r>
                    </a:p>
                  </a:txBody>
                  <a:tcPr marL="6126" marR="6126" marT="612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sobota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14.09.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10:00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1400" b="1" i="0" u="none" strike="noStrike" dirty="0">
                          <a:solidFill>
                            <a:srgbClr val="0000CC"/>
                          </a:solidFill>
                          <a:effectLst/>
                          <a:latin typeface="Arial Black" panose="020B0A04020102020204" pitchFamily="34" charset="0"/>
                        </a:rPr>
                        <a:t>TJ Sokol Hoštka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Starší žáci-Okresní přebor</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extLst>
                  <a:ext uri="{0D108BD9-81ED-4DB2-BD59-A6C34878D82A}">
                    <a16:rowId xmlns:a16="http://schemas.microsoft.com/office/drawing/2014/main" val="1918740157"/>
                  </a:ext>
                </a:extLst>
              </a:tr>
              <a:tr h="527321">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sobota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14.09.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10:00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1400" b="1" i="0" u="none" strike="noStrike" dirty="0">
                          <a:solidFill>
                            <a:srgbClr val="0000CC"/>
                          </a:solidFill>
                          <a:effectLst/>
                          <a:latin typeface="Arial Black" panose="020B0A04020102020204" pitchFamily="34" charset="0"/>
                        </a:rPr>
                        <a:t>TJ Dynamo </a:t>
                      </a:r>
                      <a:r>
                        <a:rPr lang="cs-CZ" sz="1400" b="1" i="0" u="none" strike="noStrike" dirty="0" err="1">
                          <a:solidFill>
                            <a:srgbClr val="0000CC"/>
                          </a:solidFill>
                          <a:effectLst/>
                          <a:latin typeface="Arial Black" panose="020B0A04020102020204" pitchFamily="34" charset="0"/>
                        </a:rPr>
                        <a:t>Podlusky</a:t>
                      </a:r>
                      <a:endParaRPr lang="cs-CZ" sz="1400" b="1" i="0" u="none" strike="noStrike" dirty="0">
                        <a:solidFill>
                          <a:srgbClr val="0000CC"/>
                        </a:solidFill>
                        <a:effectLst/>
                        <a:latin typeface="Arial Black" panose="020B0A04020102020204" pitchFamily="34" charset="0"/>
                      </a:endParaRP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Mladší přípravka-okresní soutěž</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extLst>
                  <a:ext uri="{0D108BD9-81ED-4DB2-BD59-A6C34878D82A}">
                    <a16:rowId xmlns:a16="http://schemas.microsoft.com/office/drawing/2014/main" val="934101782"/>
                  </a:ext>
                </a:extLst>
              </a:tr>
              <a:tr h="516736">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sobota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14.09.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17:00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1400" b="1" i="0" u="none" strike="noStrike" dirty="0">
                          <a:solidFill>
                            <a:srgbClr val="0000CC"/>
                          </a:solidFill>
                          <a:effectLst/>
                          <a:latin typeface="Arial Black" panose="020B0A04020102020204" pitchFamily="34" charset="0"/>
                        </a:rPr>
                        <a:t>TJ Sokol Hoštka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Dospělí B-III. Třída</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extLst>
                  <a:ext uri="{0D108BD9-81ED-4DB2-BD59-A6C34878D82A}">
                    <a16:rowId xmlns:a16="http://schemas.microsoft.com/office/drawing/2014/main" val="41580545"/>
                  </a:ext>
                </a:extLst>
              </a:tr>
              <a:tr h="527321">
                <a:tc rowSpan="5">
                  <a:txBody>
                    <a:bodyPr/>
                    <a:lstStyle/>
                    <a:p>
                      <a:pPr algn="ctr" fontAlgn="ctr"/>
                      <a:r>
                        <a:rPr lang="cs-CZ" sz="900" b="1" i="0" u="none" strike="noStrike">
                          <a:solidFill>
                            <a:srgbClr val="0000CC"/>
                          </a:solidFill>
                          <a:effectLst/>
                          <a:latin typeface="Arial Black" panose="020B0A04020102020204" pitchFamily="34" charset="0"/>
                        </a:rPr>
                        <a:t>38</a:t>
                      </a:r>
                    </a:p>
                  </a:txBody>
                  <a:tcPr marL="6126" marR="6126" marT="612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čtvrtek</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CC"/>
                          </a:solidFill>
                          <a:effectLst/>
                          <a:latin typeface="Arial Black" panose="020B0A04020102020204" pitchFamily="34" charset="0"/>
                        </a:rPr>
                        <a:t>19.09.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16:30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CC"/>
                          </a:solidFill>
                          <a:effectLst/>
                          <a:latin typeface="Arial Black" panose="020B0A04020102020204" pitchFamily="34" charset="0"/>
                        </a:rPr>
                        <a:t>SK Sokol Brozany</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Minipřípravka-Okresní přebor</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86978268"/>
                  </a:ext>
                </a:extLst>
              </a:tr>
              <a:tr h="527321">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pátek</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CC"/>
                          </a:solidFill>
                          <a:effectLst/>
                          <a:latin typeface="Arial Black" panose="020B0A04020102020204" pitchFamily="34" charset="0"/>
                        </a:rPr>
                        <a:t>20.09.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17:30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CC"/>
                          </a:solidFill>
                          <a:effectLst/>
                          <a:latin typeface="Arial Black" panose="020B0A04020102020204" pitchFamily="34" charset="0"/>
                        </a:rPr>
                        <a:t>TJ Sokol České Kopisty</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Stará garda-Okresní přebor</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502206853"/>
                  </a:ext>
                </a:extLst>
              </a:tr>
              <a:tr h="516736">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sobota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CC"/>
                          </a:solidFill>
                          <a:effectLst/>
                          <a:latin typeface="Arial Black" panose="020B0A04020102020204" pitchFamily="34" charset="0"/>
                        </a:rPr>
                        <a:t>21.09.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16:30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CC"/>
                          </a:solidFill>
                          <a:effectLst/>
                          <a:latin typeface="Arial Black" panose="020B0A04020102020204" pitchFamily="34" charset="0"/>
                        </a:rPr>
                        <a:t>SK Slaný</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Dospělí-Divize B</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30915930"/>
                  </a:ext>
                </a:extLst>
              </a:tr>
              <a:tr h="527321">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neděle</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CC"/>
                          </a:solidFill>
                          <a:effectLst/>
                          <a:latin typeface="Arial Black" panose="020B0A04020102020204" pitchFamily="34" charset="0"/>
                        </a:rPr>
                        <a:t>22.09.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10:00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CC"/>
                          </a:solidFill>
                          <a:effectLst/>
                          <a:latin typeface="Arial Black" panose="020B0A04020102020204" pitchFamily="34" charset="0"/>
                        </a:rPr>
                        <a:t>TJ Sokol Hoštka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Starší přípravka-okresní soutěž</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29290336"/>
                  </a:ext>
                </a:extLst>
              </a:tr>
              <a:tr h="516736">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neděle</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CC"/>
                          </a:solidFill>
                          <a:effectLst/>
                          <a:latin typeface="Arial Black" panose="020B0A04020102020204" pitchFamily="34" charset="0"/>
                        </a:rPr>
                        <a:t>21.09.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CC"/>
                          </a:solidFill>
                          <a:effectLst/>
                          <a:latin typeface="Arial Black" panose="020B0A04020102020204" pitchFamily="34" charset="0"/>
                        </a:rPr>
                        <a:t>10:30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0000CC"/>
                          </a:solidFill>
                          <a:effectLst/>
                          <a:latin typeface="Arial Black" panose="020B0A04020102020204" pitchFamily="34" charset="0"/>
                        </a:rPr>
                        <a:t>SK Strupčice</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CC"/>
                          </a:solidFill>
                          <a:effectLst/>
                          <a:latin typeface="Arial Black" panose="020B0A04020102020204" pitchFamily="34" charset="0"/>
                        </a:rPr>
                        <a:t>Dorost-Krajský přebor</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85744050"/>
                  </a:ext>
                </a:extLst>
              </a:tr>
              <a:tr h="516736">
                <a:tc rowSpan="2">
                  <a:txBody>
                    <a:bodyPr/>
                    <a:lstStyle/>
                    <a:p>
                      <a:pPr algn="ctr" fontAlgn="ctr"/>
                      <a:r>
                        <a:rPr lang="cs-CZ" sz="900" b="1" i="0" u="none" strike="noStrike">
                          <a:solidFill>
                            <a:srgbClr val="0000CC"/>
                          </a:solidFill>
                          <a:effectLst/>
                          <a:latin typeface="Arial Black" panose="020B0A04020102020204" pitchFamily="34" charset="0"/>
                        </a:rPr>
                        <a:t>39</a:t>
                      </a:r>
                    </a:p>
                  </a:txBody>
                  <a:tcPr marL="6126" marR="6126" marT="612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sobota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28.09.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10:00</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1400" b="1" i="0" u="none" strike="noStrike" dirty="0">
                          <a:solidFill>
                            <a:srgbClr val="0000CC"/>
                          </a:solidFill>
                          <a:effectLst/>
                          <a:latin typeface="Arial Black" panose="020B0A04020102020204" pitchFamily="34" charset="0"/>
                        </a:rPr>
                        <a:t>FK Travčice</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Mladší přípravka</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extLst>
                  <a:ext uri="{0D108BD9-81ED-4DB2-BD59-A6C34878D82A}">
                    <a16:rowId xmlns:a16="http://schemas.microsoft.com/office/drawing/2014/main" val="239216566"/>
                  </a:ext>
                </a:extLst>
              </a:tr>
              <a:tr h="516736">
                <a:tc vMerge="1">
                  <a:txBody>
                    <a:bodyPr/>
                    <a:lstStyle/>
                    <a:p>
                      <a:endParaRPr lang="cs-CZ"/>
                    </a:p>
                  </a:txBody>
                  <a:tcPr/>
                </a:tc>
                <a:tc>
                  <a:txBody>
                    <a:bodyPr/>
                    <a:lstStyle/>
                    <a:p>
                      <a:pPr algn="ctr" fontAlgn="ctr"/>
                      <a:r>
                        <a:rPr lang="cs-CZ" sz="900" b="1" i="0" u="none" strike="noStrike">
                          <a:solidFill>
                            <a:srgbClr val="0000CC"/>
                          </a:solidFill>
                          <a:effectLst/>
                          <a:latin typeface="Arial Black" panose="020B0A04020102020204" pitchFamily="34" charset="0"/>
                        </a:rPr>
                        <a:t>sobota</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28.09.</a:t>
                      </a:r>
                    </a:p>
                    <a:p>
                      <a:pPr algn="ctr" fontAlgn="ctr"/>
                      <a:r>
                        <a:rPr lang="cs-CZ" sz="900" b="1" i="0" u="none" strike="noStrike" dirty="0">
                          <a:solidFill>
                            <a:srgbClr val="0000CC"/>
                          </a:solidFill>
                          <a:effectLst/>
                          <a:latin typeface="Arial Black" panose="020B0A04020102020204" pitchFamily="34" charset="0"/>
                        </a:rPr>
                        <a:t>2019</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a:solidFill>
                            <a:srgbClr val="0000CC"/>
                          </a:solidFill>
                          <a:effectLst/>
                          <a:latin typeface="Arial Black" panose="020B0A04020102020204" pitchFamily="34" charset="0"/>
                        </a:rPr>
                        <a:t>10:15</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1400" b="1" i="0" u="none" strike="noStrike" dirty="0">
                          <a:solidFill>
                            <a:srgbClr val="0000CC"/>
                          </a:solidFill>
                          <a:effectLst/>
                          <a:latin typeface="Arial Black" panose="020B0A04020102020204" pitchFamily="34" charset="0"/>
                        </a:rPr>
                        <a:t>FC Chomutov </a:t>
                      </a:r>
                    </a:p>
                  </a:txBody>
                  <a:tcPr marL="6126" marR="6126" marT="61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tc>
                  <a:txBody>
                    <a:bodyPr/>
                    <a:lstStyle/>
                    <a:p>
                      <a:pPr algn="ctr" fontAlgn="ctr"/>
                      <a:r>
                        <a:rPr lang="cs-CZ" sz="900" b="1" i="0" u="none" strike="noStrike" dirty="0">
                          <a:solidFill>
                            <a:srgbClr val="0000CC"/>
                          </a:solidFill>
                          <a:effectLst/>
                          <a:latin typeface="Arial Black" panose="020B0A04020102020204" pitchFamily="34" charset="0"/>
                        </a:rPr>
                        <a:t>Dospělí-Divize B</a:t>
                      </a:r>
                    </a:p>
                  </a:txBody>
                  <a:tcPr marL="6126" marR="6126" marT="612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33"/>
                    </a:solidFill>
                  </a:tcPr>
                </a:tc>
                <a:extLst>
                  <a:ext uri="{0D108BD9-81ED-4DB2-BD59-A6C34878D82A}">
                    <a16:rowId xmlns:a16="http://schemas.microsoft.com/office/drawing/2014/main" val="1199364770"/>
                  </a:ext>
                </a:extLst>
              </a:tr>
            </a:tbl>
          </a:graphicData>
        </a:graphic>
      </p:graphicFrame>
      <p:sp>
        <p:nvSpPr>
          <p:cNvPr id="11" name="TextovéPole 10">
            <a:extLst>
              <a:ext uri="{FF2B5EF4-FFF2-40B4-BE49-F238E27FC236}">
                <a16:creationId xmlns:a16="http://schemas.microsoft.com/office/drawing/2014/main" id="{3660CAB5-6408-42AD-A8AF-144D5EBC4D6F}"/>
              </a:ext>
            </a:extLst>
          </p:cNvPr>
          <p:cNvSpPr txBox="1"/>
          <p:nvPr/>
        </p:nvSpPr>
        <p:spPr>
          <a:xfrm>
            <a:off x="95503" y="4467297"/>
            <a:ext cx="4703622" cy="2431435"/>
          </a:xfrm>
          <a:prstGeom prst="rect">
            <a:avLst/>
          </a:prstGeom>
          <a:pattFill prst="ltHorz">
            <a:fgClr>
              <a:srgbClr val="CCFFFF"/>
            </a:fgClr>
            <a:bgClr>
              <a:schemeClr val="bg1"/>
            </a:bgClr>
          </a:pattFill>
          <a:effectLst>
            <a:glow rad="101600">
              <a:srgbClr val="FFFF66">
                <a:alpha val="40000"/>
              </a:srgbClr>
            </a:glow>
            <a:softEdge rad="241300"/>
          </a:effectLst>
        </p:spPr>
        <p:txBody>
          <a:bodyPr wrap="square" rtlCol="0">
            <a:spAutoFit/>
          </a:bodyPr>
          <a:lstStyle/>
          <a:p>
            <a:pPr algn="ctr"/>
            <a:r>
              <a:rPr lang="cs-CZ" sz="3200" u="sng" dirty="0">
                <a:solidFill>
                  <a:srgbClr val="000066"/>
                </a:solidFill>
                <a:latin typeface="Arial Black" panose="020B0A04020102020204" pitchFamily="34" charset="0"/>
              </a:rPr>
              <a:t>Střelci stará garda:</a:t>
            </a:r>
          </a:p>
          <a:p>
            <a:r>
              <a:rPr lang="cs-CZ" sz="2400" dirty="0">
                <a:solidFill>
                  <a:srgbClr val="000066"/>
                </a:solidFill>
                <a:latin typeface="Segoe UI Black" panose="020B0A02040204020203" pitchFamily="34" charset="0"/>
                <a:ea typeface="Segoe UI Black" panose="020B0A02040204020203" pitchFamily="34" charset="0"/>
              </a:rPr>
              <a:t>Miloš Vála               4</a:t>
            </a:r>
            <a:endParaRPr lang="cs-CZ" sz="2400" b="0" dirty="0">
              <a:solidFill>
                <a:srgbClr val="000066"/>
              </a:solidFill>
              <a:latin typeface="Segoe UI Black" panose="020B0A02040204020203" pitchFamily="34" charset="0"/>
              <a:ea typeface="Segoe UI Black" panose="020B0A02040204020203" pitchFamily="34" charset="0"/>
            </a:endParaRPr>
          </a:p>
          <a:p>
            <a:r>
              <a:rPr lang="cs-CZ" sz="2400" dirty="0">
                <a:solidFill>
                  <a:srgbClr val="000066"/>
                </a:solidFill>
                <a:latin typeface="Segoe UI Black" panose="020B0A02040204020203" pitchFamily="34" charset="0"/>
                <a:ea typeface="Segoe UI Black" panose="020B0A02040204020203" pitchFamily="34" charset="0"/>
              </a:rPr>
              <a:t>Jiří Vokoun sen.     2 </a:t>
            </a:r>
          </a:p>
          <a:p>
            <a:r>
              <a:rPr lang="cs-CZ" sz="2400" dirty="0">
                <a:solidFill>
                  <a:srgbClr val="000066"/>
                </a:solidFill>
                <a:latin typeface="Segoe UI Black" panose="020B0A02040204020203" pitchFamily="34" charset="0"/>
                <a:ea typeface="Segoe UI Black" panose="020B0A02040204020203" pitchFamily="34" charset="0"/>
              </a:rPr>
              <a:t>Tomáš Burda          </a:t>
            </a:r>
            <a:r>
              <a:rPr lang="cs-CZ" sz="2400" b="0" dirty="0">
                <a:solidFill>
                  <a:srgbClr val="000066"/>
                </a:solidFill>
                <a:latin typeface="Segoe UI Black" panose="020B0A02040204020203" pitchFamily="34" charset="0"/>
                <a:ea typeface="Segoe UI Black" panose="020B0A02040204020203" pitchFamily="34" charset="0"/>
              </a:rPr>
              <a:t>1 </a:t>
            </a:r>
          </a:p>
          <a:p>
            <a:r>
              <a:rPr lang="cs-CZ" sz="2400" dirty="0">
                <a:solidFill>
                  <a:srgbClr val="000066"/>
                </a:solidFill>
                <a:latin typeface="Segoe UI Black" panose="020B0A02040204020203" pitchFamily="34" charset="0"/>
                <a:ea typeface="Segoe UI Black" panose="020B0A02040204020203" pitchFamily="34" charset="0"/>
              </a:rPr>
              <a:t>Roman Morávek    1</a:t>
            </a:r>
            <a:endParaRPr lang="cs-CZ" sz="2400" b="0" dirty="0">
              <a:solidFill>
                <a:srgbClr val="000066"/>
              </a:solidFill>
              <a:latin typeface="Segoe UI Black" panose="020B0A02040204020203" pitchFamily="34" charset="0"/>
              <a:ea typeface="Segoe UI Black" panose="020B0A02040204020203" pitchFamily="34" charset="0"/>
            </a:endParaRPr>
          </a:p>
          <a:p>
            <a:r>
              <a:rPr lang="cs-CZ" sz="2400" dirty="0">
                <a:solidFill>
                  <a:srgbClr val="000066"/>
                </a:solidFill>
                <a:latin typeface="Segoe UI Black" panose="020B0A02040204020203" pitchFamily="34" charset="0"/>
                <a:ea typeface="Segoe UI Black" panose="020B0A02040204020203" pitchFamily="34" charset="0"/>
              </a:rPr>
              <a:t>Tomáš </a:t>
            </a:r>
            <a:r>
              <a:rPr lang="cs-CZ" sz="2400" dirty="0" err="1">
                <a:solidFill>
                  <a:srgbClr val="000066"/>
                </a:solidFill>
                <a:latin typeface="Segoe UI Black" panose="020B0A02040204020203" pitchFamily="34" charset="0"/>
                <a:ea typeface="Segoe UI Black" panose="020B0A02040204020203" pitchFamily="34" charset="0"/>
              </a:rPr>
              <a:t>Flódr</a:t>
            </a:r>
            <a:r>
              <a:rPr lang="cs-CZ" sz="2400" dirty="0">
                <a:solidFill>
                  <a:srgbClr val="000066"/>
                </a:solidFill>
                <a:latin typeface="Segoe UI Black" panose="020B0A02040204020203" pitchFamily="34" charset="0"/>
                <a:ea typeface="Segoe UI Black" panose="020B0A02040204020203" pitchFamily="34" charset="0"/>
              </a:rPr>
              <a:t>           1</a:t>
            </a:r>
            <a:endParaRPr lang="cs-CZ" sz="4000" dirty="0">
              <a:solidFill>
                <a:srgbClr val="000066"/>
              </a:solidFill>
              <a:latin typeface="Segoe UI Black" panose="020B0A02040204020203" pitchFamily="34" charset="0"/>
              <a:ea typeface="Segoe UI Black" panose="020B0A02040204020203" pitchFamily="34"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3021151389"/>
              </p:ext>
            </p:extLst>
          </p:nvPr>
        </p:nvGraphicFramePr>
        <p:xfrm>
          <a:off x="47014" y="149109"/>
          <a:ext cx="4800600" cy="3936818"/>
        </p:xfrm>
        <a:graphic>
          <a:graphicData uri="http://schemas.openxmlformats.org/drawingml/2006/table">
            <a:tbl>
              <a:tblPr/>
              <a:tblGrid>
                <a:gridCol w="215615">
                  <a:extLst>
                    <a:ext uri="{9D8B030D-6E8A-4147-A177-3AD203B41FA5}">
                      <a16:colId xmlns:a16="http://schemas.microsoft.com/office/drawing/2014/main" val="2502632467"/>
                    </a:ext>
                  </a:extLst>
                </a:gridCol>
                <a:gridCol w="240981">
                  <a:extLst>
                    <a:ext uri="{9D8B030D-6E8A-4147-A177-3AD203B41FA5}">
                      <a16:colId xmlns:a16="http://schemas.microsoft.com/office/drawing/2014/main" val="4212096942"/>
                    </a:ext>
                  </a:extLst>
                </a:gridCol>
                <a:gridCol w="1902483">
                  <a:extLst>
                    <a:ext uri="{9D8B030D-6E8A-4147-A177-3AD203B41FA5}">
                      <a16:colId xmlns:a16="http://schemas.microsoft.com/office/drawing/2014/main" val="3183972309"/>
                    </a:ext>
                  </a:extLst>
                </a:gridCol>
                <a:gridCol w="304397">
                  <a:extLst>
                    <a:ext uri="{9D8B030D-6E8A-4147-A177-3AD203B41FA5}">
                      <a16:colId xmlns:a16="http://schemas.microsoft.com/office/drawing/2014/main" val="1039521184"/>
                    </a:ext>
                  </a:extLst>
                </a:gridCol>
                <a:gridCol w="266348">
                  <a:extLst>
                    <a:ext uri="{9D8B030D-6E8A-4147-A177-3AD203B41FA5}">
                      <a16:colId xmlns:a16="http://schemas.microsoft.com/office/drawing/2014/main" val="50440011"/>
                    </a:ext>
                  </a:extLst>
                </a:gridCol>
                <a:gridCol w="180736">
                  <a:extLst>
                    <a:ext uri="{9D8B030D-6E8A-4147-A177-3AD203B41FA5}">
                      <a16:colId xmlns:a16="http://schemas.microsoft.com/office/drawing/2014/main" val="927033706"/>
                    </a:ext>
                  </a:extLst>
                </a:gridCol>
                <a:gridCol w="332935">
                  <a:extLst>
                    <a:ext uri="{9D8B030D-6E8A-4147-A177-3AD203B41FA5}">
                      <a16:colId xmlns:a16="http://schemas.microsoft.com/office/drawing/2014/main" val="1828456932"/>
                    </a:ext>
                  </a:extLst>
                </a:gridCol>
                <a:gridCol w="748310">
                  <a:extLst>
                    <a:ext uri="{9D8B030D-6E8A-4147-A177-3AD203B41FA5}">
                      <a16:colId xmlns:a16="http://schemas.microsoft.com/office/drawing/2014/main" val="2586483895"/>
                    </a:ext>
                  </a:extLst>
                </a:gridCol>
                <a:gridCol w="329764">
                  <a:extLst>
                    <a:ext uri="{9D8B030D-6E8A-4147-A177-3AD203B41FA5}">
                      <a16:colId xmlns:a16="http://schemas.microsoft.com/office/drawing/2014/main" val="488008524"/>
                    </a:ext>
                  </a:extLst>
                </a:gridCol>
                <a:gridCol w="279031">
                  <a:extLst>
                    <a:ext uri="{9D8B030D-6E8A-4147-A177-3AD203B41FA5}">
                      <a16:colId xmlns:a16="http://schemas.microsoft.com/office/drawing/2014/main" val="2501126713"/>
                    </a:ext>
                  </a:extLst>
                </a:gridCol>
              </a:tblGrid>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173696509"/>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8">
                  <a:txBody>
                    <a:bodyPr/>
                    <a:lstStyle/>
                    <a:p>
                      <a:pPr algn="ctr" fontAlgn="ctr"/>
                      <a:r>
                        <a:rPr lang="cs-CZ" sz="1400" b="1" i="0" u="none" strike="noStrike" dirty="0">
                          <a:solidFill>
                            <a:srgbClr val="0000CC"/>
                          </a:solidFill>
                          <a:effectLst/>
                          <a:latin typeface="Calibri" panose="020F0502020204030204" pitchFamily="34" charset="0"/>
                        </a:rPr>
                        <a:t>Stará garda </a:t>
                      </a:r>
                      <a:r>
                        <a:rPr lang="cs-CZ" sz="1400" b="1" i="0" u="none" strike="noStrike" dirty="0" err="1">
                          <a:solidFill>
                            <a:srgbClr val="0000CC"/>
                          </a:solidFill>
                          <a:effectLst/>
                          <a:latin typeface="Calibri" panose="020F0502020204030204" pitchFamily="34" charset="0"/>
                        </a:rPr>
                        <a:t>Sepap</a:t>
                      </a:r>
                      <a:r>
                        <a:rPr lang="cs-CZ" sz="1400" b="1" i="0" u="none" strike="noStrike" dirty="0">
                          <a:solidFill>
                            <a:srgbClr val="0000CC"/>
                          </a:solidFill>
                          <a:effectLst/>
                          <a:latin typeface="Calibri" panose="020F0502020204030204" pitchFamily="34" charset="0"/>
                        </a:rPr>
                        <a:t> Štětí Okr. přebor 2019/20 po 3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55557221"/>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600" b="1" i="0" u="none" strike="noStrike" dirty="0">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600" b="1" i="0" u="none" strike="noStrike" dirty="0" err="1">
                          <a:solidFill>
                            <a:srgbClr val="FF0000"/>
                          </a:solidFill>
                          <a:effectLst/>
                          <a:latin typeface="Arial" panose="020B0604020202020204" pitchFamily="34" charset="0"/>
                        </a:rPr>
                        <a:t>Sepap</a:t>
                      </a:r>
                      <a:r>
                        <a:rPr lang="cs-CZ" sz="1600" b="1" i="0" u="none" strike="noStrike" dirty="0">
                          <a:solidFill>
                            <a:srgbClr val="FF0000"/>
                          </a:solidFill>
                          <a:effectLst/>
                          <a:latin typeface="Arial" panose="020B0604020202020204" pitchFamily="34" charset="0"/>
                        </a:rPr>
                        <a:t> Štětí</a:t>
                      </a:r>
                    </a:p>
                  </a:txBody>
                  <a:tcPr marL="9525" marR="9525" marT="9525" marB="0" anchor="ctr">
                    <a:lnL>
                      <a:noFill/>
                    </a:lnL>
                    <a:lnR>
                      <a:noFill/>
                    </a:lnR>
                    <a:lnT>
                      <a:noFill/>
                    </a:lnT>
                    <a:lnB>
                      <a:noFill/>
                    </a:lnB>
                    <a:solidFill>
                      <a:srgbClr val="CCFFFF"/>
                    </a:solidFill>
                  </a:tcPr>
                </a:tc>
                <a:tc>
                  <a:txBody>
                    <a:bodyPr/>
                    <a:lstStyle/>
                    <a:p>
                      <a:pPr algn="ctr" fontAlgn="ctr"/>
                      <a:r>
                        <a:rPr lang="cs-CZ" sz="16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6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6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6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600" b="1" i="0" u="none" strike="noStrike">
                          <a:solidFill>
                            <a:srgbClr val="FF0000"/>
                          </a:solidFill>
                          <a:effectLst/>
                          <a:latin typeface="Arial" panose="020B0604020202020204" pitchFamily="34" charset="0"/>
                        </a:rPr>
                        <a:t>9:4</a:t>
                      </a:r>
                    </a:p>
                  </a:txBody>
                  <a:tcPr marL="9525" marR="9525" marT="9525" marB="0" anchor="ctr">
                    <a:lnL>
                      <a:noFill/>
                    </a:lnL>
                    <a:lnR>
                      <a:noFill/>
                    </a:lnR>
                    <a:lnT>
                      <a:noFill/>
                    </a:lnT>
                    <a:lnB>
                      <a:noFill/>
                    </a:lnB>
                    <a:solidFill>
                      <a:srgbClr val="CCFFFF"/>
                    </a:solidFill>
                  </a:tcPr>
                </a:tc>
                <a:tc>
                  <a:txBody>
                    <a:bodyPr/>
                    <a:lstStyle/>
                    <a:p>
                      <a:pPr algn="ctr" fontAlgn="ctr"/>
                      <a:r>
                        <a:rPr lang="cs-CZ" sz="1600" b="1" i="0" u="none" strike="noStrike" dirty="0">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54695891"/>
                  </a:ext>
                </a:extLst>
              </a:tr>
              <a:tr h="318568">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chemeClr val="tx1"/>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l" fontAlgn="ctr"/>
                      <a:r>
                        <a:rPr lang="cs-CZ" sz="1400" b="1" i="0" u="none" strike="noStrike">
                          <a:solidFill>
                            <a:schemeClr val="tx1"/>
                          </a:solidFill>
                          <a:effectLst/>
                          <a:latin typeface="Arial" panose="020B0604020202020204" pitchFamily="34" charset="0"/>
                        </a:rPr>
                        <a:t>TJ Žitenice, z.s.</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chemeClr val="tx1"/>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chemeClr val="tx1"/>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chemeClr val="tx1"/>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chemeClr val="tx1"/>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chemeClr val="tx1"/>
                          </a:solidFill>
                          <a:effectLst/>
                          <a:latin typeface="Arial" panose="020B0604020202020204" pitchFamily="34" charset="0"/>
                        </a:rPr>
                        <a:t>11:4</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chemeClr val="tx1"/>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537963319"/>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400" b="1" i="0" u="none" strike="noStrike">
                          <a:solidFill>
                            <a:srgbClr val="000000"/>
                          </a:solidFill>
                          <a:effectLst/>
                          <a:latin typeface="Arial" panose="020B0604020202020204" pitchFamily="34" charset="0"/>
                        </a:rPr>
                        <a:t>Tigo Nučnice 1996</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12:4</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dirty="0">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14883923"/>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l" fontAlgn="ctr"/>
                      <a:r>
                        <a:rPr lang="cs-CZ" sz="1400" b="1" i="0" u="none" strike="noStrike">
                          <a:solidFill>
                            <a:srgbClr val="000000"/>
                          </a:solidFill>
                          <a:effectLst/>
                          <a:latin typeface="Arial" panose="020B0604020202020204" pitchFamily="34" charset="0"/>
                        </a:rPr>
                        <a:t>Sokol Malé Žernoseky</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6:2</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03663941"/>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400" b="1" i="0" u="none" strike="noStrike">
                          <a:solidFill>
                            <a:srgbClr val="000000"/>
                          </a:solidFill>
                          <a:effectLst/>
                          <a:latin typeface="Arial" panose="020B0604020202020204" pitchFamily="34" charset="0"/>
                        </a:rPr>
                        <a:t>SK Libotenice, z.s.</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10:9</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463427403"/>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ctr"/>
                      <a:r>
                        <a:rPr lang="cs-CZ" sz="14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5:6</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805379628"/>
                  </a:ext>
                </a:extLst>
              </a:tr>
              <a:tr h="318568">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400" b="1" i="0" u="none" strike="noStrike" dirty="0">
                          <a:solidFill>
                            <a:srgbClr val="000000"/>
                          </a:solidFill>
                          <a:effectLst/>
                          <a:latin typeface="Arial" panose="020B0604020202020204" pitchFamily="34" charset="0"/>
                        </a:rPr>
                        <a:t>FK Litoměřicko, </a:t>
                      </a:r>
                      <a:r>
                        <a:rPr lang="cs-CZ" sz="1400" b="1" i="0" u="none" strike="noStrike" dirty="0" err="1">
                          <a:solidFill>
                            <a:srgbClr val="000000"/>
                          </a:solidFill>
                          <a:effectLst/>
                          <a:latin typeface="Arial" panose="020B0604020202020204" pitchFamily="34" charset="0"/>
                        </a:rPr>
                        <a:t>z.s</a:t>
                      </a:r>
                      <a:r>
                        <a:rPr lang="cs-CZ" sz="1400" b="1" i="0" u="none" strike="noStrike" dirty="0">
                          <a:solidFill>
                            <a:srgbClr val="000000"/>
                          </a:solidFill>
                          <a:effectLst/>
                          <a:latin typeface="Arial" panose="020B0604020202020204" pitchFamily="34" charset="0"/>
                        </a:rPr>
                        <a:t>.</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dirty="0">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3:4</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53186032"/>
                  </a:ext>
                </a:extLst>
              </a:tr>
              <a:tr h="318568">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66"/>
                    </a:solidFill>
                  </a:tcPr>
                </a:tc>
                <a:tc>
                  <a:txBody>
                    <a:bodyPr/>
                    <a:lstStyle/>
                    <a:p>
                      <a:pPr algn="l" fontAlgn="ctr"/>
                      <a:r>
                        <a:rPr lang="cs-CZ" sz="1400" b="1" i="0" u="none" strike="noStrike">
                          <a:solidFill>
                            <a:srgbClr val="000000"/>
                          </a:solidFill>
                          <a:effectLst/>
                          <a:latin typeface="Arial" panose="020B0604020202020204" pitchFamily="34" charset="0"/>
                        </a:rPr>
                        <a:t>Slavoj Bohušovice n.O.</a:t>
                      </a:r>
                    </a:p>
                  </a:txBody>
                  <a:tcPr marL="9525" marR="9525" marT="9525" marB="0" anchor="ctr">
                    <a:lnL>
                      <a:noFill/>
                    </a:lnL>
                    <a:lnR>
                      <a:noFill/>
                    </a:lnR>
                    <a:lnT>
                      <a:noFill/>
                    </a:lnT>
                    <a:lnB>
                      <a:noFill/>
                    </a:lnB>
                    <a:solidFill>
                      <a:srgbClr val="99FF66"/>
                    </a:solidFill>
                  </a:tcPr>
                </a:tc>
                <a:tc>
                  <a:txBody>
                    <a:bodyPr/>
                    <a:lstStyle/>
                    <a:p>
                      <a:pPr algn="ctr" fontAlgn="ctr"/>
                      <a:r>
                        <a:rPr lang="cs-CZ" sz="1400" b="1" i="0" u="none" strike="noStrike" dirty="0">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66"/>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66"/>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66"/>
                    </a:solidFill>
                  </a:tcPr>
                </a:tc>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66"/>
                    </a:solidFill>
                  </a:tcPr>
                </a:tc>
                <a:tc>
                  <a:txBody>
                    <a:bodyPr/>
                    <a:lstStyle/>
                    <a:p>
                      <a:pPr algn="ctr" fontAlgn="ctr"/>
                      <a:r>
                        <a:rPr lang="cs-CZ" sz="1400" b="1" i="0" u="none" strike="noStrike">
                          <a:solidFill>
                            <a:srgbClr val="000000"/>
                          </a:solidFill>
                          <a:effectLst/>
                          <a:latin typeface="Arial" panose="020B0604020202020204" pitchFamily="34" charset="0"/>
                        </a:rPr>
                        <a:t>6:14</a:t>
                      </a:r>
                    </a:p>
                  </a:txBody>
                  <a:tcPr marL="9525" marR="9525" marT="9525" marB="0" anchor="ctr">
                    <a:lnL>
                      <a:noFill/>
                    </a:lnL>
                    <a:lnR>
                      <a:noFill/>
                    </a:lnR>
                    <a:lnT>
                      <a:noFill/>
                    </a:lnT>
                    <a:lnB>
                      <a:noFill/>
                    </a:lnB>
                    <a:solidFill>
                      <a:srgbClr val="99FF66"/>
                    </a:solidFill>
                  </a:tcPr>
                </a:tc>
                <a:tc>
                  <a:txBody>
                    <a:bodyPr/>
                    <a:lstStyle/>
                    <a:p>
                      <a:pPr algn="ctr" fontAlgn="ctr"/>
                      <a:r>
                        <a:rPr lang="cs-CZ" sz="14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66"/>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522061286"/>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400" b="1" i="0" u="none" strike="noStrike">
                          <a:solidFill>
                            <a:srgbClr val="000000"/>
                          </a:solidFill>
                          <a:effectLst/>
                          <a:latin typeface="Arial" panose="020B0604020202020204" pitchFamily="34" charset="0"/>
                        </a:rPr>
                        <a:t>TJ Sokol České Kopisty</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dirty="0">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a:solidFill>
                            <a:srgbClr val="000000"/>
                          </a:solidFill>
                          <a:effectLst/>
                          <a:latin typeface="Arial" panose="020B0604020202020204" pitchFamily="34" charset="0"/>
                        </a:rPr>
                        <a:t>5:20</a:t>
                      </a:r>
                    </a:p>
                  </a:txBody>
                  <a:tcPr marL="9525" marR="9525" marT="9525" marB="0" anchor="ctr">
                    <a:lnL>
                      <a:noFill/>
                    </a:lnL>
                    <a:lnR>
                      <a:noFill/>
                    </a:lnR>
                    <a:lnT>
                      <a:noFill/>
                    </a:lnT>
                    <a:lnB>
                      <a:noFill/>
                    </a:lnB>
                    <a:solidFill>
                      <a:srgbClr val="CCFFFF"/>
                    </a:solidFill>
                  </a:tcPr>
                </a:tc>
                <a:tc>
                  <a:txBody>
                    <a:bodyPr/>
                    <a:lstStyle/>
                    <a:p>
                      <a:pPr algn="ctr" fontAlgn="ctr"/>
                      <a:r>
                        <a:rPr lang="cs-CZ" sz="14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94828398"/>
                  </a:ext>
                </a:extLst>
              </a:tr>
              <a:tr h="303399">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79816647"/>
                  </a:ext>
                </a:extLst>
              </a:tr>
            </a:tbl>
          </a:graphicData>
        </a:graphic>
      </p:graphicFrame>
    </p:spTree>
    <p:extLst>
      <p:ext uri="{BB962C8B-B14F-4D97-AF65-F5344CB8AC3E}">
        <p14:creationId xmlns:p14="http://schemas.microsoft.com/office/powerpoint/2010/main" val="147385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6</a:t>
            </a:r>
          </a:p>
        </p:txBody>
      </p:sp>
      <p:sp>
        <p:nvSpPr>
          <p:cNvPr id="7" name="TextovéPole 6"/>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35</a:t>
            </a:r>
          </a:p>
        </p:txBody>
      </p:sp>
      <p:sp>
        <p:nvSpPr>
          <p:cNvPr id="2" name="Obdélník 1"/>
          <p:cNvSpPr/>
          <p:nvPr/>
        </p:nvSpPr>
        <p:spPr>
          <a:xfrm>
            <a:off x="5472585" y="1504169"/>
            <a:ext cx="4680520" cy="5319790"/>
          </a:xfrm>
          <a:prstGeom prst="rect">
            <a:avLst/>
          </a:prstGeom>
        </p:spPr>
        <p:txBody>
          <a:bodyPr wrap="square">
            <a:spAutoFit/>
          </a:bodyPr>
          <a:lstStyle/>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FK Libotenice - </a:t>
            </a:r>
            <a:r>
              <a:rPr lang="cs-CZ" sz="1600" dirty="0" err="1">
                <a:highlight>
                  <a:srgbClr val="FFFF00"/>
                </a:highlight>
                <a:latin typeface="Arial Black" panose="020B0A04020102020204" pitchFamily="34" charset="0"/>
                <a:ea typeface="Calibri" panose="020F0502020204030204" pitchFamily="34" charset="0"/>
                <a:cs typeface="Arial" panose="020B0604020202020204" pitchFamily="34" charset="0"/>
              </a:rPr>
              <a:t>Sepap</a:t>
            </a: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3:6(1:1)    30.8.2019   2. kolo </a:t>
            </a:r>
            <a:r>
              <a:rPr lang="cs-CZ" sz="1050" dirty="0">
                <a:highlight>
                  <a:srgbClr val="FFFF00"/>
                </a:highlight>
                <a:latin typeface="Arial Black" panose="020B0A04020102020204" pitchFamily="34" charset="0"/>
                <a:ea typeface="Calibri" panose="020F0502020204030204" pitchFamily="34" charset="0"/>
                <a:cs typeface="Arial" panose="020B0604020202020204" pitchFamily="34" charset="0"/>
              </a:rPr>
              <a:t>okresní přebor</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Potvrdit dobrý vstup do nového ročníku okresního přeboru před týdnem proti TIGU 2:0 odjížděla stará garda v pátek v podvečer na hřiště nováčka do Libotenic, které v prvním zápase sezóny také uspěli, když jasně přestříleli Bohušovice </a:t>
            </a:r>
            <a:r>
              <a:rPr lang="cs-CZ" sz="1100" dirty="0" err="1">
                <a:latin typeface="Arial" panose="020B0604020202020204" pitchFamily="34" charset="0"/>
                <a:ea typeface="Calibri" panose="020F0502020204030204" pitchFamily="34" charset="0"/>
                <a:cs typeface="Times New Roman" panose="02020603050405020304" pitchFamily="18" charset="0"/>
              </a:rPr>
              <a:t>n.O</a:t>
            </a:r>
            <a:r>
              <a:rPr lang="cs-CZ" sz="1100" dirty="0">
                <a:latin typeface="Arial" panose="020B0604020202020204" pitchFamily="34" charset="0"/>
                <a:ea typeface="Calibri" panose="020F0502020204030204" pitchFamily="34" charset="0"/>
                <a:cs typeface="Times New Roman" panose="02020603050405020304" pitchFamily="18" charset="0"/>
              </a:rPr>
              <a:t>. 7:3. Střelecké hody z toho ale v úvodu utkání nebyly. Na první gól utkání se čekalo poměrně dlouho, ale když přišla tak stála za to. Jiří Vokoun senior se trefil neuvěřitelně, když vymetl pavučiny mezi tyčí a břevnem. Vedení do konce poločasu se nám ale udržet nepodařilo. Stačila jedna chyba v obraně a bylo srovnáno na 1:1. Mohlo to být ještě horší, protože od další pohromy nás uchránila tyč.  Druh část pro nás nezačala také příjemně. Po dost sporné situaci, která zaváněla ofsajdem a na hřišti vyvolala hodně ostré diskuse, jsme inkasovali druhou branku a rázem jsme stáli před úkolem znova otočit výsledek v náš prospěch. Mužstvo </a:t>
            </a:r>
            <a:r>
              <a:rPr lang="cs-CZ" sz="1100" dirty="0" err="1">
                <a:latin typeface="Arial" panose="020B0604020202020204" pitchFamily="34" charset="0"/>
                <a:ea typeface="Calibri" panose="020F0502020204030204" pitchFamily="34" charset="0"/>
                <a:cs typeface="Times New Roman" panose="02020603050405020304" pitchFamily="18" charset="0"/>
              </a:rPr>
              <a:t>Sepapu</a:t>
            </a:r>
            <a:r>
              <a:rPr lang="cs-CZ" sz="1100" dirty="0">
                <a:latin typeface="Arial" panose="020B0604020202020204" pitchFamily="34" charset="0"/>
                <a:ea typeface="Calibri" panose="020F0502020204030204" pitchFamily="34" charset="0"/>
                <a:cs typeface="Times New Roman" panose="02020603050405020304" pitchFamily="18" charset="0"/>
              </a:rPr>
              <a:t> zabralo. Na 2:2 vyrovnal Tomáš Burda a pak už jsme se rozjeli na plný plyn.  3:2 Tomáš </a:t>
            </a:r>
            <a:r>
              <a:rPr lang="cs-CZ" sz="1100" dirty="0" err="1">
                <a:latin typeface="Arial" panose="020B0604020202020204" pitchFamily="34" charset="0"/>
                <a:ea typeface="Calibri" panose="020F0502020204030204" pitchFamily="34" charset="0"/>
                <a:cs typeface="Times New Roman" panose="02020603050405020304" pitchFamily="18" charset="0"/>
              </a:rPr>
              <a:t>Flodr</a:t>
            </a:r>
            <a:r>
              <a:rPr lang="cs-CZ" sz="1100" dirty="0">
                <a:latin typeface="Arial" panose="020B0604020202020204" pitchFamily="34" charset="0"/>
                <a:ea typeface="Calibri" panose="020F0502020204030204" pitchFamily="34" charset="0"/>
                <a:cs typeface="Times New Roman" panose="02020603050405020304" pitchFamily="18" charset="0"/>
              </a:rPr>
              <a:t>, 4:2 Miloš Vála a 5:2 opět Miloš Vála. Domácí ještě malinko korigovali na 3:5, ale poslední slovo si vzal opět Miloš Vála  a hattrickem završil naše zasloužené vítězství 6:3. Společně  s Žitenicemi jsme po 2 kolech na čele s plným bodovým ziskem</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Branky:</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M.Vála</a:t>
            </a:r>
            <a:r>
              <a:rPr lang="cs-CZ" sz="1100" dirty="0">
                <a:latin typeface="Arial" panose="020B0604020202020204" pitchFamily="34" charset="0"/>
                <a:ea typeface="Calibri" panose="020F0502020204030204" pitchFamily="34" charset="0"/>
                <a:cs typeface="Times New Roman" panose="02020603050405020304" pitchFamily="18" charset="0"/>
              </a:rPr>
              <a:t> 3, </a:t>
            </a:r>
            <a:r>
              <a:rPr lang="cs-CZ" sz="1100" dirty="0" err="1">
                <a:latin typeface="Arial" panose="020B0604020202020204" pitchFamily="34" charset="0"/>
                <a:ea typeface="Calibri" panose="020F0502020204030204" pitchFamily="34" charset="0"/>
                <a:cs typeface="Times New Roman" panose="02020603050405020304" pitchFamily="18" charset="0"/>
              </a:rPr>
              <a:t>T.Burda</a:t>
            </a:r>
            <a:r>
              <a:rPr lang="cs-CZ" sz="1100" dirty="0">
                <a:latin typeface="Arial" panose="020B0604020202020204" pitchFamily="34" charset="0"/>
                <a:ea typeface="Calibri" panose="020F0502020204030204" pitchFamily="34" charset="0"/>
                <a:cs typeface="Times New Roman" panose="02020603050405020304" pitchFamily="18" charset="0"/>
              </a:rPr>
              <a:t> 1, </a:t>
            </a:r>
            <a:r>
              <a:rPr lang="cs-CZ" sz="1100" dirty="0" err="1">
                <a:latin typeface="Arial" panose="020B0604020202020204" pitchFamily="34" charset="0"/>
                <a:ea typeface="Calibri" panose="020F0502020204030204" pitchFamily="34" charset="0"/>
                <a:cs typeface="Times New Roman" panose="02020603050405020304" pitchFamily="18" charset="0"/>
              </a:rPr>
              <a:t>J.Vokoun</a:t>
            </a:r>
            <a:r>
              <a:rPr lang="cs-CZ" sz="1100" dirty="0">
                <a:latin typeface="Arial" panose="020B0604020202020204" pitchFamily="34" charset="0"/>
                <a:ea typeface="Calibri" panose="020F0502020204030204" pitchFamily="34" charset="0"/>
                <a:cs typeface="Times New Roman" panose="02020603050405020304" pitchFamily="18" charset="0"/>
              </a:rPr>
              <a:t> 1, </a:t>
            </a:r>
            <a:r>
              <a:rPr lang="cs-CZ" sz="1100" dirty="0" err="1">
                <a:latin typeface="Arial" panose="020B0604020202020204" pitchFamily="34" charset="0"/>
                <a:ea typeface="Calibri" panose="020F0502020204030204" pitchFamily="34" charset="0"/>
                <a:cs typeface="Times New Roman" panose="02020603050405020304" pitchFamily="18" charset="0"/>
              </a:rPr>
              <a:t>T.Flódr</a:t>
            </a:r>
            <a:r>
              <a:rPr lang="cs-CZ" sz="1100" dirty="0">
                <a:latin typeface="Arial" panose="020B0604020202020204" pitchFamily="34" charset="0"/>
                <a:ea typeface="Calibri" panose="020F0502020204030204" pitchFamily="34" charset="0"/>
                <a:cs typeface="Times New Roman" panose="02020603050405020304" pitchFamily="18" charset="0"/>
              </a:rPr>
              <a:t> 1</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Sestava: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R.Flór-J.Arazim</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T.Burda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P.Čermák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S.Grohman</a:t>
            </a:r>
            <a:r>
              <a:rPr lang="cs-CZ" sz="1100" dirty="0">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D.Jerman</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J.Jonák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P.Kratochvíl</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M.Vála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J.Vokoun</a:t>
            </a:r>
            <a:r>
              <a:rPr lang="cs-CZ" sz="1100" dirty="0">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sen., </a:t>
            </a:r>
            <a:r>
              <a:rPr lang="cs-CZ" sz="1100" dirty="0" err="1">
                <a:latin typeface="Arial" panose="020B0604020202020204" pitchFamily="34" charset="0"/>
                <a:ea typeface="Calibri" panose="020F0502020204030204" pitchFamily="34" charset="0"/>
                <a:cs typeface="Times New Roman" panose="02020603050405020304" pitchFamily="18" charset="0"/>
              </a:rPr>
              <a:t>Z.Beran</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P.Kidl</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R.Morávek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T.Flódr</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u="sng" dirty="0" err="1">
                <a:latin typeface="Arial" panose="020B0604020202020204" pitchFamily="34" charset="0"/>
                <a:ea typeface="Calibri" panose="020F0502020204030204" pitchFamily="34" charset="0"/>
                <a:cs typeface="Times New Roman" panose="02020603050405020304" pitchFamily="18" charset="0"/>
              </a:rPr>
              <a:t>Manager</a:t>
            </a:r>
            <a:r>
              <a:rPr lang="cs-CZ" sz="1100" u="sng" dirty="0">
                <a:latin typeface="Arial" panose="020B0604020202020204" pitchFamily="34" charset="0"/>
                <a:ea typeface="Calibri" panose="020F0502020204030204" pitchFamily="34" charset="0"/>
                <a:cs typeface="Times New Roman" panose="02020603050405020304" pitchFamily="18" charset="0"/>
              </a:rPr>
              <a:t>:</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M.Šťastný</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Rozhodčí:</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M.Prágl</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ovéPole 2">
            <a:extLst>
              <a:ext uri="{FF2B5EF4-FFF2-40B4-BE49-F238E27FC236}">
                <a16:creationId xmlns:a16="http://schemas.microsoft.com/office/drawing/2014/main" id="{45926E9F-8B9A-4489-9123-72530F018342}"/>
              </a:ext>
            </a:extLst>
          </p:cNvPr>
          <p:cNvSpPr txBox="1"/>
          <p:nvPr/>
        </p:nvSpPr>
        <p:spPr>
          <a:xfrm>
            <a:off x="5472584" y="91108"/>
            <a:ext cx="4680521" cy="1200329"/>
          </a:xfrm>
          <a:prstGeom prst="rect">
            <a:avLst/>
          </a:prstGeom>
          <a:blipFill>
            <a:blip r:embed="rId2">
              <a:extLst>
                <a:ext uri="{837473B0-CC2E-450A-ABE3-18F120FF3D39}">
                  <a1611:picAttrSrcUrl xmlns:a1611="http://schemas.microsoft.com/office/drawing/2016/11/main" xmlns="" r:id="rId3"/>
                </a:ext>
              </a:extLst>
            </a:blip>
            <a:stretch>
              <a:fillRect/>
            </a:stretch>
          </a:blipFill>
          <a:effectLst>
            <a:glow rad="101600">
              <a:srgbClr val="FFFF66">
                <a:alpha val="40000"/>
              </a:srgbClr>
            </a:glow>
            <a:softEdge rad="241300"/>
          </a:effectLst>
        </p:spPr>
        <p:txBody>
          <a:bodyPr wrap="square" rtlCol="0">
            <a:spAutoFit/>
          </a:bodyPr>
          <a:lstStyle/>
          <a:p>
            <a:pPr algn="ctr"/>
            <a:r>
              <a:rPr lang="cs-CZ" sz="2400" dirty="0">
                <a:latin typeface="Georgia Pro Cond Black" panose="02040A06050405020203" pitchFamily="18" charset="0"/>
              </a:rPr>
              <a:t>Stará garda ve 2. poločase </a:t>
            </a:r>
            <a:r>
              <a:rPr lang="cs-CZ" sz="2400" dirty="0">
                <a:solidFill>
                  <a:srgbClr val="FF0000"/>
                </a:solidFill>
                <a:latin typeface="Georgia Pro Cond Black" panose="02040A06050405020203" pitchFamily="18" charset="0"/>
              </a:rPr>
              <a:t>nastřílela 5 branek a </a:t>
            </a:r>
            <a:r>
              <a:rPr lang="cs-CZ" sz="2400" dirty="0">
                <a:latin typeface="Georgia Pro Cond Black" panose="02040A06050405020203" pitchFamily="18" charset="0"/>
              </a:rPr>
              <a:t>rozhodla o jasném vítězství</a:t>
            </a:r>
          </a:p>
        </p:txBody>
      </p:sp>
      <p:pic>
        <p:nvPicPr>
          <p:cNvPr id="5" name="Obrázek 4">
            <a:extLst>
              <a:ext uri="{FF2B5EF4-FFF2-40B4-BE49-F238E27FC236}">
                <a16:creationId xmlns:a16="http://schemas.microsoft.com/office/drawing/2014/main" id="{3E26BA21-2881-4279-9B86-CC0E7CBF7EE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9144992" y="6229599"/>
            <a:ext cx="720080" cy="945560"/>
          </a:xfrm>
          <a:prstGeom prst="rect">
            <a:avLst/>
          </a:prstGeom>
        </p:spPr>
      </p:pic>
      <p:sp>
        <p:nvSpPr>
          <p:cNvPr id="4" name="TextovéPole 3"/>
          <p:cNvSpPr txBox="1"/>
          <p:nvPr/>
        </p:nvSpPr>
        <p:spPr>
          <a:xfrm>
            <a:off x="207254" y="91108"/>
            <a:ext cx="4464496" cy="646331"/>
          </a:xfrm>
          <a:prstGeom prst="rect">
            <a:avLst/>
          </a:prstGeom>
          <a:solidFill>
            <a:srgbClr val="99FFCC"/>
          </a:solidFill>
          <a:effectLst>
            <a:softEdge rad="241300"/>
          </a:effectLst>
        </p:spPr>
        <p:txBody>
          <a:bodyPr wrap="square" rtlCol="0">
            <a:spAutoFit/>
          </a:bodyPr>
          <a:lstStyle/>
          <a:p>
            <a:r>
              <a:rPr lang="cs-CZ" sz="3600" dirty="0">
                <a:solidFill>
                  <a:srgbClr val="0000FF"/>
                </a:solidFill>
                <a:latin typeface="Showcard Gothic" panose="04020904020102020604" pitchFamily="82" charset="0"/>
              </a:rPr>
              <a:t>FK SEKO LOUNY</a:t>
            </a:r>
          </a:p>
        </p:txBody>
      </p:sp>
      <p:graphicFrame>
        <p:nvGraphicFramePr>
          <p:cNvPr id="9" name="Tabulka 8">
            <a:extLst>
              <a:ext uri="{FF2B5EF4-FFF2-40B4-BE49-F238E27FC236}">
                <a16:creationId xmlns:a16="http://schemas.microsoft.com/office/drawing/2014/main" id="{7256F08D-A458-49C8-B620-964FDBA559CA}"/>
              </a:ext>
            </a:extLst>
          </p:cNvPr>
          <p:cNvGraphicFramePr>
            <a:graphicFrameLocks noGrp="1"/>
          </p:cNvGraphicFramePr>
          <p:nvPr>
            <p:extLst>
              <p:ext uri="{D42A27DB-BD31-4B8C-83A1-F6EECF244321}">
                <p14:modId xmlns:p14="http://schemas.microsoft.com/office/powerpoint/2010/main" val="874441528"/>
              </p:ext>
            </p:extLst>
          </p:nvPr>
        </p:nvGraphicFramePr>
        <p:xfrm>
          <a:off x="216000" y="2042561"/>
          <a:ext cx="4464496" cy="4903470"/>
        </p:xfrm>
        <a:graphic>
          <a:graphicData uri="http://schemas.openxmlformats.org/drawingml/2006/table">
            <a:tbl>
              <a:tblPr/>
              <a:tblGrid>
                <a:gridCol w="4464496">
                  <a:extLst>
                    <a:ext uri="{9D8B030D-6E8A-4147-A177-3AD203B41FA5}">
                      <a16:colId xmlns:a16="http://schemas.microsoft.com/office/drawing/2014/main" val="2696937050"/>
                    </a:ext>
                  </a:extLst>
                </a:gridCol>
              </a:tblGrid>
              <a:tr h="342900">
                <a:tc>
                  <a:txBody>
                    <a:bodyPr/>
                    <a:lstStyle/>
                    <a:p>
                      <a:pPr algn="ctr" fontAlgn="ctr"/>
                      <a:r>
                        <a:rPr lang="cs-CZ" sz="2000" b="1" i="0" u="none" strike="noStrike" dirty="0">
                          <a:solidFill>
                            <a:srgbClr val="CC3399"/>
                          </a:solidFill>
                          <a:effectLst/>
                          <a:latin typeface="Arial" panose="020B0604020202020204" pitchFamily="34" charset="0"/>
                        </a:rPr>
                        <a:t>Hráči FK SEKO Louny</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FCC66"/>
                    </a:solidFill>
                  </a:tcPr>
                </a:tc>
                <a:extLst>
                  <a:ext uri="{0D108BD9-81ED-4DB2-BD59-A6C34878D82A}">
                    <a16:rowId xmlns:a16="http://schemas.microsoft.com/office/drawing/2014/main" val="519431511"/>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Besta</a:t>
                      </a:r>
                      <a:r>
                        <a:rPr lang="cs-CZ" sz="1600" b="1" i="0" u="none" strike="noStrike" dirty="0">
                          <a:solidFill>
                            <a:srgbClr val="151515"/>
                          </a:solidFill>
                          <a:effectLst/>
                          <a:latin typeface="Arial" panose="020B0604020202020204" pitchFamily="34" charset="0"/>
                        </a:rPr>
                        <a:t> Pavel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349654684"/>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Fiřt</a:t>
                      </a:r>
                      <a:r>
                        <a:rPr lang="cs-CZ" sz="1600" b="1" i="0" u="none" strike="noStrike" dirty="0">
                          <a:solidFill>
                            <a:srgbClr val="151515"/>
                          </a:solidFill>
                          <a:effectLst/>
                          <a:latin typeface="Arial" panose="020B0604020202020204" pitchFamily="34" charset="0"/>
                        </a:rPr>
                        <a:t> Petr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3951429197"/>
                  </a:ext>
                </a:extLst>
              </a:tr>
              <a:tr h="200025">
                <a:tc>
                  <a:txBody>
                    <a:bodyPr/>
                    <a:lstStyle/>
                    <a:p>
                      <a:pPr algn="ctr" fontAlgn="ctr"/>
                      <a:r>
                        <a:rPr lang="cs-CZ" sz="1600" b="1" i="0" u="none" strike="noStrike" dirty="0">
                          <a:solidFill>
                            <a:srgbClr val="151515"/>
                          </a:solidFill>
                          <a:effectLst/>
                          <a:latin typeface="Arial" panose="020B0604020202020204" pitchFamily="34" charset="0"/>
                        </a:rPr>
                        <a:t>Jaroš Daniel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042561653"/>
                  </a:ext>
                </a:extLst>
              </a:tr>
              <a:tr h="200025">
                <a:tc>
                  <a:txBody>
                    <a:bodyPr/>
                    <a:lstStyle/>
                    <a:p>
                      <a:pPr algn="ctr" fontAlgn="ctr"/>
                      <a:r>
                        <a:rPr lang="cs-CZ" sz="1600" b="1" i="0" u="none" strike="noStrike" dirty="0">
                          <a:solidFill>
                            <a:srgbClr val="151515"/>
                          </a:solidFill>
                          <a:effectLst/>
                          <a:latin typeface="Arial" panose="020B0604020202020204" pitchFamily="34" charset="0"/>
                        </a:rPr>
                        <a:t>Kafka Michal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290778732"/>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Lesniak</a:t>
                      </a:r>
                      <a:r>
                        <a:rPr lang="cs-CZ" sz="1600" b="1" i="0" u="none" strike="noStrike" dirty="0">
                          <a:solidFill>
                            <a:srgbClr val="151515"/>
                          </a:solidFill>
                          <a:effectLst/>
                          <a:latin typeface="Arial" panose="020B0604020202020204" pitchFamily="34" charset="0"/>
                        </a:rPr>
                        <a:t> Michal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2454265"/>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Matkovič</a:t>
                      </a:r>
                      <a:r>
                        <a:rPr lang="cs-CZ" sz="1600" b="1" i="0" u="none" strike="noStrike" dirty="0">
                          <a:solidFill>
                            <a:srgbClr val="151515"/>
                          </a:solidFill>
                          <a:effectLst/>
                          <a:latin typeface="Arial" panose="020B0604020202020204" pitchFamily="34" charset="0"/>
                        </a:rPr>
                        <a:t> Jakub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665355974"/>
                  </a:ext>
                </a:extLst>
              </a:tr>
              <a:tr h="200025">
                <a:tc>
                  <a:txBody>
                    <a:bodyPr/>
                    <a:lstStyle/>
                    <a:p>
                      <a:pPr algn="ctr" fontAlgn="ctr"/>
                      <a:r>
                        <a:rPr lang="cs-CZ" sz="1600" b="1" i="0" u="none" strike="noStrike" dirty="0">
                          <a:solidFill>
                            <a:srgbClr val="151515"/>
                          </a:solidFill>
                          <a:effectLst/>
                          <a:latin typeface="Arial" panose="020B0604020202020204" pitchFamily="34" charset="0"/>
                        </a:rPr>
                        <a:t>Minařík Martin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407029448"/>
                  </a:ext>
                </a:extLst>
              </a:tr>
              <a:tr h="200025">
                <a:tc>
                  <a:txBody>
                    <a:bodyPr/>
                    <a:lstStyle/>
                    <a:p>
                      <a:pPr algn="ctr" fontAlgn="ctr"/>
                      <a:r>
                        <a:rPr lang="cs-CZ" sz="1600" b="1" i="0" u="none" strike="noStrike" dirty="0">
                          <a:solidFill>
                            <a:srgbClr val="151515"/>
                          </a:solidFill>
                          <a:effectLst/>
                          <a:latin typeface="Arial" panose="020B0604020202020204" pitchFamily="34" charset="0"/>
                        </a:rPr>
                        <a:t>Nykl Michal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634188809"/>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Patrovský</a:t>
                      </a:r>
                      <a:r>
                        <a:rPr lang="cs-CZ" sz="1600" b="1" i="0" u="none" strike="noStrike" dirty="0">
                          <a:solidFill>
                            <a:srgbClr val="151515"/>
                          </a:solidFill>
                          <a:effectLst/>
                          <a:latin typeface="Arial" panose="020B0604020202020204" pitchFamily="34" charset="0"/>
                        </a:rPr>
                        <a:t> Tomáš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3731503273"/>
                  </a:ext>
                </a:extLst>
              </a:tr>
              <a:tr h="200025">
                <a:tc>
                  <a:txBody>
                    <a:bodyPr/>
                    <a:lstStyle/>
                    <a:p>
                      <a:pPr algn="ctr" fontAlgn="ctr"/>
                      <a:r>
                        <a:rPr lang="cs-CZ" sz="1600" b="1" i="0" u="none" strike="noStrike" dirty="0">
                          <a:solidFill>
                            <a:srgbClr val="151515"/>
                          </a:solidFill>
                          <a:effectLst/>
                          <a:latin typeface="Arial" panose="020B0604020202020204" pitchFamily="34" charset="0"/>
                        </a:rPr>
                        <a:t>Pokorný Jakub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171490133"/>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Schettl</a:t>
                      </a:r>
                      <a:r>
                        <a:rPr lang="cs-CZ" sz="1600" b="1" i="0" u="none" strike="noStrike" dirty="0">
                          <a:solidFill>
                            <a:srgbClr val="151515"/>
                          </a:solidFill>
                          <a:effectLst/>
                          <a:latin typeface="Arial" panose="020B0604020202020204" pitchFamily="34" charset="0"/>
                        </a:rPr>
                        <a:t> Filip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489082541"/>
                  </a:ext>
                </a:extLst>
              </a:tr>
              <a:tr h="200025">
                <a:tc>
                  <a:txBody>
                    <a:bodyPr/>
                    <a:lstStyle/>
                    <a:p>
                      <a:pPr algn="ctr" fontAlgn="ctr"/>
                      <a:r>
                        <a:rPr lang="cs-CZ" sz="1600" b="1" i="0" u="none" strike="noStrike" dirty="0">
                          <a:solidFill>
                            <a:srgbClr val="151515"/>
                          </a:solidFill>
                          <a:effectLst/>
                          <a:latin typeface="Arial" panose="020B0604020202020204" pitchFamily="34" charset="0"/>
                        </a:rPr>
                        <a:t>Soukup Pavel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3574591882"/>
                  </a:ext>
                </a:extLst>
              </a:tr>
              <a:tr h="200025">
                <a:tc>
                  <a:txBody>
                    <a:bodyPr/>
                    <a:lstStyle/>
                    <a:p>
                      <a:pPr algn="ctr" fontAlgn="ctr"/>
                      <a:r>
                        <a:rPr lang="cs-CZ" sz="1600" b="1" i="0" u="none" strike="noStrike" dirty="0">
                          <a:solidFill>
                            <a:srgbClr val="151515"/>
                          </a:solidFill>
                          <a:effectLst/>
                          <a:latin typeface="Arial" panose="020B0604020202020204" pitchFamily="34" charset="0"/>
                        </a:rPr>
                        <a:t>Suchý Jakub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81184577"/>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Sulovský</a:t>
                      </a:r>
                      <a:r>
                        <a:rPr lang="cs-CZ" sz="1600" b="1" i="0" u="none" strike="noStrike" dirty="0">
                          <a:solidFill>
                            <a:srgbClr val="151515"/>
                          </a:solidFill>
                          <a:effectLst/>
                          <a:latin typeface="Arial" panose="020B0604020202020204" pitchFamily="34" charset="0"/>
                        </a:rPr>
                        <a:t> Jaroslav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4202311473"/>
                  </a:ext>
                </a:extLst>
              </a:tr>
              <a:tr h="200025">
                <a:tc>
                  <a:txBody>
                    <a:bodyPr/>
                    <a:lstStyle/>
                    <a:p>
                      <a:pPr algn="ctr" fontAlgn="ctr"/>
                      <a:r>
                        <a:rPr lang="cs-CZ" sz="1600" b="1" i="0" u="none" strike="noStrike" dirty="0">
                          <a:solidFill>
                            <a:srgbClr val="151515"/>
                          </a:solidFill>
                          <a:effectLst/>
                          <a:latin typeface="Arial" panose="020B0604020202020204" pitchFamily="34" charset="0"/>
                        </a:rPr>
                        <a:t>Trup Vojtěch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474395094"/>
                  </a:ext>
                </a:extLst>
              </a:tr>
              <a:tr h="200025">
                <a:tc>
                  <a:txBody>
                    <a:bodyPr/>
                    <a:lstStyle/>
                    <a:p>
                      <a:pPr algn="ctr" fontAlgn="ctr"/>
                      <a:r>
                        <a:rPr lang="cs-CZ" sz="1600" b="1" i="0" u="none" strike="noStrike" dirty="0">
                          <a:solidFill>
                            <a:srgbClr val="151515"/>
                          </a:solidFill>
                          <a:effectLst/>
                          <a:latin typeface="Arial" panose="020B0604020202020204" pitchFamily="34" charset="0"/>
                        </a:rPr>
                        <a:t>Vokurka Petr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526511522"/>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Zerner</a:t>
                      </a:r>
                      <a:r>
                        <a:rPr lang="cs-CZ" sz="1600" b="1" i="0" u="none" strike="noStrike" dirty="0">
                          <a:solidFill>
                            <a:srgbClr val="151515"/>
                          </a:solidFill>
                          <a:effectLst/>
                          <a:latin typeface="Arial" panose="020B0604020202020204" pitchFamily="34" charset="0"/>
                        </a:rPr>
                        <a:t> Matěj </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493557887"/>
                  </a:ext>
                </a:extLst>
              </a:tr>
              <a:tr h="200025">
                <a:tc>
                  <a:txBody>
                    <a:bodyPr/>
                    <a:lstStyle/>
                    <a:p>
                      <a:pPr algn="ctr" fontAlgn="ctr"/>
                      <a:r>
                        <a:rPr lang="cs-CZ" sz="1600" b="1" i="0" u="none" strike="noStrike" dirty="0" err="1">
                          <a:solidFill>
                            <a:srgbClr val="151515"/>
                          </a:solidFill>
                          <a:effectLst/>
                          <a:latin typeface="Arial" panose="020B0604020202020204" pitchFamily="34" charset="0"/>
                        </a:rPr>
                        <a:t>Zícha</a:t>
                      </a:r>
                      <a:r>
                        <a:rPr lang="cs-CZ" sz="1600" b="1" i="0" u="none" strike="noStrike" dirty="0">
                          <a:solidFill>
                            <a:srgbClr val="151515"/>
                          </a:solidFill>
                          <a:effectLst/>
                          <a:latin typeface="Arial" panose="020B0604020202020204" pitchFamily="34" charset="0"/>
                        </a:rPr>
                        <a:t> Daniel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312540855"/>
                  </a:ext>
                </a:extLst>
              </a:tr>
            </a:tbl>
          </a:graphicData>
        </a:graphic>
      </p:graphicFrame>
      <p:sp>
        <p:nvSpPr>
          <p:cNvPr id="10" name="TextovéPole 9">
            <a:extLst>
              <a:ext uri="{FF2B5EF4-FFF2-40B4-BE49-F238E27FC236}">
                <a16:creationId xmlns:a16="http://schemas.microsoft.com/office/drawing/2014/main" id="{E1314445-BCE5-4DA9-8D7D-909BDA5EABA4}"/>
              </a:ext>
            </a:extLst>
          </p:cNvPr>
          <p:cNvSpPr txBox="1"/>
          <p:nvPr/>
        </p:nvSpPr>
        <p:spPr>
          <a:xfrm>
            <a:off x="351270" y="831066"/>
            <a:ext cx="4320480" cy="1015663"/>
          </a:xfrm>
          <a:prstGeom prst="rect">
            <a:avLst/>
          </a:prstGeom>
          <a:blipFill>
            <a:blip r:embed="rId6"/>
            <a:tile tx="0" ty="0" sx="100000" sy="100000" flip="none" algn="tl"/>
          </a:blipFill>
          <a:effectLst>
            <a:glow rad="101600">
              <a:srgbClr val="FF99FF">
                <a:alpha val="40000"/>
              </a:srgbClr>
            </a:glow>
            <a:softEdge rad="241300"/>
          </a:effectLst>
        </p:spPr>
        <p:txBody>
          <a:bodyPr wrap="square" rtlCol="0">
            <a:spAutoFit/>
          </a:bodyPr>
          <a:lstStyle/>
          <a:p>
            <a:r>
              <a:rPr lang="cs-CZ" sz="2000" dirty="0">
                <a:latin typeface="Arial Black" panose="020B0A04020102020204" pitchFamily="34" charset="0"/>
              </a:rPr>
              <a:t>Trenér: Zdeněk </a:t>
            </a:r>
            <a:r>
              <a:rPr lang="cs-CZ" sz="2000" dirty="0" err="1">
                <a:latin typeface="Arial Black" panose="020B0A04020102020204" pitchFamily="34" charset="0"/>
              </a:rPr>
              <a:t>Kúdela</a:t>
            </a:r>
            <a:endParaRPr lang="cs-CZ" sz="2000" dirty="0">
              <a:latin typeface="Arial Black" panose="020B0A04020102020204" pitchFamily="34" charset="0"/>
            </a:endParaRPr>
          </a:p>
          <a:p>
            <a:r>
              <a:rPr lang="cs-CZ" sz="2000" dirty="0">
                <a:latin typeface="Arial Black" panose="020B0A04020102020204" pitchFamily="34" charset="0"/>
              </a:rPr>
              <a:t>Asistent: Martin Sadil</a:t>
            </a:r>
          </a:p>
          <a:p>
            <a:r>
              <a:rPr lang="cs-CZ" sz="2000" dirty="0">
                <a:latin typeface="Arial Black" panose="020B0A04020102020204" pitchFamily="34" charset="0"/>
              </a:rPr>
              <a:t>Vedoucí: František Pavlas </a:t>
            </a:r>
          </a:p>
        </p:txBody>
      </p:sp>
      <p:pic>
        <p:nvPicPr>
          <p:cNvPr id="12" name="Obrázek 11" descr="Obsah obrázku obloha, podepsat, exteriér&#10;&#10;Popis byl vytvořen automaticky">
            <a:extLst>
              <a:ext uri="{FF2B5EF4-FFF2-40B4-BE49-F238E27FC236}">
                <a16:creationId xmlns:a16="http://schemas.microsoft.com/office/drawing/2014/main" id="{D6B34BEB-DA55-4D06-BAD0-D83403C89420}"/>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xmlns="" r:id="rId8"/>
              </a:ext>
            </a:extLst>
          </a:blip>
          <a:stretch>
            <a:fillRect/>
          </a:stretch>
        </p:blipFill>
        <p:spPr>
          <a:xfrm>
            <a:off x="4119085" y="75546"/>
            <a:ext cx="633420" cy="677454"/>
          </a:xfrm>
          <a:prstGeom prst="rect">
            <a:avLst/>
          </a:prstGeom>
        </p:spPr>
      </p:pic>
    </p:spTree>
    <p:extLst>
      <p:ext uri="{BB962C8B-B14F-4D97-AF65-F5344CB8AC3E}">
        <p14:creationId xmlns:p14="http://schemas.microsoft.com/office/powerpoint/2010/main" val="2942402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34</a:t>
            </a:r>
          </a:p>
        </p:txBody>
      </p:sp>
      <p:sp>
        <p:nvSpPr>
          <p:cNvPr id="10" name="TextovéPole 9"/>
          <p:cNvSpPr txBox="1"/>
          <p:nvPr/>
        </p:nvSpPr>
        <p:spPr>
          <a:xfrm>
            <a:off x="7632824" y="696536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7</a:t>
            </a:r>
          </a:p>
        </p:txBody>
      </p:sp>
      <p:sp>
        <p:nvSpPr>
          <p:cNvPr id="2" name="Obdélník 1"/>
          <p:cNvSpPr/>
          <p:nvPr/>
        </p:nvSpPr>
        <p:spPr>
          <a:xfrm>
            <a:off x="71984" y="1598741"/>
            <a:ext cx="4824536" cy="5333127"/>
          </a:xfrm>
          <a:prstGeom prst="rect">
            <a:avLst/>
          </a:prstGeom>
        </p:spPr>
        <p:txBody>
          <a:bodyPr wrap="square">
            <a:spAutoFit/>
          </a:bodyPr>
          <a:lstStyle/>
          <a:p>
            <a:pPr algn="ctr">
              <a:lnSpc>
                <a:spcPct val="107000"/>
              </a:lnSpc>
              <a:spcAft>
                <a:spcPts val="0"/>
              </a:spcAft>
            </a:pPr>
            <a:r>
              <a:rPr lang="cs-CZ" sz="1400" dirty="0">
                <a:highlight>
                  <a:srgbClr val="FFFF00"/>
                </a:highlight>
                <a:latin typeface="Arial Black" panose="020B0A04020102020204" pitchFamily="34" charset="0"/>
                <a:ea typeface="Calibri" panose="020F0502020204030204" pitchFamily="34" charset="0"/>
                <a:cs typeface="Arial" panose="020B0604020202020204" pitchFamily="34" charset="0"/>
              </a:rPr>
              <a:t>SEPAP Štětí – Slavoj Bohušovice </a:t>
            </a:r>
            <a:r>
              <a:rPr lang="cs-CZ" sz="1400" dirty="0" err="1">
                <a:highlight>
                  <a:srgbClr val="FFFF00"/>
                </a:highlight>
                <a:latin typeface="Arial Black" panose="020B0A04020102020204" pitchFamily="34" charset="0"/>
                <a:ea typeface="Calibri" panose="020F0502020204030204" pitchFamily="34" charset="0"/>
                <a:cs typeface="Arial" panose="020B0604020202020204" pitchFamily="34" charset="0"/>
              </a:rPr>
              <a:t>n.O</a:t>
            </a:r>
            <a:r>
              <a:rPr lang="cs-CZ" sz="1400" dirty="0">
                <a:highlight>
                  <a:srgbClr val="FFFF00"/>
                </a:highlight>
                <a:latin typeface="Arial Black" panose="020B0A04020102020204" pitchFamily="34" charset="0"/>
                <a:ea typeface="Calibri" panose="020F0502020204030204" pitchFamily="34" charset="0"/>
                <a:cs typeface="Arial" panose="020B0604020202020204" pitchFamily="34" charset="0"/>
              </a:rPr>
              <a:t>.</a:t>
            </a:r>
            <a:endParaRPr lang="cs-CZ" sz="1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400" dirty="0">
                <a:highlight>
                  <a:srgbClr val="FFFF00"/>
                </a:highlight>
                <a:latin typeface="Arial Black" panose="020B0A04020102020204" pitchFamily="34" charset="0"/>
                <a:ea typeface="Calibri" panose="020F0502020204030204" pitchFamily="34" charset="0"/>
                <a:cs typeface="Arial" panose="020B0604020202020204" pitchFamily="34" charset="0"/>
              </a:rPr>
              <a:t>1:1(1:0) 3.kolo 6.9.2019</a:t>
            </a:r>
            <a:endParaRPr lang="cs-CZ" sz="1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Už ve 2. minutě zkusil svoji levačku Jiří Vokoun senior a vyšla to nadmíru dobře. Stará garda šla do vedení 1:0. Jenom tak potvrdila podle výsledků z prvních dvou kol úlohu favorita. Že to bude ale nakonec jediná branka, kterou Štětské mužstvo střelí, by si asi nikdo nevsadil. Navíc o chvilku později autor první branky orazítkoval i břevno. Hosté však brzo začali také ukazovat své fotbalové umění a několikrát po rychlých útocích přiváděli obranu </a:t>
            </a:r>
            <a:r>
              <a:rPr lang="cs-CZ" sz="1000" b="0" dirty="0" err="1">
                <a:latin typeface="Arial" panose="020B0604020202020204" pitchFamily="34" charset="0"/>
                <a:ea typeface="Calibri" panose="020F0502020204030204" pitchFamily="34" charset="0"/>
                <a:cs typeface="Arial" panose="020B0604020202020204" pitchFamily="34" charset="0"/>
              </a:rPr>
              <a:t>Sepapu</a:t>
            </a:r>
            <a:r>
              <a:rPr lang="cs-CZ" sz="1000" b="0" dirty="0">
                <a:latin typeface="Arial" panose="020B0604020202020204" pitchFamily="34" charset="0"/>
                <a:ea typeface="Calibri" panose="020F0502020204030204" pitchFamily="34" charset="0"/>
                <a:cs typeface="Arial" panose="020B0604020202020204" pitchFamily="34" charset="0"/>
              </a:rPr>
              <a:t> do úzkých. Ve 22. minutě zahrávali volných přímý kop z pravé strany, ale v hlavičkovém souboji neuspěli. Ve 25. minutě se do nadějného střeleckého postavení dostal Miloš Vála, ale míč ho pozlobil a vyšel </a:t>
            </a:r>
            <a:r>
              <a:rPr lang="cs-CZ" sz="1000" b="0" dirty="0" err="1">
                <a:latin typeface="Arial" panose="020B0604020202020204" pitchFamily="34" charset="0"/>
                <a:ea typeface="Calibri" panose="020F0502020204030204" pitchFamily="34" charset="0"/>
                <a:cs typeface="Arial" panose="020B0604020202020204" pitchFamily="34" charset="0"/>
              </a:rPr>
              <a:t>brankově</a:t>
            </a:r>
            <a:r>
              <a:rPr lang="cs-CZ" sz="1000" b="0" dirty="0">
                <a:latin typeface="Arial" panose="020B0604020202020204" pitchFamily="34" charset="0"/>
                <a:ea typeface="Calibri" panose="020F0502020204030204" pitchFamily="34" charset="0"/>
                <a:cs typeface="Arial" panose="020B0604020202020204" pitchFamily="34" charset="0"/>
              </a:rPr>
              <a:t> naprázdno. Ve 35. minutě to byli zase hosté, kteří z hranice velkého vápna přímo proti středu naší branky, kterou hájil Jan </a:t>
            </a:r>
            <a:r>
              <a:rPr lang="cs-CZ" sz="1000" b="0" dirty="0" err="1">
                <a:latin typeface="Arial" panose="020B0604020202020204" pitchFamily="34" charset="0"/>
                <a:ea typeface="Calibri" panose="020F0502020204030204" pitchFamily="34" charset="0"/>
                <a:cs typeface="Arial" panose="020B0604020202020204" pitchFamily="34" charset="0"/>
              </a:rPr>
              <a:t>Suchitra</a:t>
            </a:r>
            <a:r>
              <a:rPr lang="cs-CZ" sz="1000" b="0" dirty="0">
                <a:latin typeface="Arial" panose="020B0604020202020204" pitchFamily="34" charset="0"/>
                <a:ea typeface="Calibri" panose="020F0502020204030204" pitchFamily="34" charset="0"/>
                <a:cs typeface="Arial" panose="020B0604020202020204" pitchFamily="34" charset="0"/>
              </a:rPr>
              <a:t>, zahrávali volný přímý kop. Zaradovali jsme se, když míč skončil nad brankou. Těsně před koncem poločasu jsme stačili ještě zaútočit a zakončit hlavičkou těsně vedle. Úvod druhé půle se nám moc nepovedl. Hosté rychle rozehráli volný přímý kop a než jsme si stačili pobrat hráče, tak se hosté prokombinovali až k brance na 1:1. Do konce utkání zbývala ještě spousta času a zdaleka nebylo o osudu utkání rozhodnuto. Přitlačili jsme na pilu a hráči společně s diváky věřili, že vítězství strhneme na naší stranu. Jak však minuty utíkaly, tak gól nepřicházel. Neproměněných brankových příležitostí přibývalo a nervozita na hřišti začala stoupat. Miloslav </a:t>
            </a:r>
            <a:r>
              <a:rPr lang="cs-CZ" sz="1000" b="0" dirty="0" err="1">
                <a:latin typeface="Arial" panose="020B0604020202020204" pitchFamily="34" charset="0"/>
                <a:ea typeface="Calibri" panose="020F0502020204030204" pitchFamily="34" charset="0"/>
                <a:cs typeface="Arial" panose="020B0604020202020204" pitchFamily="34" charset="0"/>
              </a:rPr>
              <a:t>Běloubek</a:t>
            </a:r>
            <a:r>
              <a:rPr lang="cs-CZ" sz="1000" b="0" dirty="0">
                <a:latin typeface="Arial" panose="020B0604020202020204" pitchFamily="34" charset="0"/>
                <a:ea typeface="Calibri" panose="020F0502020204030204" pitchFamily="34" charset="0"/>
                <a:cs typeface="Arial" panose="020B0604020202020204" pitchFamily="34" charset="0"/>
              </a:rPr>
              <a:t> dělal, co mohl, aby dotlačil balón za brankovou čáru, ale nepovedlo se. Jedinečnou možnost skórovat po zpětné přihrávce měl i Pavel Božík, ale trefil jen tréninkovou branku. Tito dva nebyli ale jediní, kdo mohli skórovat. Střelecky se neprosadili ani další borci a tak to skončilo remízou 1:1. Stará garda si na své konto připsala první bodovou ztrátu v soutěži.	  </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J.Vokoun</a:t>
            </a:r>
            <a:r>
              <a:rPr lang="cs-CZ" sz="1000" b="0" dirty="0">
                <a:latin typeface="Arial" panose="020B0604020202020204" pitchFamily="34" charset="0"/>
                <a:ea typeface="Calibri" panose="020F0502020204030204" pitchFamily="34" charset="0"/>
                <a:cs typeface="Arial" panose="020B0604020202020204" pitchFamily="34" charset="0"/>
              </a:rPr>
              <a:t> 1</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J.Suchitra-J.Jonák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J.Tyle</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V.Guzy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P.Kratochvíl</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D.Jerman</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R.Páviš</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M.Hamšík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J.Čermák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J.Arazim</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T.Burda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P.Čermák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J.Vokoun</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M.Vála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R.Morávek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P.Záloha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M.Běloubek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S.Fidler</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err="1">
                <a:latin typeface="Arial" panose="020B0604020202020204" pitchFamily="34" charset="0"/>
                <a:ea typeface="Calibri" panose="020F0502020204030204" pitchFamily="34" charset="0"/>
                <a:cs typeface="Arial" panose="020B0604020202020204" pitchFamily="34" charset="0"/>
              </a:rPr>
              <a:t>Manager</a:t>
            </a:r>
            <a:r>
              <a:rPr lang="cs-CZ" sz="1000" b="0" u="sng" dirty="0">
                <a:latin typeface="Arial" panose="020B0604020202020204" pitchFamily="34" charset="0"/>
                <a:ea typeface="Calibri" panose="020F0502020204030204" pitchFamily="34" charset="0"/>
                <a:cs typeface="Arial" panose="020B0604020202020204" pitchFamily="34" charset="0"/>
              </a:rPr>
              <a:t>:</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M.Šťastný</a:t>
            </a:r>
            <a:endParaRPr lang="cs-CZ" sz="1000" b="0" dirty="0">
              <a:latin typeface="Arial" panose="020B0604020202020204" pitchFamily="34" charset="0"/>
              <a:ea typeface="Calibri" panose="020F0502020204030204" pitchFamily="34" charset="0"/>
              <a:cs typeface="Arial" panose="020B0604020202020204" pitchFamily="34" charset="0"/>
            </a:endParaRPr>
          </a:p>
          <a:p>
            <a:r>
              <a:rPr lang="cs-CZ" sz="1000" b="0" u="sng" dirty="0">
                <a:latin typeface="Arial" panose="020B0604020202020204" pitchFamily="34" charset="0"/>
                <a:ea typeface="Calibri" panose="020F0502020204030204" pitchFamily="34" charset="0"/>
                <a:cs typeface="Arial" panose="020B0604020202020204" pitchFamily="34" charset="0"/>
              </a:rPr>
              <a:t>Rozhodčí:</a:t>
            </a:r>
            <a:r>
              <a:rPr lang="cs-CZ" sz="1000" b="0" dirty="0">
                <a:latin typeface="Arial" panose="020B0604020202020204" pitchFamily="34" charset="0"/>
                <a:ea typeface="Calibri" panose="020F0502020204030204" pitchFamily="34" charset="0"/>
                <a:cs typeface="Arial" panose="020B0604020202020204" pitchFamily="34" charset="0"/>
              </a:rPr>
              <a:t> Jiří Řezníček junior </a:t>
            </a:r>
            <a:r>
              <a:rPr lang="cs-CZ" sz="1100" b="0" dirty="0">
                <a:latin typeface="Arial" panose="020B0604020202020204" pitchFamily="34" charset="0"/>
                <a:ea typeface="Calibri" panose="020F0502020204030204" pitchFamily="34" charset="0"/>
                <a:cs typeface="Arial" panose="020B0604020202020204" pitchFamily="34" charset="0"/>
              </a:rPr>
              <a:t>	</a:t>
            </a:r>
            <a:endParaRPr lang="cs-CZ" b="0" dirty="0">
              <a:latin typeface="Arial" panose="020B0604020202020204" pitchFamily="34" charset="0"/>
              <a:cs typeface="Arial" panose="020B0604020202020204" pitchFamily="34" charset="0"/>
            </a:endParaRPr>
          </a:p>
        </p:txBody>
      </p:sp>
      <p:sp>
        <p:nvSpPr>
          <p:cNvPr id="3" name="TextovéPole 2"/>
          <p:cNvSpPr txBox="1"/>
          <p:nvPr/>
        </p:nvSpPr>
        <p:spPr>
          <a:xfrm>
            <a:off x="216000" y="163116"/>
            <a:ext cx="4608512" cy="1200329"/>
          </a:xfrm>
          <a:prstGeom prst="rect">
            <a:avLst/>
          </a:prstGeom>
          <a:solidFill>
            <a:srgbClr val="CCFFFF"/>
          </a:solidFill>
          <a:effectLst>
            <a:innerShdw blurRad="63500" dist="444500" dir="16200000">
              <a:srgbClr val="FF0000">
                <a:alpha val="50000"/>
              </a:srgbClr>
            </a:innerShdw>
            <a:softEdge rad="0"/>
          </a:effectLst>
        </p:spPr>
        <p:txBody>
          <a:bodyPr wrap="square" rtlCol="0">
            <a:spAutoFit/>
          </a:bodyPr>
          <a:lstStyle/>
          <a:p>
            <a:pPr algn="ctr"/>
            <a:r>
              <a:rPr lang="cs-CZ" sz="2400" dirty="0">
                <a:solidFill>
                  <a:srgbClr val="003300"/>
                </a:solidFill>
                <a:latin typeface="Broadway" panose="04040905080B02020502" pitchFamily="82" charset="0"/>
              </a:rPr>
              <a:t>Stará garda poprvé zaváhala. Po 3 zápasech je na 7 bodech </a:t>
            </a:r>
          </a:p>
        </p:txBody>
      </p:sp>
      <p:graphicFrame>
        <p:nvGraphicFramePr>
          <p:cNvPr id="4" name="Tabulka 3"/>
          <p:cNvGraphicFramePr>
            <a:graphicFrameLocks noGrp="1"/>
          </p:cNvGraphicFramePr>
          <p:nvPr>
            <p:extLst>
              <p:ext uri="{D42A27DB-BD31-4B8C-83A1-F6EECF244321}">
                <p14:modId xmlns:p14="http://schemas.microsoft.com/office/powerpoint/2010/main" val="746152"/>
              </p:ext>
            </p:extLst>
          </p:nvPr>
        </p:nvGraphicFramePr>
        <p:xfrm>
          <a:off x="5400578" y="189785"/>
          <a:ext cx="4644515" cy="3021186"/>
        </p:xfrm>
        <a:graphic>
          <a:graphicData uri="http://schemas.openxmlformats.org/drawingml/2006/table">
            <a:tbl>
              <a:tblPr/>
              <a:tblGrid>
                <a:gridCol w="483975">
                  <a:extLst>
                    <a:ext uri="{9D8B030D-6E8A-4147-A177-3AD203B41FA5}">
                      <a16:colId xmlns:a16="http://schemas.microsoft.com/office/drawing/2014/main" val="1864145721"/>
                    </a:ext>
                  </a:extLst>
                </a:gridCol>
                <a:gridCol w="1014699">
                  <a:extLst>
                    <a:ext uri="{9D8B030D-6E8A-4147-A177-3AD203B41FA5}">
                      <a16:colId xmlns:a16="http://schemas.microsoft.com/office/drawing/2014/main" val="339592460"/>
                    </a:ext>
                  </a:extLst>
                </a:gridCol>
                <a:gridCol w="1594919">
                  <a:extLst>
                    <a:ext uri="{9D8B030D-6E8A-4147-A177-3AD203B41FA5}">
                      <a16:colId xmlns:a16="http://schemas.microsoft.com/office/drawing/2014/main" val="2377060473"/>
                    </a:ext>
                  </a:extLst>
                </a:gridCol>
                <a:gridCol w="1550922">
                  <a:extLst>
                    <a:ext uri="{9D8B030D-6E8A-4147-A177-3AD203B41FA5}">
                      <a16:colId xmlns:a16="http://schemas.microsoft.com/office/drawing/2014/main" val="3225402144"/>
                    </a:ext>
                  </a:extLst>
                </a:gridCol>
              </a:tblGrid>
              <a:tr h="559043">
                <a:tc gridSpan="4">
                  <a:txBody>
                    <a:bodyPr/>
                    <a:lstStyle/>
                    <a:p>
                      <a:pPr algn="ctr" fontAlgn="ctr"/>
                      <a:r>
                        <a:rPr lang="cs-CZ" sz="1800" b="1" i="0" u="none" strike="noStrike">
                          <a:solidFill>
                            <a:srgbClr val="000000"/>
                          </a:solidFill>
                          <a:effectLst/>
                          <a:latin typeface="Arial Black" panose="020B0A04020102020204" pitchFamily="34" charset="0"/>
                        </a:rPr>
                        <a:t>Dosavadní Lounské výsledky</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380151299"/>
                  </a:ext>
                </a:extLst>
              </a:tr>
              <a:tr h="473323">
                <a:tc>
                  <a:txBody>
                    <a:bodyPr/>
                    <a:lstStyle/>
                    <a:p>
                      <a:pPr algn="ctr" fontAlgn="ctr"/>
                      <a:r>
                        <a:rPr lang="cs-CZ" sz="1100" b="1" i="0" u="none" strike="noStrike">
                          <a:solidFill>
                            <a:srgbClr val="000000"/>
                          </a:solidFill>
                          <a:effectLst/>
                          <a:latin typeface="Arial Black" panose="020B0A04020102020204" pitchFamily="34" charset="0"/>
                        </a:rPr>
                        <a:t>1.</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Black" panose="020B0A04020102020204" pitchFamily="34" charset="0"/>
                        </a:rPr>
                        <a:t>10.08.2019</a:t>
                      </a:r>
                    </a:p>
                  </a:txBody>
                  <a:tcPr marL="9525" marR="9525" marT="9525" marB="0" anchor="ctr">
                    <a:lnL>
                      <a:noFill/>
                    </a:lnL>
                    <a:lnR>
                      <a:noFill/>
                    </a:lnR>
                    <a:lnT>
                      <a:noFill/>
                    </a:lnT>
                    <a:lnB>
                      <a:noFill/>
                    </a:lnB>
                    <a:solidFill>
                      <a:srgbClr val="FFCCFF"/>
                    </a:solidFill>
                  </a:tcPr>
                </a:tc>
                <a:tc>
                  <a:txBody>
                    <a:bodyPr/>
                    <a:lstStyle/>
                    <a:p>
                      <a:pPr algn="ctr" fontAlgn="ctr"/>
                      <a:r>
                        <a:rPr lang="cs-CZ" sz="1600" b="1" i="0" u="none" strike="noStrike">
                          <a:solidFill>
                            <a:srgbClr val="000000"/>
                          </a:solidFill>
                          <a:effectLst/>
                          <a:latin typeface="Arial Black" panose="020B0A04020102020204" pitchFamily="34" charset="0"/>
                        </a:rPr>
                        <a:t>Český Brod - Louny</a:t>
                      </a:r>
                    </a:p>
                  </a:txBody>
                  <a:tcPr marL="9525" marR="9525" marT="9525" marB="0" anchor="ctr">
                    <a:lnL>
                      <a:noFill/>
                    </a:lnL>
                    <a:lnR>
                      <a:noFill/>
                    </a:lnR>
                    <a:lnT>
                      <a:noFill/>
                    </a:lnT>
                    <a:lnB>
                      <a:noFill/>
                    </a:lnB>
                    <a:solidFill>
                      <a:srgbClr val="FFCCFF"/>
                    </a:solidFill>
                  </a:tcPr>
                </a:tc>
                <a:tc>
                  <a:txBody>
                    <a:bodyPr/>
                    <a:lstStyle/>
                    <a:p>
                      <a:pPr algn="ctr" fontAlgn="ctr"/>
                      <a:r>
                        <a:rPr lang="cs-CZ" sz="1600" b="1" i="0" u="none" strike="noStrike">
                          <a:solidFill>
                            <a:srgbClr val="000000"/>
                          </a:solidFill>
                          <a:effectLst/>
                          <a:latin typeface="Arial Black" panose="020B0A04020102020204" pitchFamily="34" charset="0"/>
                        </a:rPr>
                        <a:t>5:1</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3265203817"/>
                  </a:ext>
                </a:extLst>
              </a:tr>
              <a:tr h="473323">
                <a:tc>
                  <a:txBody>
                    <a:bodyPr/>
                    <a:lstStyle/>
                    <a:p>
                      <a:pPr algn="ctr" fontAlgn="ctr"/>
                      <a:r>
                        <a:rPr lang="cs-CZ" sz="1100" b="1" i="0" u="none" strike="noStrike">
                          <a:solidFill>
                            <a:srgbClr val="000000"/>
                          </a:solidFill>
                          <a:effectLst/>
                          <a:latin typeface="Arial Black" panose="020B0A04020102020204" pitchFamily="34" charset="0"/>
                        </a:rPr>
                        <a:t>2.</a:t>
                      </a:r>
                    </a:p>
                  </a:txBody>
                  <a:tcPr marL="9525" marR="9525" marT="9525" marB="0" anchor="ctr">
                    <a:lnL>
                      <a:noFill/>
                    </a:lnL>
                    <a:lnR>
                      <a:noFill/>
                    </a:lnR>
                    <a:lnT>
                      <a:noFill/>
                    </a:lnT>
                    <a:lnB>
                      <a:noFill/>
                    </a:lnB>
                    <a:solidFill>
                      <a:srgbClr val="F2F2F2"/>
                    </a:solidFill>
                  </a:tcPr>
                </a:tc>
                <a:tc>
                  <a:txBody>
                    <a:bodyPr/>
                    <a:lstStyle/>
                    <a:p>
                      <a:pPr algn="ctr" fontAlgn="ctr"/>
                      <a:r>
                        <a:rPr lang="cs-CZ" sz="1100" b="1" i="0" u="none" strike="noStrike">
                          <a:solidFill>
                            <a:srgbClr val="000000"/>
                          </a:solidFill>
                          <a:effectLst/>
                          <a:latin typeface="Arial Black" panose="020B0A04020102020204" pitchFamily="34" charset="0"/>
                        </a:rPr>
                        <a:t>18.08.2019</a:t>
                      </a:r>
                    </a:p>
                  </a:txBody>
                  <a:tcPr marL="9525" marR="9525" marT="9525" marB="0" anchor="ctr">
                    <a:lnL>
                      <a:noFill/>
                    </a:lnL>
                    <a:lnR>
                      <a:noFill/>
                    </a:lnR>
                    <a:lnT>
                      <a:noFill/>
                    </a:lnT>
                    <a:lnB>
                      <a:noFill/>
                    </a:lnB>
                    <a:solidFill>
                      <a:srgbClr val="F2F2F2"/>
                    </a:solidFill>
                  </a:tcPr>
                </a:tc>
                <a:tc>
                  <a:txBody>
                    <a:bodyPr/>
                    <a:lstStyle/>
                    <a:p>
                      <a:pPr algn="ctr" fontAlgn="ctr"/>
                      <a:r>
                        <a:rPr lang="cs-CZ" sz="1600" b="1" i="0" u="none" strike="noStrike" dirty="0">
                          <a:solidFill>
                            <a:srgbClr val="000000"/>
                          </a:solidFill>
                          <a:effectLst/>
                          <a:latin typeface="Arial Black" panose="020B0A04020102020204" pitchFamily="34" charset="0"/>
                        </a:rPr>
                        <a:t>Louny - Ostrov</a:t>
                      </a:r>
                    </a:p>
                  </a:txBody>
                  <a:tcPr marL="9525" marR="9525" marT="9525" marB="0" anchor="ctr">
                    <a:lnL>
                      <a:noFill/>
                    </a:lnL>
                    <a:lnR>
                      <a:noFill/>
                    </a:lnR>
                    <a:lnT>
                      <a:noFill/>
                    </a:lnT>
                    <a:lnB>
                      <a:noFill/>
                    </a:lnB>
                    <a:solidFill>
                      <a:srgbClr val="F2F2F2"/>
                    </a:solidFill>
                  </a:tcPr>
                </a:tc>
                <a:tc>
                  <a:txBody>
                    <a:bodyPr/>
                    <a:lstStyle/>
                    <a:p>
                      <a:pPr algn="ctr" fontAlgn="ctr"/>
                      <a:r>
                        <a:rPr lang="cs-CZ" sz="1600" b="1" i="0" u="none" strike="noStrike">
                          <a:solidFill>
                            <a:srgbClr val="000000"/>
                          </a:solidFill>
                          <a:effectLst/>
                          <a:latin typeface="Arial Black" panose="020B0A04020102020204" pitchFamily="34" charset="0"/>
                        </a:rPr>
                        <a:t>2:1 PK</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1154613218"/>
                  </a:ext>
                </a:extLst>
              </a:tr>
              <a:tr h="473323">
                <a:tc>
                  <a:txBody>
                    <a:bodyPr/>
                    <a:lstStyle/>
                    <a:p>
                      <a:pPr algn="ctr" fontAlgn="ctr"/>
                      <a:r>
                        <a:rPr lang="cs-CZ" sz="1100" b="1" i="0" u="none" strike="noStrike">
                          <a:solidFill>
                            <a:srgbClr val="000000"/>
                          </a:solidFill>
                          <a:effectLst/>
                          <a:latin typeface="Arial Black" panose="020B0A04020102020204"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Black" panose="020B0A04020102020204" pitchFamily="34" charset="0"/>
                        </a:rPr>
                        <a:t>25.08.2019</a:t>
                      </a:r>
                    </a:p>
                  </a:txBody>
                  <a:tcPr marL="9525" marR="9525" marT="9525" marB="0" anchor="ctr">
                    <a:lnL>
                      <a:noFill/>
                    </a:lnL>
                    <a:lnR>
                      <a:noFill/>
                    </a:lnR>
                    <a:lnT>
                      <a:noFill/>
                    </a:lnT>
                    <a:lnB>
                      <a:noFill/>
                    </a:lnB>
                    <a:solidFill>
                      <a:srgbClr val="FFCCFF"/>
                    </a:solidFill>
                  </a:tcPr>
                </a:tc>
                <a:tc>
                  <a:txBody>
                    <a:bodyPr/>
                    <a:lstStyle/>
                    <a:p>
                      <a:pPr algn="ctr" fontAlgn="ctr"/>
                      <a:r>
                        <a:rPr lang="cs-CZ" sz="1600" b="1" i="0" u="none" strike="noStrike">
                          <a:solidFill>
                            <a:srgbClr val="000000"/>
                          </a:solidFill>
                          <a:effectLst/>
                          <a:latin typeface="Arial Black" panose="020B0A04020102020204" pitchFamily="34" charset="0"/>
                        </a:rPr>
                        <a:t>Meteor - Louny</a:t>
                      </a:r>
                    </a:p>
                  </a:txBody>
                  <a:tcPr marL="9525" marR="9525" marT="9525" marB="0" anchor="ctr">
                    <a:lnL>
                      <a:noFill/>
                    </a:lnL>
                    <a:lnR>
                      <a:noFill/>
                    </a:lnR>
                    <a:lnT>
                      <a:noFill/>
                    </a:lnT>
                    <a:lnB>
                      <a:noFill/>
                    </a:lnB>
                    <a:solidFill>
                      <a:srgbClr val="FFCCFF"/>
                    </a:solidFill>
                  </a:tcPr>
                </a:tc>
                <a:tc>
                  <a:txBody>
                    <a:bodyPr/>
                    <a:lstStyle/>
                    <a:p>
                      <a:pPr algn="ctr" fontAlgn="ctr"/>
                      <a:r>
                        <a:rPr lang="cs-CZ" sz="1600" b="1" i="0" u="none" strike="noStrike">
                          <a:solidFill>
                            <a:srgbClr val="000000"/>
                          </a:solidFill>
                          <a:effectLst/>
                          <a:latin typeface="Arial Black" panose="020B0A04020102020204" pitchFamily="34" charset="0"/>
                        </a:rPr>
                        <a:t>1:0</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75493442"/>
                  </a:ext>
                </a:extLst>
              </a:tr>
              <a:tr h="473323">
                <a:tc>
                  <a:txBody>
                    <a:bodyPr/>
                    <a:lstStyle/>
                    <a:p>
                      <a:pPr algn="ctr" fontAlgn="ctr"/>
                      <a:r>
                        <a:rPr lang="cs-CZ" sz="1100" b="1" i="0" u="none" strike="noStrike">
                          <a:solidFill>
                            <a:srgbClr val="000000"/>
                          </a:solidFill>
                          <a:effectLst/>
                          <a:latin typeface="Arial Black" panose="020B0A04020102020204" pitchFamily="34" charset="0"/>
                        </a:rPr>
                        <a:t>4.</a:t>
                      </a:r>
                    </a:p>
                  </a:txBody>
                  <a:tcPr marL="9525" marR="9525" marT="9525" marB="0" anchor="ctr">
                    <a:lnL>
                      <a:noFill/>
                    </a:lnL>
                    <a:lnR>
                      <a:noFill/>
                    </a:lnR>
                    <a:lnT>
                      <a:noFill/>
                    </a:lnT>
                    <a:lnB>
                      <a:noFill/>
                    </a:lnB>
                    <a:solidFill>
                      <a:srgbClr val="F2F2F2"/>
                    </a:solidFill>
                  </a:tcPr>
                </a:tc>
                <a:tc>
                  <a:txBody>
                    <a:bodyPr/>
                    <a:lstStyle/>
                    <a:p>
                      <a:pPr algn="ctr" fontAlgn="ctr"/>
                      <a:r>
                        <a:rPr lang="cs-CZ" sz="1100" b="1" i="0" u="none" strike="noStrike">
                          <a:solidFill>
                            <a:srgbClr val="000000"/>
                          </a:solidFill>
                          <a:effectLst/>
                          <a:latin typeface="Arial Black" panose="020B0A04020102020204" pitchFamily="34" charset="0"/>
                        </a:rPr>
                        <a:t>30.08.2019</a:t>
                      </a:r>
                    </a:p>
                  </a:txBody>
                  <a:tcPr marL="9525" marR="9525" marT="9525" marB="0" anchor="ctr">
                    <a:lnL>
                      <a:noFill/>
                    </a:lnL>
                    <a:lnR>
                      <a:noFill/>
                    </a:lnR>
                    <a:lnT>
                      <a:noFill/>
                    </a:lnT>
                    <a:lnB>
                      <a:noFill/>
                    </a:lnB>
                    <a:solidFill>
                      <a:srgbClr val="F2F2F2"/>
                    </a:solidFill>
                  </a:tcPr>
                </a:tc>
                <a:tc>
                  <a:txBody>
                    <a:bodyPr/>
                    <a:lstStyle/>
                    <a:p>
                      <a:pPr algn="ctr" fontAlgn="ctr"/>
                      <a:r>
                        <a:rPr lang="cs-CZ" sz="1600" b="1" i="0" u="none" strike="noStrike">
                          <a:solidFill>
                            <a:srgbClr val="000000"/>
                          </a:solidFill>
                          <a:effectLst/>
                          <a:latin typeface="Arial Black" panose="020B0A04020102020204" pitchFamily="34" charset="0"/>
                        </a:rPr>
                        <a:t>Chomutov - Louny</a:t>
                      </a:r>
                    </a:p>
                  </a:txBody>
                  <a:tcPr marL="9525" marR="9525" marT="9525" marB="0" anchor="ctr">
                    <a:lnL>
                      <a:noFill/>
                    </a:lnL>
                    <a:lnR>
                      <a:noFill/>
                    </a:lnR>
                    <a:lnT>
                      <a:noFill/>
                    </a:lnT>
                    <a:lnB>
                      <a:noFill/>
                    </a:lnB>
                    <a:solidFill>
                      <a:srgbClr val="F2F2F2"/>
                    </a:solidFill>
                  </a:tcPr>
                </a:tc>
                <a:tc>
                  <a:txBody>
                    <a:bodyPr/>
                    <a:lstStyle/>
                    <a:p>
                      <a:pPr algn="ctr" fontAlgn="ctr"/>
                      <a:r>
                        <a:rPr lang="cs-CZ" sz="1600" b="1" i="0" u="none" strike="noStrike">
                          <a:solidFill>
                            <a:srgbClr val="000000"/>
                          </a:solidFill>
                          <a:effectLst/>
                          <a:latin typeface="Arial Black" panose="020B0A04020102020204" pitchFamily="34" charset="0"/>
                        </a:rPr>
                        <a:t>2:0</a:t>
                      </a:r>
                    </a:p>
                  </a:txBody>
                  <a:tcPr marL="9525" marR="9525" marT="9525" marB="0" anchor="ctr">
                    <a:lnL>
                      <a:noFill/>
                    </a:lnL>
                    <a:lnR>
                      <a:noFill/>
                    </a:lnR>
                    <a:lnT>
                      <a:noFill/>
                    </a:lnT>
                    <a:lnB>
                      <a:noFill/>
                    </a:lnB>
                    <a:solidFill>
                      <a:srgbClr val="F2F2F2"/>
                    </a:solidFill>
                  </a:tcPr>
                </a:tc>
                <a:extLst>
                  <a:ext uri="{0D108BD9-81ED-4DB2-BD59-A6C34878D82A}">
                    <a16:rowId xmlns:a16="http://schemas.microsoft.com/office/drawing/2014/main" val="1445813327"/>
                  </a:ext>
                </a:extLst>
              </a:tr>
              <a:tr h="473323">
                <a:tc>
                  <a:txBody>
                    <a:bodyPr/>
                    <a:lstStyle/>
                    <a:p>
                      <a:pPr algn="ctr" fontAlgn="ctr"/>
                      <a:r>
                        <a:rPr lang="cs-CZ" sz="1100" b="1" i="0" u="none" strike="noStrike">
                          <a:solidFill>
                            <a:srgbClr val="000000"/>
                          </a:solidFill>
                          <a:effectLst/>
                          <a:latin typeface="Arial Black" panose="020B0A04020102020204" pitchFamily="34" charset="0"/>
                        </a:rPr>
                        <a:t>5.</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Black" panose="020B0A04020102020204" pitchFamily="34" charset="0"/>
                        </a:rPr>
                        <a:t>08.09.2019</a:t>
                      </a:r>
                    </a:p>
                  </a:txBody>
                  <a:tcPr marL="9525" marR="9525" marT="9525" marB="0" anchor="ctr">
                    <a:lnL>
                      <a:noFill/>
                    </a:lnL>
                    <a:lnR>
                      <a:noFill/>
                    </a:lnR>
                    <a:lnT>
                      <a:noFill/>
                    </a:lnT>
                    <a:lnB>
                      <a:noFill/>
                    </a:lnB>
                    <a:solidFill>
                      <a:srgbClr val="FFCCFF"/>
                    </a:solidFill>
                  </a:tcPr>
                </a:tc>
                <a:tc>
                  <a:txBody>
                    <a:bodyPr/>
                    <a:lstStyle/>
                    <a:p>
                      <a:pPr algn="ctr" fontAlgn="ctr"/>
                      <a:r>
                        <a:rPr lang="cs-CZ" sz="1600" b="1" i="0" u="none" strike="noStrike">
                          <a:solidFill>
                            <a:srgbClr val="000000"/>
                          </a:solidFill>
                          <a:effectLst/>
                          <a:latin typeface="Arial Black" panose="020B0A04020102020204" pitchFamily="34" charset="0"/>
                        </a:rPr>
                        <a:t>Louny - Slaný</a:t>
                      </a:r>
                    </a:p>
                  </a:txBody>
                  <a:tcPr marL="9525" marR="9525" marT="9525" marB="0" anchor="ctr">
                    <a:lnL>
                      <a:noFill/>
                    </a:lnL>
                    <a:lnR>
                      <a:noFill/>
                    </a:lnR>
                    <a:lnT>
                      <a:noFill/>
                    </a:lnT>
                    <a:lnB>
                      <a:noFill/>
                    </a:lnB>
                    <a:solidFill>
                      <a:srgbClr val="FFCCFF"/>
                    </a:solidFill>
                  </a:tcPr>
                </a:tc>
                <a:tc>
                  <a:txBody>
                    <a:bodyPr/>
                    <a:lstStyle/>
                    <a:p>
                      <a:pPr algn="ctr" fontAlgn="ctr"/>
                      <a:r>
                        <a:rPr lang="cs-CZ" sz="1600" b="1" i="0" u="none" strike="noStrike" dirty="0">
                          <a:solidFill>
                            <a:srgbClr val="000000"/>
                          </a:solidFill>
                          <a:effectLst/>
                          <a:latin typeface="Arial Black" panose="020B0A04020102020204" pitchFamily="34" charset="0"/>
                        </a:rPr>
                        <a:t> 1:0 PK</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3745744754"/>
                  </a:ext>
                </a:extLst>
              </a:tr>
            </a:tbl>
          </a:graphicData>
        </a:graphic>
      </p:graphicFrame>
      <p:pic>
        <p:nvPicPr>
          <p:cNvPr id="6" name="Obrázek 5">
            <a:extLst>
              <a:ext uri="{FF2B5EF4-FFF2-40B4-BE49-F238E27FC236}">
                <a16:creationId xmlns:a16="http://schemas.microsoft.com/office/drawing/2014/main" id="{D4A57DFD-F81A-450A-ABD9-0F5D88ABE402}"/>
              </a:ext>
            </a:extLst>
          </p:cNvPr>
          <p:cNvPicPr>
            <a:picLocks noChangeAspect="1"/>
          </p:cNvPicPr>
          <p:nvPr/>
        </p:nvPicPr>
        <p:blipFill>
          <a:blip r:embed="rId2"/>
          <a:stretch>
            <a:fillRect/>
          </a:stretch>
        </p:blipFill>
        <p:spPr>
          <a:xfrm>
            <a:off x="5450877" y="3835400"/>
            <a:ext cx="4571273" cy="2925658"/>
          </a:xfrm>
          <a:prstGeom prst="rect">
            <a:avLst/>
          </a:prstGeom>
          <a:ln w="25400">
            <a:solidFill>
              <a:schemeClr val="accent1"/>
            </a:solidFill>
          </a:ln>
        </p:spPr>
      </p:pic>
      <p:sp>
        <p:nvSpPr>
          <p:cNvPr id="7" name="TextovéPole 6">
            <a:extLst>
              <a:ext uri="{FF2B5EF4-FFF2-40B4-BE49-F238E27FC236}">
                <a16:creationId xmlns:a16="http://schemas.microsoft.com/office/drawing/2014/main" id="{97208950-BB2B-4677-8CA6-390AAD036A73}"/>
              </a:ext>
            </a:extLst>
          </p:cNvPr>
          <p:cNvSpPr txBox="1"/>
          <p:nvPr/>
        </p:nvSpPr>
        <p:spPr>
          <a:xfrm>
            <a:off x="8280896" y="6067772"/>
            <a:ext cx="1512168"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sz="2000" dirty="0">
                <a:solidFill>
                  <a:schemeClr val="bg1"/>
                </a:solidFill>
                <a:latin typeface="Arial Black" panose="020B0A04020102020204" pitchFamily="34" charset="0"/>
              </a:rPr>
              <a:t>Z archivu</a:t>
            </a:r>
          </a:p>
        </p:txBody>
      </p:sp>
    </p:spTree>
    <p:extLst>
      <p:ext uri="{BB962C8B-B14F-4D97-AF65-F5344CB8AC3E}">
        <p14:creationId xmlns:p14="http://schemas.microsoft.com/office/powerpoint/2010/main" val="1126170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8</a:t>
            </a:r>
          </a:p>
        </p:txBody>
      </p:sp>
      <p:sp>
        <p:nvSpPr>
          <p:cNvPr id="12" name="TextovéPole 11"/>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33</a:t>
            </a:r>
          </a:p>
        </p:txBody>
      </p:sp>
      <p:sp>
        <p:nvSpPr>
          <p:cNvPr id="3" name="Obdélník 2"/>
          <p:cNvSpPr/>
          <p:nvPr/>
        </p:nvSpPr>
        <p:spPr>
          <a:xfrm>
            <a:off x="143992" y="2966928"/>
            <a:ext cx="4565569" cy="3979103"/>
          </a:xfrm>
          <a:prstGeom prst="rect">
            <a:avLst/>
          </a:prstGeom>
        </p:spPr>
        <p:txBody>
          <a:bodyPr wrap="square">
            <a:spAutoFit/>
          </a:bodyPr>
          <a:lstStyle/>
          <a:p>
            <a:pPr algn="ctr">
              <a:lnSpc>
                <a:spcPct val="107000"/>
              </a:lnSpc>
              <a:spcAft>
                <a:spcPts val="0"/>
              </a:spcAft>
            </a:pPr>
            <a:r>
              <a:rPr lang="cs-CZ" sz="2000" u="sng"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 FK SEKO Louny</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u="sng" dirty="0">
                <a:highlight>
                  <a:srgbClr val="FFFF00"/>
                </a:highlight>
                <a:latin typeface="Arial Black" panose="020B0A04020102020204" pitchFamily="34" charset="0"/>
                <a:ea typeface="Calibri" panose="020F0502020204030204" pitchFamily="34" charset="0"/>
                <a:cs typeface="Arial" panose="020B0604020202020204" pitchFamily="34" charset="0"/>
              </a:rPr>
              <a:t>3:2 PK (1:1)  8.9.2018  5. kolo</a:t>
            </a:r>
          </a:p>
          <a:p>
            <a:r>
              <a:rPr lang="cs-CZ" sz="1100" b="0" dirty="0">
                <a:latin typeface="Arial" panose="020B0604020202020204" pitchFamily="34" charset="0"/>
                <a:cs typeface="Arial" panose="020B0604020202020204" pitchFamily="34" charset="0"/>
              </a:rPr>
              <a:t>Velmi hezké utkání se muselo divákům líbit a potvrdilo se, že se utkávají mužstva, která se před začátkem soutěže pasovala na týmy z popředí tabulky. Velká škoda, že jsme neudrželi jednobrankové vedení do poločasu a v závěru inkasovali. Hosty, kteří od začátku soutěž pracují, jako dobře namazaný stroj a také to výsledkově potvrzují, jsme se po změně stran snažili přehrát a vstřelit vítěznou branku. Také se nám to čtvrthodiny před koncem povedlo, když jsme šli do vedení 2:1. Bohužel jsme ho neudrželi, ale ten bod navíc za penalty byl spravedlivý. V tabulce jsme na 6. místě, ale musíme si počkat, až se odehraje 6 dnešních zápasů a pak teprve můžeme mluvit o našem skutečném postavení v tabulce.</a:t>
            </a:r>
          </a:p>
          <a:p>
            <a:r>
              <a:rPr lang="cs-CZ" sz="1100" b="0" u="sng" dirty="0">
                <a:latin typeface="Arial" panose="020B0604020202020204" pitchFamily="34" charset="0"/>
                <a:cs typeface="Arial" panose="020B0604020202020204" pitchFamily="34" charset="0"/>
              </a:rPr>
              <a:t>Branky:</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J.Vokoun</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R.Slanička</a:t>
            </a:r>
            <a:endParaRPr lang="cs-CZ" sz="1100" b="0" dirty="0">
              <a:latin typeface="Arial" panose="020B0604020202020204" pitchFamily="34" charset="0"/>
              <a:cs typeface="Arial" panose="020B0604020202020204" pitchFamily="34" charset="0"/>
            </a:endParaRPr>
          </a:p>
          <a:p>
            <a:r>
              <a:rPr lang="cs-CZ" sz="1100" b="0" u="sng" dirty="0">
                <a:latin typeface="Arial" panose="020B0604020202020204" pitchFamily="34" charset="0"/>
                <a:cs typeface="Arial" panose="020B0604020202020204" pitchFamily="34" charset="0"/>
              </a:rPr>
              <a:t>Sestava:</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J.Gabriel-P.Stejskal</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F.Svoboda</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J.Ransdorf</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D.Mencl</a:t>
            </a:r>
            <a:r>
              <a:rPr lang="cs-CZ" sz="1100" b="0" dirty="0">
                <a:latin typeface="Arial" panose="020B0604020202020204" pitchFamily="34" charset="0"/>
                <a:cs typeface="Arial" panose="020B0604020202020204" pitchFamily="34" charset="0"/>
              </a:rPr>
              <a:t>-</a:t>
            </a:r>
          </a:p>
          <a:p>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P.Slavíček</a:t>
            </a:r>
            <a:r>
              <a:rPr lang="cs-CZ" sz="1100" b="0" dirty="0">
                <a:latin typeface="Arial" panose="020B0604020202020204" pitchFamily="34" charset="0"/>
                <a:cs typeface="Arial" panose="020B0604020202020204" pitchFamily="34" charset="0"/>
              </a:rPr>
              <a:t>(46.J.Vacek),</a:t>
            </a:r>
            <a:r>
              <a:rPr lang="cs-CZ" sz="1100" b="0" dirty="0" err="1">
                <a:latin typeface="Arial" panose="020B0604020202020204" pitchFamily="34" charset="0"/>
                <a:cs typeface="Arial" panose="020B0604020202020204" pitchFamily="34" charset="0"/>
              </a:rPr>
              <a:t>R.Slanička</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M.Rejman</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J.Vokoun</a:t>
            </a:r>
            <a:r>
              <a:rPr lang="cs-CZ" sz="1100" b="0" dirty="0">
                <a:latin typeface="Arial" panose="020B0604020202020204" pitchFamily="34" charset="0"/>
                <a:cs typeface="Arial" panose="020B0604020202020204" pitchFamily="34" charset="0"/>
              </a:rPr>
              <a:t>, </a:t>
            </a:r>
          </a:p>
          <a:p>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M.Faust-D.Brandejs</a:t>
            </a:r>
            <a:r>
              <a:rPr lang="cs-CZ" sz="1100" b="0" dirty="0">
                <a:latin typeface="Arial" panose="020B0604020202020204" pitchFamily="34" charset="0"/>
                <a:cs typeface="Arial" panose="020B0604020202020204" pitchFamily="34" charset="0"/>
              </a:rPr>
              <a:t>(83.M.Walter)</a:t>
            </a:r>
          </a:p>
          <a:p>
            <a:r>
              <a:rPr lang="cs-CZ" sz="1100" b="0" u="sng" dirty="0">
                <a:latin typeface="Arial" panose="020B0604020202020204" pitchFamily="34" charset="0"/>
                <a:cs typeface="Arial" panose="020B0604020202020204" pitchFamily="34" charset="0"/>
              </a:rPr>
              <a:t>Připraveni:</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P.Fary</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K.Horváth</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D.Beruška</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T.Belák</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T.Kysela</a:t>
            </a:r>
            <a:endParaRPr lang="cs-CZ" sz="1100" b="0" dirty="0">
              <a:latin typeface="Arial" panose="020B0604020202020204" pitchFamily="34" charset="0"/>
              <a:cs typeface="Arial" panose="020B0604020202020204" pitchFamily="34" charset="0"/>
            </a:endParaRPr>
          </a:p>
          <a:p>
            <a:r>
              <a:rPr lang="cs-CZ" sz="1100" b="0" u="sng" dirty="0">
                <a:latin typeface="Arial" panose="020B0604020202020204" pitchFamily="34" charset="0"/>
                <a:cs typeface="Arial" panose="020B0604020202020204" pitchFamily="34" charset="0"/>
              </a:rPr>
              <a:t>Trenér</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J.Ransdorf</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K.Zuna</a:t>
            </a:r>
            <a:r>
              <a:rPr lang="cs-CZ" sz="1100" b="0" dirty="0">
                <a:latin typeface="Arial" panose="020B0604020202020204" pitchFamily="34" charset="0"/>
                <a:cs typeface="Arial" panose="020B0604020202020204" pitchFamily="34" charset="0"/>
              </a:rPr>
              <a:t>  </a:t>
            </a:r>
            <a:r>
              <a:rPr lang="cs-CZ" sz="1100" b="0" u="sng" dirty="0">
                <a:latin typeface="Arial" panose="020B0604020202020204" pitchFamily="34" charset="0"/>
                <a:cs typeface="Arial" panose="020B0604020202020204" pitchFamily="34" charset="0"/>
              </a:rPr>
              <a:t>Vedoucí:</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J.Tyle</a:t>
            </a:r>
            <a:r>
              <a:rPr lang="cs-CZ" sz="1100" b="0" dirty="0">
                <a:latin typeface="Arial" panose="020B0604020202020204" pitchFamily="34" charset="0"/>
                <a:cs typeface="Arial" panose="020B0604020202020204" pitchFamily="34" charset="0"/>
              </a:rPr>
              <a:t>  </a:t>
            </a:r>
            <a:r>
              <a:rPr lang="cs-CZ" sz="1100" b="0" u="sng" dirty="0">
                <a:latin typeface="Arial" panose="020B0604020202020204" pitchFamily="34" charset="0"/>
                <a:cs typeface="Arial" panose="020B0604020202020204" pitchFamily="34" charset="0"/>
              </a:rPr>
              <a:t>Masér:</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K.Zavřel</a:t>
            </a:r>
            <a:endParaRPr lang="cs-CZ" sz="1100" b="0" dirty="0">
              <a:latin typeface="Arial" panose="020B0604020202020204" pitchFamily="34" charset="0"/>
              <a:cs typeface="Arial" panose="020B0604020202020204" pitchFamily="34" charset="0"/>
            </a:endParaRPr>
          </a:p>
          <a:p>
            <a:r>
              <a:rPr lang="cs-CZ" sz="1100" b="0" u="sng" dirty="0">
                <a:latin typeface="Arial" panose="020B0604020202020204" pitchFamily="34" charset="0"/>
                <a:cs typeface="Arial" panose="020B0604020202020204" pitchFamily="34" charset="0"/>
              </a:rPr>
              <a:t>Rozhodčí:</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J.Flade-T.Doubek</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A.Provazník</a:t>
            </a:r>
            <a:r>
              <a:rPr lang="cs-CZ" sz="1100" b="0" dirty="0">
                <a:latin typeface="Arial" panose="020B0604020202020204" pitchFamily="34" charset="0"/>
                <a:cs typeface="Arial" panose="020B0604020202020204" pitchFamily="34" charset="0"/>
              </a:rPr>
              <a:t>  </a:t>
            </a:r>
            <a:r>
              <a:rPr lang="cs-CZ" sz="1100" b="0" u="sng" dirty="0">
                <a:latin typeface="Arial" panose="020B0604020202020204" pitchFamily="34" charset="0"/>
                <a:cs typeface="Arial" panose="020B0604020202020204" pitchFamily="34" charset="0"/>
              </a:rPr>
              <a:t>Delegát</a:t>
            </a:r>
            <a:r>
              <a:rPr lang="cs-CZ" sz="1100" b="0" dirty="0">
                <a:latin typeface="Arial" panose="020B0604020202020204" pitchFamily="34" charset="0"/>
                <a:cs typeface="Arial" panose="020B0604020202020204" pitchFamily="34" charset="0"/>
              </a:rPr>
              <a:t>: </a:t>
            </a:r>
            <a:r>
              <a:rPr lang="cs-CZ" sz="1100" b="0" dirty="0" err="1">
                <a:latin typeface="Arial" panose="020B0604020202020204" pitchFamily="34" charset="0"/>
                <a:cs typeface="Arial" panose="020B0604020202020204" pitchFamily="34" charset="0"/>
              </a:rPr>
              <a:t>Z.Vaňkát</a:t>
            </a:r>
            <a:endParaRPr lang="cs-CZ" sz="1100" b="0" dirty="0">
              <a:latin typeface="Arial" panose="020B0604020202020204" pitchFamily="34" charset="0"/>
              <a:cs typeface="Arial" panose="020B0604020202020204" pitchFamily="34" charset="0"/>
            </a:endParaRPr>
          </a:p>
          <a:p>
            <a:pPr algn="ctr">
              <a:lnSpc>
                <a:spcPct val="107000"/>
              </a:lnSpc>
              <a:spcAft>
                <a:spcPts val="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ovéPole 3"/>
          <p:cNvSpPr txBox="1"/>
          <p:nvPr/>
        </p:nvSpPr>
        <p:spPr>
          <a:xfrm>
            <a:off x="161058" y="235124"/>
            <a:ext cx="4598038" cy="2369880"/>
          </a:xfrm>
          <a:prstGeom prst="rect">
            <a:avLst/>
          </a:prstGeom>
          <a:blipFill>
            <a:blip r:embed="rId2"/>
            <a:tile tx="0" ty="0" sx="100000" sy="100000" flip="none" algn="tl"/>
          </a:blipFill>
          <a:effectLst>
            <a:glow rad="139700">
              <a:srgbClr val="FFFF00">
                <a:alpha val="40000"/>
              </a:srgbClr>
            </a:glow>
            <a:softEdge rad="508000"/>
          </a:effectLst>
        </p:spPr>
        <p:txBody>
          <a:bodyPr wrap="square" rtlCol="0">
            <a:spAutoFit/>
          </a:bodyPr>
          <a:lstStyle/>
          <a:p>
            <a:pPr algn="ctr"/>
            <a:r>
              <a:rPr lang="cs-CZ" sz="2800" dirty="0">
                <a:gradFill>
                  <a:gsLst>
                    <a:gs pos="33000">
                      <a:srgbClr val="CC3399"/>
                    </a:gs>
                    <a:gs pos="67000">
                      <a:srgbClr val="66FF66"/>
                    </a:gs>
                  </a:gsLst>
                  <a:lin ang="5400000" scaled="1"/>
                </a:gradFill>
                <a:latin typeface="Snap ITC" panose="04040A07060A02020202" pitchFamily="82" charset="0"/>
                <a:ea typeface="Segoe UI Black" panose="020B0A02040204020203" pitchFamily="34" charset="0"/>
              </a:rPr>
              <a:t>Vzpomínáte?</a:t>
            </a:r>
          </a:p>
          <a:p>
            <a:pPr algn="ctr"/>
            <a:r>
              <a:rPr lang="cs-CZ" sz="2400" dirty="0">
                <a:latin typeface="Colonna MT" panose="04020805060202030203" pitchFamily="82" charset="0"/>
                <a:ea typeface="Segoe UI Black" panose="020B0A02040204020203" pitchFamily="34" charset="0"/>
              </a:rPr>
              <a:t>Po roce se doma opět střetáváme s Louny, suverénním vítězem Ústeckého přeboru v loňském roce.  Byli jsme blízko vítězství v normální hrací době</a:t>
            </a:r>
          </a:p>
        </p:txBody>
      </p:sp>
      <p:graphicFrame>
        <p:nvGraphicFramePr>
          <p:cNvPr id="13" name="Tabulka 12">
            <a:extLst>
              <a:ext uri="{FF2B5EF4-FFF2-40B4-BE49-F238E27FC236}">
                <a16:creationId xmlns:a16="http://schemas.microsoft.com/office/drawing/2014/main" id="{2AB6D59D-06D4-4C65-992F-CB0EC3220B06}"/>
              </a:ext>
            </a:extLst>
          </p:cNvPr>
          <p:cNvGraphicFramePr>
            <a:graphicFrameLocks noGrp="1"/>
          </p:cNvGraphicFramePr>
          <p:nvPr>
            <p:extLst>
              <p:ext uri="{D42A27DB-BD31-4B8C-83A1-F6EECF244321}">
                <p14:modId xmlns:p14="http://schemas.microsoft.com/office/powerpoint/2010/main" val="1202850850"/>
              </p:ext>
            </p:extLst>
          </p:nvPr>
        </p:nvGraphicFramePr>
        <p:xfrm>
          <a:off x="5362949" y="77525"/>
          <a:ext cx="4737338" cy="3541971"/>
        </p:xfrm>
        <a:graphic>
          <a:graphicData uri="http://schemas.openxmlformats.org/drawingml/2006/table">
            <a:tbl>
              <a:tblPr/>
              <a:tblGrid>
                <a:gridCol w="1566169">
                  <a:extLst>
                    <a:ext uri="{9D8B030D-6E8A-4147-A177-3AD203B41FA5}">
                      <a16:colId xmlns:a16="http://schemas.microsoft.com/office/drawing/2014/main" val="3387996903"/>
                    </a:ext>
                  </a:extLst>
                </a:gridCol>
                <a:gridCol w="1708548">
                  <a:extLst>
                    <a:ext uri="{9D8B030D-6E8A-4147-A177-3AD203B41FA5}">
                      <a16:colId xmlns:a16="http://schemas.microsoft.com/office/drawing/2014/main" val="1115486266"/>
                    </a:ext>
                  </a:extLst>
                </a:gridCol>
                <a:gridCol w="1462621">
                  <a:extLst>
                    <a:ext uri="{9D8B030D-6E8A-4147-A177-3AD203B41FA5}">
                      <a16:colId xmlns:a16="http://schemas.microsoft.com/office/drawing/2014/main" val="2749295388"/>
                    </a:ext>
                  </a:extLst>
                </a:gridCol>
              </a:tblGrid>
              <a:tr h="199305">
                <a:tc gridSpan="3">
                  <a:txBody>
                    <a:bodyPr/>
                    <a:lstStyle/>
                    <a:p>
                      <a:pPr algn="ctr" fontAlgn="ctr"/>
                      <a:r>
                        <a:rPr lang="cs-CZ" sz="1000" b="1" i="0" u="none" strike="noStrike" dirty="0">
                          <a:solidFill>
                            <a:srgbClr val="000000"/>
                          </a:solidFill>
                          <a:effectLst/>
                          <a:latin typeface="Arial Black" panose="020B0A04020102020204" pitchFamily="34" charset="0"/>
                        </a:rPr>
                        <a:t>2. kolo III. Třída skupina B dospělých 31.8.-1.9.201</a:t>
                      </a:r>
                      <a:r>
                        <a:rPr lang="cs-CZ" sz="900" b="1" i="0" u="none" strike="noStrike" dirty="0">
                          <a:solidFill>
                            <a:srgbClr val="000000"/>
                          </a:solidFill>
                          <a:effectLst/>
                          <a:latin typeface="Arial Black" panose="020B0A04020102020204" pitchFamily="34" charset="0"/>
                        </a:rPr>
                        <a:t>9</a:t>
                      </a:r>
                    </a:p>
                  </a:txBody>
                  <a:tcPr marL="7762" marR="7762" marT="7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575063109"/>
                  </a:ext>
                </a:extLst>
              </a:tr>
              <a:tr h="199305">
                <a:tc>
                  <a:txBody>
                    <a:bodyPr/>
                    <a:lstStyle/>
                    <a:p>
                      <a:pPr algn="ctr" fontAlgn="ctr"/>
                      <a:r>
                        <a:rPr lang="cs-CZ" sz="1100" b="1" i="0" u="none" strike="noStrike" dirty="0">
                          <a:solidFill>
                            <a:srgbClr val="000000"/>
                          </a:solidFill>
                          <a:effectLst/>
                          <a:latin typeface="Arial" panose="020B0604020202020204" pitchFamily="34" charset="0"/>
                        </a:rPr>
                        <a:t>FK Polepy</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TJ Podřipan Rovné "B"</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7:1</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44938234"/>
                  </a:ext>
                </a:extLst>
              </a:tr>
              <a:tr h="199305">
                <a:tc>
                  <a:txBody>
                    <a:bodyPr/>
                    <a:lstStyle/>
                    <a:p>
                      <a:pPr algn="ctr" fontAlgn="ctr"/>
                      <a:r>
                        <a:rPr lang="cs-CZ" sz="1100" b="1" i="0" u="none" strike="noStrike" dirty="0">
                          <a:solidFill>
                            <a:srgbClr val="000000"/>
                          </a:solidFill>
                          <a:effectLst/>
                          <a:latin typeface="Arial" panose="020B0604020202020204" pitchFamily="34" charset="0"/>
                        </a:rPr>
                        <a:t>TJ Sokol Bříza </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Sokol Račice </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0:3</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78209813"/>
                  </a:ext>
                </a:extLst>
              </a:tr>
              <a:tr h="199305">
                <a:tc>
                  <a:txBody>
                    <a:bodyPr/>
                    <a:lstStyle/>
                    <a:p>
                      <a:pPr algn="ctr" fontAlgn="ctr"/>
                      <a:r>
                        <a:rPr lang="cs-CZ" sz="1100" b="1" i="0" u="none" strike="noStrike">
                          <a:solidFill>
                            <a:srgbClr val="000000"/>
                          </a:solidFill>
                          <a:effectLst/>
                          <a:latin typeface="Arial" panose="020B0604020202020204" pitchFamily="34" charset="0"/>
                        </a:rPr>
                        <a:t>SK Viktorie Kleneč</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Štětí "B" </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2:3</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16163747"/>
                  </a:ext>
                </a:extLst>
              </a:tr>
              <a:tr h="199305">
                <a:tc>
                  <a:txBody>
                    <a:bodyPr/>
                    <a:lstStyle/>
                    <a:p>
                      <a:pPr algn="ctr" fontAlgn="ctr"/>
                      <a:r>
                        <a:rPr lang="cs-CZ" sz="1100" b="1" i="0" u="none" strike="noStrike">
                          <a:solidFill>
                            <a:srgbClr val="000000"/>
                          </a:solidFill>
                          <a:effectLst/>
                          <a:latin typeface="Arial" panose="020B0604020202020204" pitchFamily="34" charset="0"/>
                        </a:rPr>
                        <a:t>FK Lounky Chodouny</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Sokol Hoštka</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2:3 PK</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43494548"/>
                  </a:ext>
                </a:extLst>
              </a:tr>
              <a:tr h="317002">
                <a:tc>
                  <a:txBody>
                    <a:bodyPr/>
                    <a:lstStyle/>
                    <a:p>
                      <a:pPr algn="ctr" fontAlgn="ctr"/>
                      <a:r>
                        <a:rPr lang="cs-CZ" sz="1100" b="1" i="0" u="none" strike="noStrike">
                          <a:solidFill>
                            <a:srgbClr val="000000"/>
                          </a:solidFill>
                          <a:effectLst/>
                          <a:latin typeface="Arial" panose="020B0604020202020204" pitchFamily="34" charset="0"/>
                        </a:rPr>
                        <a:t>TJ Sokol Mšené Lázně</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FK BECHLÍN </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5:3</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84953292"/>
                  </a:ext>
                </a:extLst>
              </a:tr>
              <a:tr h="199305">
                <a:tc>
                  <a:txBody>
                    <a:bodyPr/>
                    <a:lstStyle/>
                    <a:p>
                      <a:pPr algn="ctr" fontAlgn="ctr"/>
                      <a:r>
                        <a:rPr lang="cs-CZ" sz="1100" b="1" i="0" u="none" strike="noStrike">
                          <a:solidFill>
                            <a:srgbClr val="000000"/>
                          </a:solidFill>
                          <a:effectLst/>
                          <a:latin typeface="Arial" panose="020B0604020202020204" pitchFamily="34" charset="0"/>
                        </a:rPr>
                        <a:t>T.J. Sokol Býčkovice</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Židovice</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1:2</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216904467"/>
                  </a:ext>
                </a:extLst>
              </a:tr>
              <a:tr h="317002">
                <a:tc>
                  <a:txBody>
                    <a:bodyPr/>
                    <a:lstStyle/>
                    <a:p>
                      <a:pPr algn="ctr" fontAlgn="ctr"/>
                      <a:r>
                        <a:rPr lang="cs-CZ" sz="1100" b="1" i="0" u="none" strike="noStrike">
                          <a:solidFill>
                            <a:srgbClr val="000000"/>
                          </a:solidFill>
                          <a:effectLst/>
                          <a:latin typeface="Arial" panose="020B0604020202020204" pitchFamily="34" charset="0"/>
                        </a:rPr>
                        <a:t>SK SAHARA Vědomice</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Sokol </a:t>
                      </a:r>
                      <a:r>
                        <a:rPr lang="cs-CZ" sz="1100" b="1" i="0" u="none" strike="noStrike" dirty="0" err="1">
                          <a:solidFill>
                            <a:srgbClr val="000000"/>
                          </a:solidFill>
                          <a:effectLst/>
                          <a:latin typeface="Arial" panose="020B0604020202020204" pitchFamily="34" charset="0"/>
                        </a:rPr>
                        <a:t>Straškov</a:t>
                      </a:r>
                      <a:endParaRPr lang="cs-CZ" sz="1100" b="1" i="0" u="none" strike="noStrike" dirty="0">
                        <a:solidFill>
                          <a:srgbClr val="000000"/>
                        </a:solidFill>
                        <a:effectLst/>
                        <a:latin typeface="Arial" panose="020B0604020202020204" pitchFamily="34" charset="0"/>
                      </a:endParaRP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4:2</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15694690"/>
                  </a:ext>
                </a:extLst>
              </a:tr>
              <a:tr h="199305">
                <a:tc gridSpan="3">
                  <a:txBody>
                    <a:bodyPr/>
                    <a:lstStyle/>
                    <a:p>
                      <a:pPr algn="ctr" fontAlgn="ctr"/>
                      <a:r>
                        <a:rPr lang="cs-CZ" sz="1000" b="1" i="0" u="none" strike="noStrike" dirty="0">
                          <a:solidFill>
                            <a:srgbClr val="000000"/>
                          </a:solidFill>
                          <a:effectLst/>
                          <a:latin typeface="Arial Black" panose="020B0A04020102020204" pitchFamily="34" charset="0"/>
                        </a:rPr>
                        <a:t>2. kolo III. Třída skupina B  dospělých 31.8.-1.9.2019</a:t>
                      </a:r>
                    </a:p>
                  </a:txBody>
                  <a:tcPr marL="7762" marR="7762" marT="776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98121545"/>
                  </a:ext>
                </a:extLst>
              </a:tr>
              <a:tr h="199305">
                <a:tc>
                  <a:txBody>
                    <a:bodyPr/>
                    <a:lstStyle/>
                    <a:p>
                      <a:pPr algn="ctr" fontAlgn="ctr"/>
                      <a:r>
                        <a:rPr lang="cs-CZ" sz="1100" b="1" i="0" u="none" strike="noStrike" dirty="0">
                          <a:solidFill>
                            <a:srgbClr val="000000"/>
                          </a:solidFill>
                          <a:effectLst/>
                          <a:latin typeface="Arial" panose="020B0604020202020204" pitchFamily="34" charset="0"/>
                        </a:rPr>
                        <a:t>SK Židovice</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TJ Sokol Bříza</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10:1 </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90104546"/>
                  </a:ext>
                </a:extLst>
              </a:tr>
              <a:tr h="199305">
                <a:tc>
                  <a:txBody>
                    <a:bodyPr/>
                    <a:lstStyle/>
                    <a:p>
                      <a:pPr algn="ctr" fontAlgn="ctr"/>
                      <a:r>
                        <a:rPr lang="cs-CZ" sz="1100" b="1" i="0" u="none" strike="noStrike" dirty="0">
                          <a:solidFill>
                            <a:srgbClr val="000000"/>
                          </a:solidFill>
                          <a:effectLst/>
                          <a:latin typeface="Arial" panose="020B0604020202020204" pitchFamily="34" charset="0"/>
                        </a:rPr>
                        <a:t>TJ Sokol Račice</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SK SAHARA Vědomice</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2:3 PK </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774594428"/>
                  </a:ext>
                </a:extLst>
              </a:tr>
              <a:tr h="199305">
                <a:tc>
                  <a:txBody>
                    <a:bodyPr/>
                    <a:lstStyle/>
                    <a:p>
                      <a:pPr algn="ctr" fontAlgn="ctr"/>
                      <a:r>
                        <a:rPr lang="cs-CZ" sz="1100" b="1" i="0" u="none" strike="noStrike">
                          <a:solidFill>
                            <a:srgbClr val="000000"/>
                          </a:solidFill>
                          <a:effectLst/>
                          <a:latin typeface="Arial" panose="020B0604020202020204" pitchFamily="34" charset="0"/>
                        </a:rPr>
                        <a:t>FK BECHLÍN</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Sokol Býčkovice</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 5:1</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83731582"/>
                  </a:ext>
                </a:extLst>
              </a:tr>
              <a:tr h="199305">
                <a:tc>
                  <a:txBody>
                    <a:bodyPr/>
                    <a:lstStyle/>
                    <a:p>
                      <a:pPr algn="ctr" fontAlgn="ctr"/>
                      <a:r>
                        <a:rPr lang="cs-CZ" sz="1100" b="1" i="0" u="none" strike="noStrike">
                          <a:solidFill>
                            <a:srgbClr val="000000"/>
                          </a:solidFill>
                          <a:effectLst/>
                          <a:latin typeface="Arial" panose="020B0604020202020204" pitchFamily="34" charset="0"/>
                        </a:rPr>
                        <a:t>TJ Sokol Hoštka</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Sokol Mšené Lázně</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 2:1</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81520801"/>
                  </a:ext>
                </a:extLst>
              </a:tr>
              <a:tr h="317002">
                <a:tc>
                  <a:txBody>
                    <a:bodyPr/>
                    <a:lstStyle/>
                    <a:p>
                      <a:pPr algn="ctr" fontAlgn="ctr"/>
                      <a:r>
                        <a:rPr lang="cs-CZ" sz="1100" b="1" i="0" u="none" strike="noStrike">
                          <a:solidFill>
                            <a:srgbClr val="000000"/>
                          </a:solidFill>
                          <a:effectLst/>
                          <a:latin typeface="Arial" panose="020B0604020202020204" pitchFamily="34" charset="0"/>
                        </a:rPr>
                        <a:t>TJ Podřipan Rovné "B"</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Viktorie Kleneč</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 1:2 PK</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97135369"/>
                  </a:ext>
                </a:extLst>
              </a:tr>
              <a:tr h="199305">
                <a:tc>
                  <a:txBody>
                    <a:bodyPr/>
                    <a:lstStyle/>
                    <a:p>
                      <a:pPr algn="ctr" fontAlgn="ctr"/>
                      <a:r>
                        <a:rPr lang="cs-CZ" sz="1100" b="1" i="0" u="none" strike="noStrike">
                          <a:solidFill>
                            <a:srgbClr val="000000"/>
                          </a:solidFill>
                          <a:effectLst/>
                          <a:latin typeface="Arial" panose="020B0604020202020204" pitchFamily="34" charset="0"/>
                        </a:rPr>
                        <a:t>SK Štětí "B" </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FK Lounky Chodouny</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 2:5</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207926095"/>
                  </a:ext>
                </a:extLst>
              </a:tr>
              <a:tr h="199305">
                <a:tc>
                  <a:txBody>
                    <a:bodyPr/>
                    <a:lstStyle/>
                    <a:p>
                      <a:pPr algn="ctr" fontAlgn="ctr"/>
                      <a:r>
                        <a:rPr lang="cs-CZ" sz="1100" b="1" i="0" u="none" strike="noStrike">
                          <a:solidFill>
                            <a:srgbClr val="000000"/>
                          </a:solidFill>
                          <a:effectLst/>
                          <a:latin typeface="Arial" panose="020B0604020202020204" pitchFamily="34" charset="0"/>
                        </a:rPr>
                        <a:t>TJ Sokol Straškov</a:t>
                      </a:r>
                    </a:p>
                  </a:txBody>
                  <a:tcPr marL="7762" marR="7762" marT="776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FK Polepy </a:t>
                      </a:r>
                    </a:p>
                  </a:txBody>
                  <a:tcPr marL="7762" marR="7762" marT="776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 3:6</a:t>
                      </a:r>
                    </a:p>
                  </a:txBody>
                  <a:tcPr marL="7762" marR="7762" marT="776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71267288"/>
                  </a:ext>
                </a:extLst>
              </a:tr>
            </a:tbl>
          </a:graphicData>
        </a:graphic>
      </p:graphicFrame>
      <p:graphicFrame>
        <p:nvGraphicFramePr>
          <p:cNvPr id="14" name="Tabulka 13">
            <a:extLst>
              <a:ext uri="{FF2B5EF4-FFF2-40B4-BE49-F238E27FC236}">
                <a16:creationId xmlns:a16="http://schemas.microsoft.com/office/drawing/2014/main" id="{42E0AB80-A97C-4BF2-B517-6ED59D42EB45}"/>
              </a:ext>
            </a:extLst>
          </p:cNvPr>
          <p:cNvGraphicFramePr>
            <a:graphicFrameLocks noGrp="1"/>
          </p:cNvGraphicFramePr>
          <p:nvPr>
            <p:extLst>
              <p:ext uri="{D42A27DB-BD31-4B8C-83A1-F6EECF244321}">
                <p14:modId xmlns:p14="http://schemas.microsoft.com/office/powerpoint/2010/main" val="3628481632"/>
              </p:ext>
            </p:extLst>
          </p:nvPr>
        </p:nvGraphicFramePr>
        <p:xfrm>
          <a:off x="5350315" y="3843228"/>
          <a:ext cx="4749973" cy="3015615"/>
        </p:xfrm>
        <a:graphic>
          <a:graphicData uri="http://schemas.openxmlformats.org/drawingml/2006/table">
            <a:tbl>
              <a:tblPr/>
              <a:tblGrid>
                <a:gridCol w="217266">
                  <a:extLst>
                    <a:ext uri="{9D8B030D-6E8A-4147-A177-3AD203B41FA5}">
                      <a16:colId xmlns:a16="http://schemas.microsoft.com/office/drawing/2014/main" val="47484834"/>
                    </a:ext>
                  </a:extLst>
                </a:gridCol>
                <a:gridCol w="412805">
                  <a:extLst>
                    <a:ext uri="{9D8B030D-6E8A-4147-A177-3AD203B41FA5}">
                      <a16:colId xmlns:a16="http://schemas.microsoft.com/office/drawing/2014/main" val="1326075644"/>
                    </a:ext>
                  </a:extLst>
                </a:gridCol>
                <a:gridCol w="1651219">
                  <a:extLst>
                    <a:ext uri="{9D8B030D-6E8A-4147-A177-3AD203B41FA5}">
                      <a16:colId xmlns:a16="http://schemas.microsoft.com/office/drawing/2014/main" val="3388331918"/>
                    </a:ext>
                  </a:extLst>
                </a:gridCol>
                <a:gridCol w="347626">
                  <a:extLst>
                    <a:ext uri="{9D8B030D-6E8A-4147-A177-3AD203B41FA5}">
                      <a16:colId xmlns:a16="http://schemas.microsoft.com/office/drawing/2014/main" val="1676407102"/>
                    </a:ext>
                  </a:extLst>
                </a:gridCol>
                <a:gridCol w="336762">
                  <a:extLst>
                    <a:ext uri="{9D8B030D-6E8A-4147-A177-3AD203B41FA5}">
                      <a16:colId xmlns:a16="http://schemas.microsoft.com/office/drawing/2014/main" val="3810406006"/>
                    </a:ext>
                  </a:extLst>
                </a:gridCol>
                <a:gridCol w="217266">
                  <a:extLst>
                    <a:ext uri="{9D8B030D-6E8A-4147-A177-3AD203B41FA5}">
                      <a16:colId xmlns:a16="http://schemas.microsoft.com/office/drawing/2014/main" val="2600642567"/>
                    </a:ext>
                  </a:extLst>
                </a:gridCol>
                <a:gridCol w="217266">
                  <a:extLst>
                    <a:ext uri="{9D8B030D-6E8A-4147-A177-3AD203B41FA5}">
                      <a16:colId xmlns:a16="http://schemas.microsoft.com/office/drawing/2014/main" val="3457345534"/>
                    </a:ext>
                  </a:extLst>
                </a:gridCol>
                <a:gridCol w="217266">
                  <a:extLst>
                    <a:ext uri="{9D8B030D-6E8A-4147-A177-3AD203B41FA5}">
                      <a16:colId xmlns:a16="http://schemas.microsoft.com/office/drawing/2014/main" val="633180471"/>
                    </a:ext>
                  </a:extLst>
                </a:gridCol>
                <a:gridCol w="543164">
                  <a:extLst>
                    <a:ext uri="{9D8B030D-6E8A-4147-A177-3AD203B41FA5}">
                      <a16:colId xmlns:a16="http://schemas.microsoft.com/office/drawing/2014/main" val="2057067827"/>
                    </a:ext>
                  </a:extLst>
                </a:gridCol>
                <a:gridCol w="350341">
                  <a:extLst>
                    <a:ext uri="{9D8B030D-6E8A-4147-A177-3AD203B41FA5}">
                      <a16:colId xmlns:a16="http://schemas.microsoft.com/office/drawing/2014/main" val="2294646346"/>
                    </a:ext>
                  </a:extLst>
                </a:gridCol>
                <a:gridCol w="238992">
                  <a:extLst>
                    <a:ext uri="{9D8B030D-6E8A-4147-A177-3AD203B41FA5}">
                      <a16:colId xmlns:a16="http://schemas.microsoft.com/office/drawing/2014/main" val="812891637"/>
                    </a:ext>
                  </a:extLst>
                </a:gridCol>
              </a:tblGrid>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64811601"/>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pl-PL" sz="1200" b="1" i="0" u="none" strike="noStrike">
                          <a:solidFill>
                            <a:srgbClr val="0000CC"/>
                          </a:solidFill>
                          <a:effectLst/>
                          <a:latin typeface="Calibri" panose="020F0502020204030204" pitchFamily="34" charset="0"/>
                        </a:rPr>
                        <a:t>III. Třída dospělých  2019/2020  po 3.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977523763"/>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POLEPY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02871956"/>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SK SAHARA Vědomice z.s.</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16:7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31112251"/>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TJ Sokol Račice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91553864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TJ Sokol Hoštka, z.s</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10:8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9194335"/>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Sportovní klub Židovice, </a:t>
                      </a:r>
                      <a:r>
                        <a:rPr lang="cs-CZ" sz="1000" b="1" i="0" u="none" strike="noStrike" dirty="0" err="1">
                          <a:solidFill>
                            <a:srgbClr val="000000"/>
                          </a:solidFill>
                          <a:effectLst/>
                          <a:latin typeface="Arial" panose="020B0604020202020204" pitchFamily="34" charset="0"/>
                        </a:rPr>
                        <a:t>z.s</a:t>
                      </a:r>
                      <a:r>
                        <a:rPr lang="cs-CZ" sz="1000" b="1" i="0" u="none" strike="noStrike" dirty="0">
                          <a:solidFill>
                            <a:srgbClr val="000000"/>
                          </a:solidFill>
                          <a:effectLst/>
                          <a:latin typeface="Arial" panose="020B0604020202020204" pitchFamily="34" charset="0"/>
                        </a:rPr>
                        <a:t>.</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15:10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32517627"/>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Sokol Mšené Lázně</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10:6</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146041568"/>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FK BECHLÍN z.s.</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12:9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6901601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Lounky Chodouny,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4051342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Sokol Býčkovice z.s.</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7:10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25365494"/>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Viktorie Kleneč,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6:10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48091198"/>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TJ Podřipan Rovné, z.s. „B“</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4:10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1539358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TJ Sokol Straškov Vodochody</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8:14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50193114"/>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FF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FF0000"/>
                          </a:solidFill>
                          <a:effectLst/>
                          <a:latin typeface="Arial" panose="020B0604020202020204" pitchFamily="34" charset="0"/>
                        </a:rPr>
                        <a:t>SK Štětí B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8:19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79539731"/>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TJ Sokol Bříza z.s.</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2:16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834480358"/>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97401669"/>
                  </a:ext>
                </a:extLst>
              </a:tr>
            </a:tbl>
          </a:graphicData>
        </a:graphic>
      </p:graphicFrame>
    </p:spTree>
    <p:extLst>
      <p:ext uri="{BB962C8B-B14F-4D97-AF65-F5344CB8AC3E}">
        <p14:creationId xmlns:p14="http://schemas.microsoft.com/office/powerpoint/2010/main" val="387009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32</a:t>
            </a:r>
          </a:p>
        </p:txBody>
      </p:sp>
      <p:sp>
        <p:nvSpPr>
          <p:cNvPr id="11" name="TextovéPole 10"/>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9</a:t>
            </a:r>
          </a:p>
        </p:txBody>
      </p:sp>
      <p:sp>
        <p:nvSpPr>
          <p:cNvPr id="2" name="Obdélník 1"/>
          <p:cNvSpPr/>
          <p:nvPr/>
        </p:nvSpPr>
        <p:spPr>
          <a:xfrm>
            <a:off x="5443244" y="2758106"/>
            <a:ext cx="4653325" cy="3813608"/>
          </a:xfrm>
          <a:prstGeom prst="rect">
            <a:avLst/>
          </a:prstGeom>
        </p:spPr>
        <p:txBody>
          <a:bodyPr wrap="square">
            <a:spAutoFit/>
          </a:bodyPr>
          <a:lstStyle/>
          <a:p>
            <a:pPr algn="ctr">
              <a:lnSpc>
                <a:spcPct val="107000"/>
              </a:lnSpc>
              <a:spcAft>
                <a:spcPts val="0"/>
              </a:spcAft>
            </a:pPr>
            <a:r>
              <a:rPr lang="cs-CZ" sz="1800" dirty="0">
                <a:latin typeface="Arial Black" panose="020B0A04020102020204" pitchFamily="34" charset="0"/>
                <a:ea typeface="Calibri" panose="020F0502020204030204" pitchFamily="34" charset="0"/>
                <a:cs typeface="Arial" panose="020B0604020202020204" pitchFamily="34" charset="0"/>
              </a:rPr>
              <a:t>FK Meteor Praha VIII-SK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latin typeface="Arial Black" panose="020B0A04020102020204" pitchFamily="34" charset="0"/>
                <a:ea typeface="Calibri" panose="020F0502020204030204" pitchFamily="34" charset="0"/>
                <a:cs typeface="Arial" panose="020B0604020202020204" pitchFamily="34" charset="0"/>
              </a:rPr>
              <a:t>3:0(2:0)      8.9.2019  5. 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V neděli dopoledne jsme zajížděli do hlavního města na hřiště místního šestibodového Meteoru s plánem na popáté nějaké body získat. K dispozici byl už minule nemocný Jakub Pícha a z dovolené se </a:t>
            </a:r>
            <a:r>
              <a:rPr lang="cs-CZ" sz="1000" b="0" dirty="0" err="1">
                <a:latin typeface="Arial" panose="020B0604020202020204" pitchFamily="34" charset="0"/>
                <a:ea typeface="Calibri" panose="020F0502020204030204" pitchFamily="34" charset="0"/>
                <a:cs typeface="Arial" panose="020B0604020202020204" pitchFamily="34" charset="0"/>
              </a:rPr>
              <a:t>vrátící</a:t>
            </a:r>
            <a:r>
              <a:rPr lang="cs-CZ" sz="1000" b="0" dirty="0">
                <a:latin typeface="Arial" panose="020B0604020202020204" pitchFamily="34" charset="0"/>
                <a:ea typeface="Calibri" panose="020F0502020204030204" pitchFamily="34" charset="0"/>
                <a:cs typeface="Arial" panose="020B0604020202020204" pitchFamily="34" charset="0"/>
              </a:rPr>
              <a:t> David Mencl. Naopak ale chyběl potrestány minule vyloučený Rudolf </a:t>
            </a:r>
            <a:r>
              <a:rPr lang="cs-CZ" sz="1000" b="0" dirty="0" err="1">
                <a:latin typeface="Arial" panose="020B0604020202020204" pitchFamily="34" charset="0"/>
                <a:ea typeface="Calibri" panose="020F0502020204030204" pitchFamily="34" charset="0"/>
                <a:cs typeface="Arial" panose="020B0604020202020204" pitchFamily="34" charset="0"/>
              </a:rPr>
              <a:t>Slanička</a:t>
            </a:r>
            <a:r>
              <a:rPr lang="cs-CZ" sz="1000" b="0" dirty="0">
                <a:latin typeface="Arial" panose="020B0604020202020204" pitchFamily="34" charset="0"/>
                <a:ea typeface="Calibri" panose="020F0502020204030204" pitchFamily="34" charset="0"/>
                <a:cs typeface="Arial" panose="020B0604020202020204" pitchFamily="34" charset="0"/>
              </a:rPr>
              <a:t> a přidal se k němu Jakub Slavíček, který měl zase pracovní povinnosti. Začali jsme dobře a už ve 2. minutě po faulu na Tomáše </a:t>
            </a:r>
            <a:r>
              <a:rPr lang="cs-CZ" sz="1000" b="0" dirty="0" err="1">
                <a:latin typeface="Arial" panose="020B0604020202020204" pitchFamily="34" charset="0"/>
                <a:ea typeface="Calibri" panose="020F0502020204030204" pitchFamily="34" charset="0"/>
                <a:cs typeface="Arial" panose="020B0604020202020204" pitchFamily="34" charset="0"/>
              </a:rPr>
              <a:t>Beláka</a:t>
            </a:r>
            <a:r>
              <a:rPr lang="cs-CZ" sz="1000" b="0" dirty="0">
                <a:latin typeface="Arial" panose="020B0604020202020204" pitchFamily="34" charset="0"/>
                <a:ea typeface="Calibri" panose="020F0502020204030204" pitchFamily="34" charset="0"/>
                <a:cs typeface="Arial" panose="020B0604020202020204" pitchFamily="34" charset="0"/>
              </a:rPr>
              <a:t> zahrával volný přímý kop Jakub Pícha a gólman měl co dělat, aby vytěsnil míč do bezpečí. Ve 4. minutě to byli domácí, když po centru Patrika Janků střelou přes hlavu těsně minul Vojtěch Kostka. V 6. minutě zahrávali roh a ještě že úplně volný hráč na zadní tyči nedokázal balón trefit. V 10. minutě si s míčem Lukáše </a:t>
            </a:r>
            <a:r>
              <a:rPr lang="cs-CZ" sz="1000" b="0" dirty="0" err="1">
                <a:latin typeface="Arial" panose="020B0604020202020204" pitchFamily="34" charset="0"/>
                <a:ea typeface="Calibri" panose="020F0502020204030204" pitchFamily="34" charset="0"/>
                <a:cs typeface="Arial" panose="020B0604020202020204" pitchFamily="34" charset="0"/>
              </a:rPr>
              <a:t>Budějského</a:t>
            </a:r>
            <a:r>
              <a:rPr lang="cs-CZ" sz="1000" b="0" dirty="0">
                <a:latin typeface="Arial" panose="020B0604020202020204" pitchFamily="34" charset="0"/>
                <a:ea typeface="Calibri" panose="020F0502020204030204" pitchFamily="34" charset="0"/>
                <a:cs typeface="Arial" panose="020B0604020202020204" pitchFamily="34" charset="0"/>
              </a:rPr>
              <a:t> z volného přímého kopu lehce poradil Václav Sailer v naší brance. Mimochodem  nová tvář z Roudnice </a:t>
            </a:r>
            <a:r>
              <a:rPr lang="cs-CZ" sz="1000" b="0" dirty="0" err="1">
                <a:latin typeface="Arial" panose="020B0604020202020204" pitchFamily="34" charset="0"/>
                <a:ea typeface="Calibri" panose="020F0502020204030204" pitchFamily="34" charset="0"/>
                <a:cs typeface="Arial" panose="020B0604020202020204" pitchFamily="34" charset="0"/>
              </a:rPr>
              <a:t>n.L.</a:t>
            </a:r>
            <a:r>
              <a:rPr lang="cs-CZ" sz="1000" b="0" dirty="0">
                <a:latin typeface="Arial" panose="020B0604020202020204" pitchFamily="34" charset="0"/>
                <a:ea typeface="Calibri" panose="020F0502020204030204" pitchFamily="34" charset="0"/>
                <a:cs typeface="Arial" panose="020B0604020202020204" pitchFamily="34" charset="0"/>
              </a:rPr>
              <a:t> mezi třemi tyčemi stará 24 hodin. Své kvality prokázal i o minutu později, když musel zasahovat proti nebezpečné střele k tyči. Míč se postupně dostával více na kopačky a domácích a dostávali jsme se více do role bránícího týmu čekajícího na svou šanci založit rychlý útok. V 19. minutě musel navíc pro zranění odstoupit Koloman Horváth. Obrovskou příležitost k otevření skóre měli domácí ve 23. minutě a jen skvělý zákrok brankáře nás uchránil od nejhoršího. Ve 25. minutě si nadějnou šanci po úniku Adama Brůži vypracovalo i naše mužstvo, ale přesná přihrávka k zakončení chyběla. Skóre se měnilo ve</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TextovéPole 2"/>
          <p:cNvSpPr txBox="1"/>
          <p:nvPr/>
        </p:nvSpPr>
        <p:spPr>
          <a:xfrm>
            <a:off x="5488262" y="78595"/>
            <a:ext cx="4563290" cy="2246769"/>
          </a:xfrm>
          <a:prstGeom prst="rect">
            <a:avLst/>
          </a:prstGeom>
          <a:solidFill>
            <a:srgbClr val="00CCFF"/>
          </a:solidFill>
          <a:effectLst>
            <a:glow rad="101600">
              <a:srgbClr val="00FF00">
                <a:alpha val="40000"/>
              </a:srgbClr>
            </a:glow>
            <a:softEdge rad="635000"/>
          </a:effectLst>
        </p:spPr>
        <p:txBody>
          <a:bodyPr wrap="square" rtlCol="0">
            <a:spAutoFit/>
          </a:bodyPr>
          <a:lstStyle/>
          <a:p>
            <a:pPr algn="ctr"/>
            <a:r>
              <a:rPr lang="cs-CZ" sz="2800" dirty="0">
                <a:solidFill>
                  <a:srgbClr val="FF0000"/>
                </a:solidFill>
                <a:latin typeface="Britannic Bold" panose="020B0903060703020204" pitchFamily="34" charset="0"/>
              </a:rPr>
              <a:t>Mužstvo dospělých nebodovalo ani ve třetím venkovním zápase letošního ročníku a navíc nevstřelilo ano branku</a:t>
            </a:r>
          </a:p>
        </p:txBody>
      </p:sp>
      <p:cxnSp>
        <p:nvCxnSpPr>
          <p:cNvPr id="5" name="Přímá spojnice se šipkou 4"/>
          <p:cNvCxnSpPr/>
          <p:nvPr/>
        </p:nvCxnSpPr>
        <p:spPr bwMode="auto">
          <a:xfrm>
            <a:off x="8640936" y="7004456"/>
            <a:ext cx="1224136" cy="0"/>
          </a:xfrm>
          <a:prstGeom prst="straightConnector1">
            <a:avLst/>
          </a:prstGeom>
          <a:noFill/>
          <a:ln w="22225" cap="flat" cmpd="sng" algn="ctr">
            <a:solidFill>
              <a:schemeClr val="accent1"/>
            </a:solidFill>
            <a:prstDash val="solid"/>
            <a:round/>
            <a:headEnd type="none" w="med" len="med"/>
            <a:tailEnd type="triangle"/>
          </a:ln>
          <a:effectLst>
            <a:outerShdw dist="45791" dir="2021404" algn="ctr" rotWithShape="0">
              <a:srgbClr val="9999FF"/>
            </a:outerShdw>
          </a:effectLst>
        </p:spPr>
      </p:cxnSp>
      <p:sp>
        <p:nvSpPr>
          <p:cNvPr id="9" name="Obdélník 8">
            <a:extLst>
              <a:ext uri="{FF2B5EF4-FFF2-40B4-BE49-F238E27FC236}">
                <a16:creationId xmlns:a16="http://schemas.microsoft.com/office/drawing/2014/main" id="{699305F3-81A6-4347-9AC9-CE5022ADB005}"/>
              </a:ext>
            </a:extLst>
          </p:cNvPr>
          <p:cNvSpPr/>
          <p:nvPr/>
        </p:nvSpPr>
        <p:spPr>
          <a:xfrm>
            <a:off x="74122" y="680755"/>
            <a:ext cx="4680520" cy="5734903"/>
          </a:xfrm>
          <a:prstGeom prst="rect">
            <a:avLst/>
          </a:prstGeom>
        </p:spPr>
        <p:txBody>
          <a:bodyPr wrap="square">
            <a:spAutoFit/>
          </a:bodyPr>
          <a:lstStyle/>
          <a:p>
            <a:pPr lvl="0" algn="just">
              <a:spcAft>
                <a:spcPts val="800"/>
              </a:spcAft>
            </a:pPr>
            <a:r>
              <a:rPr lang="cs-CZ" sz="1000" b="0" dirty="0">
                <a:latin typeface="Arial" panose="020B0604020202020204" pitchFamily="34" charset="0"/>
                <a:cs typeface="Arial" panose="020B0604020202020204" pitchFamily="34" charset="0"/>
              </a:rPr>
              <a:t>Po hodině hry postupoval jeden z borců domácího kolektivu na našeho brankáře úplně sám, střílel po zemi, ale na Josefa Horáčka strážce brankové konstrukce nevyzrál.  V 64. minutě se ve vápně domácích popral úspěšně o míč Luboš </a:t>
            </a:r>
            <a:r>
              <a:rPr lang="cs-CZ" sz="1000" b="0" dirty="0" err="1">
                <a:latin typeface="Arial" panose="020B0604020202020204" pitchFamily="34" charset="0"/>
                <a:cs typeface="Arial" panose="020B0604020202020204" pitchFamily="34" charset="0"/>
              </a:rPr>
              <a:t>Uřidil</a:t>
            </a:r>
            <a:r>
              <a:rPr lang="cs-CZ" sz="1000" b="0" dirty="0">
                <a:latin typeface="Arial" panose="020B0604020202020204" pitchFamily="34" charset="0"/>
                <a:cs typeface="Arial" panose="020B0604020202020204" pitchFamily="34" charset="0"/>
              </a:rPr>
              <a:t>, ale střela rozvlnila síť jen z boku. Utkání pomalu dostávalo ten správný náboj, akce se střídaly na obou stranách a byl jen otázkou, komu se povede vstřelit branku. V 65. minutě vyzkoušel pozornost Josefa Horáčka jeden z hráčů </a:t>
            </a:r>
            <a:r>
              <a:rPr lang="cs-CZ" sz="1000" b="0" dirty="0" err="1">
                <a:latin typeface="Arial" panose="020B0604020202020204" pitchFamily="34" charset="0"/>
                <a:cs typeface="Arial" panose="020B0604020202020204" pitchFamily="34" charset="0"/>
              </a:rPr>
              <a:t>Klenče</a:t>
            </a:r>
            <a:r>
              <a:rPr lang="cs-CZ" sz="1000" b="0" dirty="0">
                <a:latin typeface="Arial" panose="020B0604020202020204" pitchFamily="34" charset="0"/>
                <a:cs typeface="Arial" panose="020B0604020202020204" pitchFamily="34" charset="0"/>
              </a:rPr>
              <a:t> z velké dálky, ale ten byl opět na svém místě. 20 minut před koncem poslal zprava balón před branku Šimon Vála a Lukáš Jakl ať se gymnasticky natahoval, jak jen to šlo, tak branku netrefil. Pak se dvakrát během 2 minut musel činit strážce naší branku. Dva hodně nebezpečné projektily  odpálili domácí hráči z velké dálky, ale v obou případech byl Josef Horáček připraven vyboxovat balón do bezpečí. V 78. minutě číhal před brankou Tomáš Danč, dostal míč k noze, ocitl se v obrovské příležitosti, ale branku těsně minul. Radost na naší lavičce vypukla v 80. minutě. Robert </a:t>
            </a:r>
            <a:r>
              <a:rPr lang="cs-CZ" sz="1000" b="0" dirty="0" err="1">
                <a:latin typeface="Arial" panose="020B0604020202020204" pitchFamily="34" charset="0"/>
                <a:cs typeface="Arial" panose="020B0604020202020204" pitchFamily="34" charset="0"/>
              </a:rPr>
              <a:t>Feko</a:t>
            </a:r>
            <a:r>
              <a:rPr lang="cs-CZ" sz="1000" b="0" dirty="0">
                <a:latin typeface="Arial" panose="020B0604020202020204" pitchFamily="34" charset="0"/>
                <a:cs typeface="Arial" panose="020B0604020202020204" pitchFamily="34" charset="0"/>
              </a:rPr>
              <a:t> vyslal do volného prostoru Tomáše Danče, první střelu brankář ještě vyrazil, ale na dorážku už byl krátký. Za další 2 minuty se radostná chvíle opakovala. Luboš Uřídil narýsoval přihrávku před branku na volného Lukáše Jakla a ten zvýšil už na 3:1. Zdaleka ale nebylo ještě rozhodnuto. Střídající Josef Rubeš se protlačil přes obránce, ale dostal se až do příliš těžkého úhlu a cíl minul. V 86. minutě se domácím podařilo snížit na 2:3 z volného přímého kopu. Krásná střela Josefa Rubeše podél zdi k pravé tyči neměla chybu. Na hřišti to začalo hodně jiskřit. Domácí cítili ještě šanci na vyrovnání, našeho mužstvo chtělo zase jednobrankové vedení za každou cenu udržet. V 89. minutě jsme se bránili rohu a ve třetí minutě nastavení jsme dokonce odvraceli nebezpečí při volném přímém kopu. Pak už tu byl konec a oslava prvního letošního vítězství.</a:t>
            </a:r>
          </a:p>
          <a:p>
            <a:pPr lvl="0">
              <a:spcAft>
                <a:spcPts val="800"/>
              </a:spcAft>
            </a:pPr>
            <a:r>
              <a:rPr lang="cs-CZ" sz="1000" b="0" u="sng" dirty="0">
                <a:latin typeface="Arial" panose="020B0604020202020204" pitchFamily="34" charset="0"/>
                <a:cs typeface="Arial" panose="020B0604020202020204" pitchFamily="34" charset="0"/>
              </a:rPr>
              <a:t>Branky:</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Š.Vála</a:t>
            </a:r>
            <a:r>
              <a:rPr lang="cs-CZ" sz="1000" b="0" dirty="0">
                <a:latin typeface="Arial" panose="020B0604020202020204" pitchFamily="34" charset="0"/>
                <a:cs typeface="Arial" panose="020B0604020202020204" pitchFamily="34" charset="0"/>
              </a:rPr>
              <a:t> 1, </a:t>
            </a:r>
            <a:r>
              <a:rPr lang="cs-CZ" sz="1000" b="0" dirty="0" err="1">
                <a:latin typeface="Arial" panose="020B0604020202020204" pitchFamily="34" charset="0"/>
                <a:cs typeface="Arial" panose="020B0604020202020204" pitchFamily="34" charset="0"/>
              </a:rPr>
              <a:t>T.Danč</a:t>
            </a:r>
            <a:r>
              <a:rPr lang="cs-CZ" sz="1000" b="0" dirty="0">
                <a:latin typeface="Arial" panose="020B0604020202020204" pitchFamily="34" charset="0"/>
                <a:cs typeface="Arial" panose="020B0604020202020204" pitchFamily="34" charset="0"/>
              </a:rPr>
              <a:t> 1, </a:t>
            </a:r>
            <a:r>
              <a:rPr lang="cs-CZ" sz="1000" b="0" dirty="0" err="1">
                <a:latin typeface="Arial" panose="020B0604020202020204" pitchFamily="34" charset="0"/>
                <a:cs typeface="Arial" panose="020B0604020202020204" pitchFamily="34" charset="0"/>
              </a:rPr>
              <a:t>L.Jakl</a:t>
            </a:r>
            <a:r>
              <a:rPr lang="cs-CZ" sz="1000" b="0" dirty="0">
                <a:latin typeface="Arial" panose="020B0604020202020204" pitchFamily="34" charset="0"/>
                <a:cs typeface="Arial" panose="020B0604020202020204" pitchFamily="34" charset="0"/>
              </a:rPr>
              <a:t> 1</a:t>
            </a:r>
          </a:p>
          <a:p>
            <a:pPr lvl="0">
              <a:spcAft>
                <a:spcPts val="800"/>
              </a:spcAft>
            </a:pPr>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J.Horáček-P.Fulín</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M.Koráň</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P.Minárik</a:t>
            </a:r>
            <a:r>
              <a:rPr lang="cs-CZ" sz="1000" b="0" dirty="0">
                <a:latin typeface="Arial" panose="020B0604020202020204" pitchFamily="34" charset="0"/>
                <a:cs typeface="Arial" panose="020B0604020202020204" pitchFamily="34" charset="0"/>
              </a:rPr>
              <a:t>(89.R.Šíma), </a:t>
            </a:r>
            <a:r>
              <a:rPr lang="cs-CZ" sz="1000" b="0" dirty="0" err="1">
                <a:latin typeface="Arial" panose="020B0604020202020204" pitchFamily="34" charset="0"/>
                <a:cs typeface="Arial" panose="020B0604020202020204" pitchFamily="34" charset="0"/>
              </a:rPr>
              <a:t>V.Guzy</a:t>
            </a:r>
            <a:r>
              <a:rPr lang="cs-CZ" sz="1000" b="0" dirty="0">
                <a:latin typeface="Arial" panose="020B0604020202020204" pitchFamily="34" charset="0"/>
                <a:cs typeface="Arial" panose="020B0604020202020204" pitchFamily="34" charset="0"/>
              </a:rPr>
              <a:t>-</a:t>
            </a:r>
          </a:p>
          <a:p>
            <a:pPr lvl="0">
              <a:spcAft>
                <a:spcPts val="800"/>
              </a:spcAft>
            </a:pP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Š.Vála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R.Feko</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F.Podhorský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L.Jakl</a:t>
            </a:r>
            <a:r>
              <a:rPr lang="cs-CZ" sz="1000" b="0" dirty="0">
                <a:latin typeface="Arial" panose="020B0604020202020204" pitchFamily="34" charset="0"/>
                <a:cs typeface="Arial" panose="020B0604020202020204" pitchFamily="34" charset="0"/>
              </a:rPr>
              <a:t>(90.R.Růžička)-</a:t>
            </a:r>
            <a:r>
              <a:rPr lang="cs-CZ" sz="1000" b="0" dirty="0" err="1">
                <a:latin typeface="Arial" panose="020B0604020202020204" pitchFamily="34" charset="0"/>
                <a:cs typeface="Arial" panose="020B0604020202020204" pitchFamily="34" charset="0"/>
              </a:rPr>
              <a:t>L.Uřídil</a:t>
            </a:r>
            <a:r>
              <a:rPr lang="cs-CZ" sz="1000" b="0" dirty="0">
                <a:latin typeface="Arial" panose="020B0604020202020204" pitchFamily="34" charset="0"/>
                <a:cs typeface="Arial" panose="020B0604020202020204" pitchFamily="34" charset="0"/>
              </a:rPr>
              <a:t>, </a:t>
            </a:r>
          </a:p>
          <a:p>
            <a:pPr lvl="0">
              <a:spcAft>
                <a:spcPts val="800"/>
              </a:spcAft>
            </a:pP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T.Danč</a:t>
            </a:r>
            <a:endParaRPr lang="cs-CZ" sz="1000" b="0" dirty="0">
              <a:latin typeface="Arial" panose="020B0604020202020204" pitchFamily="34" charset="0"/>
              <a:cs typeface="Arial" panose="020B0604020202020204" pitchFamily="34" charset="0"/>
            </a:endParaRPr>
          </a:p>
          <a:p>
            <a:pPr lvl="0">
              <a:spcAft>
                <a:spcPts val="800"/>
              </a:spcAft>
            </a:pPr>
            <a:r>
              <a:rPr lang="cs-CZ" sz="1000" b="0" u="sng" dirty="0">
                <a:latin typeface="Arial" panose="020B0604020202020204" pitchFamily="34" charset="0"/>
                <a:cs typeface="Arial" panose="020B0604020202020204" pitchFamily="34" charset="0"/>
              </a:rPr>
              <a:t>Připraveni:</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P.Střihavka</a:t>
            </a:r>
            <a:endParaRPr lang="cs-CZ" sz="1000" b="0" dirty="0">
              <a:latin typeface="Arial" panose="020B0604020202020204" pitchFamily="34" charset="0"/>
              <a:cs typeface="Arial" panose="020B0604020202020204" pitchFamily="34" charset="0"/>
            </a:endParaRPr>
          </a:p>
          <a:p>
            <a:pPr lvl="0">
              <a:spcAft>
                <a:spcPts val="800"/>
              </a:spcAft>
            </a:pPr>
            <a:r>
              <a:rPr lang="cs-CZ" sz="1000" b="0" u="sng" dirty="0">
                <a:latin typeface="Arial" panose="020B0604020202020204" pitchFamily="34" charset="0"/>
                <a:cs typeface="Arial" panose="020B0604020202020204" pitchFamily="34" charset="0"/>
              </a:rPr>
              <a:t>Trenér: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P.Minárik</a:t>
            </a:r>
            <a:r>
              <a:rPr lang="cs-CZ" sz="1000" b="0" dirty="0">
                <a:latin typeface="Arial" panose="020B0604020202020204" pitchFamily="34" charset="0"/>
                <a:cs typeface="Arial" panose="020B0604020202020204" pitchFamily="34" charset="0"/>
              </a:rPr>
              <a:t> sen.  </a:t>
            </a:r>
            <a:r>
              <a:rPr lang="cs-CZ" sz="1000" b="0" u="sng" dirty="0">
                <a:latin typeface="Arial" panose="020B0604020202020204" pitchFamily="34" charset="0"/>
                <a:cs typeface="Arial" panose="020B0604020202020204" pitchFamily="34" charset="0"/>
              </a:rPr>
              <a:t>Vedoucí: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V.Švancar</a:t>
            </a:r>
            <a:endParaRPr lang="cs-CZ" sz="1000" b="0" dirty="0">
              <a:latin typeface="Arial" panose="020B0604020202020204" pitchFamily="34" charset="0"/>
              <a:cs typeface="Arial" panose="020B0604020202020204" pitchFamily="34" charset="0"/>
            </a:endParaRPr>
          </a:p>
          <a:p>
            <a:pPr lvl="0">
              <a:spcAft>
                <a:spcPts val="800"/>
              </a:spcAft>
            </a:pPr>
            <a:r>
              <a:rPr lang="cs-CZ" sz="1000" b="0" u="sng" dirty="0">
                <a:latin typeface="Arial" panose="020B0604020202020204" pitchFamily="34" charset="0"/>
                <a:cs typeface="Arial" panose="020B0604020202020204" pitchFamily="34" charset="0"/>
              </a:rPr>
              <a:t>Rozhodčí:</a:t>
            </a:r>
            <a:r>
              <a:rPr lang="cs-CZ" sz="1000" b="0" dirty="0">
                <a:latin typeface="Arial" panose="020B0604020202020204" pitchFamily="34" charset="0"/>
                <a:cs typeface="Arial" panose="020B0604020202020204" pitchFamily="34" charset="0"/>
              </a:rPr>
              <a:t> Došek ING, Jiří</a:t>
            </a:r>
          </a:p>
        </p:txBody>
      </p:sp>
      <p:sp>
        <p:nvSpPr>
          <p:cNvPr id="12" name="TextovéPole 11">
            <a:extLst>
              <a:ext uri="{FF2B5EF4-FFF2-40B4-BE49-F238E27FC236}">
                <a16:creationId xmlns:a16="http://schemas.microsoft.com/office/drawing/2014/main" id="{7441206C-EF8A-4035-88A5-78DA37BC6FCB}"/>
              </a:ext>
            </a:extLst>
          </p:cNvPr>
          <p:cNvSpPr txBox="1"/>
          <p:nvPr/>
        </p:nvSpPr>
        <p:spPr>
          <a:xfrm>
            <a:off x="101325" y="235124"/>
            <a:ext cx="4680520" cy="338554"/>
          </a:xfrm>
          <a:prstGeom prst="rect">
            <a:avLst/>
          </a:prstGeom>
          <a:solidFill>
            <a:srgbClr val="FF66FF"/>
          </a:solidFill>
          <a:effectLst>
            <a:softEdge rad="0"/>
          </a:effectLst>
        </p:spPr>
        <p:txBody>
          <a:bodyPr wrap="square" rtlCol="0">
            <a:spAutoFit/>
          </a:bodyPr>
          <a:lstStyle/>
          <a:p>
            <a:pPr algn="ctr"/>
            <a:r>
              <a:rPr lang="cs-CZ" sz="1600" dirty="0">
                <a:latin typeface="Arial Black" panose="020B0A04020102020204" pitchFamily="34" charset="0"/>
              </a:rPr>
              <a:t>Pokračování Kleneč – Štětí B 31.8.2019</a:t>
            </a:r>
          </a:p>
        </p:txBody>
      </p:sp>
      <p:pic>
        <p:nvPicPr>
          <p:cNvPr id="13" name="Obrázek 12">
            <a:extLst>
              <a:ext uri="{FF2B5EF4-FFF2-40B4-BE49-F238E27FC236}">
                <a16:creationId xmlns:a16="http://schemas.microsoft.com/office/drawing/2014/main" id="{4650C45E-08AB-4CFF-832D-51564E6E788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384352" y="5779740"/>
            <a:ext cx="936104" cy="1022500"/>
          </a:xfrm>
          <a:prstGeom prst="rect">
            <a:avLst/>
          </a:prstGeom>
        </p:spPr>
      </p:pic>
    </p:spTree>
    <p:extLst>
      <p:ext uri="{BB962C8B-B14F-4D97-AF65-F5344CB8AC3E}">
        <p14:creationId xmlns:p14="http://schemas.microsoft.com/office/powerpoint/2010/main" val="397069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10</a:t>
            </a:r>
          </a:p>
        </p:txBody>
      </p:sp>
      <p:sp>
        <p:nvSpPr>
          <p:cNvPr id="9" name="TextovéPole 8"/>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31</a:t>
            </a:r>
          </a:p>
        </p:txBody>
      </p:sp>
      <p:sp>
        <p:nvSpPr>
          <p:cNvPr id="2" name="Obdélník 1"/>
          <p:cNvSpPr/>
          <p:nvPr/>
        </p:nvSpPr>
        <p:spPr>
          <a:xfrm>
            <a:off x="71984" y="856234"/>
            <a:ext cx="4680520" cy="6020110"/>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30. minutě. Bylo to z penalty, kterou proměnil Petr Kostka. Fauloval Jiří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 i když reklamoval, že zasáhl míč, z hlediště to tak i vypadalo, rozhodčí ukázal na značku pokutového kopu. Hodně se o této situaci diskutovala. Byla, nebyla? Každopádně je to již čtvrtá penalta proti našemu týmu v dosavadním průběhu soutěže a dosud jsme žádnou ještě nekopali.  Inkasovaná nás hodně rozhodila a než jsme se stačili trochu vzpamatovat, tak už jsme o 5 minut později prohrávali po brance Vojtěcha Junka 2:0. Brankář míč jen vyrazil za sebe, kde už to pro zmiňovaného střelce nebylo tak těžké skórovat. Tímto výsledkem skončila i první půle a na začátku druhé byl blízko snížení náskoku Jiří Neuman, ale bohužel branku vysoko přestřelil.  Nadějně vypadal i rychlý útok Tomáše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ale adresáta přesnou přihrávkou nenašel. Na dlouho dobu to byla ale naše poslední světlá chvilka. Naše kombinace začínala váznout a fotbal v našem podání se stával složitou hrou. To domácí šance k navýšení náskoku měli. V 56. minutě byl opět na svém místě naštěstí pro nás Václav Sailer a stále ještě držel naši loď nad vodou. V 64. minutě zase předvedli domácí akci, která se nazývá Česká ulička a míč po ní skončil těsně vedle. V 65. minutě se zkoušel prosadit na polovině Meteoru David Brandejs, ale u míče byl o krok později. V další průběhu utkání, konkrétně v 67. a 71. minutě báječně pro šancím domácích zasahoval náš brankář. V 78. minutě pláchnul domácí obraně po pravé straně Vít Kala, hledal před brankou nabíhajícího Davida Brandejse, ale balón zalehl domácí gólman Michal Toma. Definitiva přišla v 79. minutě. Ve 2. poločase nastoupivší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Ezeala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Chimezie</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obešel několik našich hráčů a z hranice velkého vápna vymetl pavučinu mezi spojnicí tyče a břevna. Blízko úpravy výsledku byl 6 minut před koncem Jiří Vokoun, který využil nedorozumění domácí obrany, ale dostat míč do prázdně branky nedokázal. V poslední minutě utkání měli domácí ještě jednu možnost skórovat, ale také neuspěli.      </a:t>
            </a:r>
          </a:p>
          <a:p>
            <a:pPr lvl="0" algn="just">
              <a:lnSpc>
                <a:spcPct val="107000"/>
              </a:lnSpc>
              <a:spcAft>
                <a:spcPts val="0"/>
              </a:spcAft>
            </a:pP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V.Sailer-J.Vacek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J.Neuman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(83.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R.Feko</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D.Mencl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K.Horváth</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(19.A.Brůža),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J.Pícha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(83.J.Prileložný),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V.Kala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(85.F.Podhorský)-</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D.Brandejs</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M.Jelínek</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P.Hoznédl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Vedoucí: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M.Plíšek</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Pavel Fišer-Jiří Erlebach, Vojtěch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Severýn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Delegát: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Petr Petřík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185 diváků</a:t>
            </a:r>
          </a:p>
        </p:txBody>
      </p:sp>
      <p:sp>
        <p:nvSpPr>
          <p:cNvPr id="5" name="TextovéPole 4"/>
          <p:cNvSpPr txBox="1"/>
          <p:nvPr/>
        </p:nvSpPr>
        <p:spPr>
          <a:xfrm>
            <a:off x="143992" y="77525"/>
            <a:ext cx="4536504" cy="707886"/>
          </a:xfrm>
          <a:prstGeom prst="rect">
            <a:avLst/>
          </a:prstGeom>
          <a:pattFill prst="wdDnDiag">
            <a:fgClr>
              <a:srgbClr val="99FFCC"/>
            </a:fgClr>
            <a:bgClr>
              <a:schemeClr val="bg1"/>
            </a:bgClr>
          </a:pattFill>
          <a:effectLst>
            <a:glow rad="101600">
              <a:srgbClr val="FFFF66">
                <a:alpha val="40000"/>
              </a:srgbClr>
            </a:glow>
            <a:softEdge rad="0"/>
          </a:effectLst>
        </p:spPr>
        <p:txBody>
          <a:bodyPr wrap="square" rtlCol="0">
            <a:spAutoFit/>
          </a:bodyPr>
          <a:lstStyle/>
          <a:p>
            <a:pPr algn="ctr"/>
            <a:r>
              <a:rPr lang="cs-CZ" sz="2000" dirty="0">
                <a:latin typeface="Arial Black" panose="020B0A04020102020204" pitchFamily="34" charset="0"/>
              </a:rPr>
              <a:t>Pokračování Meteor-Štětí 8.9.2019</a:t>
            </a:r>
          </a:p>
        </p:txBody>
      </p:sp>
      <p:sp>
        <p:nvSpPr>
          <p:cNvPr id="10" name="Obdélník 9">
            <a:extLst>
              <a:ext uri="{FF2B5EF4-FFF2-40B4-BE49-F238E27FC236}">
                <a16:creationId xmlns:a16="http://schemas.microsoft.com/office/drawing/2014/main" id="{16C0E04E-3B98-4732-AC65-000CA13AA6E2}"/>
              </a:ext>
            </a:extLst>
          </p:cNvPr>
          <p:cNvSpPr/>
          <p:nvPr/>
        </p:nvSpPr>
        <p:spPr>
          <a:xfrm>
            <a:off x="5467599" y="1691032"/>
            <a:ext cx="4680520" cy="4991110"/>
          </a:xfrm>
          <a:prstGeom prst="rect">
            <a:avLst/>
          </a:prstGeom>
        </p:spPr>
        <p:txBody>
          <a:bodyPr wrap="square">
            <a:spAutoFit/>
          </a:bodyPr>
          <a:lstStyle/>
          <a:p>
            <a:pPr algn="ctr">
              <a:spcAft>
                <a:spcPts val="800"/>
              </a:spcAft>
            </a:pPr>
            <a:r>
              <a:rPr lang="cs-CZ" sz="1600" dirty="0">
                <a:solidFill>
                  <a:srgbClr val="000099"/>
                </a:solidFill>
                <a:highlight>
                  <a:srgbClr val="00FF00"/>
                </a:highlight>
                <a:latin typeface="Eras Bold ITC" panose="020B0907030504020204" pitchFamily="34" charset="0"/>
              </a:rPr>
              <a:t>SK Viktorie Kleneč -  SK Štětí B</a:t>
            </a:r>
            <a:endParaRPr lang="cs-CZ" b="0" dirty="0">
              <a:solidFill>
                <a:srgbClr val="000099"/>
              </a:solidFill>
              <a:highlight>
                <a:srgbClr val="00FF00"/>
              </a:highlight>
              <a:latin typeface="Eras Bold ITC" panose="020B0907030504020204" pitchFamily="34" charset="0"/>
            </a:endParaRPr>
          </a:p>
          <a:p>
            <a:pPr algn="ctr">
              <a:spcAft>
                <a:spcPts val="800"/>
              </a:spcAft>
            </a:pPr>
            <a:r>
              <a:rPr lang="cs-CZ" sz="1600" dirty="0">
                <a:solidFill>
                  <a:srgbClr val="000099"/>
                </a:solidFill>
                <a:highlight>
                  <a:srgbClr val="00FF00"/>
                </a:highlight>
                <a:latin typeface="Eras Bold ITC" panose="020B0907030504020204" pitchFamily="34" charset="0"/>
              </a:rPr>
              <a:t>2:3(1:1)  2. kolo 3. hrané 31.8.2019</a:t>
            </a:r>
            <a:endParaRPr lang="cs-CZ" b="0" dirty="0">
              <a:solidFill>
                <a:srgbClr val="000099"/>
              </a:solidFill>
              <a:highlight>
                <a:srgbClr val="00FF00"/>
              </a:highlight>
              <a:latin typeface="Eras Bold ITC" panose="020B0907030504020204" pitchFamily="34" charset="0"/>
            </a:endParaRPr>
          </a:p>
          <a:p>
            <a:pPr algn="just">
              <a:spcAft>
                <a:spcPts val="800"/>
              </a:spcAft>
            </a:pPr>
            <a:r>
              <a:rPr lang="cs-CZ" sz="1050" b="0" dirty="0">
                <a:latin typeface="Arial" panose="020B0604020202020204" pitchFamily="34" charset="0"/>
                <a:cs typeface="Arial" panose="020B0604020202020204" pitchFamily="34" charset="0"/>
              </a:rPr>
              <a:t>Vedoucí našeho týmu Václav Švancar před zápasem prorokoval, že tentokrát B mužstvo po dvou porážkách na úvod sezóny vyhraje. Co ho vedlo k takovému tipu neprozradil, ale úvodní minuty zápasu vypadaly, že by to i mohlo vyjít. Domácí však brzy prokoukli naše kombinace a byli to oni, kdo začal před naší brankou připalovat. V největší šanci, ve které se Kleneč ocitla, nás zachránila levá tyčka. Ve 14. minutě jsme čelili volnému přímému kopu ze vzdálenosti 17 přímo proti brance, ale David </a:t>
            </a:r>
            <a:r>
              <a:rPr lang="cs-CZ" sz="1050" b="0" dirty="0" err="1">
                <a:latin typeface="Arial" panose="020B0604020202020204" pitchFamily="34" charset="0"/>
                <a:cs typeface="Arial" panose="020B0604020202020204" pitchFamily="34" charset="0"/>
              </a:rPr>
              <a:t>Hamták</a:t>
            </a:r>
            <a:r>
              <a:rPr lang="cs-CZ" sz="1050" b="0" dirty="0">
                <a:latin typeface="Arial" panose="020B0604020202020204" pitchFamily="34" charset="0"/>
                <a:cs typeface="Arial" panose="020B0604020202020204" pitchFamily="34" charset="0"/>
              </a:rPr>
              <a:t> až moc chtěl umístit míč Panenkovsky do sítě, že přeměřil a vystřelil nad. Skóre se měnilo v náš prospěch v 18. minutě. Po rohu Filipa Podhorského se míč dostal na nohu Šimona Vály a nechytatelná </a:t>
            </a:r>
            <a:r>
              <a:rPr lang="cs-CZ" sz="1050" b="0" dirty="0" err="1">
                <a:latin typeface="Arial" panose="020B0604020202020204" pitchFamily="34" charset="0"/>
                <a:cs typeface="Arial" panose="020B0604020202020204" pitchFamily="34" charset="0"/>
              </a:rPr>
              <a:t>pumelice</a:t>
            </a:r>
            <a:r>
              <a:rPr lang="cs-CZ" sz="1050" b="0" dirty="0">
                <a:latin typeface="Arial" panose="020B0604020202020204" pitchFamily="34" charset="0"/>
                <a:cs typeface="Arial" panose="020B0604020202020204" pitchFamily="34" charset="0"/>
              </a:rPr>
              <a:t> málem protrhla síť. Další příležitost jsme měli ve 23. minutě z volného přímého kopu, ale na míč Lukáše Jakla letící na zadní tyč nikdo nečekal. Nezahálela ani domácí jedenáctka a stále častěji se zdálo, že vyrovnání visí na vlásku a ve 26. minutě se také tak stalo.  Jan </a:t>
            </a:r>
            <a:r>
              <a:rPr lang="cs-CZ" sz="1050" b="0" dirty="0" err="1">
                <a:latin typeface="Arial" panose="020B0604020202020204" pitchFamily="34" charset="0"/>
                <a:cs typeface="Arial" panose="020B0604020202020204" pitchFamily="34" charset="0"/>
              </a:rPr>
              <a:t>Garančovský</a:t>
            </a:r>
            <a:r>
              <a:rPr lang="cs-CZ" sz="1050" b="0" dirty="0">
                <a:latin typeface="Arial" panose="020B0604020202020204" pitchFamily="34" charset="0"/>
                <a:cs typeface="Arial" panose="020B0604020202020204" pitchFamily="34" charset="0"/>
              </a:rPr>
              <a:t> dostal po rohu plno volného prostoru a přesná hlavička znamenala vyrovnání na 1:1. Ve 38. minutě zachraňoval branku proti střele Petra Kysely Josef Horáček v naší brance, ale gól by stejně neplatil, protože se stejně jednalo o postavení mimo hru.  Blízko svému druhému gólu byl ještě před přestávkou Šimon Vála, ale trefil jen domácího brankáře. Jestliže v 1. poločase byli domácí přeci jen o něco nebezpečnější než naše mužstvo, tak 2. část začala ve znamení zvýšené střelecké aktivity štětského kolektivu. Šimon Vála místo přímé střely na branku hledal ještě před brankou spoluhráče, ale domácí odvrátili na roh. I po něm jsme měli ještě možnost dostat se do vedení, ale ať jsme se snažili ze všech sil najít skulinku mezi domácími obránci, tak jsme to nedokázali. V 55. minutě z dálky doprostřed branky vystřeli Filip Podhorský a to byla snadná práce pro gólmana. </a:t>
            </a:r>
            <a:endParaRPr lang="cs-CZ" sz="1050" dirty="0">
              <a:latin typeface="Arial" panose="020B0604020202020204" pitchFamily="34" charset="0"/>
            </a:endParaRPr>
          </a:p>
        </p:txBody>
      </p:sp>
      <p:sp>
        <p:nvSpPr>
          <p:cNvPr id="11" name="TextovéPole 10">
            <a:extLst>
              <a:ext uri="{FF2B5EF4-FFF2-40B4-BE49-F238E27FC236}">
                <a16:creationId xmlns:a16="http://schemas.microsoft.com/office/drawing/2014/main" id="{9CFFAE0B-F46E-4F34-9BC3-27162E19FC05}"/>
              </a:ext>
            </a:extLst>
          </p:cNvPr>
          <p:cNvSpPr txBox="1"/>
          <p:nvPr/>
        </p:nvSpPr>
        <p:spPr>
          <a:xfrm>
            <a:off x="5467599" y="69533"/>
            <a:ext cx="4680520" cy="1384995"/>
          </a:xfrm>
          <a:prstGeom prst="rect">
            <a:avLst/>
          </a:prstGeom>
          <a:blipFill>
            <a:blip r:embed="rId2">
              <a:extLst>
                <a:ext uri="{837473B0-CC2E-450A-ABE3-18F120FF3D39}">
                  <a1611:picAttrSrcUrl xmlns:a1611="http://schemas.microsoft.com/office/drawing/2016/11/main" xmlns="" r:id="rId3"/>
                </a:ext>
              </a:extLst>
            </a:blip>
            <a:stretch>
              <a:fillRect/>
            </a:stretch>
          </a:blipFill>
          <a:effectLst>
            <a:glow rad="101600">
              <a:schemeClr val="accent1">
                <a:lumMod val="40000"/>
                <a:lumOff val="60000"/>
                <a:alpha val="40000"/>
              </a:schemeClr>
            </a:glow>
            <a:softEdge rad="241300"/>
          </a:effectLst>
        </p:spPr>
        <p:txBody>
          <a:bodyPr wrap="square" rtlCol="0">
            <a:spAutoFit/>
          </a:bodyPr>
          <a:lstStyle/>
          <a:p>
            <a:pPr algn="ctr"/>
            <a:r>
              <a:rPr lang="cs-CZ" sz="2800" dirty="0">
                <a:solidFill>
                  <a:srgbClr val="003300"/>
                </a:solidFill>
                <a:latin typeface="Georgia Pro Cond Black" panose="02040A06050405020203" pitchFamily="18" charset="0"/>
              </a:rPr>
              <a:t>První body Štětské rezervy dospělých ve III. Třídě</a:t>
            </a:r>
          </a:p>
        </p:txBody>
      </p:sp>
      <p:cxnSp>
        <p:nvCxnSpPr>
          <p:cNvPr id="12" name="Přímá spojnice se šipkou 11">
            <a:extLst>
              <a:ext uri="{FF2B5EF4-FFF2-40B4-BE49-F238E27FC236}">
                <a16:creationId xmlns:a16="http://schemas.microsoft.com/office/drawing/2014/main" id="{BB75B142-4BE4-44CB-91F0-D5756DCF747F}"/>
              </a:ext>
            </a:extLst>
          </p:cNvPr>
          <p:cNvCxnSpPr/>
          <p:nvPr/>
        </p:nvCxnSpPr>
        <p:spPr bwMode="auto">
          <a:xfrm>
            <a:off x="8928968" y="7053753"/>
            <a:ext cx="720080" cy="0"/>
          </a:xfrm>
          <a:prstGeom prst="straightConnector1">
            <a:avLst/>
          </a:prstGeom>
          <a:noFill/>
          <a:ln w="22225" cap="flat" cmpd="sng" algn="ctr">
            <a:solidFill>
              <a:srgbClr val="FF0000"/>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290661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30</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11</a:t>
            </a:r>
          </a:p>
        </p:txBody>
      </p:sp>
      <p:sp>
        <p:nvSpPr>
          <p:cNvPr id="3" name="Obdélník 2"/>
          <p:cNvSpPr/>
          <p:nvPr/>
        </p:nvSpPr>
        <p:spPr>
          <a:xfrm>
            <a:off x="5457137" y="163116"/>
            <a:ext cx="4548962" cy="3371629"/>
          </a:xfrm>
          <a:prstGeom prst="rect">
            <a:avLst/>
          </a:prstGeom>
          <a:blipFill>
            <a:blip r:embed="rId2">
              <a:extLst>
                <a:ext uri="{837473B0-CC2E-450A-ABE3-18F120FF3D39}">
                  <a1611:picAttrSrcUrl xmlns:a1611="http://schemas.microsoft.com/office/drawing/2016/11/main" xmlns="" r:id="rId3"/>
                </a:ext>
              </a:extLst>
            </a:blip>
            <a:stretch>
              <a:fillRect/>
            </a:stretch>
          </a:blipFill>
        </p:spPr>
        <p:txBody>
          <a:bodyPr wrap="square">
            <a:spAutoFit/>
          </a:bodyPr>
          <a:lstStyle/>
          <a:p>
            <a:pPr lvl="0" algn="ctr">
              <a:lnSpc>
                <a:spcPct val="107000"/>
              </a:lnSpc>
              <a:spcAft>
                <a:spcPts val="0"/>
              </a:spcAft>
            </a:pPr>
            <a:r>
              <a:rPr lang="cs-CZ" sz="1600" b="0" u="sng" dirty="0">
                <a:solidFill>
                  <a:srgbClr val="000000"/>
                </a:solidFill>
                <a:highlight>
                  <a:srgbClr val="FFFF00"/>
                </a:highlight>
                <a:latin typeface="Eras Bold ITC" panose="020B0907030504020204" pitchFamily="34" charset="0"/>
                <a:ea typeface="Calibri" panose="020F0502020204030204" pitchFamily="34" charset="0"/>
                <a:cs typeface="Arial" panose="020B0604020202020204" pitchFamily="34" charset="0"/>
              </a:rPr>
              <a:t>Milan Plíšek sekretář SK Štětí hodnotí zápas na meteoru 8.9.2019</a:t>
            </a:r>
          </a:p>
          <a:p>
            <a:pPr lvl="0" algn="just">
              <a:lnSpc>
                <a:spcPct val="107000"/>
              </a:lnSpc>
              <a:spcAft>
                <a:spcPts val="0"/>
              </a:spcAft>
            </a:pPr>
            <a:r>
              <a:rPr lang="cs-CZ" b="0" dirty="0">
                <a:solidFill>
                  <a:srgbClr val="000000"/>
                </a:solidFill>
                <a:latin typeface="Arial" panose="020B0604020202020204" pitchFamily="34" charset="0"/>
                <a:ea typeface="Calibri" panose="020F0502020204030204" pitchFamily="34" charset="0"/>
                <a:cs typeface="Arial" panose="020B0604020202020204" pitchFamily="34" charset="0"/>
              </a:rPr>
              <a:t>Po úvodních 15 minutách, které z naší strany nebyly špatné, naše hra postupně ztrácela na kvalitě a týmem, který se dokázal dostat do šancí, byli domácí. Zlomem v zápase byla penalta, po které jsme se již nedokázali vzpamatovat a mockrát jsme se na dostřel branky Meteoru nedostali. Vytratila se také naše ofenzivní síla, která se v porovnání s prvními 3 koly vytratila. Často jsme volili složitou kombinaci, která končila ztrátou míče a ohrožením vlastní branky. Po 5 kolech máme stále nula a postavení v tabulce už začíná být hodně nepříjemné . Soupeři nad námi začínají utíkat. Teď nás čeká Severočeské derby, v sobotu 14. září přijede do Štětí také nováček soutěže FK SEKO Louny. Možná si někteří vzpomenou, že jsme s ním před rokem na domácí půdě hráli v normální hrací době 2:2 a na penalty zvítězili.</a:t>
            </a:r>
          </a:p>
        </p:txBody>
      </p:sp>
      <p:sp>
        <p:nvSpPr>
          <p:cNvPr id="7" name="Obdélník 6">
            <a:extLst>
              <a:ext uri="{FF2B5EF4-FFF2-40B4-BE49-F238E27FC236}">
                <a16:creationId xmlns:a16="http://schemas.microsoft.com/office/drawing/2014/main" id="{F41EE9B9-25F5-4B72-B343-20025EAD68F0}"/>
              </a:ext>
            </a:extLst>
          </p:cNvPr>
          <p:cNvSpPr/>
          <p:nvPr/>
        </p:nvSpPr>
        <p:spPr>
          <a:xfrm>
            <a:off x="71983" y="906735"/>
            <a:ext cx="4680521" cy="4622997"/>
          </a:xfrm>
          <a:prstGeom prst="rect">
            <a:avLst/>
          </a:prstGeom>
        </p:spPr>
        <p:txBody>
          <a:bodyPr wrap="square">
            <a:spAutoFit/>
          </a:bodyPr>
          <a:lstStyle/>
          <a:p>
            <a:pPr algn="just">
              <a:lnSpc>
                <a:spcPct val="107000"/>
              </a:lnSpc>
              <a:spcAft>
                <a:spcPts val="0"/>
              </a:spcAft>
            </a:pPr>
            <a:r>
              <a:rPr lang="cs-CZ" b="0" dirty="0">
                <a:latin typeface="Arial" panose="020B0604020202020204" pitchFamily="34" charset="0"/>
                <a:ea typeface="Calibri" panose="020F0502020204030204" pitchFamily="34" charset="0"/>
                <a:cs typeface="Arial" panose="020B0604020202020204" pitchFamily="34" charset="0"/>
              </a:rPr>
              <a:t>nevydrželo. Obrana s brankářem shořela jak papír a Tomáš </a:t>
            </a:r>
            <a:r>
              <a:rPr lang="cs-CZ" b="0" dirty="0" err="1">
                <a:latin typeface="Arial" panose="020B0604020202020204" pitchFamily="34" charset="0"/>
                <a:ea typeface="Calibri" panose="020F0502020204030204" pitchFamily="34" charset="0"/>
                <a:cs typeface="Arial" panose="020B0604020202020204" pitchFamily="34" charset="0"/>
              </a:rPr>
              <a:t>Rivola</a:t>
            </a:r>
            <a:r>
              <a:rPr lang="cs-CZ" b="0" dirty="0">
                <a:latin typeface="Arial" panose="020B0604020202020204" pitchFamily="34" charset="0"/>
                <a:ea typeface="Calibri" panose="020F0502020204030204" pitchFamily="34" charset="0"/>
                <a:cs typeface="Arial" panose="020B0604020202020204" pitchFamily="34" charset="0"/>
              </a:rPr>
              <a:t> v klidu vyrovnal na 2:2. Začínalo se od znova. Hezkou střelou z volného přímého kopu se představil Filip Podhorský, ale stejně tak hezky zasahoval hostující gólman </a:t>
            </a:r>
            <a:r>
              <a:rPr lang="cs-CZ" b="0" dirty="0" err="1">
                <a:latin typeface="Arial" panose="020B0604020202020204" pitchFamily="34" charset="0"/>
                <a:ea typeface="Calibri" panose="020F0502020204030204" pitchFamily="34" charset="0"/>
                <a:cs typeface="Arial" panose="020B0604020202020204" pitchFamily="34" charset="0"/>
              </a:rPr>
              <a:t>Báclav</a:t>
            </a:r>
            <a:r>
              <a:rPr lang="cs-CZ" b="0" dirty="0">
                <a:latin typeface="Arial" panose="020B0604020202020204" pitchFamily="34" charset="0"/>
                <a:ea typeface="Calibri" panose="020F0502020204030204" pitchFamily="34" charset="0"/>
                <a:cs typeface="Arial" panose="020B0604020202020204" pitchFamily="34" charset="0"/>
              </a:rPr>
              <a:t> Beer. Obrovskou příležitost měl hostující Milan Kocourek po hodině hry, ale na Josefa Horáčka v brance nevyzrál. Hosté si to všechno vynahradili v 62. a 66. minutě. Gólu na 2:3  z našeho pohledu hodně napomohla chyba v bránění a gólu na 4:2 zase chyba v rozehrávce ve středu hřiště. Když pak v 73. minutě nikdo z našich hráčů nestačil stíhat Milan Kocourka a ten zvýšil už na rozdíl 3 branek 5:2, tak štětská bárka začala nabírat hodně vody a pomalu klesala ke dnu.  Zachránit se to po volném přímém kopu snažil ještě Luboš </a:t>
            </a:r>
            <a:r>
              <a:rPr lang="cs-CZ" b="0" dirty="0" err="1">
                <a:latin typeface="Arial" panose="020B0604020202020204" pitchFamily="34" charset="0"/>
                <a:ea typeface="Calibri" panose="020F0502020204030204" pitchFamily="34" charset="0"/>
                <a:cs typeface="Arial" panose="020B0604020202020204" pitchFamily="34" charset="0"/>
              </a:rPr>
              <a:t>Uřidil</a:t>
            </a:r>
            <a:r>
              <a:rPr lang="cs-CZ" b="0" dirty="0">
                <a:latin typeface="Arial" panose="020B0604020202020204" pitchFamily="34" charset="0"/>
                <a:ea typeface="Calibri" panose="020F0502020204030204" pitchFamily="34" charset="0"/>
                <a:cs typeface="Arial" panose="020B0604020202020204" pitchFamily="34" charset="0"/>
              </a:rPr>
              <a:t>, který trefil balón přímo za letu, ale trefil jen brankáře. O chvilku později jsme měli znova výhodu volného přímého kopu, ale ani 3 naší hráči, kteří se motali před brankou nedokázali usměrnit míč tím správným směrem. </a:t>
            </a:r>
          </a:p>
          <a:p>
            <a:pPr algn="just">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Branky:</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F.Podhorský</a:t>
            </a:r>
            <a:r>
              <a:rPr lang="cs-CZ" b="0" dirty="0">
                <a:latin typeface="Arial" panose="020B0604020202020204" pitchFamily="34" charset="0"/>
                <a:ea typeface="Calibri" panose="020F0502020204030204" pitchFamily="34" charset="0"/>
                <a:cs typeface="Arial" panose="020B0604020202020204" pitchFamily="34" charset="0"/>
              </a:rPr>
              <a:t> 2 (z penalty)</a:t>
            </a: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Sestava:</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J.Horáček-V.Guzy</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P.Minárik</a:t>
            </a:r>
            <a:r>
              <a:rPr lang="cs-CZ" b="0" dirty="0">
                <a:latin typeface="Arial" panose="020B0604020202020204" pitchFamily="34" charset="0"/>
                <a:ea typeface="Calibri" panose="020F0502020204030204" pitchFamily="34" charset="0"/>
                <a:cs typeface="Arial" panose="020B0604020202020204" pitchFamily="34" charset="0"/>
              </a:rPr>
              <a:t>(jun.), </a:t>
            </a:r>
            <a:r>
              <a:rPr lang="cs-CZ" b="0" dirty="0" err="1">
                <a:latin typeface="Arial" panose="020B0604020202020204" pitchFamily="34" charset="0"/>
                <a:ea typeface="Calibri" panose="020F0502020204030204" pitchFamily="34" charset="0"/>
                <a:cs typeface="Arial" panose="020B0604020202020204" pitchFamily="34" charset="0"/>
              </a:rPr>
              <a:t>P.Fulín</a:t>
            </a:r>
            <a:r>
              <a:rPr lang="cs-CZ"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J.Tichý</a:t>
            </a:r>
            <a:r>
              <a:rPr lang="cs-CZ" b="0" dirty="0">
                <a:latin typeface="Arial" panose="020B0604020202020204" pitchFamily="34" charset="0"/>
                <a:ea typeface="Calibri" panose="020F0502020204030204" pitchFamily="34" charset="0"/>
                <a:cs typeface="Arial" panose="020B0604020202020204" pitchFamily="34" charset="0"/>
              </a:rPr>
              <a:t>(53.M.Nedomlel)-  </a:t>
            </a:r>
            <a:r>
              <a:rPr lang="cs-CZ" b="0" dirty="0" err="1">
                <a:latin typeface="Arial" panose="020B0604020202020204" pitchFamily="34" charset="0"/>
                <a:ea typeface="Calibri" panose="020F0502020204030204" pitchFamily="34" charset="0"/>
                <a:cs typeface="Arial" panose="020B0604020202020204" pitchFamily="34" charset="0"/>
              </a:rPr>
              <a:t>Š.Vála</a:t>
            </a:r>
            <a:r>
              <a:rPr lang="cs-CZ" b="0" dirty="0">
                <a:latin typeface="Arial" panose="020B0604020202020204" pitchFamily="34" charset="0"/>
                <a:ea typeface="Calibri" panose="020F0502020204030204" pitchFamily="34" charset="0"/>
                <a:cs typeface="Arial" panose="020B0604020202020204" pitchFamily="34" charset="0"/>
              </a:rPr>
              <a:t>(87.P.Střihavka), </a:t>
            </a:r>
          </a:p>
          <a:p>
            <a:pPr>
              <a:lnSpc>
                <a:spcPct val="107000"/>
              </a:lnSpc>
              <a:spcAft>
                <a:spcPts val="0"/>
              </a:spcAft>
            </a:pP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R.Feko</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F.Podhorský</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L.Jakl-T.Danč</a:t>
            </a:r>
            <a:r>
              <a:rPr lang="cs-CZ" b="0" dirty="0">
                <a:latin typeface="Arial" panose="020B0604020202020204" pitchFamily="34" charset="0"/>
                <a:ea typeface="Calibri" panose="020F0502020204030204" pitchFamily="34" charset="0"/>
                <a:cs typeface="Arial" panose="020B0604020202020204" pitchFamily="34" charset="0"/>
              </a:rPr>
              <a:t>(67.L.Brzek), </a:t>
            </a:r>
            <a:r>
              <a:rPr lang="cs-CZ" b="0" dirty="0" err="1">
                <a:latin typeface="Arial" panose="020B0604020202020204" pitchFamily="34" charset="0"/>
                <a:ea typeface="Calibri" panose="020F0502020204030204" pitchFamily="34" charset="0"/>
                <a:cs typeface="Arial" panose="020B0604020202020204" pitchFamily="34" charset="0"/>
              </a:rPr>
              <a:t>L.Uřidil</a:t>
            </a:r>
            <a:r>
              <a:rPr lang="cs-CZ"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Připraveni:</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R.Šíma</a:t>
            </a:r>
            <a:endParaRPr lang="cs-CZ"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Trenér:</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P.Minárik</a:t>
            </a:r>
            <a:r>
              <a:rPr lang="cs-CZ" b="0" dirty="0">
                <a:latin typeface="Arial" panose="020B0604020202020204" pitchFamily="34" charset="0"/>
                <a:ea typeface="Calibri" panose="020F0502020204030204" pitchFamily="34" charset="0"/>
                <a:cs typeface="Arial" panose="020B0604020202020204" pitchFamily="34" charset="0"/>
              </a:rPr>
              <a:t> sen. </a:t>
            </a:r>
            <a:r>
              <a:rPr lang="cs-CZ" b="0" u="sng" dirty="0">
                <a:latin typeface="Arial" panose="020B0604020202020204" pitchFamily="34" charset="0"/>
                <a:ea typeface="Calibri" panose="020F0502020204030204" pitchFamily="34" charset="0"/>
                <a:cs typeface="Arial" panose="020B0604020202020204" pitchFamily="34" charset="0"/>
              </a:rPr>
              <a:t>Vedoucí:</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V.Švancar</a:t>
            </a:r>
            <a:endParaRPr lang="cs-CZ"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Rozhodčí:</a:t>
            </a:r>
            <a:r>
              <a:rPr lang="cs-CZ" b="0" dirty="0">
                <a:latin typeface="Arial" panose="020B0604020202020204" pitchFamily="34" charset="0"/>
                <a:ea typeface="Calibri" panose="020F0502020204030204" pitchFamily="34" charset="0"/>
                <a:cs typeface="Arial" panose="020B0604020202020204" pitchFamily="34" charset="0"/>
              </a:rPr>
              <a:t> František </a:t>
            </a:r>
            <a:r>
              <a:rPr lang="cs-CZ" b="0" dirty="0" err="1">
                <a:latin typeface="Arial" panose="020B0604020202020204" pitchFamily="34" charset="0"/>
                <a:ea typeface="Calibri" panose="020F0502020204030204" pitchFamily="34" charset="0"/>
                <a:cs typeface="Arial" panose="020B0604020202020204" pitchFamily="34" charset="0"/>
              </a:rPr>
              <a:t>Šefránek</a:t>
            </a:r>
            <a:r>
              <a:rPr lang="cs-CZ" b="0" dirty="0">
                <a:latin typeface="Arial" panose="020B0604020202020204" pitchFamily="34" charset="0"/>
                <a:ea typeface="Calibri" panose="020F0502020204030204" pitchFamily="34" charset="0"/>
                <a:cs typeface="Arial" panose="020B0604020202020204" pitchFamily="34" charset="0"/>
              </a:rPr>
              <a:t>  50 diváků</a:t>
            </a:r>
            <a:endParaRPr lang="cs-CZ" dirty="0"/>
          </a:p>
        </p:txBody>
      </p:sp>
      <p:sp>
        <p:nvSpPr>
          <p:cNvPr id="8" name="TextovéPole 7">
            <a:extLst>
              <a:ext uri="{FF2B5EF4-FFF2-40B4-BE49-F238E27FC236}">
                <a16:creationId xmlns:a16="http://schemas.microsoft.com/office/drawing/2014/main" id="{DAF7C595-923D-4203-A115-704D9C698C68}"/>
              </a:ext>
            </a:extLst>
          </p:cNvPr>
          <p:cNvSpPr txBox="1"/>
          <p:nvPr/>
        </p:nvSpPr>
        <p:spPr>
          <a:xfrm>
            <a:off x="143991" y="163116"/>
            <a:ext cx="4714471" cy="707886"/>
          </a:xfrm>
          <a:prstGeom prst="rect">
            <a:avLst/>
          </a:prstGeom>
          <a:solidFill>
            <a:schemeClr val="accent3">
              <a:lumMod val="85000"/>
            </a:schemeClr>
          </a:solidFill>
          <a:effectLst>
            <a:softEdge rad="0"/>
          </a:effectLst>
        </p:spPr>
        <p:txBody>
          <a:bodyPr wrap="square" rtlCol="0">
            <a:spAutoFit/>
          </a:bodyPr>
          <a:lstStyle/>
          <a:p>
            <a:pPr algn="ctr"/>
            <a:r>
              <a:rPr lang="cs-CZ" sz="2000" dirty="0">
                <a:solidFill>
                  <a:srgbClr val="FF0000"/>
                </a:solidFill>
                <a:latin typeface="Arial Black" panose="020B0A04020102020204" pitchFamily="34" charset="0"/>
              </a:rPr>
              <a:t>Pokračování Štětí B- Lounky</a:t>
            </a:r>
          </a:p>
          <a:p>
            <a:pPr algn="ctr"/>
            <a:r>
              <a:rPr lang="cs-CZ" sz="2000" dirty="0">
                <a:solidFill>
                  <a:srgbClr val="FF0000"/>
                </a:solidFill>
                <a:latin typeface="Arial Black" panose="020B0A04020102020204" pitchFamily="34" charset="0"/>
              </a:rPr>
              <a:t>2:5  8.9.2019 </a:t>
            </a:r>
          </a:p>
        </p:txBody>
      </p:sp>
      <p:pic>
        <p:nvPicPr>
          <p:cNvPr id="12" name="Obrázek 11" descr="Obsah obrázku fotbal, interiér&#10;&#10;Popis byl vytvořen automaticky">
            <a:extLst>
              <a:ext uri="{FF2B5EF4-FFF2-40B4-BE49-F238E27FC236}">
                <a16:creationId xmlns:a16="http://schemas.microsoft.com/office/drawing/2014/main" id="{FD0F9684-D7FC-4E36-88A3-BDCFDD728A83}"/>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2156846" y="5573201"/>
            <a:ext cx="2060307" cy="1442215"/>
          </a:xfrm>
          <a:prstGeom prst="rect">
            <a:avLst/>
          </a:prstGeom>
        </p:spPr>
      </p:pic>
      <p:sp>
        <p:nvSpPr>
          <p:cNvPr id="13" name="TextovéPole 12">
            <a:extLst>
              <a:ext uri="{FF2B5EF4-FFF2-40B4-BE49-F238E27FC236}">
                <a16:creationId xmlns:a16="http://schemas.microsoft.com/office/drawing/2014/main" id="{B1EB4F89-B02B-44C8-A6F2-850F74889021}"/>
              </a:ext>
            </a:extLst>
          </p:cNvPr>
          <p:cNvSpPr txBox="1"/>
          <p:nvPr/>
        </p:nvSpPr>
        <p:spPr>
          <a:xfrm>
            <a:off x="5328568" y="7471732"/>
            <a:ext cx="1770956" cy="230832"/>
          </a:xfrm>
          <a:prstGeom prst="rect">
            <a:avLst/>
          </a:prstGeom>
          <a:solidFill>
            <a:srgbClr val="99FFCC"/>
          </a:solidFill>
          <a:effectLst>
            <a:glow rad="101600">
              <a:srgbClr val="FFFF66">
                <a:alpha val="40000"/>
              </a:srgbClr>
            </a:glow>
            <a:softEdge rad="241300"/>
          </a:effectLst>
        </p:spPr>
        <p:txBody>
          <a:bodyPr wrap="square" rtlCol="0">
            <a:spAutoFit/>
          </a:bodyPr>
          <a:lstStyle/>
          <a:p>
            <a:r>
              <a:rPr lang="cs-CZ" sz="900" dirty="0">
                <a:hlinkClick r:id="rId5" tooltip="https://www.vecteezy.com/sports/33764-ball-vector-soccer-ball"/>
              </a:rPr>
              <a:t>Tato</a:t>
            </a:r>
            <a:endParaRPr lang="cs-CZ" sz="900" dirty="0"/>
          </a:p>
        </p:txBody>
      </p:sp>
      <p:pic>
        <p:nvPicPr>
          <p:cNvPr id="2" name="Obrázek 1"/>
          <p:cNvPicPr>
            <a:picLocks noChangeAspect="1"/>
          </p:cNvPicPr>
          <p:nvPr/>
        </p:nvPicPr>
        <p:blipFill>
          <a:blip r:embed="rId6"/>
          <a:stretch>
            <a:fillRect/>
          </a:stretch>
        </p:blipFill>
        <p:spPr>
          <a:xfrm>
            <a:off x="6214841" y="3979540"/>
            <a:ext cx="3033554" cy="2542005"/>
          </a:xfrm>
          <a:prstGeom prst="rect">
            <a:avLst/>
          </a:prstGeom>
        </p:spPr>
      </p:pic>
    </p:spTree>
    <p:extLst>
      <p:ext uri="{BB962C8B-B14F-4D97-AF65-F5344CB8AC3E}">
        <p14:creationId xmlns:p14="http://schemas.microsoft.com/office/powerpoint/2010/main" val="312447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12</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29</a:t>
            </a:r>
          </a:p>
        </p:txBody>
      </p:sp>
      <p:graphicFrame>
        <p:nvGraphicFramePr>
          <p:cNvPr id="2" name="Tabulka 1"/>
          <p:cNvGraphicFramePr>
            <a:graphicFrameLocks noGrp="1"/>
          </p:cNvGraphicFramePr>
          <p:nvPr>
            <p:extLst>
              <p:ext uri="{D42A27DB-BD31-4B8C-83A1-F6EECF244321}">
                <p14:modId xmlns:p14="http://schemas.microsoft.com/office/powerpoint/2010/main" val="454897006"/>
              </p:ext>
            </p:extLst>
          </p:nvPr>
        </p:nvGraphicFramePr>
        <p:xfrm>
          <a:off x="91281" y="235125"/>
          <a:ext cx="4661223" cy="3712779"/>
        </p:xfrm>
        <a:graphic>
          <a:graphicData uri="http://schemas.openxmlformats.org/drawingml/2006/table">
            <a:tbl>
              <a:tblPr/>
              <a:tblGrid>
                <a:gridCol w="217560">
                  <a:extLst>
                    <a:ext uri="{9D8B030D-6E8A-4147-A177-3AD203B41FA5}">
                      <a16:colId xmlns:a16="http://schemas.microsoft.com/office/drawing/2014/main" val="2500511377"/>
                    </a:ext>
                  </a:extLst>
                </a:gridCol>
                <a:gridCol w="413364">
                  <a:extLst>
                    <a:ext uri="{9D8B030D-6E8A-4147-A177-3AD203B41FA5}">
                      <a16:colId xmlns:a16="http://schemas.microsoft.com/office/drawing/2014/main" val="896829200"/>
                    </a:ext>
                  </a:extLst>
                </a:gridCol>
                <a:gridCol w="1329835">
                  <a:extLst>
                    <a:ext uri="{9D8B030D-6E8A-4147-A177-3AD203B41FA5}">
                      <a16:colId xmlns:a16="http://schemas.microsoft.com/office/drawing/2014/main" val="1086073554"/>
                    </a:ext>
                  </a:extLst>
                </a:gridCol>
                <a:gridCol w="348096">
                  <a:extLst>
                    <a:ext uri="{9D8B030D-6E8A-4147-A177-3AD203B41FA5}">
                      <a16:colId xmlns:a16="http://schemas.microsoft.com/office/drawing/2014/main" val="3593830752"/>
                    </a:ext>
                  </a:extLst>
                </a:gridCol>
                <a:gridCol w="337218">
                  <a:extLst>
                    <a:ext uri="{9D8B030D-6E8A-4147-A177-3AD203B41FA5}">
                      <a16:colId xmlns:a16="http://schemas.microsoft.com/office/drawing/2014/main" val="873920317"/>
                    </a:ext>
                  </a:extLst>
                </a:gridCol>
                <a:gridCol w="217560">
                  <a:extLst>
                    <a:ext uri="{9D8B030D-6E8A-4147-A177-3AD203B41FA5}">
                      <a16:colId xmlns:a16="http://schemas.microsoft.com/office/drawing/2014/main" val="1327995288"/>
                    </a:ext>
                  </a:extLst>
                </a:gridCol>
                <a:gridCol w="413364">
                  <a:extLst>
                    <a:ext uri="{9D8B030D-6E8A-4147-A177-3AD203B41FA5}">
                      <a16:colId xmlns:a16="http://schemas.microsoft.com/office/drawing/2014/main" val="2895169524"/>
                    </a:ext>
                  </a:extLst>
                </a:gridCol>
                <a:gridCol w="217560">
                  <a:extLst>
                    <a:ext uri="{9D8B030D-6E8A-4147-A177-3AD203B41FA5}">
                      <a16:colId xmlns:a16="http://schemas.microsoft.com/office/drawing/2014/main" val="2983683676"/>
                    </a:ext>
                  </a:extLst>
                </a:gridCol>
                <a:gridCol w="543900">
                  <a:extLst>
                    <a:ext uri="{9D8B030D-6E8A-4147-A177-3AD203B41FA5}">
                      <a16:colId xmlns:a16="http://schemas.microsoft.com/office/drawing/2014/main" val="307896919"/>
                    </a:ext>
                  </a:extLst>
                </a:gridCol>
                <a:gridCol w="350816">
                  <a:extLst>
                    <a:ext uri="{9D8B030D-6E8A-4147-A177-3AD203B41FA5}">
                      <a16:colId xmlns:a16="http://schemas.microsoft.com/office/drawing/2014/main" val="257596778"/>
                    </a:ext>
                  </a:extLst>
                </a:gridCol>
                <a:gridCol w="271950">
                  <a:extLst>
                    <a:ext uri="{9D8B030D-6E8A-4147-A177-3AD203B41FA5}">
                      <a16:colId xmlns:a16="http://schemas.microsoft.com/office/drawing/2014/main" val="2949496130"/>
                    </a:ext>
                  </a:extLst>
                </a:gridCol>
              </a:tblGrid>
              <a:tr h="11403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98058500"/>
                  </a:ext>
                </a:extLst>
              </a:tr>
              <a:tr h="1537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pl-PL" sz="1100" b="1" i="0" u="none" strike="noStrike">
                          <a:solidFill>
                            <a:srgbClr val="0000CC"/>
                          </a:solidFill>
                          <a:effectLst/>
                          <a:latin typeface="Calibri" panose="020F0502020204030204" pitchFamily="34" charset="0"/>
                        </a:rPr>
                        <a:t>Divize dospělých 2019-2020 po 5 kole </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004971108"/>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Český Brod,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12:4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726240602"/>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Baník Souš,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677899553"/>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Aritma Praha,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9:3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005128008"/>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FC Chomutov s.r.o.</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119406499"/>
                  </a:ext>
                </a:extLst>
              </a:tr>
              <a:tr h="272694">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dirty="0">
                          <a:solidFill>
                            <a:srgbClr val="000000"/>
                          </a:solidFill>
                          <a:effectLst/>
                          <a:latin typeface="Arial" panose="020B0604020202020204" pitchFamily="34" charset="0"/>
                        </a:rPr>
                        <a:t>Fotbalový klub Ostrov</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14:8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52364131"/>
                  </a:ext>
                </a:extLst>
              </a:tr>
              <a:tr h="17238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Meteor Praha </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384065600"/>
                  </a:ext>
                </a:extLst>
              </a:tr>
              <a:tr h="272694">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Fotbalový klub Brandýs n.L.</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813186458"/>
                  </a:ext>
                </a:extLst>
              </a:tr>
              <a:tr h="17238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Olympie Březová</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210698067"/>
                  </a:ext>
                </a:extLst>
              </a:tr>
              <a:tr h="272694">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Neratovice-Byškovice, s.r.o.</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34439619"/>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Slaný,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56396929"/>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Kladno,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9:8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3510093"/>
                  </a:ext>
                </a:extLst>
              </a:tr>
              <a:tr h="272694">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Arsenal Česká Lípa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653301171"/>
                  </a:ext>
                </a:extLst>
              </a:tr>
              <a:tr h="17238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dirty="0">
                          <a:solidFill>
                            <a:srgbClr val="000000"/>
                          </a:solidFill>
                          <a:effectLst/>
                          <a:latin typeface="Arial" panose="020B0604020202020204" pitchFamily="34" charset="0"/>
                        </a:rPr>
                        <a:t>FK SEKO Louny, </a:t>
                      </a:r>
                      <a:r>
                        <a:rPr lang="cs-CZ" sz="1000" b="1" i="0" u="none" strike="noStrike" dirty="0" err="1">
                          <a:solidFill>
                            <a:srgbClr val="000000"/>
                          </a:solidFill>
                          <a:effectLst/>
                          <a:latin typeface="Arial" panose="020B0604020202020204" pitchFamily="34" charset="0"/>
                        </a:rPr>
                        <a:t>z.s</a:t>
                      </a:r>
                      <a:r>
                        <a:rPr lang="cs-CZ" sz="1000" b="1" i="0" u="none" strike="noStrike" dirty="0">
                          <a:solidFill>
                            <a:srgbClr val="000000"/>
                          </a:solidFill>
                          <a:effectLst/>
                          <a:latin typeface="Arial" panose="020B0604020202020204" pitchFamily="34" charset="0"/>
                        </a:rPr>
                        <a:t>.</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770061165"/>
                  </a:ext>
                </a:extLst>
              </a:tr>
              <a:tr h="14047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MFK Dobříš</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520165310"/>
                  </a:ext>
                </a:extLst>
              </a:tr>
              <a:tr h="17238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dirty="0">
                          <a:solidFill>
                            <a:srgbClr val="000000"/>
                          </a:solidFill>
                          <a:effectLst/>
                          <a:latin typeface="Arial" panose="020B0604020202020204" pitchFamily="34" charset="0"/>
                        </a:rPr>
                        <a:t>TJ </a:t>
                      </a:r>
                      <a:r>
                        <a:rPr lang="cs-CZ" sz="1000" b="1" i="0" u="none" strike="noStrike" dirty="0" err="1">
                          <a:solidFill>
                            <a:srgbClr val="000000"/>
                          </a:solidFill>
                          <a:effectLst/>
                          <a:latin typeface="Arial" panose="020B0604020202020204" pitchFamily="34" charset="0"/>
                        </a:rPr>
                        <a:t>Tatran</a:t>
                      </a:r>
                      <a:r>
                        <a:rPr lang="cs-CZ" sz="1000" b="1" i="0" u="none" strike="noStrike" dirty="0">
                          <a:solidFill>
                            <a:srgbClr val="000000"/>
                          </a:solidFill>
                          <a:effectLst/>
                          <a:latin typeface="Arial" panose="020B0604020202020204" pitchFamily="34" charset="0"/>
                        </a:rPr>
                        <a:t> Rakovník</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7:15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397807006"/>
                  </a:ext>
                </a:extLst>
              </a:tr>
              <a:tr h="1669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200" b="1" i="0" u="none" strike="noStrike">
                          <a:solidFill>
                            <a:srgbClr val="FF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6:15</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023632820"/>
                  </a:ext>
                </a:extLst>
              </a:tr>
              <a:tr h="11403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225441308"/>
                  </a:ext>
                </a:extLst>
              </a:tr>
            </a:tbl>
          </a:graphicData>
        </a:graphic>
      </p:graphicFrame>
      <p:sp>
        <p:nvSpPr>
          <p:cNvPr id="3" name="TextovéPole 2"/>
          <p:cNvSpPr txBox="1"/>
          <p:nvPr/>
        </p:nvSpPr>
        <p:spPr>
          <a:xfrm>
            <a:off x="91281" y="4123556"/>
            <a:ext cx="4661223" cy="2631490"/>
          </a:xfrm>
          <a:prstGeom prst="rect">
            <a:avLst/>
          </a:prstGeom>
          <a:solidFill>
            <a:srgbClr val="99FFCC"/>
          </a:solidFill>
          <a:effectLst>
            <a:glow rad="101600">
              <a:srgbClr val="FFFF66">
                <a:alpha val="40000"/>
              </a:srgbClr>
            </a:glow>
            <a:softEdge rad="241300"/>
          </a:effectLst>
        </p:spPr>
        <p:txBody>
          <a:bodyPr wrap="square" rtlCol="0">
            <a:spAutoFit/>
          </a:bodyPr>
          <a:lstStyle/>
          <a:p>
            <a:pPr algn="just"/>
            <a:r>
              <a:rPr lang="cs-CZ" sz="1500" dirty="0">
                <a:latin typeface="Arial" panose="020B0604020202020204" pitchFamily="34" charset="0"/>
                <a:cs typeface="Arial" panose="020B0604020202020204" pitchFamily="34" charset="0"/>
              </a:rPr>
              <a:t>Jediným týmem který ještě neztratil bod je Český Brod. Sekundovat se mu snaží Souš, která také ještě neprohrála. Dobře se 12 body na 3. místě je na tom i Aritma. 11 bodů má Chomutov, který před sezónou hlásil za cíl postup. Překvapením 5. místo Ostrova. Výhrou nad naším týmem si k postupu na 6. místo pomohl Meteor. Na úplném dně je náš tým s nula body. 15. se 3 body, které získal na našem hřišti , je Rakovník.  Stejně bodů má i 14. Dobříš. 12. se 4 body je nováček z České Lípy.</a:t>
            </a:r>
          </a:p>
        </p:txBody>
      </p:sp>
      <p:sp>
        <p:nvSpPr>
          <p:cNvPr id="12" name="Obdélník 11">
            <a:extLst>
              <a:ext uri="{FF2B5EF4-FFF2-40B4-BE49-F238E27FC236}">
                <a16:creationId xmlns:a16="http://schemas.microsoft.com/office/drawing/2014/main" id="{7FCE7345-44C5-489E-A8E7-4BB6CCC420ED}"/>
              </a:ext>
            </a:extLst>
          </p:cNvPr>
          <p:cNvSpPr/>
          <p:nvPr/>
        </p:nvSpPr>
        <p:spPr>
          <a:xfrm>
            <a:off x="5537067" y="2683396"/>
            <a:ext cx="4661223" cy="3966279"/>
          </a:xfrm>
          <a:prstGeom prst="rect">
            <a:avLst/>
          </a:prstGeom>
        </p:spPr>
        <p:txBody>
          <a:bodyPr wrap="square">
            <a:spAutoFit/>
          </a:bodyPr>
          <a:lstStyle/>
          <a:p>
            <a:pPr algn="ctr">
              <a:lnSpc>
                <a:spcPct val="107000"/>
              </a:lnSpc>
              <a:spcAft>
                <a:spcPts val="0"/>
              </a:spcAft>
            </a:pPr>
            <a:r>
              <a:rPr lang="cs-CZ" sz="1800"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B - </a:t>
            </a:r>
            <a:r>
              <a:rPr lang="cs-CZ" sz="1800" dirty="0">
                <a:solidFill>
                  <a:srgbClr val="151515"/>
                </a:solidFill>
                <a:highlight>
                  <a:srgbClr val="FFFF00"/>
                </a:highlight>
                <a:latin typeface="Arial Black" panose="020B0A04020102020204" pitchFamily="34" charset="0"/>
                <a:ea typeface="Calibri" panose="020F0502020204030204" pitchFamily="34" charset="0"/>
                <a:cs typeface="Arial" panose="020B0604020202020204" pitchFamily="34" charset="0"/>
              </a:rPr>
              <a:t>FK Lounky Chodouny</a:t>
            </a:r>
            <a:endParaRPr lang="cs-CZ" sz="11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solidFill>
                  <a:srgbClr val="151515"/>
                </a:solidFill>
                <a:highlight>
                  <a:srgbClr val="FFFF00"/>
                </a:highlight>
                <a:latin typeface="Arial Black" panose="020B0A04020102020204" pitchFamily="34" charset="0"/>
                <a:ea typeface="Calibri" panose="020F0502020204030204" pitchFamily="34" charset="0"/>
                <a:cs typeface="Arial" panose="020B0604020202020204" pitchFamily="34" charset="0"/>
              </a:rPr>
              <a:t>          2:5(2:1)  </a:t>
            </a:r>
            <a:r>
              <a:rPr lang="cs-CZ" sz="1400" dirty="0">
                <a:solidFill>
                  <a:srgbClr val="151515"/>
                </a:solidFill>
                <a:highlight>
                  <a:srgbClr val="FFFF00"/>
                </a:highlight>
                <a:latin typeface="Arial Black" panose="020B0A04020102020204" pitchFamily="34" charset="0"/>
                <a:ea typeface="Calibri" panose="020F0502020204030204" pitchFamily="34" charset="0"/>
                <a:cs typeface="Arial" panose="020B0604020202020204" pitchFamily="34" charset="0"/>
              </a:rPr>
              <a:t>8.9.2019  3. kolo 4. hrané</a:t>
            </a:r>
            <a:endParaRPr lang="cs-CZ" sz="11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Zápas ve kterém chtělo B mužstvo dospělých potvrdit první vítězství v soutěži v minulém kole2 v </a:t>
            </a:r>
            <a:r>
              <a:rPr lang="cs-CZ" sz="1000" b="0" dirty="0" err="1">
                <a:latin typeface="Arial" panose="020B0604020202020204" pitchFamily="34" charset="0"/>
                <a:ea typeface="Calibri" panose="020F0502020204030204" pitchFamily="34" charset="0"/>
                <a:cs typeface="Arial" panose="020B0604020202020204" pitchFamily="34" charset="0"/>
              </a:rPr>
              <a:t>Klenči</a:t>
            </a:r>
            <a:r>
              <a:rPr lang="cs-CZ" sz="1000" b="0" dirty="0">
                <a:latin typeface="Arial" panose="020B0604020202020204" pitchFamily="34" charset="0"/>
                <a:ea typeface="Calibri" panose="020F0502020204030204" pitchFamily="34" charset="0"/>
                <a:cs typeface="Arial" panose="020B0604020202020204" pitchFamily="34" charset="0"/>
              </a:rPr>
              <a:t>. Do Štětí přijel soupeř, který v dosavadním průběhu soutěže získal 2 body a hned při jenom z prvních útoků mohl jít do vedení, když jeden z jeho borců postupoval sám na našeho brankáře, ale neuspěl. V 6. minutě se zadařilo našemu týmu. Ve vápně soupeře byl faulován Tomáš Danč a s pokutovým kopem si úspěšně poradil Filip Podhorský. Hosté odpověděli zvýšenou aktivitou a snahou o vyrovnání. Velké starosti nám dělaly centry do vápna, kde jsme často prohrávali hlavičkové souboje, jako třeba po dvou rozích ve 12. minutě. Blízko zvýšení náskoku jsem byl po čtvrthodině hry, kdy Tomáš Danč uvolnil Filipa Podhorského, jehož přízemní střela zpoza šestnáctky skončila těsně vedle. Šance se střídaly na obou stranách. Tu další měly Lounky z volného přímého kopu po naší chybě v rozehrávce ve středu hřiště, ale míč skonči za brankou. Trestný kop zahrával i Filip Podhorský, ale obrana soupeře míč lehce odhlavičkovala do bezpečí. Ve 26. minutě jsme se nedohodli v obranné činnosti a skvělým zákrokem musel zasahovat Josef Horáček v brance. Vyrovnání na 1:1 jsme se i tak neubránili. Nezachytili jsme rychlý útok po naší levé straně a po přesném centru hlavou vyrovnal Miroslav Rada na 1:1. Poločasový výsledek to ale nebyl. Do konce zbývala minuta a na pořad dne přišla druhá penalta Štětí. Faulován byl Luboš </a:t>
            </a:r>
            <a:r>
              <a:rPr lang="cs-CZ" sz="1000" b="0" dirty="0" err="1">
                <a:latin typeface="Arial" panose="020B0604020202020204" pitchFamily="34" charset="0"/>
                <a:ea typeface="Calibri" panose="020F0502020204030204" pitchFamily="34" charset="0"/>
                <a:cs typeface="Arial" panose="020B0604020202020204" pitchFamily="34" charset="0"/>
              </a:rPr>
              <a:t>Uřidil</a:t>
            </a:r>
            <a:r>
              <a:rPr lang="cs-CZ" sz="1000" b="0" dirty="0">
                <a:latin typeface="Arial" panose="020B0604020202020204" pitchFamily="34" charset="0"/>
                <a:ea typeface="Calibri" panose="020F0502020204030204" pitchFamily="34" charset="0"/>
                <a:cs typeface="Arial" panose="020B0604020202020204" pitchFamily="34" charset="0"/>
              </a:rPr>
              <a:t> a úspěšným exekutorem byl opět Filip Podhorský. Vedení 2:1 nám ale po změně stran dlouho</a:t>
            </a:r>
          </a:p>
        </p:txBody>
      </p:sp>
      <p:cxnSp>
        <p:nvCxnSpPr>
          <p:cNvPr id="7" name="Přímá spojnice se šipkou 6">
            <a:extLst>
              <a:ext uri="{FF2B5EF4-FFF2-40B4-BE49-F238E27FC236}">
                <a16:creationId xmlns:a16="http://schemas.microsoft.com/office/drawing/2014/main" id="{5805FDBE-1AEB-4F0C-AA8D-C245C265DE3A}"/>
              </a:ext>
            </a:extLst>
          </p:cNvPr>
          <p:cNvCxnSpPr>
            <a:cxnSpLocks/>
          </p:cNvCxnSpPr>
          <p:nvPr/>
        </p:nvCxnSpPr>
        <p:spPr bwMode="auto">
          <a:xfrm>
            <a:off x="8712944" y="7004456"/>
            <a:ext cx="1152128" cy="157019"/>
          </a:xfrm>
          <a:prstGeom prst="straightConnector1">
            <a:avLst/>
          </a:prstGeom>
          <a:noFill/>
          <a:ln w="19050" cap="flat" cmpd="sng" algn="ctr">
            <a:solidFill>
              <a:schemeClr val="accent1"/>
            </a:solidFill>
            <a:prstDash val="solid"/>
            <a:round/>
            <a:headEnd type="none" w="med" len="med"/>
            <a:tailEnd type="triangle"/>
          </a:ln>
          <a:effectLst>
            <a:outerShdw dist="45791" dir="2021404" algn="ctr" rotWithShape="0">
              <a:srgbClr val="9999FF"/>
            </a:outerShdw>
          </a:effectLst>
        </p:spPr>
      </p:cxnSp>
      <p:sp>
        <p:nvSpPr>
          <p:cNvPr id="14" name="TextovéPole 13">
            <a:extLst>
              <a:ext uri="{FF2B5EF4-FFF2-40B4-BE49-F238E27FC236}">
                <a16:creationId xmlns:a16="http://schemas.microsoft.com/office/drawing/2014/main" id="{26A6B8D1-26A8-443C-A9D6-303723BA2569}"/>
              </a:ext>
            </a:extLst>
          </p:cNvPr>
          <p:cNvSpPr txBox="1"/>
          <p:nvPr/>
        </p:nvSpPr>
        <p:spPr>
          <a:xfrm>
            <a:off x="5400576" y="77525"/>
            <a:ext cx="4733231" cy="2246769"/>
          </a:xfrm>
          <a:prstGeom prst="rect">
            <a:avLst/>
          </a:prstGeom>
          <a:solidFill>
            <a:srgbClr val="99FF99"/>
          </a:solidFill>
          <a:effectLst>
            <a:innerShdw blurRad="63500" dist="1511300" dir="18900000">
              <a:srgbClr val="FFCC66">
                <a:alpha val="50000"/>
              </a:srgbClr>
            </a:innerShdw>
            <a:softEdge rad="0"/>
          </a:effectLst>
        </p:spPr>
        <p:txBody>
          <a:bodyPr wrap="square" rtlCol="0">
            <a:spAutoFit/>
          </a:bodyPr>
          <a:lstStyle/>
          <a:p>
            <a:pPr algn="ctr"/>
            <a:r>
              <a:rPr lang="cs-CZ" sz="2800" dirty="0">
                <a:solidFill>
                  <a:srgbClr val="0000FF"/>
                </a:solidFill>
                <a:latin typeface="Arial Black" panose="020B0A04020102020204" pitchFamily="34" charset="0"/>
              </a:rPr>
              <a:t>B mužstvo dospělých selhalo ve 2. poločase, když 4x inkasovalo. Je na předposledním 13. místě</a:t>
            </a:r>
          </a:p>
        </p:txBody>
      </p:sp>
    </p:spTree>
    <p:extLst>
      <p:ext uri="{BB962C8B-B14F-4D97-AF65-F5344CB8AC3E}">
        <p14:creationId xmlns:p14="http://schemas.microsoft.com/office/powerpoint/2010/main" val="369195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28</a:t>
            </a:r>
          </a:p>
        </p:txBody>
      </p:sp>
      <p:sp>
        <p:nvSpPr>
          <p:cNvPr id="10" name="TextovéPole 9"/>
          <p:cNvSpPr txBox="1"/>
          <p:nvPr/>
        </p:nvSpPr>
        <p:spPr>
          <a:xfrm>
            <a:off x="8424912" y="6999217"/>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13</a:t>
            </a:r>
          </a:p>
        </p:txBody>
      </p:sp>
      <p:sp>
        <p:nvSpPr>
          <p:cNvPr id="2" name="TextovéPole 1">
            <a:extLst>
              <a:ext uri="{FF2B5EF4-FFF2-40B4-BE49-F238E27FC236}">
                <a16:creationId xmlns:a16="http://schemas.microsoft.com/office/drawing/2014/main" id="{DFCBFADF-94F0-4BF3-A09E-54D3CF5C8809}"/>
              </a:ext>
            </a:extLst>
          </p:cNvPr>
          <p:cNvSpPr txBox="1"/>
          <p:nvPr/>
        </p:nvSpPr>
        <p:spPr>
          <a:xfrm>
            <a:off x="5500243" y="50007"/>
            <a:ext cx="4176464"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sp>
        <p:nvSpPr>
          <p:cNvPr id="8" name="Obdélník 7">
            <a:extLst>
              <a:ext uri="{FF2B5EF4-FFF2-40B4-BE49-F238E27FC236}">
                <a16:creationId xmlns:a16="http://schemas.microsoft.com/office/drawing/2014/main" id="{A435EFCC-9C95-4713-ACBC-FC39A9222F6F}"/>
              </a:ext>
            </a:extLst>
          </p:cNvPr>
          <p:cNvSpPr/>
          <p:nvPr/>
        </p:nvSpPr>
        <p:spPr>
          <a:xfrm>
            <a:off x="5500243" y="1059280"/>
            <a:ext cx="4622383" cy="5570756"/>
          </a:xfrm>
          <a:prstGeom prst="rect">
            <a:avLst/>
          </a:prstGeom>
          <a:blipFill>
            <a:blip r:embed="rId2"/>
            <a:tile tx="0" ty="0" sx="100000" sy="100000" flip="none" algn="tl"/>
          </a:blipFill>
        </p:spPr>
        <p:txBody>
          <a:bodyPr wrap="square">
            <a:spAutoFit/>
          </a:bodyPr>
          <a:lstStyle/>
          <a:p>
            <a:pPr algn="ctr" fontAlgn="ctr"/>
            <a:r>
              <a:rPr lang="cs-CZ" sz="1800" dirty="0">
                <a:solidFill>
                  <a:srgbClr val="000000"/>
                </a:solidFill>
                <a:latin typeface="Times New Roman" panose="02020603050405020304" pitchFamily="18" charset="0"/>
                <a:cs typeface="Times New Roman" panose="02020603050405020304" pitchFamily="18" charset="0"/>
              </a:rPr>
              <a:t>SK Kladno - FK  Česká Lípa  5:3(3:2)</a:t>
            </a:r>
          </a:p>
          <a:p>
            <a:pPr algn="just" fontAlgn="ctr"/>
            <a:r>
              <a:rPr lang="cs-CZ" sz="1100" dirty="0">
                <a:solidFill>
                  <a:srgbClr val="000000"/>
                </a:solidFill>
                <a:latin typeface="Arial" panose="020B0604020202020204" pitchFamily="34" charset="0"/>
                <a:cs typeface="Arial" panose="020B0604020202020204" pitchFamily="34" charset="0"/>
              </a:rPr>
              <a:t>ještě v 82. minutě drželi hosté hrající od 40. minuty v deseti remízu 3:3. Nakonec se domácí ale přeci jenom po 2 zásazích radovali.</a:t>
            </a:r>
          </a:p>
          <a:p>
            <a:pPr algn="ctr" fontAlgn="ctr"/>
            <a:r>
              <a:rPr lang="cs-CZ" sz="1800" dirty="0">
                <a:solidFill>
                  <a:srgbClr val="000000"/>
                </a:solidFill>
                <a:latin typeface="Times New Roman" panose="02020603050405020304" pitchFamily="18" charset="0"/>
                <a:cs typeface="Times New Roman" panose="02020603050405020304" pitchFamily="18" charset="0"/>
              </a:rPr>
              <a:t>TJ TATRAN Rakovník  - SK Aritma Praha </a:t>
            </a:r>
          </a:p>
          <a:p>
            <a:pPr algn="ctr" fontAlgn="ctr"/>
            <a:r>
              <a:rPr lang="cs-CZ" sz="1800" dirty="0">
                <a:solidFill>
                  <a:srgbClr val="000000"/>
                </a:solidFill>
                <a:latin typeface="Times New Roman" panose="02020603050405020304" pitchFamily="18" charset="0"/>
                <a:cs typeface="Times New Roman" panose="02020603050405020304" pitchFamily="18" charset="0"/>
              </a:rPr>
              <a:t>1:3(0:1)</a:t>
            </a:r>
          </a:p>
          <a:p>
            <a:pPr algn="just" fontAlgn="ctr"/>
            <a:r>
              <a:rPr lang="cs-CZ" sz="1100" dirty="0">
                <a:solidFill>
                  <a:srgbClr val="000000"/>
                </a:solidFill>
                <a:latin typeface="Arial" panose="020B0604020202020204" pitchFamily="34" charset="0"/>
                <a:cs typeface="Arial" panose="020B0604020202020204" pitchFamily="34" charset="0"/>
              </a:rPr>
              <a:t>domácí prohráli i ve 3. domácím zápase v sezóně. Trenér Rakovníka litoval neproměněných střeleckých příležitostí. </a:t>
            </a:r>
          </a:p>
          <a:p>
            <a:pPr algn="ctr" fontAlgn="ctr"/>
            <a:r>
              <a:rPr lang="cs-CZ" sz="1800" dirty="0">
                <a:solidFill>
                  <a:srgbClr val="000000"/>
                </a:solidFill>
                <a:latin typeface="Times New Roman" panose="02020603050405020304" pitchFamily="18" charset="0"/>
                <a:cs typeface="Times New Roman" panose="02020603050405020304" pitchFamily="18" charset="0"/>
              </a:rPr>
              <a:t>FK Baník Souš  - FK Brandýs </a:t>
            </a:r>
            <a:r>
              <a:rPr lang="cs-CZ" sz="1800" dirty="0" err="1">
                <a:solidFill>
                  <a:srgbClr val="000000"/>
                </a:solidFill>
                <a:latin typeface="Times New Roman" panose="02020603050405020304" pitchFamily="18" charset="0"/>
                <a:cs typeface="Times New Roman" panose="02020603050405020304" pitchFamily="18" charset="0"/>
              </a:rPr>
              <a:t>n.L.</a:t>
            </a:r>
            <a:r>
              <a:rPr lang="cs-CZ" sz="1800" dirty="0">
                <a:solidFill>
                  <a:srgbClr val="000000"/>
                </a:solidFill>
                <a:latin typeface="Times New Roman" panose="02020603050405020304" pitchFamily="18" charset="0"/>
                <a:cs typeface="Times New Roman" panose="02020603050405020304" pitchFamily="18" charset="0"/>
              </a:rPr>
              <a:t>  2:1(1:1)</a:t>
            </a:r>
          </a:p>
          <a:p>
            <a:pPr algn="just" fontAlgn="ctr"/>
            <a:r>
              <a:rPr lang="cs-CZ" sz="1100" dirty="0">
                <a:solidFill>
                  <a:srgbClr val="000000"/>
                </a:solidFill>
                <a:latin typeface="Arial" panose="020B0604020202020204" pitchFamily="34" charset="0"/>
                <a:cs typeface="Arial" panose="020B0604020202020204" pitchFamily="34" charset="0"/>
              </a:rPr>
              <a:t>hosté hráli od 24. minuty bez vyloučeného Balouna.  </a:t>
            </a:r>
          </a:p>
          <a:p>
            <a:pPr algn="ctr" fontAlgn="ctr"/>
            <a:r>
              <a:rPr lang="cs-CZ" sz="1800" dirty="0">
                <a:solidFill>
                  <a:srgbClr val="000000"/>
                </a:solidFill>
                <a:latin typeface="Times New Roman" panose="02020603050405020304" pitchFamily="18" charset="0"/>
                <a:cs typeface="Times New Roman" panose="02020603050405020304" pitchFamily="18" charset="0"/>
              </a:rPr>
              <a:t>FK Ostrov - FK Olympie Březová  5:0(3:0)</a:t>
            </a:r>
          </a:p>
          <a:p>
            <a:pPr algn="just" fontAlgn="ctr"/>
            <a:r>
              <a:rPr lang="cs-CZ" sz="1100" dirty="0">
                <a:solidFill>
                  <a:srgbClr val="000000"/>
                </a:solidFill>
                <a:latin typeface="Arial" panose="020B0604020202020204" pitchFamily="34" charset="0"/>
                <a:cs typeface="Arial" panose="020B0604020202020204" pitchFamily="34" charset="0"/>
              </a:rPr>
              <a:t>423 diváků vidělo hattrick domácího kapitána Martina Psohlavce. Domácí 5 zápasech 2x vyhráli a 3x remizovali. </a:t>
            </a:r>
          </a:p>
          <a:p>
            <a:pPr algn="ctr" fontAlgn="ctr"/>
            <a:r>
              <a:rPr lang="cs-CZ" sz="1800" dirty="0">
                <a:solidFill>
                  <a:srgbClr val="000000"/>
                </a:solidFill>
                <a:latin typeface="Times New Roman" panose="02020603050405020304" pitchFamily="18" charset="0"/>
                <a:cs typeface="Times New Roman" panose="02020603050405020304" pitchFamily="18" charset="0"/>
              </a:rPr>
              <a:t>SK Český Brod - FK Neratovice  1:0(1:0)</a:t>
            </a:r>
          </a:p>
          <a:p>
            <a:pPr algn="just" fontAlgn="ctr"/>
            <a:r>
              <a:rPr lang="cs-CZ" sz="1100" dirty="0">
                <a:solidFill>
                  <a:srgbClr val="000000"/>
                </a:solidFill>
                <a:latin typeface="Arial" panose="020B0604020202020204" pitchFamily="34" charset="0"/>
                <a:cs typeface="Arial" panose="020B0604020202020204" pitchFamily="34" charset="0"/>
              </a:rPr>
              <a:t>od samého začátku se hrál fotbal ve vysokém tempu a rozhodla branka v závěru prvního poločasu z kopačky nedávno ještě Neratovického </a:t>
            </a:r>
            <a:r>
              <a:rPr lang="cs-CZ" sz="1100" dirty="0" smtClean="0">
                <a:solidFill>
                  <a:srgbClr val="000000"/>
                </a:solidFill>
                <a:latin typeface="Arial" panose="020B0604020202020204" pitchFamily="34" charset="0"/>
                <a:cs typeface="Arial" panose="020B0604020202020204" pitchFamily="34" charset="0"/>
              </a:rPr>
              <a:t>Regnera</a:t>
            </a:r>
            <a:r>
              <a:rPr lang="cs-CZ" sz="1100" dirty="0">
                <a:solidFill>
                  <a:srgbClr val="000000"/>
                </a:solidFill>
                <a:latin typeface="Arial" panose="020B0604020202020204" pitchFamily="34" charset="0"/>
                <a:cs typeface="Arial" panose="020B0604020202020204" pitchFamily="34" charset="0"/>
              </a:rPr>
              <a:t>. </a:t>
            </a:r>
          </a:p>
          <a:p>
            <a:pPr algn="ctr" fontAlgn="ctr"/>
            <a:r>
              <a:rPr lang="cs-CZ" sz="1800" dirty="0">
                <a:solidFill>
                  <a:srgbClr val="000000"/>
                </a:solidFill>
                <a:latin typeface="Times New Roman" panose="02020603050405020304" pitchFamily="18" charset="0"/>
                <a:cs typeface="Times New Roman" panose="02020603050405020304" pitchFamily="18" charset="0"/>
              </a:rPr>
              <a:t>MFK Dobříš - FC CHOMUTOV 2:4(1:2)</a:t>
            </a:r>
          </a:p>
          <a:p>
            <a:pPr algn="just" fontAlgn="ctr"/>
            <a:r>
              <a:rPr lang="cs-CZ" sz="1100" dirty="0">
                <a:solidFill>
                  <a:srgbClr val="000000"/>
                </a:solidFill>
                <a:latin typeface="Arial" panose="020B0604020202020204" pitchFamily="34" charset="0"/>
                <a:cs typeface="Arial" panose="020B0604020202020204" pitchFamily="34" charset="0"/>
              </a:rPr>
              <a:t>Martin Boček zaznamenal hattrick, když jednu branku vstřelil z penalty. Hosté mají </a:t>
            </a:r>
            <a:r>
              <a:rPr lang="cs-CZ" sz="1100" dirty="0" err="1">
                <a:solidFill>
                  <a:srgbClr val="000000"/>
                </a:solidFill>
                <a:latin typeface="Arial" panose="020B0604020202020204" pitchFamily="34" charset="0"/>
                <a:cs typeface="Arial" panose="020B0604020202020204" pitchFamily="34" charset="0"/>
              </a:rPr>
              <a:t>úpo</a:t>
            </a:r>
            <a:r>
              <a:rPr lang="cs-CZ" sz="1100" dirty="0">
                <a:solidFill>
                  <a:srgbClr val="000000"/>
                </a:solidFill>
                <a:latin typeface="Arial" panose="020B0604020202020204" pitchFamily="34" charset="0"/>
                <a:cs typeface="Arial" panose="020B0604020202020204" pitchFamily="34" charset="0"/>
              </a:rPr>
              <a:t> 5 kolech 11 bodů.</a:t>
            </a:r>
            <a:endParaRPr lang="cs-CZ" sz="1800" dirty="0">
              <a:solidFill>
                <a:srgbClr val="000000"/>
              </a:solidFill>
              <a:latin typeface="Times New Roman" panose="02020603050405020304" pitchFamily="18" charset="0"/>
              <a:cs typeface="Times New Roman" panose="02020603050405020304" pitchFamily="18" charset="0"/>
            </a:endParaRPr>
          </a:p>
          <a:p>
            <a:pPr algn="ctr" fontAlgn="ctr"/>
            <a:r>
              <a:rPr lang="cs-CZ" sz="1800" dirty="0">
                <a:solidFill>
                  <a:srgbClr val="000000"/>
                </a:solidFill>
                <a:latin typeface="Times New Roman" panose="02020603050405020304" pitchFamily="18" charset="0"/>
                <a:cs typeface="Times New Roman" panose="02020603050405020304" pitchFamily="18" charset="0"/>
              </a:rPr>
              <a:t>FK Meteor Praha VIII - SK Štětí 3:0(2:0)</a:t>
            </a:r>
          </a:p>
          <a:p>
            <a:pPr fontAlgn="ctr"/>
            <a:r>
              <a:rPr lang="cs-CZ" sz="1100" dirty="0">
                <a:solidFill>
                  <a:srgbClr val="000000"/>
                </a:solidFill>
                <a:latin typeface="Arial" panose="020B0604020202020204" pitchFamily="34" charset="0"/>
                <a:cs typeface="Arial" panose="020B0604020202020204" pitchFamily="34" charset="0"/>
              </a:rPr>
              <a:t>hosté drželi krok jen v úvodu. Pak inkasovali z penalty  a brzo tahali míč ze sítě i  podruhé.  </a:t>
            </a:r>
            <a:r>
              <a:rPr lang="cs-CZ" sz="1800" dirty="0">
                <a:solidFill>
                  <a:srgbClr val="000000"/>
                </a:solidFill>
                <a:latin typeface="Times New Roman" panose="02020603050405020304" pitchFamily="18" charset="0"/>
                <a:cs typeface="Times New Roman" panose="02020603050405020304" pitchFamily="18" charset="0"/>
              </a:rPr>
              <a:t> </a:t>
            </a:r>
          </a:p>
          <a:p>
            <a:pPr algn="ctr" fontAlgn="ctr"/>
            <a:r>
              <a:rPr lang="cs-CZ" sz="1800" dirty="0">
                <a:solidFill>
                  <a:srgbClr val="000000"/>
                </a:solidFill>
                <a:latin typeface="Times New Roman" panose="02020603050405020304" pitchFamily="18" charset="0"/>
                <a:cs typeface="Times New Roman" panose="02020603050405020304" pitchFamily="18" charset="0"/>
              </a:rPr>
              <a:t>FK SEKO LOUNY   - SK Slaný  1:0 PK</a:t>
            </a:r>
          </a:p>
          <a:p>
            <a:pPr algn="just" fontAlgn="ctr"/>
            <a:r>
              <a:rPr lang="cs-CZ" sz="1100" dirty="0">
                <a:solidFill>
                  <a:srgbClr val="000000"/>
                </a:solidFill>
                <a:latin typeface="Arial" panose="020B0604020202020204" pitchFamily="34" charset="0"/>
                <a:cs typeface="Arial" panose="020B0604020202020204" pitchFamily="34" charset="0"/>
              </a:rPr>
              <a:t>přes 400 diváků sledovalo nováčkovské derby, ale branky byly k vidění až v penaltovém rozstřelu.  </a:t>
            </a:r>
          </a:p>
        </p:txBody>
      </p:sp>
      <p:sp>
        <p:nvSpPr>
          <p:cNvPr id="11" name="TextovéPole 10">
            <a:extLst>
              <a:ext uri="{FF2B5EF4-FFF2-40B4-BE49-F238E27FC236}">
                <a16:creationId xmlns:a16="http://schemas.microsoft.com/office/drawing/2014/main" id="{199AAE22-B63D-4A3E-9722-AE913C6FE9A8}"/>
              </a:ext>
            </a:extLst>
          </p:cNvPr>
          <p:cNvSpPr txBox="1"/>
          <p:nvPr/>
        </p:nvSpPr>
        <p:spPr>
          <a:xfrm>
            <a:off x="5500243" y="91108"/>
            <a:ext cx="4580853" cy="707886"/>
          </a:xfrm>
          <a:prstGeom prst="rect">
            <a:avLst/>
          </a:prstGeom>
          <a:gradFill>
            <a:gsLst>
              <a:gs pos="33000">
                <a:srgbClr val="F55E1B"/>
              </a:gs>
              <a:gs pos="66000">
                <a:srgbClr val="F6EDAC"/>
              </a:gs>
            </a:gsLst>
            <a:lin ang="5400000" scaled="1"/>
          </a:gradFill>
          <a:effectLst>
            <a:glow rad="101600">
              <a:srgbClr val="0099CC"/>
            </a:glow>
            <a:softEdge rad="0"/>
          </a:effectLst>
        </p:spPr>
        <p:txBody>
          <a:bodyPr wrap="square" rtlCol="0">
            <a:spAutoFit/>
          </a:bodyPr>
          <a:lstStyle/>
          <a:p>
            <a:pPr algn="ctr"/>
            <a:r>
              <a:rPr lang="cs-CZ" sz="2000" dirty="0">
                <a:solidFill>
                  <a:srgbClr val="006600"/>
                </a:solidFill>
                <a:latin typeface="Arial Black" panose="020B0A04020102020204" pitchFamily="34" charset="0"/>
              </a:rPr>
              <a:t>Výsledky 5. kola divizní soutěže dospělých  7.-8.9.2019</a:t>
            </a:r>
          </a:p>
        </p:txBody>
      </p:sp>
      <p:pic>
        <p:nvPicPr>
          <p:cNvPr id="16" name="Obrázek 15" descr="Footballer Girl Female · Free vector graphic on Pixabay">
            <a:extLst>
              <a:ext uri="{FF2B5EF4-FFF2-40B4-BE49-F238E27FC236}">
                <a16:creationId xmlns:a16="http://schemas.microsoft.com/office/drawing/2014/main" id="{BF2E5E9B-3064-4041-A2BA-2AD86AB7B3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4252" y="4695596"/>
            <a:ext cx="1940068" cy="2022221"/>
          </a:xfrm>
          <a:prstGeom prst="rect">
            <a:avLst/>
          </a:prstGeom>
        </p:spPr>
      </p:pic>
      <p:pic>
        <p:nvPicPr>
          <p:cNvPr id="17" name="Obrázek 16">
            <a:extLst>
              <a:ext uri="{FF2B5EF4-FFF2-40B4-BE49-F238E27FC236}">
                <a16:creationId xmlns:a16="http://schemas.microsoft.com/office/drawing/2014/main" id="{0FB6E93F-FB99-4B83-A074-65F6E9340397}"/>
              </a:ext>
            </a:extLst>
          </p:cNvPr>
          <p:cNvPicPr>
            <a:picLocks noChangeAspect="1"/>
          </p:cNvPicPr>
          <p:nvPr/>
        </p:nvPicPr>
        <p:blipFill>
          <a:blip r:embed="rId4"/>
          <a:stretch>
            <a:fillRect/>
          </a:stretch>
        </p:blipFill>
        <p:spPr>
          <a:xfrm>
            <a:off x="106158" y="50007"/>
            <a:ext cx="4816257" cy="4322439"/>
          </a:xfrm>
          <a:prstGeom prst="rect">
            <a:avLst/>
          </a:prstGeom>
        </p:spPr>
      </p:pic>
    </p:spTree>
    <p:extLst>
      <p:ext uri="{BB962C8B-B14F-4D97-AF65-F5344CB8AC3E}">
        <p14:creationId xmlns:p14="http://schemas.microsoft.com/office/powerpoint/2010/main" val="82750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14</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27</a:t>
            </a:r>
          </a:p>
        </p:txBody>
      </p:sp>
      <p:sp>
        <p:nvSpPr>
          <p:cNvPr id="2" name="Obdélník 1"/>
          <p:cNvSpPr/>
          <p:nvPr/>
        </p:nvSpPr>
        <p:spPr>
          <a:xfrm>
            <a:off x="71984" y="2131945"/>
            <a:ext cx="4680520" cy="4571123"/>
          </a:xfrm>
          <a:prstGeom prst="rect">
            <a:avLst/>
          </a:prstGeom>
        </p:spPr>
        <p:txBody>
          <a:bodyPr wrap="square">
            <a:spAutoFit/>
          </a:bodyPr>
          <a:lstStyle/>
          <a:p>
            <a:pPr algn="ctr">
              <a:lnSpc>
                <a:spcPct val="107000"/>
              </a:lnSpc>
              <a:spcAft>
                <a:spcPts val="0"/>
              </a:spcAft>
            </a:pP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SK Štětí - Fotbalový klub Ostrov</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1:2(0:1)   4. kolo  31.8.2019</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cs-CZ" sz="1000" b="0" dirty="0">
                <a:latin typeface="Arial" panose="020B0604020202020204" pitchFamily="34" charset="0"/>
                <a:ea typeface="Calibri" panose="020F0502020204030204" pitchFamily="34" charset="0"/>
                <a:cs typeface="Arial" panose="020B0604020202020204" pitchFamily="34" charset="0"/>
              </a:rPr>
              <a:t>Před týdnem jsme statečně odehráli zápas v Českém Brodě, kde jsme po dobrém výkonu prohráli těsně 3:2. Body to ale nepřineslo, celkově jsme zůstali na nule a naše naděje se upírali k domácímu zápasu  proti Ostrovu. Ten také ještě nevyhrál, ale na druhou stranu v normální hrací době zase ještě neprohrál, protože 3x remizoval. Na nějaké velké taktizování to v úvodu nevypadalo. Obě mužstva se do sebe pustila a chtěla jít do vedení. Centr Tomáše </a:t>
            </a:r>
            <a:r>
              <a:rPr lang="cs-CZ" sz="1000" b="0" dirty="0" err="1">
                <a:latin typeface="Arial" panose="020B0604020202020204" pitchFamily="34" charset="0"/>
                <a:ea typeface="Calibri" panose="020F0502020204030204" pitchFamily="34" charset="0"/>
                <a:cs typeface="Arial" panose="020B0604020202020204" pitchFamily="34" charset="0"/>
              </a:rPr>
              <a:t>Beláka</a:t>
            </a:r>
            <a:r>
              <a:rPr lang="cs-CZ" sz="1000" b="0" dirty="0">
                <a:latin typeface="Arial" panose="020B0604020202020204" pitchFamily="34" charset="0"/>
                <a:ea typeface="Calibri" panose="020F0502020204030204" pitchFamily="34" charset="0"/>
                <a:cs typeface="Arial" panose="020B0604020202020204" pitchFamily="34" charset="0"/>
              </a:rPr>
              <a:t> byl ale příliš dlouhý a balón dolétl do míst, kde nikdo nebyl. V 6. minutě skončil v pokutovém území našeho soupeře na zemi David Brandejs, ale penalta to nebyla. Hosté také hodně zlobili a hlavně naše chyby v nepřesné rozehrávce nabízely šance jako třeba hned v 8. minutě, kdy se ale Martin Psohlavec k naší radosti nakonec nedostal ani k střele. Ve 12. minutě pálil směrem na naši branku hodně vysoko nad z celkem </a:t>
            </a:r>
            <a:r>
              <a:rPr lang="cs-CZ" sz="1000" b="0" dirty="0" err="1">
                <a:latin typeface="Arial" panose="020B0604020202020204" pitchFamily="34" charset="0"/>
                <a:ea typeface="Calibri" panose="020F0502020204030204" pitchFamily="34" charset="0"/>
                <a:cs typeface="Arial" panose="020B0604020202020204" pitchFamily="34" charset="0"/>
              </a:rPr>
              <a:t>uctihodné</a:t>
            </a:r>
            <a:r>
              <a:rPr lang="cs-CZ" sz="1000" b="0" dirty="0">
                <a:latin typeface="Arial" panose="020B0604020202020204" pitchFamily="34" charset="0"/>
                <a:ea typeface="Calibri" panose="020F0502020204030204" pitchFamily="34" charset="0"/>
                <a:cs typeface="Arial" panose="020B0604020202020204" pitchFamily="34" charset="0"/>
              </a:rPr>
              <a:t> vzdálenosti Martin Komárek. Pak jsme zase kopali 2 volné přímé kopy my, ale ani v jednom případě jsme se k míči natož k zakončení vůbec nedostali. Ve 35. minutě musel použít k záchraně před blížícím se nebezpečím nedovolený zákrok Jiří </a:t>
            </a:r>
            <a:r>
              <a:rPr lang="cs-CZ" sz="1000" b="0" dirty="0" err="1">
                <a:latin typeface="Arial" panose="020B0604020202020204" pitchFamily="34" charset="0"/>
                <a:ea typeface="Calibri" panose="020F0502020204030204" pitchFamily="34" charset="0"/>
                <a:cs typeface="Arial" panose="020B0604020202020204" pitchFamily="34" charset="0"/>
              </a:rPr>
              <a:t>Ransdorf</a:t>
            </a:r>
            <a:r>
              <a:rPr lang="cs-CZ" sz="1000" b="0" dirty="0">
                <a:latin typeface="Arial" panose="020B0604020202020204" pitchFamily="34" charset="0"/>
                <a:ea typeface="Calibri" panose="020F0502020204030204" pitchFamily="34" charset="0"/>
                <a:cs typeface="Arial" panose="020B0604020202020204" pitchFamily="34" charset="0"/>
              </a:rPr>
              <a:t> a hosté zahrávali volný přímý kop. Tomáš Kysela, který se poprvé v letošním ročníku objevil v brance, míč vyrazil. Okamžitě se ale chytil za ruku a bylo jasné, že je zle. Musel střídat a podle posledních zpráv se jedná o zlomeninu. Jestliže až do 43. minuty moc velkých šancí na pořadu zápasu nebylo, tak v jeho samotném závěru se jich urodilo hned několik. Načala to hlavička Martina Psohlavce, kterou Martin Jelínek v brance s velkými obtížemi, ale úspěšně vytěsnil na roh. Ve 45. minutě nepřesně ve středu hřiště hledal spoluhráče Jiří Vacek. Byl z toho okamžitý úder, po kterém se snadno dostal před brankáře Jakub Vrba a Ostrov šel do vedení 1:0. Ještě ve 2. minutě nastavení mohl</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TextovéPole 2"/>
          <p:cNvSpPr txBox="1"/>
          <p:nvPr/>
        </p:nvSpPr>
        <p:spPr>
          <a:xfrm>
            <a:off x="143992" y="91108"/>
            <a:ext cx="4608512" cy="1938992"/>
          </a:xfrm>
          <a:prstGeom prst="rect">
            <a:avLst/>
          </a:prstGeom>
          <a:solidFill>
            <a:srgbClr val="FF66FF"/>
          </a:solidFill>
          <a:effectLst>
            <a:glow rad="101600">
              <a:srgbClr val="FFFF66">
                <a:alpha val="40000"/>
              </a:srgbClr>
            </a:glow>
            <a:innerShdw blurRad="63500" dist="1435100" dir="10800000">
              <a:srgbClr val="FFFF00">
                <a:alpha val="50000"/>
              </a:srgbClr>
            </a:innerShdw>
            <a:softEdge rad="241300"/>
          </a:effectLst>
        </p:spPr>
        <p:txBody>
          <a:bodyPr wrap="square" rtlCol="0">
            <a:spAutoFit/>
          </a:bodyPr>
          <a:lstStyle/>
          <a:p>
            <a:pPr algn="ctr"/>
            <a:r>
              <a:rPr lang="cs-CZ" sz="3000" dirty="0">
                <a:solidFill>
                  <a:srgbClr val="000099"/>
                </a:solidFill>
                <a:latin typeface="Cooper Black" panose="0208090404030B020404" pitchFamily="18" charset="0"/>
              </a:rPr>
              <a:t>Mužstvo dospělých potřetí za sebou prohrálo o branku a stále zůstává bez bodu</a:t>
            </a:r>
          </a:p>
        </p:txBody>
      </p:sp>
      <p:graphicFrame>
        <p:nvGraphicFramePr>
          <p:cNvPr id="13" name="Tabulka 12">
            <a:extLst>
              <a:ext uri="{FF2B5EF4-FFF2-40B4-BE49-F238E27FC236}">
                <a16:creationId xmlns:a16="http://schemas.microsoft.com/office/drawing/2014/main" id="{E2C8BC9C-65F6-4B84-A1D0-162A3F753F92}"/>
              </a:ext>
            </a:extLst>
          </p:cNvPr>
          <p:cNvGraphicFramePr>
            <a:graphicFrameLocks noGrp="1"/>
          </p:cNvGraphicFramePr>
          <p:nvPr>
            <p:extLst>
              <p:ext uri="{D42A27DB-BD31-4B8C-83A1-F6EECF244321}">
                <p14:modId xmlns:p14="http://schemas.microsoft.com/office/powerpoint/2010/main" val="4270710070"/>
              </p:ext>
            </p:extLst>
          </p:nvPr>
        </p:nvGraphicFramePr>
        <p:xfrm>
          <a:off x="5508379" y="3064191"/>
          <a:ext cx="4644724" cy="3907548"/>
        </p:xfrm>
        <a:graphic>
          <a:graphicData uri="http://schemas.openxmlformats.org/drawingml/2006/table">
            <a:tbl>
              <a:tblPr/>
              <a:tblGrid>
                <a:gridCol w="1831844">
                  <a:extLst>
                    <a:ext uri="{9D8B030D-6E8A-4147-A177-3AD203B41FA5}">
                      <a16:colId xmlns:a16="http://schemas.microsoft.com/office/drawing/2014/main" val="2491448596"/>
                    </a:ext>
                  </a:extLst>
                </a:gridCol>
                <a:gridCol w="1933131">
                  <a:extLst>
                    <a:ext uri="{9D8B030D-6E8A-4147-A177-3AD203B41FA5}">
                      <a16:colId xmlns:a16="http://schemas.microsoft.com/office/drawing/2014/main" val="2919474749"/>
                    </a:ext>
                  </a:extLst>
                </a:gridCol>
                <a:gridCol w="879749">
                  <a:extLst>
                    <a:ext uri="{9D8B030D-6E8A-4147-A177-3AD203B41FA5}">
                      <a16:colId xmlns:a16="http://schemas.microsoft.com/office/drawing/2014/main" val="2800354305"/>
                    </a:ext>
                  </a:extLst>
                </a:gridCol>
              </a:tblGrid>
              <a:tr h="112720">
                <a:tc gridSpan="3">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2. kolo 31.8.-01.09.09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494897884"/>
                  </a:ext>
                </a:extLst>
              </a:tr>
              <a:tr h="112720">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Sokol Mšené Lázně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FK </a:t>
                      </a:r>
                      <a:r>
                        <a:rPr lang="cs-CZ" sz="800" b="1" i="0" u="none" strike="noStrike" dirty="0" err="1">
                          <a:solidFill>
                            <a:srgbClr val="000000"/>
                          </a:solidFill>
                          <a:effectLst/>
                          <a:latin typeface="Arial" panose="020B0604020202020204" pitchFamily="34" charset="0"/>
                          <a:cs typeface="Arial" panose="020B0604020202020204" pitchFamily="34" charset="0"/>
                        </a:rPr>
                        <a:t>Schoeller</a:t>
                      </a:r>
                      <a:r>
                        <a:rPr lang="cs-CZ" sz="800" b="1" i="0" u="none" strike="noStrike" dirty="0">
                          <a:solidFill>
                            <a:srgbClr val="000000"/>
                          </a:solidFill>
                          <a:effectLst/>
                          <a:latin typeface="Arial" panose="020B0604020202020204" pitchFamily="34" charset="0"/>
                          <a:cs typeface="Arial" panose="020B0604020202020204" pitchFamily="34" charset="0"/>
                        </a:rPr>
                        <a:t> Křešice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5.4</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713299027"/>
                  </a:ext>
                </a:extLst>
              </a:tr>
              <a:tr h="112720">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Slavoj Sulejovice / Vchynice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pl-PL" sz="800" b="1" i="0" u="none" strike="noStrike" dirty="0">
                          <a:solidFill>
                            <a:srgbClr val="000000"/>
                          </a:solidFill>
                          <a:effectLst/>
                          <a:latin typeface="Arial" panose="020B0604020202020204" pitchFamily="34" charset="0"/>
                          <a:cs typeface="Arial" panose="020B0604020202020204" pitchFamily="34" charset="0"/>
                        </a:rPr>
                        <a:t>TJ Viktorie </a:t>
                      </a:r>
                      <a:r>
                        <a:rPr lang="pl-PL" sz="800" b="1" i="0" u="none" strike="noStrike" dirty="0" err="1">
                          <a:solidFill>
                            <a:srgbClr val="000000"/>
                          </a:solidFill>
                          <a:effectLst/>
                          <a:latin typeface="Arial" panose="020B0604020202020204" pitchFamily="34" charset="0"/>
                          <a:cs typeface="Arial" panose="020B0604020202020204" pitchFamily="34" charset="0"/>
                        </a:rPr>
                        <a:t>Budyně</a:t>
                      </a:r>
                      <a:r>
                        <a:rPr lang="pl-PL" sz="800" b="1" i="0" u="none" strike="noStrike" dirty="0">
                          <a:solidFill>
                            <a:srgbClr val="000000"/>
                          </a:solidFill>
                          <a:effectLst/>
                          <a:latin typeface="Arial" panose="020B0604020202020204" pitchFamily="34" charset="0"/>
                          <a:cs typeface="Arial" panose="020B0604020202020204" pitchFamily="34" charset="0"/>
                        </a:rPr>
                        <a:t> nad </a:t>
                      </a:r>
                      <a:r>
                        <a:rPr lang="pl-PL" sz="800" b="1" i="0" u="none" strike="noStrike" dirty="0" err="1">
                          <a:solidFill>
                            <a:srgbClr val="000000"/>
                          </a:solidFill>
                          <a:effectLst/>
                          <a:latin typeface="Arial" panose="020B0604020202020204" pitchFamily="34" charset="0"/>
                          <a:cs typeface="Arial" panose="020B0604020202020204" pitchFamily="34" charset="0"/>
                        </a:rPr>
                        <a:t>Ohří</a:t>
                      </a:r>
                      <a:r>
                        <a:rPr lang="pl-PL" sz="800" b="1" i="0" u="none" strike="noStrike" dirty="0">
                          <a:solidFill>
                            <a:srgbClr val="000000"/>
                          </a:solidFill>
                          <a:effectLst/>
                          <a:latin typeface="Arial" panose="020B0604020202020204" pitchFamily="34" charset="0"/>
                          <a:cs typeface="Arial" panose="020B0604020202020204" pitchFamily="34" charset="0"/>
                        </a:rPr>
                        <a:t>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1:5</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302536554"/>
                  </a:ext>
                </a:extLst>
              </a:tr>
              <a:tr h="112720">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Sokol Libochovany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effectLst/>
                          <a:latin typeface="Arial" panose="020B0604020202020204" pitchFamily="34" charset="0"/>
                          <a:cs typeface="Arial" panose="020B0604020202020204" pitchFamily="34" charset="0"/>
                        </a:rPr>
                        <a:t>TJ Sokol Hoštka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1:3</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137334313"/>
                  </a:ext>
                </a:extLst>
              </a:tr>
              <a:tr h="112720">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FC Dubany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SK Štětí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1:9</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278906991"/>
                  </a:ext>
                </a:extLst>
              </a:tr>
              <a:tr h="112720">
                <a:tc>
                  <a:txBody>
                    <a:bodyPr/>
                    <a:lstStyle/>
                    <a:p>
                      <a:pPr algn="ctr" fontAlgn="ctr"/>
                      <a:r>
                        <a:rPr lang="cs-CZ" sz="800" b="1" i="0" u="none" strike="noStrike">
                          <a:solidFill>
                            <a:srgbClr val="000000"/>
                          </a:solidFill>
                          <a:effectLst/>
                          <a:latin typeface="Arial" panose="020B0604020202020204" pitchFamily="34" charset="0"/>
                          <a:cs typeface="Arial" panose="020B0604020202020204" pitchFamily="34" charset="0"/>
                        </a:rPr>
                        <a:t>SK Velemín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FK Slavoj Třebenice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0:16</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464153234"/>
                  </a:ext>
                </a:extLst>
              </a:tr>
              <a:tr h="112720">
                <a:tc>
                  <a:txBody>
                    <a:bodyPr/>
                    <a:lstStyle/>
                    <a:p>
                      <a:pPr algn="ctr" fontAlgn="ctr"/>
                      <a:r>
                        <a:rPr lang="cs-CZ" sz="800" b="1" i="0" u="none" strike="noStrike">
                          <a:solidFill>
                            <a:srgbClr val="000000"/>
                          </a:solidFill>
                          <a:effectLst/>
                          <a:latin typeface="Arial" panose="020B0604020202020204" pitchFamily="34" charset="0"/>
                          <a:cs typeface="Arial" panose="020B0604020202020204" pitchFamily="34" charset="0"/>
                        </a:rPr>
                        <a:t>Sokol Velké Žernoseky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Sokol </a:t>
                      </a:r>
                      <a:r>
                        <a:rPr lang="cs-CZ" sz="800" b="1" i="0" u="none" strike="noStrike" dirty="0" err="1">
                          <a:solidFill>
                            <a:srgbClr val="000000"/>
                          </a:solidFill>
                          <a:effectLst/>
                          <a:latin typeface="Arial" panose="020B0604020202020204" pitchFamily="34" charset="0"/>
                          <a:cs typeface="Arial" panose="020B0604020202020204" pitchFamily="34" charset="0"/>
                        </a:rPr>
                        <a:t>Straškov</a:t>
                      </a:r>
                      <a:r>
                        <a:rPr lang="cs-CZ" sz="800" b="1" i="0" u="none" strike="noStrike" dirty="0">
                          <a:solidFill>
                            <a:srgbClr val="000000"/>
                          </a:solidFill>
                          <a:effectLst/>
                          <a:latin typeface="Arial" panose="020B0604020202020204" pitchFamily="34" charset="0"/>
                          <a:cs typeface="Arial" panose="020B0604020202020204" pitchFamily="34" charset="0"/>
                        </a:rPr>
                        <a:t>-Vodochody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578019181"/>
                  </a:ext>
                </a:extLst>
              </a:tr>
              <a:tr h="112720">
                <a:tc>
                  <a:txBody>
                    <a:bodyPr/>
                    <a:lstStyle/>
                    <a:p>
                      <a:pPr algn="ctr" fontAlgn="ctr"/>
                      <a:r>
                        <a:rPr lang="cs-CZ" sz="800" b="1" i="0" u="none" strike="noStrike">
                          <a:solidFill>
                            <a:srgbClr val="000000"/>
                          </a:solidFill>
                          <a:effectLst/>
                          <a:latin typeface="Arial" panose="020B0604020202020204" pitchFamily="34" charset="0"/>
                          <a:cs typeface="Arial" panose="020B0604020202020204" pitchFamily="34" charset="0"/>
                        </a:rPr>
                        <a:t>FK Travčice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Lovečkovice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12064125"/>
                  </a:ext>
                </a:extLst>
              </a:tr>
              <a:tr h="112720">
                <a:tc>
                  <a:txBody>
                    <a:bodyPr/>
                    <a:lstStyle/>
                    <a:p>
                      <a:pPr algn="ctr" fontAlgn="ctr"/>
                      <a:r>
                        <a:rPr lang="cs-CZ" sz="800" b="1" i="0" u="none" strike="noStrike">
                          <a:solidFill>
                            <a:srgbClr val="000000"/>
                          </a:solidFill>
                          <a:effectLst/>
                          <a:latin typeface="Arial" panose="020B0604020202020204" pitchFamily="34" charset="0"/>
                          <a:cs typeface="Arial" panose="020B0604020202020204" pitchFamily="34" charset="0"/>
                        </a:rPr>
                        <a:t>SK Liběšice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effectLst/>
                          <a:latin typeface="Arial" panose="020B0604020202020204" pitchFamily="34" charset="0"/>
                          <a:cs typeface="Arial" panose="020B0604020202020204" pitchFamily="34" charset="0"/>
                        </a:rPr>
                        <a:t>T.J. Sokol Zahořany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041858625"/>
                  </a:ext>
                </a:extLst>
              </a:tr>
              <a:tr h="112720">
                <a:tc gridSpan="3">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13. kolo   4.09.2019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157961433"/>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SK Velemín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a:t>
                      </a:r>
                      <a:r>
                        <a:rPr lang="cs-CZ" sz="900" b="1" i="0" u="none" strike="noStrike" dirty="0" err="1">
                          <a:solidFill>
                            <a:srgbClr val="000000"/>
                          </a:solidFill>
                          <a:effectLst/>
                          <a:latin typeface="Arial" panose="020B0604020202020204" pitchFamily="34" charset="0"/>
                          <a:cs typeface="Arial" panose="020B0604020202020204" pitchFamily="34" charset="0"/>
                        </a:rPr>
                        <a:t>Straškov</a:t>
                      </a:r>
                      <a:r>
                        <a:rPr lang="cs-CZ" sz="900" b="1" i="0" u="none" strike="noStrike" dirty="0">
                          <a:solidFill>
                            <a:srgbClr val="000000"/>
                          </a:solidFill>
                          <a:effectLst/>
                          <a:latin typeface="Arial" panose="020B0604020202020204" pitchFamily="34" charset="0"/>
                          <a:cs typeface="Arial" panose="020B0604020202020204" pitchFamily="34" charset="0"/>
                        </a:rPr>
                        <a:t>-Vodochody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0:17</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055012541"/>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FK Slavoj Třebenice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Zahořany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7:0</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684776877"/>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Sokol Velké Žernoseky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FC Dubany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0:3</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199885494"/>
                  </a:ext>
                </a:extLst>
              </a:tr>
              <a:tr h="112720">
                <a:tc>
                  <a:txBody>
                    <a:bodyPr/>
                    <a:lstStyle/>
                    <a:p>
                      <a:pPr algn="ctr" fontAlgn="ctr"/>
                      <a:r>
                        <a:rPr lang="pl-PL" sz="900" b="1" i="0" u="none" strike="noStrike">
                          <a:solidFill>
                            <a:srgbClr val="000000"/>
                          </a:solidFill>
                          <a:effectLst/>
                          <a:latin typeface="Arial" panose="020B0604020202020204" pitchFamily="34" charset="0"/>
                          <a:cs typeface="Arial" panose="020B0604020202020204" pitchFamily="34" charset="0"/>
                        </a:rPr>
                        <a:t>TJ Viktorie Budyně nad Ohří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Lovečkovice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17:1</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951617035"/>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FK Schoeller Křešice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Slavoj Sulejovice / Vchynice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0:8</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364758429"/>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SK Liběšice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Hoštka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2:3 PK</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807499245"/>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FK Travčice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Libochovany</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0:5</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715854732"/>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TJ Sokol Mšené Lázně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SK Štětí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0:14</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078222492"/>
                  </a:ext>
                </a:extLst>
              </a:tr>
              <a:tr h="112720">
                <a:tc gridSpan="3">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3. kolo 07.-08.09.2019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552500936"/>
                  </a:ext>
                </a:extLst>
              </a:tr>
              <a:tr h="112720">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Lovečkovice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Sokol Velké Žernoseky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0:12</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292122408"/>
                  </a:ext>
                </a:extLst>
              </a:tr>
              <a:tr h="112720">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FK </a:t>
                      </a:r>
                      <a:r>
                        <a:rPr lang="cs-CZ" sz="900" b="1" i="0" u="none" strike="noStrike" dirty="0" err="1">
                          <a:solidFill>
                            <a:srgbClr val="000000"/>
                          </a:solidFill>
                          <a:effectLst/>
                          <a:latin typeface="Arial" panose="020B0604020202020204" pitchFamily="34" charset="0"/>
                          <a:cs typeface="Arial" panose="020B0604020202020204" pitchFamily="34" charset="0"/>
                        </a:rPr>
                        <a:t>Schoeller</a:t>
                      </a:r>
                      <a:r>
                        <a:rPr lang="cs-CZ" sz="900" b="1" i="0" u="none" strike="noStrike" dirty="0">
                          <a:solidFill>
                            <a:srgbClr val="000000"/>
                          </a:solidFill>
                          <a:effectLst/>
                          <a:latin typeface="Arial" panose="020B0604020202020204" pitchFamily="34" charset="0"/>
                          <a:cs typeface="Arial" panose="020B0604020202020204" pitchFamily="34" charset="0"/>
                        </a:rPr>
                        <a:t> Křešice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SK Liběšice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1:6</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060840264"/>
                  </a:ext>
                </a:extLst>
              </a:tr>
              <a:tr h="112720">
                <a:tc>
                  <a:txBody>
                    <a:bodyPr/>
                    <a:lstStyle/>
                    <a:p>
                      <a:pPr algn="ctr" fontAlgn="ctr"/>
                      <a:r>
                        <a:rPr lang="pl-PL" sz="900" b="1" i="0" u="none" strike="noStrike" dirty="0">
                          <a:solidFill>
                            <a:srgbClr val="000000"/>
                          </a:solidFill>
                          <a:effectLst/>
                          <a:latin typeface="Arial" panose="020B0604020202020204" pitchFamily="34" charset="0"/>
                          <a:cs typeface="Arial" panose="020B0604020202020204" pitchFamily="34" charset="0"/>
                        </a:rPr>
                        <a:t>TJ Viktorie </a:t>
                      </a:r>
                      <a:r>
                        <a:rPr lang="pl-PL" sz="900" b="1" i="0" u="none" strike="noStrike" dirty="0" err="1">
                          <a:solidFill>
                            <a:srgbClr val="000000"/>
                          </a:solidFill>
                          <a:effectLst/>
                          <a:latin typeface="Arial" panose="020B0604020202020204" pitchFamily="34" charset="0"/>
                          <a:cs typeface="Arial" panose="020B0604020202020204" pitchFamily="34" charset="0"/>
                        </a:rPr>
                        <a:t>Budyně</a:t>
                      </a:r>
                      <a:r>
                        <a:rPr lang="pl-PL" sz="900" b="1" i="0" u="none" strike="noStrike" dirty="0">
                          <a:solidFill>
                            <a:srgbClr val="000000"/>
                          </a:solidFill>
                          <a:effectLst/>
                          <a:latin typeface="Arial" panose="020B0604020202020204" pitchFamily="34" charset="0"/>
                          <a:cs typeface="Arial" panose="020B0604020202020204" pitchFamily="34" charset="0"/>
                        </a:rPr>
                        <a:t> nad </a:t>
                      </a:r>
                      <a:r>
                        <a:rPr lang="pl-PL" sz="900" b="1" i="0" u="none" strike="noStrike" dirty="0" err="1">
                          <a:solidFill>
                            <a:srgbClr val="000000"/>
                          </a:solidFill>
                          <a:effectLst/>
                          <a:latin typeface="Arial" panose="020B0604020202020204" pitchFamily="34" charset="0"/>
                          <a:cs typeface="Arial" panose="020B0604020202020204" pitchFamily="34" charset="0"/>
                        </a:rPr>
                        <a:t>Ohří</a:t>
                      </a:r>
                      <a:r>
                        <a:rPr lang="pl-PL" sz="900" b="1" i="0" u="none" strike="noStrike" dirty="0">
                          <a:solidFill>
                            <a:srgbClr val="000000"/>
                          </a:solidFill>
                          <a:effectLst/>
                          <a:latin typeface="Arial" panose="020B0604020202020204" pitchFamily="34" charset="0"/>
                          <a:cs typeface="Arial" panose="020B0604020202020204" pitchFamily="34" charset="0"/>
                        </a:rPr>
                        <a:t>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SK Velemín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12:0</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224659516"/>
                  </a:ext>
                </a:extLst>
              </a:tr>
              <a:tr h="112720">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Zahořany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FK Travčice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1:3</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169088332"/>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FK Slavoj Třebenice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Mšené Lázně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3:2 PK</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009430981"/>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TJ Sokol Hoštka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Slavoj Sulejovice / Vchynice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8:1</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059524496"/>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SK Štětí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Sokol Libochovany</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8:0</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457787615"/>
                  </a:ext>
                </a:extLst>
              </a:tr>
              <a:tr h="112720">
                <a:tc>
                  <a:txBody>
                    <a:bodyPr/>
                    <a:lstStyle/>
                    <a:p>
                      <a:pPr algn="ctr" fontAlgn="ctr"/>
                      <a:r>
                        <a:rPr lang="cs-CZ" sz="900" b="1" i="0" u="none" strike="noStrike">
                          <a:solidFill>
                            <a:srgbClr val="000000"/>
                          </a:solidFill>
                          <a:effectLst/>
                          <a:latin typeface="Arial" panose="020B0604020202020204" pitchFamily="34" charset="0"/>
                          <a:cs typeface="Arial" panose="020B0604020202020204" pitchFamily="34" charset="0"/>
                        </a:rPr>
                        <a:t>TJ Sokol Straškov-Vodochody </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TJ FC Dubany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cs typeface="Arial" panose="020B0604020202020204" pitchFamily="34" charset="0"/>
                        </a:rPr>
                        <a:t> 12.9.2019</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514801185"/>
                  </a:ext>
                </a:extLst>
              </a:tr>
            </a:tbl>
          </a:graphicData>
        </a:graphic>
      </p:graphicFrame>
      <p:graphicFrame>
        <p:nvGraphicFramePr>
          <p:cNvPr id="14" name="Tabulka 13">
            <a:extLst>
              <a:ext uri="{FF2B5EF4-FFF2-40B4-BE49-F238E27FC236}">
                <a16:creationId xmlns:a16="http://schemas.microsoft.com/office/drawing/2014/main" id="{43BC12E2-6814-4536-A462-AB12357C4AF6}"/>
              </a:ext>
            </a:extLst>
          </p:cNvPr>
          <p:cNvGraphicFramePr>
            <a:graphicFrameLocks noGrp="1"/>
          </p:cNvGraphicFramePr>
          <p:nvPr>
            <p:extLst>
              <p:ext uri="{D42A27DB-BD31-4B8C-83A1-F6EECF244321}">
                <p14:modId xmlns:p14="http://schemas.microsoft.com/office/powerpoint/2010/main" val="1547643969"/>
              </p:ext>
            </p:extLst>
          </p:nvPr>
        </p:nvGraphicFramePr>
        <p:xfrm>
          <a:off x="5508381" y="120326"/>
          <a:ext cx="4644723" cy="2754233"/>
        </p:xfrm>
        <a:graphic>
          <a:graphicData uri="http://schemas.openxmlformats.org/drawingml/2006/table">
            <a:tbl>
              <a:tblPr/>
              <a:tblGrid>
                <a:gridCol w="290069">
                  <a:extLst>
                    <a:ext uri="{9D8B030D-6E8A-4147-A177-3AD203B41FA5}">
                      <a16:colId xmlns:a16="http://schemas.microsoft.com/office/drawing/2014/main" val="4214661311"/>
                    </a:ext>
                  </a:extLst>
                </a:gridCol>
                <a:gridCol w="1947085">
                  <a:extLst>
                    <a:ext uri="{9D8B030D-6E8A-4147-A177-3AD203B41FA5}">
                      <a16:colId xmlns:a16="http://schemas.microsoft.com/office/drawing/2014/main" val="2625814065"/>
                    </a:ext>
                  </a:extLst>
                </a:gridCol>
                <a:gridCol w="380715">
                  <a:extLst>
                    <a:ext uri="{9D8B030D-6E8A-4147-A177-3AD203B41FA5}">
                      <a16:colId xmlns:a16="http://schemas.microsoft.com/office/drawing/2014/main" val="2099439590"/>
                    </a:ext>
                  </a:extLst>
                </a:gridCol>
                <a:gridCol w="261062">
                  <a:extLst>
                    <a:ext uri="{9D8B030D-6E8A-4147-A177-3AD203B41FA5}">
                      <a16:colId xmlns:a16="http://schemas.microsoft.com/office/drawing/2014/main" val="3364367234"/>
                    </a:ext>
                  </a:extLst>
                </a:gridCol>
                <a:gridCol w="206674">
                  <a:extLst>
                    <a:ext uri="{9D8B030D-6E8A-4147-A177-3AD203B41FA5}">
                      <a16:colId xmlns:a16="http://schemas.microsoft.com/office/drawing/2014/main" val="642701546"/>
                    </a:ext>
                  </a:extLst>
                </a:gridCol>
                <a:gridCol w="206674">
                  <a:extLst>
                    <a:ext uri="{9D8B030D-6E8A-4147-A177-3AD203B41FA5}">
                      <a16:colId xmlns:a16="http://schemas.microsoft.com/office/drawing/2014/main" val="3284274926"/>
                    </a:ext>
                  </a:extLst>
                </a:gridCol>
                <a:gridCol w="275565">
                  <a:extLst>
                    <a:ext uri="{9D8B030D-6E8A-4147-A177-3AD203B41FA5}">
                      <a16:colId xmlns:a16="http://schemas.microsoft.com/office/drawing/2014/main" val="2590632955"/>
                    </a:ext>
                  </a:extLst>
                </a:gridCol>
                <a:gridCol w="739675">
                  <a:extLst>
                    <a:ext uri="{9D8B030D-6E8A-4147-A177-3AD203B41FA5}">
                      <a16:colId xmlns:a16="http://schemas.microsoft.com/office/drawing/2014/main" val="3596121599"/>
                    </a:ext>
                  </a:extLst>
                </a:gridCol>
                <a:gridCol w="337204">
                  <a:extLst>
                    <a:ext uri="{9D8B030D-6E8A-4147-A177-3AD203B41FA5}">
                      <a16:colId xmlns:a16="http://schemas.microsoft.com/office/drawing/2014/main" val="1057788701"/>
                    </a:ext>
                  </a:extLst>
                </a:gridCol>
              </a:tblGrid>
              <a:tr h="148193">
                <a:tc gridSpan="9">
                  <a:txBody>
                    <a:bodyPr/>
                    <a:lstStyle/>
                    <a:p>
                      <a:pPr algn="ctr" fontAlgn="ctr"/>
                      <a:r>
                        <a:rPr lang="cs-CZ" sz="1200" b="1" i="0" u="none" strike="noStrike">
                          <a:solidFill>
                            <a:srgbClr val="0000CC"/>
                          </a:solidFill>
                          <a:effectLst/>
                          <a:latin typeface="Calibri" panose="020F0502020204030204" pitchFamily="34" charset="0"/>
                        </a:rPr>
                        <a:t>Okresní přebor starších žáků 2019/2020  po 4.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647941313"/>
                  </a:ext>
                </a:extLst>
              </a:tr>
              <a:tr h="148193">
                <a:tc>
                  <a:txBody>
                    <a:bodyPr/>
                    <a:lstStyle/>
                    <a:p>
                      <a:pPr algn="ctr" fontAlgn="ctr"/>
                      <a:r>
                        <a:rPr lang="cs-CZ" sz="12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4082057986"/>
                  </a:ext>
                </a:extLst>
              </a:tr>
              <a:tr h="141137">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TJ Sokol Hoštka, z.s</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18:6</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650887592"/>
                  </a:ext>
                </a:extLst>
              </a:tr>
              <a:tr h="141137">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TJ Viktorie Budyně n.O.</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37:5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844861376"/>
                  </a:ext>
                </a:extLst>
              </a:tr>
              <a:tr h="141137">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FK Slavoj Třebenice</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28:5</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2607513322"/>
                  </a:ext>
                </a:extLst>
              </a:tr>
              <a:tr h="141137">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Liběšice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22:3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859481728"/>
                  </a:ext>
                </a:extLst>
              </a:tr>
              <a:tr h="141137">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TJ Sokol Straškov</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34:0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139642844"/>
                  </a:ext>
                </a:extLst>
              </a:tr>
              <a:tr h="141137">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Sokol Libochovany</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11:12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514707359"/>
                  </a:ext>
                </a:extLst>
              </a:tr>
              <a:tr h="141137">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TJ Sokol Mšené Lázně</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7:20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1065559799"/>
                  </a:ext>
                </a:extLst>
              </a:tr>
              <a:tr h="141137">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Sokol Velké Žernoseky</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12:13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653026357"/>
                  </a:ext>
                </a:extLst>
              </a:tr>
              <a:tr h="141137">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Sulejovice/Vchynice SD</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11:18</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4138460099"/>
                  </a:ext>
                </a:extLst>
              </a:tr>
              <a:tr h="141137">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SCHOELLER Křešice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14:22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77977146"/>
                  </a:ext>
                </a:extLst>
              </a:tr>
              <a:tr h="141137">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TJ FC Dubany</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6:14</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2940068365"/>
                  </a:ext>
                </a:extLst>
              </a:tr>
              <a:tr h="141137">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Travčice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3:23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717192708"/>
                  </a:ext>
                </a:extLst>
              </a:tr>
              <a:tr h="141137">
                <a:tc>
                  <a:txBody>
                    <a:bodyPr/>
                    <a:lstStyle/>
                    <a:p>
                      <a:pPr algn="ctr" fontAlgn="ctr"/>
                      <a:r>
                        <a:rPr lang="cs-CZ" sz="11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T.J. Sokol Zahořany</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1:10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3319891757"/>
                  </a:ext>
                </a:extLst>
              </a:tr>
              <a:tr h="141137">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TJ Lovečkovice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1:43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686974066"/>
                  </a:ext>
                </a:extLst>
              </a:tr>
              <a:tr h="148193">
                <a:tc>
                  <a:txBody>
                    <a:bodyPr/>
                    <a:lstStyle/>
                    <a:p>
                      <a:pPr algn="ctr" fontAlgn="ctr"/>
                      <a:r>
                        <a:rPr lang="cs-CZ" sz="9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SK Velemín</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3:54</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extLst>
                  <a:ext uri="{0D108BD9-81ED-4DB2-BD59-A6C34878D82A}">
                    <a16:rowId xmlns:a16="http://schemas.microsoft.com/office/drawing/2014/main" val="3262657212"/>
                  </a:ext>
                </a:extLst>
              </a:tr>
            </a:tbl>
          </a:graphicData>
        </a:graphic>
      </p:graphicFrame>
    </p:spTree>
    <p:extLst>
      <p:ext uri="{BB962C8B-B14F-4D97-AF65-F5344CB8AC3E}">
        <p14:creationId xmlns:p14="http://schemas.microsoft.com/office/powerpoint/2010/main" val="2452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26</a:t>
            </a:r>
          </a:p>
        </p:txBody>
      </p:sp>
      <p:sp>
        <p:nvSpPr>
          <p:cNvPr id="11" name="TextovéPole 10"/>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15</a:t>
            </a:r>
          </a:p>
        </p:txBody>
      </p:sp>
      <p:sp>
        <p:nvSpPr>
          <p:cNvPr id="2" name="Obdélník 1"/>
          <p:cNvSpPr/>
          <p:nvPr/>
        </p:nvSpPr>
        <p:spPr>
          <a:xfrm>
            <a:off x="5472584" y="379140"/>
            <a:ext cx="4680520" cy="6826484"/>
          </a:xfrm>
          <a:prstGeom prst="rect">
            <a:avLst/>
          </a:prstGeom>
        </p:spPr>
        <p:txBody>
          <a:bodyPr wrap="square" lIns="72000" tIns="36000" anchor="ctr">
            <a:spAutoFit/>
          </a:bodyPr>
          <a:lstStyle/>
          <a:p>
            <a:pPr lvl="0" algn="just">
              <a:lnSpc>
                <a:spcPct val="107000"/>
              </a:lnSpc>
              <a:spcAft>
                <a:spcPts val="80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vyrovnat Jakub Slavíček. Dostal se ale až do moc velkého střeleckého úhlu a trefil jen brankáře. Po změně stran se do první vážnější příležitosti dostal náš soupeř v podobě střely z 18 metrů, které chybělo půl metru k cíli. V 58. minutě ukázal hlavní rozhodčí na značku pokutového kopu. Předcházel tomu obranný zákrok Rudolfa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který sáhl na záda Martina Psohlavce a ten šel k zemi. Pak vstal a šel kopat úspěšně penaltu na 2:0. Na akci hned o 2 minuty později bude dlouho smutně vzpomínat Jiří Vacek. Od Jakuba Slavíčka dostal přihrávku a ocitla se před ním prázdné branka. Míč mu ale sedl na nohu o něco později a byla z toho střela metr nad branku. Diváci se chytali za hlavu. Za další 2. minuty byl u zrodu naší další akce opět Jakub Slavíček  a tentokrát už z toho byla branka. Krásně narýsoval přihrávku na Jiří Vokouna a ten věděl co dál. 1:2. Naše hra ožila. Při další nadějné akci nás zastavil praporek asistenta rozhodčí, který mával postavení mimo hru, které zdaleka nebylo. Naděje ale i nadále žila. Bohužel ale její plamínek pohasl v 78. minutě. Ve středu hřiště byl zezadu okopáván Tomáš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píšťalka hlavního arbitra Daniela Vokouna mlčela, vznikla tím výhoda pro soupeře a zastavoval ji nedovoleně Rudolf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Vyfasoval žlutou kartu,  a protože byla druhá, tak musel pod sprchy. O vyrovnání jsme se pokoušeli i v deseti, měli jsme výhodu několika volných přímých kopů, ale ty v dnešní den moc velkou výhodou nebyly.  V závěru ještě po zákroku na Víťu Kalu rozhodčí ve hře pokračovat a Ostrov získal možnost skórovat. V první minutě nastavení se k míči ještě dostal Adam Brůža v dobré pozici, ale i v tomto případě byly použity jiné váhy a pískal se faul. Pak už tu byl konec a s ním i čtvrtá porážka v řadě na našem kontě.      Zápas jsme si prohráli sami, nebyl to rozhodčí, ale bylo to naše mužstva, které se dopouštělo velkého množství nepřesných přihrávek, po kterých bylo před naší brankou hodně dusno. V prvním poločase jsme prakticky nevystřelili na branku soupeře. Teprve až ve 2. minutě nastavení mířil mezi 3 tyče Jakub Slavíček. Nezachytili jsme ani úvod 2. části a hosté šli z penalty do dvoubrankového vedení. Pak jsme ožili a Jiří Vokoun snížil na 1:2. Když jsme se nadechovali k závěrečnému tlaku, tak nás zastavilo vyloučení Rudolfa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Šancí jsme si vypracovali za celých 90 minut minimum. </a:t>
            </a:r>
          </a:p>
          <a:p>
            <a:pPr lvl="0" algn="just">
              <a:lnSpc>
                <a:spcPct val="107000"/>
              </a:lnSpc>
              <a:spcAft>
                <a:spcPts val="80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a:t>
            </a:r>
          </a:p>
          <a:p>
            <a:pPr lvl="0" algn="just">
              <a:lnSpc>
                <a:spcPct val="107000"/>
              </a:lnSpc>
              <a:spcAft>
                <a:spcPts val="80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T.Kysela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(78.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M.Jelínek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V.Kala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J.Vacek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(80.F.Podhorský),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J.Neuman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J.Prieložný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J.Slavíček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D.Brandejs</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(46.A.Brůža)</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R.Feko</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K.Horváth</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P.Hoznédl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V.Frey</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cs typeface="Arial" panose="020B0604020202020204" pitchFamily="34" charset="0"/>
              </a:rPr>
              <a:t>Rozhodčí: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D.Vokoun-D.Lafek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D.Žáková</a:t>
            </a:r>
            <a:r>
              <a:rPr lang="cs-CZ" sz="1000" b="0" dirty="0">
                <a:latin typeface="Arial" panose="020B0604020202020204" pitchFamily="34" charset="0"/>
                <a:cs typeface="Arial" panose="020B0604020202020204" pitchFamily="34" charset="0"/>
              </a:rPr>
              <a:t>  </a:t>
            </a:r>
            <a:r>
              <a:rPr lang="cs-CZ" sz="1000" b="0" u="sng" dirty="0" err="1">
                <a:latin typeface="Arial" panose="020B0604020202020204" pitchFamily="34" charset="0"/>
                <a:cs typeface="Arial" panose="020B0604020202020204" pitchFamily="34" charset="0"/>
              </a:rPr>
              <a:t>Delegát:</a:t>
            </a:r>
            <a:r>
              <a:rPr lang="cs-CZ" sz="1000" b="0" dirty="0" err="1">
                <a:latin typeface="Arial" panose="020B0604020202020204" pitchFamily="34" charset="0"/>
                <a:cs typeface="Arial" panose="020B0604020202020204" pitchFamily="34" charset="0"/>
              </a:rPr>
              <a:t>M.Dobšík</a:t>
            </a:r>
            <a:endParaRPr lang="cs-CZ" sz="1000" b="0" dirty="0">
              <a:latin typeface="Arial" panose="020B0604020202020204" pitchFamily="34" charset="0"/>
              <a:cs typeface="Arial" panose="020B0604020202020204" pitchFamily="34" charset="0"/>
            </a:endParaRPr>
          </a:p>
          <a:p>
            <a:pPr lvl="0">
              <a:lnSpc>
                <a:spcPct val="107000"/>
              </a:lnSpc>
              <a:spcAft>
                <a:spcPts val="0"/>
              </a:spcAft>
            </a:pP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3" name="TextovéPole 2"/>
          <p:cNvSpPr txBox="1"/>
          <p:nvPr/>
        </p:nvSpPr>
        <p:spPr>
          <a:xfrm>
            <a:off x="5472584" y="91108"/>
            <a:ext cx="4680520" cy="253916"/>
          </a:xfrm>
          <a:prstGeom prst="rect">
            <a:avLst/>
          </a:prstGeom>
          <a:solidFill>
            <a:schemeClr val="bg2">
              <a:lumMod val="60000"/>
              <a:lumOff val="40000"/>
            </a:schemeClr>
          </a:solidFill>
          <a:effectLst>
            <a:glow rad="101600">
              <a:srgbClr val="FFFF66">
                <a:alpha val="40000"/>
              </a:srgbClr>
            </a:glow>
            <a:softEdge rad="0"/>
          </a:effectLst>
        </p:spPr>
        <p:txBody>
          <a:bodyPr wrap="square" rtlCol="0">
            <a:spAutoFit/>
          </a:bodyPr>
          <a:lstStyle/>
          <a:p>
            <a:pPr algn="ctr"/>
            <a:r>
              <a:rPr lang="cs-CZ" sz="1050" dirty="0">
                <a:latin typeface="Arial Black" panose="020B0A04020102020204" pitchFamily="34" charset="0"/>
              </a:rPr>
              <a:t>Pokračování SK Štětí – FK Ostrov 31.8.2019   1:2</a:t>
            </a:r>
          </a:p>
        </p:txBody>
      </p:sp>
      <p:sp>
        <p:nvSpPr>
          <p:cNvPr id="15" name="Obdélník 14">
            <a:extLst>
              <a:ext uri="{FF2B5EF4-FFF2-40B4-BE49-F238E27FC236}">
                <a16:creationId xmlns:a16="http://schemas.microsoft.com/office/drawing/2014/main" id="{7EC5C4B3-3F7B-4C05-9BB2-B9045A7A85BB}"/>
              </a:ext>
            </a:extLst>
          </p:cNvPr>
          <p:cNvSpPr/>
          <p:nvPr/>
        </p:nvSpPr>
        <p:spPr>
          <a:xfrm>
            <a:off x="190114" y="1579679"/>
            <a:ext cx="4581317" cy="4954241"/>
          </a:xfrm>
          <a:prstGeom prst="rect">
            <a:avLst/>
          </a:prstGeom>
        </p:spPr>
        <p:txBody>
          <a:bodyPr wrap="square">
            <a:spAutoFit/>
          </a:bodyPr>
          <a:lstStyle/>
          <a:p>
            <a:pPr algn="ctr">
              <a:lnSpc>
                <a:spcPct val="107000"/>
              </a:lnSpc>
              <a:spcAft>
                <a:spcPts val="0"/>
              </a:spcAft>
            </a:pPr>
            <a:r>
              <a:rPr lang="cs-CZ" sz="1800" dirty="0">
                <a:solidFill>
                  <a:srgbClr val="000000"/>
                </a:solidFill>
                <a:latin typeface="Arial Black" panose="020B0A04020102020204" pitchFamily="34" charset="0"/>
                <a:ea typeface="Times New Roman" panose="02020603050405020304" pitchFamily="18" charset="0"/>
                <a:cs typeface="Arial" panose="020B0604020202020204" pitchFamily="34" charset="0"/>
              </a:rPr>
              <a:t>TJ FC Dubany – SK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solidFill>
                  <a:srgbClr val="000000"/>
                </a:solidFill>
                <a:latin typeface="Arial Black" panose="020B0A04020102020204" pitchFamily="34" charset="0"/>
                <a:ea typeface="Times New Roman" panose="02020603050405020304" pitchFamily="18" charset="0"/>
                <a:cs typeface="Arial" panose="020B0604020202020204" pitchFamily="34" charset="0"/>
              </a:rPr>
              <a:t>1:9(1:5)   31.8.2019   2.kolo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Zápasu v Dubanech v obci nedaleko Libochovic jsme se nemohli dočkat a všichni se něj moc těšili. Od prvních minut jsme diktovali tempo hry a čekalo se, kdy padne první branka. Dlouho se nám to ale nedařilo. Kombinace vázla, i díky ne zrovna kvalitnímu terénu, a první radostný moment přišel až ve 21. minutě, kdy se po hezké kombinační akci prosadil Lukáš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Širochman</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Na 2:0 zvýšil Michal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Miga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Ve 26. minutě naše obrana až příliš lehkovážně přistoupila k bránění a nakonec ve vlastním pokutovém území faulovala. Dubany z penalty snížily na 1:2. Naštěstí hned o minutu později zvýšil na 3:1 Michal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Miga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Závěr prvního poločasu se nesl ve znamení další střelecké aktivity hostujícího týmu. Nejprve se z volného přímého kopu krásně trefil na 4:1 Daniel Hromy a konečný účet první půle uzavřel gólem na 5:1 Lukáš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Širochman</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Ani po změně stran se obraz hry moc nezměnil a míče ze své sítě tahal náš soupeř. Ve 45. minutě z pokutového kopu upravil Vojtěch Budka na 6:1. V 55. minutě nejprve Daniel Hromy 7:1, aby o minutu později zvýšil už na 8:1 Roman Chromý. Tečku na 9:1 za vydařeným utkáním udělal Daniel Hromy a završil tak i svůj hattrick. </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Miloslav Hromy trenér  SK Štětí:</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Bojovali jsme více s terénem než se soupeřem. Brzy jsme se ale přizpůsobili a soupeře celý zápas přehrávali. Pochvala pro celý tým. </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Branky: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D.Hromy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3,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L.Širochman</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2,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M.Miga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2,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R.Chromý</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endPar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V.Budka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Sestava: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V.Budka-J.Vejl</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A.Šabák</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M.Miga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R.Chromý</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J.Chromý</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R.Paďour</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L.Širochman</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D.Hromy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M.Daňo</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M.Volák</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J.Viktora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L.Viktora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P.Oliva</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Trenér:</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M.Hromy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V.Podhorský</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Rozhodčí:</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František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Šefránek</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16" name="TextovéPole 15">
            <a:extLst>
              <a:ext uri="{FF2B5EF4-FFF2-40B4-BE49-F238E27FC236}">
                <a16:creationId xmlns:a16="http://schemas.microsoft.com/office/drawing/2014/main" id="{B87A0600-899E-4E62-83BF-B72810D09EA9}"/>
              </a:ext>
            </a:extLst>
          </p:cNvPr>
          <p:cNvSpPr txBox="1"/>
          <p:nvPr/>
        </p:nvSpPr>
        <p:spPr>
          <a:xfrm>
            <a:off x="190113" y="91108"/>
            <a:ext cx="4581317" cy="1323439"/>
          </a:xfrm>
          <a:prstGeom prst="rect">
            <a:avLst/>
          </a:prstGeom>
          <a:solidFill>
            <a:schemeClr val="accent1">
              <a:lumMod val="40000"/>
              <a:lumOff val="60000"/>
            </a:schemeClr>
          </a:solidFill>
          <a:effectLst>
            <a:innerShdw blurRad="63500" dist="1600200" dir="10800000">
              <a:srgbClr val="FFFF00">
                <a:alpha val="50000"/>
              </a:srgbClr>
            </a:innerShdw>
            <a:softEdge rad="0"/>
          </a:effectLst>
        </p:spPr>
        <p:txBody>
          <a:bodyPr wrap="square" rtlCol="0">
            <a:spAutoFit/>
          </a:bodyPr>
          <a:lstStyle/>
          <a:p>
            <a:pPr algn="ctr"/>
            <a:r>
              <a:rPr lang="cs-CZ" sz="2000" dirty="0">
                <a:latin typeface="Arial Black" panose="020B0A04020102020204" pitchFamily="34" charset="0"/>
              </a:rPr>
              <a:t>S nekvalitním terénem se museli vypořádat starší žáci ve druhém zápase letošního ročníku. </a:t>
            </a:r>
          </a:p>
        </p:txBody>
      </p:sp>
      <p:pic>
        <p:nvPicPr>
          <p:cNvPr id="17" name="Obrázek 16">
            <a:extLst>
              <a:ext uri="{FF2B5EF4-FFF2-40B4-BE49-F238E27FC236}">
                <a16:creationId xmlns:a16="http://schemas.microsoft.com/office/drawing/2014/main" id="{796E381A-C03B-4EBB-919F-0743AD8D2326}"/>
              </a:ext>
            </a:extLst>
          </p:cNvPr>
          <p:cNvPicPr>
            <a:picLocks noChangeAspect="1"/>
          </p:cNvPicPr>
          <p:nvPr/>
        </p:nvPicPr>
        <p:blipFill>
          <a:blip r:embed="rId2"/>
          <a:stretch>
            <a:fillRect/>
          </a:stretch>
        </p:blipFill>
        <p:spPr>
          <a:xfrm>
            <a:off x="2908727" y="6116183"/>
            <a:ext cx="1652613" cy="893553"/>
          </a:xfrm>
          <a:prstGeom prst="rect">
            <a:avLst/>
          </a:prstGeom>
        </p:spPr>
      </p:pic>
    </p:spTree>
    <p:extLst>
      <p:ext uri="{BB962C8B-B14F-4D97-AF65-F5344CB8AC3E}">
        <p14:creationId xmlns:p14="http://schemas.microsoft.com/office/powerpoint/2010/main" val="1625450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16</a:t>
            </a:r>
          </a:p>
        </p:txBody>
      </p:sp>
      <p:sp>
        <p:nvSpPr>
          <p:cNvPr id="16" name="TextovéPole 15"/>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25</a:t>
            </a:r>
          </a:p>
        </p:txBody>
      </p:sp>
      <p:sp>
        <p:nvSpPr>
          <p:cNvPr id="2" name="TextovéPole 1"/>
          <p:cNvSpPr txBox="1"/>
          <p:nvPr/>
        </p:nvSpPr>
        <p:spPr>
          <a:xfrm>
            <a:off x="143992" y="955204"/>
            <a:ext cx="4536504" cy="5878532"/>
          </a:xfrm>
          <a:prstGeom prst="rect">
            <a:avLst/>
          </a:prstGeom>
          <a:solidFill>
            <a:srgbClr val="66FF66"/>
          </a:solidFill>
          <a:effectLst>
            <a:softEdge rad="660400"/>
          </a:effectLst>
        </p:spPr>
        <p:txBody>
          <a:bodyPr wrap="square" rtlCol="0">
            <a:spAutoFit/>
          </a:bodyPr>
          <a:lstStyle/>
          <a:p>
            <a:pPr algn="ctr"/>
            <a:r>
              <a:rPr lang="cs-CZ" sz="2000" u="sng" dirty="0">
                <a:latin typeface="Arial Black" panose="020B0A04020102020204" pitchFamily="34" charset="0"/>
              </a:rPr>
              <a:t>Jiří </a:t>
            </a:r>
            <a:r>
              <a:rPr lang="cs-CZ" sz="2000" u="sng" dirty="0" err="1">
                <a:latin typeface="Arial Black" panose="020B0A04020102020204" pitchFamily="34" charset="0"/>
              </a:rPr>
              <a:t>Ransdorf</a:t>
            </a:r>
            <a:r>
              <a:rPr lang="cs-CZ" sz="2000" u="sng" dirty="0">
                <a:latin typeface="Arial Black" panose="020B0A04020102020204" pitchFamily="34" charset="0"/>
              </a:rPr>
              <a:t> trenér Štětí </a:t>
            </a:r>
          </a:p>
          <a:p>
            <a:pPr algn="just"/>
            <a:r>
              <a:rPr lang="cs-CZ" sz="1400" dirty="0">
                <a:latin typeface="Bookman Old Style" panose="02050604050505020204" pitchFamily="18" charset="0"/>
              </a:rPr>
              <a:t>Lepí se nám smůla na boty. Dnes zase nebyli přítomni 2 hráči. V nastaveném čase první půle pak inkasujeme, i když herně byla první půle dobrá. Ve druhém poločase jsme inkasovali z penalty po hloupém faulu. Připadalo mně to jak když jsme unavený. Soupeře jsme ani moc nezlobili až když jsme dali gól, tak jsme začali hrát, ale bylo to už pozdě.</a:t>
            </a:r>
          </a:p>
          <a:p>
            <a:pPr algn="just"/>
            <a:endParaRPr lang="cs-CZ" sz="1400" dirty="0">
              <a:latin typeface="Bookman Old Style" panose="02050604050505020204" pitchFamily="18" charset="0"/>
            </a:endParaRPr>
          </a:p>
          <a:p>
            <a:pPr algn="ctr"/>
            <a:r>
              <a:rPr lang="cs-CZ" sz="2000" u="sng" dirty="0">
                <a:latin typeface="Arial Black" panose="020B0A04020102020204" pitchFamily="34" charset="0"/>
              </a:rPr>
              <a:t>Jiří Štěpán trenér Ostrova </a:t>
            </a:r>
          </a:p>
          <a:p>
            <a:pPr algn="just"/>
            <a:r>
              <a:rPr lang="cs-CZ" sz="1400" dirty="0">
                <a:latin typeface="Bookman Old Style" panose="02050604050505020204" pitchFamily="18" charset="0"/>
              </a:rPr>
              <a:t>Chtěli jsme zde po třech remízách bodovat naplno. Hodně nám pomohl vstřelený gól na konci prvního poločasu. V šatně jsme si k tomu něco řekli a i začátek druhé půle byl dobrý. Dali jsme gól z penalty na 2:0. Pak jsme přenechali domácím inciativu, zbytečně jsme se zatáhli a domácí dali gól na 2:1. Měli jsme ale také ještě další šance a myslím, že si vezeme domů 3 body zaslouženě.</a:t>
            </a:r>
          </a:p>
          <a:p>
            <a:pPr algn="just"/>
            <a:endParaRPr lang="cs-CZ" sz="1400" dirty="0">
              <a:latin typeface="Bookman Old Style" panose="02050604050505020204" pitchFamily="18" charset="0"/>
            </a:endParaRPr>
          </a:p>
          <a:p>
            <a:pPr algn="just"/>
            <a:endParaRPr lang="cs-CZ" sz="1400" dirty="0">
              <a:latin typeface="Bookman Old Style" panose="02050604050505020204" pitchFamily="18" charset="0"/>
            </a:endParaRPr>
          </a:p>
          <a:p>
            <a:pPr algn="just"/>
            <a:endParaRPr lang="cs-CZ" sz="1400" dirty="0">
              <a:latin typeface="Bookman Old Style" panose="02050604050505020204" pitchFamily="18" charset="0"/>
            </a:endParaRPr>
          </a:p>
          <a:p>
            <a:pPr algn="just"/>
            <a:endParaRPr lang="cs-CZ" sz="1400" dirty="0">
              <a:latin typeface="Bookman Old Style" panose="02050604050505020204" pitchFamily="18" charset="0"/>
            </a:endParaRPr>
          </a:p>
          <a:p>
            <a:pPr algn="just"/>
            <a:endParaRPr lang="cs-CZ" sz="1400" dirty="0">
              <a:latin typeface="Bookman Old Style" panose="02050604050505020204" pitchFamily="18" charset="0"/>
            </a:endParaRPr>
          </a:p>
        </p:txBody>
      </p:sp>
      <p:sp>
        <p:nvSpPr>
          <p:cNvPr id="3" name="TextovéPole 2"/>
          <p:cNvSpPr txBox="1"/>
          <p:nvPr/>
        </p:nvSpPr>
        <p:spPr>
          <a:xfrm>
            <a:off x="143992" y="163116"/>
            <a:ext cx="4536504" cy="707886"/>
          </a:xfrm>
          <a:prstGeom prst="rect">
            <a:avLst/>
          </a:prstGeom>
          <a:blipFill>
            <a:blip r:embed="rId2"/>
            <a:tile tx="0" ty="0" sx="100000" sy="100000" flip="none" algn="tl"/>
          </a:blipFill>
          <a:effectLst>
            <a:glow rad="101600">
              <a:srgbClr val="00FF00">
                <a:alpha val="40000"/>
              </a:srgbClr>
            </a:glow>
            <a:softEdge rad="241300"/>
          </a:effectLst>
        </p:spPr>
        <p:txBody>
          <a:bodyPr wrap="square" rtlCol="0">
            <a:spAutoFit/>
          </a:bodyPr>
          <a:lstStyle/>
          <a:p>
            <a:pPr algn="ctr"/>
            <a:r>
              <a:rPr lang="cs-CZ" sz="2000" dirty="0">
                <a:solidFill>
                  <a:srgbClr val="FF0000"/>
                </a:solidFill>
                <a:latin typeface="Arial Black" panose="020B0A04020102020204" pitchFamily="34" charset="0"/>
              </a:rPr>
              <a:t>Zápas Štětí Ostrov hodnotí trenéři</a:t>
            </a:r>
          </a:p>
        </p:txBody>
      </p:sp>
      <p:pic>
        <p:nvPicPr>
          <p:cNvPr id="4" name="Obrázek 3"/>
          <p:cNvPicPr>
            <a:picLocks noChangeAspect="1"/>
          </p:cNvPicPr>
          <p:nvPr/>
        </p:nvPicPr>
        <p:blipFill>
          <a:blip r:embed="rId3"/>
          <a:stretch>
            <a:fillRect/>
          </a:stretch>
        </p:blipFill>
        <p:spPr>
          <a:xfrm>
            <a:off x="1616634" y="5801656"/>
            <a:ext cx="1015155" cy="1031561"/>
          </a:xfrm>
          <a:prstGeom prst="rect">
            <a:avLst/>
          </a:prstGeom>
        </p:spPr>
      </p:pic>
      <p:sp>
        <p:nvSpPr>
          <p:cNvPr id="7" name="TextovéPole 6">
            <a:extLst>
              <a:ext uri="{FF2B5EF4-FFF2-40B4-BE49-F238E27FC236}">
                <a16:creationId xmlns:a16="http://schemas.microsoft.com/office/drawing/2014/main" id="{BB2CA5CB-060E-41A5-AC2C-B72D82AE96A3}"/>
              </a:ext>
            </a:extLst>
          </p:cNvPr>
          <p:cNvSpPr txBox="1"/>
          <p:nvPr/>
        </p:nvSpPr>
        <p:spPr>
          <a:xfrm>
            <a:off x="5463087" y="96491"/>
            <a:ext cx="4618009" cy="1200329"/>
          </a:xfrm>
          <a:prstGeom prst="rect">
            <a:avLst/>
          </a:prstGeom>
          <a:pattFill prst="sphere">
            <a:fgClr>
              <a:srgbClr val="99FFCC"/>
            </a:fgClr>
            <a:bgClr>
              <a:srgbClr val="FFFF00"/>
            </a:bgClr>
          </a:pattFill>
          <a:effectLst>
            <a:innerShdw blurRad="63500" dist="431800" dir="7500000">
              <a:srgbClr val="FF9933">
                <a:alpha val="49804"/>
              </a:srgbClr>
            </a:innerShdw>
            <a:softEdge rad="0"/>
          </a:effectLst>
        </p:spPr>
        <p:txBody>
          <a:bodyPr wrap="square" rtlCol="0">
            <a:spAutoFit/>
          </a:bodyPr>
          <a:lstStyle/>
          <a:p>
            <a:pPr algn="ctr"/>
            <a:r>
              <a:rPr lang="cs-CZ" sz="2400" dirty="0">
                <a:solidFill>
                  <a:srgbClr val="0000CC"/>
                </a:solidFill>
                <a:latin typeface="Source Sans Pro Black" panose="020B0803030403020204" pitchFamily="34" charset="0"/>
                <a:ea typeface="Source Sans Pro Black" panose="020B0803030403020204" pitchFamily="34" charset="0"/>
              </a:rPr>
              <a:t>S</a:t>
            </a:r>
            <a:r>
              <a:rPr lang="cs-CZ" sz="2400" dirty="0">
                <a:solidFill>
                  <a:srgbClr val="D60093"/>
                </a:solidFill>
                <a:latin typeface="Source Sans Pro Black" panose="020B0803030403020204" pitchFamily="34" charset="0"/>
                <a:ea typeface="Source Sans Pro Black" panose="020B0803030403020204" pitchFamily="34" charset="0"/>
              </a:rPr>
              <a:t>tarší žáci v předehrávaném 13. kole okresního přeboru domácí </a:t>
            </a:r>
            <a:r>
              <a:rPr lang="cs-CZ" sz="2400" dirty="0">
                <a:solidFill>
                  <a:srgbClr val="0000CC"/>
                </a:solidFill>
                <a:latin typeface="Source Sans Pro Black" panose="020B0803030403020204" pitchFamily="34" charset="0"/>
                <a:ea typeface="Source Sans Pro Black" panose="020B0803030403020204" pitchFamily="34" charset="0"/>
              </a:rPr>
              <a:t>nešetřili</a:t>
            </a:r>
          </a:p>
        </p:txBody>
      </p:sp>
      <p:sp>
        <p:nvSpPr>
          <p:cNvPr id="8" name="TextovéPole 7">
            <a:extLst>
              <a:ext uri="{FF2B5EF4-FFF2-40B4-BE49-F238E27FC236}">
                <a16:creationId xmlns:a16="http://schemas.microsoft.com/office/drawing/2014/main" id="{6FB74842-2242-4F48-B005-BB3E2270AD8B}"/>
              </a:ext>
            </a:extLst>
          </p:cNvPr>
          <p:cNvSpPr txBox="1"/>
          <p:nvPr/>
        </p:nvSpPr>
        <p:spPr>
          <a:xfrm>
            <a:off x="5541590" y="1400186"/>
            <a:ext cx="4451506" cy="5724644"/>
          </a:xfrm>
          <a:prstGeom prst="rect">
            <a:avLst/>
          </a:prstGeom>
          <a:noFill/>
          <a:effectLst>
            <a:softEdge rad="0"/>
          </a:effectLst>
        </p:spPr>
        <p:txBody>
          <a:bodyPr wrap="square" rtlCol="0">
            <a:spAutoFit/>
          </a:bodyPr>
          <a:lstStyle/>
          <a:p>
            <a:pPr algn="ctr"/>
            <a:r>
              <a:rPr lang="cs-CZ" sz="1800" dirty="0">
                <a:highlight>
                  <a:srgbClr val="FFFF66"/>
                </a:highlight>
                <a:latin typeface="Arial Black" panose="020B0A04020102020204" pitchFamily="34" charset="0"/>
              </a:rPr>
              <a:t>TJ Sokol Mšené  Lázně - SK Štětí</a:t>
            </a:r>
          </a:p>
          <a:p>
            <a:pPr algn="ctr"/>
            <a:r>
              <a:rPr lang="cs-CZ" sz="1800" dirty="0">
                <a:highlight>
                  <a:srgbClr val="FFFF66"/>
                </a:highlight>
                <a:latin typeface="Arial Black" panose="020B0A04020102020204" pitchFamily="34" charset="0"/>
              </a:rPr>
              <a:t>0:14(0:6)  13. kolo 4.9.2019</a:t>
            </a:r>
          </a:p>
          <a:p>
            <a:pPr algn="just"/>
            <a:r>
              <a:rPr lang="cs-CZ" sz="1000" b="0" dirty="0">
                <a:latin typeface="Arial" panose="020B0604020202020204" pitchFamily="34" charset="0"/>
                <a:cs typeface="Arial" panose="020B0604020202020204" pitchFamily="34" charset="0"/>
              </a:rPr>
              <a:t>V předehrávaném 13. kole okresního přeboru vyrazili starší žáci do Mšených Lázní na hřiště místního celku. Soupeř byl pro nás, jako většina celků v soutěži bude, velkou neznámou. Hned od úvodního hvizdu jsme se ale usadili na jeho polovině a první branka na sebe nedala dlouho čekat. Po velmi hezké kombinační akci byl ve 4. minutě na jejím konci Petr Hůrka. Domácí zareagovali zvýšením důrazu a nějaký čas trvalo, než jsme se s tím vypořádali. Šance byly, ale další branky jsme se dočkali až ve 22. minutě. Na 2:0 upravil Jakub </a:t>
            </a:r>
            <a:r>
              <a:rPr lang="cs-CZ" sz="1000" b="0" dirty="0" err="1">
                <a:latin typeface="Arial" panose="020B0604020202020204" pitchFamily="34" charset="0"/>
                <a:cs typeface="Arial" panose="020B0604020202020204" pitchFamily="34" charset="0"/>
              </a:rPr>
              <a:t>Vejl</a:t>
            </a:r>
            <a:r>
              <a:rPr lang="cs-CZ" sz="1000" b="0" dirty="0">
                <a:latin typeface="Arial" panose="020B0604020202020204" pitchFamily="34" charset="0"/>
                <a:cs typeface="Arial" panose="020B0604020202020204" pitchFamily="34" charset="0"/>
              </a:rPr>
              <a:t> a byl to také signál k dalšímu střeleckému představení. Pytel s góly jakoby se utrhl. Nejprve ve 28. minutě Daniel Hromy 3:0 a stejný hráč zvýšil už na 4:0. V těchto momentech to na hřišti vypadalo, jakoby domácí celek složil zbraně a ještě v samotném závěru první půle tahal míč 2x ze sítě. 5:0 Roman Chromý a v poslední minutě Michael </a:t>
            </a:r>
            <a:r>
              <a:rPr lang="cs-CZ" sz="1000" b="0" dirty="0" err="1">
                <a:latin typeface="Arial" panose="020B0604020202020204" pitchFamily="34" charset="0"/>
                <a:cs typeface="Arial" panose="020B0604020202020204" pitchFamily="34" charset="0"/>
              </a:rPr>
              <a:t>Miga</a:t>
            </a:r>
            <a:r>
              <a:rPr lang="cs-CZ" sz="1000" b="0" dirty="0">
                <a:latin typeface="Arial" panose="020B0604020202020204" pitchFamily="34" charset="0"/>
                <a:cs typeface="Arial" panose="020B0604020202020204" pitchFamily="34" charset="0"/>
              </a:rPr>
              <a:t> 6:0. Druhý poločas pokračoval ve stejném duchu jako ten první a inkasovaných branek na kontě domácích přibývalo. Už ve 38. minutě Daniel Hromy 7:0. Chuť do hry našemu celku neobývala, ba naopak branková </a:t>
            </a:r>
            <a:r>
              <a:rPr lang="cs-CZ" sz="1000" b="0" dirty="0" err="1">
                <a:latin typeface="Arial" panose="020B0604020202020204" pitchFamily="34" charset="0"/>
                <a:cs typeface="Arial" panose="020B0604020202020204" pitchFamily="34" charset="0"/>
              </a:rPr>
              <a:t>sklizeňse</a:t>
            </a:r>
            <a:r>
              <a:rPr lang="cs-CZ" sz="1000" b="0" dirty="0">
                <a:latin typeface="Arial" panose="020B0604020202020204" pitchFamily="34" charset="0"/>
                <a:cs typeface="Arial" panose="020B0604020202020204" pitchFamily="34" charset="0"/>
              </a:rPr>
              <a:t> stupňovala. 42. minuta Petr Hůrka 8:0, 9:0 Michael </a:t>
            </a:r>
            <a:r>
              <a:rPr lang="cs-CZ" sz="1000" b="0" dirty="0" err="1">
                <a:latin typeface="Arial" panose="020B0604020202020204" pitchFamily="34" charset="0"/>
                <a:cs typeface="Arial" panose="020B0604020202020204" pitchFamily="34" charset="0"/>
              </a:rPr>
              <a:t>Miga</a:t>
            </a:r>
            <a:r>
              <a:rPr lang="cs-CZ" sz="1000" b="0" dirty="0">
                <a:latin typeface="Arial" panose="020B0604020202020204" pitchFamily="34" charset="0"/>
                <a:cs typeface="Arial" panose="020B0604020202020204" pitchFamily="34" charset="0"/>
              </a:rPr>
              <a:t> a desítku otevřel Daniel Hromy. Na 11:0 jsme si počkali do 62. minuty a zasloužil se o to Michael </a:t>
            </a:r>
            <a:r>
              <a:rPr lang="cs-CZ" sz="1000" b="0" dirty="0" err="1">
                <a:latin typeface="Arial" panose="020B0604020202020204" pitchFamily="34" charset="0"/>
                <a:cs typeface="Arial" panose="020B0604020202020204" pitchFamily="34" charset="0"/>
              </a:rPr>
              <a:t>Miga</a:t>
            </a:r>
            <a:r>
              <a:rPr lang="cs-CZ" sz="1000" b="0" dirty="0">
                <a:latin typeface="Arial" panose="020B0604020202020204" pitchFamily="34" charset="0"/>
                <a:cs typeface="Arial" panose="020B0604020202020204" pitchFamily="34" charset="0"/>
              </a:rPr>
              <a:t>. 65. minuta Daniel Hromy 12:0.  Do konce zápasu se stačili prosadit ještě Miroslav Volák, pro kterého byl 13 šťastným číslem, protože to byl i jeho první gól v dresu Štětí. Na konečných 14:0 upravil 3 minuty před koncem Daniel Hromy.</a:t>
            </a:r>
          </a:p>
          <a:p>
            <a:pPr algn="just"/>
            <a:r>
              <a:rPr lang="cs-CZ" sz="1000" b="0" u="sng" dirty="0">
                <a:latin typeface="Arial" panose="020B0604020202020204" pitchFamily="34" charset="0"/>
                <a:cs typeface="Arial" panose="020B0604020202020204" pitchFamily="34" charset="0"/>
              </a:rPr>
              <a:t>Miloslav Hromy – trenér Štětí:</a:t>
            </a:r>
            <a:endParaRPr lang="cs-CZ" sz="1000" b="0" dirty="0">
              <a:latin typeface="Arial" panose="020B0604020202020204" pitchFamily="34" charset="0"/>
              <a:cs typeface="Arial" panose="020B0604020202020204" pitchFamily="34" charset="0"/>
            </a:endParaRPr>
          </a:p>
          <a:p>
            <a:pPr algn="just"/>
            <a:r>
              <a:rPr lang="cs-CZ" sz="1000" b="0" dirty="0">
                <a:latin typeface="Arial" panose="020B0604020202020204" pitchFamily="34" charset="0"/>
                <a:cs typeface="Arial" panose="020B0604020202020204" pitchFamily="34" charset="0"/>
              </a:rPr>
              <a:t>Byl to super zápas a hodně se mně líbilo, jak všechny branky padaly po krásných kombinačních akcích a žádný nebyl dílem náhody. Hráči jezdili po hřišti od první do poslední minuty. Bylo to skvělé. Je vidět, že v týmu je skvělá parta a přenáší se to i do úspěšných výsledků.</a:t>
            </a:r>
          </a:p>
          <a:p>
            <a:pPr algn="just"/>
            <a:endParaRPr lang="cs-CZ" sz="1000" b="0" u="sng" dirty="0">
              <a:latin typeface="Arial" panose="020B0604020202020204" pitchFamily="34" charset="0"/>
              <a:cs typeface="Arial" panose="020B0604020202020204" pitchFamily="34" charset="0"/>
            </a:endParaRPr>
          </a:p>
          <a:p>
            <a:pPr algn="just"/>
            <a:r>
              <a:rPr lang="cs-CZ" sz="1000" b="0" u="sng" dirty="0">
                <a:latin typeface="Arial" panose="020B0604020202020204" pitchFamily="34" charset="0"/>
                <a:cs typeface="Arial" panose="020B0604020202020204" pitchFamily="34" charset="0"/>
              </a:rPr>
              <a:t>Branky: </a:t>
            </a:r>
            <a:r>
              <a:rPr lang="cs-CZ" sz="1000" b="0" dirty="0" err="1">
                <a:latin typeface="Arial" panose="020B0604020202020204" pitchFamily="34" charset="0"/>
                <a:cs typeface="Arial" panose="020B0604020202020204" pitchFamily="34" charset="0"/>
              </a:rPr>
              <a:t>D.Hromy</a:t>
            </a:r>
            <a:r>
              <a:rPr lang="cs-CZ" sz="1000" b="0" dirty="0">
                <a:latin typeface="Arial" panose="020B0604020202020204" pitchFamily="34" charset="0"/>
                <a:cs typeface="Arial" panose="020B0604020202020204" pitchFamily="34" charset="0"/>
              </a:rPr>
              <a:t> 6, </a:t>
            </a:r>
            <a:r>
              <a:rPr lang="cs-CZ" sz="1000" b="0" dirty="0" err="1">
                <a:latin typeface="Arial" panose="020B0604020202020204" pitchFamily="34" charset="0"/>
                <a:cs typeface="Arial" panose="020B0604020202020204" pitchFamily="34" charset="0"/>
              </a:rPr>
              <a:t>M.Miga</a:t>
            </a:r>
            <a:r>
              <a:rPr lang="cs-CZ" sz="1000" b="0" dirty="0">
                <a:latin typeface="Arial" panose="020B0604020202020204" pitchFamily="34" charset="0"/>
                <a:cs typeface="Arial" panose="020B0604020202020204" pitchFamily="34" charset="0"/>
              </a:rPr>
              <a:t> 3, </a:t>
            </a:r>
            <a:r>
              <a:rPr lang="cs-CZ" sz="1000" b="0" dirty="0" err="1">
                <a:latin typeface="Arial" panose="020B0604020202020204" pitchFamily="34" charset="0"/>
                <a:cs typeface="Arial" panose="020B0604020202020204" pitchFamily="34" charset="0"/>
              </a:rPr>
              <a:t>P.Hůrka</a:t>
            </a:r>
            <a:r>
              <a:rPr lang="cs-CZ" sz="1000" b="0" dirty="0">
                <a:latin typeface="Arial" panose="020B0604020202020204" pitchFamily="34" charset="0"/>
                <a:cs typeface="Arial" panose="020B0604020202020204" pitchFamily="34" charset="0"/>
              </a:rPr>
              <a:t> 2, </a:t>
            </a:r>
            <a:r>
              <a:rPr lang="cs-CZ" sz="1000" b="0" dirty="0" err="1">
                <a:latin typeface="Arial" panose="020B0604020202020204" pitchFamily="34" charset="0"/>
                <a:cs typeface="Arial" panose="020B0604020202020204" pitchFamily="34" charset="0"/>
              </a:rPr>
              <a:t>J.Vejl</a:t>
            </a:r>
            <a:r>
              <a:rPr lang="cs-CZ" sz="1000" b="0" dirty="0">
                <a:latin typeface="Arial" panose="020B0604020202020204" pitchFamily="34" charset="0"/>
                <a:cs typeface="Arial" panose="020B0604020202020204" pitchFamily="34" charset="0"/>
              </a:rPr>
              <a:t> 1, </a:t>
            </a:r>
            <a:r>
              <a:rPr lang="cs-CZ" sz="1000" b="0" dirty="0" err="1">
                <a:latin typeface="Arial" panose="020B0604020202020204" pitchFamily="34" charset="0"/>
                <a:cs typeface="Arial" panose="020B0604020202020204" pitchFamily="34" charset="0"/>
              </a:rPr>
              <a:t>M.Volák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R.Chromý</a:t>
            </a:r>
            <a:r>
              <a:rPr lang="cs-CZ" sz="1000" b="0" dirty="0">
                <a:latin typeface="Arial" panose="020B0604020202020204" pitchFamily="34" charset="0"/>
                <a:cs typeface="Arial" panose="020B0604020202020204" pitchFamily="34" charset="0"/>
              </a:rPr>
              <a:t> 1</a:t>
            </a:r>
          </a:p>
          <a:p>
            <a:pPr algn="just"/>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V.Budka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J.Chromý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R.Chromý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R.Paďour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D.Hromy</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M.Migal</a:t>
            </a:r>
            <a:r>
              <a:rPr lang="cs-CZ" sz="1000" b="0" dirty="0">
                <a:latin typeface="Arial" panose="020B0604020202020204" pitchFamily="34" charset="0"/>
                <a:cs typeface="Arial" panose="020B0604020202020204" pitchFamily="34" charset="0"/>
              </a:rPr>
              <a:t>, </a:t>
            </a:r>
          </a:p>
          <a:p>
            <a:pPr algn="just"/>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L.Širochoman</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P.Hůrka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J.Viktora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L.Viktora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M.Volák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M.Šabák</a:t>
            </a:r>
            <a:r>
              <a:rPr lang="cs-CZ" sz="1000" b="0" dirty="0">
                <a:latin typeface="Arial" panose="020B0604020202020204" pitchFamily="34" charset="0"/>
                <a:cs typeface="Arial" panose="020B0604020202020204" pitchFamily="34" charset="0"/>
              </a:rPr>
              <a:t>, </a:t>
            </a:r>
          </a:p>
          <a:p>
            <a:pPr algn="just"/>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V.Budka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M.Daňo</a:t>
            </a:r>
            <a:endParaRPr lang="cs-CZ" sz="1000" b="0" dirty="0">
              <a:latin typeface="Arial" panose="020B0604020202020204" pitchFamily="34" charset="0"/>
              <a:cs typeface="Arial" panose="020B0604020202020204" pitchFamily="34" charset="0"/>
            </a:endParaRPr>
          </a:p>
          <a:p>
            <a:pPr algn="just"/>
            <a:r>
              <a:rPr lang="cs-CZ" sz="1000" b="0" u="sng" dirty="0">
                <a:latin typeface="Arial" panose="020B0604020202020204" pitchFamily="34" charset="0"/>
                <a:cs typeface="Arial" panose="020B0604020202020204" pitchFamily="34" charset="0"/>
              </a:rPr>
              <a:t>Trenér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M.Hromy</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Vedoucí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V.Podhorský</a:t>
            </a:r>
            <a:endParaRPr lang="cs-CZ" sz="1000" b="0" dirty="0">
              <a:latin typeface="Arial" panose="020B0604020202020204" pitchFamily="34" charset="0"/>
              <a:cs typeface="Arial" panose="020B0604020202020204" pitchFamily="34" charset="0"/>
            </a:endParaRPr>
          </a:p>
          <a:p>
            <a:pPr algn="just"/>
            <a:r>
              <a:rPr lang="cs-CZ" sz="1000" b="0" u="sng" dirty="0">
                <a:latin typeface="Arial" panose="020B0604020202020204" pitchFamily="34" charset="0"/>
                <a:cs typeface="Arial" panose="020B0604020202020204" pitchFamily="34" charset="0"/>
              </a:rPr>
              <a:t>Rozhodčí</a:t>
            </a:r>
            <a:r>
              <a:rPr lang="cs-CZ" sz="1000" b="0" dirty="0">
                <a:latin typeface="Arial" panose="020B0604020202020204" pitchFamily="34" charset="0"/>
                <a:cs typeface="Arial" panose="020B0604020202020204" pitchFamily="34" charset="0"/>
              </a:rPr>
              <a:t>: Tomáš Holcman </a:t>
            </a:r>
          </a:p>
        </p:txBody>
      </p:sp>
    </p:spTree>
    <p:extLst>
      <p:ext uri="{BB962C8B-B14F-4D97-AF65-F5344CB8AC3E}">
        <p14:creationId xmlns:p14="http://schemas.microsoft.com/office/powerpoint/2010/main" val="813560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2016200" y="700387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24</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17</a:t>
            </a:r>
          </a:p>
        </p:txBody>
      </p:sp>
      <p:pic>
        <p:nvPicPr>
          <p:cNvPr id="3" name="Obrázek 2">
            <a:extLst>
              <a:ext uri="{FF2B5EF4-FFF2-40B4-BE49-F238E27FC236}">
                <a16:creationId xmlns:a16="http://schemas.microsoft.com/office/drawing/2014/main" id="{40A20F70-90A6-4258-AF82-5779A085B9BD}"/>
              </a:ext>
            </a:extLst>
          </p:cNvPr>
          <p:cNvPicPr>
            <a:picLocks noChangeAspect="1"/>
          </p:cNvPicPr>
          <p:nvPr/>
        </p:nvPicPr>
        <p:blipFill>
          <a:blip r:embed="rId2"/>
          <a:stretch>
            <a:fillRect/>
          </a:stretch>
        </p:blipFill>
        <p:spPr>
          <a:xfrm>
            <a:off x="5443769" y="837609"/>
            <a:ext cx="4438297" cy="2824371"/>
          </a:xfrm>
          <a:prstGeom prst="rect">
            <a:avLst/>
          </a:prstGeom>
          <a:ln w="22225">
            <a:solidFill>
              <a:srgbClr val="0000CC"/>
            </a:solidFill>
          </a:ln>
        </p:spPr>
      </p:pic>
      <p:pic>
        <p:nvPicPr>
          <p:cNvPr id="4" name="Obrázek 3">
            <a:extLst>
              <a:ext uri="{FF2B5EF4-FFF2-40B4-BE49-F238E27FC236}">
                <a16:creationId xmlns:a16="http://schemas.microsoft.com/office/drawing/2014/main" id="{CABF21E1-B197-4151-A6BA-CF7F92276676}"/>
              </a:ext>
            </a:extLst>
          </p:cNvPr>
          <p:cNvPicPr>
            <a:picLocks noChangeAspect="1"/>
          </p:cNvPicPr>
          <p:nvPr/>
        </p:nvPicPr>
        <p:blipFill>
          <a:blip r:embed="rId3"/>
          <a:stretch>
            <a:fillRect/>
          </a:stretch>
        </p:blipFill>
        <p:spPr>
          <a:xfrm>
            <a:off x="5443769" y="3819457"/>
            <a:ext cx="4438297" cy="3129834"/>
          </a:xfrm>
          <a:prstGeom prst="rect">
            <a:avLst/>
          </a:prstGeom>
          <a:ln w="19050">
            <a:solidFill>
              <a:srgbClr val="0000CC"/>
            </a:solidFill>
          </a:ln>
        </p:spPr>
      </p:pic>
      <p:sp>
        <p:nvSpPr>
          <p:cNvPr id="6" name="TextovéPole 5">
            <a:extLst>
              <a:ext uri="{FF2B5EF4-FFF2-40B4-BE49-F238E27FC236}">
                <a16:creationId xmlns:a16="http://schemas.microsoft.com/office/drawing/2014/main" id="{B289F64B-E3A7-4748-8E5B-7832292EF847}"/>
              </a:ext>
            </a:extLst>
          </p:cNvPr>
          <p:cNvSpPr txBox="1"/>
          <p:nvPr/>
        </p:nvSpPr>
        <p:spPr>
          <a:xfrm>
            <a:off x="5612938" y="40452"/>
            <a:ext cx="4618009" cy="584775"/>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b="0" i="1" dirty="0"/>
              <a:t>Deník / Jan </a:t>
            </a:r>
            <a:r>
              <a:rPr lang="cs-CZ" b="0" i="1" dirty="0" err="1"/>
              <a:t>Pechánek</a:t>
            </a:r>
            <a:endParaRPr lang="cs-CZ" b="0" i="1" dirty="0"/>
          </a:p>
          <a:p>
            <a:pPr algn="ctr"/>
            <a:r>
              <a:rPr lang="cs-CZ" sz="2000" dirty="0">
                <a:solidFill>
                  <a:srgbClr val="0000CC"/>
                </a:solidFill>
                <a:latin typeface="Arial Black" panose="020B0A04020102020204" pitchFamily="34" charset="0"/>
              </a:rPr>
              <a:t>SK Štětí – FK Ostrov </a:t>
            </a:r>
          </a:p>
        </p:txBody>
      </p:sp>
      <p:sp>
        <p:nvSpPr>
          <p:cNvPr id="13" name="Obdélník 12">
            <a:extLst>
              <a:ext uri="{FF2B5EF4-FFF2-40B4-BE49-F238E27FC236}">
                <a16:creationId xmlns:a16="http://schemas.microsoft.com/office/drawing/2014/main" id="{A02E73D8-05F1-43D4-9DA7-C8527F627F99}"/>
              </a:ext>
            </a:extLst>
          </p:cNvPr>
          <p:cNvSpPr/>
          <p:nvPr/>
        </p:nvSpPr>
        <p:spPr>
          <a:xfrm>
            <a:off x="55614" y="1822561"/>
            <a:ext cx="4725706" cy="4954241"/>
          </a:xfrm>
          <a:prstGeom prst="rect">
            <a:avLst/>
          </a:prstGeom>
        </p:spPr>
        <p:txBody>
          <a:bodyPr wrap="square">
            <a:spAutoFit/>
          </a:bodyPr>
          <a:lstStyle/>
          <a:p>
            <a:pPr algn="ctr">
              <a:lnSpc>
                <a:spcPct val="107000"/>
              </a:lnSpc>
              <a:spcAft>
                <a:spcPts val="0"/>
              </a:spcAft>
            </a:pPr>
            <a:r>
              <a:rPr lang="cs-CZ" sz="1800" dirty="0">
                <a:highlight>
                  <a:srgbClr val="00FF00"/>
                </a:highlight>
                <a:latin typeface="Arial Black" panose="020B0A04020102020204" pitchFamily="34" charset="0"/>
                <a:ea typeface="Calibri" panose="020F0502020204030204" pitchFamily="34" charset="0"/>
                <a:cs typeface="Arial" panose="020B0604020202020204" pitchFamily="34" charset="0"/>
              </a:rPr>
              <a:t>SK Štětí - </a:t>
            </a:r>
            <a:r>
              <a:rPr lang="cs-CZ" sz="1800" dirty="0">
                <a:solidFill>
                  <a:srgbClr val="151515"/>
                </a:solidFill>
                <a:highlight>
                  <a:srgbClr val="00FF00"/>
                </a:highlight>
                <a:latin typeface="Arial Black" panose="020B0A04020102020204" pitchFamily="34" charset="0"/>
                <a:ea typeface="Calibri" panose="020F0502020204030204" pitchFamily="34" charset="0"/>
                <a:cs typeface="Arial" panose="020B0604020202020204" pitchFamily="34" charset="0"/>
              </a:rPr>
              <a:t>TJ Sokol Libochovany</a:t>
            </a:r>
            <a:endParaRPr lang="cs-CZ" sz="1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solidFill>
                  <a:srgbClr val="151515"/>
                </a:solidFill>
                <a:highlight>
                  <a:srgbClr val="00FF00"/>
                </a:highlight>
                <a:latin typeface="Arial Black" panose="020B0A04020102020204" pitchFamily="34" charset="0"/>
                <a:ea typeface="Calibri" panose="020F0502020204030204" pitchFamily="34" charset="0"/>
                <a:cs typeface="Arial" panose="020B0604020202020204" pitchFamily="34" charset="0"/>
              </a:rPr>
              <a:t>8:0(5:0)  </a:t>
            </a:r>
            <a:r>
              <a:rPr lang="cs-CZ" sz="1600" dirty="0">
                <a:solidFill>
                  <a:srgbClr val="151515"/>
                </a:solidFill>
                <a:highlight>
                  <a:srgbClr val="00FF00"/>
                </a:highlight>
                <a:latin typeface="Arial Black" panose="020B0A04020102020204" pitchFamily="34" charset="0"/>
                <a:ea typeface="Calibri" panose="020F0502020204030204" pitchFamily="34" charset="0"/>
                <a:cs typeface="Arial" panose="020B0604020202020204" pitchFamily="34" charset="0"/>
              </a:rPr>
              <a:t>8.9.2019  3. kolo 4. hrané</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solidFill>
                  <a:srgbClr val="151515"/>
                </a:solidFill>
                <a:latin typeface="Arial" panose="020B0604020202020204" pitchFamily="34" charset="0"/>
                <a:ea typeface="Calibri" panose="020F0502020204030204" pitchFamily="34" charset="0"/>
                <a:cs typeface="Arial" panose="020B0604020202020204" pitchFamily="34" charset="0"/>
              </a:rPr>
              <a:t>Okresní přebor starších žáků je v plném proudu a v neděli dopoledne bylo na programu již 4. mistrovské utkání. Do Štětí přijelo mužstvo, které v předchozích 3 zápasech dokázalo 2x vyhrát. Začali jsme s chutí a první branky v síti hostů jsme se dočkali v 9. minutě z kopačky Michaela </a:t>
            </a:r>
            <a:r>
              <a:rPr lang="cs-CZ" sz="1000" b="0" dirty="0" err="1">
                <a:solidFill>
                  <a:srgbClr val="151515"/>
                </a:solidFill>
                <a:latin typeface="Arial" panose="020B0604020202020204" pitchFamily="34" charset="0"/>
                <a:ea typeface="Calibri" panose="020F0502020204030204" pitchFamily="34" charset="0"/>
                <a:cs typeface="Arial" panose="020B0604020202020204" pitchFamily="34" charset="0"/>
              </a:rPr>
              <a:t>Migy</a:t>
            </a:r>
            <a:r>
              <a:rPr lang="cs-CZ" sz="1000" b="0" dirty="0">
                <a:solidFill>
                  <a:srgbClr val="151515"/>
                </a:solidFill>
                <a:latin typeface="Arial" panose="020B0604020202020204" pitchFamily="34" charset="0"/>
                <a:ea typeface="Calibri" panose="020F0502020204030204" pitchFamily="34" charset="0"/>
                <a:cs typeface="Arial" panose="020B0604020202020204" pitchFamily="34" charset="0"/>
              </a:rPr>
              <a:t>.  Za další 3 minuty zvýšil na 2:0 Daniel Hromy a hned o minutu později už to zásluhou Romana Chromého bylo 3:0. Říkali jsme si, že jestli to takto bude pokračovat, tak bude výsledek rekordní. Brankostroj se ale zastavil. Místo gólů jsme začali trefovat tyče a břevna. 2x vyzkoušel pevnost břevna Lukáš </a:t>
            </a:r>
            <a:r>
              <a:rPr lang="cs-CZ" sz="1000" b="0" dirty="0" err="1">
                <a:solidFill>
                  <a:srgbClr val="151515"/>
                </a:solidFill>
                <a:latin typeface="Arial" panose="020B0604020202020204" pitchFamily="34" charset="0"/>
                <a:ea typeface="Calibri" panose="020F0502020204030204" pitchFamily="34" charset="0"/>
                <a:cs typeface="Arial" panose="020B0604020202020204" pitchFamily="34" charset="0"/>
              </a:rPr>
              <a:t>Širochoman</a:t>
            </a:r>
            <a:r>
              <a:rPr lang="cs-CZ" sz="1000" b="0" dirty="0">
                <a:solidFill>
                  <a:srgbClr val="151515"/>
                </a:solidFill>
                <a:latin typeface="Arial" panose="020B0604020202020204" pitchFamily="34" charset="0"/>
                <a:ea typeface="Calibri" panose="020F0502020204030204" pitchFamily="34" charset="0"/>
                <a:cs typeface="Arial" panose="020B0604020202020204" pitchFamily="34" charset="0"/>
              </a:rPr>
              <a:t> a 3 tyčkami se přidal Daniel Hromy. Navíc několika skvělými zákroky se představil hostující brankář a tak dalšího gólu jsme se dočkali až ve 25. minutě. 4:0 Petr Hůrka a minutu před změnou stran 5:0 Michael </a:t>
            </a:r>
            <a:r>
              <a:rPr lang="cs-CZ" sz="1000" b="0" dirty="0" err="1">
                <a:solidFill>
                  <a:srgbClr val="151515"/>
                </a:solidFill>
                <a:latin typeface="Arial" panose="020B0604020202020204" pitchFamily="34" charset="0"/>
                <a:ea typeface="Calibri" panose="020F0502020204030204" pitchFamily="34" charset="0"/>
                <a:cs typeface="Arial" panose="020B0604020202020204" pitchFamily="34" charset="0"/>
              </a:rPr>
              <a:t>Miga</a:t>
            </a:r>
            <a:r>
              <a:rPr lang="cs-CZ" sz="1000" b="0" dirty="0">
                <a:solidFill>
                  <a:srgbClr val="151515"/>
                </a:solidFill>
                <a:latin typeface="Arial" panose="020B0604020202020204" pitchFamily="34" charset="0"/>
                <a:ea typeface="Calibri" panose="020F0502020204030204" pitchFamily="34" charset="0"/>
                <a:cs typeface="Arial" panose="020B0604020202020204" pitchFamily="34" charset="0"/>
              </a:rPr>
              <a:t>. Na herní převaze našeho týmu se nic nezměnilo ani 2. poločase. Jediný rozdíl byl, že jsme vstřelili o 2 branky méně.  42. minuta Lukáš </a:t>
            </a:r>
            <a:r>
              <a:rPr lang="cs-CZ" sz="1000" b="0" dirty="0" err="1">
                <a:solidFill>
                  <a:srgbClr val="151515"/>
                </a:solidFill>
                <a:latin typeface="Arial" panose="020B0604020202020204" pitchFamily="34" charset="0"/>
                <a:ea typeface="Calibri" panose="020F0502020204030204" pitchFamily="34" charset="0"/>
                <a:cs typeface="Arial" panose="020B0604020202020204" pitchFamily="34" charset="0"/>
              </a:rPr>
              <a:t>Širochoman</a:t>
            </a:r>
            <a:r>
              <a:rPr lang="cs-CZ" sz="1000" b="0" dirty="0">
                <a:solidFill>
                  <a:srgbClr val="151515"/>
                </a:solidFill>
                <a:latin typeface="Arial" panose="020B0604020202020204" pitchFamily="34" charset="0"/>
                <a:ea typeface="Calibri" panose="020F0502020204030204" pitchFamily="34" charset="0"/>
                <a:cs typeface="Arial" panose="020B0604020202020204" pitchFamily="34" charset="0"/>
              </a:rPr>
              <a:t> 6:0, 55. minuta Roman Chromý 7:0 a v 68. minutě 8:0 Michael </a:t>
            </a:r>
            <a:r>
              <a:rPr lang="cs-CZ" sz="1000" b="0" dirty="0" err="1">
                <a:solidFill>
                  <a:srgbClr val="151515"/>
                </a:solidFill>
                <a:latin typeface="Arial" panose="020B0604020202020204" pitchFamily="34" charset="0"/>
                <a:ea typeface="Calibri" panose="020F0502020204030204" pitchFamily="34" charset="0"/>
                <a:cs typeface="Arial" panose="020B0604020202020204" pitchFamily="34" charset="0"/>
              </a:rPr>
              <a:t>Miga</a:t>
            </a:r>
            <a:r>
              <a:rPr lang="cs-CZ" sz="1000" b="0" dirty="0">
                <a:solidFill>
                  <a:srgbClr val="151515"/>
                </a:solidFill>
                <a:latin typeface="Arial" panose="020B0604020202020204" pitchFamily="34" charset="0"/>
                <a:ea typeface="Calibri" panose="020F0502020204030204" pitchFamily="34" charset="0"/>
                <a:cs typeface="Arial" panose="020B0604020202020204" pitchFamily="34" charset="0"/>
              </a:rPr>
              <a:t>. </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solidFill>
                  <a:srgbClr val="151515"/>
                </a:solidFill>
                <a:latin typeface="Arial" panose="020B0604020202020204" pitchFamily="34" charset="0"/>
                <a:ea typeface="Calibri" panose="020F0502020204030204" pitchFamily="34" charset="0"/>
                <a:cs typeface="Arial" panose="020B0604020202020204" pitchFamily="34" charset="0"/>
              </a:rPr>
              <a:t>Miloslav Hromy – trenér SK Štětí</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Hráli jsme výborný fotbal. Soupeř dnes špatný nebyl a navíc ho několikrát podržel brankář,  kdy chytil minimálně 6 branek. Pravidelně jsme trefovali brankovou konstrukci. Hráčům jsme asi zapomněli říct, nehrajeme dovedností soutěž jako na tréninku. Pochvala za výkon pro všechny hráče.</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Branky: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M.Miga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3,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R.Chromý</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2,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D.Hromy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P.Hůrka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L.Širochoman</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Sestava: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V.Budka-J.Vejl</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A.Šabák</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R.Paďour</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J.Chromý</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L.Širochoman</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gn="just">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R.Chromý</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P.Hůrka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D.Hromy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M.Miga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L.Viktora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M.Daňo</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gn="just">
              <a:lnSpc>
                <a:spcPct val="107000"/>
              </a:lnSpc>
              <a:spcAft>
                <a:spcPts val="0"/>
              </a:spcAft>
            </a:pP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M.Volák</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J.Viktora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P.Oliva</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Trenér:</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M.Hromy</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V.Podhorský</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Rozhodčí:</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P.Dobrý-D.Németh</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(laik), </a:t>
            </a:r>
            <a:r>
              <a:rPr lang="cs-CZ" sz="10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P.Janda</a:t>
            </a:r>
            <a:r>
              <a:rPr lang="cs-CZ"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(laik)</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14" name="TextovéPole 13">
            <a:extLst>
              <a:ext uri="{FF2B5EF4-FFF2-40B4-BE49-F238E27FC236}">
                <a16:creationId xmlns:a16="http://schemas.microsoft.com/office/drawing/2014/main" id="{9D7421F0-810C-474B-BB96-F1ABCCFF9B0D}"/>
              </a:ext>
            </a:extLst>
          </p:cNvPr>
          <p:cNvSpPr txBox="1"/>
          <p:nvPr/>
        </p:nvSpPr>
        <p:spPr>
          <a:xfrm>
            <a:off x="203530" y="145111"/>
            <a:ext cx="4577790" cy="1384995"/>
          </a:xfrm>
          <a:prstGeom prst="rect">
            <a:avLst/>
          </a:prstGeom>
          <a:pattFill prst="dashVert">
            <a:fgClr>
              <a:srgbClr val="99FFCC"/>
            </a:fgClr>
            <a:bgClr>
              <a:schemeClr val="bg1"/>
            </a:bgClr>
          </a:pattFill>
          <a:effectLst>
            <a:glow rad="101600">
              <a:srgbClr val="CC3399">
                <a:alpha val="40000"/>
              </a:srgbClr>
            </a:glow>
            <a:softEdge rad="0"/>
          </a:effectLst>
        </p:spPr>
        <p:txBody>
          <a:bodyPr wrap="square" rtlCol="0">
            <a:spAutoFit/>
          </a:bodyPr>
          <a:lstStyle/>
          <a:p>
            <a:pPr algn="ctr"/>
            <a:r>
              <a:rPr lang="cs-CZ" sz="2100" dirty="0">
                <a:latin typeface="Arial Black" panose="020B0A04020102020204" pitchFamily="34" charset="0"/>
              </a:rPr>
              <a:t>Starší žáci zvítězili i ve čtvrtém zápase sezóny. Zatím inkasovali jen jednu branku a ještě k tomu z penalty  </a:t>
            </a:r>
          </a:p>
        </p:txBody>
      </p:sp>
    </p:spTree>
    <p:extLst>
      <p:ext uri="{BB962C8B-B14F-4D97-AF65-F5344CB8AC3E}">
        <p14:creationId xmlns:p14="http://schemas.microsoft.com/office/powerpoint/2010/main" val="3030898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ovéPole 11"/>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18</a:t>
            </a:r>
          </a:p>
        </p:txBody>
      </p:sp>
      <p:sp>
        <p:nvSpPr>
          <p:cNvPr id="13" name="TextovéPole 12"/>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23</a:t>
            </a:r>
          </a:p>
        </p:txBody>
      </p:sp>
      <p:sp>
        <p:nvSpPr>
          <p:cNvPr id="6" name="Obdélník 5">
            <a:extLst>
              <a:ext uri="{FF2B5EF4-FFF2-40B4-BE49-F238E27FC236}">
                <a16:creationId xmlns:a16="http://schemas.microsoft.com/office/drawing/2014/main" id="{3A267EDA-A930-49FA-903B-B986FE2D3F8F}"/>
              </a:ext>
            </a:extLst>
          </p:cNvPr>
          <p:cNvSpPr/>
          <p:nvPr/>
        </p:nvSpPr>
        <p:spPr>
          <a:xfrm>
            <a:off x="159846" y="169213"/>
            <a:ext cx="4583351" cy="707886"/>
          </a:xfrm>
          <a:prstGeom prst="rect">
            <a:avLst/>
          </a:prstGeom>
          <a:blipFill>
            <a:blip r:embed="rId2">
              <a:extLst>
                <a:ext uri="{837473B0-CC2E-450A-ABE3-18F120FF3D39}">
                  <a1611:picAttrSrcUrl xmlns:a1611="http://schemas.microsoft.com/office/drawing/2016/11/main" xmlns="" r:id="rId3"/>
                </a:ext>
              </a:extLst>
            </a:blip>
            <a:stretch>
              <a:fillRect/>
            </a:stretch>
          </a:blipFill>
        </p:spPr>
        <p:txBody>
          <a:bodyPr wrap="square" lIns="91440" tIns="45720" rIns="91440" bIns="45720">
            <a:spAutoFit/>
          </a:bodyPr>
          <a:lstStyle/>
          <a:p>
            <a:pPr algn="ctr"/>
            <a:r>
              <a:rPr lang="cs-CZ" sz="2000" b="1" cap="none" spc="0" dirty="0">
                <a:ln w="6350">
                  <a:solidFill>
                    <a:srgbClr val="FFFF00"/>
                  </a:solidFill>
                  <a:prstDash val="solid"/>
                </a:ln>
                <a:solidFill>
                  <a:schemeClr val="bg1"/>
                </a:solidFill>
                <a:effectLst>
                  <a:outerShdw blurRad="12700" dist="38100" dir="2700000" algn="tl" rotWithShape="0">
                    <a:schemeClr val="bg1">
                      <a:lumMod val="50000"/>
                    </a:schemeClr>
                  </a:outerShdw>
                </a:effectLst>
              </a:rPr>
              <a:t>4. kolo divizní soutěže dospělých hrané 30.8. až 1.9.2019</a:t>
            </a:r>
          </a:p>
        </p:txBody>
      </p:sp>
      <p:sp>
        <p:nvSpPr>
          <p:cNvPr id="7" name="Obdélník 6">
            <a:extLst>
              <a:ext uri="{FF2B5EF4-FFF2-40B4-BE49-F238E27FC236}">
                <a16:creationId xmlns:a16="http://schemas.microsoft.com/office/drawing/2014/main" id="{49C67887-E9D8-47F6-BD2E-45ECE3379388}"/>
              </a:ext>
            </a:extLst>
          </p:cNvPr>
          <p:cNvSpPr/>
          <p:nvPr/>
        </p:nvSpPr>
        <p:spPr>
          <a:xfrm>
            <a:off x="159846" y="1189286"/>
            <a:ext cx="4583351" cy="5601533"/>
          </a:xfrm>
          <a:prstGeom prst="rect">
            <a:avLst/>
          </a:prstGeom>
          <a:pattFill prst="pct50">
            <a:fgClr>
              <a:srgbClr val="FFFF00"/>
            </a:fgClr>
            <a:bgClr>
              <a:srgbClr val="CCFFFF"/>
            </a:bgClr>
          </a:pattFill>
        </p:spPr>
        <p:txBody>
          <a:bodyPr wrap="square">
            <a:spAutoFit/>
          </a:bodyPr>
          <a:lstStyle/>
          <a:p>
            <a:pPr algn="ctr" fontAlgn="ctr"/>
            <a:r>
              <a:rPr lang="cs-CZ" sz="1600" dirty="0">
                <a:solidFill>
                  <a:srgbClr val="FF0000"/>
                </a:solidFill>
                <a:latin typeface="Georgia" panose="02040502050405020303" pitchFamily="18" charset="0"/>
              </a:rPr>
              <a:t>SK Aritma Praha- FK Baník Souš  1:2(1:2)</a:t>
            </a:r>
          </a:p>
          <a:p>
            <a:pPr algn="just" fontAlgn="ctr"/>
            <a:r>
              <a:rPr lang="cs-CZ" sz="1100" dirty="0">
                <a:solidFill>
                  <a:srgbClr val="000000"/>
                </a:solidFill>
                <a:latin typeface="Georgia" panose="02040502050405020303" pitchFamily="18" charset="0"/>
              </a:rPr>
              <a:t>domácí ztratili první body v soutěži, i když v 1. minutě vedlo 1:0</a:t>
            </a:r>
          </a:p>
          <a:p>
            <a:pPr algn="ctr" fontAlgn="ctr"/>
            <a:r>
              <a:rPr lang="cs-CZ" sz="1600" dirty="0">
                <a:solidFill>
                  <a:srgbClr val="FF0000"/>
                </a:solidFill>
                <a:latin typeface="Georgia" panose="02040502050405020303" pitchFamily="18" charset="0"/>
              </a:rPr>
              <a:t>SK Štětí - FK Ostrov  1:2(0:1)</a:t>
            </a:r>
          </a:p>
          <a:p>
            <a:pPr algn="just" fontAlgn="ctr"/>
            <a:r>
              <a:rPr lang="cs-CZ" sz="1100" dirty="0">
                <a:solidFill>
                  <a:srgbClr val="000000"/>
                </a:solidFill>
                <a:latin typeface="Georgia" panose="02040502050405020303" pitchFamily="18" charset="0"/>
              </a:rPr>
              <a:t>domácí propadli v 1.poločase. Ve 2. častí inkasovalo podruhé a když snížilo na 1:2, tak byl zase vyloučen Rudolf </a:t>
            </a:r>
            <a:r>
              <a:rPr lang="cs-CZ" sz="1100" dirty="0" err="1">
                <a:solidFill>
                  <a:srgbClr val="000000"/>
                </a:solidFill>
                <a:latin typeface="Georgia" panose="02040502050405020303" pitchFamily="18" charset="0"/>
              </a:rPr>
              <a:t>Slanička</a:t>
            </a:r>
            <a:endParaRPr lang="cs-CZ" sz="1100" dirty="0">
              <a:solidFill>
                <a:srgbClr val="000000"/>
              </a:solidFill>
              <a:latin typeface="Georgia" panose="02040502050405020303" pitchFamily="18" charset="0"/>
            </a:endParaRPr>
          </a:p>
          <a:p>
            <a:pPr algn="ctr" fontAlgn="ctr"/>
            <a:r>
              <a:rPr lang="cs-CZ" sz="1800" dirty="0">
                <a:solidFill>
                  <a:srgbClr val="FF0000"/>
                </a:solidFill>
                <a:latin typeface="Georgia" panose="02040502050405020303" pitchFamily="18" charset="0"/>
              </a:rPr>
              <a:t>FK Brandýs </a:t>
            </a:r>
            <a:r>
              <a:rPr lang="cs-CZ" sz="1800" dirty="0" err="1">
                <a:solidFill>
                  <a:srgbClr val="FF0000"/>
                </a:solidFill>
                <a:latin typeface="Georgia" panose="02040502050405020303" pitchFamily="18" charset="0"/>
              </a:rPr>
              <a:t>n.L.</a:t>
            </a:r>
            <a:r>
              <a:rPr lang="cs-CZ" sz="1800" dirty="0">
                <a:solidFill>
                  <a:srgbClr val="FF0000"/>
                </a:solidFill>
                <a:latin typeface="Georgia" panose="02040502050405020303" pitchFamily="18" charset="0"/>
              </a:rPr>
              <a:t> - SK Kladno 0:2(0:1) </a:t>
            </a:r>
          </a:p>
          <a:p>
            <a:pPr algn="just" fontAlgn="ctr"/>
            <a:r>
              <a:rPr lang="cs-CZ" sz="1100" dirty="0">
                <a:latin typeface="Georgia" panose="02040502050405020303" pitchFamily="18" charset="0"/>
              </a:rPr>
              <a:t>Kladno si pro první body v soutěži zajelo na hřiště dosud neporaženého týmu </a:t>
            </a:r>
          </a:p>
          <a:p>
            <a:pPr algn="ctr" fontAlgn="ctr"/>
            <a:r>
              <a:rPr lang="cs-CZ" sz="1600" dirty="0">
                <a:solidFill>
                  <a:srgbClr val="FF0000"/>
                </a:solidFill>
                <a:latin typeface="Georgia" panose="02040502050405020303" pitchFamily="18" charset="0"/>
              </a:rPr>
              <a:t>FK Neratovice- TJ  Rakovník 4:0(0:2)</a:t>
            </a:r>
          </a:p>
          <a:p>
            <a:pPr algn="just" fontAlgn="ctr"/>
            <a:r>
              <a:rPr lang="cs-CZ" sz="1100" dirty="0">
                <a:solidFill>
                  <a:srgbClr val="000000"/>
                </a:solidFill>
                <a:latin typeface="Georgia" panose="02040502050405020303" pitchFamily="18" charset="0"/>
              </a:rPr>
              <a:t>v poločase to zdaleka nevypadalo, že z toho bude čtyřbrankový výsledek pro domácí, Dvě branky vstřelil střídající Jakub </a:t>
            </a:r>
            <a:r>
              <a:rPr lang="cs-CZ" sz="1100" dirty="0" err="1">
                <a:solidFill>
                  <a:srgbClr val="000000"/>
                </a:solidFill>
                <a:latin typeface="Georgia" panose="02040502050405020303" pitchFamily="18" charset="0"/>
              </a:rPr>
              <a:t>Malák</a:t>
            </a:r>
            <a:r>
              <a:rPr lang="cs-CZ" sz="1100" dirty="0">
                <a:solidFill>
                  <a:srgbClr val="000000"/>
                </a:solidFill>
                <a:latin typeface="Georgia" panose="02040502050405020303" pitchFamily="18" charset="0"/>
              </a:rPr>
              <a:t>. </a:t>
            </a:r>
          </a:p>
          <a:p>
            <a:pPr algn="ctr" fontAlgn="ctr"/>
            <a:r>
              <a:rPr lang="cs-CZ" sz="1600" dirty="0">
                <a:solidFill>
                  <a:srgbClr val="FF0000"/>
                </a:solidFill>
                <a:latin typeface="Georgia" panose="02040502050405020303" pitchFamily="18" charset="0"/>
              </a:rPr>
              <a:t>FC CHOMUTOV - FK LOUNY   2:0(0:0)</a:t>
            </a:r>
          </a:p>
          <a:p>
            <a:pPr algn="just" fontAlgn="ctr"/>
            <a:r>
              <a:rPr lang="cs-CZ" sz="1100" dirty="0">
                <a:solidFill>
                  <a:srgbClr val="000000"/>
                </a:solidFill>
                <a:latin typeface="Georgia" panose="02040502050405020303" pitchFamily="18" charset="0"/>
              </a:rPr>
              <a:t>hrálo se už v pátek a rozhodující branky padaly ve 2. poločase z kopaček Kubíka a Zemana v dresu domácích</a:t>
            </a:r>
          </a:p>
          <a:p>
            <a:pPr algn="ctr" fontAlgn="ctr"/>
            <a:r>
              <a:rPr lang="cs-CZ" sz="1400" dirty="0">
                <a:solidFill>
                  <a:srgbClr val="FF0000"/>
                </a:solidFill>
                <a:latin typeface="Georgia" panose="02040502050405020303" pitchFamily="18" charset="0"/>
              </a:rPr>
              <a:t>FK Olympie Březová - SK Český </a:t>
            </a:r>
            <a:r>
              <a:rPr lang="cs-CZ" sz="1600" dirty="0">
                <a:solidFill>
                  <a:srgbClr val="FF0000"/>
                </a:solidFill>
                <a:latin typeface="Georgia" panose="02040502050405020303" pitchFamily="18" charset="0"/>
              </a:rPr>
              <a:t>Brod   1:2(0:0)</a:t>
            </a:r>
          </a:p>
          <a:p>
            <a:pPr algn="just" fontAlgn="ctr"/>
            <a:r>
              <a:rPr lang="cs-CZ" sz="1100" dirty="0">
                <a:latin typeface="Georgia" panose="02040502050405020303" pitchFamily="18" charset="0"/>
              </a:rPr>
              <a:t>domácí šli v úvodu 2. půle do vedení, ale favorit nejprve v 60. minutě vyrovnal a 4 minuty před koncem zajistil výhru hostů Vít Regner</a:t>
            </a:r>
          </a:p>
          <a:p>
            <a:pPr algn="ctr" fontAlgn="ctr"/>
            <a:r>
              <a:rPr lang="cs-CZ" sz="1600" dirty="0">
                <a:solidFill>
                  <a:srgbClr val="FF0000"/>
                </a:solidFill>
                <a:latin typeface="Georgia" panose="02040502050405020303" pitchFamily="18" charset="0"/>
              </a:rPr>
              <a:t>SK Slaný  - FK Meteor Praha VIII   PK 4:3(1:0)</a:t>
            </a:r>
          </a:p>
          <a:p>
            <a:pPr algn="just" fontAlgn="ctr"/>
            <a:r>
              <a:rPr lang="cs-CZ" sz="1100" dirty="0">
                <a:solidFill>
                  <a:srgbClr val="000000"/>
                </a:solidFill>
                <a:latin typeface="Georgia" panose="02040502050405020303" pitchFamily="18" charset="0"/>
              </a:rPr>
              <a:t>Domácí vedli 2:0, pak 3 minuty před koncem šli do vedení, aby minutu před koncem hosté srovnali na konečných 3:3.   </a:t>
            </a:r>
          </a:p>
          <a:p>
            <a:pPr algn="ctr" fontAlgn="ctr"/>
            <a:r>
              <a:rPr lang="cs-CZ" sz="1600" dirty="0">
                <a:solidFill>
                  <a:srgbClr val="FF0000"/>
                </a:solidFill>
                <a:latin typeface="Georgia" panose="02040502050405020303" pitchFamily="18" charset="0"/>
              </a:rPr>
              <a:t>FK Česká Lípa - MFK Dobříš   2:1 PK(1:1)</a:t>
            </a:r>
          </a:p>
          <a:p>
            <a:pPr algn="just" fontAlgn="ctr"/>
            <a:r>
              <a:rPr lang="cs-CZ" sz="1100" dirty="0">
                <a:solidFill>
                  <a:srgbClr val="000000"/>
                </a:solidFill>
                <a:latin typeface="Georgia" panose="02040502050405020303" pitchFamily="18" charset="0"/>
              </a:rPr>
              <a:t>Domácí se radovali ze 2 bodů, které jim zajistila lepší střelba ze značky pokutového kopu.</a:t>
            </a:r>
            <a:endParaRPr lang="cs-CZ" sz="800" dirty="0">
              <a:solidFill>
                <a:srgbClr val="000000"/>
              </a:solidFill>
              <a:latin typeface="Georgia" panose="02040502050405020303" pitchFamily="18" charset="0"/>
            </a:endParaRPr>
          </a:p>
        </p:txBody>
      </p:sp>
      <p:sp>
        <p:nvSpPr>
          <p:cNvPr id="2" name="TextovéPole 1">
            <a:extLst>
              <a:ext uri="{FF2B5EF4-FFF2-40B4-BE49-F238E27FC236}">
                <a16:creationId xmlns:a16="http://schemas.microsoft.com/office/drawing/2014/main" id="{EEE58E91-DB35-4BA4-A88A-D92C052C7E2F}"/>
              </a:ext>
            </a:extLst>
          </p:cNvPr>
          <p:cNvSpPr txBox="1"/>
          <p:nvPr/>
        </p:nvSpPr>
        <p:spPr>
          <a:xfrm>
            <a:off x="5402757" y="56982"/>
            <a:ext cx="4678340" cy="400110"/>
          </a:xfrm>
          <a:prstGeom prst="rect">
            <a:avLst/>
          </a:prstGeom>
          <a:pattFill prst="plaid">
            <a:fgClr>
              <a:srgbClr val="99FFCC"/>
            </a:fgClr>
            <a:bgClr>
              <a:schemeClr val="bg1"/>
            </a:bgClr>
          </a:pattFill>
          <a:effectLst>
            <a:softEdge rad="0"/>
          </a:effectLst>
        </p:spPr>
        <p:txBody>
          <a:bodyPr wrap="square" rtlCol="0">
            <a:spAutoFit/>
          </a:bodyPr>
          <a:lstStyle/>
          <a:p>
            <a:pPr algn="ctr"/>
            <a:r>
              <a:rPr lang="cs-CZ" sz="2000" dirty="0">
                <a:latin typeface="Arial Black" panose="020B0A04020102020204" pitchFamily="34" charset="0"/>
              </a:rPr>
              <a:t>A mužstvo dorostu 1975</a:t>
            </a:r>
          </a:p>
        </p:txBody>
      </p:sp>
      <p:pic>
        <p:nvPicPr>
          <p:cNvPr id="3" name="Obrázek 2">
            <a:extLst>
              <a:ext uri="{FF2B5EF4-FFF2-40B4-BE49-F238E27FC236}">
                <a16:creationId xmlns:a16="http://schemas.microsoft.com/office/drawing/2014/main" id="{A0E27A20-ABF4-4A16-BBD1-AEC2A9A4F8BA}"/>
              </a:ext>
            </a:extLst>
          </p:cNvPr>
          <p:cNvPicPr>
            <a:picLocks noChangeAspect="1"/>
          </p:cNvPicPr>
          <p:nvPr/>
        </p:nvPicPr>
        <p:blipFill>
          <a:blip r:embed="rId4"/>
          <a:stretch>
            <a:fillRect/>
          </a:stretch>
        </p:blipFill>
        <p:spPr>
          <a:xfrm>
            <a:off x="5430117" y="523156"/>
            <a:ext cx="4678340" cy="2469346"/>
          </a:xfrm>
          <a:prstGeom prst="rect">
            <a:avLst/>
          </a:prstGeom>
        </p:spPr>
      </p:pic>
      <p:sp>
        <p:nvSpPr>
          <p:cNvPr id="4" name="Obdélník 3">
            <a:extLst>
              <a:ext uri="{FF2B5EF4-FFF2-40B4-BE49-F238E27FC236}">
                <a16:creationId xmlns:a16="http://schemas.microsoft.com/office/drawing/2014/main" id="{65CBE65A-57CA-461A-87BA-E0E2C3A21D53}"/>
              </a:ext>
            </a:extLst>
          </p:cNvPr>
          <p:cNvSpPr/>
          <p:nvPr/>
        </p:nvSpPr>
        <p:spPr>
          <a:xfrm>
            <a:off x="5402757" y="3043436"/>
            <a:ext cx="4720485" cy="1277273"/>
          </a:xfrm>
          <a:prstGeom prst="rect">
            <a:avLst/>
          </a:prstGeom>
          <a:solidFill>
            <a:schemeClr val="bg1">
              <a:lumMod val="95000"/>
            </a:schemeClr>
          </a:solidFill>
        </p:spPr>
        <p:txBody>
          <a:bodyPr wrap="square">
            <a:spAutoFit/>
          </a:bodyPr>
          <a:lstStyle/>
          <a:p>
            <a:r>
              <a:rPr lang="cs-CZ" sz="1100" u="sng" dirty="0">
                <a:latin typeface="Arial" panose="020B0604020202020204" pitchFamily="34" charset="0"/>
                <a:cs typeface="Arial" panose="020B0604020202020204" pitchFamily="34" charset="0"/>
              </a:rPr>
              <a:t>1.řada zleva:</a:t>
            </a:r>
            <a:r>
              <a:rPr lang="cs-CZ" sz="1100" dirty="0">
                <a:latin typeface="Arial" panose="020B0604020202020204" pitchFamily="34" charset="0"/>
                <a:cs typeface="Arial" panose="020B0604020202020204" pitchFamily="34" charset="0"/>
              </a:rPr>
              <a:t> trenér Beneš Jaroslav, Beneš Jaroslav ml., </a:t>
            </a:r>
            <a:r>
              <a:rPr lang="cs-CZ" sz="1100" dirty="0" err="1">
                <a:latin typeface="Arial" panose="020B0604020202020204" pitchFamily="34" charset="0"/>
                <a:cs typeface="Arial" panose="020B0604020202020204" pitchFamily="34" charset="0"/>
              </a:rPr>
              <a:t>Škarecký</a:t>
            </a:r>
            <a:r>
              <a:rPr lang="cs-CZ" sz="1100" dirty="0">
                <a:latin typeface="Arial" panose="020B0604020202020204" pitchFamily="34" charset="0"/>
                <a:cs typeface="Arial" panose="020B0604020202020204" pitchFamily="34" charset="0"/>
              </a:rPr>
              <a:t> Vladimír, Kovárna Stanislav, Kozel Bedřich, Frey Vladimír, Meduna Milan, Záveský Viktor, Machek František, vedoucí Mleziva Josef, </a:t>
            </a:r>
            <a:r>
              <a:rPr lang="cs-CZ" sz="1100" dirty="0" err="1">
                <a:latin typeface="Arial" panose="020B0604020202020204" pitchFamily="34" charset="0"/>
                <a:cs typeface="Arial" panose="020B0604020202020204" pitchFamily="34" charset="0"/>
              </a:rPr>
              <a:t>Hille</a:t>
            </a:r>
            <a:r>
              <a:rPr lang="cs-CZ" sz="1100" dirty="0">
                <a:latin typeface="Arial" panose="020B0604020202020204" pitchFamily="34" charset="0"/>
                <a:cs typeface="Arial" panose="020B0604020202020204" pitchFamily="34" charset="0"/>
              </a:rPr>
              <a:t> Miloš</a:t>
            </a:r>
          </a:p>
          <a:p>
            <a:r>
              <a:rPr lang="cs-CZ" sz="1100" u="sng" dirty="0">
                <a:latin typeface="Arial" panose="020B0604020202020204" pitchFamily="34" charset="0"/>
                <a:cs typeface="Arial" panose="020B0604020202020204" pitchFamily="34" charset="0"/>
              </a:rPr>
              <a:t>2. řada zleva:</a:t>
            </a:r>
            <a:r>
              <a:rPr lang="cs-CZ" sz="1100" dirty="0">
                <a:latin typeface="Arial" panose="020B0604020202020204" pitchFamily="34" charset="0"/>
                <a:cs typeface="Arial" panose="020B0604020202020204" pitchFamily="34" charset="0"/>
              </a:rPr>
              <a:t> Lukáč Josef, Mleziva Miroslav, Kozelek Milan, Hradecký František, Zoubek Jiří, Kozelek Jiří, Preisler Zbyněk, </a:t>
            </a:r>
            <a:r>
              <a:rPr lang="cs-CZ" sz="1100" dirty="0" err="1">
                <a:latin typeface="Arial" panose="020B0604020202020204" pitchFamily="34" charset="0"/>
                <a:cs typeface="Arial" panose="020B0604020202020204" pitchFamily="34" charset="0"/>
              </a:rPr>
              <a:t>Pitaš</a:t>
            </a:r>
            <a:r>
              <a:rPr lang="cs-CZ" sz="1100" dirty="0">
                <a:latin typeface="Arial" panose="020B0604020202020204" pitchFamily="34" charset="0"/>
                <a:cs typeface="Arial" panose="020B0604020202020204" pitchFamily="34" charset="0"/>
              </a:rPr>
              <a:t> Zdeněk.</a:t>
            </a:r>
          </a:p>
        </p:txBody>
      </p:sp>
      <p:pic>
        <p:nvPicPr>
          <p:cNvPr id="5" name="Obrázek 4">
            <a:extLst>
              <a:ext uri="{FF2B5EF4-FFF2-40B4-BE49-F238E27FC236}">
                <a16:creationId xmlns:a16="http://schemas.microsoft.com/office/drawing/2014/main" id="{2FF325F0-88AF-4D46-BBE2-1DED65F725EB}"/>
              </a:ext>
            </a:extLst>
          </p:cNvPr>
          <p:cNvPicPr>
            <a:picLocks noChangeAspect="1"/>
          </p:cNvPicPr>
          <p:nvPr/>
        </p:nvPicPr>
        <p:blipFill>
          <a:blip r:embed="rId5"/>
          <a:stretch>
            <a:fillRect/>
          </a:stretch>
        </p:blipFill>
        <p:spPr>
          <a:xfrm>
            <a:off x="5732007" y="4713137"/>
            <a:ext cx="3999221" cy="2206869"/>
          </a:xfrm>
          <a:prstGeom prst="rect">
            <a:avLst/>
          </a:prstGeom>
        </p:spPr>
      </p:pic>
      <p:sp>
        <p:nvSpPr>
          <p:cNvPr id="8" name="TextovéPole 7">
            <a:extLst>
              <a:ext uri="{FF2B5EF4-FFF2-40B4-BE49-F238E27FC236}">
                <a16:creationId xmlns:a16="http://schemas.microsoft.com/office/drawing/2014/main" id="{C31754DC-2C0D-463F-BFCE-A5A3C16F1D95}"/>
              </a:ext>
            </a:extLst>
          </p:cNvPr>
          <p:cNvSpPr txBox="1"/>
          <p:nvPr/>
        </p:nvSpPr>
        <p:spPr>
          <a:xfrm>
            <a:off x="7709626" y="5275684"/>
            <a:ext cx="184731" cy="400110"/>
          </a:xfrm>
          <a:prstGeom prst="rect">
            <a:avLst/>
          </a:prstGeom>
          <a:solidFill>
            <a:srgbClr val="99FFCC"/>
          </a:solidFill>
          <a:effectLst>
            <a:glow rad="101600">
              <a:srgbClr val="FFFF66">
                <a:alpha val="40000"/>
              </a:srgbClr>
            </a:glow>
            <a:softEdge rad="241300"/>
          </a:effectLst>
        </p:spPr>
        <p:txBody>
          <a:bodyPr wrap="none" rtlCol="0">
            <a:spAutoFit/>
          </a:bodyPr>
          <a:lstStyle/>
          <a:p>
            <a:pPr algn="ctr"/>
            <a:endParaRPr lang="cs-CZ" sz="2000" dirty="0">
              <a:latin typeface="Arial Black" panose="020B0A04020102020204" pitchFamily="34" charset="0"/>
            </a:endParaRPr>
          </a:p>
        </p:txBody>
      </p:sp>
      <p:sp>
        <p:nvSpPr>
          <p:cNvPr id="9" name="TextovéPole 8">
            <a:extLst>
              <a:ext uri="{FF2B5EF4-FFF2-40B4-BE49-F238E27FC236}">
                <a16:creationId xmlns:a16="http://schemas.microsoft.com/office/drawing/2014/main" id="{14E5EB51-2356-473F-9ECD-91EE41415444}"/>
              </a:ext>
            </a:extLst>
          </p:cNvPr>
          <p:cNvSpPr txBox="1"/>
          <p:nvPr/>
        </p:nvSpPr>
        <p:spPr>
          <a:xfrm>
            <a:off x="6480696" y="4231809"/>
            <a:ext cx="2016224" cy="400110"/>
          </a:xfrm>
          <a:prstGeom prst="rect">
            <a:avLst/>
          </a:prstGeom>
          <a:solidFill>
            <a:srgbClr val="FFFF00"/>
          </a:solidFill>
          <a:effectLst>
            <a:glow rad="101600">
              <a:srgbClr val="FFFF66">
                <a:alpha val="40000"/>
              </a:srgbClr>
            </a:glow>
            <a:softEdge rad="0"/>
          </a:effectLst>
        </p:spPr>
        <p:txBody>
          <a:bodyPr wrap="square" rtlCol="0">
            <a:spAutoFit/>
          </a:bodyPr>
          <a:lstStyle/>
          <a:p>
            <a:pPr algn="ctr"/>
            <a:r>
              <a:rPr lang="cs-CZ" sz="2000" dirty="0">
                <a:latin typeface="Arial Black" panose="020B0A04020102020204" pitchFamily="34" charset="0"/>
              </a:rPr>
              <a:t>Rok 1975</a:t>
            </a:r>
          </a:p>
        </p:txBody>
      </p:sp>
    </p:spTree>
    <p:extLst>
      <p:ext uri="{BB962C8B-B14F-4D97-AF65-F5344CB8AC3E}">
        <p14:creationId xmlns:p14="http://schemas.microsoft.com/office/powerpoint/2010/main" val="669280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22</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19</a:t>
            </a:r>
          </a:p>
        </p:txBody>
      </p:sp>
      <p:graphicFrame>
        <p:nvGraphicFramePr>
          <p:cNvPr id="3" name="Tabulka 2"/>
          <p:cNvGraphicFramePr>
            <a:graphicFrameLocks noGrp="1"/>
          </p:cNvGraphicFramePr>
          <p:nvPr>
            <p:extLst>
              <p:ext uri="{D42A27DB-BD31-4B8C-83A1-F6EECF244321}">
                <p14:modId xmlns:p14="http://schemas.microsoft.com/office/powerpoint/2010/main" val="883274350"/>
              </p:ext>
            </p:extLst>
          </p:nvPr>
        </p:nvGraphicFramePr>
        <p:xfrm>
          <a:off x="5616600" y="91108"/>
          <a:ext cx="4420184" cy="6696736"/>
        </p:xfrm>
        <a:graphic>
          <a:graphicData uri="http://schemas.openxmlformats.org/drawingml/2006/table">
            <a:tbl>
              <a:tblPr/>
              <a:tblGrid>
                <a:gridCol w="1080311">
                  <a:extLst>
                    <a:ext uri="{9D8B030D-6E8A-4147-A177-3AD203B41FA5}">
                      <a16:colId xmlns:a16="http://schemas.microsoft.com/office/drawing/2014/main" val="1635988885"/>
                    </a:ext>
                  </a:extLst>
                </a:gridCol>
                <a:gridCol w="1628489">
                  <a:extLst>
                    <a:ext uri="{9D8B030D-6E8A-4147-A177-3AD203B41FA5}">
                      <a16:colId xmlns:a16="http://schemas.microsoft.com/office/drawing/2014/main" val="4000439813"/>
                    </a:ext>
                  </a:extLst>
                </a:gridCol>
                <a:gridCol w="1711384">
                  <a:extLst>
                    <a:ext uri="{9D8B030D-6E8A-4147-A177-3AD203B41FA5}">
                      <a16:colId xmlns:a16="http://schemas.microsoft.com/office/drawing/2014/main" val="2229720865"/>
                    </a:ext>
                  </a:extLst>
                </a:gridCol>
              </a:tblGrid>
              <a:tr h="262120">
                <a:tc gridSpan="3">
                  <a:txBody>
                    <a:bodyPr/>
                    <a:lstStyle/>
                    <a:p>
                      <a:pPr algn="ctr" fontAlgn="ctr"/>
                      <a:r>
                        <a:rPr lang="cs-CZ" sz="1600" b="1" i="0" u="none" strike="noStrike" dirty="0">
                          <a:solidFill>
                            <a:srgbClr val="184B81"/>
                          </a:solidFill>
                          <a:effectLst/>
                          <a:latin typeface="Georgia" panose="02040502050405020303" pitchFamily="18" charset="0"/>
                        </a:rPr>
                        <a:t>6. kolo </a:t>
                      </a:r>
                    </a:p>
                  </a:txBody>
                  <a:tcPr marL="5673" marR="5673" marT="5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848470698"/>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FC CHOMUTOV,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SK Slaný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454135777"/>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FK Neratovice-</a:t>
                      </a:r>
                      <a:r>
                        <a:rPr lang="cs-CZ" sz="1050" b="0" i="0" u="none" strike="noStrike" dirty="0" err="1">
                          <a:solidFill>
                            <a:srgbClr val="000000"/>
                          </a:solidFill>
                          <a:effectLst/>
                          <a:latin typeface="Georgia" panose="02040502050405020303" pitchFamily="18" charset="0"/>
                        </a:rPr>
                        <a:t>Byškovice</a:t>
                      </a:r>
                      <a:r>
                        <a:rPr lang="cs-CZ" sz="1050" b="0" i="0" u="none" strike="noStrike" dirty="0">
                          <a:solidFill>
                            <a:srgbClr val="000000"/>
                          </a:solidFill>
                          <a:effectLst/>
                          <a:latin typeface="Georgia" panose="02040502050405020303" pitchFamily="18" charset="0"/>
                        </a:rPr>
                        <a:t>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Ostrov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50646570"/>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Olympie Březová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Meteor Praha VIII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329094157"/>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SK Aritma Praha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SK Český Brod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99501497"/>
                  </a:ext>
                </a:extLst>
              </a:tr>
              <a:tr h="176508">
                <a:tc>
                  <a:txBody>
                    <a:bodyPr/>
                    <a:lstStyle/>
                    <a:p>
                      <a:pPr algn="ctr" fontAlgn="ctr"/>
                      <a:r>
                        <a:rPr lang="cs-CZ" sz="1050" b="0" i="0" u="none" strike="noStrike" dirty="0">
                          <a:solidFill>
                            <a:srgbClr val="FF0000"/>
                          </a:solidFill>
                          <a:effectLst/>
                          <a:latin typeface="Georgia" panose="02040502050405020303" pitchFamily="18" charset="0"/>
                        </a:rPr>
                        <a:t>14.09.2019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1" i="0" u="none" strike="noStrike" dirty="0">
                          <a:solidFill>
                            <a:srgbClr val="FF0000"/>
                          </a:solidFill>
                          <a:effectLst/>
                          <a:latin typeface="Georgia" panose="02040502050405020303" pitchFamily="18" charset="0"/>
                        </a:rPr>
                        <a:t>SK Štětí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FF0000"/>
                          </a:solidFill>
                          <a:effectLst/>
                          <a:latin typeface="Georgia" panose="02040502050405020303" pitchFamily="18" charset="0"/>
                        </a:rPr>
                        <a:t>FK SEKO LOUNY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435499413"/>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Brandýs n.L.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TJ TATRAN Rakovník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557635173"/>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16:30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MFK Dobříš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SK Kladno</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895330347"/>
                  </a:ext>
                </a:extLst>
              </a:tr>
              <a:tr h="176508">
                <a:tc>
                  <a:txBody>
                    <a:bodyPr/>
                    <a:lstStyle/>
                    <a:p>
                      <a:pPr algn="ctr" fontAlgn="ctr"/>
                      <a:r>
                        <a:rPr lang="cs-CZ" sz="1050" b="0" i="0" u="none" strike="noStrike">
                          <a:solidFill>
                            <a:srgbClr val="000000"/>
                          </a:solidFill>
                          <a:effectLst/>
                          <a:latin typeface="Georgia" panose="02040502050405020303" pitchFamily="18" charset="0"/>
                        </a:rPr>
                        <a:t>14.09.2019 16:30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FK Arsenal Česká Lípa</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Baník Souš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04999814"/>
                  </a:ext>
                </a:extLst>
              </a:tr>
              <a:tr h="262120">
                <a:tc gridSpan="3">
                  <a:txBody>
                    <a:bodyPr/>
                    <a:lstStyle/>
                    <a:p>
                      <a:pPr algn="ctr" fontAlgn="ctr"/>
                      <a:r>
                        <a:rPr lang="cs-CZ" sz="1600" b="1" i="0" u="none" strike="noStrike" dirty="0">
                          <a:solidFill>
                            <a:srgbClr val="184B81"/>
                          </a:solidFill>
                          <a:effectLst/>
                          <a:latin typeface="Georgia" panose="02040502050405020303" pitchFamily="18" charset="0"/>
                        </a:rPr>
                        <a:t>7. kolo </a:t>
                      </a:r>
                    </a:p>
                  </a:txBody>
                  <a:tcPr marL="5673" marR="5673" marT="5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696964206"/>
                  </a:ext>
                </a:extLst>
              </a:tr>
              <a:tr h="176508">
                <a:tc>
                  <a:txBody>
                    <a:bodyPr/>
                    <a:lstStyle/>
                    <a:p>
                      <a:pPr algn="ctr" fontAlgn="ctr"/>
                      <a:r>
                        <a:rPr lang="cs-CZ" sz="1050" b="0" i="0" u="none" strike="noStrike">
                          <a:solidFill>
                            <a:srgbClr val="000000"/>
                          </a:solidFill>
                          <a:effectLst/>
                          <a:latin typeface="Georgia" panose="02040502050405020303" pitchFamily="18" charset="0"/>
                        </a:rPr>
                        <a:t>21.09.2019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SK Kladno</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FC CHOMUTOV,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206987344"/>
                  </a:ext>
                </a:extLst>
              </a:tr>
              <a:tr h="176508">
                <a:tc>
                  <a:txBody>
                    <a:bodyPr/>
                    <a:lstStyle/>
                    <a:p>
                      <a:pPr algn="ctr" fontAlgn="ctr"/>
                      <a:r>
                        <a:rPr lang="cs-CZ" sz="1050" b="0" i="0" u="none" strike="noStrike">
                          <a:solidFill>
                            <a:srgbClr val="000000"/>
                          </a:solidFill>
                          <a:effectLst/>
                          <a:latin typeface="Georgia" panose="02040502050405020303" pitchFamily="18" charset="0"/>
                        </a:rPr>
                        <a:t>21.09.2019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TJ TATRAN Rakovník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Arsenal Česká Lípa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59437069"/>
                  </a:ext>
                </a:extLst>
              </a:tr>
              <a:tr h="176508">
                <a:tc>
                  <a:txBody>
                    <a:bodyPr/>
                    <a:lstStyle/>
                    <a:p>
                      <a:pPr algn="ctr" fontAlgn="ctr"/>
                      <a:r>
                        <a:rPr lang="cs-CZ" sz="1050" b="0" i="0" u="none" strike="noStrike">
                          <a:solidFill>
                            <a:srgbClr val="000000"/>
                          </a:solidFill>
                          <a:effectLst/>
                          <a:latin typeface="Georgia" panose="02040502050405020303" pitchFamily="18" charset="0"/>
                        </a:rPr>
                        <a:t>21.09.2019 16:30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Ostrov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SK Aritma Praha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987786915"/>
                  </a:ext>
                </a:extLst>
              </a:tr>
              <a:tr h="176508">
                <a:tc>
                  <a:txBody>
                    <a:bodyPr/>
                    <a:lstStyle/>
                    <a:p>
                      <a:pPr algn="ctr" fontAlgn="ctr"/>
                      <a:r>
                        <a:rPr lang="cs-CZ" sz="1050" b="0" i="0" u="none" strike="noStrike" dirty="0">
                          <a:solidFill>
                            <a:srgbClr val="FF0000"/>
                          </a:solidFill>
                          <a:effectLst/>
                          <a:latin typeface="Georgia" panose="02040502050405020303" pitchFamily="18" charset="0"/>
                        </a:rPr>
                        <a:t>21.09.2019 16:30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FF0000"/>
                          </a:solidFill>
                          <a:effectLst/>
                          <a:latin typeface="Georgia" panose="02040502050405020303" pitchFamily="18" charset="0"/>
                        </a:rPr>
                        <a:t>SK Slaný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FF0000"/>
                          </a:solidFill>
                          <a:effectLst/>
                          <a:latin typeface="Georgia" panose="02040502050405020303" pitchFamily="18" charset="0"/>
                        </a:rPr>
                        <a:t>SK Štětí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96772765"/>
                  </a:ext>
                </a:extLst>
              </a:tr>
              <a:tr h="176508">
                <a:tc>
                  <a:txBody>
                    <a:bodyPr/>
                    <a:lstStyle/>
                    <a:p>
                      <a:pPr algn="ctr" fontAlgn="ctr"/>
                      <a:r>
                        <a:rPr lang="cs-CZ" sz="1050" b="0" i="0" u="none" strike="noStrike">
                          <a:solidFill>
                            <a:srgbClr val="000000"/>
                          </a:solidFill>
                          <a:effectLst/>
                          <a:latin typeface="Georgia" panose="02040502050405020303" pitchFamily="18" charset="0"/>
                        </a:rPr>
                        <a:t>21.09.2019 16:30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SK Český Brod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Brandýs n.L.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80759845"/>
                  </a:ext>
                </a:extLst>
              </a:tr>
              <a:tr h="176508">
                <a:tc>
                  <a:txBody>
                    <a:bodyPr/>
                    <a:lstStyle/>
                    <a:p>
                      <a:pPr algn="ctr" fontAlgn="ctr"/>
                      <a:r>
                        <a:rPr lang="cs-CZ" sz="1050" b="0" i="0" u="none" strike="noStrike">
                          <a:solidFill>
                            <a:srgbClr val="000000"/>
                          </a:solidFill>
                          <a:effectLst/>
                          <a:latin typeface="Georgia" panose="02040502050405020303" pitchFamily="18" charset="0"/>
                        </a:rPr>
                        <a:t>21.09.2019 17:00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Baník Souš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MFK Dobříš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342287160"/>
                  </a:ext>
                </a:extLst>
              </a:tr>
              <a:tr h="176508">
                <a:tc>
                  <a:txBody>
                    <a:bodyPr/>
                    <a:lstStyle/>
                    <a:p>
                      <a:pPr algn="ctr" fontAlgn="ctr"/>
                      <a:r>
                        <a:rPr lang="cs-CZ" sz="1050" b="0" i="0" u="none" strike="noStrike">
                          <a:solidFill>
                            <a:srgbClr val="000000"/>
                          </a:solidFill>
                          <a:effectLst/>
                          <a:latin typeface="Georgia" panose="02040502050405020303" pitchFamily="18" charset="0"/>
                        </a:rPr>
                        <a:t>22.09.2019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FK Meteor Praha VIII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Neratovice-Byškovice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902675917"/>
                  </a:ext>
                </a:extLst>
              </a:tr>
              <a:tr h="176508">
                <a:tc>
                  <a:txBody>
                    <a:bodyPr/>
                    <a:lstStyle/>
                    <a:p>
                      <a:pPr algn="ctr" fontAlgn="ctr"/>
                      <a:r>
                        <a:rPr lang="cs-CZ" sz="1050" b="0" i="0" u="none" strike="noStrike">
                          <a:solidFill>
                            <a:srgbClr val="000000"/>
                          </a:solidFill>
                          <a:effectLst/>
                          <a:latin typeface="Georgia" panose="02040502050405020303" pitchFamily="18" charset="0"/>
                        </a:rPr>
                        <a:t>22.09.2019 16:30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SEKO LOUNY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Olympie Březová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286646469"/>
                  </a:ext>
                </a:extLst>
              </a:tr>
              <a:tr h="262120">
                <a:tc gridSpan="3">
                  <a:txBody>
                    <a:bodyPr/>
                    <a:lstStyle/>
                    <a:p>
                      <a:pPr algn="ctr" fontAlgn="ctr"/>
                      <a:r>
                        <a:rPr lang="cs-CZ" sz="1600" b="1" i="0" u="none" strike="noStrike" dirty="0">
                          <a:solidFill>
                            <a:srgbClr val="184B81"/>
                          </a:solidFill>
                          <a:effectLst/>
                          <a:latin typeface="Georgia" panose="02040502050405020303" pitchFamily="18" charset="0"/>
                        </a:rPr>
                        <a:t>8. kolo </a:t>
                      </a:r>
                    </a:p>
                  </a:txBody>
                  <a:tcPr marL="5673" marR="5673" marT="5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4185241479"/>
                  </a:ext>
                </a:extLst>
              </a:tr>
              <a:tr h="176508">
                <a:tc>
                  <a:txBody>
                    <a:bodyPr/>
                    <a:lstStyle/>
                    <a:p>
                      <a:pPr algn="ctr" fontAlgn="ctr"/>
                      <a:r>
                        <a:rPr lang="cs-CZ" sz="1050" b="0" i="0" u="none" strike="noStrike">
                          <a:solidFill>
                            <a:srgbClr val="FF0000"/>
                          </a:solidFill>
                          <a:effectLst/>
                          <a:latin typeface="Georgia" panose="02040502050405020303" pitchFamily="18" charset="0"/>
                        </a:rPr>
                        <a:t>28.09.2019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FF0000"/>
                          </a:solidFill>
                          <a:effectLst/>
                          <a:latin typeface="Georgia" panose="02040502050405020303" pitchFamily="18" charset="0"/>
                        </a:rPr>
                        <a:t>FC CHOMUTOV,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FF0000"/>
                          </a:solidFill>
                          <a:effectLst/>
                          <a:latin typeface="Georgia" panose="02040502050405020303" pitchFamily="18" charset="0"/>
                        </a:rPr>
                        <a:t>SK Štětí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640810300"/>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Neratovice-Byškovice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FK SEKO LOUNY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98405590"/>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Brandýs n.L.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FK Ostrov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4293952230"/>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SK Aritma Praha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Meteor Praha VIII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593826247"/>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SK Kladno</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FK Baník Souš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839478755"/>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15:00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Olympie Březová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SK Slaný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322759606"/>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16:00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MFK Dobříš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TJ TATRAN Rakovník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26763497"/>
                  </a:ext>
                </a:extLst>
              </a:tr>
              <a:tr h="176508">
                <a:tc>
                  <a:txBody>
                    <a:bodyPr/>
                    <a:lstStyle/>
                    <a:p>
                      <a:pPr algn="ctr" fontAlgn="ctr"/>
                      <a:r>
                        <a:rPr lang="cs-CZ" sz="1050" b="0" i="0" u="none" strike="noStrike">
                          <a:solidFill>
                            <a:srgbClr val="000000"/>
                          </a:solidFill>
                          <a:effectLst/>
                          <a:latin typeface="Georgia" panose="02040502050405020303" pitchFamily="18" charset="0"/>
                        </a:rPr>
                        <a:t>28.09.2019 16:00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Arsenal Česká Lípa</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SK Český Brod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3744891"/>
                  </a:ext>
                </a:extLst>
              </a:tr>
              <a:tr h="262120">
                <a:tc gridSpan="3">
                  <a:txBody>
                    <a:bodyPr/>
                    <a:lstStyle/>
                    <a:p>
                      <a:pPr algn="ctr" fontAlgn="ctr"/>
                      <a:r>
                        <a:rPr lang="cs-CZ" sz="1600" b="1" i="0" u="none" strike="noStrike" dirty="0">
                          <a:solidFill>
                            <a:srgbClr val="184B81"/>
                          </a:solidFill>
                          <a:effectLst/>
                          <a:latin typeface="Georgia" panose="02040502050405020303" pitchFamily="18" charset="0"/>
                        </a:rPr>
                        <a:t>9. kolo </a:t>
                      </a:r>
                    </a:p>
                  </a:txBody>
                  <a:tcPr marL="5673" marR="5673" marT="567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4255670250"/>
                  </a:ext>
                </a:extLst>
              </a:tr>
              <a:tr h="176508">
                <a:tc>
                  <a:txBody>
                    <a:bodyPr/>
                    <a:lstStyle/>
                    <a:p>
                      <a:pPr algn="ctr" fontAlgn="ctr"/>
                      <a:r>
                        <a:rPr lang="cs-CZ" sz="1050" b="0" i="0" u="none" strike="noStrike">
                          <a:solidFill>
                            <a:srgbClr val="000000"/>
                          </a:solidFill>
                          <a:effectLst/>
                          <a:latin typeface="Georgia" panose="02040502050405020303" pitchFamily="18" charset="0"/>
                        </a:rPr>
                        <a:t>05.10.2019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TJ TATRAN Rakovník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SK Kladno</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53194146"/>
                  </a:ext>
                </a:extLst>
              </a:tr>
              <a:tr h="176508">
                <a:tc>
                  <a:txBody>
                    <a:bodyPr/>
                    <a:lstStyle/>
                    <a:p>
                      <a:pPr algn="ctr" fontAlgn="ctr"/>
                      <a:r>
                        <a:rPr lang="cs-CZ" sz="900" b="1" i="0" u="none" strike="noStrike">
                          <a:solidFill>
                            <a:srgbClr val="FF0000"/>
                          </a:solidFill>
                          <a:effectLst/>
                          <a:latin typeface="Georgia" panose="02040502050405020303" pitchFamily="18" charset="0"/>
                        </a:rPr>
                        <a:t>05.10.2019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FF0000"/>
                          </a:solidFill>
                          <a:effectLst/>
                          <a:latin typeface="Georgia" panose="02040502050405020303" pitchFamily="18" charset="0"/>
                        </a:rPr>
                        <a:t>SK Štětí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FF0000"/>
                          </a:solidFill>
                          <a:effectLst/>
                          <a:latin typeface="Georgia" panose="02040502050405020303" pitchFamily="18" charset="0"/>
                        </a:rPr>
                        <a:t>FK Olympie Březová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43166350"/>
                  </a:ext>
                </a:extLst>
              </a:tr>
              <a:tr h="176508">
                <a:tc>
                  <a:txBody>
                    <a:bodyPr/>
                    <a:lstStyle/>
                    <a:p>
                      <a:pPr algn="ctr" fontAlgn="ctr"/>
                      <a:r>
                        <a:rPr lang="cs-CZ" sz="1050" b="0" i="0" u="none" strike="noStrike">
                          <a:solidFill>
                            <a:srgbClr val="000000"/>
                          </a:solidFill>
                          <a:effectLst/>
                          <a:latin typeface="Georgia" panose="02040502050405020303" pitchFamily="18" charset="0"/>
                        </a:rPr>
                        <a:t>05.10.2019 15:00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Baník Souš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FC CHOMUTOV,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253351502"/>
                  </a:ext>
                </a:extLst>
              </a:tr>
              <a:tr h="176508">
                <a:tc>
                  <a:txBody>
                    <a:bodyPr/>
                    <a:lstStyle/>
                    <a:p>
                      <a:pPr algn="ctr" fontAlgn="ctr"/>
                      <a:r>
                        <a:rPr lang="cs-CZ" sz="1050" b="0" i="0" u="none" strike="noStrike">
                          <a:solidFill>
                            <a:srgbClr val="000000"/>
                          </a:solidFill>
                          <a:effectLst/>
                          <a:latin typeface="Georgia" panose="02040502050405020303" pitchFamily="18" charset="0"/>
                        </a:rPr>
                        <a:t>05.10.2019 16:00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SK Slaný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FK Neratovice-Byškovice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051467782"/>
                  </a:ext>
                </a:extLst>
              </a:tr>
              <a:tr h="176508">
                <a:tc>
                  <a:txBody>
                    <a:bodyPr/>
                    <a:lstStyle/>
                    <a:p>
                      <a:pPr algn="ctr" fontAlgn="ctr"/>
                      <a:r>
                        <a:rPr lang="cs-CZ" sz="1050" b="0" i="0" u="none" strike="noStrike">
                          <a:solidFill>
                            <a:srgbClr val="000000"/>
                          </a:solidFill>
                          <a:effectLst/>
                          <a:latin typeface="Georgia" panose="02040502050405020303" pitchFamily="18" charset="0"/>
                        </a:rPr>
                        <a:t>05.10.2019 16:00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Ostrov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Arsenal Česká Lípa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409420588"/>
                  </a:ext>
                </a:extLst>
              </a:tr>
              <a:tr h="176508">
                <a:tc>
                  <a:txBody>
                    <a:bodyPr/>
                    <a:lstStyle/>
                    <a:p>
                      <a:pPr algn="ctr" fontAlgn="ctr"/>
                      <a:r>
                        <a:rPr lang="cs-CZ" sz="1050" b="0" i="0" u="none" strike="noStrike">
                          <a:solidFill>
                            <a:srgbClr val="000000"/>
                          </a:solidFill>
                          <a:effectLst/>
                          <a:latin typeface="Georgia" panose="02040502050405020303" pitchFamily="18" charset="0"/>
                        </a:rPr>
                        <a:t>05.10.2019 16:00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SK Český Brod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a:solidFill>
                            <a:srgbClr val="000000"/>
                          </a:solidFill>
                          <a:effectLst/>
                          <a:latin typeface="Georgia" panose="02040502050405020303" pitchFamily="18" charset="0"/>
                        </a:rPr>
                        <a:t>MFK Dobříš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87917364"/>
                  </a:ext>
                </a:extLst>
              </a:tr>
              <a:tr h="176508">
                <a:tc>
                  <a:txBody>
                    <a:bodyPr/>
                    <a:lstStyle/>
                    <a:p>
                      <a:pPr algn="ctr" fontAlgn="ctr"/>
                      <a:r>
                        <a:rPr lang="cs-CZ" sz="1050" b="0" i="0" u="none" strike="noStrike">
                          <a:solidFill>
                            <a:srgbClr val="000000"/>
                          </a:solidFill>
                          <a:effectLst/>
                          <a:latin typeface="Georgia" panose="02040502050405020303" pitchFamily="18" charset="0"/>
                        </a:rPr>
                        <a:t>06.10.2019 10:15</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a:solidFill>
                            <a:srgbClr val="000000"/>
                          </a:solidFill>
                          <a:effectLst/>
                          <a:latin typeface="Georgia" panose="02040502050405020303" pitchFamily="18" charset="0"/>
                        </a:rPr>
                        <a:t>FK Meteor Praha VIII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50" b="0" i="0" u="none" strike="noStrike" dirty="0">
                          <a:solidFill>
                            <a:srgbClr val="000000"/>
                          </a:solidFill>
                          <a:effectLst/>
                          <a:latin typeface="Georgia" panose="02040502050405020303" pitchFamily="18" charset="0"/>
                        </a:rPr>
                        <a:t>FK Brandýs </a:t>
                      </a:r>
                      <a:r>
                        <a:rPr lang="cs-CZ" sz="1050" b="0" i="0" u="none" strike="noStrike" dirty="0" err="1">
                          <a:solidFill>
                            <a:srgbClr val="000000"/>
                          </a:solidFill>
                          <a:effectLst/>
                          <a:latin typeface="Georgia" panose="02040502050405020303" pitchFamily="18" charset="0"/>
                        </a:rPr>
                        <a:t>n.L.</a:t>
                      </a:r>
                      <a:r>
                        <a:rPr lang="cs-CZ" sz="1050" b="0" i="0" u="none" strike="noStrike" dirty="0">
                          <a:solidFill>
                            <a:srgbClr val="000000"/>
                          </a:solidFill>
                          <a:effectLst/>
                          <a:latin typeface="Georgia" panose="02040502050405020303" pitchFamily="18" charset="0"/>
                        </a:rPr>
                        <a:t>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655502121"/>
                  </a:ext>
                </a:extLst>
              </a:tr>
              <a:tr h="176508">
                <a:tc>
                  <a:txBody>
                    <a:bodyPr/>
                    <a:lstStyle/>
                    <a:p>
                      <a:pPr algn="ctr" fontAlgn="ctr"/>
                      <a:r>
                        <a:rPr lang="cs-CZ" sz="1050" b="0" i="0" u="none" strike="noStrike">
                          <a:solidFill>
                            <a:srgbClr val="000000"/>
                          </a:solidFill>
                          <a:effectLst/>
                          <a:latin typeface="Georgia" panose="02040502050405020303" pitchFamily="18" charset="0"/>
                        </a:rPr>
                        <a:t>06.10.2019 16:00</a:t>
                      </a:r>
                    </a:p>
                  </a:txBody>
                  <a:tcPr marL="5673" marR="5673" marT="56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FK SEKO LOUNY  </a:t>
                      </a:r>
                    </a:p>
                  </a:txBody>
                  <a:tcPr marL="5673" marR="5673" marT="56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0" i="0" u="none" strike="noStrike" dirty="0">
                          <a:solidFill>
                            <a:srgbClr val="000000"/>
                          </a:solidFill>
                          <a:effectLst/>
                          <a:latin typeface="Georgia" panose="02040502050405020303" pitchFamily="18" charset="0"/>
                        </a:rPr>
                        <a:t>SK Aritma Praha </a:t>
                      </a:r>
                    </a:p>
                  </a:txBody>
                  <a:tcPr marL="5673" marR="5673" marT="56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3401134"/>
                  </a:ext>
                </a:extLst>
              </a:tr>
            </a:tbl>
          </a:graphicData>
        </a:graphic>
      </p:graphicFrame>
      <p:graphicFrame>
        <p:nvGraphicFramePr>
          <p:cNvPr id="6" name="Tabulka 5">
            <a:extLst>
              <a:ext uri="{FF2B5EF4-FFF2-40B4-BE49-F238E27FC236}">
                <a16:creationId xmlns:a16="http://schemas.microsoft.com/office/drawing/2014/main" id="{C0DB74A8-FF74-4C90-A64A-D35512348EB5}"/>
              </a:ext>
            </a:extLst>
          </p:cNvPr>
          <p:cNvGraphicFramePr>
            <a:graphicFrameLocks noGrp="1"/>
          </p:cNvGraphicFramePr>
          <p:nvPr>
            <p:extLst>
              <p:ext uri="{D42A27DB-BD31-4B8C-83A1-F6EECF244321}">
                <p14:modId xmlns:p14="http://schemas.microsoft.com/office/powerpoint/2010/main" val="1256687729"/>
              </p:ext>
            </p:extLst>
          </p:nvPr>
        </p:nvGraphicFramePr>
        <p:xfrm>
          <a:off x="214042" y="235124"/>
          <a:ext cx="4505300" cy="3531870"/>
        </p:xfrm>
        <a:graphic>
          <a:graphicData uri="http://schemas.openxmlformats.org/drawingml/2006/table">
            <a:tbl>
              <a:tblPr/>
              <a:tblGrid>
                <a:gridCol w="1004703">
                  <a:extLst>
                    <a:ext uri="{9D8B030D-6E8A-4147-A177-3AD203B41FA5}">
                      <a16:colId xmlns:a16="http://schemas.microsoft.com/office/drawing/2014/main" val="2045613177"/>
                    </a:ext>
                  </a:extLst>
                </a:gridCol>
                <a:gridCol w="1311402">
                  <a:extLst>
                    <a:ext uri="{9D8B030D-6E8A-4147-A177-3AD203B41FA5}">
                      <a16:colId xmlns:a16="http://schemas.microsoft.com/office/drawing/2014/main" val="3731043088"/>
                    </a:ext>
                  </a:extLst>
                </a:gridCol>
                <a:gridCol w="877793">
                  <a:extLst>
                    <a:ext uri="{9D8B030D-6E8A-4147-A177-3AD203B41FA5}">
                      <a16:colId xmlns:a16="http://schemas.microsoft.com/office/drawing/2014/main" val="310947857"/>
                    </a:ext>
                  </a:extLst>
                </a:gridCol>
                <a:gridCol w="1311402">
                  <a:extLst>
                    <a:ext uri="{9D8B030D-6E8A-4147-A177-3AD203B41FA5}">
                      <a16:colId xmlns:a16="http://schemas.microsoft.com/office/drawing/2014/main" val="4251145379"/>
                    </a:ext>
                  </a:extLst>
                </a:gridCol>
              </a:tblGrid>
              <a:tr h="228600">
                <a:tc gridSpan="4">
                  <a:txBody>
                    <a:bodyPr/>
                    <a:lstStyle/>
                    <a:p>
                      <a:pPr algn="ctr" fontAlgn="ctr"/>
                      <a:r>
                        <a:rPr lang="cs-CZ" sz="1100" b="1" i="0" u="none" strike="noStrike">
                          <a:solidFill>
                            <a:srgbClr val="184B81"/>
                          </a:solidFill>
                          <a:effectLst/>
                          <a:latin typeface="Berlin Sans FB Demi" panose="020E0802020502020306" pitchFamily="34" charset="0"/>
                        </a:rPr>
                        <a:t>4. kolo Krajského přebor - výsledky </a:t>
                      </a:r>
                    </a:p>
                  </a:txBody>
                  <a:tcPr marL="9525" marR="9525" marT="9525" marB="0" anchor="ctr">
                    <a:lnL>
                      <a:noFill/>
                    </a:lnL>
                    <a:lnR>
                      <a:noFill/>
                    </a:lnR>
                    <a:lnT>
                      <a:noFill/>
                    </a:lnT>
                    <a:lnB>
                      <a:noFill/>
                    </a:lnB>
                    <a:solidFill>
                      <a:srgbClr val="EA9FF7"/>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06344336"/>
                  </a:ext>
                </a:extLst>
              </a:tr>
              <a:tr h="228600">
                <a:tc>
                  <a:txBody>
                    <a:bodyPr/>
                    <a:lstStyle/>
                    <a:p>
                      <a:pPr algn="ctr" fontAlgn="ctr"/>
                      <a:r>
                        <a:rPr lang="cs-CZ" sz="900" b="1" i="0" u="none" strike="noStrike">
                          <a:solidFill>
                            <a:srgbClr val="000000"/>
                          </a:solidFill>
                          <a:effectLst/>
                          <a:latin typeface="Arial" panose="020B0604020202020204" pitchFamily="34" charset="0"/>
                        </a:rPr>
                        <a:t>31.08.2019 10:00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Jiskra Velké Březno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4:5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TJ Vaňov/Libouchec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686715796"/>
                  </a:ext>
                </a:extLst>
              </a:tr>
              <a:tr h="228600">
                <a:tc>
                  <a:txBody>
                    <a:bodyPr/>
                    <a:lstStyle/>
                    <a:p>
                      <a:pPr algn="ctr" fontAlgn="ctr"/>
                      <a:r>
                        <a:rPr lang="cs-CZ" sz="900" b="1" i="0" u="none" strike="noStrike">
                          <a:solidFill>
                            <a:srgbClr val="000000"/>
                          </a:solidFill>
                          <a:effectLst/>
                          <a:latin typeface="Arial" panose="020B0604020202020204" pitchFamily="34" charset="0"/>
                        </a:rPr>
                        <a:t>31.08.2019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Litoměřicko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2:1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Slavoj Žatec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634413060"/>
                  </a:ext>
                </a:extLst>
              </a:tr>
              <a:tr h="228600">
                <a:tc>
                  <a:txBody>
                    <a:bodyPr/>
                    <a:lstStyle/>
                    <a:p>
                      <a:pPr algn="ctr" fontAlgn="ctr"/>
                      <a:r>
                        <a:rPr lang="cs-CZ" sz="900" b="1" i="0" u="none" strike="noStrike" dirty="0">
                          <a:solidFill>
                            <a:srgbClr val="000000"/>
                          </a:solidFill>
                          <a:effectLst/>
                          <a:latin typeface="Arial" panose="020B0604020202020204" pitchFamily="34" charset="0"/>
                        </a:rPr>
                        <a:t>31.08.2019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JUNIOR Děčín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3:4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ASK Lovosice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602236797"/>
                  </a:ext>
                </a:extLst>
              </a:tr>
              <a:tr h="228600">
                <a:tc>
                  <a:txBody>
                    <a:bodyPr/>
                    <a:lstStyle/>
                    <a:p>
                      <a:pPr algn="ctr" fontAlgn="ctr"/>
                      <a:r>
                        <a:rPr lang="cs-CZ" sz="900" b="1" i="0" u="none" strike="noStrike">
                          <a:solidFill>
                            <a:srgbClr val="000000"/>
                          </a:solidFill>
                          <a:effectLst/>
                          <a:latin typeface="Arial" panose="020B0604020202020204" pitchFamily="34" charset="0"/>
                        </a:rPr>
                        <a:t>31.08.2019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TJ Krupka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3:7</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Bílina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009321680"/>
                  </a:ext>
                </a:extLst>
              </a:tr>
              <a:tr h="228600">
                <a:tc>
                  <a:txBody>
                    <a:bodyPr/>
                    <a:lstStyle/>
                    <a:p>
                      <a:pPr algn="ctr" fontAlgn="ctr"/>
                      <a:r>
                        <a:rPr lang="cs-CZ" sz="900" b="1" i="0" u="none" strike="noStrike">
                          <a:solidFill>
                            <a:srgbClr val="000000"/>
                          </a:solidFill>
                          <a:effectLst/>
                          <a:latin typeface="Arial" panose="020B0604020202020204" pitchFamily="34" charset="0"/>
                        </a:rPr>
                        <a:t>31.08.2019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Český Lev Neštěmice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2:7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SK Strupčice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113144425"/>
                  </a:ext>
                </a:extLst>
              </a:tr>
              <a:tr h="228600">
                <a:tc>
                  <a:txBody>
                    <a:bodyPr/>
                    <a:lstStyle/>
                    <a:p>
                      <a:pPr algn="ctr" fontAlgn="ctr"/>
                      <a:r>
                        <a:rPr lang="cs-CZ" sz="900" b="1" i="0" u="none" strike="noStrike">
                          <a:solidFill>
                            <a:srgbClr val="000000"/>
                          </a:solidFill>
                          <a:effectLst/>
                          <a:latin typeface="Arial" panose="020B0604020202020204" pitchFamily="34" charset="0"/>
                        </a:rPr>
                        <a:t>01.09.2019 10:30</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Proboštov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7:4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VOŠ a SOŠ Roudnice n.L. B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extLst>
                  <a:ext uri="{0D108BD9-81ED-4DB2-BD59-A6C34878D82A}">
                    <a16:rowId xmlns:a16="http://schemas.microsoft.com/office/drawing/2014/main" val="3330074462"/>
                  </a:ext>
                </a:extLst>
              </a:tr>
              <a:tr h="228600">
                <a:tc gridSpan="4">
                  <a:txBody>
                    <a:bodyPr/>
                    <a:lstStyle/>
                    <a:p>
                      <a:pPr algn="ctr" fontAlgn="ctr"/>
                      <a:r>
                        <a:rPr lang="cs-CZ" sz="1100" b="1" i="0" u="none" strike="noStrike">
                          <a:solidFill>
                            <a:srgbClr val="184B81"/>
                          </a:solidFill>
                          <a:effectLst/>
                          <a:latin typeface="Berlin Sans FB Demi" panose="020E0802020502020306" pitchFamily="34" charset="0"/>
                        </a:rPr>
                        <a:t>5. kolo Krajského přebor - výsledky </a:t>
                      </a:r>
                    </a:p>
                  </a:txBody>
                  <a:tcPr marL="9525" marR="9525" marT="9525" marB="0" anchor="ctr">
                    <a:lnL>
                      <a:noFill/>
                    </a:lnL>
                    <a:lnR>
                      <a:noFill/>
                    </a:lnR>
                    <a:lnT>
                      <a:noFill/>
                    </a:lnT>
                    <a:lnB>
                      <a:noFill/>
                    </a:lnB>
                    <a:solidFill>
                      <a:srgbClr val="EA9FF7"/>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9066249"/>
                  </a:ext>
                </a:extLst>
              </a:tr>
              <a:tr h="228600">
                <a:tc>
                  <a:txBody>
                    <a:bodyPr/>
                    <a:lstStyle/>
                    <a:p>
                      <a:pPr algn="ctr" fontAlgn="ctr"/>
                      <a:r>
                        <a:rPr lang="cs-CZ" sz="900" b="1" i="0" u="none" strike="noStrike">
                          <a:solidFill>
                            <a:srgbClr val="000000"/>
                          </a:solidFill>
                          <a:effectLst/>
                          <a:latin typeface="Arial" panose="020B0604020202020204" pitchFamily="34" charset="0"/>
                        </a:rPr>
                        <a:t>07.09.2019 10:00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rPr>
                        <a:t>SK Štětí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0:5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Proboštov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599769506"/>
                  </a:ext>
                </a:extLst>
              </a:tr>
              <a:tr h="228600">
                <a:tc>
                  <a:txBody>
                    <a:bodyPr/>
                    <a:lstStyle/>
                    <a:p>
                      <a:pPr algn="ctr" fontAlgn="ctr"/>
                      <a:r>
                        <a:rPr lang="cs-CZ" sz="900" b="1" i="0" u="none" strike="noStrike">
                          <a:solidFill>
                            <a:srgbClr val="000000"/>
                          </a:solidFill>
                          <a:effectLst/>
                          <a:latin typeface="Arial" panose="020B0604020202020204" pitchFamily="34" charset="0"/>
                        </a:rPr>
                        <a:t>07.09.2019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VOŠ a SOŠ Roudnice n.L. B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6:1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TJ Krupka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90103344"/>
                  </a:ext>
                </a:extLst>
              </a:tr>
              <a:tr h="228600">
                <a:tc>
                  <a:txBody>
                    <a:bodyPr/>
                    <a:lstStyle/>
                    <a:p>
                      <a:pPr algn="ctr" fontAlgn="ctr"/>
                      <a:r>
                        <a:rPr lang="cs-CZ" sz="900" b="1" i="0" u="none" strike="noStrike">
                          <a:solidFill>
                            <a:srgbClr val="000000"/>
                          </a:solidFill>
                          <a:effectLst/>
                          <a:latin typeface="Arial" panose="020B0604020202020204" pitchFamily="34" charset="0"/>
                        </a:rPr>
                        <a:t>07.09.2019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SK Strupčice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8:5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Jiskra Velké Březno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255512655"/>
                  </a:ext>
                </a:extLst>
              </a:tr>
              <a:tr h="228600">
                <a:tc>
                  <a:txBody>
                    <a:bodyPr/>
                    <a:lstStyle/>
                    <a:p>
                      <a:pPr algn="ctr" fontAlgn="ctr"/>
                      <a:r>
                        <a:rPr lang="cs-CZ" sz="900" b="1" i="0" u="none" strike="noStrike">
                          <a:solidFill>
                            <a:srgbClr val="000000"/>
                          </a:solidFill>
                          <a:effectLst/>
                          <a:latin typeface="Arial" panose="020B0604020202020204" pitchFamily="34" charset="0"/>
                        </a:rPr>
                        <a:t>08.09.2019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ASK Lovosice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2:1</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Český Lev Neštěmice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469886180"/>
                  </a:ext>
                </a:extLst>
              </a:tr>
              <a:tr h="228600">
                <a:tc>
                  <a:txBody>
                    <a:bodyPr/>
                    <a:lstStyle/>
                    <a:p>
                      <a:pPr algn="ctr" fontAlgn="ctr"/>
                      <a:r>
                        <a:rPr lang="cs-CZ" sz="900" b="1" i="0" u="none" strike="noStrike">
                          <a:solidFill>
                            <a:srgbClr val="000000"/>
                          </a:solidFill>
                          <a:effectLst/>
                          <a:latin typeface="Arial" panose="020B0604020202020204" pitchFamily="34" charset="0"/>
                        </a:rPr>
                        <a:t>08.09.2019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Slavoj Žatec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4:3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JUNIOR Děčín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009383451"/>
                  </a:ext>
                </a:extLst>
              </a:tr>
              <a:tr h="228600">
                <a:tc>
                  <a:txBody>
                    <a:bodyPr/>
                    <a:lstStyle/>
                    <a:p>
                      <a:pPr algn="ctr" fontAlgn="ctr"/>
                      <a:r>
                        <a:rPr lang="cs-CZ" sz="900" b="1" i="0" u="none" strike="noStrike">
                          <a:solidFill>
                            <a:srgbClr val="000000"/>
                          </a:solidFill>
                          <a:effectLst/>
                          <a:latin typeface="Arial" panose="020B0604020202020204" pitchFamily="34" charset="0"/>
                        </a:rPr>
                        <a:t>08.09.2019 11:00</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rPr>
                        <a:t>FK Bílina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2:0</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FK Litoměřicko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extLst>
                  <a:ext uri="{0D108BD9-81ED-4DB2-BD59-A6C34878D82A}">
                    <a16:rowId xmlns:a16="http://schemas.microsoft.com/office/drawing/2014/main" val="1092510930"/>
                  </a:ext>
                </a:extLst>
              </a:tr>
            </a:tbl>
          </a:graphicData>
        </a:graphic>
      </p:graphicFrame>
      <p:graphicFrame>
        <p:nvGraphicFramePr>
          <p:cNvPr id="2" name="Tabulka 1"/>
          <p:cNvGraphicFramePr>
            <a:graphicFrameLocks noGrp="1"/>
          </p:cNvGraphicFramePr>
          <p:nvPr>
            <p:extLst>
              <p:ext uri="{D42A27DB-BD31-4B8C-83A1-F6EECF244321}">
                <p14:modId xmlns:p14="http://schemas.microsoft.com/office/powerpoint/2010/main" val="1625510810"/>
              </p:ext>
            </p:extLst>
          </p:nvPr>
        </p:nvGraphicFramePr>
        <p:xfrm>
          <a:off x="71984" y="3873224"/>
          <a:ext cx="4647357" cy="2741295"/>
        </p:xfrm>
        <a:graphic>
          <a:graphicData uri="http://schemas.openxmlformats.org/drawingml/2006/table">
            <a:tbl>
              <a:tblPr/>
              <a:tblGrid>
                <a:gridCol w="228652">
                  <a:extLst>
                    <a:ext uri="{9D8B030D-6E8A-4147-A177-3AD203B41FA5}">
                      <a16:colId xmlns:a16="http://schemas.microsoft.com/office/drawing/2014/main" val="1635641715"/>
                    </a:ext>
                  </a:extLst>
                </a:gridCol>
                <a:gridCol w="228652">
                  <a:extLst>
                    <a:ext uri="{9D8B030D-6E8A-4147-A177-3AD203B41FA5}">
                      <a16:colId xmlns:a16="http://schemas.microsoft.com/office/drawing/2014/main" val="3056249814"/>
                    </a:ext>
                  </a:extLst>
                </a:gridCol>
                <a:gridCol w="190768">
                  <a:extLst>
                    <a:ext uri="{9D8B030D-6E8A-4147-A177-3AD203B41FA5}">
                      <a16:colId xmlns:a16="http://schemas.microsoft.com/office/drawing/2014/main" val="1315821861"/>
                    </a:ext>
                  </a:extLst>
                </a:gridCol>
                <a:gridCol w="1878535">
                  <a:extLst>
                    <a:ext uri="{9D8B030D-6E8A-4147-A177-3AD203B41FA5}">
                      <a16:colId xmlns:a16="http://schemas.microsoft.com/office/drawing/2014/main" val="2970933056"/>
                    </a:ext>
                  </a:extLst>
                </a:gridCol>
                <a:gridCol w="217220">
                  <a:extLst>
                    <a:ext uri="{9D8B030D-6E8A-4147-A177-3AD203B41FA5}">
                      <a16:colId xmlns:a16="http://schemas.microsoft.com/office/drawing/2014/main" val="1562968021"/>
                    </a:ext>
                  </a:extLst>
                </a:gridCol>
                <a:gridCol w="240085">
                  <a:extLst>
                    <a:ext uri="{9D8B030D-6E8A-4147-A177-3AD203B41FA5}">
                      <a16:colId xmlns:a16="http://schemas.microsoft.com/office/drawing/2014/main" val="3199451584"/>
                    </a:ext>
                  </a:extLst>
                </a:gridCol>
                <a:gridCol w="285815">
                  <a:extLst>
                    <a:ext uri="{9D8B030D-6E8A-4147-A177-3AD203B41FA5}">
                      <a16:colId xmlns:a16="http://schemas.microsoft.com/office/drawing/2014/main" val="1646354828"/>
                    </a:ext>
                  </a:extLst>
                </a:gridCol>
                <a:gridCol w="162914">
                  <a:extLst>
                    <a:ext uri="{9D8B030D-6E8A-4147-A177-3AD203B41FA5}">
                      <a16:colId xmlns:a16="http://schemas.microsoft.com/office/drawing/2014/main" val="3703825417"/>
                    </a:ext>
                  </a:extLst>
                </a:gridCol>
                <a:gridCol w="240085">
                  <a:extLst>
                    <a:ext uri="{9D8B030D-6E8A-4147-A177-3AD203B41FA5}">
                      <a16:colId xmlns:a16="http://schemas.microsoft.com/office/drawing/2014/main" val="1328076043"/>
                    </a:ext>
                  </a:extLst>
                </a:gridCol>
                <a:gridCol w="445872">
                  <a:extLst>
                    <a:ext uri="{9D8B030D-6E8A-4147-A177-3AD203B41FA5}">
                      <a16:colId xmlns:a16="http://schemas.microsoft.com/office/drawing/2014/main" val="769802635"/>
                    </a:ext>
                  </a:extLst>
                </a:gridCol>
                <a:gridCol w="297248">
                  <a:extLst>
                    <a:ext uri="{9D8B030D-6E8A-4147-A177-3AD203B41FA5}">
                      <a16:colId xmlns:a16="http://schemas.microsoft.com/office/drawing/2014/main" val="3232794202"/>
                    </a:ext>
                  </a:extLst>
                </a:gridCol>
                <a:gridCol w="231511">
                  <a:extLst>
                    <a:ext uri="{9D8B030D-6E8A-4147-A177-3AD203B41FA5}">
                      <a16:colId xmlns:a16="http://schemas.microsoft.com/office/drawing/2014/main" val="710795418"/>
                    </a:ext>
                  </a:extLst>
                </a:gridCol>
              </a:tblGrid>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99045118"/>
                  </a:ext>
                </a:extLst>
              </a:tr>
              <a:tr h="2000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10">
                  <a:txBody>
                    <a:bodyPr/>
                    <a:lstStyle/>
                    <a:p>
                      <a:pPr algn="ctr" fontAlgn="ctr"/>
                      <a:r>
                        <a:rPr lang="pl-PL" sz="1200" b="1" i="0" u="none" strike="noStrike">
                          <a:solidFill>
                            <a:srgbClr val="0000CC"/>
                          </a:solidFill>
                          <a:effectLst/>
                          <a:latin typeface="Calibri" panose="020F0502020204030204" pitchFamily="34" charset="0"/>
                        </a:rPr>
                        <a:t>Krajský přebor  dorostu  2019/2020  po 3.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95889609"/>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effectLst/>
                          <a:latin typeface="Arial" panose="020B0604020202020204" pitchFamily="34" charset="0"/>
                        </a:rPr>
                        <a:t>FK Bílina</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19:6</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947524515"/>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hMerge="1">
                  <a:txBody>
                    <a:bodyPr/>
                    <a:lstStyle/>
                    <a:p>
                      <a:pPr algn="l" fontAlgn="ctr"/>
                      <a:endParaRPr lang="cs-CZ" sz="100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9:7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84931453"/>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hMerge="1">
                  <a:txBody>
                    <a:bodyPr/>
                    <a:lstStyle/>
                    <a:p>
                      <a:pPr algn="l" fontAlgn="ctr"/>
                      <a:endParaRPr lang="cs-CZ" sz="100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Proboštov</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55966016"/>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hMerge="1">
                  <a:txBody>
                    <a:bodyPr/>
                    <a:lstStyle/>
                    <a:p>
                      <a:pPr algn="l" fontAlgn="ctr"/>
                      <a:endParaRPr lang="cs-CZ" sz="100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SK Strupčice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18:12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34522860"/>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effectLst/>
                          <a:latin typeface="Arial" panose="020B0604020202020204" pitchFamily="34" charset="0"/>
                        </a:rPr>
                        <a:t>FK Slavoj Žatec z.s.</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9:7</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042265973"/>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cs-CZ" sz="105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5:6</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38560580"/>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cs-CZ" sz="1050" b="1" i="0" u="none" strike="noStrike">
                          <a:solidFill>
                            <a:srgbClr val="000000"/>
                          </a:solidFill>
                          <a:effectLst/>
                          <a:latin typeface="Arial" panose="020B0604020202020204" pitchFamily="34" charset="0"/>
                        </a:rPr>
                        <a:t>FK Jiskra Velké Březno</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15:13</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85625755"/>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effectLst/>
                          <a:latin typeface="Arial" panose="020B0604020202020204" pitchFamily="34" charset="0"/>
                        </a:rPr>
                        <a:t>FK Junior Děčín</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11:11</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25757584"/>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cs-CZ" sz="1050" b="1" i="0" u="none" strike="noStrike">
                          <a:solidFill>
                            <a:srgbClr val="000000"/>
                          </a:solidFill>
                          <a:effectLst/>
                          <a:latin typeface="Arial" panose="020B0604020202020204" pitchFamily="34" charset="0"/>
                        </a:rPr>
                        <a:t>TJ Vaňov/TJ Libouchec</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8:10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50909715"/>
                  </a:ext>
                </a:extLst>
              </a:tr>
              <a:tr h="16192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5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hMerge="1">
                  <a:txBody>
                    <a:bodyPr/>
                    <a:lstStyle/>
                    <a:p>
                      <a:pPr algn="l" fontAlgn="ctr"/>
                      <a:endParaRPr lang="cs-CZ" sz="105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9:12</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71981290"/>
                  </a:ext>
                </a:extLst>
              </a:tr>
              <a:tr h="18097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hMerge="1">
                  <a:txBody>
                    <a:bodyPr/>
                    <a:lstStyle/>
                    <a:p>
                      <a:pPr algn="l" fontAlgn="ctr"/>
                      <a:endParaRPr lang="pl-PL" sz="100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pl-PL" sz="1000" b="1" i="0" u="none" strike="noStrike">
                          <a:solidFill>
                            <a:srgbClr val="000000"/>
                          </a:solidFill>
                          <a:effectLst/>
                          <a:latin typeface="Arial" panose="020B0604020202020204" pitchFamily="34" charset="0"/>
                        </a:rPr>
                        <a:t>VOŠ a SOŠ Roudnice n. L. B</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13:18</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818484236"/>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hMerge="1">
                  <a:txBody>
                    <a:bodyPr/>
                    <a:lstStyle/>
                    <a:p>
                      <a:pPr algn="l" fontAlgn="ctr"/>
                      <a:endParaRPr lang="cs-CZ" sz="1000" b="1"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74790106"/>
                  </a:ext>
                </a:extLst>
              </a:tr>
              <a:tr h="20955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ctr" fontAlgn="ctr"/>
                      <a:r>
                        <a:rPr lang="cs-CZ" sz="1200" b="1" i="0" u="none" strike="noStrike">
                          <a:solidFill>
                            <a:srgbClr val="FF0000"/>
                          </a:solidFill>
                          <a:effectLst/>
                          <a:latin typeface="Arial" panose="020B0604020202020204" pitchFamily="34" charset="0"/>
                        </a:rPr>
                        <a:t>13.</a:t>
                      </a:r>
                    </a:p>
                  </a:txBody>
                  <a:tcPr marL="9525" marR="9525" marT="9525" marB="0" anchor="ctr">
                    <a:lnL>
                      <a:noFill/>
                    </a:lnL>
                    <a:lnR>
                      <a:noFill/>
                    </a:lnR>
                    <a:lnT>
                      <a:noFill/>
                    </a:lnT>
                    <a:lnB>
                      <a:noFill/>
                    </a:lnB>
                    <a:solidFill>
                      <a:srgbClr val="99FF99"/>
                    </a:solidFill>
                  </a:tcPr>
                </a:tc>
                <a:tc hMerge="1">
                  <a:txBody>
                    <a:bodyPr/>
                    <a:lstStyle/>
                    <a:p>
                      <a:pPr algn="l" fontAlgn="ctr"/>
                      <a:endParaRPr lang="cs-CZ" sz="1200" b="1" i="0" u="none" strike="noStrike">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rPr>
                        <a:t>0:11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03479656"/>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2">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hMerge="1">
                  <a:txBody>
                    <a:bodyPr/>
                    <a:lstStyle/>
                    <a:p>
                      <a:pPr algn="l" fontAlgn="b"/>
                      <a:endParaRPr lang="cs-CZ" sz="9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09650233"/>
                  </a:ext>
                </a:extLst>
              </a:tr>
            </a:tbl>
          </a:graphicData>
        </a:graphic>
      </p:graphicFrame>
    </p:spTree>
    <p:extLst>
      <p:ext uri="{BB962C8B-B14F-4D97-AF65-F5344CB8AC3E}">
        <p14:creationId xmlns:p14="http://schemas.microsoft.com/office/powerpoint/2010/main" val="2928801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20</a:t>
            </a:r>
          </a:p>
        </p:txBody>
      </p:sp>
      <p:sp>
        <p:nvSpPr>
          <p:cNvPr id="7" name="TextovéPole 6"/>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21</a:t>
            </a:r>
          </a:p>
        </p:txBody>
      </p:sp>
      <p:sp>
        <p:nvSpPr>
          <p:cNvPr id="2" name="Obdélník 1"/>
          <p:cNvSpPr/>
          <p:nvPr/>
        </p:nvSpPr>
        <p:spPr>
          <a:xfrm>
            <a:off x="5400576" y="1205322"/>
            <a:ext cx="4752528" cy="5823133"/>
          </a:xfrm>
          <a:prstGeom prst="rect">
            <a:avLst/>
          </a:prstGeom>
        </p:spPr>
        <p:txBody>
          <a:bodyPr wrap="square">
            <a:spAutoFit/>
          </a:bodyPr>
          <a:lstStyle/>
          <a:p>
            <a:pPr algn="ctr">
              <a:lnSpc>
                <a:spcPct val="107000"/>
              </a:lnSpc>
              <a:spcAft>
                <a:spcPts val="0"/>
              </a:spcAft>
            </a:pPr>
            <a:r>
              <a:rPr lang="cs-CZ" sz="2400" dirty="0">
                <a:highlight>
                  <a:srgbClr val="FF00FF"/>
                </a:highlight>
                <a:latin typeface="Arial Black" panose="020B0A04020102020204" pitchFamily="34" charset="0"/>
                <a:ea typeface="Calibri" panose="020F0502020204030204" pitchFamily="34" charset="0"/>
                <a:cs typeface="Arial" panose="020B0604020202020204" pitchFamily="34" charset="0"/>
              </a:rPr>
              <a:t>SK Štětí – TJ Proboštov</a:t>
            </a:r>
            <a:endParaRPr lang="cs-CZ" sz="1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400" dirty="0">
                <a:highlight>
                  <a:srgbClr val="FF00FF"/>
                </a:highlight>
                <a:latin typeface="Arial Black" panose="020B0A04020102020204" pitchFamily="34" charset="0"/>
                <a:ea typeface="Calibri" panose="020F0502020204030204" pitchFamily="34" charset="0"/>
                <a:cs typeface="Arial" panose="020B0604020202020204" pitchFamily="34" charset="0"/>
              </a:rPr>
              <a:t>0:5(0:3)  </a:t>
            </a:r>
            <a:r>
              <a:rPr lang="cs-CZ" sz="1600" dirty="0">
                <a:highlight>
                  <a:srgbClr val="FF00FF"/>
                </a:highlight>
                <a:latin typeface="Arial Black" panose="020B0A04020102020204" pitchFamily="34" charset="0"/>
                <a:ea typeface="Calibri" panose="020F0502020204030204" pitchFamily="34" charset="0"/>
                <a:cs typeface="Arial" panose="020B0604020202020204" pitchFamily="34" charset="0"/>
              </a:rPr>
              <a:t>7.9.2019   5. kolo 3. hrané</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dirty="0">
                <a:latin typeface="Arial" panose="020B0604020202020204" pitchFamily="34" charset="0"/>
                <a:ea typeface="Calibri" panose="020F0502020204030204" pitchFamily="34" charset="0"/>
                <a:cs typeface="Times New Roman" panose="02020603050405020304" pitchFamily="18" charset="0"/>
              </a:rPr>
              <a:t>Před týdnem mělo dorostenecké mužstvo volný los. Naopak náš soupeř si v domácím prostředí dokráčel pro výhru nad VOŠ a SOŠ Roudnice </a:t>
            </a:r>
            <a:r>
              <a:rPr lang="cs-CZ" dirty="0" err="1">
                <a:latin typeface="Arial" panose="020B0604020202020204" pitchFamily="34" charset="0"/>
                <a:ea typeface="Calibri" panose="020F0502020204030204" pitchFamily="34" charset="0"/>
                <a:cs typeface="Times New Roman" panose="02020603050405020304" pitchFamily="18" charset="0"/>
              </a:rPr>
              <a:t>n.L.</a:t>
            </a:r>
            <a:r>
              <a:rPr lang="cs-CZ" dirty="0">
                <a:latin typeface="Arial" panose="020B0604020202020204" pitchFamily="34" charset="0"/>
                <a:ea typeface="Calibri" panose="020F0502020204030204" pitchFamily="34" charset="0"/>
                <a:cs typeface="Times New Roman" panose="02020603050405020304" pitchFamily="18" charset="0"/>
              </a:rPr>
              <a:t> B 7:4. V prvním poločase se na prvním branku čekalo do 19. minutě a byli to hosté, kteří šli do vedení 1:0. Další důležité momenty se odehrály v závěru první půle a byl to opět Proboštov, kdo se radoval. Nejprve Martin </a:t>
            </a:r>
            <a:r>
              <a:rPr lang="cs-CZ" dirty="0" err="1">
                <a:latin typeface="Arial" panose="020B0604020202020204" pitchFamily="34" charset="0"/>
                <a:ea typeface="Calibri" panose="020F0502020204030204" pitchFamily="34" charset="0"/>
                <a:cs typeface="Times New Roman" panose="02020603050405020304" pitchFamily="18" charset="0"/>
              </a:rPr>
              <a:t>Luger</a:t>
            </a:r>
            <a:r>
              <a:rPr lang="cs-CZ" dirty="0">
                <a:latin typeface="Arial" panose="020B0604020202020204" pitchFamily="34" charset="0"/>
                <a:ea typeface="Calibri" panose="020F0502020204030204" pitchFamily="34" charset="0"/>
                <a:cs typeface="Times New Roman" panose="02020603050405020304" pitchFamily="18" charset="0"/>
              </a:rPr>
              <a:t> 2:0 a ve 40. minutě Daniel Pošta 3:0. Do druhé dějství jsme vstoupili celkem aktivně a hrálo se většinou na polovině soupeře. Co to ale bylo platné, když jsme se nedostali k pořádné střele na branku a přihrávky do finálního zakončení chyběly. Hosté se postupně přesouvali na naší polovinu a odkryli to, co nám chybělo. Individuální schopnosti uspět jeden na jednoho a především střela na branku. Nejprve sice několik šancí zahodili, ale v závěru se přeci jenom ještě 2x prosadili. Adam </a:t>
            </a:r>
            <a:r>
              <a:rPr lang="cs-CZ" dirty="0" err="1">
                <a:latin typeface="Arial" panose="020B0604020202020204" pitchFamily="34" charset="0"/>
                <a:ea typeface="Calibri" panose="020F0502020204030204" pitchFamily="34" charset="0"/>
                <a:cs typeface="Times New Roman" panose="02020603050405020304" pitchFamily="18" charset="0"/>
              </a:rPr>
              <a:t>Bokser</a:t>
            </a:r>
            <a:r>
              <a:rPr lang="cs-CZ" dirty="0">
                <a:latin typeface="Arial" panose="020B0604020202020204" pitchFamily="34" charset="0"/>
                <a:ea typeface="Calibri" panose="020F0502020204030204" pitchFamily="34" charset="0"/>
                <a:cs typeface="Times New Roman" panose="02020603050405020304" pitchFamily="18" charset="0"/>
              </a:rPr>
              <a:t> a Jakub Prokůpek 4:0, resp. 5:0, což byl také konečný výsledek. Dorostenci v krajském přeboru zůstávají po 2 utkáních bez bodu. Šanci vylepšit si to mají opět doma za týden v neděli 15. 9. 2019 v 10:30 proti TJ </a:t>
            </a:r>
            <a:r>
              <a:rPr lang="cs-CZ" dirty="0" err="1">
                <a:latin typeface="Arial" panose="020B0604020202020204" pitchFamily="34" charset="0"/>
                <a:ea typeface="Calibri" panose="020F0502020204030204" pitchFamily="34" charset="0"/>
                <a:cs typeface="Times New Roman" panose="02020603050405020304" pitchFamily="18" charset="0"/>
              </a:rPr>
              <a:t>Vaňov</a:t>
            </a:r>
            <a:r>
              <a:rPr lang="cs-CZ" dirty="0">
                <a:latin typeface="Arial" panose="020B0604020202020204" pitchFamily="34" charset="0"/>
                <a:ea typeface="Calibri" panose="020F0502020204030204" pitchFamily="34" charset="0"/>
                <a:cs typeface="Times New Roman" panose="02020603050405020304" pitchFamily="18" charset="0"/>
              </a:rPr>
              <a:t>/Libouchec. </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u="sng" dirty="0">
                <a:latin typeface="Arial" panose="020B0604020202020204" pitchFamily="34" charset="0"/>
                <a:ea typeface="Calibri" panose="020F0502020204030204" pitchFamily="34" charset="0"/>
                <a:cs typeface="Times New Roman" panose="02020603050405020304" pitchFamily="18" charset="0"/>
              </a:rPr>
              <a:t>Sestava:</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L.Šrotýř-L.Kuča</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M.Vaszi</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A.Rubín</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L.Ladič</a:t>
            </a:r>
            <a:r>
              <a:rPr lang="cs-CZ" dirty="0">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0"/>
              </a:spcAft>
            </a:pP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O.Malecha</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M.Miga</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J.Daniluk</a:t>
            </a:r>
            <a:r>
              <a:rPr lang="cs-CZ" dirty="0">
                <a:latin typeface="Arial" panose="020B0604020202020204" pitchFamily="34" charset="0"/>
                <a:ea typeface="Calibri" panose="020F0502020204030204" pitchFamily="34" charset="0"/>
                <a:cs typeface="Times New Roman" panose="02020603050405020304" pitchFamily="18" charset="0"/>
              </a:rPr>
              <a:t>, </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J.Piliař</a:t>
            </a:r>
            <a:r>
              <a:rPr lang="cs-CZ" dirty="0">
                <a:latin typeface="Arial" panose="020B0604020202020204" pitchFamily="34" charset="0"/>
                <a:ea typeface="Calibri" panose="020F0502020204030204" pitchFamily="34" charset="0"/>
                <a:cs typeface="Times New Roman" panose="02020603050405020304" pitchFamily="18" charset="0"/>
              </a:rPr>
              <a:t>(K), </a:t>
            </a:r>
            <a:r>
              <a:rPr lang="cs-CZ" dirty="0" err="1">
                <a:latin typeface="Arial" panose="020B0604020202020204" pitchFamily="34" charset="0"/>
                <a:ea typeface="Calibri" panose="020F0502020204030204" pitchFamily="34" charset="0"/>
                <a:cs typeface="Times New Roman" panose="02020603050405020304" pitchFamily="18" charset="0"/>
              </a:rPr>
              <a:t>F.Keltner</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J.Šedivý</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T.Kabelka</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D.Ivanič</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R.Šíma</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u="sng" dirty="0">
                <a:latin typeface="Arial" panose="020B0604020202020204" pitchFamily="34" charset="0"/>
                <a:ea typeface="Calibri" panose="020F0502020204030204" pitchFamily="34" charset="0"/>
                <a:cs typeface="Times New Roman" panose="02020603050405020304" pitchFamily="18" charset="0"/>
              </a:rPr>
              <a:t>Trenér:</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K.Kučera</a:t>
            </a:r>
            <a:r>
              <a:rPr lang="cs-CZ" dirty="0">
                <a:latin typeface="Arial" panose="020B0604020202020204" pitchFamily="34" charset="0"/>
                <a:ea typeface="Calibri" panose="020F0502020204030204" pitchFamily="34" charset="0"/>
                <a:cs typeface="Times New Roman" panose="02020603050405020304" pitchFamily="18" charset="0"/>
              </a:rPr>
              <a:t>, </a:t>
            </a:r>
            <a:r>
              <a:rPr lang="cs-CZ" dirty="0" err="1">
                <a:latin typeface="Arial" panose="020B0604020202020204" pitchFamily="34" charset="0"/>
                <a:ea typeface="Calibri" panose="020F0502020204030204" pitchFamily="34" charset="0"/>
                <a:cs typeface="Times New Roman" panose="02020603050405020304" pitchFamily="18" charset="0"/>
              </a:rPr>
              <a:t>Š.Juriga</a:t>
            </a:r>
            <a:r>
              <a:rPr lang="cs-CZ" dirty="0">
                <a:latin typeface="Arial" panose="020B0604020202020204" pitchFamily="34" charset="0"/>
                <a:ea typeface="Calibri" panose="020F0502020204030204" pitchFamily="34" charset="0"/>
                <a:cs typeface="Times New Roman" panose="02020603050405020304" pitchFamily="18" charset="0"/>
              </a:rPr>
              <a:t> </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u="sng" dirty="0">
                <a:latin typeface="Arial" panose="020B0604020202020204" pitchFamily="34" charset="0"/>
                <a:ea typeface="Calibri" panose="020F0502020204030204" pitchFamily="34" charset="0"/>
                <a:cs typeface="Times New Roman" panose="02020603050405020304" pitchFamily="18" charset="0"/>
              </a:rPr>
              <a:t>Rozhodčí:</a:t>
            </a:r>
            <a:r>
              <a:rPr lang="cs-CZ" dirty="0">
                <a:latin typeface="Arial" panose="020B0604020202020204" pitchFamily="34" charset="0"/>
                <a:ea typeface="Calibri" panose="020F0502020204030204" pitchFamily="34" charset="0"/>
                <a:cs typeface="Times New Roman" panose="02020603050405020304" pitchFamily="18" charset="0"/>
              </a:rPr>
              <a:t> Vojtěch Dvorský</a:t>
            </a:r>
            <a:endParaRPr lang="cs-CZ"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ovéPole 2"/>
          <p:cNvSpPr txBox="1"/>
          <p:nvPr/>
        </p:nvSpPr>
        <p:spPr>
          <a:xfrm>
            <a:off x="5328568" y="91108"/>
            <a:ext cx="4824536" cy="923330"/>
          </a:xfrm>
          <a:prstGeom prst="rect">
            <a:avLst/>
          </a:prstGeom>
          <a:blipFill>
            <a:blip r:embed="rId2"/>
            <a:stretch>
              <a:fillRect/>
            </a:stretch>
          </a:blipFill>
          <a:effectLst>
            <a:softEdge rad="0"/>
          </a:effectLst>
        </p:spPr>
        <p:txBody>
          <a:bodyPr wrap="square" rtlCol="0">
            <a:spAutoFit/>
          </a:bodyPr>
          <a:lstStyle/>
          <a:p>
            <a:pPr algn="ctr"/>
            <a:r>
              <a:rPr lang="cs-CZ" sz="2700" dirty="0">
                <a:solidFill>
                  <a:srgbClr val="000066"/>
                </a:solidFill>
                <a:effectLst>
                  <a:outerShdw blurRad="38100" dist="38100" dir="2700000" algn="tl">
                    <a:srgbClr val="000000">
                      <a:alpha val="43137"/>
                    </a:srgbClr>
                  </a:outerShdw>
                </a:effectLst>
                <a:latin typeface="Cooper Black" panose="0208090404030B020404" pitchFamily="18" charset="0"/>
              </a:rPr>
              <a:t>Dorostenci ani ve 2. zápase přeboru nevstřelil branku</a:t>
            </a:r>
          </a:p>
        </p:txBody>
      </p:sp>
      <p:sp>
        <p:nvSpPr>
          <p:cNvPr id="4" name="Obdélník 3"/>
          <p:cNvSpPr/>
          <p:nvPr/>
        </p:nvSpPr>
        <p:spPr>
          <a:xfrm>
            <a:off x="71984" y="128104"/>
            <a:ext cx="4752528" cy="1200329"/>
          </a:xfrm>
          <a:prstGeom prst="rect">
            <a:avLst/>
          </a:prstGeom>
          <a:blipFill>
            <a:blip r:embed="rId3"/>
            <a:stretch>
              <a:fillRect/>
            </a:stretch>
          </a:blipFill>
        </p:spPr>
        <p:txBody>
          <a:bodyPr wrap="square" lIns="91440" tIns="45720" rIns="91440" bIns="45720">
            <a:spAutoFit/>
          </a:bodyPr>
          <a:lstStyle/>
          <a:p>
            <a:pPr algn="ctr"/>
            <a:r>
              <a:rPr lang="cs-CZ" sz="3600" b="1" cap="none" spc="0" dirty="0" smtClean="0">
                <a:ln w="12700" cmpd="sng">
                  <a:solidFill>
                    <a:schemeClr val="accent4"/>
                  </a:solidFill>
                  <a:prstDash val="solid"/>
                </a:ln>
                <a:solidFill>
                  <a:srgbClr val="000099"/>
                </a:solidFill>
                <a:effectLst/>
                <a:latin typeface="Berlin Sans FB Demi" panose="020E0802020502020306" pitchFamily="34" charset="0"/>
              </a:rPr>
              <a:t>Představujeme </a:t>
            </a:r>
          </a:p>
          <a:p>
            <a:pPr algn="ctr"/>
            <a:r>
              <a:rPr lang="cs-CZ" sz="3600" b="1" cap="none" spc="0" dirty="0" smtClean="0">
                <a:ln w="12700" cmpd="sng">
                  <a:solidFill>
                    <a:schemeClr val="accent4"/>
                  </a:solidFill>
                  <a:prstDash val="solid"/>
                </a:ln>
                <a:solidFill>
                  <a:srgbClr val="000099"/>
                </a:solidFill>
                <a:effectLst/>
                <a:latin typeface="Berlin Sans FB Demi" panose="020E0802020502020306" pitchFamily="34" charset="0"/>
              </a:rPr>
              <a:t>nového brankáře </a:t>
            </a:r>
            <a:endParaRPr lang="cs-CZ" sz="3600" b="1" cap="none" spc="0" dirty="0">
              <a:ln w="12700" cmpd="sng">
                <a:solidFill>
                  <a:schemeClr val="accent4"/>
                </a:solidFill>
                <a:prstDash val="solid"/>
              </a:ln>
              <a:solidFill>
                <a:srgbClr val="000099"/>
              </a:solidFill>
              <a:effectLst/>
              <a:latin typeface="Berlin Sans FB Demi" panose="020E0802020502020306" pitchFamily="34" charset="0"/>
            </a:endParaRPr>
          </a:p>
        </p:txBody>
      </p:sp>
      <p:sp>
        <p:nvSpPr>
          <p:cNvPr id="5" name="TextovéPole 4"/>
          <p:cNvSpPr txBox="1"/>
          <p:nvPr/>
        </p:nvSpPr>
        <p:spPr>
          <a:xfrm>
            <a:off x="143992" y="1459260"/>
            <a:ext cx="4680520" cy="5339923"/>
          </a:xfrm>
          <a:prstGeom prst="rect">
            <a:avLst/>
          </a:prstGeom>
          <a:blipFill>
            <a:blip r:embed="rId4"/>
            <a:tile tx="0" ty="0" sx="100000" sy="100000" flip="none" algn="tl"/>
          </a:blipFill>
          <a:effectLst>
            <a:glow rad="101600">
              <a:srgbClr val="FFFF66">
                <a:alpha val="40000"/>
              </a:srgbClr>
            </a:glow>
            <a:softEdge rad="241300"/>
          </a:effectLst>
        </p:spPr>
        <p:txBody>
          <a:bodyPr wrap="square" rtlCol="0">
            <a:spAutoFit/>
          </a:bodyPr>
          <a:lstStyle/>
          <a:p>
            <a:r>
              <a:rPr lang="cs-CZ" sz="6600" dirty="0" smtClean="0">
                <a:solidFill>
                  <a:srgbClr val="FF0000"/>
                </a:solidFill>
                <a:latin typeface="Berlin Sans FB Demi" panose="020E0802020502020306" pitchFamily="34" charset="0"/>
                <a:ea typeface="Segoe UI Black" panose="020B0A02040204020203" pitchFamily="34" charset="0"/>
              </a:rPr>
              <a:t>Václav </a:t>
            </a:r>
          </a:p>
          <a:p>
            <a:r>
              <a:rPr lang="cs-CZ" sz="6600" dirty="0" smtClean="0">
                <a:solidFill>
                  <a:srgbClr val="FF0000"/>
                </a:solidFill>
                <a:latin typeface="Berlin Sans FB Demi" panose="020E0802020502020306" pitchFamily="34" charset="0"/>
                <a:ea typeface="Segoe UI Black" panose="020B0A02040204020203" pitchFamily="34" charset="0"/>
              </a:rPr>
              <a:t>Sailer</a:t>
            </a:r>
          </a:p>
          <a:p>
            <a:pPr algn="just"/>
            <a:r>
              <a:rPr lang="cs-CZ" sz="1900" dirty="0" smtClean="0">
                <a:latin typeface="Arial" panose="020B0604020202020204" pitchFamily="34" charset="0"/>
                <a:ea typeface="Segoe UI Black" panose="020B0A02040204020203" pitchFamily="34" charset="0"/>
                <a:cs typeface="Arial" panose="020B0604020202020204" pitchFamily="34" charset="0"/>
              </a:rPr>
              <a:t>mnozí z Vás už možná zaznamenali, že v minulém zápase na Meteoru se v naší brance objevila nová tvář. Den před tímto utkáním jsme na post mezi 3 tyčemi získali posilu, zkušeného brankáře ze Sportovního klubu Roudnice </a:t>
            </a:r>
            <a:r>
              <a:rPr lang="cs-CZ" sz="1900" dirty="0" err="1" smtClean="0">
                <a:latin typeface="Arial" panose="020B0604020202020204" pitchFamily="34" charset="0"/>
                <a:ea typeface="Segoe UI Black" panose="020B0A02040204020203" pitchFamily="34" charset="0"/>
                <a:cs typeface="Arial" panose="020B0604020202020204" pitchFamily="34" charset="0"/>
              </a:rPr>
              <a:t>n.L.</a:t>
            </a:r>
            <a:r>
              <a:rPr lang="cs-CZ" sz="1900" dirty="0" smtClean="0">
                <a:latin typeface="Arial" panose="020B0604020202020204" pitchFamily="34" charset="0"/>
                <a:ea typeface="Segoe UI Black" panose="020B0A02040204020203" pitchFamily="34" charset="0"/>
                <a:cs typeface="Arial" panose="020B0604020202020204" pitchFamily="34" charset="0"/>
              </a:rPr>
              <a:t> , který své kvality prokázal již na Meteoru, kde nás v několika případech uchránil ještě od vyšší porážky. Vaška u nás vítáme a přejeme mu, aby se mu u nás líbilo.    </a:t>
            </a:r>
            <a:endParaRPr lang="cs-CZ" sz="1900" dirty="0" smtClean="0">
              <a:latin typeface="Arial" panose="020B0604020202020204" pitchFamily="34" charset="0"/>
              <a:ea typeface="Segoe UI Black" panose="020B0A02040204020203" pitchFamily="34" charset="0"/>
              <a:cs typeface="Arial" panose="020B0604020202020204" pitchFamily="34" charset="0"/>
            </a:endParaRPr>
          </a:p>
        </p:txBody>
      </p:sp>
      <p:pic>
        <p:nvPicPr>
          <p:cNvPr id="10" name="Obráze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8328" y="1819300"/>
            <a:ext cx="1080120" cy="1509964"/>
          </a:xfrm>
          <a:prstGeom prst="rect">
            <a:avLst/>
          </a:prstGeom>
        </p:spPr>
      </p:pic>
    </p:spTree>
    <p:extLst>
      <p:ext uri="{BB962C8B-B14F-4D97-AF65-F5344CB8AC3E}">
        <p14:creationId xmlns:p14="http://schemas.microsoft.com/office/powerpoint/2010/main" val="33548741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CC"/>
        </a:solidFill>
        <a:effectLst>
          <a:glow rad="101600">
            <a:srgbClr val="FFFF66">
              <a:alpha val="40000"/>
            </a:srgbClr>
          </a:glow>
          <a:softEdge rad="241300"/>
        </a:effectLst>
      </a:spPr>
      <a:bodyPr wrap="square" rtlCol="0">
        <a:spAutoFit/>
      </a:bodyPr>
      <a:lstStyle>
        <a:defPPr algn="ctr">
          <a:defRPr sz="2000" dirty="0" smtClean="0">
            <a:latin typeface="Arial Black" panose="020B0A04020102020204" pitchFamily="34"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 dockstate="right" visibility="0" width="350" row="4">
    <wetp:webextensionref xmlns:r="http://schemas.openxmlformats.org/officeDocument/2006/relationships" r:id="rId2"/>
  </wetp:taskpane>
  <wetp:taskpane dockstate="right" visibility="0" width="350" row="5">
    <wetp:webextensionref xmlns:r="http://schemas.openxmlformats.org/officeDocument/2006/relationships" r:id="rId3"/>
  </wetp:taskpane>
  <wetp:taskpane dockstate="right" visibility="0" width="350" row="6">
    <wetp:webextensionref xmlns:r="http://schemas.openxmlformats.org/officeDocument/2006/relationships" r:id="rId4"/>
  </wetp:taskpane>
  <wetp:taskpane dockstate="right" visibility="0" width="350" row="7">
    <wetp:webextensionref xmlns:r="http://schemas.openxmlformats.org/officeDocument/2006/relationships" r:id="rId5"/>
  </wetp:taskpane>
  <wetp:taskpane dockstate="right" visibility="0" width="350"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75B91A8-6E46-426A-9707-2262F9DA1466}">
  <we:reference id="wa104380121" version="2.0.0.0" store="cs-CZ" storeType="OMEX"/>
  <we:alternateReferences>
    <we:reference id="WA104380121" version="2.0.0.0" store="WA10438012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67A753F-66AA-4724-8520-F8EFCF212C5A}">
  <we:reference id="wa104178141" version="3.9.11.1" store="cs-CZ" storeType="OMEX"/>
  <we:alternateReferences>
    <we:reference id="WA104178141" version="3.9.11.1" store="WA104178141"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62AB1FFC-DB39-43F4-9F5C-1C25464A3EE9}">
  <we:reference id="wa104380317" version="1.0.0.0" store="cs-CZ" storeType="OMEX"/>
  <we:alternateReferences>
    <we:reference id="WA104380317" version="1.0.0.0" store="WA104380317"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243B770F-8C12-4926-A20A-C65321F450E0}">
  <we:reference id="wa104380162" version="1.0.1.0" store="cs-CZ" storeType="OMEX"/>
  <we:alternateReferences>
    <we:reference id="WA104380162" version="1.0.1.0" store="WA104380162"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2A4739D-7E32-41D0-A5DF-C3FA12595487}">
  <we:reference id="wa104380510" version="1.0.0.3" store="cs-CZ"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040C81F9-9116-4A3C-A58F-264ECAB51127}">
  <we:reference id="wa104380907" version="1.0.0.0" store="cs-CZ" storeType="OMEX"/>
  <we:alternateReferences>
    <we:reference id="wa104380907" version="1.0.0.0" store="wa10438090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Retrospect</Template>
  <TotalTime>34</TotalTime>
  <Words>3640</Words>
  <Application>Microsoft Office PowerPoint</Application>
  <PresentationFormat>Vlastní</PresentationFormat>
  <Paragraphs>1694</Paragraphs>
  <Slides>20</Slides>
  <Notes>3</Notes>
  <HiddenSlides>0</HiddenSlides>
  <MMClips>0</MMClips>
  <ScaleCrop>false</ScaleCrop>
  <HeadingPairs>
    <vt:vector size="6" baseType="variant">
      <vt:variant>
        <vt:lpstr>Použitá písma</vt:lpstr>
      </vt:variant>
      <vt:variant>
        <vt:i4>38</vt:i4>
      </vt:variant>
      <vt:variant>
        <vt:lpstr>Motiv</vt:lpstr>
      </vt:variant>
      <vt:variant>
        <vt:i4>1</vt:i4>
      </vt:variant>
      <vt:variant>
        <vt:lpstr>Nadpisy snímků</vt:lpstr>
      </vt:variant>
      <vt:variant>
        <vt:i4>20</vt:i4>
      </vt:variant>
    </vt:vector>
  </HeadingPairs>
  <TitlesOfParts>
    <vt:vector size="59" baseType="lpstr">
      <vt:lpstr>Yu Gothic UI Light</vt:lpstr>
      <vt:lpstr>Yu Gothic UI Semibold</vt:lpstr>
      <vt:lpstr>Albertus MT</vt:lpstr>
      <vt:lpstr>Algerian</vt:lpstr>
      <vt:lpstr>Arial</vt:lpstr>
      <vt:lpstr>Arial Black</vt:lpstr>
      <vt:lpstr>Arial Rounded MT Bold</vt:lpstr>
      <vt:lpstr>Bahnschrift SemiBold Condensed</vt:lpstr>
      <vt:lpstr>Berlin Sans FB Demi</vt:lpstr>
      <vt:lpstr>Bookman Old Style</vt:lpstr>
      <vt:lpstr>Britannic Bold</vt:lpstr>
      <vt:lpstr>Broadway</vt:lpstr>
      <vt:lpstr>Calibri</vt:lpstr>
      <vt:lpstr>Colonna MT</vt:lpstr>
      <vt:lpstr>Comic Sans MS</vt:lpstr>
      <vt:lpstr>Cooper Black</vt:lpstr>
      <vt:lpstr>Elephant</vt:lpstr>
      <vt:lpstr>Eras Bold ITC</vt:lpstr>
      <vt:lpstr>FangSong</vt:lpstr>
      <vt:lpstr>Georgia</vt:lpstr>
      <vt:lpstr>Georgia Pro Cond Black</vt:lpstr>
      <vt:lpstr>Gungsuh</vt:lpstr>
      <vt:lpstr>GungsuhChe</vt:lpstr>
      <vt:lpstr>Khmer UI</vt:lpstr>
      <vt:lpstr>KodchiangUPC</vt:lpstr>
      <vt:lpstr>Miriam</vt:lpstr>
      <vt:lpstr>Modern No. 20</vt:lpstr>
      <vt:lpstr>Rockwell Extra Bold</vt:lpstr>
      <vt:lpstr>Segoe UI Black</vt:lpstr>
      <vt:lpstr>Showcard Gothic</vt:lpstr>
      <vt:lpstr>Sitka Small</vt:lpstr>
      <vt:lpstr>Snap ITC</vt:lpstr>
      <vt:lpstr>Source Sans Pro Black</vt:lpstr>
      <vt:lpstr>STHupo</vt:lpstr>
      <vt:lpstr>Tahoma</vt:lpstr>
      <vt:lpstr>Times New Roman</vt:lpstr>
      <vt:lpstr>Verdana</vt:lpstr>
      <vt:lpstr>Yu Mincho Demibold</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plisek</cp:lastModifiedBy>
  <cp:revision>23032</cp:revision>
  <cp:lastPrinted>2017-10-26T04:05:10Z</cp:lastPrinted>
  <dcterms:created xsi:type="dcterms:W3CDTF">2001-03-12T13:44:53Z</dcterms:created>
  <dcterms:modified xsi:type="dcterms:W3CDTF">2019-09-09T16:30:49Z</dcterms:modified>
</cp:coreProperties>
</file>