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258" r:id="rId2"/>
    <p:sldId id="323" r:id="rId3"/>
    <p:sldId id="295" r:id="rId4"/>
    <p:sldId id="272" r:id="rId5"/>
    <p:sldId id="289" r:id="rId6"/>
    <p:sldId id="304" r:id="rId7"/>
    <p:sldId id="303" r:id="rId8"/>
    <p:sldId id="290" r:id="rId9"/>
    <p:sldId id="273" r:id="rId10"/>
    <p:sldId id="260" r:id="rId11"/>
    <p:sldId id="259" r:id="rId12"/>
    <p:sldId id="309" r:id="rId13"/>
    <p:sldId id="317" r:id="rId14"/>
    <p:sldId id="275" r:id="rId15"/>
    <p:sldId id="262" r:id="rId16"/>
    <p:sldId id="276" r:id="rId17"/>
    <p:sldId id="305" r:id="rId18"/>
    <p:sldId id="313" r:id="rId19"/>
    <p:sldId id="324" r:id="rId20"/>
    <p:sldId id="325" r:id="rId21"/>
    <p:sldId id="326" r:id="rId22"/>
    <p:sldId id="327" r:id="rId23"/>
  </p:sldIdLst>
  <p:sldSz cx="10225088" cy="7239000"/>
  <p:notesSz cx="6797675" cy="9926638"/>
  <p:defaultTextStyle>
    <a:defPPr>
      <a:defRPr lang="cs-CZ"/>
    </a:defPPr>
    <a:lvl1pPr algn="l" rtl="0" fontAlgn="base">
      <a:spcBef>
        <a:spcPct val="0"/>
      </a:spcBef>
      <a:spcAft>
        <a:spcPct val="0"/>
      </a:spcAft>
      <a:defRPr sz="1200" b="1" kern="1200">
        <a:solidFill>
          <a:schemeClr val="tx1"/>
        </a:solidFill>
        <a:latin typeface="Arial Rounded MT Bold" pitchFamily="34" charset="0"/>
        <a:ea typeface="+mn-ea"/>
        <a:cs typeface="+mn-cs"/>
      </a:defRPr>
    </a:lvl1pPr>
    <a:lvl2pPr marL="455613" indent="1588" algn="l" rtl="0" fontAlgn="base">
      <a:spcBef>
        <a:spcPct val="0"/>
      </a:spcBef>
      <a:spcAft>
        <a:spcPct val="0"/>
      </a:spcAft>
      <a:defRPr sz="1200" b="1" kern="1200">
        <a:solidFill>
          <a:schemeClr val="tx1"/>
        </a:solidFill>
        <a:latin typeface="Arial Rounded MT Bold" pitchFamily="34" charset="0"/>
        <a:ea typeface="+mn-ea"/>
        <a:cs typeface="+mn-cs"/>
      </a:defRPr>
    </a:lvl2pPr>
    <a:lvl3pPr marL="912813" indent="1588" algn="l" rtl="0" fontAlgn="base">
      <a:spcBef>
        <a:spcPct val="0"/>
      </a:spcBef>
      <a:spcAft>
        <a:spcPct val="0"/>
      </a:spcAft>
      <a:defRPr sz="1200" b="1" kern="1200">
        <a:solidFill>
          <a:schemeClr val="tx1"/>
        </a:solidFill>
        <a:latin typeface="Arial Rounded MT Bold" pitchFamily="34" charset="0"/>
        <a:ea typeface="+mn-ea"/>
        <a:cs typeface="+mn-cs"/>
      </a:defRPr>
    </a:lvl3pPr>
    <a:lvl4pPr marL="1370013" indent="1588" algn="l" rtl="0" fontAlgn="base">
      <a:spcBef>
        <a:spcPct val="0"/>
      </a:spcBef>
      <a:spcAft>
        <a:spcPct val="0"/>
      </a:spcAft>
      <a:defRPr sz="1200" b="1" kern="1200">
        <a:solidFill>
          <a:schemeClr val="tx1"/>
        </a:solidFill>
        <a:latin typeface="Arial Rounded MT Bold" pitchFamily="34" charset="0"/>
        <a:ea typeface="+mn-ea"/>
        <a:cs typeface="+mn-cs"/>
      </a:defRPr>
    </a:lvl4pPr>
    <a:lvl5pPr marL="1827213" indent="1588" algn="l" rtl="0" fontAlgn="base">
      <a:spcBef>
        <a:spcPct val="0"/>
      </a:spcBef>
      <a:spcAft>
        <a:spcPct val="0"/>
      </a:spcAft>
      <a:defRPr sz="1200" b="1" kern="1200">
        <a:solidFill>
          <a:schemeClr val="tx1"/>
        </a:solidFill>
        <a:latin typeface="Arial Rounded MT Bold" pitchFamily="34" charset="0"/>
        <a:ea typeface="+mn-ea"/>
        <a:cs typeface="+mn-cs"/>
      </a:defRPr>
    </a:lvl5pPr>
    <a:lvl6pPr marL="2286000" algn="l" defTabSz="914400" rtl="0" eaLnBrk="1" latinLnBrk="0" hangingPunct="1">
      <a:defRPr sz="1200" b="1" kern="1200">
        <a:solidFill>
          <a:schemeClr val="tx1"/>
        </a:solidFill>
        <a:latin typeface="Arial Rounded MT Bold" pitchFamily="34" charset="0"/>
        <a:ea typeface="+mn-ea"/>
        <a:cs typeface="+mn-cs"/>
      </a:defRPr>
    </a:lvl6pPr>
    <a:lvl7pPr marL="2743200" algn="l" defTabSz="914400" rtl="0" eaLnBrk="1" latinLnBrk="0" hangingPunct="1">
      <a:defRPr sz="1200" b="1" kern="1200">
        <a:solidFill>
          <a:schemeClr val="tx1"/>
        </a:solidFill>
        <a:latin typeface="Arial Rounded MT Bold" pitchFamily="34" charset="0"/>
        <a:ea typeface="+mn-ea"/>
        <a:cs typeface="+mn-cs"/>
      </a:defRPr>
    </a:lvl7pPr>
    <a:lvl8pPr marL="3200400" algn="l" defTabSz="914400" rtl="0" eaLnBrk="1" latinLnBrk="0" hangingPunct="1">
      <a:defRPr sz="1200" b="1" kern="1200">
        <a:solidFill>
          <a:schemeClr val="tx1"/>
        </a:solidFill>
        <a:latin typeface="Arial Rounded MT Bold" pitchFamily="34" charset="0"/>
        <a:ea typeface="+mn-ea"/>
        <a:cs typeface="+mn-cs"/>
      </a:defRPr>
    </a:lvl8pPr>
    <a:lvl9pPr marL="3657600" algn="l" defTabSz="914400" rtl="0" eaLnBrk="1" latinLnBrk="0" hangingPunct="1">
      <a:defRPr sz="1200" b="1" kern="1200">
        <a:solidFill>
          <a:schemeClr val="tx1"/>
        </a:solidFill>
        <a:latin typeface="Arial Rounded MT Bold" pitchFamily="34" charset="0"/>
        <a:ea typeface="+mn-ea"/>
        <a:cs typeface="+mn-cs"/>
      </a:defRPr>
    </a:lvl9pPr>
  </p:defaultTextStyle>
  <p:extLst>
    <p:ext uri="{EFAFB233-063F-42B5-8137-9DF3F51BA10A}">
      <p15:sldGuideLst xmlns:p15="http://schemas.microsoft.com/office/powerpoint/2012/main">
        <p15:guide id="1" orient="horz" pos="2371" userDrawn="1">
          <p15:clr>
            <a:srgbClr val="A4A3A4"/>
          </p15:clr>
        </p15:guide>
        <p15:guide id="2" pos="3221" userDrawn="1">
          <p15:clr>
            <a:srgbClr val="A4A3A4"/>
          </p15:clr>
        </p15:guide>
      </p15:sldGuideLst>
    </p:ext>
    <p:ext uri="{2D200454-40CA-4A62-9FC3-DE9A4176ACB9}">
      <p15:notesGuideLst xmlns:p15="http://schemas.microsoft.com/office/powerpoint/2012/main">
        <p15:guide id="1" orient="horz" pos="3128">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0000"/>
    <a:srgbClr val="00CCFF"/>
    <a:srgbClr val="FFFF66"/>
    <a:srgbClr val="333399"/>
    <a:srgbClr val="FFCCCC"/>
    <a:srgbClr val="000099"/>
    <a:srgbClr val="FF0000"/>
    <a:srgbClr val="CCFFFF"/>
    <a:srgbClr val="65FC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Styl s motivem 1 – zvýraznění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Styl s motivem 1 – zvýraznění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2C8C85-51F0-491E-9774-3900AFEF0FD7}" styleName="Světlý styl 2 – zvýraznění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Světlý styl 2 – zvýraznění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Světlý styl 2 – zvýraznění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Styl s motivem 1 – zvýraznění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Střední styl 4 – zvýraznění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93" autoAdjust="0"/>
    <p:restoredTop sz="94559" autoAdjust="0"/>
  </p:normalViewPr>
  <p:slideViewPr>
    <p:cSldViewPr>
      <p:cViewPr varScale="1">
        <p:scale>
          <a:sx n="82" d="100"/>
          <a:sy n="82" d="100"/>
        </p:scale>
        <p:origin x="1248" y="60"/>
      </p:cViewPr>
      <p:guideLst>
        <p:guide orient="horz" pos="2371"/>
        <p:guide pos="32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444" y="-102"/>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933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a:effectLst/>
                <a:latin typeface="Times New Roman" pitchFamily="18" charset="0"/>
              </a:defRPr>
            </a:lvl1pPr>
          </a:lstStyle>
          <a:p>
            <a:pPr>
              <a:defRPr/>
            </a:pPr>
            <a:endParaRPr lang="cs-CZ" dirty="0"/>
          </a:p>
        </p:txBody>
      </p:sp>
      <p:sp>
        <p:nvSpPr>
          <p:cNvPr id="73933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b="0">
                <a:effectLst/>
                <a:latin typeface="Times New Roman" pitchFamily="18" charset="0"/>
              </a:defRPr>
            </a:lvl1pPr>
          </a:lstStyle>
          <a:p>
            <a:pPr>
              <a:defRPr/>
            </a:pPr>
            <a:fld id="{DE138A7D-C59D-468B-9B86-11383E02ACDF}" type="slidenum">
              <a:rPr lang="cs-CZ"/>
              <a:pPr>
                <a:defRPr/>
              </a:pPr>
              <a:t>‹#›</a:t>
            </a:fld>
            <a:endParaRPr lang="cs-CZ"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5"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r" defTabSz="927100" eaLnBrk="0" hangingPunct="0">
              <a:defRPr b="0">
                <a:effectLst/>
                <a:latin typeface="Times New Roman" pitchFamily="18" charset="0"/>
              </a:defRPr>
            </a:lvl1pPr>
          </a:lstStyle>
          <a:p>
            <a:pPr>
              <a:defRPr/>
            </a:pPr>
            <a:endParaRPr lang="cs-CZ" dirty="0"/>
          </a:p>
        </p:txBody>
      </p:sp>
      <p:sp>
        <p:nvSpPr>
          <p:cNvPr id="20484" name="Rectangle 4"/>
          <p:cNvSpPr>
            <a:spLocks noGrp="1" noRot="1" noChangeAspect="1" noChangeArrowheads="1" noTextEdit="1"/>
          </p:cNvSpPr>
          <p:nvPr>
            <p:ph type="sldImg" idx="2"/>
          </p:nvPr>
        </p:nvSpPr>
        <p:spPr bwMode="auto">
          <a:xfrm>
            <a:off x="771525" y="742950"/>
            <a:ext cx="5257800" cy="372268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8050" y="4714875"/>
            <a:ext cx="4981575" cy="4468813"/>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p>
        </p:txBody>
      </p:sp>
      <p:sp>
        <p:nvSpPr>
          <p:cNvPr id="3078"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9"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r" defTabSz="927100" eaLnBrk="0" hangingPunct="0">
              <a:defRPr b="0">
                <a:effectLst/>
                <a:latin typeface="Times New Roman" pitchFamily="18" charset="0"/>
              </a:defRPr>
            </a:lvl1pPr>
          </a:lstStyle>
          <a:p>
            <a:pPr>
              <a:defRPr/>
            </a:pPr>
            <a:fld id="{20B747F7-71EF-448E-A475-6483FF2EFE4D}" type="slidenum">
              <a:rPr lang="cs-CZ"/>
              <a:pPr>
                <a:defRPr/>
              </a:pPr>
              <a:t>‹#›</a:t>
            </a:fld>
            <a:endParaRPr lang="cs-CZ"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623" algn="l" defTabSz="914249" rtl="0" eaLnBrk="1" latinLnBrk="0" hangingPunct="1">
      <a:defRPr sz="1200" kern="1200">
        <a:solidFill>
          <a:schemeClr val="tx1"/>
        </a:solidFill>
        <a:latin typeface="+mn-lt"/>
        <a:ea typeface="+mn-ea"/>
        <a:cs typeface="+mn-cs"/>
      </a:defRPr>
    </a:lvl6pPr>
    <a:lvl7pPr marL="2742748" algn="l" defTabSz="914249" rtl="0" eaLnBrk="1" latinLnBrk="0" hangingPunct="1">
      <a:defRPr sz="1200" kern="1200">
        <a:solidFill>
          <a:schemeClr val="tx1"/>
        </a:solidFill>
        <a:latin typeface="+mn-lt"/>
        <a:ea typeface="+mn-ea"/>
        <a:cs typeface="+mn-cs"/>
      </a:defRPr>
    </a:lvl7pPr>
    <a:lvl8pPr marL="3199872" algn="l" defTabSz="914249" rtl="0" eaLnBrk="1" latinLnBrk="0" hangingPunct="1">
      <a:defRPr sz="1200" kern="1200">
        <a:solidFill>
          <a:schemeClr val="tx1"/>
        </a:solidFill>
        <a:latin typeface="+mn-lt"/>
        <a:ea typeface="+mn-ea"/>
        <a:cs typeface="+mn-cs"/>
      </a:defRPr>
    </a:lvl8pPr>
    <a:lvl9pPr marL="3656998" algn="l" defTabSz="9142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F40327D-6606-44B4-ABD4-C33AD6237FDF}" type="slidenum">
              <a:rPr lang="cs-CZ" smtClean="0"/>
              <a:pPr/>
              <a:t>1</a:t>
            </a:fld>
            <a:endParaRPr lang="cs-CZ" dirty="0" smtClean="0"/>
          </a:p>
        </p:txBody>
      </p:sp>
      <p:sp>
        <p:nvSpPr>
          <p:cNvPr id="22531" name="Rectangle 2"/>
          <p:cNvSpPr>
            <a:spLocks noGrp="1" noRot="1" noChangeAspect="1" noChangeArrowheads="1" noTextEdit="1"/>
          </p:cNvSpPr>
          <p:nvPr>
            <p:ph type="sldImg"/>
          </p:nvPr>
        </p:nvSpPr>
        <p:spPr>
          <a:xfrm>
            <a:off x="771525" y="742950"/>
            <a:ext cx="5257800" cy="3722688"/>
          </a:xfrm>
          <a:ln/>
        </p:spPr>
      </p:sp>
      <p:sp>
        <p:nvSpPr>
          <p:cNvPr id="22532" name="Rectangle 3"/>
          <p:cNvSpPr>
            <a:spLocks noGrp="1" noChangeArrowheads="1"/>
          </p:cNvSpPr>
          <p:nvPr>
            <p:ph type="body" idx="1"/>
          </p:nvPr>
        </p:nvSpPr>
        <p:spPr>
          <a:noFill/>
          <a:ln/>
        </p:spPr>
        <p:txBody>
          <a:bodyPr/>
          <a:lstStyle/>
          <a:p>
            <a:pPr eaLnBrk="1" hangingPunct="1"/>
            <a:endParaRPr lang="cs-CZ"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a:t>
            </a:fld>
            <a:endParaRPr lang="cs-CZ"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Zástupný symbol pro obrázek snímku 1"/>
          <p:cNvSpPr>
            <a:spLocks noGrp="1" noRot="1" noChangeAspect="1" noTextEdit="1"/>
          </p:cNvSpPr>
          <p:nvPr>
            <p:ph type="sldImg"/>
          </p:nvPr>
        </p:nvSpPr>
        <p:spPr>
          <a:xfrm>
            <a:off x="771525" y="742950"/>
            <a:ext cx="5257800" cy="3722688"/>
          </a:xfrm>
          <a:ln/>
        </p:spPr>
      </p:sp>
      <p:sp>
        <p:nvSpPr>
          <p:cNvPr id="23555" name="Zástupný symbol pro poznámky 2"/>
          <p:cNvSpPr>
            <a:spLocks noGrp="1"/>
          </p:cNvSpPr>
          <p:nvPr>
            <p:ph type="body" idx="1"/>
          </p:nvPr>
        </p:nvSpPr>
        <p:spPr>
          <a:noFill/>
          <a:ln/>
        </p:spPr>
        <p:txBody>
          <a:bodyPr/>
          <a:lstStyle/>
          <a:p>
            <a:endParaRPr lang="cs-CZ" dirty="0" smtClean="0"/>
          </a:p>
        </p:txBody>
      </p:sp>
      <p:sp>
        <p:nvSpPr>
          <p:cNvPr id="23556" name="Zástupný symbol pro číslo snímku 3"/>
          <p:cNvSpPr>
            <a:spLocks noGrp="1"/>
          </p:cNvSpPr>
          <p:nvPr>
            <p:ph type="sldNum" sz="quarter" idx="5"/>
          </p:nvPr>
        </p:nvSpPr>
        <p:spPr>
          <a:noFill/>
        </p:spPr>
        <p:txBody>
          <a:bodyPr/>
          <a:lstStyle/>
          <a:p>
            <a:fld id="{19785B64-BD86-46E3-B3F6-06F807F9F30C}" type="slidenum">
              <a:rPr lang="cs-CZ" smtClean="0"/>
              <a:pPr/>
              <a:t>3</a:t>
            </a:fld>
            <a:endParaRPr lang="cs-CZ"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Zástupný symbol pro obrázek snímku 1"/>
          <p:cNvSpPr>
            <a:spLocks noGrp="1" noRot="1" noChangeAspect="1" noTextEdit="1"/>
          </p:cNvSpPr>
          <p:nvPr>
            <p:ph type="sldImg"/>
          </p:nvPr>
        </p:nvSpPr>
        <p:spPr>
          <a:xfrm>
            <a:off x="771525" y="742950"/>
            <a:ext cx="5257800" cy="3722688"/>
          </a:xfrm>
          <a:ln/>
        </p:spPr>
      </p:sp>
      <p:sp>
        <p:nvSpPr>
          <p:cNvPr id="24579" name="Zástupný symbol pro poznámky 2"/>
          <p:cNvSpPr>
            <a:spLocks noGrp="1"/>
          </p:cNvSpPr>
          <p:nvPr>
            <p:ph type="body" idx="1"/>
          </p:nvPr>
        </p:nvSpPr>
        <p:spPr>
          <a:noFill/>
          <a:ln/>
        </p:spPr>
        <p:txBody>
          <a:bodyPr/>
          <a:lstStyle/>
          <a:p>
            <a:r>
              <a:rPr lang="cs-CZ" dirty="0" smtClean="0"/>
              <a:t>-</a:t>
            </a:r>
          </a:p>
        </p:txBody>
      </p:sp>
      <p:sp>
        <p:nvSpPr>
          <p:cNvPr id="24580" name="Zástupný symbol pro číslo snímku 3"/>
          <p:cNvSpPr>
            <a:spLocks noGrp="1"/>
          </p:cNvSpPr>
          <p:nvPr>
            <p:ph type="sldNum" sz="quarter" idx="5"/>
          </p:nvPr>
        </p:nvSpPr>
        <p:spPr>
          <a:noFill/>
        </p:spPr>
        <p:txBody>
          <a:bodyPr/>
          <a:lstStyle/>
          <a:p>
            <a:fld id="{3E369CA8-E0A2-4FB1-9C20-9F1661A52DEC}" type="slidenum">
              <a:rPr lang="cs-CZ" smtClean="0"/>
              <a:pPr/>
              <a:t>4</a:t>
            </a:fld>
            <a:endParaRPr lang="cs-CZ"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Zástupný symbol pro obrázek snímku 1"/>
          <p:cNvSpPr>
            <a:spLocks noGrp="1" noRot="1" noChangeAspect="1" noTextEdit="1"/>
          </p:cNvSpPr>
          <p:nvPr>
            <p:ph type="sldImg"/>
          </p:nvPr>
        </p:nvSpPr>
        <p:spPr>
          <a:xfrm>
            <a:off x="771525" y="742950"/>
            <a:ext cx="5257800" cy="3722688"/>
          </a:xfrm>
          <a:ln/>
        </p:spPr>
      </p:sp>
      <p:sp>
        <p:nvSpPr>
          <p:cNvPr id="25603" name="Zástupný symbol pro poznámky 2"/>
          <p:cNvSpPr>
            <a:spLocks noGrp="1"/>
          </p:cNvSpPr>
          <p:nvPr>
            <p:ph type="body" idx="1"/>
          </p:nvPr>
        </p:nvSpPr>
        <p:spPr>
          <a:noFill/>
          <a:ln/>
        </p:spPr>
        <p:txBody>
          <a:bodyPr/>
          <a:lstStyle/>
          <a:p>
            <a:endParaRPr lang="cs-CZ" dirty="0" smtClean="0"/>
          </a:p>
        </p:txBody>
      </p:sp>
      <p:sp>
        <p:nvSpPr>
          <p:cNvPr id="25604" name="Zástupný symbol pro číslo snímku 3"/>
          <p:cNvSpPr>
            <a:spLocks noGrp="1"/>
          </p:cNvSpPr>
          <p:nvPr>
            <p:ph type="sldNum" sz="quarter" idx="5"/>
          </p:nvPr>
        </p:nvSpPr>
        <p:spPr>
          <a:noFill/>
        </p:spPr>
        <p:txBody>
          <a:bodyPr/>
          <a:lstStyle/>
          <a:p>
            <a:fld id="{C7938B80-D65E-48CB-8F6A-36C6FFB0DAE8}" type="slidenum">
              <a:rPr lang="cs-CZ" smtClean="0"/>
              <a:pPr/>
              <a:t>5</a:t>
            </a:fld>
            <a:endParaRPr lang="cs-CZ"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771525" y="742950"/>
            <a:ext cx="5257800" cy="3722688"/>
          </a:xfrm>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6</a:t>
            </a:fld>
            <a:endParaRPr lang="cs-CZ"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Zástupný symbol pro obrázek snímku 1"/>
          <p:cNvSpPr>
            <a:spLocks noGrp="1" noRot="1" noChangeAspect="1" noTextEdit="1"/>
          </p:cNvSpPr>
          <p:nvPr>
            <p:ph type="sldImg"/>
          </p:nvPr>
        </p:nvSpPr>
        <p:spPr>
          <a:xfrm>
            <a:off x="771525" y="742950"/>
            <a:ext cx="5257800" cy="3722688"/>
          </a:xfrm>
          <a:ln/>
        </p:spPr>
      </p:sp>
      <p:sp>
        <p:nvSpPr>
          <p:cNvPr id="26627" name="Zástupný symbol pro poznámky 2"/>
          <p:cNvSpPr>
            <a:spLocks noGrp="1"/>
          </p:cNvSpPr>
          <p:nvPr>
            <p:ph type="body" idx="1"/>
          </p:nvPr>
        </p:nvSpPr>
        <p:spPr>
          <a:noFill/>
          <a:ln/>
        </p:spPr>
        <p:txBody>
          <a:bodyPr/>
          <a:lstStyle/>
          <a:p>
            <a:endParaRPr lang="cs-CZ" dirty="0" smtClean="0"/>
          </a:p>
        </p:txBody>
      </p:sp>
      <p:sp>
        <p:nvSpPr>
          <p:cNvPr id="26628" name="Zástupný symbol pro číslo snímku 3"/>
          <p:cNvSpPr>
            <a:spLocks noGrp="1"/>
          </p:cNvSpPr>
          <p:nvPr>
            <p:ph type="sldNum" sz="quarter" idx="5"/>
          </p:nvPr>
        </p:nvSpPr>
        <p:spPr>
          <a:noFill/>
        </p:spPr>
        <p:txBody>
          <a:bodyPr/>
          <a:lstStyle/>
          <a:p>
            <a:fld id="{7C27DC2A-937E-4FCC-AAFC-A78424F36788}" type="slidenum">
              <a:rPr lang="cs-CZ" smtClean="0"/>
              <a:pPr/>
              <a:t>7</a:t>
            </a:fld>
            <a:endParaRPr lang="cs-CZ"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Zástupný symbol pro obrázek snímku 1"/>
          <p:cNvSpPr>
            <a:spLocks noGrp="1" noRot="1" noChangeAspect="1" noTextEdit="1"/>
          </p:cNvSpPr>
          <p:nvPr>
            <p:ph type="sldImg"/>
          </p:nvPr>
        </p:nvSpPr>
        <p:spPr>
          <a:xfrm>
            <a:off x="771525" y="742950"/>
            <a:ext cx="5257800" cy="3722688"/>
          </a:xfrm>
          <a:ln/>
        </p:spPr>
      </p:sp>
      <p:sp>
        <p:nvSpPr>
          <p:cNvPr id="27651" name="Zástupný symbol pro poznámky 2"/>
          <p:cNvSpPr>
            <a:spLocks noGrp="1"/>
          </p:cNvSpPr>
          <p:nvPr>
            <p:ph type="body" idx="1"/>
          </p:nvPr>
        </p:nvSpPr>
        <p:spPr>
          <a:noFill/>
          <a:ln/>
        </p:spPr>
        <p:txBody>
          <a:bodyPr/>
          <a:lstStyle/>
          <a:p>
            <a:endParaRPr lang="cs-CZ" dirty="0" smtClean="0"/>
          </a:p>
        </p:txBody>
      </p:sp>
      <p:sp>
        <p:nvSpPr>
          <p:cNvPr id="27652" name="Zástupný symbol pro číslo snímku 3"/>
          <p:cNvSpPr>
            <a:spLocks noGrp="1"/>
          </p:cNvSpPr>
          <p:nvPr>
            <p:ph type="sldNum" sz="quarter" idx="5"/>
          </p:nvPr>
        </p:nvSpPr>
        <p:spPr>
          <a:noFill/>
        </p:spPr>
        <p:txBody>
          <a:bodyPr/>
          <a:lstStyle/>
          <a:p>
            <a:fld id="{37F9CF97-4255-41CF-ABEE-4D377FE67BF6}" type="slidenum">
              <a:rPr lang="cs-CZ" smtClean="0"/>
              <a:pPr/>
              <a:t>8</a:t>
            </a:fld>
            <a:endParaRPr lang="cs-CZ"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Zástupný symbol pro obrázek snímku 1"/>
          <p:cNvSpPr>
            <a:spLocks noGrp="1" noRot="1" noChangeAspect="1" noTextEdit="1"/>
          </p:cNvSpPr>
          <p:nvPr>
            <p:ph type="sldImg"/>
          </p:nvPr>
        </p:nvSpPr>
        <p:spPr>
          <a:xfrm>
            <a:off x="771525" y="742950"/>
            <a:ext cx="5257800" cy="3722688"/>
          </a:xfrm>
          <a:ln/>
        </p:spPr>
      </p:sp>
      <p:sp>
        <p:nvSpPr>
          <p:cNvPr id="28675" name="Zástupný symbol pro poznámky 2"/>
          <p:cNvSpPr>
            <a:spLocks noGrp="1"/>
          </p:cNvSpPr>
          <p:nvPr>
            <p:ph type="body" idx="1"/>
          </p:nvPr>
        </p:nvSpPr>
        <p:spPr>
          <a:noFill/>
          <a:ln/>
        </p:spPr>
        <p:txBody>
          <a:bodyPr/>
          <a:lstStyle/>
          <a:p>
            <a:endParaRPr lang="cs-CZ" dirty="0" smtClean="0"/>
          </a:p>
        </p:txBody>
      </p:sp>
      <p:sp>
        <p:nvSpPr>
          <p:cNvPr id="28676" name="Zástupný symbol pro číslo snímku 3"/>
          <p:cNvSpPr>
            <a:spLocks noGrp="1"/>
          </p:cNvSpPr>
          <p:nvPr>
            <p:ph type="sldNum" sz="quarter" idx="5"/>
          </p:nvPr>
        </p:nvSpPr>
        <p:spPr>
          <a:noFill/>
        </p:spPr>
        <p:txBody>
          <a:bodyPr/>
          <a:lstStyle/>
          <a:p>
            <a:fld id="{F77E9A95-85BE-4ED6-94CB-F379B6DFE388}" type="slidenum">
              <a:rPr lang="cs-CZ" smtClean="0"/>
              <a:pPr/>
              <a:t>9</a:t>
            </a:fld>
            <a:endParaRPr lang="cs-CZ"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Zástupný symbol pro obrázek snímku 1"/>
          <p:cNvSpPr>
            <a:spLocks noGrp="1" noRot="1" noChangeAspect="1" noTextEdit="1"/>
          </p:cNvSpPr>
          <p:nvPr>
            <p:ph type="sldImg"/>
          </p:nvPr>
        </p:nvSpPr>
        <p:spPr>
          <a:xfrm>
            <a:off x="771525" y="742950"/>
            <a:ext cx="5257800" cy="3722688"/>
          </a:xfrm>
          <a:ln/>
        </p:spPr>
      </p:sp>
      <p:sp>
        <p:nvSpPr>
          <p:cNvPr id="29699" name="Zástupný symbol pro poznámky 2"/>
          <p:cNvSpPr>
            <a:spLocks noGrp="1"/>
          </p:cNvSpPr>
          <p:nvPr>
            <p:ph type="body" idx="1"/>
          </p:nvPr>
        </p:nvSpPr>
        <p:spPr>
          <a:noFill/>
          <a:ln/>
        </p:spPr>
        <p:txBody>
          <a:bodyPr/>
          <a:lstStyle/>
          <a:p>
            <a:endParaRPr lang="cs-CZ" dirty="0" smtClean="0"/>
          </a:p>
        </p:txBody>
      </p:sp>
      <p:sp>
        <p:nvSpPr>
          <p:cNvPr id="29700" name="Zástupný symbol pro číslo snímku 3"/>
          <p:cNvSpPr>
            <a:spLocks noGrp="1"/>
          </p:cNvSpPr>
          <p:nvPr>
            <p:ph type="sldNum" sz="quarter" idx="5"/>
          </p:nvPr>
        </p:nvSpPr>
        <p:spPr>
          <a:noFill/>
        </p:spPr>
        <p:txBody>
          <a:bodyPr/>
          <a:lstStyle/>
          <a:p>
            <a:fld id="{6172F903-C95B-4E34-BF57-327F9BD2F872}" type="slidenum">
              <a:rPr lang="cs-CZ" smtClean="0"/>
              <a:pPr/>
              <a:t>10</a:t>
            </a:fld>
            <a:endParaRPr lang="cs-CZ"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Zástupný symbol pro obrázek snímku 1"/>
          <p:cNvSpPr>
            <a:spLocks noGrp="1" noRot="1" noChangeAspect="1" noTextEdit="1"/>
          </p:cNvSpPr>
          <p:nvPr>
            <p:ph type="sldImg"/>
          </p:nvPr>
        </p:nvSpPr>
        <p:spPr>
          <a:xfrm>
            <a:off x="771525" y="742950"/>
            <a:ext cx="5257800" cy="3722688"/>
          </a:xfrm>
          <a:ln/>
        </p:spPr>
      </p:sp>
      <p:sp>
        <p:nvSpPr>
          <p:cNvPr id="30723" name="Zástupný symbol pro poznámky 2"/>
          <p:cNvSpPr>
            <a:spLocks noGrp="1"/>
          </p:cNvSpPr>
          <p:nvPr>
            <p:ph type="body" idx="1"/>
          </p:nvPr>
        </p:nvSpPr>
        <p:spPr>
          <a:noFill/>
          <a:ln/>
        </p:spPr>
        <p:txBody>
          <a:bodyPr/>
          <a:lstStyle/>
          <a:p>
            <a:endParaRPr lang="cs-CZ" dirty="0" smtClean="0"/>
          </a:p>
        </p:txBody>
      </p:sp>
      <p:sp>
        <p:nvSpPr>
          <p:cNvPr id="30724" name="Zástupný symbol pro číslo snímku 3"/>
          <p:cNvSpPr>
            <a:spLocks noGrp="1"/>
          </p:cNvSpPr>
          <p:nvPr>
            <p:ph type="sldNum" sz="quarter" idx="5"/>
          </p:nvPr>
        </p:nvSpPr>
        <p:spPr>
          <a:noFill/>
        </p:spPr>
        <p:txBody>
          <a:bodyPr/>
          <a:lstStyle/>
          <a:p>
            <a:fld id="{8230E266-BC3E-4CDC-99D1-FCE112551CE1}" type="slidenum">
              <a:rPr lang="cs-CZ" smtClean="0"/>
              <a:pPr/>
              <a:t>11</a:t>
            </a:fld>
            <a:endParaRPr lang="cs-CZ"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Zástupný symbol pro obrázek snímku 1"/>
          <p:cNvSpPr>
            <a:spLocks noGrp="1" noRot="1" noChangeAspect="1" noTextEdit="1"/>
          </p:cNvSpPr>
          <p:nvPr>
            <p:ph type="sldImg"/>
          </p:nvPr>
        </p:nvSpPr>
        <p:spPr>
          <a:xfrm>
            <a:off x="771525" y="742950"/>
            <a:ext cx="5257800" cy="3722688"/>
          </a:xfrm>
          <a:ln/>
        </p:spPr>
      </p:sp>
      <p:sp>
        <p:nvSpPr>
          <p:cNvPr id="31747" name="Zástupný symbol pro poznámky 2"/>
          <p:cNvSpPr>
            <a:spLocks noGrp="1"/>
          </p:cNvSpPr>
          <p:nvPr>
            <p:ph type="body" idx="1"/>
          </p:nvPr>
        </p:nvSpPr>
        <p:spPr>
          <a:noFill/>
          <a:ln/>
        </p:spPr>
        <p:txBody>
          <a:bodyPr/>
          <a:lstStyle/>
          <a:p>
            <a:r>
              <a:rPr lang="cs-CZ" dirty="0" smtClean="0"/>
              <a:t> </a:t>
            </a:r>
          </a:p>
        </p:txBody>
      </p:sp>
      <p:sp>
        <p:nvSpPr>
          <p:cNvPr id="31748" name="Zástupný symbol pro číslo snímku 3"/>
          <p:cNvSpPr>
            <a:spLocks noGrp="1"/>
          </p:cNvSpPr>
          <p:nvPr>
            <p:ph type="sldNum" sz="quarter" idx="5"/>
          </p:nvPr>
        </p:nvSpPr>
        <p:spPr>
          <a:noFill/>
        </p:spPr>
        <p:txBody>
          <a:bodyPr/>
          <a:lstStyle/>
          <a:p>
            <a:fld id="{563BA8EE-150F-4AC3-9C19-F8362AA1A39B}" type="slidenum">
              <a:rPr lang="cs-CZ" smtClean="0"/>
              <a:pPr/>
              <a:t>12</a:t>
            </a:fld>
            <a:endParaRPr lang="cs-CZ"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Si může </a:t>
            </a:r>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13</a:t>
            </a:fld>
            <a:endParaRPr lang="cs-CZ"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Zástupný symbol pro obrázek snímku 1"/>
          <p:cNvSpPr>
            <a:spLocks noGrp="1" noRot="1" noChangeAspect="1" noTextEdit="1"/>
          </p:cNvSpPr>
          <p:nvPr>
            <p:ph type="sldImg"/>
          </p:nvPr>
        </p:nvSpPr>
        <p:spPr>
          <a:xfrm>
            <a:off x="771525" y="742950"/>
            <a:ext cx="5257800" cy="3722688"/>
          </a:xfrm>
          <a:ln/>
        </p:spPr>
      </p:sp>
      <p:sp>
        <p:nvSpPr>
          <p:cNvPr id="32771" name="Zástupný symbol pro poznámky 2"/>
          <p:cNvSpPr>
            <a:spLocks noGrp="1"/>
          </p:cNvSpPr>
          <p:nvPr>
            <p:ph type="body" idx="1"/>
          </p:nvPr>
        </p:nvSpPr>
        <p:spPr>
          <a:noFill/>
          <a:ln/>
        </p:spPr>
        <p:txBody>
          <a:bodyPr/>
          <a:lstStyle/>
          <a:p>
            <a:endParaRPr lang="cs-CZ" dirty="0" smtClean="0"/>
          </a:p>
        </p:txBody>
      </p:sp>
      <p:sp>
        <p:nvSpPr>
          <p:cNvPr id="32772" name="Zástupný symbol pro číslo snímku 3"/>
          <p:cNvSpPr>
            <a:spLocks noGrp="1"/>
          </p:cNvSpPr>
          <p:nvPr>
            <p:ph type="sldNum" sz="quarter" idx="5"/>
          </p:nvPr>
        </p:nvSpPr>
        <p:spPr>
          <a:noFill/>
        </p:spPr>
        <p:txBody>
          <a:bodyPr/>
          <a:lstStyle/>
          <a:p>
            <a:fld id="{DC8687F6-1782-49CE-8F61-31A0FD4C54BE}" type="slidenum">
              <a:rPr lang="cs-CZ" smtClean="0"/>
              <a:pPr/>
              <a:t>14</a:t>
            </a:fld>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Zástupný symbol pro obrázek snímku 1"/>
          <p:cNvSpPr>
            <a:spLocks noGrp="1" noRot="1" noChangeAspect="1" noTextEdit="1"/>
          </p:cNvSpPr>
          <p:nvPr>
            <p:ph type="sldImg"/>
          </p:nvPr>
        </p:nvSpPr>
        <p:spPr>
          <a:xfrm>
            <a:off x="771525" y="742950"/>
            <a:ext cx="5257800" cy="3722688"/>
          </a:xfrm>
          <a:ln/>
        </p:spPr>
      </p:sp>
      <p:sp>
        <p:nvSpPr>
          <p:cNvPr id="33795" name="Zástupný symbol pro poznámky 2"/>
          <p:cNvSpPr>
            <a:spLocks noGrp="1"/>
          </p:cNvSpPr>
          <p:nvPr>
            <p:ph type="body" idx="1"/>
          </p:nvPr>
        </p:nvSpPr>
        <p:spPr>
          <a:noFill/>
          <a:ln/>
        </p:spPr>
        <p:txBody>
          <a:bodyPr/>
          <a:lstStyle/>
          <a:p>
            <a:endParaRPr lang="cs-CZ" sz="1050" dirty="0" smtClean="0">
              <a:latin typeface="Arial" pitchFamily="34" charset="0"/>
              <a:cs typeface="Arial" pitchFamily="34" charset="0"/>
            </a:endParaRPr>
          </a:p>
        </p:txBody>
      </p:sp>
      <p:sp>
        <p:nvSpPr>
          <p:cNvPr id="33796" name="Zástupný symbol pro číslo snímku 3"/>
          <p:cNvSpPr>
            <a:spLocks noGrp="1"/>
          </p:cNvSpPr>
          <p:nvPr>
            <p:ph type="sldNum" sz="quarter" idx="5"/>
          </p:nvPr>
        </p:nvSpPr>
        <p:spPr>
          <a:noFill/>
        </p:spPr>
        <p:txBody>
          <a:bodyPr/>
          <a:lstStyle/>
          <a:p>
            <a:fld id="{038657F1-8447-401B-8487-CA030393E5AC}" type="slidenum">
              <a:rPr lang="cs-CZ" smtClean="0"/>
              <a:pPr/>
              <a:t>15</a:t>
            </a:fld>
            <a:endParaRPr lang="cs-CZ"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48E82826-A3DE-4B0F-B771-F82CF74CC625}" type="slidenum">
              <a:rPr lang="cs-CZ" smtClean="0"/>
              <a:pPr/>
              <a:t>16</a:t>
            </a:fld>
            <a:endParaRPr lang="cs-CZ" dirty="0" smtClean="0"/>
          </a:p>
        </p:txBody>
      </p:sp>
      <p:sp>
        <p:nvSpPr>
          <p:cNvPr id="34819" name="Rectangle 2"/>
          <p:cNvSpPr>
            <a:spLocks noGrp="1" noRot="1" noChangeAspect="1" noChangeArrowheads="1" noTextEdit="1"/>
          </p:cNvSpPr>
          <p:nvPr>
            <p:ph type="sldImg"/>
          </p:nvPr>
        </p:nvSpPr>
        <p:spPr>
          <a:xfrm>
            <a:off x="771525" y="742950"/>
            <a:ext cx="5257800" cy="3722688"/>
          </a:xfrm>
          <a:ln/>
        </p:spPr>
      </p:sp>
      <p:sp>
        <p:nvSpPr>
          <p:cNvPr id="34820" name="Rectangle 3"/>
          <p:cNvSpPr>
            <a:spLocks noGrp="1" noChangeArrowheads="1"/>
          </p:cNvSpPr>
          <p:nvPr>
            <p:ph type="body" idx="1"/>
          </p:nvPr>
        </p:nvSpPr>
        <p:spPr>
          <a:noFill/>
          <a:ln/>
        </p:spPr>
        <p:txBody>
          <a:bodyPr/>
          <a:lstStyle/>
          <a:p>
            <a:pPr eaLnBrk="1" hangingPunct="1"/>
            <a:endParaRPr lang="cs-CZ"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ástupný symbol pro obrázek snímku 1"/>
          <p:cNvSpPr>
            <a:spLocks noGrp="1" noRot="1" noChangeAspect="1" noTextEdit="1"/>
          </p:cNvSpPr>
          <p:nvPr>
            <p:ph type="sldImg"/>
          </p:nvPr>
        </p:nvSpPr>
        <p:spPr>
          <a:xfrm>
            <a:off x="771525" y="742950"/>
            <a:ext cx="5257800" cy="3722688"/>
          </a:xfrm>
          <a:ln/>
        </p:spPr>
      </p:sp>
      <p:sp>
        <p:nvSpPr>
          <p:cNvPr id="35843" name="Zástupný symbol pro poznámky 2"/>
          <p:cNvSpPr>
            <a:spLocks noGrp="1"/>
          </p:cNvSpPr>
          <p:nvPr>
            <p:ph type="body" idx="1"/>
          </p:nvPr>
        </p:nvSpPr>
        <p:spPr>
          <a:noFill/>
          <a:ln/>
        </p:spPr>
        <p:txBody>
          <a:bodyPr/>
          <a:lstStyle/>
          <a:p>
            <a:endParaRPr lang="cs-CZ" dirty="0" smtClean="0"/>
          </a:p>
        </p:txBody>
      </p:sp>
      <p:sp>
        <p:nvSpPr>
          <p:cNvPr id="35844" name="Zástupný symbol pro číslo snímku 3"/>
          <p:cNvSpPr>
            <a:spLocks noGrp="1"/>
          </p:cNvSpPr>
          <p:nvPr>
            <p:ph type="sldNum" sz="quarter" idx="5"/>
          </p:nvPr>
        </p:nvSpPr>
        <p:spPr>
          <a:noFill/>
        </p:spPr>
        <p:txBody>
          <a:bodyPr/>
          <a:lstStyle/>
          <a:p>
            <a:fld id="{754ECFDB-ECB8-454F-A80D-A89FE9E5D5DB}" type="slidenum">
              <a:rPr lang="cs-CZ" smtClean="0"/>
              <a:pPr/>
              <a:t>17</a:t>
            </a:fld>
            <a:endParaRPr lang="cs-CZ"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18</a:t>
            </a:fld>
            <a:endParaRPr lang="cs-CZ"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766883" y="2249491"/>
            <a:ext cx="8691325" cy="1550987"/>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533763" y="4102101"/>
            <a:ext cx="7157562" cy="18494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67813FEE-B4C6-4734-BBFB-D53EBA7F6DDA}" type="slidenum">
              <a:rPr lang="cs-CZ"/>
              <a:pPr>
                <a:defRPr/>
              </a:pPr>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9E8FB2F0-7C24-410E-9E5E-E150E2696A95}" type="slidenum">
              <a:rPr lang="cs-CZ"/>
              <a:pPr>
                <a:defRPr/>
              </a:pPr>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07909" y="4651378"/>
            <a:ext cx="8691325" cy="14382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807909" y="3068641"/>
            <a:ext cx="8691325" cy="15827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85F300B4-4A49-46D8-BC59-5964B5FA7FDC}" type="slidenum">
              <a:rPr lang="cs-CZ"/>
              <a:pPr>
                <a:defRPr/>
              </a:pPr>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766884"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5188289"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24991BCE-55FC-4FBE-9A69-0A302406C940}" type="slidenum">
              <a:rPr lang="cs-CZ"/>
              <a:pPr>
                <a:defRPr/>
              </a:pPr>
              <a:t>‹#›</a:t>
            </a:fld>
            <a:endParaRPr lang="cs-C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511256" y="290513"/>
            <a:ext cx="9202579" cy="12065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511256" y="1620841"/>
            <a:ext cx="4517658"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511256" y="2295528"/>
            <a:ext cx="4517658"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5194598" y="1620841"/>
            <a:ext cx="4519237"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5194598" y="2295528"/>
            <a:ext cx="4519237"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4"/>
          <p:cNvSpPr>
            <a:spLocks noGrp="1" noChangeArrowheads="1"/>
          </p:cNvSpPr>
          <p:nvPr>
            <p:ph type="dt" sz="half" idx="10"/>
          </p:nvPr>
        </p:nvSpPr>
        <p:spPr>
          <a:ln/>
        </p:spPr>
        <p:txBody>
          <a:bodyPr/>
          <a:lstStyle>
            <a:lvl1pPr>
              <a:defRPr/>
            </a:lvl1pPr>
          </a:lstStyle>
          <a:p>
            <a:pPr>
              <a:defRPr/>
            </a:pPr>
            <a:endParaRPr lang="cs-CZ" dirty="0"/>
          </a:p>
        </p:txBody>
      </p:sp>
      <p:sp>
        <p:nvSpPr>
          <p:cNvPr id="8"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9" name="Rectangle 6"/>
          <p:cNvSpPr>
            <a:spLocks noGrp="1" noChangeArrowheads="1"/>
          </p:cNvSpPr>
          <p:nvPr>
            <p:ph type="sldNum" sz="quarter" idx="12"/>
          </p:nvPr>
        </p:nvSpPr>
        <p:spPr>
          <a:ln/>
        </p:spPr>
        <p:txBody>
          <a:bodyPr/>
          <a:lstStyle>
            <a:lvl1pPr>
              <a:defRPr/>
            </a:lvl1pPr>
          </a:lstStyle>
          <a:p>
            <a:pPr>
              <a:defRPr/>
            </a:pPr>
            <a:fld id="{2B75CD68-748F-49FC-A8F8-26B3BA3D179F}" type="slidenum">
              <a:rPr lang="cs-CZ"/>
              <a:pPr>
                <a:defRPr/>
              </a:pPr>
              <a:t>‹#›</a:t>
            </a:fld>
            <a:endParaRPr lang="cs-C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9A82F5D3-FD1D-4326-ABE5-0B29D19516B3}" type="slidenum">
              <a:rPr lang="cs-CZ"/>
              <a:pPr>
                <a:defRPr/>
              </a:pPr>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dirty="0"/>
          </a:p>
        </p:txBody>
      </p:sp>
      <p:sp>
        <p:nvSpPr>
          <p:cNvPr id="3"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4" name="Rectangle 6"/>
          <p:cNvSpPr>
            <a:spLocks noGrp="1" noChangeArrowheads="1"/>
          </p:cNvSpPr>
          <p:nvPr>
            <p:ph type="sldNum" sz="quarter" idx="12"/>
          </p:nvPr>
        </p:nvSpPr>
        <p:spPr>
          <a:ln/>
        </p:spPr>
        <p:txBody>
          <a:bodyPr/>
          <a:lstStyle>
            <a:lvl1pPr>
              <a:defRPr/>
            </a:lvl1pPr>
          </a:lstStyle>
          <a:p>
            <a:pPr>
              <a:defRPr/>
            </a:pPr>
            <a:fld id="{E24A45F9-00F6-4F64-9368-FD5ACF48D365}" type="slidenum">
              <a:rPr lang="cs-CZ"/>
              <a:pPr>
                <a:defRPr/>
              </a:pPr>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11256" y="288925"/>
            <a:ext cx="3364180" cy="12255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998516" y="288928"/>
            <a:ext cx="5715319" cy="617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511256" y="1514478"/>
            <a:ext cx="3364180" cy="4951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6C94C4C4-4C1F-40F5-9437-A29B4D8879FF}" type="slidenum">
              <a:rPr lang="cs-CZ"/>
              <a:pPr>
                <a:defRPr/>
              </a:pPr>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003991" y="5067300"/>
            <a:ext cx="6135053" cy="59848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2003991" y="646114"/>
            <a:ext cx="6135053"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smtClean="0"/>
          </a:p>
        </p:txBody>
      </p:sp>
      <p:sp>
        <p:nvSpPr>
          <p:cNvPr id="4" name="Zástupný symbol pro text 3"/>
          <p:cNvSpPr>
            <a:spLocks noGrp="1"/>
          </p:cNvSpPr>
          <p:nvPr>
            <p:ph type="body" sz="half" idx="2"/>
          </p:nvPr>
        </p:nvSpPr>
        <p:spPr>
          <a:xfrm>
            <a:off x="2003991" y="5665788"/>
            <a:ext cx="6135053" cy="849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9C8AAC03-3320-4432-9865-FAF754976B98}" type="slidenum">
              <a:rPr lang="cs-CZ"/>
              <a:pPr>
                <a:defRPr/>
              </a:pPr>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0FAC9C1A-A1BD-4539-8562-CFD3F641A6FE}" type="slidenum">
              <a:rPr lang="cs-CZ"/>
              <a:pPr>
                <a:defRPr/>
              </a:pPr>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7285378" y="642938"/>
            <a:ext cx="2172830" cy="5791200"/>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766883" y="642938"/>
            <a:ext cx="6367011" cy="579120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C28CDC8A-FA1A-4126-A4B7-7C6353A1FE31}" type="slidenum">
              <a:rPr lang="cs-CZ"/>
              <a:pPr>
                <a:defRPr/>
              </a:pPr>
              <a:t>‹#›</a:t>
            </a:fld>
            <a:endParaRPr lang="cs-CZ"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766883" y="642938"/>
            <a:ext cx="8691325" cy="579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C063A1D7-C5C0-43E2-A8FF-DB09985E01A9}" type="slidenum">
              <a:rPr lang="cs-CZ"/>
              <a:pPr>
                <a:defRPr/>
              </a:pPr>
              <a:t>‹#›</a:t>
            </a:fld>
            <a:endParaRPr lang="cs-CZ"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766883" y="642938"/>
            <a:ext cx="8691325" cy="1206500"/>
          </a:xfrm>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766884" y="2090738"/>
            <a:ext cx="4269921" cy="43434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quarter" idx="2"/>
          </p:nvPr>
        </p:nvSpPr>
        <p:spPr>
          <a:xfrm>
            <a:off x="5188289" y="2090738"/>
            <a:ext cx="4269921" cy="20955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obsah 4"/>
          <p:cNvSpPr>
            <a:spLocks noGrp="1"/>
          </p:cNvSpPr>
          <p:nvPr>
            <p:ph sz="quarter" idx="3"/>
          </p:nvPr>
        </p:nvSpPr>
        <p:spPr>
          <a:xfrm>
            <a:off x="5188289" y="4338638"/>
            <a:ext cx="4269921" cy="20955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Rectangle 4"/>
          <p:cNvSpPr>
            <a:spLocks noGrp="1" noChangeArrowheads="1"/>
          </p:cNvSpPr>
          <p:nvPr>
            <p:ph type="dt" sz="half" idx="10"/>
          </p:nvPr>
        </p:nvSpPr>
        <p:spPr>
          <a:ln/>
        </p:spPr>
        <p:txBody>
          <a:bodyPr/>
          <a:lstStyle>
            <a:lvl1pPr>
              <a:defRPr/>
            </a:lvl1pPr>
          </a:lstStyle>
          <a:p>
            <a:pPr>
              <a:defRPr/>
            </a:pPr>
            <a:endParaRPr lang="cs-CZ" dirty="0"/>
          </a:p>
        </p:txBody>
      </p:sp>
      <p:sp>
        <p:nvSpPr>
          <p:cNvPr id="7"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8" name="Rectangle 6"/>
          <p:cNvSpPr>
            <a:spLocks noGrp="1" noChangeArrowheads="1"/>
          </p:cNvSpPr>
          <p:nvPr>
            <p:ph type="sldNum" sz="quarter" idx="12"/>
          </p:nvPr>
        </p:nvSpPr>
        <p:spPr>
          <a:ln/>
        </p:spPr>
        <p:txBody>
          <a:bodyPr/>
          <a:lstStyle>
            <a:lvl1pPr>
              <a:defRPr/>
            </a:lvl1pPr>
          </a:lstStyle>
          <a:p>
            <a:pPr>
              <a:defRPr/>
            </a:pPr>
            <a:fld id="{334CB79B-4FE7-4C4F-866E-570FECB6BB3E}" type="slidenum">
              <a:rPr lang="cs-CZ"/>
              <a:pPr>
                <a:defRPr/>
              </a:pPr>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66883" y="642938"/>
            <a:ext cx="8691325" cy="1206500"/>
          </a:xfrm>
          <a:prstGeom prst="rect">
            <a:avLst/>
          </a:prstGeom>
          <a:noFill/>
          <a:ln w="9525">
            <a:noFill/>
            <a:miter lim="800000"/>
            <a:headEnd/>
            <a:tailEnd/>
          </a:ln>
        </p:spPr>
        <p:txBody>
          <a:bodyPr vert="horz" wrap="square" lIns="95745" tIns="47872" rIns="95745" bIns="47872" numCol="1" anchor="ctr" anchorCtr="0" compatLnSpc="1">
            <a:prstTxWarp prst="textNoShape">
              <a:avLst/>
            </a:prstTxWarp>
          </a:bodyPr>
          <a:lstStyle/>
          <a:p>
            <a:pPr lvl="0"/>
            <a:r>
              <a:rPr lang="cs-CZ" smtClean="0"/>
              <a:t>Klepnutím lze upravit styl předlohy nadpisů.</a:t>
            </a:r>
          </a:p>
        </p:txBody>
      </p:sp>
      <p:sp>
        <p:nvSpPr>
          <p:cNvPr id="10243" name="Rectangle 3"/>
          <p:cNvSpPr>
            <a:spLocks noGrp="1" noChangeArrowheads="1"/>
          </p:cNvSpPr>
          <p:nvPr>
            <p:ph type="body" idx="1"/>
          </p:nvPr>
        </p:nvSpPr>
        <p:spPr bwMode="auto">
          <a:xfrm>
            <a:off x="766883" y="2090738"/>
            <a:ext cx="8691325" cy="4343400"/>
          </a:xfrm>
          <a:prstGeom prst="rect">
            <a:avLst/>
          </a:prstGeom>
          <a:noFill/>
          <a:ln w="9525">
            <a:noFill/>
            <a:miter lim="800000"/>
            <a:headEnd/>
            <a:tailEnd/>
          </a:ln>
        </p:spPr>
        <p:txBody>
          <a:bodyPr vert="horz" wrap="square" lIns="95745" tIns="47872" rIns="95745" bIns="47872" numCol="1" anchor="t" anchorCtr="0" compatLnSpc="1">
            <a:prstTxWarp prst="textNoShape">
              <a:avLst/>
            </a:prstTxWarp>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p>
        </p:txBody>
      </p:sp>
      <p:sp>
        <p:nvSpPr>
          <p:cNvPr id="1028" name="Rectangle 4"/>
          <p:cNvSpPr>
            <a:spLocks noGrp="1" noChangeArrowheads="1"/>
          </p:cNvSpPr>
          <p:nvPr>
            <p:ph type="dt" sz="half" idx="2"/>
          </p:nvPr>
        </p:nvSpPr>
        <p:spPr bwMode="auto">
          <a:xfrm>
            <a:off x="766884"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l" eaLnBrk="0" hangingPunct="0">
              <a:defRPr sz="1500" b="0">
                <a:latin typeface="Times New Roman" pitchFamily="18" charset="0"/>
              </a:defRPr>
            </a:lvl1pPr>
          </a:lstStyle>
          <a:p>
            <a:pPr>
              <a:defRPr/>
            </a:pPr>
            <a:endParaRPr lang="cs-CZ" dirty="0"/>
          </a:p>
        </p:txBody>
      </p:sp>
      <p:sp>
        <p:nvSpPr>
          <p:cNvPr id="1029" name="Rectangle 5"/>
          <p:cNvSpPr>
            <a:spLocks noGrp="1" noChangeArrowheads="1"/>
          </p:cNvSpPr>
          <p:nvPr>
            <p:ph type="ftr" sz="quarter" idx="3"/>
          </p:nvPr>
        </p:nvSpPr>
        <p:spPr bwMode="auto">
          <a:xfrm>
            <a:off x="3493573" y="6596063"/>
            <a:ext cx="3237945"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ctr" eaLnBrk="0" hangingPunct="0">
              <a:defRPr sz="1500" b="0">
                <a:latin typeface="Times New Roman" pitchFamily="18" charset="0"/>
              </a:defRPr>
            </a:lvl1pPr>
          </a:lstStyle>
          <a:p>
            <a:pPr>
              <a:defRPr/>
            </a:pPr>
            <a:endParaRPr lang="cs-CZ" dirty="0"/>
          </a:p>
        </p:txBody>
      </p:sp>
      <p:sp>
        <p:nvSpPr>
          <p:cNvPr id="1030" name="Rectangle 6"/>
          <p:cNvSpPr>
            <a:spLocks noGrp="1" noChangeArrowheads="1"/>
          </p:cNvSpPr>
          <p:nvPr>
            <p:ph type="sldNum" sz="quarter" idx="4"/>
          </p:nvPr>
        </p:nvSpPr>
        <p:spPr bwMode="auto">
          <a:xfrm>
            <a:off x="7327982"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r" eaLnBrk="0" hangingPunct="0">
              <a:defRPr sz="1500" b="0">
                <a:latin typeface="Times New Roman" pitchFamily="18" charset="0"/>
              </a:defRPr>
            </a:lvl1pPr>
          </a:lstStyle>
          <a:p>
            <a:pPr>
              <a:defRPr/>
            </a:pPr>
            <a:fld id="{578BFAD5-2279-4007-9644-84F98EDAC053}" type="slidenum">
              <a:rPr lang="cs-CZ"/>
              <a:pPr>
                <a:defRPr/>
              </a:pPr>
              <a:t>‹#›</a:t>
            </a:fld>
            <a:endParaRPr lang="cs-CZ"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57263" rtl="0" eaLnBrk="0" fontAlgn="base" hangingPunct="0">
        <a:spcBef>
          <a:spcPct val="0"/>
        </a:spcBef>
        <a:spcAft>
          <a:spcPct val="0"/>
        </a:spcAft>
        <a:defRPr sz="4600">
          <a:solidFill>
            <a:schemeClr val="tx2"/>
          </a:solidFill>
          <a:latin typeface="+mj-lt"/>
          <a:ea typeface="+mj-ea"/>
          <a:cs typeface="+mj-cs"/>
        </a:defRPr>
      </a:lvl1pPr>
      <a:lvl2pPr algn="ctr" defTabSz="957263" rtl="0" eaLnBrk="0" fontAlgn="base" hangingPunct="0">
        <a:spcBef>
          <a:spcPct val="0"/>
        </a:spcBef>
        <a:spcAft>
          <a:spcPct val="0"/>
        </a:spcAft>
        <a:defRPr sz="4600">
          <a:solidFill>
            <a:schemeClr val="tx2"/>
          </a:solidFill>
          <a:latin typeface="Times New Roman" pitchFamily="18" charset="0"/>
        </a:defRPr>
      </a:lvl2pPr>
      <a:lvl3pPr algn="ctr" defTabSz="957263" rtl="0" eaLnBrk="0" fontAlgn="base" hangingPunct="0">
        <a:spcBef>
          <a:spcPct val="0"/>
        </a:spcBef>
        <a:spcAft>
          <a:spcPct val="0"/>
        </a:spcAft>
        <a:defRPr sz="4600">
          <a:solidFill>
            <a:schemeClr val="tx2"/>
          </a:solidFill>
          <a:latin typeface="Times New Roman" pitchFamily="18" charset="0"/>
        </a:defRPr>
      </a:lvl3pPr>
      <a:lvl4pPr algn="ctr" defTabSz="957263" rtl="0" eaLnBrk="0" fontAlgn="base" hangingPunct="0">
        <a:spcBef>
          <a:spcPct val="0"/>
        </a:spcBef>
        <a:spcAft>
          <a:spcPct val="0"/>
        </a:spcAft>
        <a:defRPr sz="4600">
          <a:solidFill>
            <a:schemeClr val="tx2"/>
          </a:solidFill>
          <a:latin typeface="Times New Roman" pitchFamily="18" charset="0"/>
        </a:defRPr>
      </a:lvl4pPr>
      <a:lvl5pPr algn="ctr" defTabSz="957263" rtl="0" eaLnBrk="0" fontAlgn="base" hangingPunct="0">
        <a:spcBef>
          <a:spcPct val="0"/>
        </a:spcBef>
        <a:spcAft>
          <a:spcPct val="0"/>
        </a:spcAft>
        <a:defRPr sz="4600">
          <a:solidFill>
            <a:schemeClr val="tx2"/>
          </a:solidFill>
          <a:latin typeface="Times New Roman" pitchFamily="18" charset="0"/>
        </a:defRPr>
      </a:lvl5pPr>
      <a:lvl6pPr marL="457200" algn="ctr" defTabSz="957263" rtl="0" eaLnBrk="0" fontAlgn="base" hangingPunct="0">
        <a:spcBef>
          <a:spcPct val="0"/>
        </a:spcBef>
        <a:spcAft>
          <a:spcPct val="0"/>
        </a:spcAft>
        <a:defRPr sz="4600">
          <a:solidFill>
            <a:schemeClr val="tx2"/>
          </a:solidFill>
          <a:latin typeface="Times New Roman" pitchFamily="18" charset="0"/>
        </a:defRPr>
      </a:lvl6pPr>
      <a:lvl7pPr marL="914400" algn="ctr" defTabSz="957263" rtl="0" eaLnBrk="0" fontAlgn="base" hangingPunct="0">
        <a:spcBef>
          <a:spcPct val="0"/>
        </a:spcBef>
        <a:spcAft>
          <a:spcPct val="0"/>
        </a:spcAft>
        <a:defRPr sz="4600">
          <a:solidFill>
            <a:schemeClr val="tx2"/>
          </a:solidFill>
          <a:latin typeface="Times New Roman" pitchFamily="18" charset="0"/>
        </a:defRPr>
      </a:lvl7pPr>
      <a:lvl8pPr marL="1371600" algn="ctr" defTabSz="957263" rtl="0" eaLnBrk="0" fontAlgn="base" hangingPunct="0">
        <a:spcBef>
          <a:spcPct val="0"/>
        </a:spcBef>
        <a:spcAft>
          <a:spcPct val="0"/>
        </a:spcAft>
        <a:defRPr sz="4600">
          <a:solidFill>
            <a:schemeClr val="tx2"/>
          </a:solidFill>
          <a:latin typeface="Times New Roman" pitchFamily="18" charset="0"/>
        </a:defRPr>
      </a:lvl8pPr>
      <a:lvl9pPr marL="1828800" algn="ctr" defTabSz="957263" rtl="0" eaLnBrk="0" fontAlgn="base" hangingPunct="0">
        <a:spcBef>
          <a:spcPct val="0"/>
        </a:spcBef>
        <a:spcAft>
          <a:spcPct val="0"/>
        </a:spcAft>
        <a:defRPr sz="4600">
          <a:solidFill>
            <a:schemeClr val="tx2"/>
          </a:solidFill>
          <a:latin typeface="Times New Roman" pitchFamily="18" charset="0"/>
        </a:defRPr>
      </a:lvl9pPr>
    </p:titleStyle>
    <p:bodyStyle>
      <a:lvl1pPr marL="358775" indent="-358775" algn="l" defTabSz="957263" rtl="0" eaLnBrk="0" fontAlgn="base" hangingPunct="0">
        <a:spcBef>
          <a:spcPct val="20000"/>
        </a:spcBef>
        <a:spcAft>
          <a:spcPct val="0"/>
        </a:spcAft>
        <a:buChar char="•"/>
        <a:defRPr sz="3400">
          <a:solidFill>
            <a:schemeClr val="tx1"/>
          </a:solidFill>
          <a:latin typeface="+mn-lt"/>
          <a:ea typeface="+mn-ea"/>
          <a:cs typeface="+mn-cs"/>
        </a:defRPr>
      </a:lvl1pPr>
      <a:lvl2pPr marL="777875" indent="-298450" algn="l" defTabSz="957263" rtl="0" eaLnBrk="0" fontAlgn="base" hangingPunct="0">
        <a:spcBef>
          <a:spcPct val="20000"/>
        </a:spcBef>
        <a:spcAft>
          <a:spcPct val="0"/>
        </a:spcAft>
        <a:buChar char="–"/>
        <a:defRPr sz="2800">
          <a:solidFill>
            <a:schemeClr val="tx1"/>
          </a:solidFill>
          <a:latin typeface="+mn-lt"/>
        </a:defRPr>
      </a:lvl2pPr>
      <a:lvl3pPr marL="1193800" indent="-236538" algn="l" defTabSz="957263" rtl="0" eaLnBrk="0" fontAlgn="base" hangingPunct="0">
        <a:spcBef>
          <a:spcPct val="20000"/>
        </a:spcBef>
        <a:spcAft>
          <a:spcPct val="0"/>
        </a:spcAft>
        <a:buChar char="•"/>
        <a:defRPr sz="2500">
          <a:solidFill>
            <a:schemeClr val="tx1"/>
          </a:solidFill>
          <a:latin typeface="+mn-lt"/>
        </a:defRPr>
      </a:lvl3pPr>
      <a:lvl4pPr marL="1676400" indent="-239713" algn="l" defTabSz="957263" rtl="0" eaLnBrk="0" fontAlgn="base" hangingPunct="0">
        <a:spcBef>
          <a:spcPct val="20000"/>
        </a:spcBef>
        <a:spcAft>
          <a:spcPct val="0"/>
        </a:spcAft>
        <a:buChar char="–"/>
        <a:defRPr sz="2100">
          <a:solidFill>
            <a:schemeClr val="tx1"/>
          </a:solidFill>
          <a:latin typeface="+mn-lt"/>
        </a:defRPr>
      </a:lvl4pPr>
      <a:lvl5pPr marL="2155825" indent="-239713" algn="l" defTabSz="957263" rtl="0" eaLnBrk="0" fontAlgn="base" hangingPunct="0">
        <a:spcBef>
          <a:spcPct val="20000"/>
        </a:spcBef>
        <a:spcAft>
          <a:spcPct val="0"/>
        </a:spcAft>
        <a:buChar char="»"/>
        <a:defRPr sz="2100">
          <a:solidFill>
            <a:schemeClr val="tx1"/>
          </a:solidFill>
          <a:latin typeface="+mn-lt"/>
        </a:defRPr>
      </a:lvl5pPr>
      <a:lvl6pPr marL="2613025" indent="-239713" algn="l" defTabSz="957263" rtl="0" eaLnBrk="0" fontAlgn="base" hangingPunct="0">
        <a:spcBef>
          <a:spcPct val="20000"/>
        </a:spcBef>
        <a:spcAft>
          <a:spcPct val="0"/>
        </a:spcAft>
        <a:buChar char="»"/>
        <a:defRPr sz="2100">
          <a:solidFill>
            <a:schemeClr val="tx1"/>
          </a:solidFill>
          <a:latin typeface="+mn-lt"/>
        </a:defRPr>
      </a:lvl6pPr>
      <a:lvl7pPr marL="3070225" indent="-239713" algn="l" defTabSz="957263" rtl="0" eaLnBrk="0" fontAlgn="base" hangingPunct="0">
        <a:spcBef>
          <a:spcPct val="20000"/>
        </a:spcBef>
        <a:spcAft>
          <a:spcPct val="0"/>
        </a:spcAft>
        <a:buChar char="»"/>
        <a:defRPr sz="2100">
          <a:solidFill>
            <a:schemeClr val="tx1"/>
          </a:solidFill>
          <a:latin typeface="+mn-lt"/>
        </a:defRPr>
      </a:lvl7pPr>
      <a:lvl8pPr marL="3527425" indent="-239713" algn="l" defTabSz="957263" rtl="0" eaLnBrk="0" fontAlgn="base" hangingPunct="0">
        <a:spcBef>
          <a:spcPct val="20000"/>
        </a:spcBef>
        <a:spcAft>
          <a:spcPct val="0"/>
        </a:spcAft>
        <a:buChar char="»"/>
        <a:defRPr sz="2100">
          <a:solidFill>
            <a:schemeClr val="tx1"/>
          </a:solidFill>
          <a:latin typeface="+mn-lt"/>
        </a:defRPr>
      </a:lvl8pPr>
      <a:lvl9pPr marL="3984625" indent="-239713" algn="l" defTabSz="957263" rtl="0" eaLnBrk="0" fontAlgn="base" hangingPunct="0">
        <a:spcBef>
          <a:spcPct val="20000"/>
        </a:spcBef>
        <a:spcAft>
          <a:spcPct val="0"/>
        </a:spcAft>
        <a:buChar char="»"/>
        <a:defRPr sz="21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izolace-beran.cz/index.php?lg=cz"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6" Type="http://schemas.openxmlformats.org/officeDocument/2006/relationships/image" Target="../media/image37.emf"/><Relationship Id="rId21" Type="http://schemas.openxmlformats.org/officeDocument/2006/relationships/image" Target="../media/image32.emf"/><Relationship Id="rId42" Type="http://schemas.openxmlformats.org/officeDocument/2006/relationships/image" Target="../media/image53.emf"/><Relationship Id="rId47" Type="http://schemas.openxmlformats.org/officeDocument/2006/relationships/image" Target="../media/image58.emf"/><Relationship Id="rId63" Type="http://schemas.openxmlformats.org/officeDocument/2006/relationships/image" Target="../media/image74.emf"/><Relationship Id="rId68" Type="http://schemas.openxmlformats.org/officeDocument/2006/relationships/image" Target="../media/image79.emf"/><Relationship Id="rId16" Type="http://schemas.openxmlformats.org/officeDocument/2006/relationships/image" Target="../media/image27.emf"/><Relationship Id="rId11" Type="http://schemas.openxmlformats.org/officeDocument/2006/relationships/image" Target="../media/image22.emf"/><Relationship Id="rId32" Type="http://schemas.openxmlformats.org/officeDocument/2006/relationships/image" Target="../media/image43.emf"/><Relationship Id="rId37" Type="http://schemas.openxmlformats.org/officeDocument/2006/relationships/image" Target="../media/image48.emf"/><Relationship Id="rId53" Type="http://schemas.openxmlformats.org/officeDocument/2006/relationships/image" Target="../media/image64.emf"/><Relationship Id="rId58" Type="http://schemas.openxmlformats.org/officeDocument/2006/relationships/image" Target="../media/image69.emf"/><Relationship Id="rId74" Type="http://schemas.openxmlformats.org/officeDocument/2006/relationships/image" Target="../media/image85.emf"/><Relationship Id="rId79" Type="http://schemas.openxmlformats.org/officeDocument/2006/relationships/image" Target="../media/image90.emf"/><Relationship Id="rId5" Type="http://schemas.openxmlformats.org/officeDocument/2006/relationships/image" Target="../media/image16.emf"/><Relationship Id="rId61" Type="http://schemas.openxmlformats.org/officeDocument/2006/relationships/image" Target="../media/image72.emf"/><Relationship Id="rId19" Type="http://schemas.openxmlformats.org/officeDocument/2006/relationships/image" Target="../media/image30.emf"/><Relationship Id="rId14" Type="http://schemas.openxmlformats.org/officeDocument/2006/relationships/image" Target="../media/image25.emf"/><Relationship Id="rId22" Type="http://schemas.openxmlformats.org/officeDocument/2006/relationships/image" Target="../media/image33.emf"/><Relationship Id="rId27" Type="http://schemas.openxmlformats.org/officeDocument/2006/relationships/image" Target="../media/image38.emf"/><Relationship Id="rId30" Type="http://schemas.openxmlformats.org/officeDocument/2006/relationships/image" Target="../media/image41.emf"/><Relationship Id="rId35" Type="http://schemas.openxmlformats.org/officeDocument/2006/relationships/image" Target="../media/image46.emf"/><Relationship Id="rId43" Type="http://schemas.openxmlformats.org/officeDocument/2006/relationships/image" Target="../media/image54.emf"/><Relationship Id="rId48" Type="http://schemas.openxmlformats.org/officeDocument/2006/relationships/image" Target="../media/image59.emf"/><Relationship Id="rId56" Type="http://schemas.openxmlformats.org/officeDocument/2006/relationships/image" Target="../media/image67.emf"/><Relationship Id="rId64" Type="http://schemas.openxmlformats.org/officeDocument/2006/relationships/image" Target="../media/image75.emf"/><Relationship Id="rId69" Type="http://schemas.openxmlformats.org/officeDocument/2006/relationships/image" Target="../media/image80.emf"/><Relationship Id="rId77" Type="http://schemas.openxmlformats.org/officeDocument/2006/relationships/image" Target="../media/image88.emf"/><Relationship Id="rId8" Type="http://schemas.openxmlformats.org/officeDocument/2006/relationships/image" Target="../media/image19.emf"/><Relationship Id="rId51" Type="http://schemas.openxmlformats.org/officeDocument/2006/relationships/image" Target="../media/image62.emf"/><Relationship Id="rId72" Type="http://schemas.openxmlformats.org/officeDocument/2006/relationships/image" Target="../media/image83.emf"/><Relationship Id="rId80" Type="http://schemas.openxmlformats.org/officeDocument/2006/relationships/image" Target="../media/image91.emf"/><Relationship Id="rId3" Type="http://schemas.openxmlformats.org/officeDocument/2006/relationships/image" Target="../media/image14.emf"/><Relationship Id="rId12" Type="http://schemas.openxmlformats.org/officeDocument/2006/relationships/image" Target="../media/image23.emf"/><Relationship Id="rId17" Type="http://schemas.openxmlformats.org/officeDocument/2006/relationships/image" Target="../media/image28.emf"/><Relationship Id="rId25" Type="http://schemas.openxmlformats.org/officeDocument/2006/relationships/image" Target="../media/image36.emf"/><Relationship Id="rId33" Type="http://schemas.openxmlformats.org/officeDocument/2006/relationships/image" Target="../media/image44.emf"/><Relationship Id="rId38" Type="http://schemas.openxmlformats.org/officeDocument/2006/relationships/image" Target="../media/image49.emf"/><Relationship Id="rId46" Type="http://schemas.openxmlformats.org/officeDocument/2006/relationships/image" Target="../media/image57.emf"/><Relationship Id="rId59" Type="http://schemas.openxmlformats.org/officeDocument/2006/relationships/image" Target="../media/image70.emf"/><Relationship Id="rId67" Type="http://schemas.openxmlformats.org/officeDocument/2006/relationships/image" Target="../media/image78.emf"/><Relationship Id="rId20" Type="http://schemas.openxmlformats.org/officeDocument/2006/relationships/image" Target="../media/image31.emf"/><Relationship Id="rId41" Type="http://schemas.openxmlformats.org/officeDocument/2006/relationships/image" Target="../media/image52.emf"/><Relationship Id="rId54" Type="http://schemas.openxmlformats.org/officeDocument/2006/relationships/image" Target="../media/image65.emf"/><Relationship Id="rId62" Type="http://schemas.openxmlformats.org/officeDocument/2006/relationships/image" Target="../media/image73.emf"/><Relationship Id="rId70" Type="http://schemas.openxmlformats.org/officeDocument/2006/relationships/image" Target="../media/image81.emf"/><Relationship Id="rId75" Type="http://schemas.openxmlformats.org/officeDocument/2006/relationships/image" Target="../media/image86.emf"/><Relationship Id="rId1" Type="http://schemas.openxmlformats.org/officeDocument/2006/relationships/slideLayout" Target="../slideLayouts/slideLayout4.xml"/><Relationship Id="rId6" Type="http://schemas.openxmlformats.org/officeDocument/2006/relationships/image" Target="../media/image17.emf"/><Relationship Id="rId15" Type="http://schemas.openxmlformats.org/officeDocument/2006/relationships/image" Target="../media/image26.emf"/><Relationship Id="rId23" Type="http://schemas.openxmlformats.org/officeDocument/2006/relationships/image" Target="../media/image34.emf"/><Relationship Id="rId28" Type="http://schemas.openxmlformats.org/officeDocument/2006/relationships/image" Target="../media/image39.emf"/><Relationship Id="rId36" Type="http://schemas.openxmlformats.org/officeDocument/2006/relationships/image" Target="../media/image47.emf"/><Relationship Id="rId49" Type="http://schemas.openxmlformats.org/officeDocument/2006/relationships/image" Target="../media/image60.emf"/><Relationship Id="rId57" Type="http://schemas.openxmlformats.org/officeDocument/2006/relationships/image" Target="../media/image68.emf"/><Relationship Id="rId10" Type="http://schemas.openxmlformats.org/officeDocument/2006/relationships/image" Target="../media/image21.emf"/><Relationship Id="rId31" Type="http://schemas.openxmlformats.org/officeDocument/2006/relationships/image" Target="../media/image42.emf"/><Relationship Id="rId44" Type="http://schemas.openxmlformats.org/officeDocument/2006/relationships/image" Target="../media/image55.emf"/><Relationship Id="rId52" Type="http://schemas.openxmlformats.org/officeDocument/2006/relationships/image" Target="../media/image63.emf"/><Relationship Id="rId60" Type="http://schemas.openxmlformats.org/officeDocument/2006/relationships/image" Target="../media/image71.emf"/><Relationship Id="rId65" Type="http://schemas.openxmlformats.org/officeDocument/2006/relationships/image" Target="../media/image76.emf"/><Relationship Id="rId73" Type="http://schemas.openxmlformats.org/officeDocument/2006/relationships/image" Target="../media/image84.emf"/><Relationship Id="rId78" Type="http://schemas.openxmlformats.org/officeDocument/2006/relationships/image" Target="../media/image89.emf"/><Relationship Id="rId81" Type="http://schemas.openxmlformats.org/officeDocument/2006/relationships/image" Target="../media/image92.jpeg"/><Relationship Id="rId4" Type="http://schemas.openxmlformats.org/officeDocument/2006/relationships/image" Target="../media/image15.emf"/><Relationship Id="rId9" Type="http://schemas.openxmlformats.org/officeDocument/2006/relationships/image" Target="../media/image20.emf"/><Relationship Id="rId13" Type="http://schemas.openxmlformats.org/officeDocument/2006/relationships/image" Target="../media/image24.emf"/><Relationship Id="rId18" Type="http://schemas.openxmlformats.org/officeDocument/2006/relationships/image" Target="../media/image29.emf"/><Relationship Id="rId39" Type="http://schemas.openxmlformats.org/officeDocument/2006/relationships/image" Target="../media/image50.emf"/><Relationship Id="rId34" Type="http://schemas.openxmlformats.org/officeDocument/2006/relationships/image" Target="../media/image45.emf"/><Relationship Id="rId50" Type="http://schemas.openxmlformats.org/officeDocument/2006/relationships/image" Target="../media/image61.emf"/><Relationship Id="rId55" Type="http://schemas.openxmlformats.org/officeDocument/2006/relationships/image" Target="../media/image66.emf"/><Relationship Id="rId76" Type="http://schemas.openxmlformats.org/officeDocument/2006/relationships/image" Target="../media/image87.emf"/><Relationship Id="rId7" Type="http://schemas.openxmlformats.org/officeDocument/2006/relationships/image" Target="../media/image18.emf"/><Relationship Id="rId71" Type="http://schemas.openxmlformats.org/officeDocument/2006/relationships/image" Target="../media/image82.emf"/><Relationship Id="rId2" Type="http://schemas.openxmlformats.org/officeDocument/2006/relationships/notesSlide" Target="../notesSlides/notesSlide4.xml"/><Relationship Id="rId29" Type="http://schemas.openxmlformats.org/officeDocument/2006/relationships/image" Target="../media/image40.emf"/><Relationship Id="rId24" Type="http://schemas.openxmlformats.org/officeDocument/2006/relationships/image" Target="../media/image35.emf"/><Relationship Id="rId40" Type="http://schemas.openxmlformats.org/officeDocument/2006/relationships/image" Target="../media/image51.emf"/><Relationship Id="rId45" Type="http://schemas.openxmlformats.org/officeDocument/2006/relationships/image" Target="../media/image56.emf"/><Relationship Id="rId66" Type="http://schemas.openxmlformats.org/officeDocument/2006/relationships/image" Target="../media/image77.emf"/></Relationships>
</file>

<file path=ppt/slides/_rels/slide5.xml.rels><?xml version="1.0" encoding="UTF-8" standalone="yes"?>
<Relationships xmlns="http://schemas.openxmlformats.org/package/2006/relationships"><Relationship Id="rId117" Type="http://schemas.openxmlformats.org/officeDocument/2006/relationships/image" Target="../media/image207.emf"/><Relationship Id="rId21" Type="http://schemas.openxmlformats.org/officeDocument/2006/relationships/image" Target="../media/image111.emf"/><Relationship Id="rId42" Type="http://schemas.openxmlformats.org/officeDocument/2006/relationships/image" Target="../media/image132.emf"/><Relationship Id="rId63" Type="http://schemas.openxmlformats.org/officeDocument/2006/relationships/image" Target="../media/image153.emf"/><Relationship Id="rId84" Type="http://schemas.openxmlformats.org/officeDocument/2006/relationships/image" Target="../media/image174.emf"/><Relationship Id="rId138" Type="http://schemas.openxmlformats.org/officeDocument/2006/relationships/image" Target="../media/image228.emf"/><Relationship Id="rId159" Type="http://schemas.openxmlformats.org/officeDocument/2006/relationships/image" Target="../media/image249.emf"/><Relationship Id="rId107" Type="http://schemas.openxmlformats.org/officeDocument/2006/relationships/image" Target="../media/image197.emf"/><Relationship Id="rId11" Type="http://schemas.openxmlformats.org/officeDocument/2006/relationships/image" Target="../media/image101.emf"/><Relationship Id="rId32" Type="http://schemas.openxmlformats.org/officeDocument/2006/relationships/image" Target="../media/image122.emf"/><Relationship Id="rId53" Type="http://schemas.openxmlformats.org/officeDocument/2006/relationships/image" Target="../media/image143.emf"/><Relationship Id="rId74" Type="http://schemas.openxmlformats.org/officeDocument/2006/relationships/image" Target="../media/image164.emf"/><Relationship Id="rId128" Type="http://schemas.openxmlformats.org/officeDocument/2006/relationships/image" Target="../media/image218.emf"/><Relationship Id="rId149" Type="http://schemas.openxmlformats.org/officeDocument/2006/relationships/image" Target="../media/image239.emf"/><Relationship Id="rId5" Type="http://schemas.openxmlformats.org/officeDocument/2006/relationships/image" Target="../media/image95.emf"/><Relationship Id="rId95" Type="http://schemas.openxmlformats.org/officeDocument/2006/relationships/image" Target="../media/image185.emf"/><Relationship Id="rId160" Type="http://schemas.openxmlformats.org/officeDocument/2006/relationships/image" Target="../media/image250.emf"/><Relationship Id="rId22" Type="http://schemas.openxmlformats.org/officeDocument/2006/relationships/image" Target="../media/image112.emf"/><Relationship Id="rId43" Type="http://schemas.openxmlformats.org/officeDocument/2006/relationships/image" Target="../media/image133.emf"/><Relationship Id="rId64" Type="http://schemas.openxmlformats.org/officeDocument/2006/relationships/image" Target="../media/image154.emf"/><Relationship Id="rId118" Type="http://schemas.openxmlformats.org/officeDocument/2006/relationships/image" Target="../media/image208.emf"/><Relationship Id="rId139" Type="http://schemas.openxmlformats.org/officeDocument/2006/relationships/image" Target="../media/image229.emf"/><Relationship Id="rId85" Type="http://schemas.openxmlformats.org/officeDocument/2006/relationships/image" Target="../media/image175.emf"/><Relationship Id="rId150" Type="http://schemas.openxmlformats.org/officeDocument/2006/relationships/image" Target="../media/image240.emf"/><Relationship Id="rId12" Type="http://schemas.openxmlformats.org/officeDocument/2006/relationships/image" Target="../media/image102.emf"/><Relationship Id="rId17" Type="http://schemas.openxmlformats.org/officeDocument/2006/relationships/image" Target="../media/image107.emf"/><Relationship Id="rId33" Type="http://schemas.openxmlformats.org/officeDocument/2006/relationships/image" Target="../media/image123.emf"/><Relationship Id="rId38" Type="http://schemas.openxmlformats.org/officeDocument/2006/relationships/image" Target="../media/image128.emf"/><Relationship Id="rId59" Type="http://schemas.openxmlformats.org/officeDocument/2006/relationships/image" Target="../media/image149.emf"/><Relationship Id="rId103" Type="http://schemas.openxmlformats.org/officeDocument/2006/relationships/image" Target="../media/image193.emf"/><Relationship Id="rId108" Type="http://schemas.openxmlformats.org/officeDocument/2006/relationships/image" Target="../media/image198.emf"/><Relationship Id="rId124" Type="http://schemas.openxmlformats.org/officeDocument/2006/relationships/image" Target="../media/image214.emf"/><Relationship Id="rId129" Type="http://schemas.openxmlformats.org/officeDocument/2006/relationships/image" Target="../media/image219.emf"/><Relationship Id="rId54" Type="http://schemas.openxmlformats.org/officeDocument/2006/relationships/image" Target="../media/image144.emf"/><Relationship Id="rId70" Type="http://schemas.openxmlformats.org/officeDocument/2006/relationships/image" Target="../media/image160.emf"/><Relationship Id="rId75" Type="http://schemas.openxmlformats.org/officeDocument/2006/relationships/image" Target="../media/image165.emf"/><Relationship Id="rId91" Type="http://schemas.openxmlformats.org/officeDocument/2006/relationships/image" Target="../media/image181.emf"/><Relationship Id="rId96" Type="http://schemas.openxmlformats.org/officeDocument/2006/relationships/image" Target="../media/image186.emf"/><Relationship Id="rId140" Type="http://schemas.openxmlformats.org/officeDocument/2006/relationships/image" Target="../media/image230.emf"/><Relationship Id="rId145" Type="http://schemas.openxmlformats.org/officeDocument/2006/relationships/image" Target="../media/image235.emf"/><Relationship Id="rId161" Type="http://schemas.openxmlformats.org/officeDocument/2006/relationships/image" Target="../media/image251.emf"/><Relationship Id="rId1" Type="http://schemas.openxmlformats.org/officeDocument/2006/relationships/slideLayout" Target="../slideLayouts/slideLayout4.xml"/><Relationship Id="rId6" Type="http://schemas.openxmlformats.org/officeDocument/2006/relationships/image" Target="../media/image96.emf"/><Relationship Id="rId23" Type="http://schemas.openxmlformats.org/officeDocument/2006/relationships/image" Target="../media/image113.emf"/><Relationship Id="rId28" Type="http://schemas.openxmlformats.org/officeDocument/2006/relationships/image" Target="../media/image118.emf"/><Relationship Id="rId49" Type="http://schemas.openxmlformats.org/officeDocument/2006/relationships/image" Target="../media/image139.emf"/><Relationship Id="rId114" Type="http://schemas.openxmlformats.org/officeDocument/2006/relationships/image" Target="../media/image204.emf"/><Relationship Id="rId119" Type="http://schemas.openxmlformats.org/officeDocument/2006/relationships/image" Target="../media/image209.emf"/><Relationship Id="rId44" Type="http://schemas.openxmlformats.org/officeDocument/2006/relationships/image" Target="../media/image134.emf"/><Relationship Id="rId60" Type="http://schemas.openxmlformats.org/officeDocument/2006/relationships/image" Target="../media/image150.emf"/><Relationship Id="rId65" Type="http://schemas.openxmlformats.org/officeDocument/2006/relationships/image" Target="../media/image155.emf"/><Relationship Id="rId81" Type="http://schemas.openxmlformats.org/officeDocument/2006/relationships/image" Target="../media/image171.emf"/><Relationship Id="rId86" Type="http://schemas.openxmlformats.org/officeDocument/2006/relationships/image" Target="../media/image176.emf"/><Relationship Id="rId130" Type="http://schemas.openxmlformats.org/officeDocument/2006/relationships/image" Target="../media/image220.emf"/><Relationship Id="rId135" Type="http://schemas.openxmlformats.org/officeDocument/2006/relationships/image" Target="../media/image225.emf"/><Relationship Id="rId151" Type="http://schemas.openxmlformats.org/officeDocument/2006/relationships/image" Target="../media/image241.emf"/><Relationship Id="rId156" Type="http://schemas.openxmlformats.org/officeDocument/2006/relationships/image" Target="../media/image246.emf"/><Relationship Id="rId13" Type="http://schemas.openxmlformats.org/officeDocument/2006/relationships/image" Target="../media/image103.emf"/><Relationship Id="rId18" Type="http://schemas.openxmlformats.org/officeDocument/2006/relationships/image" Target="../media/image108.emf"/><Relationship Id="rId39" Type="http://schemas.openxmlformats.org/officeDocument/2006/relationships/image" Target="../media/image129.emf"/><Relationship Id="rId109" Type="http://schemas.openxmlformats.org/officeDocument/2006/relationships/image" Target="../media/image199.emf"/><Relationship Id="rId34" Type="http://schemas.openxmlformats.org/officeDocument/2006/relationships/image" Target="../media/image124.emf"/><Relationship Id="rId50" Type="http://schemas.openxmlformats.org/officeDocument/2006/relationships/image" Target="../media/image140.emf"/><Relationship Id="rId55" Type="http://schemas.openxmlformats.org/officeDocument/2006/relationships/image" Target="../media/image145.emf"/><Relationship Id="rId76" Type="http://schemas.openxmlformats.org/officeDocument/2006/relationships/image" Target="../media/image166.emf"/><Relationship Id="rId97" Type="http://schemas.openxmlformats.org/officeDocument/2006/relationships/image" Target="../media/image187.emf"/><Relationship Id="rId104" Type="http://schemas.openxmlformats.org/officeDocument/2006/relationships/image" Target="../media/image194.emf"/><Relationship Id="rId120" Type="http://schemas.openxmlformats.org/officeDocument/2006/relationships/image" Target="../media/image210.emf"/><Relationship Id="rId125" Type="http://schemas.openxmlformats.org/officeDocument/2006/relationships/image" Target="../media/image215.emf"/><Relationship Id="rId141" Type="http://schemas.openxmlformats.org/officeDocument/2006/relationships/image" Target="../media/image231.emf"/><Relationship Id="rId146" Type="http://schemas.openxmlformats.org/officeDocument/2006/relationships/image" Target="../media/image236.emf"/><Relationship Id="rId7" Type="http://schemas.openxmlformats.org/officeDocument/2006/relationships/image" Target="../media/image97.emf"/><Relationship Id="rId71" Type="http://schemas.openxmlformats.org/officeDocument/2006/relationships/image" Target="../media/image161.emf"/><Relationship Id="rId92" Type="http://schemas.openxmlformats.org/officeDocument/2006/relationships/image" Target="../media/image182.emf"/><Relationship Id="rId162" Type="http://schemas.openxmlformats.org/officeDocument/2006/relationships/image" Target="../media/image252.emf"/><Relationship Id="rId2" Type="http://schemas.openxmlformats.org/officeDocument/2006/relationships/notesSlide" Target="../notesSlides/notesSlide5.xml"/><Relationship Id="rId29" Type="http://schemas.openxmlformats.org/officeDocument/2006/relationships/image" Target="../media/image119.emf"/><Relationship Id="rId24" Type="http://schemas.openxmlformats.org/officeDocument/2006/relationships/image" Target="../media/image114.emf"/><Relationship Id="rId40" Type="http://schemas.openxmlformats.org/officeDocument/2006/relationships/image" Target="../media/image130.emf"/><Relationship Id="rId45" Type="http://schemas.openxmlformats.org/officeDocument/2006/relationships/image" Target="../media/image135.emf"/><Relationship Id="rId66" Type="http://schemas.openxmlformats.org/officeDocument/2006/relationships/image" Target="../media/image156.emf"/><Relationship Id="rId87" Type="http://schemas.openxmlformats.org/officeDocument/2006/relationships/image" Target="../media/image177.emf"/><Relationship Id="rId110" Type="http://schemas.openxmlformats.org/officeDocument/2006/relationships/image" Target="../media/image200.emf"/><Relationship Id="rId115" Type="http://schemas.openxmlformats.org/officeDocument/2006/relationships/image" Target="../media/image205.emf"/><Relationship Id="rId131" Type="http://schemas.openxmlformats.org/officeDocument/2006/relationships/image" Target="../media/image221.emf"/><Relationship Id="rId136" Type="http://schemas.openxmlformats.org/officeDocument/2006/relationships/image" Target="../media/image226.emf"/><Relationship Id="rId157" Type="http://schemas.openxmlformats.org/officeDocument/2006/relationships/image" Target="../media/image247.emf"/><Relationship Id="rId61" Type="http://schemas.openxmlformats.org/officeDocument/2006/relationships/image" Target="../media/image151.emf"/><Relationship Id="rId82" Type="http://schemas.openxmlformats.org/officeDocument/2006/relationships/image" Target="../media/image172.emf"/><Relationship Id="rId152" Type="http://schemas.openxmlformats.org/officeDocument/2006/relationships/image" Target="../media/image242.emf"/><Relationship Id="rId19" Type="http://schemas.openxmlformats.org/officeDocument/2006/relationships/image" Target="../media/image109.emf"/><Relationship Id="rId14" Type="http://schemas.openxmlformats.org/officeDocument/2006/relationships/image" Target="../media/image104.emf"/><Relationship Id="rId30" Type="http://schemas.openxmlformats.org/officeDocument/2006/relationships/image" Target="../media/image120.emf"/><Relationship Id="rId35" Type="http://schemas.openxmlformats.org/officeDocument/2006/relationships/image" Target="../media/image125.emf"/><Relationship Id="rId56" Type="http://schemas.openxmlformats.org/officeDocument/2006/relationships/image" Target="../media/image146.emf"/><Relationship Id="rId77" Type="http://schemas.openxmlformats.org/officeDocument/2006/relationships/image" Target="../media/image167.emf"/><Relationship Id="rId100" Type="http://schemas.openxmlformats.org/officeDocument/2006/relationships/image" Target="../media/image190.emf"/><Relationship Id="rId105" Type="http://schemas.openxmlformats.org/officeDocument/2006/relationships/image" Target="../media/image195.emf"/><Relationship Id="rId126" Type="http://schemas.openxmlformats.org/officeDocument/2006/relationships/image" Target="../media/image216.emf"/><Relationship Id="rId147" Type="http://schemas.openxmlformats.org/officeDocument/2006/relationships/image" Target="../media/image237.emf"/><Relationship Id="rId8" Type="http://schemas.openxmlformats.org/officeDocument/2006/relationships/image" Target="../media/image98.emf"/><Relationship Id="rId51" Type="http://schemas.openxmlformats.org/officeDocument/2006/relationships/image" Target="../media/image141.emf"/><Relationship Id="rId72" Type="http://schemas.openxmlformats.org/officeDocument/2006/relationships/image" Target="../media/image162.emf"/><Relationship Id="rId93" Type="http://schemas.openxmlformats.org/officeDocument/2006/relationships/image" Target="../media/image183.emf"/><Relationship Id="rId98" Type="http://schemas.openxmlformats.org/officeDocument/2006/relationships/image" Target="../media/image188.emf"/><Relationship Id="rId121" Type="http://schemas.openxmlformats.org/officeDocument/2006/relationships/image" Target="../media/image211.emf"/><Relationship Id="rId142" Type="http://schemas.openxmlformats.org/officeDocument/2006/relationships/image" Target="../media/image232.emf"/><Relationship Id="rId163" Type="http://schemas.openxmlformats.org/officeDocument/2006/relationships/image" Target="../media/image253.emf"/><Relationship Id="rId3" Type="http://schemas.openxmlformats.org/officeDocument/2006/relationships/image" Target="../media/image93.emf"/><Relationship Id="rId25" Type="http://schemas.openxmlformats.org/officeDocument/2006/relationships/image" Target="../media/image115.emf"/><Relationship Id="rId46" Type="http://schemas.openxmlformats.org/officeDocument/2006/relationships/image" Target="../media/image136.emf"/><Relationship Id="rId67" Type="http://schemas.openxmlformats.org/officeDocument/2006/relationships/image" Target="../media/image157.emf"/><Relationship Id="rId116" Type="http://schemas.openxmlformats.org/officeDocument/2006/relationships/image" Target="../media/image206.emf"/><Relationship Id="rId137" Type="http://schemas.openxmlformats.org/officeDocument/2006/relationships/image" Target="../media/image227.emf"/><Relationship Id="rId158" Type="http://schemas.openxmlformats.org/officeDocument/2006/relationships/image" Target="../media/image248.emf"/><Relationship Id="rId20" Type="http://schemas.openxmlformats.org/officeDocument/2006/relationships/image" Target="../media/image110.emf"/><Relationship Id="rId41" Type="http://schemas.openxmlformats.org/officeDocument/2006/relationships/image" Target="../media/image131.emf"/><Relationship Id="rId62" Type="http://schemas.openxmlformats.org/officeDocument/2006/relationships/image" Target="../media/image152.emf"/><Relationship Id="rId83" Type="http://schemas.openxmlformats.org/officeDocument/2006/relationships/image" Target="../media/image173.emf"/><Relationship Id="rId88" Type="http://schemas.openxmlformats.org/officeDocument/2006/relationships/image" Target="../media/image178.emf"/><Relationship Id="rId111" Type="http://schemas.openxmlformats.org/officeDocument/2006/relationships/image" Target="../media/image201.emf"/><Relationship Id="rId132" Type="http://schemas.openxmlformats.org/officeDocument/2006/relationships/image" Target="../media/image222.emf"/><Relationship Id="rId153" Type="http://schemas.openxmlformats.org/officeDocument/2006/relationships/image" Target="../media/image243.emf"/><Relationship Id="rId15" Type="http://schemas.openxmlformats.org/officeDocument/2006/relationships/image" Target="../media/image105.emf"/><Relationship Id="rId36" Type="http://schemas.openxmlformats.org/officeDocument/2006/relationships/image" Target="../media/image126.emf"/><Relationship Id="rId57" Type="http://schemas.openxmlformats.org/officeDocument/2006/relationships/image" Target="../media/image147.emf"/><Relationship Id="rId106" Type="http://schemas.openxmlformats.org/officeDocument/2006/relationships/image" Target="../media/image196.emf"/><Relationship Id="rId127" Type="http://schemas.openxmlformats.org/officeDocument/2006/relationships/image" Target="../media/image217.emf"/><Relationship Id="rId10" Type="http://schemas.openxmlformats.org/officeDocument/2006/relationships/image" Target="../media/image100.emf"/><Relationship Id="rId31" Type="http://schemas.openxmlformats.org/officeDocument/2006/relationships/image" Target="../media/image121.emf"/><Relationship Id="rId52" Type="http://schemas.openxmlformats.org/officeDocument/2006/relationships/image" Target="../media/image142.emf"/><Relationship Id="rId73" Type="http://schemas.openxmlformats.org/officeDocument/2006/relationships/image" Target="../media/image163.emf"/><Relationship Id="rId78" Type="http://schemas.openxmlformats.org/officeDocument/2006/relationships/image" Target="../media/image168.emf"/><Relationship Id="rId94" Type="http://schemas.openxmlformats.org/officeDocument/2006/relationships/image" Target="../media/image184.emf"/><Relationship Id="rId99" Type="http://schemas.openxmlformats.org/officeDocument/2006/relationships/image" Target="../media/image189.emf"/><Relationship Id="rId101" Type="http://schemas.openxmlformats.org/officeDocument/2006/relationships/image" Target="../media/image191.emf"/><Relationship Id="rId122" Type="http://schemas.openxmlformats.org/officeDocument/2006/relationships/image" Target="../media/image212.emf"/><Relationship Id="rId143" Type="http://schemas.openxmlformats.org/officeDocument/2006/relationships/image" Target="../media/image233.emf"/><Relationship Id="rId148" Type="http://schemas.openxmlformats.org/officeDocument/2006/relationships/image" Target="../media/image238.emf"/><Relationship Id="rId164" Type="http://schemas.openxmlformats.org/officeDocument/2006/relationships/image" Target="../media/image254.emf"/><Relationship Id="rId4" Type="http://schemas.openxmlformats.org/officeDocument/2006/relationships/image" Target="../media/image94.emf"/><Relationship Id="rId9" Type="http://schemas.openxmlformats.org/officeDocument/2006/relationships/image" Target="../media/image99.emf"/><Relationship Id="rId26" Type="http://schemas.openxmlformats.org/officeDocument/2006/relationships/image" Target="../media/image116.emf"/><Relationship Id="rId47" Type="http://schemas.openxmlformats.org/officeDocument/2006/relationships/image" Target="../media/image137.emf"/><Relationship Id="rId68" Type="http://schemas.openxmlformats.org/officeDocument/2006/relationships/image" Target="../media/image158.emf"/><Relationship Id="rId89" Type="http://schemas.openxmlformats.org/officeDocument/2006/relationships/image" Target="../media/image179.emf"/><Relationship Id="rId112" Type="http://schemas.openxmlformats.org/officeDocument/2006/relationships/image" Target="../media/image202.emf"/><Relationship Id="rId133" Type="http://schemas.openxmlformats.org/officeDocument/2006/relationships/image" Target="../media/image223.emf"/><Relationship Id="rId154" Type="http://schemas.openxmlformats.org/officeDocument/2006/relationships/image" Target="../media/image244.emf"/><Relationship Id="rId16" Type="http://schemas.openxmlformats.org/officeDocument/2006/relationships/image" Target="../media/image106.emf"/><Relationship Id="rId37" Type="http://schemas.openxmlformats.org/officeDocument/2006/relationships/image" Target="../media/image127.emf"/><Relationship Id="rId58" Type="http://schemas.openxmlformats.org/officeDocument/2006/relationships/image" Target="../media/image148.emf"/><Relationship Id="rId79" Type="http://schemas.openxmlformats.org/officeDocument/2006/relationships/image" Target="../media/image169.emf"/><Relationship Id="rId102" Type="http://schemas.openxmlformats.org/officeDocument/2006/relationships/image" Target="../media/image192.emf"/><Relationship Id="rId123" Type="http://schemas.openxmlformats.org/officeDocument/2006/relationships/image" Target="../media/image213.emf"/><Relationship Id="rId144" Type="http://schemas.openxmlformats.org/officeDocument/2006/relationships/image" Target="../media/image234.emf"/><Relationship Id="rId90" Type="http://schemas.openxmlformats.org/officeDocument/2006/relationships/image" Target="../media/image180.emf"/><Relationship Id="rId165" Type="http://schemas.openxmlformats.org/officeDocument/2006/relationships/image" Target="../media/image255.png"/><Relationship Id="rId27" Type="http://schemas.openxmlformats.org/officeDocument/2006/relationships/image" Target="../media/image117.emf"/><Relationship Id="rId48" Type="http://schemas.openxmlformats.org/officeDocument/2006/relationships/image" Target="../media/image138.emf"/><Relationship Id="rId69" Type="http://schemas.openxmlformats.org/officeDocument/2006/relationships/image" Target="../media/image159.emf"/><Relationship Id="rId113" Type="http://schemas.openxmlformats.org/officeDocument/2006/relationships/image" Target="../media/image203.emf"/><Relationship Id="rId134" Type="http://schemas.openxmlformats.org/officeDocument/2006/relationships/image" Target="../media/image224.emf"/><Relationship Id="rId80" Type="http://schemas.openxmlformats.org/officeDocument/2006/relationships/image" Target="../media/image170.emf"/><Relationship Id="rId155" Type="http://schemas.openxmlformats.org/officeDocument/2006/relationships/image" Target="../media/image245.emf"/></Relationships>
</file>

<file path=ppt/slides/_rels/slide6.xml.rels><?xml version="1.0" encoding="UTF-8" standalone="yes"?>
<Relationships xmlns="http://schemas.openxmlformats.org/package/2006/relationships"><Relationship Id="rId26" Type="http://schemas.openxmlformats.org/officeDocument/2006/relationships/image" Target="../media/image279.emf"/><Relationship Id="rId21" Type="http://schemas.openxmlformats.org/officeDocument/2006/relationships/image" Target="../media/image274.emf"/><Relationship Id="rId42" Type="http://schemas.openxmlformats.org/officeDocument/2006/relationships/image" Target="../media/image295.emf"/><Relationship Id="rId47" Type="http://schemas.openxmlformats.org/officeDocument/2006/relationships/image" Target="../media/image300.emf"/><Relationship Id="rId63" Type="http://schemas.openxmlformats.org/officeDocument/2006/relationships/image" Target="../media/image316.emf"/><Relationship Id="rId68" Type="http://schemas.openxmlformats.org/officeDocument/2006/relationships/image" Target="../media/image321.emf"/><Relationship Id="rId2" Type="http://schemas.openxmlformats.org/officeDocument/2006/relationships/notesSlide" Target="../notesSlides/notesSlide6.xml"/><Relationship Id="rId16" Type="http://schemas.openxmlformats.org/officeDocument/2006/relationships/image" Target="../media/image269.emf"/><Relationship Id="rId29" Type="http://schemas.openxmlformats.org/officeDocument/2006/relationships/image" Target="../media/image282.emf"/><Relationship Id="rId11" Type="http://schemas.openxmlformats.org/officeDocument/2006/relationships/image" Target="../media/image264.emf"/><Relationship Id="rId24" Type="http://schemas.openxmlformats.org/officeDocument/2006/relationships/image" Target="../media/image277.emf"/><Relationship Id="rId32" Type="http://schemas.openxmlformats.org/officeDocument/2006/relationships/image" Target="../media/image285.emf"/><Relationship Id="rId37" Type="http://schemas.openxmlformats.org/officeDocument/2006/relationships/image" Target="../media/image290.emf"/><Relationship Id="rId40" Type="http://schemas.openxmlformats.org/officeDocument/2006/relationships/image" Target="../media/image293.emf"/><Relationship Id="rId45" Type="http://schemas.openxmlformats.org/officeDocument/2006/relationships/image" Target="../media/image298.emf"/><Relationship Id="rId53" Type="http://schemas.openxmlformats.org/officeDocument/2006/relationships/image" Target="../media/image306.emf"/><Relationship Id="rId58" Type="http://schemas.openxmlformats.org/officeDocument/2006/relationships/image" Target="../media/image311.emf"/><Relationship Id="rId66" Type="http://schemas.openxmlformats.org/officeDocument/2006/relationships/image" Target="../media/image319.emf"/><Relationship Id="rId74" Type="http://schemas.openxmlformats.org/officeDocument/2006/relationships/image" Target="../media/image327.emf"/><Relationship Id="rId5" Type="http://schemas.openxmlformats.org/officeDocument/2006/relationships/image" Target="../media/image258.emf"/><Relationship Id="rId61" Type="http://schemas.openxmlformats.org/officeDocument/2006/relationships/image" Target="../media/image314.emf"/><Relationship Id="rId19" Type="http://schemas.openxmlformats.org/officeDocument/2006/relationships/image" Target="../media/image272.emf"/><Relationship Id="rId14" Type="http://schemas.openxmlformats.org/officeDocument/2006/relationships/image" Target="../media/image267.emf"/><Relationship Id="rId22" Type="http://schemas.openxmlformats.org/officeDocument/2006/relationships/image" Target="../media/image275.emf"/><Relationship Id="rId27" Type="http://schemas.openxmlformats.org/officeDocument/2006/relationships/image" Target="../media/image280.emf"/><Relationship Id="rId30" Type="http://schemas.openxmlformats.org/officeDocument/2006/relationships/image" Target="../media/image283.emf"/><Relationship Id="rId35" Type="http://schemas.openxmlformats.org/officeDocument/2006/relationships/image" Target="../media/image288.emf"/><Relationship Id="rId43" Type="http://schemas.openxmlformats.org/officeDocument/2006/relationships/image" Target="../media/image296.emf"/><Relationship Id="rId48" Type="http://schemas.openxmlformats.org/officeDocument/2006/relationships/image" Target="../media/image301.emf"/><Relationship Id="rId56" Type="http://schemas.openxmlformats.org/officeDocument/2006/relationships/image" Target="../media/image309.emf"/><Relationship Id="rId64" Type="http://schemas.openxmlformats.org/officeDocument/2006/relationships/image" Target="../media/image317.emf"/><Relationship Id="rId69" Type="http://schemas.openxmlformats.org/officeDocument/2006/relationships/image" Target="../media/image322.emf"/><Relationship Id="rId8" Type="http://schemas.openxmlformats.org/officeDocument/2006/relationships/image" Target="../media/image261.emf"/><Relationship Id="rId51" Type="http://schemas.openxmlformats.org/officeDocument/2006/relationships/image" Target="../media/image304.emf"/><Relationship Id="rId72" Type="http://schemas.openxmlformats.org/officeDocument/2006/relationships/image" Target="../media/image325.emf"/><Relationship Id="rId3" Type="http://schemas.openxmlformats.org/officeDocument/2006/relationships/image" Target="../media/image256.emf"/><Relationship Id="rId12" Type="http://schemas.openxmlformats.org/officeDocument/2006/relationships/image" Target="../media/image265.emf"/><Relationship Id="rId17" Type="http://schemas.openxmlformats.org/officeDocument/2006/relationships/image" Target="../media/image270.emf"/><Relationship Id="rId25" Type="http://schemas.openxmlformats.org/officeDocument/2006/relationships/image" Target="../media/image278.emf"/><Relationship Id="rId33" Type="http://schemas.openxmlformats.org/officeDocument/2006/relationships/image" Target="../media/image286.emf"/><Relationship Id="rId38" Type="http://schemas.openxmlformats.org/officeDocument/2006/relationships/image" Target="../media/image291.emf"/><Relationship Id="rId46" Type="http://schemas.openxmlformats.org/officeDocument/2006/relationships/image" Target="../media/image299.emf"/><Relationship Id="rId59" Type="http://schemas.openxmlformats.org/officeDocument/2006/relationships/image" Target="../media/image312.emf"/><Relationship Id="rId67" Type="http://schemas.openxmlformats.org/officeDocument/2006/relationships/image" Target="../media/image320.emf"/><Relationship Id="rId20" Type="http://schemas.openxmlformats.org/officeDocument/2006/relationships/image" Target="../media/image273.emf"/><Relationship Id="rId41" Type="http://schemas.openxmlformats.org/officeDocument/2006/relationships/image" Target="../media/image294.emf"/><Relationship Id="rId54" Type="http://schemas.openxmlformats.org/officeDocument/2006/relationships/image" Target="../media/image307.emf"/><Relationship Id="rId62" Type="http://schemas.openxmlformats.org/officeDocument/2006/relationships/image" Target="../media/image315.emf"/><Relationship Id="rId70" Type="http://schemas.openxmlformats.org/officeDocument/2006/relationships/image" Target="../media/image323.emf"/><Relationship Id="rId75"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259.emf"/><Relationship Id="rId15" Type="http://schemas.openxmlformats.org/officeDocument/2006/relationships/image" Target="../media/image268.emf"/><Relationship Id="rId23" Type="http://schemas.openxmlformats.org/officeDocument/2006/relationships/image" Target="../media/image276.emf"/><Relationship Id="rId28" Type="http://schemas.openxmlformats.org/officeDocument/2006/relationships/image" Target="../media/image281.emf"/><Relationship Id="rId36" Type="http://schemas.openxmlformats.org/officeDocument/2006/relationships/image" Target="../media/image289.emf"/><Relationship Id="rId49" Type="http://schemas.openxmlformats.org/officeDocument/2006/relationships/image" Target="../media/image302.emf"/><Relationship Id="rId57" Type="http://schemas.openxmlformats.org/officeDocument/2006/relationships/image" Target="../media/image310.emf"/><Relationship Id="rId10" Type="http://schemas.openxmlformats.org/officeDocument/2006/relationships/image" Target="../media/image263.emf"/><Relationship Id="rId31" Type="http://schemas.openxmlformats.org/officeDocument/2006/relationships/image" Target="../media/image284.emf"/><Relationship Id="rId44" Type="http://schemas.openxmlformats.org/officeDocument/2006/relationships/image" Target="../media/image297.emf"/><Relationship Id="rId52" Type="http://schemas.openxmlformats.org/officeDocument/2006/relationships/image" Target="../media/image305.emf"/><Relationship Id="rId60" Type="http://schemas.openxmlformats.org/officeDocument/2006/relationships/image" Target="../media/image313.emf"/><Relationship Id="rId65" Type="http://schemas.openxmlformats.org/officeDocument/2006/relationships/image" Target="../media/image318.emf"/><Relationship Id="rId73" Type="http://schemas.openxmlformats.org/officeDocument/2006/relationships/image" Target="../media/image326.emf"/><Relationship Id="rId4" Type="http://schemas.openxmlformats.org/officeDocument/2006/relationships/image" Target="../media/image257.emf"/><Relationship Id="rId9" Type="http://schemas.openxmlformats.org/officeDocument/2006/relationships/image" Target="../media/image262.emf"/><Relationship Id="rId13" Type="http://schemas.openxmlformats.org/officeDocument/2006/relationships/image" Target="../media/image266.emf"/><Relationship Id="rId18" Type="http://schemas.openxmlformats.org/officeDocument/2006/relationships/image" Target="../media/image271.emf"/><Relationship Id="rId39" Type="http://schemas.openxmlformats.org/officeDocument/2006/relationships/image" Target="../media/image292.emf"/><Relationship Id="rId34" Type="http://schemas.openxmlformats.org/officeDocument/2006/relationships/image" Target="../media/image287.emf"/><Relationship Id="rId50" Type="http://schemas.openxmlformats.org/officeDocument/2006/relationships/image" Target="../media/image303.emf"/><Relationship Id="rId55" Type="http://schemas.openxmlformats.org/officeDocument/2006/relationships/image" Target="../media/image308.emf"/><Relationship Id="rId76" Type="http://schemas.openxmlformats.org/officeDocument/2006/relationships/image" Target="../media/image328.jpeg"/><Relationship Id="rId7" Type="http://schemas.openxmlformats.org/officeDocument/2006/relationships/image" Target="../media/image260.emf"/><Relationship Id="rId71" Type="http://schemas.openxmlformats.org/officeDocument/2006/relationships/image" Target="../media/image324.emf"/></Relationships>
</file>

<file path=ppt/slides/_rels/slide7.xml.rels><?xml version="1.0" encoding="UTF-8" standalone="yes"?>
<Relationships xmlns="http://schemas.openxmlformats.org/package/2006/relationships"><Relationship Id="rId26" Type="http://schemas.openxmlformats.org/officeDocument/2006/relationships/image" Target="../media/image352.emf"/><Relationship Id="rId21" Type="http://schemas.openxmlformats.org/officeDocument/2006/relationships/image" Target="../media/image347.emf"/><Relationship Id="rId42" Type="http://schemas.openxmlformats.org/officeDocument/2006/relationships/image" Target="../media/image368.emf"/><Relationship Id="rId47" Type="http://schemas.openxmlformats.org/officeDocument/2006/relationships/image" Target="../media/image373.emf"/><Relationship Id="rId63" Type="http://schemas.openxmlformats.org/officeDocument/2006/relationships/image" Target="../media/image389.emf"/><Relationship Id="rId68" Type="http://schemas.openxmlformats.org/officeDocument/2006/relationships/image" Target="../media/image394.emf"/><Relationship Id="rId84" Type="http://schemas.openxmlformats.org/officeDocument/2006/relationships/image" Target="../media/image410.emf"/><Relationship Id="rId89" Type="http://schemas.openxmlformats.org/officeDocument/2006/relationships/image" Target="../media/image415.emf"/><Relationship Id="rId16" Type="http://schemas.openxmlformats.org/officeDocument/2006/relationships/image" Target="../media/image342.emf"/><Relationship Id="rId107" Type="http://schemas.openxmlformats.org/officeDocument/2006/relationships/image" Target="../media/image433.emf"/><Relationship Id="rId11" Type="http://schemas.openxmlformats.org/officeDocument/2006/relationships/image" Target="../media/image337.emf"/><Relationship Id="rId32" Type="http://schemas.openxmlformats.org/officeDocument/2006/relationships/image" Target="../media/image358.emf"/><Relationship Id="rId37" Type="http://schemas.openxmlformats.org/officeDocument/2006/relationships/image" Target="../media/image363.emf"/><Relationship Id="rId53" Type="http://schemas.openxmlformats.org/officeDocument/2006/relationships/image" Target="../media/image379.emf"/><Relationship Id="rId58" Type="http://schemas.openxmlformats.org/officeDocument/2006/relationships/image" Target="../media/image384.emf"/><Relationship Id="rId74" Type="http://schemas.openxmlformats.org/officeDocument/2006/relationships/image" Target="../media/image400.emf"/><Relationship Id="rId79" Type="http://schemas.openxmlformats.org/officeDocument/2006/relationships/image" Target="../media/image405.emf"/><Relationship Id="rId102" Type="http://schemas.openxmlformats.org/officeDocument/2006/relationships/image" Target="../media/image428.emf"/><Relationship Id="rId5" Type="http://schemas.openxmlformats.org/officeDocument/2006/relationships/image" Target="../media/image331.emf"/><Relationship Id="rId90" Type="http://schemas.openxmlformats.org/officeDocument/2006/relationships/image" Target="../media/image416.emf"/><Relationship Id="rId95" Type="http://schemas.openxmlformats.org/officeDocument/2006/relationships/image" Target="../media/image421.emf"/><Relationship Id="rId22" Type="http://schemas.openxmlformats.org/officeDocument/2006/relationships/image" Target="../media/image348.emf"/><Relationship Id="rId27" Type="http://schemas.openxmlformats.org/officeDocument/2006/relationships/image" Target="../media/image353.emf"/><Relationship Id="rId43" Type="http://schemas.openxmlformats.org/officeDocument/2006/relationships/image" Target="../media/image369.emf"/><Relationship Id="rId48" Type="http://schemas.openxmlformats.org/officeDocument/2006/relationships/image" Target="../media/image374.emf"/><Relationship Id="rId64" Type="http://schemas.openxmlformats.org/officeDocument/2006/relationships/image" Target="../media/image390.emf"/><Relationship Id="rId69" Type="http://schemas.openxmlformats.org/officeDocument/2006/relationships/image" Target="../media/image395.emf"/><Relationship Id="rId80" Type="http://schemas.openxmlformats.org/officeDocument/2006/relationships/image" Target="../media/image406.emf"/><Relationship Id="rId85" Type="http://schemas.openxmlformats.org/officeDocument/2006/relationships/image" Target="../media/image411.emf"/><Relationship Id="rId12" Type="http://schemas.openxmlformats.org/officeDocument/2006/relationships/image" Target="../media/image338.emf"/><Relationship Id="rId17" Type="http://schemas.openxmlformats.org/officeDocument/2006/relationships/image" Target="../media/image343.emf"/><Relationship Id="rId33" Type="http://schemas.openxmlformats.org/officeDocument/2006/relationships/image" Target="../media/image359.emf"/><Relationship Id="rId38" Type="http://schemas.openxmlformats.org/officeDocument/2006/relationships/image" Target="../media/image364.emf"/><Relationship Id="rId59" Type="http://schemas.openxmlformats.org/officeDocument/2006/relationships/image" Target="../media/image385.emf"/><Relationship Id="rId103" Type="http://schemas.openxmlformats.org/officeDocument/2006/relationships/image" Target="../media/image429.emf"/><Relationship Id="rId108" Type="http://schemas.openxmlformats.org/officeDocument/2006/relationships/image" Target="../media/image434.emf"/><Relationship Id="rId54" Type="http://schemas.openxmlformats.org/officeDocument/2006/relationships/image" Target="../media/image380.emf"/><Relationship Id="rId70" Type="http://schemas.openxmlformats.org/officeDocument/2006/relationships/image" Target="../media/image396.emf"/><Relationship Id="rId75" Type="http://schemas.openxmlformats.org/officeDocument/2006/relationships/image" Target="../media/image401.emf"/><Relationship Id="rId91" Type="http://schemas.openxmlformats.org/officeDocument/2006/relationships/image" Target="../media/image417.emf"/><Relationship Id="rId96" Type="http://schemas.openxmlformats.org/officeDocument/2006/relationships/image" Target="../media/image422.emf"/><Relationship Id="rId1" Type="http://schemas.openxmlformats.org/officeDocument/2006/relationships/slideLayout" Target="../slideLayouts/slideLayout4.xml"/><Relationship Id="rId6" Type="http://schemas.openxmlformats.org/officeDocument/2006/relationships/image" Target="../media/image332.emf"/><Relationship Id="rId15" Type="http://schemas.openxmlformats.org/officeDocument/2006/relationships/image" Target="../media/image341.emf"/><Relationship Id="rId23" Type="http://schemas.openxmlformats.org/officeDocument/2006/relationships/image" Target="../media/image349.emf"/><Relationship Id="rId28" Type="http://schemas.openxmlformats.org/officeDocument/2006/relationships/image" Target="../media/image354.emf"/><Relationship Id="rId36" Type="http://schemas.openxmlformats.org/officeDocument/2006/relationships/image" Target="../media/image362.emf"/><Relationship Id="rId49" Type="http://schemas.openxmlformats.org/officeDocument/2006/relationships/image" Target="../media/image375.emf"/><Relationship Id="rId57" Type="http://schemas.openxmlformats.org/officeDocument/2006/relationships/image" Target="../media/image383.emf"/><Relationship Id="rId106" Type="http://schemas.openxmlformats.org/officeDocument/2006/relationships/image" Target="../media/image432.emf"/><Relationship Id="rId10" Type="http://schemas.openxmlformats.org/officeDocument/2006/relationships/image" Target="../media/image336.emf"/><Relationship Id="rId31" Type="http://schemas.openxmlformats.org/officeDocument/2006/relationships/image" Target="../media/image357.emf"/><Relationship Id="rId44" Type="http://schemas.openxmlformats.org/officeDocument/2006/relationships/image" Target="../media/image370.emf"/><Relationship Id="rId52" Type="http://schemas.openxmlformats.org/officeDocument/2006/relationships/image" Target="../media/image378.emf"/><Relationship Id="rId60" Type="http://schemas.openxmlformats.org/officeDocument/2006/relationships/image" Target="../media/image386.emf"/><Relationship Id="rId65" Type="http://schemas.openxmlformats.org/officeDocument/2006/relationships/image" Target="../media/image391.emf"/><Relationship Id="rId73" Type="http://schemas.openxmlformats.org/officeDocument/2006/relationships/image" Target="../media/image399.emf"/><Relationship Id="rId78" Type="http://schemas.openxmlformats.org/officeDocument/2006/relationships/image" Target="../media/image404.emf"/><Relationship Id="rId81" Type="http://schemas.openxmlformats.org/officeDocument/2006/relationships/image" Target="../media/image407.emf"/><Relationship Id="rId86" Type="http://schemas.openxmlformats.org/officeDocument/2006/relationships/image" Target="../media/image412.emf"/><Relationship Id="rId94" Type="http://schemas.openxmlformats.org/officeDocument/2006/relationships/image" Target="../media/image420.emf"/><Relationship Id="rId99" Type="http://schemas.openxmlformats.org/officeDocument/2006/relationships/image" Target="../media/image425.emf"/><Relationship Id="rId101" Type="http://schemas.openxmlformats.org/officeDocument/2006/relationships/image" Target="../media/image427.emf"/><Relationship Id="rId4" Type="http://schemas.openxmlformats.org/officeDocument/2006/relationships/image" Target="../media/image330.emf"/><Relationship Id="rId9" Type="http://schemas.openxmlformats.org/officeDocument/2006/relationships/image" Target="../media/image335.emf"/><Relationship Id="rId13" Type="http://schemas.openxmlformats.org/officeDocument/2006/relationships/image" Target="../media/image339.emf"/><Relationship Id="rId18" Type="http://schemas.openxmlformats.org/officeDocument/2006/relationships/image" Target="../media/image344.emf"/><Relationship Id="rId39" Type="http://schemas.openxmlformats.org/officeDocument/2006/relationships/image" Target="../media/image365.emf"/><Relationship Id="rId109" Type="http://schemas.openxmlformats.org/officeDocument/2006/relationships/image" Target="../media/image435.emf"/><Relationship Id="rId34" Type="http://schemas.openxmlformats.org/officeDocument/2006/relationships/image" Target="../media/image360.emf"/><Relationship Id="rId50" Type="http://schemas.openxmlformats.org/officeDocument/2006/relationships/image" Target="../media/image376.emf"/><Relationship Id="rId55" Type="http://schemas.openxmlformats.org/officeDocument/2006/relationships/image" Target="../media/image381.emf"/><Relationship Id="rId76" Type="http://schemas.openxmlformats.org/officeDocument/2006/relationships/image" Target="../media/image402.emf"/><Relationship Id="rId97" Type="http://schemas.openxmlformats.org/officeDocument/2006/relationships/image" Target="../media/image423.emf"/><Relationship Id="rId104" Type="http://schemas.openxmlformats.org/officeDocument/2006/relationships/image" Target="../media/image430.emf"/><Relationship Id="rId7" Type="http://schemas.openxmlformats.org/officeDocument/2006/relationships/image" Target="../media/image333.emf"/><Relationship Id="rId71" Type="http://schemas.openxmlformats.org/officeDocument/2006/relationships/image" Target="../media/image397.emf"/><Relationship Id="rId92" Type="http://schemas.openxmlformats.org/officeDocument/2006/relationships/image" Target="../media/image418.emf"/><Relationship Id="rId2" Type="http://schemas.openxmlformats.org/officeDocument/2006/relationships/notesSlide" Target="../notesSlides/notesSlide7.xml"/><Relationship Id="rId29" Type="http://schemas.openxmlformats.org/officeDocument/2006/relationships/image" Target="../media/image355.emf"/><Relationship Id="rId24" Type="http://schemas.openxmlformats.org/officeDocument/2006/relationships/image" Target="../media/image350.emf"/><Relationship Id="rId40" Type="http://schemas.openxmlformats.org/officeDocument/2006/relationships/image" Target="../media/image366.emf"/><Relationship Id="rId45" Type="http://schemas.openxmlformats.org/officeDocument/2006/relationships/image" Target="../media/image371.emf"/><Relationship Id="rId66" Type="http://schemas.openxmlformats.org/officeDocument/2006/relationships/image" Target="../media/image392.emf"/><Relationship Id="rId87" Type="http://schemas.openxmlformats.org/officeDocument/2006/relationships/image" Target="../media/image413.emf"/><Relationship Id="rId110" Type="http://schemas.openxmlformats.org/officeDocument/2006/relationships/image" Target="../media/image436.emf"/><Relationship Id="rId61" Type="http://schemas.openxmlformats.org/officeDocument/2006/relationships/image" Target="../media/image387.emf"/><Relationship Id="rId82" Type="http://schemas.openxmlformats.org/officeDocument/2006/relationships/image" Target="../media/image408.emf"/><Relationship Id="rId19" Type="http://schemas.openxmlformats.org/officeDocument/2006/relationships/image" Target="../media/image345.emf"/><Relationship Id="rId14" Type="http://schemas.openxmlformats.org/officeDocument/2006/relationships/image" Target="../media/image340.emf"/><Relationship Id="rId30" Type="http://schemas.openxmlformats.org/officeDocument/2006/relationships/image" Target="../media/image356.emf"/><Relationship Id="rId35" Type="http://schemas.openxmlformats.org/officeDocument/2006/relationships/image" Target="../media/image361.emf"/><Relationship Id="rId56" Type="http://schemas.openxmlformats.org/officeDocument/2006/relationships/image" Target="../media/image382.emf"/><Relationship Id="rId77" Type="http://schemas.openxmlformats.org/officeDocument/2006/relationships/image" Target="../media/image403.emf"/><Relationship Id="rId100" Type="http://schemas.openxmlformats.org/officeDocument/2006/relationships/image" Target="../media/image426.emf"/><Relationship Id="rId105" Type="http://schemas.openxmlformats.org/officeDocument/2006/relationships/image" Target="../media/image431.emf"/><Relationship Id="rId8" Type="http://schemas.openxmlformats.org/officeDocument/2006/relationships/image" Target="../media/image334.emf"/><Relationship Id="rId51" Type="http://schemas.openxmlformats.org/officeDocument/2006/relationships/image" Target="../media/image377.emf"/><Relationship Id="rId72" Type="http://schemas.openxmlformats.org/officeDocument/2006/relationships/image" Target="../media/image398.emf"/><Relationship Id="rId93" Type="http://schemas.openxmlformats.org/officeDocument/2006/relationships/image" Target="../media/image419.emf"/><Relationship Id="rId98" Type="http://schemas.openxmlformats.org/officeDocument/2006/relationships/image" Target="../media/image424.emf"/><Relationship Id="rId3" Type="http://schemas.openxmlformats.org/officeDocument/2006/relationships/image" Target="../media/image329.emf"/><Relationship Id="rId25" Type="http://schemas.openxmlformats.org/officeDocument/2006/relationships/image" Target="../media/image351.emf"/><Relationship Id="rId46" Type="http://schemas.openxmlformats.org/officeDocument/2006/relationships/image" Target="../media/image372.emf"/><Relationship Id="rId67" Type="http://schemas.openxmlformats.org/officeDocument/2006/relationships/image" Target="../media/image393.emf"/><Relationship Id="rId20" Type="http://schemas.openxmlformats.org/officeDocument/2006/relationships/image" Target="../media/image346.emf"/><Relationship Id="rId41" Type="http://schemas.openxmlformats.org/officeDocument/2006/relationships/image" Target="../media/image367.emf"/><Relationship Id="rId62" Type="http://schemas.openxmlformats.org/officeDocument/2006/relationships/image" Target="../media/image388.emf"/><Relationship Id="rId83" Type="http://schemas.openxmlformats.org/officeDocument/2006/relationships/image" Target="../media/image409.emf"/><Relationship Id="rId88" Type="http://schemas.openxmlformats.org/officeDocument/2006/relationships/image" Target="../media/image414.emf"/></Relationships>
</file>

<file path=ppt/slides/_rels/slide8.xml.rels><?xml version="1.0" encoding="UTF-8" standalone="yes"?>
<Relationships xmlns="http://schemas.openxmlformats.org/package/2006/relationships"><Relationship Id="rId8" Type="http://schemas.openxmlformats.org/officeDocument/2006/relationships/image" Target="../media/image442.emf"/><Relationship Id="rId13" Type="http://schemas.openxmlformats.org/officeDocument/2006/relationships/image" Target="../media/image447.emf"/><Relationship Id="rId18" Type="http://schemas.openxmlformats.org/officeDocument/2006/relationships/image" Target="../media/image452.emf"/><Relationship Id="rId26" Type="http://schemas.openxmlformats.org/officeDocument/2006/relationships/image" Target="../media/image460.emf"/><Relationship Id="rId3" Type="http://schemas.openxmlformats.org/officeDocument/2006/relationships/image" Target="../media/image437.emf"/><Relationship Id="rId21" Type="http://schemas.openxmlformats.org/officeDocument/2006/relationships/image" Target="../media/image455.emf"/><Relationship Id="rId7" Type="http://schemas.openxmlformats.org/officeDocument/2006/relationships/image" Target="../media/image441.emf"/><Relationship Id="rId12" Type="http://schemas.openxmlformats.org/officeDocument/2006/relationships/image" Target="../media/image446.emf"/><Relationship Id="rId17" Type="http://schemas.openxmlformats.org/officeDocument/2006/relationships/image" Target="../media/image451.emf"/><Relationship Id="rId25" Type="http://schemas.openxmlformats.org/officeDocument/2006/relationships/image" Target="../media/image459.emf"/><Relationship Id="rId2" Type="http://schemas.openxmlformats.org/officeDocument/2006/relationships/notesSlide" Target="../notesSlides/notesSlide8.xml"/><Relationship Id="rId16" Type="http://schemas.openxmlformats.org/officeDocument/2006/relationships/image" Target="../media/image450.emf"/><Relationship Id="rId20" Type="http://schemas.openxmlformats.org/officeDocument/2006/relationships/image" Target="../media/image454.emf"/><Relationship Id="rId29" Type="http://schemas.openxmlformats.org/officeDocument/2006/relationships/image" Target="../media/image463.emf"/><Relationship Id="rId1" Type="http://schemas.openxmlformats.org/officeDocument/2006/relationships/slideLayout" Target="../slideLayouts/slideLayout4.xml"/><Relationship Id="rId6" Type="http://schemas.openxmlformats.org/officeDocument/2006/relationships/image" Target="../media/image440.emf"/><Relationship Id="rId11" Type="http://schemas.openxmlformats.org/officeDocument/2006/relationships/image" Target="../media/image445.emf"/><Relationship Id="rId24" Type="http://schemas.openxmlformats.org/officeDocument/2006/relationships/image" Target="../media/image458.emf"/><Relationship Id="rId5" Type="http://schemas.openxmlformats.org/officeDocument/2006/relationships/image" Target="../media/image439.emf"/><Relationship Id="rId15" Type="http://schemas.openxmlformats.org/officeDocument/2006/relationships/image" Target="../media/image449.emf"/><Relationship Id="rId23" Type="http://schemas.openxmlformats.org/officeDocument/2006/relationships/image" Target="../media/image457.emf"/><Relationship Id="rId28" Type="http://schemas.openxmlformats.org/officeDocument/2006/relationships/image" Target="../media/image462.emf"/><Relationship Id="rId10" Type="http://schemas.openxmlformats.org/officeDocument/2006/relationships/image" Target="../media/image444.emf"/><Relationship Id="rId19" Type="http://schemas.openxmlformats.org/officeDocument/2006/relationships/image" Target="../media/image453.emf"/><Relationship Id="rId4" Type="http://schemas.openxmlformats.org/officeDocument/2006/relationships/image" Target="../media/image438.emf"/><Relationship Id="rId9" Type="http://schemas.openxmlformats.org/officeDocument/2006/relationships/image" Target="../media/image443.emf"/><Relationship Id="rId14" Type="http://schemas.openxmlformats.org/officeDocument/2006/relationships/image" Target="../media/image448.emf"/><Relationship Id="rId22" Type="http://schemas.openxmlformats.org/officeDocument/2006/relationships/image" Target="../media/image456.emf"/><Relationship Id="rId27" Type="http://schemas.openxmlformats.org/officeDocument/2006/relationships/image" Target="../media/image461.emf"/><Relationship Id="rId30" Type="http://schemas.openxmlformats.org/officeDocument/2006/relationships/image" Target="../media/image464.emf"/></Relationships>
</file>

<file path=ppt/slides/_rels/slide9.xml.rels><?xml version="1.0" encoding="UTF-8" standalone="yes"?>
<Relationships xmlns="http://schemas.openxmlformats.org/package/2006/relationships"><Relationship Id="rId26" Type="http://schemas.openxmlformats.org/officeDocument/2006/relationships/image" Target="../media/image488.emf"/><Relationship Id="rId21" Type="http://schemas.openxmlformats.org/officeDocument/2006/relationships/image" Target="../media/image483.emf"/><Relationship Id="rId42" Type="http://schemas.openxmlformats.org/officeDocument/2006/relationships/image" Target="../media/image504.emf"/><Relationship Id="rId47" Type="http://schemas.openxmlformats.org/officeDocument/2006/relationships/image" Target="../media/image509.emf"/><Relationship Id="rId63" Type="http://schemas.openxmlformats.org/officeDocument/2006/relationships/image" Target="../media/image525.emf"/><Relationship Id="rId68" Type="http://schemas.openxmlformats.org/officeDocument/2006/relationships/image" Target="../media/image530.emf"/><Relationship Id="rId16" Type="http://schemas.openxmlformats.org/officeDocument/2006/relationships/image" Target="../media/image478.emf"/><Relationship Id="rId11" Type="http://schemas.openxmlformats.org/officeDocument/2006/relationships/image" Target="../media/image473.emf"/><Relationship Id="rId24" Type="http://schemas.openxmlformats.org/officeDocument/2006/relationships/image" Target="../media/image486.emf"/><Relationship Id="rId32" Type="http://schemas.openxmlformats.org/officeDocument/2006/relationships/image" Target="../media/image494.emf"/><Relationship Id="rId37" Type="http://schemas.openxmlformats.org/officeDocument/2006/relationships/image" Target="../media/image499.emf"/><Relationship Id="rId40" Type="http://schemas.openxmlformats.org/officeDocument/2006/relationships/image" Target="../media/image502.emf"/><Relationship Id="rId45" Type="http://schemas.openxmlformats.org/officeDocument/2006/relationships/image" Target="../media/image507.emf"/><Relationship Id="rId53" Type="http://schemas.openxmlformats.org/officeDocument/2006/relationships/image" Target="../media/image515.emf"/><Relationship Id="rId58" Type="http://schemas.openxmlformats.org/officeDocument/2006/relationships/image" Target="../media/image520.emf"/><Relationship Id="rId66" Type="http://schemas.openxmlformats.org/officeDocument/2006/relationships/image" Target="../media/image528.emf"/><Relationship Id="rId74" Type="http://schemas.openxmlformats.org/officeDocument/2006/relationships/image" Target="../media/image536.emf"/><Relationship Id="rId5" Type="http://schemas.openxmlformats.org/officeDocument/2006/relationships/image" Target="../media/image467.emf"/><Relationship Id="rId61" Type="http://schemas.openxmlformats.org/officeDocument/2006/relationships/image" Target="../media/image523.emf"/><Relationship Id="rId19" Type="http://schemas.openxmlformats.org/officeDocument/2006/relationships/image" Target="../media/image481.emf"/><Relationship Id="rId14" Type="http://schemas.openxmlformats.org/officeDocument/2006/relationships/image" Target="../media/image476.emf"/><Relationship Id="rId22" Type="http://schemas.openxmlformats.org/officeDocument/2006/relationships/image" Target="../media/image484.emf"/><Relationship Id="rId27" Type="http://schemas.openxmlformats.org/officeDocument/2006/relationships/image" Target="../media/image489.emf"/><Relationship Id="rId30" Type="http://schemas.openxmlformats.org/officeDocument/2006/relationships/image" Target="../media/image492.emf"/><Relationship Id="rId35" Type="http://schemas.openxmlformats.org/officeDocument/2006/relationships/image" Target="../media/image497.emf"/><Relationship Id="rId43" Type="http://schemas.openxmlformats.org/officeDocument/2006/relationships/image" Target="../media/image505.emf"/><Relationship Id="rId48" Type="http://schemas.openxmlformats.org/officeDocument/2006/relationships/image" Target="../media/image510.emf"/><Relationship Id="rId56" Type="http://schemas.openxmlformats.org/officeDocument/2006/relationships/image" Target="../media/image518.emf"/><Relationship Id="rId64" Type="http://schemas.openxmlformats.org/officeDocument/2006/relationships/image" Target="../media/image526.emf"/><Relationship Id="rId69" Type="http://schemas.openxmlformats.org/officeDocument/2006/relationships/image" Target="../media/image531.emf"/><Relationship Id="rId77" Type="http://schemas.openxmlformats.org/officeDocument/2006/relationships/image" Target="../media/image539.png"/><Relationship Id="rId8" Type="http://schemas.openxmlformats.org/officeDocument/2006/relationships/image" Target="../media/image470.emf"/><Relationship Id="rId51" Type="http://schemas.openxmlformats.org/officeDocument/2006/relationships/image" Target="../media/image513.emf"/><Relationship Id="rId72" Type="http://schemas.openxmlformats.org/officeDocument/2006/relationships/image" Target="../media/image534.emf"/><Relationship Id="rId3" Type="http://schemas.openxmlformats.org/officeDocument/2006/relationships/image" Target="../media/image465.emf"/><Relationship Id="rId12" Type="http://schemas.openxmlformats.org/officeDocument/2006/relationships/image" Target="../media/image474.emf"/><Relationship Id="rId17" Type="http://schemas.openxmlformats.org/officeDocument/2006/relationships/image" Target="../media/image479.emf"/><Relationship Id="rId25" Type="http://schemas.openxmlformats.org/officeDocument/2006/relationships/image" Target="../media/image487.emf"/><Relationship Id="rId33" Type="http://schemas.openxmlformats.org/officeDocument/2006/relationships/image" Target="../media/image495.emf"/><Relationship Id="rId38" Type="http://schemas.openxmlformats.org/officeDocument/2006/relationships/image" Target="../media/image500.emf"/><Relationship Id="rId46" Type="http://schemas.openxmlformats.org/officeDocument/2006/relationships/image" Target="../media/image508.emf"/><Relationship Id="rId59" Type="http://schemas.openxmlformats.org/officeDocument/2006/relationships/image" Target="../media/image521.emf"/><Relationship Id="rId67" Type="http://schemas.openxmlformats.org/officeDocument/2006/relationships/image" Target="../media/image529.emf"/><Relationship Id="rId20" Type="http://schemas.openxmlformats.org/officeDocument/2006/relationships/image" Target="../media/image482.emf"/><Relationship Id="rId41" Type="http://schemas.openxmlformats.org/officeDocument/2006/relationships/image" Target="../media/image503.emf"/><Relationship Id="rId54" Type="http://schemas.openxmlformats.org/officeDocument/2006/relationships/image" Target="../media/image516.emf"/><Relationship Id="rId62" Type="http://schemas.openxmlformats.org/officeDocument/2006/relationships/image" Target="../media/image524.emf"/><Relationship Id="rId70" Type="http://schemas.openxmlformats.org/officeDocument/2006/relationships/image" Target="../media/image532.emf"/><Relationship Id="rId75" Type="http://schemas.openxmlformats.org/officeDocument/2006/relationships/image" Target="../media/image537.emf"/><Relationship Id="rId1" Type="http://schemas.openxmlformats.org/officeDocument/2006/relationships/slideLayout" Target="../slideLayouts/slideLayout12.xml"/><Relationship Id="rId6" Type="http://schemas.openxmlformats.org/officeDocument/2006/relationships/image" Target="../media/image468.emf"/><Relationship Id="rId15" Type="http://schemas.openxmlformats.org/officeDocument/2006/relationships/image" Target="../media/image477.emf"/><Relationship Id="rId23" Type="http://schemas.openxmlformats.org/officeDocument/2006/relationships/image" Target="../media/image485.emf"/><Relationship Id="rId28" Type="http://schemas.openxmlformats.org/officeDocument/2006/relationships/image" Target="../media/image490.emf"/><Relationship Id="rId36" Type="http://schemas.openxmlformats.org/officeDocument/2006/relationships/image" Target="../media/image498.emf"/><Relationship Id="rId49" Type="http://schemas.openxmlformats.org/officeDocument/2006/relationships/image" Target="../media/image511.emf"/><Relationship Id="rId57" Type="http://schemas.openxmlformats.org/officeDocument/2006/relationships/image" Target="../media/image519.emf"/><Relationship Id="rId10" Type="http://schemas.openxmlformats.org/officeDocument/2006/relationships/image" Target="../media/image472.emf"/><Relationship Id="rId31" Type="http://schemas.openxmlformats.org/officeDocument/2006/relationships/image" Target="../media/image493.emf"/><Relationship Id="rId44" Type="http://schemas.openxmlformats.org/officeDocument/2006/relationships/image" Target="../media/image506.emf"/><Relationship Id="rId52" Type="http://schemas.openxmlformats.org/officeDocument/2006/relationships/image" Target="../media/image514.emf"/><Relationship Id="rId60" Type="http://schemas.openxmlformats.org/officeDocument/2006/relationships/image" Target="../media/image522.emf"/><Relationship Id="rId65" Type="http://schemas.openxmlformats.org/officeDocument/2006/relationships/image" Target="../media/image527.emf"/><Relationship Id="rId73" Type="http://schemas.openxmlformats.org/officeDocument/2006/relationships/image" Target="../media/image535.emf"/><Relationship Id="rId4" Type="http://schemas.openxmlformats.org/officeDocument/2006/relationships/image" Target="../media/image466.emf"/><Relationship Id="rId9" Type="http://schemas.openxmlformats.org/officeDocument/2006/relationships/image" Target="../media/image471.emf"/><Relationship Id="rId13" Type="http://schemas.openxmlformats.org/officeDocument/2006/relationships/image" Target="../media/image475.emf"/><Relationship Id="rId18" Type="http://schemas.openxmlformats.org/officeDocument/2006/relationships/image" Target="../media/image480.emf"/><Relationship Id="rId39" Type="http://schemas.openxmlformats.org/officeDocument/2006/relationships/image" Target="../media/image501.emf"/><Relationship Id="rId34" Type="http://schemas.openxmlformats.org/officeDocument/2006/relationships/image" Target="../media/image496.emf"/><Relationship Id="rId50" Type="http://schemas.openxmlformats.org/officeDocument/2006/relationships/image" Target="../media/image512.emf"/><Relationship Id="rId55" Type="http://schemas.openxmlformats.org/officeDocument/2006/relationships/image" Target="../media/image517.emf"/><Relationship Id="rId76" Type="http://schemas.openxmlformats.org/officeDocument/2006/relationships/image" Target="../media/image538.emf"/><Relationship Id="rId7" Type="http://schemas.openxmlformats.org/officeDocument/2006/relationships/image" Target="../media/image469.emf"/><Relationship Id="rId71" Type="http://schemas.openxmlformats.org/officeDocument/2006/relationships/image" Target="../media/image533.emf"/><Relationship Id="rId2" Type="http://schemas.openxmlformats.org/officeDocument/2006/relationships/notesSlide" Target="../notesSlides/notesSlide9.xml"/><Relationship Id="rId29" Type="http://schemas.openxmlformats.org/officeDocument/2006/relationships/image" Target="../media/image491.emf"/></Relationships>
</file>

<file path=ppt/slides/_rels/slide10.xml.rels><?xml version="1.0" encoding="UTF-8" standalone="yes"?>
<Relationships xmlns="http://schemas.openxmlformats.org/package/2006/relationships"><Relationship Id="rId26" Type="http://schemas.openxmlformats.org/officeDocument/2006/relationships/image" Target="../media/image563.emf"/><Relationship Id="rId21" Type="http://schemas.openxmlformats.org/officeDocument/2006/relationships/image" Target="../media/image558.emf"/><Relationship Id="rId34" Type="http://schemas.openxmlformats.org/officeDocument/2006/relationships/image" Target="../media/image571.emf"/><Relationship Id="rId42" Type="http://schemas.openxmlformats.org/officeDocument/2006/relationships/image" Target="../media/image579.emf"/><Relationship Id="rId47" Type="http://schemas.openxmlformats.org/officeDocument/2006/relationships/image" Target="../media/image584.emf"/><Relationship Id="rId50" Type="http://schemas.openxmlformats.org/officeDocument/2006/relationships/image" Target="../media/image587.emf"/><Relationship Id="rId55" Type="http://schemas.openxmlformats.org/officeDocument/2006/relationships/image" Target="../media/image592.emf"/><Relationship Id="rId63" Type="http://schemas.openxmlformats.org/officeDocument/2006/relationships/image" Target="../media/image600.jpeg"/><Relationship Id="rId7" Type="http://schemas.openxmlformats.org/officeDocument/2006/relationships/image" Target="../media/image544.emf"/><Relationship Id="rId2" Type="http://schemas.openxmlformats.org/officeDocument/2006/relationships/notesSlide" Target="../notesSlides/notesSlide10.xml"/><Relationship Id="rId16" Type="http://schemas.openxmlformats.org/officeDocument/2006/relationships/image" Target="../media/image553.emf"/><Relationship Id="rId29" Type="http://schemas.openxmlformats.org/officeDocument/2006/relationships/image" Target="../media/image566.emf"/><Relationship Id="rId11" Type="http://schemas.openxmlformats.org/officeDocument/2006/relationships/image" Target="../media/image548.emf"/><Relationship Id="rId24" Type="http://schemas.openxmlformats.org/officeDocument/2006/relationships/image" Target="../media/image561.emf"/><Relationship Id="rId32" Type="http://schemas.openxmlformats.org/officeDocument/2006/relationships/image" Target="../media/image569.emf"/><Relationship Id="rId37" Type="http://schemas.openxmlformats.org/officeDocument/2006/relationships/image" Target="../media/image574.emf"/><Relationship Id="rId40" Type="http://schemas.openxmlformats.org/officeDocument/2006/relationships/image" Target="../media/image577.emf"/><Relationship Id="rId45" Type="http://schemas.openxmlformats.org/officeDocument/2006/relationships/image" Target="../media/image582.emf"/><Relationship Id="rId53" Type="http://schemas.openxmlformats.org/officeDocument/2006/relationships/image" Target="../media/image590.emf"/><Relationship Id="rId58" Type="http://schemas.openxmlformats.org/officeDocument/2006/relationships/image" Target="../media/image595.emf"/><Relationship Id="rId66" Type="http://schemas.openxmlformats.org/officeDocument/2006/relationships/image" Target="../media/image603.png"/><Relationship Id="rId5" Type="http://schemas.openxmlformats.org/officeDocument/2006/relationships/image" Target="../media/image542.emf"/><Relationship Id="rId61" Type="http://schemas.openxmlformats.org/officeDocument/2006/relationships/image" Target="../media/image598.emf"/><Relationship Id="rId19" Type="http://schemas.openxmlformats.org/officeDocument/2006/relationships/image" Target="../media/image556.emf"/><Relationship Id="rId14" Type="http://schemas.openxmlformats.org/officeDocument/2006/relationships/image" Target="../media/image551.emf"/><Relationship Id="rId22" Type="http://schemas.openxmlformats.org/officeDocument/2006/relationships/image" Target="../media/image559.emf"/><Relationship Id="rId27" Type="http://schemas.openxmlformats.org/officeDocument/2006/relationships/image" Target="../media/image564.emf"/><Relationship Id="rId30" Type="http://schemas.openxmlformats.org/officeDocument/2006/relationships/image" Target="../media/image567.emf"/><Relationship Id="rId35" Type="http://schemas.openxmlformats.org/officeDocument/2006/relationships/image" Target="../media/image572.emf"/><Relationship Id="rId43" Type="http://schemas.openxmlformats.org/officeDocument/2006/relationships/image" Target="../media/image580.emf"/><Relationship Id="rId48" Type="http://schemas.openxmlformats.org/officeDocument/2006/relationships/image" Target="../media/image585.emf"/><Relationship Id="rId56" Type="http://schemas.openxmlformats.org/officeDocument/2006/relationships/image" Target="../media/image593.emf"/><Relationship Id="rId64" Type="http://schemas.openxmlformats.org/officeDocument/2006/relationships/image" Target="../media/image601.png"/><Relationship Id="rId8" Type="http://schemas.openxmlformats.org/officeDocument/2006/relationships/image" Target="../media/image545.emf"/><Relationship Id="rId51" Type="http://schemas.openxmlformats.org/officeDocument/2006/relationships/image" Target="../media/image588.emf"/><Relationship Id="rId3" Type="http://schemas.openxmlformats.org/officeDocument/2006/relationships/image" Target="../media/image540.emf"/><Relationship Id="rId12" Type="http://schemas.openxmlformats.org/officeDocument/2006/relationships/image" Target="../media/image549.emf"/><Relationship Id="rId17" Type="http://schemas.openxmlformats.org/officeDocument/2006/relationships/image" Target="../media/image554.emf"/><Relationship Id="rId25" Type="http://schemas.openxmlformats.org/officeDocument/2006/relationships/image" Target="../media/image562.emf"/><Relationship Id="rId33" Type="http://schemas.openxmlformats.org/officeDocument/2006/relationships/image" Target="../media/image570.emf"/><Relationship Id="rId38" Type="http://schemas.openxmlformats.org/officeDocument/2006/relationships/image" Target="../media/image575.emf"/><Relationship Id="rId46" Type="http://schemas.openxmlformats.org/officeDocument/2006/relationships/image" Target="../media/image583.emf"/><Relationship Id="rId59" Type="http://schemas.openxmlformats.org/officeDocument/2006/relationships/image" Target="../media/image596.emf"/><Relationship Id="rId20" Type="http://schemas.openxmlformats.org/officeDocument/2006/relationships/image" Target="../media/image557.emf"/><Relationship Id="rId41" Type="http://schemas.openxmlformats.org/officeDocument/2006/relationships/image" Target="../media/image578.emf"/><Relationship Id="rId54" Type="http://schemas.openxmlformats.org/officeDocument/2006/relationships/image" Target="../media/image591.emf"/><Relationship Id="rId62" Type="http://schemas.openxmlformats.org/officeDocument/2006/relationships/image" Target="../media/image599.emf"/><Relationship Id="rId1" Type="http://schemas.openxmlformats.org/officeDocument/2006/relationships/slideLayout" Target="../slideLayouts/slideLayout7.xml"/><Relationship Id="rId6" Type="http://schemas.openxmlformats.org/officeDocument/2006/relationships/image" Target="../media/image543.emf"/><Relationship Id="rId15" Type="http://schemas.openxmlformats.org/officeDocument/2006/relationships/image" Target="../media/image552.emf"/><Relationship Id="rId23" Type="http://schemas.openxmlformats.org/officeDocument/2006/relationships/image" Target="../media/image560.emf"/><Relationship Id="rId28" Type="http://schemas.openxmlformats.org/officeDocument/2006/relationships/image" Target="../media/image565.emf"/><Relationship Id="rId36" Type="http://schemas.openxmlformats.org/officeDocument/2006/relationships/image" Target="../media/image573.emf"/><Relationship Id="rId49" Type="http://schemas.openxmlformats.org/officeDocument/2006/relationships/image" Target="../media/image586.emf"/><Relationship Id="rId57" Type="http://schemas.openxmlformats.org/officeDocument/2006/relationships/image" Target="../media/image594.emf"/><Relationship Id="rId10" Type="http://schemas.openxmlformats.org/officeDocument/2006/relationships/image" Target="../media/image547.emf"/><Relationship Id="rId31" Type="http://schemas.openxmlformats.org/officeDocument/2006/relationships/image" Target="../media/image568.emf"/><Relationship Id="rId44" Type="http://schemas.openxmlformats.org/officeDocument/2006/relationships/image" Target="../media/image581.emf"/><Relationship Id="rId52" Type="http://schemas.openxmlformats.org/officeDocument/2006/relationships/image" Target="../media/image589.emf"/><Relationship Id="rId60" Type="http://schemas.openxmlformats.org/officeDocument/2006/relationships/image" Target="../media/image597.emf"/><Relationship Id="rId65" Type="http://schemas.openxmlformats.org/officeDocument/2006/relationships/image" Target="../media/image602.png"/><Relationship Id="rId4" Type="http://schemas.openxmlformats.org/officeDocument/2006/relationships/image" Target="../media/image541.emf"/><Relationship Id="rId9" Type="http://schemas.openxmlformats.org/officeDocument/2006/relationships/image" Target="../media/image546.emf"/><Relationship Id="rId13" Type="http://schemas.openxmlformats.org/officeDocument/2006/relationships/image" Target="../media/image550.emf"/><Relationship Id="rId18" Type="http://schemas.openxmlformats.org/officeDocument/2006/relationships/image" Target="../media/image555.emf"/><Relationship Id="rId39" Type="http://schemas.openxmlformats.org/officeDocument/2006/relationships/image" Target="../media/image576.emf"/></Relationships>
</file>

<file path=ppt/slides/_rels/slide11.xml.rels><?xml version="1.0" encoding="UTF-8" standalone="yes"?>
<Relationships xmlns="http://schemas.openxmlformats.org/package/2006/relationships"><Relationship Id="rId3" Type="http://schemas.openxmlformats.org/officeDocument/2006/relationships/image" Target="../media/image60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0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04.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605.png"/></Relationships>
</file>

<file path=ppt/slides/_rels/slide15.xml.rels><?xml version="1.0" encoding="UTF-8" standalone="yes"?>
<Relationships xmlns="http://schemas.openxmlformats.org/package/2006/relationships"><Relationship Id="rId13" Type="http://schemas.openxmlformats.org/officeDocument/2006/relationships/image" Target="../media/image616.emf"/><Relationship Id="rId18" Type="http://schemas.openxmlformats.org/officeDocument/2006/relationships/image" Target="../media/image621.emf"/><Relationship Id="rId26" Type="http://schemas.openxmlformats.org/officeDocument/2006/relationships/image" Target="../media/image629.emf"/><Relationship Id="rId39" Type="http://schemas.openxmlformats.org/officeDocument/2006/relationships/image" Target="../media/image642.emf"/><Relationship Id="rId21" Type="http://schemas.openxmlformats.org/officeDocument/2006/relationships/image" Target="../media/image624.emf"/><Relationship Id="rId34" Type="http://schemas.openxmlformats.org/officeDocument/2006/relationships/image" Target="../media/image637.emf"/><Relationship Id="rId42" Type="http://schemas.openxmlformats.org/officeDocument/2006/relationships/image" Target="../media/image645.png"/><Relationship Id="rId7" Type="http://schemas.openxmlformats.org/officeDocument/2006/relationships/image" Target="../media/image610.emf"/><Relationship Id="rId2" Type="http://schemas.openxmlformats.org/officeDocument/2006/relationships/notesSlide" Target="../notesSlides/notesSlide15.xml"/><Relationship Id="rId16" Type="http://schemas.openxmlformats.org/officeDocument/2006/relationships/image" Target="../media/image619.emf"/><Relationship Id="rId20" Type="http://schemas.openxmlformats.org/officeDocument/2006/relationships/image" Target="../media/image623.emf"/><Relationship Id="rId29" Type="http://schemas.openxmlformats.org/officeDocument/2006/relationships/image" Target="../media/image632.emf"/><Relationship Id="rId41" Type="http://schemas.openxmlformats.org/officeDocument/2006/relationships/image" Target="../media/image644.png"/><Relationship Id="rId1" Type="http://schemas.openxmlformats.org/officeDocument/2006/relationships/slideLayout" Target="../slideLayouts/slideLayout7.xml"/><Relationship Id="rId6" Type="http://schemas.openxmlformats.org/officeDocument/2006/relationships/image" Target="../media/image609.emf"/><Relationship Id="rId11" Type="http://schemas.openxmlformats.org/officeDocument/2006/relationships/image" Target="../media/image614.emf"/><Relationship Id="rId24" Type="http://schemas.openxmlformats.org/officeDocument/2006/relationships/image" Target="../media/image627.emf"/><Relationship Id="rId32" Type="http://schemas.openxmlformats.org/officeDocument/2006/relationships/image" Target="../media/image635.emf"/><Relationship Id="rId37" Type="http://schemas.openxmlformats.org/officeDocument/2006/relationships/image" Target="../media/image640.emf"/><Relationship Id="rId40" Type="http://schemas.openxmlformats.org/officeDocument/2006/relationships/image" Target="../media/image643.emf"/><Relationship Id="rId5" Type="http://schemas.openxmlformats.org/officeDocument/2006/relationships/image" Target="../media/image608.emf"/><Relationship Id="rId15" Type="http://schemas.openxmlformats.org/officeDocument/2006/relationships/image" Target="../media/image618.emf"/><Relationship Id="rId23" Type="http://schemas.openxmlformats.org/officeDocument/2006/relationships/image" Target="../media/image626.emf"/><Relationship Id="rId28" Type="http://schemas.openxmlformats.org/officeDocument/2006/relationships/image" Target="../media/image631.emf"/><Relationship Id="rId36" Type="http://schemas.openxmlformats.org/officeDocument/2006/relationships/image" Target="../media/image639.emf"/><Relationship Id="rId10" Type="http://schemas.openxmlformats.org/officeDocument/2006/relationships/image" Target="../media/image613.emf"/><Relationship Id="rId19" Type="http://schemas.openxmlformats.org/officeDocument/2006/relationships/image" Target="../media/image622.emf"/><Relationship Id="rId31" Type="http://schemas.openxmlformats.org/officeDocument/2006/relationships/image" Target="../media/image634.emf"/><Relationship Id="rId4" Type="http://schemas.openxmlformats.org/officeDocument/2006/relationships/image" Target="../media/image607.emf"/><Relationship Id="rId9" Type="http://schemas.openxmlformats.org/officeDocument/2006/relationships/image" Target="../media/image612.emf"/><Relationship Id="rId14" Type="http://schemas.openxmlformats.org/officeDocument/2006/relationships/image" Target="../media/image617.emf"/><Relationship Id="rId22" Type="http://schemas.openxmlformats.org/officeDocument/2006/relationships/image" Target="../media/image625.emf"/><Relationship Id="rId27" Type="http://schemas.openxmlformats.org/officeDocument/2006/relationships/image" Target="../media/image630.emf"/><Relationship Id="rId30" Type="http://schemas.openxmlformats.org/officeDocument/2006/relationships/image" Target="../media/image633.emf"/><Relationship Id="rId35" Type="http://schemas.openxmlformats.org/officeDocument/2006/relationships/image" Target="../media/image638.emf"/><Relationship Id="rId8" Type="http://schemas.openxmlformats.org/officeDocument/2006/relationships/image" Target="../media/image611.emf"/><Relationship Id="rId3" Type="http://schemas.openxmlformats.org/officeDocument/2006/relationships/image" Target="../media/image606.emf"/><Relationship Id="rId12" Type="http://schemas.openxmlformats.org/officeDocument/2006/relationships/image" Target="../media/image615.emf"/><Relationship Id="rId17" Type="http://schemas.openxmlformats.org/officeDocument/2006/relationships/image" Target="../media/image620.emf"/><Relationship Id="rId25" Type="http://schemas.openxmlformats.org/officeDocument/2006/relationships/image" Target="../media/image628.emf"/><Relationship Id="rId33" Type="http://schemas.openxmlformats.org/officeDocument/2006/relationships/image" Target="../media/image636.emf"/><Relationship Id="rId38" Type="http://schemas.openxmlformats.org/officeDocument/2006/relationships/image" Target="../media/image641.emf"/></Relationships>
</file>

<file path=ppt/slides/_rels/slide16.xml.rels><?xml version="1.0" encoding="UTF-8" standalone="yes"?>
<Relationships xmlns="http://schemas.openxmlformats.org/package/2006/relationships"><Relationship Id="rId3" Type="http://schemas.openxmlformats.org/officeDocument/2006/relationships/image" Target="../media/image646.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647.png"/></Relationships>
</file>

<file path=ppt/slides/_rels/slide17.xml.rels><?xml version="1.0" encoding="UTF-8" standalone="yes"?>
<Relationships xmlns="http://schemas.openxmlformats.org/package/2006/relationships"><Relationship Id="rId8" Type="http://schemas.openxmlformats.org/officeDocument/2006/relationships/image" Target="../media/image653.emf"/><Relationship Id="rId13" Type="http://schemas.openxmlformats.org/officeDocument/2006/relationships/image" Target="../media/image658.png"/><Relationship Id="rId3" Type="http://schemas.openxmlformats.org/officeDocument/2006/relationships/image" Target="../media/image648.emf"/><Relationship Id="rId7" Type="http://schemas.openxmlformats.org/officeDocument/2006/relationships/image" Target="../media/image652.emf"/><Relationship Id="rId12" Type="http://schemas.openxmlformats.org/officeDocument/2006/relationships/image" Target="../media/image657.emf"/><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651.emf"/><Relationship Id="rId11" Type="http://schemas.openxmlformats.org/officeDocument/2006/relationships/image" Target="../media/image656.emf"/><Relationship Id="rId5" Type="http://schemas.openxmlformats.org/officeDocument/2006/relationships/image" Target="../media/image650.emf"/><Relationship Id="rId10" Type="http://schemas.openxmlformats.org/officeDocument/2006/relationships/image" Target="../media/image655.emf"/><Relationship Id="rId4" Type="http://schemas.openxmlformats.org/officeDocument/2006/relationships/image" Target="../media/image649.emf"/><Relationship Id="rId9" Type="http://schemas.openxmlformats.org/officeDocument/2006/relationships/image" Target="../media/image654.emf"/><Relationship Id="rId14" Type="http://schemas.openxmlformats.org/officeDocument/2006/relationships/image" Target="../media/image65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6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8" descr="Home page">
            <a:hlinkClick r:id="rId3"/>
          </p:cNvPr>
          <p:cNvPicPr>
            <a:picLocks noChangeAspect="1" noChangeArrowheads="1"/>
          </p:cNvPicPr>
          <p:nvPr/>
        </p:nvPicPr>
        <p:blipFill>
          <a:blip r:embed="rId4"/>
          <a:srcRect/>
          <a:stretch>
            <a:fillRect/>
          </a:stretch>
        </p:blipFill>
        <p:spPr bwMode="auto">
          <a:xfrm>
            <a:off x="165687" y="46040"/>
            <a:ext cx="9468" cy="9525"/>
          </a:xfrm>
          <a:prstGeom prst="rect">
            <a:avLst/>
          </a:prstGeom>
          <a:noFill/>
          <a:ln w="9525">
            <a:noFill/>
            <a:miter lim="800000"/>
            <a:headEnd/>
            <a:tailEnd/>
          </a:ln>
        </p:spPr>
      </p:pic>
      <p:sp>
        <p:nvSpPr>
          <p:cNvPr id="21" name="Rectangle 1279"/>
          <p:cNvSpPr>
            <a:spLocks noChangeArrowheads="1"/>
          </p:cNvSpPr>
          <p:nvPr/>
        </p:nvSpPr>
        <p:spPr bwMode="auto">
          <a:xfrm>
            <a:off x="143992" y="91108"/>
            <a:ext cx="4437183" cy="504825"/>
          </a:xfrm>
          <a:prstGeom prst="rect">
            <a:avLst/>
          </a:prstGeom>
          <a:solidFill>
            <a:schemeClr val="accent2">
              <a:lumMod val="40000"/>
              <a:lumOff val="60000"/>
            </a:schemeClr>
          </a:solidFill>
          <a:ln w="8001">
            <a:solidFill>
              <a:srgbClr val="000000"/>
            </a:solidFill>
            <a:miter lim="800000"/>
            <a:headEnd/>
            <a:tailEnd/>
          </a:ln>
        </p:spPr>
        <p:txBody>
          <a:bodyPr lIns="91425" tIns="45713" rIns="91425" bIns="45713"/>
          <a:lstStyle/>
          <a:p>
            <a:pPr algn="ctr" eaLnBrk="0" hangingPunct="0">
              <a:defRPr/>
            </a:pPr>
            <a:r>
              <a:rPr lang="cs-CZ" sz="2400" dirty="0">
                <a:solidFill>
                  <a:srgbClr val="FF0000"/>
                </a:solidFill>
                <a:latin typeface="Albertus MT" pitchFamily="18" charset="0"/>
              </a:rPr>
              <a:t> </a:t>
            </a:r>
            <a:r>
              <a:rPr lang="cs-CZ" sz="2400" dirty="0">
                <a:latin typeface="Albertus MT" pitchFamily="18" charset="0"/>
              </a:rPr>
              <a:t>Hlavní partneři pro rok </a:t>
            </a:r>
            <a:r>
              <a:rPr lang="cs-CZ" sz="2400" dirty="0" smtClean="0">
                <a:latin typeface="Albertus MT" pitchFamily="18" charset="0"/>
              </a:rPr>
              <a:t>2017</a:t>
            </a:r>
            <a:endParaRPr lang="cs-CZ" sz="2400" dirty="0">
              <a:latin typeface="Albertus MT" pitchFamily="18" charset="0"/>
            </a:endParaRPr>
          </a:p>
        </p:txBody>
      </p:sp>
      <p:sp>
        <p:nvSpPr>
          <p:cNvPr id="22" name="Rectangle 1280"/>
          <p:cNvSpPr>
            <a:spLocks noChangeArrowheads="1"/>
          </p:cNvSpPr>
          <p:nvPr/>
        </p:nvSpPr>
        <p:spPr bwMode="auto">
          <a:xfrm>
            <a:off x="143992" y="2035324"/>
            <a:ext cx="4437183" cy="431800"/>
          </a:xfrm>
          <a:prstGeom prst="rect">
            <a:avLst/>
          </a:prstGeom>
          <a:solidFill>
            <a:schemeClr val="accent2">
              <a:lumMod val="40000"/>
              <a:lumOff val="60000"/>
            </a:schemeClr>
          </a:solidFill>
          <a:ln w="8001">
            <a:solidFill>
              <a:srgbClr val="000000"/>
            </a:solidFill>
            <a:miter lim="800000"/>
            <a:headEnd/>
            <a:tailEnd/>
          </a:ln>
        </p:spPr>
        <p:txBody>
          <a:bodyPr lIns="91425" tIns="45713" rIns="91425" bIns="45713" anchor="ctr"/>
          <a:lstStyle/>
          <a:p>
            <a:pPr algn="ctr" eaLnBrk="0" hangingPunct="0">
              <a:defRPr/>
            </a:pPr>
            <a:r>
              <a:rPr lang="cs-CZ" sz="2400" dirty="0">
                <a:latin typeface="Albertus MT" pitchFamily="18" charset="0"/>
              </a:rPr>
              <a:t>Další partneři pro rok </a:t>
            </a:r>
            <a:r>
              <a:rPr lang="cs-CZ" sz="2400" dirty="0" smtClean="0">
                <a:latin typeface="Albertus MT" pitchFamily="18" charset="0"/>
              </a:rPr>
              <a:t>2017</a:t>
            </a:r>
            <a:endParaRPr lang="cs-CZ" sz="2400" b="0" dirty="0">
              <a:latin typeface="Times New Roman" pitchFamily="18" charset="0"/>
            </a:endParaRPr>
          </a:p>
        </p:txBody>
      </p:sp>
      <p:sp>
        <p:nvSpPr>
          <p:cNvPr id="23" name="Rectangle 1339"/>
          <p:cNvSpPr>
            <a:spLocks noChangeArrowheads="1"/>
          </p:cNvSpPr>
          <p:nvPr/>
        </p:nvSpPr>
        <p:spPr bwMode="auto">
          <a:xfrm>
            <a:off x="143992" y="595164"/>
            <a:ext cx="4437183" cy="1440160"/>
          </a:xfrm>
          <a:prstGeom prst="rect">
            <a:avLst/>
          </a:prstGeom>
          <a:solidFill>
            <a:srgbClr val="CCFFFF"/>
          </a:solidFill>
          <a:ln w="8001" algn="ctr">
            <a:solidFill>
              <a:schemeClr val="tx1"/>
            </a:solidFill>
            <a:miter lim="800000"/>
            <a:headEnd/>
            <a:tailEnd/>
          </a:ln>
          <a:effectLst/>
        </p:spPr>
        <p:txBody>
          <a:bodyPr wrap="square" lIns="89986" tIns="46792" rIns="89986" bIns="46792" anchor="ctr">
            <a:spAutoFit/>
          </a:bodyPr>
          <a:lstStyle/>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p:txBody>
      </p:sp>
      <p:pic>
        <p:nvPicPr>
          <p:cNvPr id="24" name="Picture 1341"/>
          <p:cNvPicPr>
            <a:picLocks noChangeAspect="1" noChangeArrowheads="1"/>
          </p:cNvPicPr>
          <p:nvPr/>
        </p:nvPicPr>
        <p:blipFill>
          <a:blip r:embed="rId5" cstate="print"/>
          <a:srcRect/>
          <a:stretch>
            <a:fillRect/>
          </a:stretch>
        </p:blipFill>
        <p:spPr bwMode="auto">
          <a:xfrm>
            <a:off x="1748364" y="739180"/>
            <a:ext cx="1024087" cy="936625"/>
          </a:xfrm>
          <a:prstGeom prst="rect">
            <a:avLst/>
          </a:prstGeom>
          <a:noFill/>
          <a:ln w="9525">
            <a:noFill/>
            <a:miter lim="800000"/>
            <a:headEnd/>
            <a:tailEnd/>
          </a:ln>
        </p:spPr>
      </p:pic>
      <p:sp>
        <p:nvSpPr>
          <p:cNvPr id="25" name="Rectangle 1278"/>
          <p:cNvSpPr>
            <a:spLocks noChangeArrowheads="1"/>
          </p:cNvSpPr>
          <p:nvPr/>
        </p:nvSpPr>
        <p:spPr bwMode="auto">
          <a:xfrm>
            <a:off x="143992" y="2611388"/>
            <a:ext cx="4437183" cy="4500000"/>
          </a:xfrm>
          <a:prstGeom prst="rect">
            <a:avLst/>
          </a:prstGeom>
          <a:pattFill prst="openDmnd">
            <a:fgClr>
              <a:srgbClr val="CCFF33"/>
            </a:fgClr>
            <a:bgClr>
              <a:schemeClr val="bg1"/>
            </a:bgClr>
          </a:pattFill>
          <a:ln w="28575">
            <a:solidFill>
              <a:srgbClr val="008000"/>
            </a:solidFill>
            <a:miter lim="800000"/>
            <a:headEnd/>
            <a:tailEnd/>
          </a:ln>
        </p:spPr>
        <p:txBody>
          <a:bodyPr lIns="91425" tIns="45713" rIns="91425" bIns="45713"/>
          <a:lstStyle/>
          <a:p>
            <a:pPr algn="ctr" eaLnBrk="0" hangingPunct="0">
              <a:defRPr/>
            </a:pPr>
            <a:r>
              <a:rPr lang="cs-CZ" sz="2000" dirty="0" smtClean="0">
                <a:solidFill>
                  <a:srgbClr val="333399"/>
                </a:solidFill>
                <a:effectLst>
                  <a:outerShdw blurRad="38100" dist="38100" dir="2700000" algn="tl">
                    <a:srgbClr val="000000">
                      <a:alpha val="43137"/>
                    </a:srgbClr>
                  </a:outerShdw>
                </a:effectLst>
                <a:latin typeface="Century Gothic" pitchFamily="34" charset="0"/>
                <a:cs typeface="Arial" pitchFamily="34" charset="0"/>
              </a:rPr>
              <a:t>FORNAXA </a:t>
            </a: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–TĚSNĚNÍ, spol.   s r.o.</a:t>
            </a:r>
          </a:p>
          <a:p>
            <a:pPr algn="ctr" eaLnBrk="0" hangingPunct="0">
              <a:defRPr/>
            </a:pP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Dům dětí a mládeže Štětí</a:t>
            </a:r>
          </a:p>
          <a:p>
            <a:pPr algn="ctr" eaLnBrk="0" hangingPunct="0">
              <a:defRPr/>
            </a:pP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VOLEMAN - autobusová přeprava</a:t>
            </a:r>
          </a:p>
          <a:p>
            <a:pPr algn="ctr" eaLnBrk="0" hangingPunct="0">
              <a:defRPr/>
            </a:pPr>
            <a:r>
              <a:rPr lang="cs-CZ" sz="2000" dirty="0" smtClean="0">
                <a:solidFill>
                  <a:srgbClr val="333399"/>
                </a:solidFill>
                <a:effectLst>
                  <a:outerShdw blurRad="38100" dist="38100" dir="2700000" algn="tl">
                    <a:srgbClr val="000000">
                      <a:alpha val="43137"/>
                    </a:srgbClr>
                  </a:outerShdw>
                </a:effectLst>
                <a:latin typeface="Century Gothic" pitchFamily="34" charset="0"/>
                <a:cs typeface="Arial" pitchFamily="34" charset="0"/>
              </a:rPr>
              <a:t>Ahlfit </a:t>
            </a: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s.r.o.</a:t>
            </a:r>
          </a:p>
          <a:p>
            <a:pPr algn="ctr" eaLnBrk="0" hangingPunct="0">
              <a:defRPr/>
            </a:pPr>
            <a:r>
              <a:rPr lang="cs-CZ" sz="2000" dirty="0" smtClean="0">
                <a:solidFill>
                  <a:srgbClr val="333399"/>
                </a:solidFill>
                <a:effectLst>
                  <a:outerShdw blurRad="38100" dist="38100" dir="2700000" algn="tl">
                    <a:srgbClr val="000000">
                      <a:alpha val="43137"/>
                    </a:srgbClr>
                  </a:outerShdw>
                </a:effectLst>
                <a:latin typeface="Century Gothic" pitchFamily="34" charset="0"/>
                <a:cs typeface="Arial" pitchFamily="34" charset="0"/>
              </a:rPr>
              <a:t>Izolace </a:t>
            </a: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Beran s.r.o.</a:t>
            </a:r>
          </a:p>
          <a:p>
            <a:pPr algn="ctr" eaLnBrk="0" hangingPunct="0">
              <a:defRPr/>
            </a:pP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POKORNÝ, spol. s r.o.</a:t>
            </a:r>
          </a:p>
          <a:p>
            <a:pPr algn="ctr" eaLnBrk="0" hangingPunct="0">
              <a:defRPr/>
            </a:pP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STAVEBNÍ STROJE A DOPRAVA s.r.o. </a:t>
            </a:r>
          </a:p>
          <a:p>
            <a:pPr algn="ctr" eaLnBrk="0" hangingPunct="0">
              <a:defRPr/>
            </a:pPr>
            <a:r>
              <a:rPr lang="cs-CZ" sz="2000" dirty="0" smtClean="0">
                <a:solidFill>
                  <a:srgbClr val="333399"/>
                </a:solidFill>
                <a:effectLst>
                  <a:outerShdw blurRad="38100" dist="38100" dir="2700000" algn="tl">
                    <a:srgbClr val="000000">
                      <a:alpha val="43137"/>
                    </a:srgbClr>
                  </a:outerShdw>
                </a:effectLst>
                <a:latin typeface="Century Gothic" pitchFamily="34" charset="0"/>
                <a:cs typeface="Arial" pitchFamily="34" charset="0"/>
              </a:rPr>
              <a:t>JT-Service s.r.o.</a:t>
            </a:r>
            <a:endPar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endParaRPr>
          </a:p>
          <a:p>
            <a:pPr algn="ctr" eaLnBrk="0" hangingPunct="0">
              <a:defRPr/>
            </a:pPr>
            <a:r>
              <a:rPr lang="cs-CZ" sz="2000" dirty="0" err="1" smtClean="0">
                <a:solidFill>
                  <a:srgbClr val="333399"/>
                </a:solidFill>
                <a:effectLst>
                  <a:outerShdw blurRad="38100" dist="38100" dir="2700000" algn="tl">
                    <a:srgbClr val="000000">
                      <a:alpha val="43137"/>
                    </a:srgbClr>
                  </a:outerShdw>
                </a:effectLst>
                <a:latin typeface="Century Gothic" pitchFamily="34" charset="0"/>
                <a:cs typeface="Arial" pitchFamily="34" charset="0"/>
              </a:rPr>
              <a:t>Průmstav</a:t>
            </a:r>
            <a:r>
              <a:rPr lang="cs-CZ" sz="2000" dirty="0" smtClean="0">
                <a:solidFill>
                  <a:srgbClr val="333399"/>
                </a:solidFill>
                <a:effectLst>
                  <a:outerShdw blurRad="38100" dist="38100" dir="2700000" algn="tl">
                    <a:srgbClr val="000000">
                      <a:alpha val="43137"/>
                    </a:srgbClr>
                  </a:outerShdw>
                </a:effectLst>
                <a:latin typeface="Century Gothic" pitchFamily="34" charset="0"/>
                <a:cs typeface="Arial" pitchFamily="34" charset="0"/>
              </a:rPr>
              <a:t> </a:t>
            </a: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Štětí a.s.</a:t>
            </a:r>
          </a:p>
          <a:p>
            <a:pPr algn="ctr" eaLnBrk="0" hangingPunct="0">
              <a:defRPr/>
            </a:pPr>
            <a:r>
              <a:rPr lang="cs-CZ" sz="2000" dirty="0" smtClean="0">
                <a:solidFill>
                  <a:srgbClr val="333399"/>
                </a:solidFill>
                <a:effectLst>
                  <a:outerShdw blurRad="38100" dist="38100" dir="2700000" algn="tl">
                    <a:srgbClr val="000000">
                      <a:alpha val="43137"/>
                    </a:srgbClr>
                  </a:outerShdw>
                </a:effectLst>
                <a:latin typeface="Century Gothic" pitchFamily="34" charset="0"/>
              </a:rPr>
              <a:t>D</a:t>
            </a:r>
            <a:r>
              <a:rPr lang="en-GB" sz="2000" dirty="0">
                <a:solidFill>
                  <a:srgbClr val="333399"/>
                </a:solidFill>
                <a:effectLst>
                  <a:outerShdw blurRad="38100" dist="38100" dir="2700000" algn="tl">
                    <a:srgbClr val="000000">
                      <a:alpha val="43137"/>
                    </a:srgbClr>
                  </a:outerShdw>
                </a:effectLst>
                <a:latin typeface="Century Gothic" pitchFamily="34" charset="0"/>
              </a:rPr>
              <a:t>EKRA Industrial s.r.o. </a:t>
            </a:r>
            <a:endParaRPr lang="cs-CZ" sz="2000" dirty="0">
              <a:solidFill>
                <a:srgbClr val="333399"/>
              </a:solidFill>
              <a:effectLst>
                <a:outerShdw blurRad="38100" dist="38100" dir="2700000" algn="tl">
                  <a:srgbClr val="000000">
                    <a:alpha val="43137"/>
                  </a:srgbClr>
                </a:outerShdw>
              </a:effectLst>
              <a:latin typeface="Century Gothic" pitchFamily="34" charset="0"/>
            </a:endParaRPr>
          </a:p>
          <a:p>
            <a:pPr algn="ctr" eaLnBrk="0" hangingPunct="0">
              <a:defRPr/>
            </a:pPr>
            <a:r>
              <a:rPr lang="cs-CZ" sz="2000" dirty="0" smtClean="0">
                <a:solidFill>
                  <a:srgbClr val="333399"/>
                </a:solidFill>
                <a:effectLst>
                  <a:outerShdw blurRad="38100" dist="38100" dir="2700000" algn="tl">
                    <a:srgbClr val="000000">
                      <a:alpha val="43137"/>
                    </a:srgbClr>
                  </a:outerShdw>
                </a:effectLst>
                <a:latin typeface="Century Gothic" pitchFamily="34" charset="0"/>
                <a:cs typeface="Arial" pitchFamily="34" charset="0"/>
              </a:rPr>
              <a:t>INDUSTRIAL </a:t>
            </a: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CZ, spol. s r.o.</a:t>
            </a:r>
          </a:p>
          <a:p>
            <a:pPr algn="ctr" eaLnBrk="0" hangingPunct="0">
              <a:defRPr/>
            </a:pPr>
            <a:r>
              <a:rPr lang="cs-CZ" sz="2000" dirty="0">
                <a:solidFill>
                  <a:srgbClr val="333399"/>
                </a:solidFill>
                <a:effectLst>
                  <a:outerShdw blurRad="38100" dist="38100" dir="2700000" algn="tl">
                    <a:srgbClr val="000000">
                      <a:alpha val="43137"/>
                    </a:srgbClr>
                  </a:outerShdw>
                </a:effectLst>
                <a:latin typeface="Century Gothic" pitchFamily="34" charset="0"/>
                <a:cs typeface="Arial" pitchFamily="34" charset="0"/>
              </a:rPr>
              <a:t>Unistroj s.r.o.</a:t>
            </a:r>
          </a:p>
          <a:p>
            <a:pPr algn="ctr" eaLnBrk="0" hangingPunct="0">
              <a:defRPr/>
            </a:pPr>
            <a:r>
              <a:rPr lang="cs-CZ" sz="2000" dirty="0" smtClean="0">
                <a:solidFill>
                  <a:srgbClr val="333399"/>
                </a:solidFill>
                <a:effectLst>
                  <a:outerShdw blurRad="38100" dist="38100" dir="2700000" algn="tl">
                    <a:srgbClr val="000000">
                      <a:alpha val="43137"/>
                    </a:srgbClr>
                  </a:outerShdw>
                </a:effectLst>
                <a:latin typeface="Century Gothic" pitchFamily="34" charset="0"/>
                <a:cs typeface="Arial" pitchFamily="34" charset="0"/>
              </a:rPr>
              <a:t>GEAR SERVICE s.r.o.</a:t>
            </a:r>
            <a:endParaRPr lang="cs-CZ" sz="1800" dirty="0">
              <a:solidFill>
                <a:srgbClr val="333399"/>
              </a:solidFill>
              <a:effectLst>
                <a:outerShdw blurRad="38100" dist="38100" dir="2700000" algn="tl">
                  <a:srgbClr val="000000">
                    <a:alpha val="43137"/>
                  </a:srgbClr>
                </a:outerShdw>
              </a:effectLst>
              <a:latin typeface="Century Gothic" pitchFamily="34" charset="0"/>
              <a:cs typeface="Arial" pitchFamily="34" charset="0"/>
            </a:endParaRPr>
          </a:p>
        </p:txBody>
      </p:sp>
      <p:sp>
        <p:nvSpPr>
          <p:cNvPr id="26" name="Text Box 6"/>
          <p:cNvSpPr txBox="1">
            <a:spLocks noChangeArrowheads="1"/>
          </p:cNvSpPr>
          <p:nvPr/>
        </p:nvSpPr>
        <p:spPr bwMode="auto">
          <a:xfrm>
            <a:off x="5256560" y="4406130"/>
            <a:ext cx="4866526" cy="2453730"/>
          </a:xfrm>
          <a:prstGeom prst="rect">
            <a:avLst/>
          </a:prstGeom>
          <a:gradFill>
            <a:gsLst>
              <a:gs pos="45000">
                <a:srgbClr val="78F9FC"/>
              </a:gs>
              <a:gs pos="84000">
                <a:schemeClr val="bg1"/>
              </a:gs>
            </a:gsLst>
            <a:lin ang="5400000" scaled="1"/>
          </a:gradFill>
          <a:ln w="88900" cap="rnd" cmpd="sng">
            <a:solidFill>
              <a:srgbClr val="339966"/>
            </a:solidFill>
            <a:prstDash val="solid"/>
            <a:miter lim="800000"/>
            <a:headEnd/>
            <a:tailEnd/>
          </a:ln>
          <a:effectLst/>
        </p:spPr>
        <p:txBody>
          <a:bodyPr wrap="square" lIns="0" tIns="108000" rIns="0" bIns="36000" anchor="ctr" anchorCtr="0">
            <a:spAutoFit/>
            <a:scene3d>
              <a:camera prst="orthographicFront"/>
              <a:lightRig rig="threePt" dir="t"/>
            </a:scene3d>
            <a:sp3d contourW="12700" prstMaterial="matte">
              <a:extrusionClr>
                <a:schemeClr val="bg1"/>
              </a:extrusionClr>
              <a:contourClr>
                <a:schemeClr val="tx1"/>
              </a:contourClr>
            </a:sp3d>
          </a:bodyPr>
          <a:lstStyle/>
          <a:p>
            <a:pPr eaLnBrk="0" hangingPunct="0">
              <a:defRPr/>
            </a:pPr>
            <a:r>
              <a:rPr lang="cs-CZ" sz="3600" dirty="0" smtClean="0">
                <a:ln w="28575" cap="rnd" cmpd="dbl">
                  <a:solidFill>
                    <a:srgbClr val="008000"/>
                  </a:solidFill>
                  <a:bevel/>
                </a:ln>
                <a:solidFill>
                  <a:srgbClr val="000099"/>
                </a:solidFill>
                <a:effectLst/>
                <a:latin typeface="Algerian" panose="04020705040A02060702" pitchFamily="82" charset="0"/>
                <a:ea typeface="Gungsuh" pitchFamily="18" charset="-127"/>
                <a:cs typeface="Arial" panose="020B0604020202020204" pitchFamily="34" charset="0"/>
              </a:rPr>
              <a:t>                   8.</a:t>
            </a:r>
          </a:p>
          <a:p>
            <a:pPr algn="ctr" eaLnBrk="0" hangingPunct="0">
              <a:defRPr/>
            </a:pPr>
            <a:r>
              <a:rPr lang="cs-CZ" sz="5700" b="0" dirty="0" smtClean="0">
                <a:ln w="38100" cap="rnd" cmpd="dbl">
                  <a:solidFill>
                    <a:srgbClr val="008000"/>
                  </a:solidFill>
                  <a:bevel/>
                </a:ln>
                <a:solidFill>
                  <a:srgbClr val="000099"/>
                </a:solidFill>
                <a:effectLst/>
                <a:latin typeface="Algerian" panose="04020705040A02060702" pitchFamily="82" charset="0"/>
                <a:ea typeface="Gungsuh" pitchFamily="18" charset="-127"/>
                <a:cs typeface="Arial" panose="020B0604020202020204" pitchFamily="34" charset="0"/>
              </a:rPr>
              <a:t>TJ Sokol </a:t>
            </a:r>
          </a:p>
          <a:p>
            <a:pPr algn="ctr" eaLnBrk="0" hangingPunct="0">
              <a:defRPr/>
            </a:pPr>
            <a:r>
              <a:rPr lang="cs-CZ" sz="5700" b="0" dirty="0" smtClean="0">
                <a:ln w="38100" cap="rnd" cmpd="dbl">
                  <a:solidFill>
                    <a:srgbClr val="008000"/>
                  </a:solidFill>
                  <a:bevel/>
                </a:ln>
                <a:solidFill>
                  <a:srgbClr val="000099"/>
                </a:solidFill>
                <a:effectLst/>
                <a:latin typeface="Algerian" panose="04020705040A02060702" pitchFamily="82" charset="0"/>
                <a:ea typeface="Gungsuh" pitchFamily="18" charset="-127"/>
                <a:cs typeface="Arial" panose="020B0604020202020204" pitchFamily="34" charset="0"/>
              </a:rPr>
              <a:t>Srbice, </a:t>
            </a:r>
            <a:r>
              <a:rPr lang="cs-CZ" sz="5700" b="0" dirty="0" err="1" smtClean="0">
                <a:ln w="38100" cap="rnd" cmpd="dbl">
                  <a:solidFill>
                    <a:srgbClr val="008000"/>
                  </a:solidFill>
                  <a:bevel/>
                </a:ln>
                <a:solidFill>
                  <a:srgbClr val="000099"/>
                </a:solidFill>
                <a:effectLst/>
                <a:latin typeface="Algerian" panose="04020705040A02060702" pitchFamily="82" charset="0"/>
                <a:ea typeface="Gungsuh" pitchFamily="18" charset="-127"/>
                <a:cs typeface="Arial" panose="020B0604020202020204" pitchFamily="34" charset="0"/>
              </a:rPr>
              <a:t>z.s</a:t>
            </a:r>
            <a:r>
              <a:rPr lang="cs-CZ" sz="5700" b="0" dirty="0" smtClean="0">
                <a:ln w="38100" cap="rnd" cmpd="dbl">
                  <a:solidFill>
                    <a:srgbClr val="008000"/>
                  </a:solidFill>
                  <a:bevel/>
                </a:ln>
                <a:solidFill>
                  <a:srgbClr val="000099"/>
                </a:solidFill>
                <a:effectLst/>
                <a:latin typeface="Algerian" panose="04020705040A02060702" pitchFamily="82" charset="0"/>
                <a:ea typeface="Gungsuh" pitchFamily="18" charset="-127"/>
                <a:cs typeface="Arial" panose="020B0604020202020204" pitchFamily="34" charset="0"/>
              </a:rPr>
              <a:t>..</a:t>
            </a:r>
          </a:p>
        </p:txBody>
      </p:sp>
      <p:sp>
        <p:nvSpPr>
          <p:cNvPr id="27" name="TextovéPole 26"/>
          <p:cNvSpPr txBox="1"/>
          <p:nvPr/>
        </p:nvSpPr>
        <p:spPr>
          <a:xfrm>
            <a:off x="5286030" y="2539380"/>
            <a:ext cx="4867074" cy="1691672"/>
          </a:xfrm>
          <a:prstGeom prst="rect">
            <a:avLst/>
          </a:prstGeom>
          <a:blipFill>
            <a:blip r:embed="rId6"/>
            <a:stretch>
              <a:fillRect/>
            </a:stretch>
          </a:blipFill>
          <a:ln w="76200" cap="rnd" cmpd="sng">
            <a:solidFill>
              <a:schemeClr val="bg2">
                <a:lumMod val="60000"/>
                <a:lumOff val="40000"/>
              </a:schemeClr>
            </a:solidFill>
            <a:prstDash val="sysDot"/>
            <a:miter lim="800000"/>
          </a:ln>
          <a:effectLst>
            <a:glow rad="101600">
              <a:srgbClr val="FFFF66">
                <a:alpha val="40000"/>
              </a:srgbClr>
            </a:glow>
          </a:effectLst>
          <a:scene3d>
            <a:camera prst="orthographicFront"/>
            <a:lightRig rig="threePt" dir="t"/>
          </a:scene3d>
          <a:sp3d contourW="12700">
            <a:contourClr>
              <a:schemeClr val="bg1"/>
            </a:contourClr>
          </a:sp3d>
        </p:spPr>
        <p:txBody>
          <a:bodyPr wrap="square" rtlCol="0" anchor="ctr">
            <a:noAutofit/>
            <a:sp3d contourW="12700">
              <a:extrusionClr>
                <a:schemeClr val="bg1"/>
              </a:extrusionClr>
              <a:contourClr>
                <a:srgbClr val="FFFFFF"/>
              </a:contourClr>
            </a:sp3d>
          </a:bodyPr>
          <a:lstStyle/>
          <a:p>
            <a:pPr algn="ctr"/>
            <a:r>
              <a:rPr lang="cs-CZ" sz="4000" dirty="0" smtClean="0">
                <a:ln w="38100">
                  <a:noFill/>
                </a:ln>
                <a:solidFill>
                  <a:srgbClr val="CC3300"/>
                </a:solidFill>
                <a:effectLst>
                  <a:reflection endPos="0" dist="50800" dir="5400000" sy="-100000" algn="bl" rotWithShape="0"/>
                </a:effectLst>
                <a:latin typeface="Simplified Arabic" panose="02020603050405020304" pitchFamily="18" charset="-78"/>
                <a:ea typeface="FangSong" pitchFamily="49" charset="-122"/>
                <a:cs typeface="Simplified Arabic" panose="02020603050405020304" pitchFamily="18" charset="-78"/>
              </a:rPr>
              <a:t>11.11.2017 sobota    </a:t>
            </a:r>
          </a:p>
          <a:p>
            <a:pPr algn="ctr"/>
            <a:r>
              <a:rPr lang="cs-CZ" sz="4000" dirty="0" smtClean="0">
                <a:ln w="38100">
                  <a:noFill/>
                </a:ln>
                <a:solidFill>
                  <a:srgbClr val="CC3300"/>
                </a:solidFill>
                <a:effectLst>
                  <a:reflection endPos="0" dist="50800" dir="5400000" sy="-100000" algn="bl" rotWithShape="0"/>
                </a:effectLst>
                <a:latin typeface="Simplified Arabic" panose="02020603050405020304" pitchFamily="18" charset="-78"/>
                <a:ea typeface="FangSong" pitchFamily="49" charset="-122"/>
                <a:cs typeface="Simplified Arabic" panose="02020603050405020304" pitchFamily="18" charset="-78"/>
              </a:rPr>
              <a:t>10:15 hod  14. kolo</a:t>
            </a:r>
          </a:p>
        </p:txBody>
      </p:sp>
      <p:sp>
        <p:nvSpPr>
          <p:cNvPr id="28" name="AutoShape 3" descr="ů§"/>
          <p:cNvSpPr>
            <a:spLocks noChangeArrowheads="1"/>
          </p:cNvSpPr>
          <p:nvPr/>
        </p:nvSpPr>
        <p:spPr bwMode="auto">
          <a:xfrm>
            <a:off x="5286030" y="74422"/>
            <a:ext cx="4867074" cy="1116000"/>
          </a:xfrm>
          <a:prstGeom prst="flowChartAlternateProcess">
            <a:avLst/>
          </a:prstGeom>
          <a:gradFill>
            <a:gsLst>
              <a:gs pos="35000">
                <a:schemeClr val="accent1">
                  <a:lumMod val="45000"/>
                  <a:lumOff val="55000"/>
                </a:schemeClr>
              </a:gs>
              <a:gs pos="65000">
                <a:srgbClr val="FCFAA8"/>
              </a:gs>
            </a:gsLst>
            <a:lin ang="5400000" scaled="1"/>
          </a:gradFill>
          <a:ln w="57150" cap="flat" cmpd="sng">
            <a:solidFill>
              <a:srgbClr val="FF0000">
                <a:alpha val="97647"/>
              </a:srgbClr>
            </a:solidFill>
            <a:prstDash val="lgDashDotDot"/>
            <a:bevel/>
            <a:headEnd/>
            <a:tailEnd/>
          </a:ln>
          <a:effectLst/>
          <a:scene3d>
            <a:camera prst="orthographicFront"/>
            <a:lightRig rig="threePt" dir="t"/>
          </a:scene3d>
          <a:sp3d>
            <a:bevelT prst="relaxedInset"/>
          </a:sp3d>
        </p:spPr>
        <p:txBody>
          <a:bodyPr wrap="none" lIns="0" tIns="45713" rIns="91425" bIns="45713" anchor="ctr">
            <a:sp3d extrusionH="57150">
              <a:bevelT w="38100" h="38100" prst="slope"/>
            </a:sp3d>
          </a:bodyPr>
          <a:lstStyle/>
          <a:p>
            <a:pPr algn="ctr" eaLnBrk="0" hangingPunct="0">
              <a:defRPr/>
            </a:pPr>
            <a:r>
              <a:rPr lang="cs-CZ" sz="3200" dirty="0">
                <a:ln w="19050" cap="rnd">
                  <a:solidFill>
                    <a:schemeClr val="accent1"/>
                  </a:solidFill>
                  <a:miter lim="800000"/>
                </a:ln>
                <a:latin typeface="Khmer UI" pitchFamily="34" charset="0"/>
                <a:cs typeface="Khmer UI" pitchFamily="34" charset="0"/>
              </a:rPr>
              <a:t> </a:t>
            </a:r>
            <a:r>
              <a:rPr lang="cs-CZ" sz="2800" dirty="0">
                <a:ln w="9525" cap="rnd">
                  <a:solidFill>
                    <a:srgbClr val="FF0000"/>
                  </a:solidFill>
                  <a:miter lim="800000"/>
                </a:ln>
                <a:solidFill>
                  <a:srgbClr val="10B02E"/>
                </a:solidFill>
                <a:effectLst>
                  <a:outerShdw blurRad="50800" dist="38100" dir="5400000" algn="t" rotWithShape="0">
                    <a:prstClr val="black">
                      <a:alpha val="40000"/>
                    </a:prstClr>
                  </a:outerShdw>
                </a:effectLst>
                <a:latin typeface="Snap ITC" panose="04040A07060A02020202" pitchFamily="82" charset="0"/>
                <a:ea typeface="SimHei" pitchFamily="49" charset="-122"/>
                <a:cs typeface="Arial" panose="020B0604020202020204" pitchFamily="34" charset="0"/>
              </a:rPr>
              <a:t>Fotbalový </a:t>
            </a:r>
            <a:r>
              <a:rPr lang="cs-CZ" sz="2800" dirty="0" smtClean="0">
                <a:ln w="9525" cap="rnd">
                  <a:solidFill>
                    <a:srgbClr val="FF0000"/>
                  </a:solidFill>
                  <a:miter lim="800000"/>
                </a:ln>
                <a:solidFill>
                  <a:srgbClr val="10B02E"/>
                </a:solidFill>
                <a:effectLst>
                  <a:outerShdw blurRad="50800" dist="38100" dir="5400000" algn="t" rotWithShape="0">
                    <a:prstClr val="black">
                      <a:alpha val="40000"/>
                    </a:prstClr>
                  </a:outerShdw>
                </a:effectLst>
                <a:latin typeface="Snap ITC" panose="04040A07060A02020202" pitchFamily="82" charset="0"/>
                <a:ea typeface="SimHei" pitchFamily="49" charset="-122"/>
                <a:cs typeface="Arial" panose="020B0604020202020204" pitchFamily="34" charset="0"/>
              </a:rPr>
              <a:t>zpravodaj</a:t>
            </a:r>
            <a:endParaRPr lang="cs-CZ" sz="2800" dirty="0">
              <a:ln w="9525" cap="rnd">
                <a:solidFill>
                  <a:srgbClr val="FF0000"/>
                </a:solidFill>
                <a:miter lim="800000"/>
              </a:ln>
              <a:solidFill>
                <a:srgbClr val="10B02E"/>
              </a:solidFill>
              <a:effectLst>
                <a:outerShdw blurRad="50800" dist="38100" dir="5400000" algn="t" rotWithShape="0">
                  <a:prstClr val="black">
                    <a:alpha val="40000"/>
                  </a:prstClr>
                </a:outerShdw>
              </a:effectLst>
              <a:latin typeface="Snap ITC" panose="04040A07060A02020202" pitchFamily="82" charset="0"/>
              <a:ea typeface="SimHei" pitchFamily="49" charset="-122"/>
              <a:cs typeface="Arial" panose="020B0604020202020204" pitchFamily="34" charset="0"/>
            </a:endParaRPr>
          </a:p>
          <a:p>
            <a:pPr algn="ctr" eaLnBrk="0" hangingPunct="0">
              <a:defRPr/>
            </a:pPr>
            <a:r>
              <a:rPr lang="cs-CZ" sz="2800" dirty="0">
                <a:ln w="9525" cap="rnd">
                  <a:solidFill>
                    <a:srgbClr val="FF0000"/>
                  </a:solidFill>
                  <a:miter lim="800000"/>
                </a:ln>
                <a:solidFill>
                  <a:srgbClr val="10B02E"/>
                </a:solidFill>
                <a:effectLst>
                  <a:outerShdw blurRad="50800" dist="38100" dir="5400000" algn="t" rotWithShape="0">
                    <a:prstClr val="black">
                      <a:alpha val="40000"/>
                    </a:prstClr>
                  </a:outerShdw>
                </a:effectLst>
                <a:latin typeface="Snap ITC" panose="04040A07060A02020202" pitchFamily="82" charset="0"/>
                <a:ea typeface="SimHei" pitchFamily="49" charset="-122"/>
                <a:cs typeface="Arial" panose="020B0604020202020204" pitchFamily="34" charset="0"/>
              </a:rPr>
              <a:t>SK </a:t>
            </a:r>
            <a:r>
              <a:rPr lang="cs-CZ" sz="2800" dirty="0" smtClean="0">
                <a:ln w="9525" cap="rnd">
                  <a:solidFill>
                    <a:srgbClr val="FF0000"/>
                  </a:solidFill>
                  <a:miter lim="800000"/>
                </a:ln>
                <a:solidFill>
                  <a:srgbClr val="10B02E"/>
                </a:solidFill>
                <a:effectLst>
                  <a:outerShdw blurRad="50800" dist="38100" dir="5400000" algn="t" rotWithShape="0">
                    <a:prstClr val="black">
                      <a:alpha val="40000"/>
                    </a:prstClr>
                  </a:outerShdw>
                </a:effectLst>
                <a:latin typeface="Snap ITC" panose="04040A07060A02020202" pitchFamily="82" charset="0"/>
                <a:ea typeface="SimHei" pitchFamily="49" charset="-122"/>
                <a:cs typeface="Arial" panose="020B0604020202020204" pitchFamily="34" charset="0"/>
              </a:rPr>
              <a:t>Štětí, z.s.</a:t>
            </a:r>
            <a:endParaRPr lang="cs-CZ" sz="2800" dirty="0">
              <a:ln w="9525" cap="rnd">
                <a:solidFill>
                  <a:srgbClr val="FF0000"/>
                </a:solidFill>
                <a:miter lim="800000"/>
              </a:ln>
              <a:solidFill>
                <a:srgbClr val="10B02E"/>
              </a:solidFill>
              <a:effectLst>
                <a:outerShdw blurRad="50800" dist="38100" dir="5400000" algn="t" rotWithShape="0">
                  <a:prstClr val="black">
                    <a:alpha val="40000"/>
                  </a:prstClr>
                </a:outerShdw>
              </a:effectLst>
              <a:latin typeface="Snap ITC" panose="04040A07060A02020202" pitchFamily="82" charset="0"/>
              <a:ea typeface="SimHei" pitchFamily="49" charset="-122"/>
              <a:cs typeface="Arial" panose="020B0604020202020204" pitchFamily="34" charset="0"/>
            </a:endParaRPr>
          </a:p>
        </p:txBody>
      </p:sp>
      <p:sp>
        <p:nvSpPr>
          <p:cNvPr id="32" name="TextovéPole 31"/>
          <p:cNvSpPr txBox="1"/>
          <p:nvPr/>
        </p:nvSpPr>
        <p:spPr>
          <a:xfrm>
            <a:off x="5256560" y="1330233"/>
            <a:ext cx="4866534" cy="1067403"/>
          </a:xfrm>
          <a:prstGeom prst="rect">
            <a:avLst/>
          </a:prstGeom>
          <a:pattFill prst="smGrid">
            <a:fgClr>
              <a:srgbClr val="CCFFFF"/>
            </a:fgClr>
            <a:bgClr>
              <a:schemeClr val="bg1"/>
            </a:bgClr>
          </a:pattFill>
          <a:ln w="57150" cmpd="sng">
            <a:solidFill>
              <a:srgbClr val="33CCCC"/>
            </a:solidFill>
            <a:prstDash val="solid"/>
            <a:miter lim="800000"/>
          </a:ln>
          <a:effectLst>
            <a:innerShdw blurRad="63500" dist="50800" dir="10800000">
              <a:srgbClr val="FF3399">
                <a:alpha val="49804"/>
              </a:srgbClr>
            </a:innerShdw>
          </a:effectLst>
          <a:scene3d>
            <a:camera prst="orthographicFront"/>
            <a:lightRig rig="threePt" dir="t"/>
          </a:scene3d>
          <a:sp3d contourW="12700" prstMaterial="matte">
            <a:bevelT w="0" h="0" prst="coolSlant"/>
            <a:extrusionClr>
              <a:srgbClr val="CC00CC"/>
            </a:extrusionClr>
            <a:contourClr>
              <a:schemeClr val="bg1"/>
            </a:contourClr>
          </a:sp3d>
        </p:spPr>
        <p:txBody>
          <a:bodyPr wrap="square" tIns="36000" rtlCol="0" anchor="ctr">
            <a:spAutoFit/>
          </a:bodyPr>
          <a:lstStyle/>
          <a:p>
            <a:pPr algn="ctr"/>
            <a:r>
              <a:rPr lang="cs-CZ" sz="3200" dirty="0" smtClean="0">
                <a:ln w="28575" cap="sq">
                  <a:solidFill>
                    <a:srgbClr val="000099"/>
                  </a:solidFill>
                  <a:prstDash val="solid"/>
                  <a:miter lim="800000"/>
                </a:ln>
                <a:solidFill>
                  <a:srgbClr val="FFFF00"/>
                </a:solidFill>
                <a:effectLst/>
                <a:latin typeface="Bernard MT Condensed" panose="02050806060905020404" pitchFamily="18" charset="0"/>
                <a:ea typeface="PMingLiU" panose="02020500000000000000" pitchFamily="18" charset="-120"/>
                <a:cs typeface="Arial" panose="020B0604020202020204" pitchFamily="34" charset="0"/>
              </a:rPr>
              <a:t>Sezóna 2017/2018</a:t>
            </a:r>
          </a:p>
          <a:p>
            <a:pPr algn="ctr"/>
            <a:r>
              <a:rPr lang="cs-CZ" sz="3200" dirty="0" smtClean="0">
                <a:ln w="28575" cap="sq">
                  <a:solidFill>
                    <a:srgbClr val="000099"/>
                  </a:solidFill>
                  <a:prstDash val="solid"/>
                  <a:miter lim="800000"/>
                </a:ln>
                <a:solidFill>
                  <a:srgbClr val="FFFF00"/>
                </a:solidFill>
                <a:effectLst/>
                <a:latin typeface="Bernard MT Condensed" panose="02050806060905020404" pitchFamily="18" charset="0"/>
                <a:ea typeface="PMingLiU" panose="02020500000000000000" pitchFamily="18" charset="-120"/>
                <a:cs typeface="Arial" panose="020B0604020202020204" pitchFamily="34" charset="0"/>
              </a:rPr>
              <a:t>Ústecký přebor Podzim</a:t>
            </a:r>
          </a:p>
        </p:txBody>
      </p:sp>
      <p:sp>
        <p:nvSpPr>
          <p:cNvPr id="14" name="TextovéPole 13"/>
          <p:cNvSpPr txBox="1">
            <a:spLocks noChangeArrowheads="1"/>
          </p:cNvSpPr>
          <p:nvPr/>
        </p:nvSpPr>
        <p:spPr bwMode="auto">
          <a:xfrm>
            <a:off x="5400576" y="6928594"/>
            <a:ext cx="4579198" cy="338554"/>
          </a:xfrm>
          <a:prstGeom prst="rect">
            <a:avLst/>
          </a:prstGeom>
          <a:noFill/>
          <a:ln w="9525">
            <a:noFill/>
            <a:miter lim="800000"/>
            <a:headEnd/>
            <a:tailEnd/>
          </a:ln>
        </p:spPr>
        <p:txBody>
          <a:bodyPr wrap="square">
            <a:spAutoFit/>
          </a:bodyPr>
          <a:lstStyle/>
          <a:p>
            <a:pPr algn="ctr"/>
            <a:r>
              <a:rPr lang="cs-CZ" sz="1600" dirty="0"/>
              <a:t>www.stetimondifotbal.cz</a:t>
            </a:r>
          </a:p>
        </p:txBody>
      </p:sp>
      <p:pic>
        <p:nvPicPr>
          <p:cNvPr id="18" name="Picture 2"/>
          <p:cNvPicPr>
            <a:picLocks noChangeAspect="1" noChangeArrowheads="1"/>
          </p:cNvPicPr>
          <p:nvPr/>
        </p:nvPicPr>
        <p:blipFill>
          <a:blip r:embed="rId7" cstate="print"/>
          <a:srcRect/>
          <a:stretch>
            <a:fillRect/>
          </a:stretch>
        </p:blipFill>
        <p:spPr bwMode="auto">
          <a:xfrm>
            <a:off x="5400576" y="4483596"/>
            <a:ext cx="635045" cy="720000"/>
          </a:xfrm>
          <a:prstGeom prst="rect">
            <a:avLst/>
          </a:prstGeom>
          <a:noFill/>
          <a:ln w="25400">
            <a:noFill/>
            <a:miter lim="800000"/>
            <a:headEnd/>
            <a:tailEnd/>
          </a:ln>
        </p:spPr>
      </p:pic>
      <p:pic>
        <p:nvPicPr>
          <p:cNvPr id="15" name="Obrázek 14"/>
          <p:cNvPicPr>
            <a:picLocks noChangeAspect="1"/>
          </p:cNvPicPr>
          <p:nvPr/>
        </p:nvPicPr>
        <p:blipFill>
          <a:blip r:embed="rId8"/>
          <a:stretch>
            <a:fillRect/>
          </a:stretch>
        </p:blipFill>
        <p:spPr>
          <a:xfrm>
            <a:off x="9217000" y="4555604"/>
            <a:ext cx="687738" cy="684000"/>
          </a:xfrm>
          <a:prstGeom prst="rect">
            <a:avLst/>
          </a:prstGeom>
        </p:spPr>
      </p:pic>
      <p:pic>
        <p:nvPicPr>
          <p:cNvPr id="2" name="Obrázek 1"/>
          <p:cNvPicPr>
            <a:picLocks noChangeAspect="1"/>
          </p:cNvPicPr>
          <p:nvPr/>
        </p:nvPicPr>
        <p:blipFill>
          <a:blip r:embed="rId9"/>
          <a:stretch>
            <a:fillRect/>
          </a:stretch>
        </p:blipFill>
        <p:spPr>
          <a:xfrm>
            <a:off x="5400576" y="5347692"/>
            <a:ext cx="563200" cy="576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ovéPole 14"/>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a:t>
            </a:r>
          </a:p>
        </p:txBody>
      </p:sp>
      <p:sp>
        <p:nvSpPr>
          <p:cNvPr id="17" name="Rectangle 87"/>
          <p:cNvSpPr>
            <a:spLocks noChangeArrowheads="1"/>
          </p:cNvSpPr>
          <p:nvPr/>
        </p:nvSpPr>
        <p:spPr bwMode="auto">
          <a:xfrm>
            <a:off x="71984" y="55204"/>
            <a:ext cx="4617247" cy="900000"/>
          </a:xfrm>
          <a:prstGeom prst="rect">
            <a:avLst/>
          </a:prstGeom>
          <a:gradFill>
            <a:gsLst>
              <a:gs pos="15000">
                <a:srgbClr val="89FA7A"/>
              </a:gs>
              <a:gs pos="36000">
                <a:srgbClr val="FFFF99"/>
              </a:gs>
            </a:gsLst>
            <a:lin ang="5400000" scaled="1"/>
          </a:gradFill>
          <a:ln w="60325" cmpd="sng">
            <a:solidFill>
              <a:srgbClr val="996633"/>
            </a:solidFill>
            <a:prstDash val="solid"/>
            <a:headEnd/>
            <a:tailEnd/>
          </a:ln>
          <a:effectLst>
            <a:innerShdw blurRad="482600">
              <a:schemeClr val="accent1">
                <a:lumMod val="60000"/>
                <a:lumOff val="40000"/>
              </a:schemeClr>
            </a:innerShdw>
          </a:effectLst>
        </p:spPr>
        <p:style>
          <a:lnRef idx="2">
            <a:schemeClr val="accent2"/>
          </a:lnRef>
          <a:fillRef idx="1">
            <a:schemeClr val="lt1"/>
          </a:fillRef>
          <a:effectRef idx="0">
            <a:schemeClr val="accent2"/>
          </a:effectRef>
          <a:fontRef idx="minor">
            <a:schemeClr val="dk1"/>
          </a:fontRef>
        </p:style>
        <p:txBody>
          <a:bodyPr wrap="square" lIns="0" tIns="0" rIns="0" bIns="0" numCol="1" spcCol="1116000" anchor="ctr" anchorCtr="1">
            <a:noAutofit/>
            <a:scene3d>
              <a:camera prst="orthographicFront">
                <a:rot lat="0" lon="0" rev="0"/>
              </a:camera>
              <a:lightRig rig="twoPt" dir="t"/>
            </a:scene3d>
            <a:sp3d extrusionH="57150" contourW="38100">
              <a:bevelT w="25400" h="38100"/>
              <a:extrusionClr>
                <a:schemeClr val="bg1"/>
              </a:extrusionClr>
              <a:contourClr>
                <a:schemeClr val="bg1"/>
              </a:contourClr>
            </a:sp3d>
          </a:bodyPr>
          <a:lstStyle/>
          <a:p>
            <a:pPr algn="ctr" eaLnBrk="0" hangingPunct="0">
              <a:defRPr/>
            </a:pPr>
            <a:r>
              <a:rPr lang="cs-CZ" sz="6600" dirty="0">
                <a:ln w="101600">
                  <a:solidFill>
                    <a:schemeClr val="tx1"/>
                  </a:solidFill>
                </a:ln>
                <a:solidFill>
                  <a:schemeClr val="accent2">
                    <a:lumMod val="50000"/>
                  </a:schemeClr>
                </a:solidFill>
                <a:latin typeface="KodchiangUPC" pitchFamily="18" charset="-34"/>
                <a:cs typeface="KodchiangUPC" pitchFamily="18" charset="-34"/>
              </a:rPr>
              <a:t> </a:t>
            </a:r>
            <a:r>
              <a:rPr lang="cs-CZ" sz="6600" dirty="0" smtClean="0">
                <a:ln w="76200">
                  <a:noFill/>
                  <a:prstDash val="solid"/>
                </a:ln>
                <a:solidFill>
                  <a:srgbClr val="0033CC"/>
                </a:solidFill>
                <a:effectLst/>
                <a:latin typeface="CommercialScript BT" panose="03030803040807090C04" pitchFamily="66" charset="0"/>
                <a:ea typeface="Gungsuh" pitchFamily="18" charset="-127"/>
                <a:cs typeface="Arial" panose="020B0604020202020204" pitchFamily="34" charset="0"/>
              </a:rPr>
              <a:t>Vítáme</a:t>
            </a:r>
            <a:endParaRPr lang="cs-CZ" sz="12600" dirty="0">
              <a:ln w="76200">
                <a:noFill/>
                <a:prstDash val="solid"/>
              </a:ln>
              <a:solidFill>
                <a:srgbClr val="0033CC"/>
              </a:solidFill>
              <a:effectLst/>
              <a:latin typeface="CommercialScript BT" panose="03030803040807090C04" pitchFamily="66" charset="0"/>
              <a:ea typeface="Gungsuh" pitchFamily="18" charset="-127"/>
              <a:cs typeface="Arial" panose="020B0604020202020204" pitchFamily="34" charset="0"/>
            </a:endParaRPr>
          </a:p>
        </p:txBody>
      </p:sp>
      <p:sp>
        <p:nvSpPr>
          <p:cNvPr id="20" name="Rectangle 129"/>
          <p:cNvSpPr>
            <a:spLocks noChangeArrowheads="1"/>
          </p:cNvSpPr>
          <p:nvPr/>
        </p:nvSpPr>
        <p:spPr bwMode="auto">
          <a:xfrm>
            <a:off x="30746" y="1747292"/>
            <a:ext cx="4649750" cy="792000"/>
          </a:xfrm>
          <a:prstGeom prst="rect">
            <a:avLst/>
          </a:prstGeom>
          <a:solidFill>
            <a:srgbClr val="0066CC"/>
          </a:solidFill>
          <a:ln w="53975" cmpd="sng">
            <a:solidFill>
              <a:srgbClr val="F3E80B"/>
            </a:solidFill>
            <a:prstDash val="solid"/>
            <a:miter lim="800000"/>
            <a:headEnd/>
            <a:tailEnd/>
          </a:ln>
          <a:effectLst>
            <a:innerShdw blurRad="1168400" dir="1560000">
              <a:srgbClr val="FFFF00">
                <a:alpha val="50000"/>
              </a:srgbClr>
            </a:innerShdw>
          </a:effectLst>
        </p:spPr>
        <p:txBody>
          <a:bodyPr lIns="91425" tIns="45713" rIns="91425" bIns="45713" anchor="ctr"/>
          <a:lstStyle/>
          <a:p>
            <a:pPr algn="ctr" eaLnBrk="0" hangingPunct="0">
              <a:defRPr/>
            </a:pPr>
            <a:r>
              <a:rPr lang="cs-CZ" sz="6000" dirty="0" smtClean="0">
                <a:ln w="57150">
                  <a:solidFill>
                    <a:schemeClr val="bg1"/>
                  </a:solidFill>
                </a:ln>
                <a:solidFill>
                  <a:srgbClr val="FF0066"/>
                </a:solidFill>
                <a:effectLst>
                  <a:outerShdw blurRad="38100" dist="38100" dir="2700000" algn="tl">
                    <a:srgbClr val="000000">
                      <a:alpha val="43137"/>
                    </a:srgbClr>
                  </a:outerShdw>
                </a:effectLst>
                <a:latin typeface="Tw Cen MT Condensed Extra Bold" panose="020B0803020202020204" pitchFamily="34" charset="-18"/>
                <a:ea typeface="Verdana" pitchFamily="34" charset="0"/>
                <a:cs typeface="Arial" panose="020B0604020202020204" pitchFamily="34" charset="0"/>
              </a:rPr>
              <a:t>SK </a:t>
            </a:r>
            <a:r>
              <a:rPr lang="cs-CZ" sz="6000" dirty="0" err="1" smtClean="0">
                <a:ln w="57150">
                  <a:solidFill>
                    <a:schemeClr val="bg1"/>
                  </a:solidFill>
                </a:ln>
                <a:solidFill>
                  <a:srgbClr val="FF0066"/>
                </a:solidFill>
                <a:effectLst>
                  <a:outerShdw blurRad="38100" dist="38100" dir="2700000" algn="tl">
                    <a:srgbClr val="000000">
                      <a:alpha val="43137"/>
                    </a:srgbClr>
                  </a:outerShdw>
                </a:effectLst>
                <a:latin typeface="Tw Cen MT Condensed Extra Bold" panose="020B0803020202020204" pitchFamily="34" charset="-18"/>
                <a:ea typeface="Verdana" pitchFamily="34" charset="0"/>
                <a:cs typeface="Arial" panose="020B0604020202020204" pitchFamily="34" charset="0"/>
              </a:rPr>
              <a:t>Štětí</a:t>
            </a:r>
            <a:r>
              <a:rPr lang="cs-CZ" sz="6000" dirty="0" smtClean="0">
                <a:ln w="57150">
                  <a:solidFill>
                    <a:schemeClr val="bg1"/>
                  </a:solidFill>
                </a:ln>
                <a:solidFill>
                  <a:srgbClr val="FF0066"/>
                </a:solidFill>
                <a:effectLst>
                  <a:outerShdw blurRad="38100" dist="38100" dir="2700000" algn="tl">
                    <a:srgbClr val="000000">
                      <a:alpha val="43137"/>
                    </a:srgbClr>
                  </a:outerShdw>
                </a:effectLst>
                <a:latin typeface="Tw Cen MT Condensed Extra Bold" panose="020B0803020202020204" pitchFamily="34" charset="-18"/>
                <a:ea typeface="Verdana" pitchFamily="34" charset="0"/>
                <a:cs typeface="Arial" panose="020B0604020202020204" pitchFamily="34" charset="0"/>
              </a:rPr>
              <a:t>, z.s.</a:t>
            </a:r>
            <a:endParaRPr lang="cs-CZ" sz="6000" dirty="0">
              <a:ln w="57150">
                <a:solidFill>
                  <a:schemeClr val="bg1"/>
                </a:solidFill>
              </a:ln>
              <a:solidFill>
                <a:srgbClr val="FF0066"/>
              </a:solidFill>
              <a:effectLst>
                <a:outerShdw blurRad="38100" dist="38100" dir="2700000" algn="tl">
                  <a:srgbClr val="000000">
                    <a:alpha val="43137"/>
                  </a:srgbClr>
                </a:outerShdw>
              </a:effectLst>
              <a:latin typeface="Tw Cen MT Condensed Extra Bold" panose="020B0803020202020204" pitchFamily="34" charset="-18"/>
              <a:ea typeface="Verdana" pitchFamily="34" charset="0"/>
              <a:cs typeface="Arial" panose="020B0604020202020204" pitchFamily="34" charset="0"/>
            </a:endParaRPr>
          </a:p>
        </p:txBody>
      </p:sp>
      <p:sp>
        <p:nvSpPr>
          <p:cNvPr id="22" name="Text Box 148"/>
          <p:cNvSpPr txBox="1">
            <a:spLocks noChangeArrowheads="1"/>
          </p:cNvSpPr>
          <p:nvPr/>
        </p:nvSpPr>
        <p:spPr bwMode="auto">
          <a:xfrm>
            <a:off x="71984" y="4181057"/>
            <a:ext cx="4577741" cy="2246755"/>
          </a:xfrm>
          <a:prstGeom prst="rect">
            <a:avLst/>
          </a:prstGeom>
          <a:blipFill>
            <a:blip r:embed="rId3"/>
            <a:stretch>
              <a:fillRect/>
            </a:stretch>
          </a:blipFill>
          <a:ln w="53975" cmpd="sng">
            <a:solidFill>
              <a:srgbClr val="FFCC99"/>
            </a:solidFill>
            <a:prstDash val="sysDash"/>
            <a:miter lim="800000"/>
            <a:headEnd/>
            <a:tailEnd/>
          </a:ln>
          <a:effectLst>
            <a:innerShdw blurRad="63500" dist="88900" dir="6600000">
              <a:schemeClr val="accent1">
                <a:lumMod val="20000"/>
                <a:lumOff val="80000"/>
                <a:alpha val="50000"/>
              </a:schemeClr>
            </a:innerShdw>
          </a:effectLst>
          <a:scene3d>
            <a:camera prst="orthographicFront"/>
            <a:lightRig rig="threePt" dir="t"/>
          </a:scene3d>
          <a:sp3d contourW="12700">
            <a:bevelT w="152400" h="50800" prst="softRound"/>
            <a:bevelB prst="angle"/>
            <a:contourClr>
              <a:schemeClr val="accent2">
                <a:lumMod val="20000"/>
                <a:lumOff val="80000"/>
              </a:schemeClr>
            </a:contourClr>
          </a:sp3d>
        </p:spPr>
        <p:txBody>
          <a:bodyPr wrap="square" lIns="91425" tIns="45713" rIns="91425" bIns="45713">
            <a:spAutoFit/>
          </a:bodyPr>
          <a:lstStyle/>
          <a:p>
            <a:pPr algn="ctr" eaLnBrk="0" hangingPunct="0">
              <a:defRPr/>
            </a:pPr>
            <a:r>
              <a:rPr lang="cs-CZ" sz="2000" u="sng" dirty="0" smtClean="0">
                <a:ln w="19050">
                  <a:noFill/>
                </a:ln>
                <a:solidFill>
                  <a:schemeClr val="accent1">
                    <a:lumMod val="50000"/>
                  </a:schemeClr>
                </a:solidFill>
                <a:effectLst>
                  <a:outerShdw blurRad="38100" dist="38100" dir="2700000" algn="tl">
                    <a:srgbClr val="000000">
                      <a:alpha val="43137"/>
                    </a:srgbClr>
                  </a:outerShdw>
                </a:effectLst>
                <a:latin typeface="Georgia" panose="02040502050405020303" pitchFamily="18" charset="0"/>
                <a:ea typeface="GungsuhChe" pitchFamily="49" charset="-127"/>
                <a:cs typeface="Arial" panose="020B0604020202020204" pitchFamily="34" charset="0"/>
              </a:rPr>
              <a:t>Hlavního rozhodčího</a:t>
            </a:r>
          </a:p>
          <a:p>
            <a:pPr algn="ctr" eaLnBrk="0" hangingPunct="0">
              <a:defRPr/>
            </a:pPr>
            <a:r>
              <a:rPr lang="cs-CZ" sz="2000" dirty="0">
                <a:ln w="3175">
                  <a:noFill/>
                </a:ln>
                <a:effectLst>
                  <a:outerShdw blurRad="38100" dist="38100" dir="2700000" algn="tl">
                    <a:srgbClr val="000000">
                      <a:alpha val="43137"/>
                    </a:srgbClr>
                  </a:outerShdw>
                </a:effectLst>
                <a:latin typeface="Arial Black" panose="020B0A04020102020204" pitchFamily="34" charset="0"/>
                <a:ea typeface="GungsuhChe" pitchFamily="49" charset="-127"/>
                <a:cs typeface="Arial" panose="020B0604020202020204" pitchFamily="34" charset="0"/>
              </a:rPr>
              <a:t>Martina Matase</a:t>
            </a:r>
          </a:p>
          <a:p>
            <a:pPr algn="ctr" eaLnBrk="0" hangingPunct="0">
              <a:defRPr/>
            </a:pPr>
            <a:r>
              <a:rPr lang="cs-CZ" sz="2000" u="sng" dirty="0" smtClean="0">
                <a:ln w="19050">
                  <a:noFill/>
                </a:ln>
                <a:solidFill>
                  <a:schemeClr val="accent1">
                    <a:lumMod val="50000"/>
                  </a:schemeClr>
                </a:solidFill>
                <a:effectLst>
                  <a:outerShdw blurRad="38100" dist="38100" dir="2700000" algn="tl">
                    <a:srgbClr val="000000">
                      <a:alpha val="43137"/>
                    </a:srgbClr>
                  </a:outerShdw>
                </a:effectLst>
                <a:latin typeface="Georgia" panose="02040502050405020303" pitchFamily="18" charset="0"/>
                <a:ea typeface="GungsuhChe" pitchFamily="49" charset="-127"/>
                <a:cs typeface="Arial" panose="020B0604020202020204" pitchFamily="34" charset="0"/>
              </a:rPr>
              <a:t>Asistenty hlavního rozhodčího</a:t>
            </a:r>
          </a:p>
          <a:p>
            <a:pPr algn="ctr" eaLnBrk="0" hangingPunct="0">
              <a:defRPr/>
            </a:pPr>
            <a:r>
              <a:rPr lang="cs-CZ" sz="2000" dirty="0">
                <a:ln w="3175">
                  <a:noFill/>
                </a:ln>
                <a:effectLst>
                  <a:outerShdw blurRad="38100" dist="38100" dir="2700000" algn="tl">
                    <a:srgbClr val="000000">
                      <a:alpha val="43137"/>
                    </a:srgbClr>
                  </a:outerShdw>
                </a:effectLst>
                <a:latin typeface="Arial Black" panose="020B0A04020102020204" pitchFamily="34" charset="0"/>
                <a:ea typeface="GungsuhChe" pitchFamily="49" charset="-127"/>
                <a:cs typeface="Arial" panose="020B0604020202020204" pitchFamily="34" charset="0"/>
              </a:rPr>
              <a:t>Jana </a:t>
            </a:r>
            <a:r>
              <a:rPr lang="cs-CZ" sz="2000" dirty="0" err="1">
                <a:ln w="3175">
                  <a:noFill/>
                </a:ln>
                <a:effectLst>
                  <a:outerShdw blurRad="38100" dist="38100" dir="2700000" algn="tl">
                    <a:srgbClr val="000000">
                      <a:alpha val="43137"/>
                    </a:srgbClr>
                  </a:outerShdw>
                </a:effectLst>
                <a:latin typeface="Arial Black" panose="020B0A04020102020204" pitchFamily="34" charset="0"/>
                <a:ea typeface="GungsuhChe" pitchFamily="49" charset="-127"/>
                <a:cs typeface="Arial" panose="020B0604020202020204" pitchFamily="34" charset="0"/>
              </a:rPr>
              <a:t>Davignona</a:t>
            </a:r>
            <a:endParaRPr lang="cs-CZ" sz="2000" dirty="0">
              <a:ln w="3175">
                <a:noFill/>
              </a:ln>
              <a:effectLst>
                <a:outerShdw blurRad="38100" dist="38100" dir="2700000" algn="tl">
                  <a:srgbClr val="000000">
                    <a:alpha val="43137"/>
                  </a:srgbClr>
                </a:outerShdw>
              </a:effectLst>
              <a:latin typeface="Arial Black" panose="020B0A04020102020204" pitchFamily="34" charset="0"/>
              <a:ea typeface="GungsuhChe" pitchFamily="49" charset="-127"/>
              <a:cs typeface="Arial" panose="020B0604020202020204" pitchFamily="34" charset="0"/>
            </a:endParaRPr>
          </a:p>
          <a:p>
            <a:pPr algn="ctr" eaLnBrk="0" hangingPunct="0">
              <a:defRPr/>
            </a:pPr>
            <a:r>
              <a:rPr lang="cs-CZ" sz="2000" dirty="0">
                <a:ln w="3175">
                  <a:noFill/>
                </a:ln>
                <a:effectLst>
                  <a:outerShdw blurRad="38100" dist="38100" dir="2700000" algn="tl">
                    <a:srgbClr val="000000">
                      <a:alpha val="43137"/>
                    </a:srgbClr>
                  </a:outerShdw>
                </a:effectLst>
                <a:latin typeface="Arial Black" panose="020B0A04020102020204" pitchFamily="34" charset="0"/>
                <a:ea typeface="GungsuhChe" pitchFamily="49" charset="-127"/>
                <a:cs typeface="Arial" panose="020B0604020202020204" pitchFamily="34" charset="0"/>
              </a:rPr>
              <a:t>Ladislava Holce</a:t>
            </a:r>
            <a:endParaRPr lang="cs-CZ" sz="2000" dirty="0">
              <a:ln w="3175">
                <a:noFill/>
              </a:ln>
              <a:solidFill>
                <a:schemeClr val="accent1">
                  <a:lumMod val="50000"/>
                </a:schemeClr>
              </a:solidFill>
              <a:effectLst>
                <a:outerShdw blurRad="38100" dist="38100" dir="2700000" algn="tl">
                  <a:srgbClr val="000000">
                    <a:alpha val="43137"/>
                  </a:srgbClr>
                </a:outerShdw>
              </a:effectLst>
              <a:latin typeface="Arial Black" panose="020B0A04020102020204" pitchFamily="34" charset="0"/>
              <a:ea typeface="GungsuhChe" pitchFamily="49" charset="-127"/>
              <a:cs typeface="Arial" panose="020B0604020202020204" pitchFamily="34" charset="0"/>
            </a:endParaRPr>
          </a:p>
          <a:p>
            <a:pPr algn="ctr" eaLnBrk="0" hangingPunct="0">
              <a:defRPr/>
            </a:pPr>
            <a:r>
              <a:rPr lang="cs-CZ" sz="2000" u="sng" dirty="0" smtClean="0">
                <a:ln w="19050">
                  <a:noFill/>
                </a:ln>
                <a:solidFill>
                  <a:schemeClr val="accent1">
                    <a:lumMod val="50000"/>
                  </a:schemeClr>
                </a:solidFill>
                <a:effectLst>
                  <a:outerShdw blurRad="38100" dist="38100" dir="2700000" algn="tl">
                    <a:srgbClr val="000000">
                      <a:alpha val="43137"/>
                    </a:srgbClr>
                  </a:outerShdw>
                </a:effectLst>
                <a:latin typeface="Georgia" panose="02040502050405020303" pitchFamily="18" charset="0"/>
                <a:ea typeface="GungsuhChe" pitchFamily="49" charset="-127"/>
                <a:cs typeface="Arial" panose="020B0604020202020204" pitchFamily="34" charset="0"/>
              </a:rPr>
              <a:t>Delegáta ÚKFS</a:t>
            </a:r>
          </a:p>
          <a:p>
            <a:pPr eaLnBrk="0" hangingPunct="0">
              <a:defRPr/>
            </a:pPr>
            <a:r>
              <a:rPr lang="cs-CZ" sz="2000" dirty="0" smtClean="0">
                <a:ln w="3175">
                  <a:noFill/>
                </a:ln>
                <a:effectLst>
                  <a:outerShdw blurRad="38100" dist="38100" dir="2700000" algn="tl">
                    <a:srgbClr val="000000">
                      <a:alpha val="43137"/>
                    </a:srgbClr>
                  </a:outerShdw>
                </a:effectLst>
                <a:latin typeface="Arial" pitchFamily="34" charset="0"/>
                <a:ea typeface="GungsuhChe" pitchFamily="49" charset="-127"/>
                <a:cs typeface="Arial" pitchFamily="34" charset="0"/>
              </a:rPr>
              <a:t>                     Petra Kalistu</a:t>
            </a:r>
            <a:endParaRPr lang="cs-CZ" sz="2000" dirty="0" smtClean="0">
              <a:ln w="3175">
                <a:noFill/>
              </a:ln>
              <a:effectLst>
                <a:outerShdw blurRad="38100" dist="38100" dir="2700000" algn="tl">
                  <a:srgbClr val="000000">
                    <a:alpha val="43137"/>
                  </a:srgbClr>
                </a:outerShdw>
              </a:effectLst>
              <a:latin typeface="Arial Black" panose="020B0A04020102020204" pitchFamily="34" charset="0"/>
              <a:ea typeface="GungsuhChe" pitchFamily="49" charset="-127"/>
              <a:cs typeface="Arial" pitchFamily="34" charset="0"/>
            </a:endParaRPr>
          </a:p>
        </p:txBody>
      </p:sp>
      <p:sp>
        <p:nvSpPr>
          <p:cNvPr id="23" name="TextovéPole 22"/>
          <p:cNvSpPr txBox="1"/>
          <p:nvPr/>
        </p:nvSpPr>
        <p:spPr>
          <a:xfrm>
            <a:off x="71984" y="1090509"/>
            <a:ext cx="4608512" cy="584775"/>
          </a:xfrm>
          <a:prstGeom prst="rect">
            <a:avLst/>
          </a:prstGeom>
          <a:gradFill>
            <a:gsLst>
              <a:gs pos="0">
                <a:srgbClr val="89FA7A"/>
              </a:gs>
              <a:gs pos="0">
                <a:srgbClr val="CCFFFF"/>
              </a:gs>
            </a:gsLst>
            <a:lin ang="5400000" scaled="1"/>
          </a:gradFill>
          <a:ln w="44450" cap="rnd">
            <a:solidFill>
              <a:schemeClr val="tx1"/>
            </a:solidFill>
            <a:bevel/>
          </a:ln>
          <a:effectLst/>
        </p:spPr>
        <p:txBody>
          <a:bodyPr wrap="square" rtlCol="0">
            <a:spAutoFit/>
            <a:scene3d>
              <a:camera prst="orthographicFront"/>
              <a:lightRig rig="freezing" dir="t"/>
            </a:scene3d>
            <a:sp3d contourW="6350" prstMaterial="matte">
              <a:extrusionClr>
                <a:schemeClr val="bg1"/>
              </a:extrusionClr>
              <a:contourClr>
                <a:schemeClr val="bg1"/>
              </a:contourClr>
            </a:sp3d>
          </a:bodyPr>
          <a:lstStyle/>
          <a:p>
            <a:pPr algn="ctr" defTabSz="954088"/>
            <a:r>
              <a:rPr lang="cs-CZ" sz="1600" i="1" dirty="0" smtClean="0">
                <a:solidFill>
                  <a:srgbClr val="009900"/>
                </a:solidFill>
                <a:effectLst/>
                <a:latin typeface="Franklin Gothic Demi" panose="020B0703020102020204" pitchFamily="34" charset="0"/>
                <a:ea typeface="Tahoma" pitchFamily="34" charset="0"/>
                <a:cs typeface="Arial" panose="020B0604020202020204" pitchFamily="34" charset="0"/>
              </a:rPr>
              <a:t>Při příležitosti dnešního utkání Ústeckého přeboru funkcionáře, hráče a příznivce</a:t>
            </a:r>
          </a:p>
        </p:txBody>
      </p:sp>
      <p:sp>
        <p:nvSpPr>
          <p:cNvPr id="24" name="Rectangle 129"/>
          <p:cNvSpPr>
            <a:spLocks noChangeArrowheads="1"/>
          </p:cNvSpPr>
          <p:nvPr/>
        </p:nvSpPr>
        <p:spPr bwMode="auto">
          <a:xfrm>
            <a:off x="71984" y="2755404"/>
            <a:ext cx="4608512" cy="1224136"/>
          </a:xfrm>
          <a:prstGeom prst="rect">
            <a:avLst/>
          </a:prstGeom>
          <a:solidFill>
            <a:schemeClr val="bg1"/>
          </a:solidFill>
          <a:ln w="57150" cmpd="sng">
            <a:solidFill>
              <a:schemeClr val="tx1"/>
            </a:solidFill>
            <a:prstDash val="solid"/>
            <a:miter lim="800000"/>
            <a:headEnd/>
            <a:tailEnd/>
          </a:ln>
          <a:effectLst>
            <a:glow rad="63500">
              <a:srgbClr val="FF0000">
                <a:alpha val="40000"/>
              </a:srgbClr>
            </a:glow>
            <a:innerShdw blurRad="647700" dist="1498600">
              <a:schemeClr val="accent1">
                <a:lumMod val="60000"/>
                <a:lumOff val="40000"/>
                <a:alpha val="62000"/>
              </a:schemeClr>
            </a:innerShdw>
          </a:effectLst>
          <a:scene3d>
            <a:camera prst="orthographicFront"/>
            <a:lightRig rig="threePt" dir="t"/>
          </a:scene3d>
          <a:sp3d>
            <a:extrusionClr>
              <a:schemeClr val="bg1"/>
            </a:extrusionClr>
            <a:contourClr>
              <a:schemeClr val="bg1"/>
            </a:contourClr>
          </a:sp3d>
        </p:spPr>
        <p:txBody>
          <a:bodyPr lIns="91425" tIns="45713" rIns="91425" bIns="45713" anchor="ctr"/>
          <a:lstStyle/>
          <a:p>
            <a:pPr algn="ctr" eaLnBrk="0" hangingPunct="0">
              <a:defRPr/>
            </a:pPr>
            <a:r>
              <a:rPr lang="cs-CZ" sz="4800" dirty="0" smtClean="0">
                <a:ln w="28575" cap="rnd" cmpd="dbl">
                  <a:solidFill>
                    <a:schemeClr val="tx1"/>
                  </a:solidFill>
                  <a:bevel/>
                </a:ln>
                <a:solidFill>
                  <a:srgbClr val="3333CC"/>
                </a:solidFill>
                <a:effectLst>
                  <a:outerShdw blurRad="38100" dist="38100" dir="2700000" algn="tl">
                    <a:srgbClr val="000000">
                      <a:alpha val="43137"/>
                    </a:srgbClr>
                  </a:outerShdw>
                </a:effectLst>
                <a:latin typeface="Tw Cen MT Condensed Extra Bold" panose="020B0803020202020204" pitchFamily="34" charset="-18"/>
                <a:ea typeface="Gungsuh" pitchFamily="18" charset="-127"/>
                <a:cs typeface="Arial" panose="020B0604020202020204" pitchFamily="34" charset="0"/>
              </a:rPr>
              <a:t>TJ Sokol Srbice, </a:t>
            </a:r>
            <a:r>
              <a:rPr lang="cs-CZ" sz="4400" dirty="0" err="1" smtClean="0">
                <a:ln w="28575" cap="rnd" cmpd="dbl">
                  <a:solidFill>
                    <a:schemeClr val="tx1"/>
                  </a:solidFill>
                  <a:bevel/>
                </a:ln>
                <a:solidFill>
                  <a:srgbClr val="3333CC"/>
                </a:solidFill>
                <a:effectLst>
                  <a:outerShdw blurRad="38100" dist="38100" dir="2700000" algn="tl">
                    <a:srgbClr val="000000">
                      <a:alpha val="43137"/>
                    </a:srgbClr>
                  </a:outerShdw>
                </a:effectLst>
                <a:latin typeface="Tw Cen MT Condensed Extra Bold" panose="020B0803020202020204" pitchFamily="34" charset="-18"/>
                <a:ea typeface="Gungsuh" pitchFamily="18" charset="-127"/>
                <a:cs typeface="Arial" panose="020B0604020202020204" pitchFamily="34" charset="0"/>
              </a:rPr>
              <a:t>z.s</a:t>
            </a:r>
            <a:r>
              <a:rPr lang="cs-CZ" sz="4400" dirty="0" smtClean="0">
                <a:ln w="28575" cap="rnd" cmpd="dbl">
                  <a:solidFill>
                    <a:schemeClr val="tx1"/>
                  </a:solidFill>
                  <a:bevel/>
                </a:ln>
                <a:solidFill>
                  <a:srgbClr val="3333CC"/>
                </a:solidFill>
                <a:effectLst>
                  <a:outerShdw blurRad="38100" dist="38100" dir="2700000" algn="tl">
                    <a:srgbClr val="000000">
                      <a:alpha val="43137"/>
                    </a:srgbClr>
                  </a:outerShdw>
                </a:effectLst>
                <a:latin typeface="Tw Cen MT Condensed Extra Bold" panose="020B0803020202020204" pitchFamily="34" charset="-18"/>
                <a:ea typeface="Gungsuh" pitchFamily="18" charset="-127"/>
                <a:cs typeface="Arial" panose="020B0604020202020204" pitchFamily="34" charset="0"/>
              </a:rPr>
              <a:t>.</a:t>
            </a:r>
            <a:endParaRPr lang="cs-CZ" sz="4800" dirty="0" smtClean="0">
              <a:ln w="28575" cap="rnd" cmpd="dbl">
                <a:solidFill>
                  <a:schemeClr val="tx1"/>
                </a:solidFill>
                <a:bevel/>
              </a:ln>
              <a:solidFill>
                <a:srgbClr val="3333CC"/>
              </a:solidFill>
              <a:effectLst>
                <a:outerShdw blurRad="38100" dist="38100" dir="2700000" algn="tl">
                  <a:srgbClr val="000000">
                    <a:alpha val="43137"/>
                  </a:srgbClr>
                </a:outerShdw>
              </a:effectLst>
              <a:latin typeface="Tw Cen MT Condensed Extra Bold" panose="020B0803020202020204" pitchFamily="34" charset="-18"/>
              <a:ea typeface="Gungsuh" pitchFamily="18" charset="-127"/>
              <a:cs typeface="Arial" panose="020B0604020202020204" pitchFamily="34" charset="0"/>
            </a:endParaRPr>
          </a:p>
        </p:txBody>
      </p:sp>
      <p:sp>
        <p:nvSpPr>
          <p:cNvPr id="11" name="TextovéPole 10"/>
          <p:cNvSpPr txBox="1"/>
          <p:nvPr/>
        </p:nvSpPr>
        <p:spPr>
          <a:xfrm>
            <a:off x="7560816" y="6931868"/>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43</a:t>
            </a:r>
          </a:p>
        </p:txBody>
      </p:sp>
      <p:pic>
        <p:nvPicPr>
          <p:cNvPr id="3" name="Obrázek 2"/>
          <p:cNvPicPr>
            <a:picLocks noChangeAspect="1"/>
          </p:cNvPicPr>
          <p:nvPr/>
        </p:nvPicPr>
        <p:blipFill>
          <a:blip r:embed="rId4"/>
          <a:stretch>
            <a:fillRect/>
          </a:stretch>
        </p:blipFill>
        <p:spPr>
          <a:xfrm>
            <a:off x="3240336" y="6571828"/>
            <a:ext cx="484343" cy="540000"/>
          </a:xfrm>
          <a:prstGeom prst="rect">
            <a:avLst/>
          </a:prstGeom>
        </p:spPr>
      </p:pic>
      <p:pic>
        <p:nvPicPr>
          <p:cNvPr id="4" name="Obrázek 3"/>
          <p:cNvPicPr>
            <a:picLocks noChangeAspect="1"/>
          </p:cNvPicPr>
          <p:nvPr/>
        </p:nvPicPr>
        <p:blipFill>
          <a:blip r:embed="rId5"/>
          <a:stretch>
            <a:fillRect/>
          </a:stretch>
        </p:blipFill>
        <p:spPr>
          <a:xfrm>
            <a:off x="648048" y="6499820"/>
            <a:ext cx="610875" cy="540000"/>
          </a:xfrm>
          <a:prstGeom prst="rect">
            <a:avLst/>
          </a:prstGeom>
        </p:spPr>
      </p:pic>
      <p:sp>
        <p:nvSpPr>
          <p:cNvPr id="2" name="TextovéPole 1"/>
          <p:cNvSpPr txBox="1"/>
          <p:nvPr/>
        </p:nvSpPr>
        <p:spPr>
          <a:xfrm>
            <a:off x="5328568" y="163116"/>
            <a:ext cx="4752528" cy="6617196"/>
          </a:xfrm>
          <a:prstGeom prst="rect">
            <a:avLst/>
          </a:prstGeom>
          <a:blipFill dpi="0" rotWithShape="1">
            <a:blip r:embed="rId6"/>
            <a:srcRect/>
            <a:stretch>
              <a:fillRect/>
            </a:stretch>
          </a:blipFill>
          <a:effectLst>
            <a:glow rad="101600">
              <a:srgbClr val="CCFFCC">
                <a:alpha val="40000"/>
              </a:srgbClr>
            </a:glow>
            <a:softEdge rad="393700"/>
          </a:effectLst>
        </p:spPr>
        <p:txBody>
          <a:bodyPr wrap="square" rtlCol="0">
            <a:spAutoFit/>
          </a:bodyPr>
          <a:lstStyle/>
          <a:p>
            <a:pPr algn="ctr"/>
            <a:r>
              <a:rPr lang="cs-CZ" sz="4000" dirty="0" smtClean="0">
                <a:solidFill>
                  <a:srgbClr val="FF0000"/>
                </a:solidFill>
                <a:effectLst>
                  <a:outerShdw blurRad="38100" dist="38100" dir="2700000" algn="tl">
                    <a:srgbClr val="000000">
                      <a:alpha val="43137"/>
                    </a:srgbClr>
                  </a:outerShdw>
                </a:effectLst>
                <a:latin typeface="Berlin Sans FB Demi" panose="020E0802020502020306" pitchFamily="34" charset="0"/>
              </a:rPr>
              <a:t>Krásnou zimu a pěkný nový rok 2018 přeje fotbalový oddíl </a:t>
            </a:r>
          </a:p>
          <a:p>
            <a:pPr algn="ctr"/>
            <a:r>
              <a:rPr lang="cs-CZ" sz="4000" dirty="0" smtClean="0">
                <a:solidFill>
                  <a:srgbClr val="FF0000"/>
                </a:solidFill>
                <a:effectLst>
                  <a:outerShdw blurRad="38100" dist="38100" dir="2700000" algn="tl">
                    <a:srgbClr val="000000">
                      <a:alpha val="43137"/>
                    </a:srgbClr>
                  </a:outerShdw>
                </a:effectLst>
                <a:latin typeface="Berlin Sans FB Demi" panose="020E0802020502020306" pitchFamily="34" charset="0"/>
              </a:rPr>
              <a:t>SK Štětí</a:t>
            </a:r>
          </a:p>
          <a:p>
            <a:pPr algn="ctr"/>
            <a:r>
              <a:rPr lang="cs-CZ" sz="2800" dirty="0" smtClean="0">
                <a:ln>
                  <a:solidFill>
                    <a:srgbClr val="FFFF00"/>
                  </a:solidFill>
                </a:ln>
                <a:solidFill>
                  <a:srgbClr val="003300"/>
                </a:solidFill>
                <a:latin typeface="Comic Sans MS" panose="030F0702030302020204" pitchFamily="66" charset="0"/>
              </a:rPr>
              <a:t>Společně s Vámi se těšíme na jarní část soutěže. Začíná 10.3.2018 a první domácí zápas hraje mužstvo dospělých 17. března 2018 proti TJ Horní Jiřetín/FK Litvínov</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římá spojovací šipka 8"/>
          <p:cNvCxnSpPr/>
          <p:nvPr/>
        </p:nvCxnSpPr>
        <p:spPr bwMode="auto">
          <a:xfrm>
            <a:off x="9693321" y="7004050"/>
            <a:ext cx="531767"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8" name="TextovéPole 7"/>
          <p:cNvSpPr txBox="1"/>
          <p:nvPr/>
        </p:nvSpPr>
        <p:spPr>
          <a:xfrm>
            <a:off x="5347032" y="91108"/>
            <a:ext cx="4754238" cy="6494085"/>
          </a:xfrm>
          <a:prstGeom prst="rect">
            <a:avLst/>
          </a:prstGeom>
          <a:noFill/>
          <a:ln w="57150">
            <a:solidFill>
              <a:srgbClr val="009900"/>
            </a:solidFill>
          </a:ln>
          <a:effectLst>
            <a:innerShdw blurRad="114300">
              <a:prstClr val="black"/>
            </a:innerShdw>
          </a:effectLst>
        </p:spPr>
        <p:txBody>
          <a:bodyPr wrap="square" anchor="ctr" anchorCtr="0">
            <a:sp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ctr" eaLnBrk="0" hangingPunct="0">
              <a:defRPr/>
            </a:pPr>
            <a:r>
              <a:rPr lang="cs-CZ" sz="3200" i="1" u="sng" dirty="0">
                <a:ln w="28575" cap="flat">
                  <a:noFill/>
                  <a:prstDash val="solid"/>
                  <a:round/>
                </a:ln>
                <a:effectLst>
                  <a:outerShdw blurRad="63500" sx="98000" sy="98000" algn="ctr" rotWithShape="0">
                    <a:srgbClr val="33CC33">
                      <a:alpha val="40000"/>
                    </a:srgbClr>
                  </a:outerShdw>
                </a:effectLst>
                <a:latin typeface="Rockwell Condensed" panose="02060603050405020104" pitchFamily="18" charset="0"/>
                <a:ea typeface="Malgun Gothic" pitchFamily="34" charset="-127"/>
                <a:cs typeface="Miriam" panose="020B0502050101010101" pitchFamily="34" charset="-79"/>
              </a:rPr>
              <a:t>Vážení sportovní </a:t>
            </a:r>
            <a:endParaRPr lang="cs-CZ" sz="3200" i="1" u="sng" dirty="0" smtClean="0">
              <a:ln w="28575" cap="flat">
                <a:noFill/>
                <a:prstDash val="solid"/>
                <a:round/>
              </a:ln>
              <a:effectLst>
                <a:outerShdw blurRad="63500" sx="98000" sy="98000" algn="ctr" rotWithShape="0">
                  <a:srgbClr val="33CC33">
                    <a:alpha val="40000"/>
                  </a:srgbClr>
                </a:outerShdw>
              </a:effectLst>
              <a:latin typeface="Rockwell Condensed" panose="02060603050405020104" pitchFamily="18" charset="0"/>
              <a:ea typeface="Malgun Gothic" pitchFamily="34" charset="-127"/>
              <a:cs typeface="Miriam" panose="020B0502050101010101" pitchFamily="34" charset="-79"/>
            </a:endParaRPr>
          </a:p>
          <a:p>
            <a:pPr algn="ctr" eaLnBrk="0" hangingPunct="0">
              <a:defRPr/>
            </a:pPr>
            <a:r>
              <a:rPr lang="cs-CZ" sz="3200" i="1" u="sng" dirty="0" smtClean="0">
                <a:ln w="28575" cap="flat">
                  <a:noFill/>
                  <a:prstDash val="solid"/>
                  <a:round/>
                </a:ln>
                <a:effectLst>
                  <a:outerShdw blurRad="63500" sx="98000" sy="98000" algn="ctr" rotWithShape="0">
                    <a:srgbClr val="33CC33">
                      <a:alpha val="40000"/>
                    </a:srgbClr>
                  </a:outerShdw>
                </a:effectLst>
                <a:latin typeface="Rockwell Condensed" panose="02060603050405020104" pitchFamily="18" charset="0"/>
                <a:ea typeface="Malgun Gothic" pitchFamily="34" charset="-127"/>
                <a:cs typeface="Miriam" panose="020B0502050101010101" pitchFamily="34" charset="-79"/>
              </a:rPr>
              <a:t>přátelé</a:t>
            </a:r>
          </a:p>
          <a:p>
            <a:pPr algn="just" eaLnBrk="0" hangingPunct="0">
              <a:defRPr/>
            </a:pPr>
            <a:r>
              <a:rPr lang="cs-CZ" sz="1100" i="1" dirty="0" smtClean="0">
                <a:latin typeface="Arial" pitchFamily="34" charset="0"/>
                <a:cs typeface="Arial" pitchFamily="34" charset="0"/>
              </a:rPr>
              <a:t>      osmé vydání zpravodaje, které jste právě otevřeli je posledním v letošním kalendářním roce. Konec podzimní části sezóny to dnes však ještě není. Ten přijde až za týden 18. listopadu v </a:t>
            </a:r>
            <a:r>
              <a:rPr lang="cs-CZ" sz="1100" i="1" dirty="0" err="1" smtClean="0">
                <a:latin typeface="Arial" pitchFamily="34" charset="0"/>
                <a:cs typeface="Arial" pitchFamily="34" charset="0"/>
              </a:rPr>
              <a:t>Perštejně</a:t>
            </a:r>
            <a:r>
              <a:rPr lang="cs-CZ" sz="1100" i="1" dirty="0" smtClean="0">
                <a:latin typeface="Arial" pitchFamily="34" charset="0"/>
                <a:cs typeface="Arial" pitchFamily="34" charset="0"/>
              </a:rPr>
              <a:t>. Fotbalový rok se počítá trochu jinak než ten kalendářní a tak můžeme bilancovat zatím jen půlku sezóny. Druhá část nás čeká v první polovině roku 2018. Fotbalový rok 2017 hodnotíme v našem klubu jako úspěšný. Ano,  přišly i prohry, ale těch bylo méně než výher.  Většinou jsme slavili úspěchy a vítězství. Na druhou stranu amatérský fotbal není jen o výhrách, ale především o radosti ze hry i z pohybu. Hraje se pro diváky, kteří společně s hráči prožívají šťastné i smutné chvíle svého týmu, ale domů se vrací s pocitem dobře stráveného volného času. Po celý rok byl fotbalový stadion ve Štětí plný od pondělí až do neděle. Stovky zápasů společně s tréninky a turnaji nedali správci zdejšího stadionu Jirkovi Trutnovskému odpočinout. Hřiště i šatny byly vždy připraveny a za to mu patří stejně tak jako i jeho manželce Blance, která se starala o úklid kabin, velké poděkování. Dalšími, bez kterých by byl fotbalový život nemyslitelný, jsou trenéři společně s vedoucími mužstev. Těm patří  také velký dík. To jakým způsobem se  budeme věnovat mládeži, tak bude vypadat štětský fotbal v budoucnu. Abychom mohli jezdit na zápasy a nastupovat v pěkných dresech potřebujeme peníze.  Provozní náklady jdou do statisíců a jsme velice rádi, že si to uvědomují i zastupitelé města Štětí, kteří každý rok poskytují formou grantů finanční podporu. Důležitá je i  partnerská spolupráce s ostatními subjekty ať už ze Štětí  nebo z okolí města. Velkou pomoc zajišťuje  i Dům dětí a mládeže ve Štětí.  Když to všechno do sebe  pěkně zapadne a úspěšně to usměrní výbor fotbalového oddílu, který není zrovna početný a  rád mezi sebe přijme zájemce o tuto činnost, ve složení předseda Vladimír Frey, sekretář Milan Plíšek a člen Jiří </a:t>
            </a:r>
            <a:r>
              <a:rPr lang="cs-CZ" sz="1100" i="1" dirty="0" err="1" smtClean="0">
                <a:latin typeface="Arial" pitchFamily="34" charset="0"/>
                <a:cs typeface="Arial" pitchFamily="34" charset="0"/>
              </a:rPr>
              <a:t>Havner</a:t>
            </a:r>
            <a:r>
              <a:rPr lang="cs-CZ" sz="1100" i="1" dirty="0" smtClean="0">
                <a:latin typeface="Arial" pitchFamily="34" charset="0"/>
                <a:cs typeface="Arial" pitchFamily="34" charset="0"/>
              </a:rPr>
              <a:t>, tak se můžou kola fotbalových zápasů roztočit.</a:t>
            </a:r>
          </a:p>
        </p:txBody>
      </p:sp>
      <p:cxnSp>
        <p:nvCxnSpPr>
          <p:cNvPr id="12" name="Přímá spojovací čára 11"/>
          <p:cNvCxnSpPr/>
          <p:nvPr/>
        </p:nvCxnSpPr>
        <p:spPr bwMode="auto">
          <a:xfrm>
            <a:off x="216000" y="5419701"/>
            <a:ext cx="2505113" cy="72008"/>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6" name="Přímá spojovací čára 15"/>
          <p:cNvCxnSpPr/>
          <p:nvPr/>
        </p:nvCxnSpPr>
        <p:spPr bwMode="auto">
          <a:xfrm>
            <a:off x="5976640" y="3322399"/>
            <a:ext cx="1219368" cy="1287348"/>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0" name="Přímá spojovací šipka 9"/>
          <p:cNvCxnSpPr/>
          <p:nvPr/>
        </p:nvCxnSpPr>
        <p:spPr bwMode="auto">
          <a:xfrm>
            <a:off x="9764895" y="7003876"/>
            <a:ext cx="460193"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3" name="Přímá spojovací šipka 12"/>
          <p:cNvCxnSpPr/>
          <p:nvPr/>
        </p:nvCxnSpPr>
        <p:spPr bwMode="auto">
          <a:xfrm>
            <a:off x="10623790" y="4843636"/>
            <a:ext cx="1145194" cy="216024"/>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20" name="TextovéPole 19"/>
          <p:cNvSpPr txBox="1"/>
          <p:nvPr/>
        </p:nvSpPr>
        <p:spPr>
          <a:xfrm>
            <a:off x="7416800" y="6931868"/>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a:t>
            </a:r>
          </a:p>
        </p:txBody>
      </p:sp>
      <p:sp>
        <p:nvSpPr>
          <p:cNvPr id="18" name="TextovéPole 17"/>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42</a:t>
            </a:r>
          </a:p>
        </p:txBody>
      </p:sp>
      <p:sp>
        <p:nvSpPr>
          <p:cNvPr id="2" name="TextovéPole 1"/>
          <p:cNvSpPr txBox="1"/>
          <p:nvPr/>
        </p:nvSpPr>
        <p:spPr>
          <a:xfrm>
            <a:off x="143992" y="1412215"/>
            <a:ext cx="4680520" cy="5447645"/>
          </a:xfrm>
          <a:prstGeom prst="rect">
            <a:avLst/>
          </a:prstGeom>
          <a:blipFill>
            <a:blip r:embed="rId3"/>
            <a:stretch>
              <a:fillRect/>
            </a:stretch>
          </a:blipFill>
          <a:effectLst>
            <a:glow rad="63500">
              <a:srgbClr val="0033CC">
                <a:alpha val="40000"/>
              </a:srgbClr>
            </a:glow>
            <a:softEdge rad="419100"/>
          </a:effectLst>
        </p:spPr>
        <p:txBody>
          <a:bodyPr wrap="square" rtlCol="0">
            <a:spAutoFit/>
          </a:bodyPr>
          <a:lstStyle/>
          <a:p>
            <a:pPr algn="ctr"/>
            <a:r>
              <a:rPr lang="cs-CZ" sz="4400" dirty="0" smtClean="0">
                <a:ln w="28575">
                  <a:solidFill>
                    <a:schemeClr val="bg1"/>
                  </a:solidFill>
                </a:ln>
                <a:solidFill>
                  <a:srgbClr val="FFFF99"/>
                </a:solidFill>
                <a:latin typeface="Rockwell" panose="02060603020205020403" pitchFamily="18" charset="0"/>
              </a:rPr>
              <a:t>TJ Spartak Perštejn - </a:t>
            </a:r>
          </a:p>
          <a:p>
            <a:pPr algn="ctr"/>
            <a:r>
              <a:rPr lang="cs-CZ" sz="4400" dirty="0" smtClean="0">
                <a:ln w="28575">
                  <a:solidFill>
                    <a:schemeClr val="bg1"/>
                  </a:solidFill>
                </a:ln>
                <a:solidFill>
                  <a:srgbClr val="FFFF99"/>
                </a:solidFill>
                <a:latin typeface="Rockwell" panose="02060603020205020403" pitchFamily="18" charset="0"/>
              </a:rPr>
              <a:t>SK Štětí</a:t>
            </a:r>
          </a:p>
          <a:p>
            <a:pPr algn="ctr"/>
            <a:r>
              <a:rPr lang="cs-CZ" sz="3600" dirty="0" smtClean="0">
                <a:ln w="28575">
                  <a:solidFill>
                    <a:schemeClr val="bg1"/>
                  </a:solidFill>
                </a:ln>
                <a:solidFill>
                  <a:srgbClr val="FFFF99"/>
                </a:solidFill>
                <a:latin typeface="Rockwell" panose="02060603020205020403" pitchFamily="18" charset="0"/>
              </a:rPr>
              <a:t>Sobota 18.11.2017</a:t>
            </a:r>
          </a:p>
          <a:p>
            <a:pPr algn="ctr"/>
            <a:r>
              <a:rPr lang="cs-CZ" sz="3600" dirty="0" smtClean="0">
                <a:ln w="28575">
                  <a:solidFill>
                    <a:schemeClr val="bg1"/>
                  </a:solidFill>
                </a:ln>
                <a:solidFill>
                  <a:srgbClr val="FFFF99"/>
                </a:solidFill>
                <a:latin typeface="Rockwell" panose="02060603020205020403" pitchFamily="18" charset="0"/>
              </a:rPr>
              <a:t>13:30 hod</a:t>
            </a:r>
          </a:p>
          <a:p>
            <a:pPr algn="ctr"/>
            <a:r>
              <a:rPr lang="cs-CZ" sz="3600" dirty="0" smtClean="0">
                <a:ln w="28575">
                  <a:solidFill>
                    <a:schemeClr val="bg1"/>
                  </a:solidFill>
                </a:ln>
                <a:solidFill>
                  <a:srgbClr val="FFFF99"/>
                </a:solidFill>
                <a:latin typeface="Rockwell" panose="02060603020205020403" pitchFamily="18" charset="0"/>
              </a:rPr>
              <a:t>Odjezd 10:30 </a:t>
            </a:r>
          </a:p>
          <a:p>
            <a:pPr algn="ctr"/>
            <a:endParaRPr lang="cs-CZ" sz="3600" dirty="0" smtClean="0">
              <a:latin typeface="Rockwell" panose="02060603020205020403" pitchFamily="18" charset="0"/>
            </a:endParaRPr>
          </a:p>
          <a:p>
            <a:pPr algn="ctr"/>
            <a:endParaRPr lang="cs-CZ" sz="3600" dirty="0">
              <a:latin typeface="Rockwell" panose="02060603020205020403" pitchFamily="18" charset="0"/>
            </a:endParaRPr>
          </a:p>
          <a:p>
            <a:pPr algn="ctr"/>
            <a:endParaRPr lang="cs-CZ" sz="3600" dirty="0" smtClean="0">
              <a:latin typeface="Rockwell" panose="02060603020205020403" pitchFamily="18" charset="0"/>
            </a:endParaRPr>
          </a:p>
        </p:txBody>
      </p:sp>
      <p:pic>
        <p:nvPicPr>
          <p:cNvPr id="3" name="Obrázek 2"/>
          <p:cNvPicPr>
            <a:picLocks noChangeAspect="1"/>
          </p:cNvPicPr>
          <p:nvPr/>
        </p:nvPicPr>
        <p:blipFill>
          <a:blip r:embed="rId4"/>
          <a:stretch>
            <a:fillRect/>
          </a:stretch>
        </p:blipFill>
        <p:spPr>
          <a:xfrm>
            <a:off x="1383967" y="5374821"/>
            <a:ext cx="1981200" cy="1038225"/>
          </a:xfrm>
          <a:prstGeom prst="rect">
            <a:avLst/>
          </a:prstGeom>
        </p:spPr>
      </p:pic>
      <p:sp>
        <p:nvSpPr>
          <p:cNvPr id="4" name="Obdélník 3"/>
          <p:cNvSpPr/>
          <p:nvPr/>
        </p:nvSpPr>
        <p:spPr>
          <a:xfrm>
            <a:off x="143992" y="166018"/>
            <a:ext cx="4608511" cy="1077218"/>
          </a:xfrm>
          <a:prstGeom prst="rect">
            <a:avLst/>
          </a:prstGeom>
          <a:gradFill>
            <a:gsLst>
              <a:gs pos="47000">
                <a:srgbClr val="FFFF66"/>
              </a:gs>
              <a:gs pos="73000">
                <a:srgbClr val="66FF66"/>
              </a:gs>
            </a:gsLst>
            <a:lin ang="5400000" scaled="1"/>
          </a:gradFill>
        </p:spPr>
        <p:txBody>
          <a:bodyPr wrap="square" lIns="91440" tIns="45720" rIns="91440" bIns="45720" anchor="ctr">
            <a:spAutoFit/>
          </a:bodyPr>
          <a:lstStyle/>
          <a:p>
            <a:pPr algn="ctr"/>
            <a:r>
              <a:rPr lang="cs-CZ" sz="3200" b="1" cap="none" spc="0" dirty="0" smtClean="0">
                <a:ln w="22225">
                  <a:solidFill>
                    <a:schemeClr val="accent2"/>
                  </a:solidFill>
                  <a:prstDash val="solid"/>
                </a:ln>
                <a:solidFill>
                  <a:srgbClr val="F84242"/>
                </a:solidFill>
                <a:effectLst/>
              </a:rPr>
              <a:t>Poslední letošní </a:t>
            </a:r>
          </a:p>
          <a:p>
            <a:pPr algn="ctr"/>
            <a:r>
              <a:rPr lang="cs-CZ" sz="3200" b="1" cap="none" spc="0" dirty="0" smtClean="0">
                <a:ln w="22225">
                  <a:solidFill>
                    <a:schemeClr val="accent2"/>
                  </a:solidFill>
                  <a:prstDash val="solid"/>
                </a:ln>
                <a:solidFill>
                  <a:srgbClr val="F84242"/>
                </a:solidFill>
                <a:effectLst/>
              </a:rPr>
              <a:t>utkání</a:t>
            </a:r>
            <a:endParaRPr lang="cs-CZ" sz="3200" b="1" cap="none" spc="0" dirty="0">
              <a:ln w="22225">
                <a:solidFill>
                  <a:schemeClr val="accent2"/>
                </a:solidFill>
                <a:prstDash val="solid"/>
              </a:ln>
              <a:solidFill>
                <a:srgbClr val="F84242"/>
              </a:solidFill>
              <a:effectLst/>
            </a:endParaRPr>
          </a:p>
        </p:txBody>
      </p:sp>
      <p:cxnSp>
        <p:nvCxnSpPr>
          <p:cNvPr id="15" name="Přímá spojnice se šipkou 14"/>
          <p:cNvCxnSpPr/>
          <p:nvPr/>
        </p:nvCxnSpPr>
        <p:spPr bwMode="auto">
          <a:xfrm>
            <a:off x="8879084" y="6936777"/>
            <a:ext cx="1080120" cy="0"/>
          </a:xfrm>
          <a:prstGeom prst="straightConnector1">
            <a:avLst/>
          </a:prstGeom>
          <a:noFill/>
          <a:ln w="28575" cap="flat" cmpd="sng" algn="ctr">
            <a:solidFill>
              <a:srgbClr val="009900"/>
            </a:solidFill>
            <a:prstDash val="solid"/>
            <a:round/>
            <a:headEnd type="none" w="med" len="med"/>
            <a:tailEnd type="triangle"/>
          </a:ln>
          <a:effectLst>
            <a:outerShdw dist="45791" dir="2021404" algn="ctr" rotWithShape="0">
              <a:srgbClr val="9999FF"/>
            </a:outerShdw>
          </a:effectLst>
        </p:spPr>
      </p:cxn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 name="Text Box 1059"/>
          <p:cNvSpPr txBox="1">
            <a:spLocks noChangeArrowheads="1"/>
          </p:cNvSpPr>
          <p:nvPr/>
        </p:nvSpPr>
        <p:spPr bwMode="auto">
          <a:xfrm>
            <a:off x="388175" y="1027113"/>
            <a:ext cx="181794" cy="279164"/>
          </a:xfrm>
          <a:prstGeom prst="rect">
            <a:avLst/>
          </a:prstGeom>
          <a:noFill/>
          <a:ln w="76200">
            <a:noFill/>
            <a:miter lim="800000"/>
            <a:headEnd/>
            <a:tailEnd/>
          </a:ln>
        </p:spPr>
        <p:txBody>
          <a:bodyPr wrap="none" lIns="89986" tIns="46792" rIns="89986" bIns="46792">
            <a:spAutoFit/>
          </a:bodyPr>
          <a:lstStyle/>
          <a:p>
            <a:pPr eaLnBrk="0" hangingPunct="0"/>
            <a:endParaRPr lang="cs-CZ" u="sng" dirty="0">
              <a:latin typeface="Baskerville Old Face" pitchFamily="18" charset="0"/>
            </a:endParaRPr>
          </a:p>
        </p:txBody>
      </p:sp>
      <p:sp>
        <p:nvSpPr>
          <p:cNvPr id="7" name="TextovéPole 6"/>
          <p:cNvSpPr txBox="1"/>
          <p:nvPr/>
        </p:nvSpPr>
        <p:spPr>
          <a:xfrm>
            <a:off x="1891687" y="7004455"/>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a:t>
            </a:r>
          </a:p>
        </p:txBody>
      </p:sp>
      <p:sp>
        <p:nvSpPr>
          <p:cNvPr id="11" name="TextovéPole 10"/>
          <p:cNvSpPr txBox="1"/>
          <p:nvPr/>
        </p:nvSpPr>
        <p:spPr>
          <a:xfrm>
            <a:off x="7689229"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41</a:t>
            </a:r>
          </a:p>
        </p:txBody>
      </p:sp>
      <p:pic>
        <p:nvPicPr>
          <p:cNvPr id="1026" name="Picture 14"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27" name="Picture 13"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28" name="Picture 12"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1029" name="Picture 11"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1030" name="Picture 10"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1031" name="Picture 9"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1032" name="Picture 8"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1033" name="Picture 7"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1034" name="Picture 6"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428750"/>
            <a:ext cx="909637" cy="228600"/>
          </a:xfrm>
          <a:prstGeom prst="rect">
            <a:avLst/>
          </a:prstGeom>
          <a:noFill/>
          <a:ln w="9525">
            <a:miter lim="800000"/>
            <a:headEnd/>
            <a:tailEnd/>
          </a:ln>
        </p:spPr>
      </p:pic>
      <p:pic>
        <p:nvPicPr>
          <p:cNvPr id="1035" name="Picture 5"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428750"/>
            <a:ext cx="909637" cy="228600"/>
          </a:xfrm>
          <a:prstGeom prst="rect">
            <a:avLst/>
          </a:prstGeom>
          <a:noFill/>
          <a:ln w="9525">
            <a:miter lim="800000"/>
            <a:headEnd/>
            <a:tailEnd/>
          </a:ln>
        </p:spPr>
      </p:pic>
      <p:pic>
        <p:nvPicPr>
          <p:cNvPr id="1036" name="Picture 24"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37" name="Picture 23"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38" name="Picture 22"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39" name="Picture 21"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0" name="Picture 20"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1" name="Picture 19"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2" name="Picture 18"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3" name="Picture 17"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4" name="Picture 16"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5" name="Picture 15"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6" name="Picture 148"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7" name="Picture 147"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8" name="Picture 146"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9" name="Picture 145"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0" name="Picture 144"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1" name="Picture 143"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2" name="Picture 142"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3" name="Picture 141"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4" name="Picture 140"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5" name="Picture 139"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6" name="Picture 138"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7" name="Picture 137"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8" name="Picture 231"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9" name="Picture 230"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60" name="Picture 229"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061" name="Picture 228"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062" name="Picture 227"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063" name="Picture 226"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064" name="Picture 225"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065" name="Picture 224"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066" name="Picture 223"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1466850"/>
            <a:ext cx="909637" cy="228600"/>
          </a:xfrm>
          <a:prstGeom prst="rect">
            <a:avLst/>
          </a:prstGeom>
          <a:noFill/>
          <a:ln w="9525">
            <a:miter lim="800000"/>
            <a:headEnd/>
            <a:tailEnd/>
          </a:ln>
        </p:spPr>
      </p:pic>
      <p:pic>
        <p:nvPicPr>
          <p:cNvPr id="1067" name="Picture 222"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1466850"/>
            <a:ext cx="909637" cy="228600"/>
          </a:xfrm>
          <a:prstGeom prst="rect">
            <a:avLst/>
          </a:prstGeom>
          <a:noFill/>
          <a:ln w="9525">
            <a:miter lim="800000"/>
            <a:headEnd/>
            <a:tailEnd/>
          </a:ln>
        </p:spPr>
      </p:pic>
      <p:pic>
        <p:nvPicPr>
          <p:cNvPr id="1068" name="Picture 221"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1666875"/>
            <a:ext cx="909637" cy="228600"/>
          </a:xfrm>
          <a:prstGeom prst="rect">
            <a:avLst/>
          </a:prstGeom>
          <a:noFill/>
          <a:ln w="9525">
            <a:miter lim="800000"/>
            <a:headEnd/>
            <a:tailEnd/>
          </a:ln>
        </p:spPr>
      </p:pic>
      <p:pic>
        <p:nvPicPr>
          <p:cNvPr id="1069" name="Picture 220"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1666875"/>
            <a:ext cx="909637" cy="228600"/>
          </a:xfrm>
          <a:prstGeom prst="rect">
            <a:avLst/>
          </a:prstGeom>
          <a:noFill/>
          <a:ln w="9525">
            <a:miter lim="800000"/>
            <a:headEnd/>
            <a:tailEnd/>
          </a:ln>
        </p:spPr>
      </p:pic>
      <p:pic>
        <p:nvPicPr>
          <p:cNvPr id="1070" name="Picture 219"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1866900"/>
            <a:ext cx="909637" cy="230188"/>
          </a:xfrm>
          <a:prstGeom prst="rect">
            <a:avLst/>
          </a:prstGeom>
          <a:noFill/>
          <a:ln w="9525">
            <a:miter lim="800000"/>
            <a:headEnd/>
            <a:tailEnd/>
          </a:ln>
        </p:spPr>
      </p:pic>
      <p:pic>
        <p:nvPicPr>
          <p:cNvPr id="1071" name="Picture 218"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1866900"/>
            <a:ext cx="909637" cy="230188"/>
          </a:xfrm>
          <a:prstGeom prst="rect">
            <a:avLst/>
          </a:prstGeom>
          <a:noFill/>
          <a:ln w="9525">
            <a:miter lim="800000"/>
            <a:headEnd/>
            <a:tailEnd/>
          </a:ln>
        </p:spPr>
      </p:pic>
      <p:pic>
        <p:nvPicPr>
          <p:cNvPr id="1072" name="Picture 217"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2066925"/>
            <a:ext cx="909637" cy="228600"/>
          </a:xfrm>
          <a:prstGeom prst="rect">
            <a:avLst/>
          </a:prstGeom>
          <a:noFill/>
          <a:ln w="9525">
            <a:miter lim="800000"/>
            <a:headEnd/>
            <a:tailEnd/>
          </a:ln>
        </p:spPr>
      </p:pic>
      <p:pic>
        <p:nvPicPr>
          <p:cNvPr id="1073" name="Picture 216"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2066925"/>
            <a:ext cx="909637" cy="228600"/>
          </a:xfrm>
          <a:prstGeom prst="rect">
            <a:avLst/>
          </a:prstGeom>
          <a:noFill/>
          <a:ln w="9525">
            <a:miter lim="800000"/>
            <a:headEnd/>
            <a:tailEnd/>
          </a:ln>
        </p:spPr>
      </p:pic>
      <p:pic>
        <p:nvPicPr>
          <p:cNvPr id="1074" name="Picture 215"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075" name="Picture 214"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076" name="Picture 249"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77" name="Picture 248"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78" name="Picture 247"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079" name="Picture 246"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080" name="Picture 245"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081" name="Picture 244"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082" name="Picture 24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083" name="Picture 24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084" name="Picture 24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1466850"/>
            <a:ext cx="909637" cy="228600"/>
          </a:xfrm>
          <a:prstGeom prst="rect">
            <a:avLst/>
          </a:prstGeom>
          <a:noFill/>
          <a:ln w="9525">
            <a:miter lim="800000"/>
            <a:headEnd/>
            <a:tailEnd/>
          </a:ln>
        </p:spPr>
      </p:pic>
      <p:pic>
        <p:nvPicPr>
          <p:cNvPr id="1085" name="Picture 24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1466850"/>
            <a:ext cx="909637" cy="228600"/>
          </a:xfrm>
          <a:prstGeom prst="rect">
            <a:avLst/>
          </a:prstGeom>
          <a:noFill/>
          <a:ln w="9525">
            <a:miter lim="800000"/>
            <a:headEnd/>
            <a:tailEnd/>
          </a:ln>
        </p:spPr>
      </p:pic>
      <p:pic>
        <p:nvPicPr>
          <p:cNvPr id="1086" name="Picture 23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1666875"/>
            <a:ext cx="909637" cy="228600"/>
          </a:xfrm>
          <a:prstGeom prst="rect">
            <a:avLst/>
          </a:prstGeom>
          <a:noFill/>
          <a:ln w="9525">
            <a:miter lim="800000"/>
            <a:headEnd/>
            <a:tailEnd/>
          </a:ln>
        </p:spPr>
      </p:pic>
      <p:pic>
        <p:nvPicPr>
          <p:cNvPr id="1087" name="Picture 23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1666875"/>
            <a:ext cx="909637" cy="228600"/>
          </a:xfrm>
          <a:prstGeom prst="rect">
            <a:avLst/>
          </a:prstGeom>
          <a:noFill/>
          <a:ln w="9525">
            <a:miter lim="800000"/>
            <a:headEnd/>
            <a:tailEnd/>
          </a:ln>
        </p:spPr>
      </p:pic>
      <p:pic>
        <p:nvPicPr>
          <p:cNvPr id="1088" name="Picture 23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1866900"/>
            <a:ext cx="909637" cy="230188"/>
          </a:xfrm>
          <a:prstGeom prst="rect">
            <a:avLst/>
          </a:prstGeom>
          <a:noFill/>
          <a:ln w="9525">
            <a:miter lim="800000"/>
            <a:headEnd/>
            <a:tailEnd/>
          </a:ln>
        </p:spPr>
      </p:pic>
      <p:pic>
        <p:nvPicPr>
          <p:cNvPr id="1089" name="Picture 23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1866900"/>
            <a:ext cx="909637" cy="230188"/>
          </a:xfrm>
          <a:prstGeom prst="rect">
            <a:avLst/>
          </a:prstGeom>
          <a:noFill/>
          <a:ln w="9525">
            <a:miter lim="800000"/>
            <a:headEnd/>
            <a:tailEnd/>
          </a:ln>
        </p:spPr>
      </p:pic>
      <p:pic>
        <p:nvPicPr>
          <p:cNvPr id="1090" name="Picture 23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2066925"/>
            <a:ext cx="909637" cy="228600"/>
          </a:xfrm>
          <a:prstGeom prst="rect">
            <a:avLst/>
          </a:prstGeom>
          <a:noFill/>
          <a:ln w="9525">
            <a:miter lim="800000"/>
            <a:headEnd/>
            <a:tailEnd/>
          </a:ln>
        </p:spPr>
      </p:pic>
      <p:pic>
        <p:nvPicPr>
          <p:cNvPr id="1091" name="Picture 23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2066925"/>
            <a:ext cx="909637" cy="228600"/>
          </a:xfrm>
          <a:prstGeom prst="rect">
            <a:avLst/>
          </a:prstGeom>
          <a:noFill/>
          <a:ln w="9525">
            <a:miter lim="800000"/>
            <a:headEnd/>
            <a:tailEnd/>
          </a:ln>
        </p:spPr>
      </p:pic>
      <p:pic>
        <p:nvPicPr>
          <p:cNvPr id="1092" name="Picture 233"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093" name="Picture 232"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094" name="Picture 349"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5" name="Picture 348"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6" name="Picture 347"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7" name="Picture 346"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8" name="Picture 372"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9" name="Picture 371"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00" name="Picture 370"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101" name="Picture 369"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102" name="Picture 368"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103" name="Picture 367"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104" name="Picture 366"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105" name="Picture 365"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106" name="Picture 380"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07" name="Picture 379"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08" name="Picture 378"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109" name="Picture 377"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110" name="Picture 376"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111" name="Picture 375"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112" name="Picture 374"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113" name="Picture 373"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114" name="Picture 259"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15" name="Picture 258"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16" name="Picture 257"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1117" name="Picture 256"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1118" name="Picture 255"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1119" name="Picture 254"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1120" name="Picture 253"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1121" name="Picture 252"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1122" name="Picture 251"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1123" name="Picture 250"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1124" name="Picture 100"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1125" name="Picture 101"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1126" name="Picture 102"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1127" name="Picture 103"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1128" name="Picture 104" hidden="1"/>
          <p:cNvPicPr preferRelativeResize="0">
            <a:picLocks noChangeArrowheads="1" noChangeShapeType="1"/>
          </p:cNvPicPr>
          <p:nvPr/>
        </p:nvPicPr>
        <p:blipFill>
          <a:blip r:embed="rId79">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129" name="Picture 105" hidden="1"/>
          <p:cNvPicPr preferRelativeResize="0">
            <a:picLocks noChangeArrowheads="1" noChangeShapeType="1"/>
          </p:cNvPicPr>
          <p:nvPr/>
        </p:nvPicPr>
        <p:blipFill>
          <a:blip r:embed="rId80">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sp>
        <p:nvSpPr>
          <p:cNvPr id="114" name="TextovéPole 113"/>
          <p:cNvSpPr txBox="1"/>
          <p:nvPr/>
        </p:nvSpPr>
        <p:spPr>
          <a:xfrm>
            <a:off x="143992" y="88195"/>
            <a:ext cx="4578479" cy="6555641"/>
          </a:xfrm>
          <a:prstGeom prst="rect">
            <a:avLst/>
          </a:prstGeom>
          <a:blipFill dpi="0" rotWithShape="1">
            <a:blip r:embed="rId81" cstate="print">
              <a:alphaModFix amt="27000"/>
            </a:blip>
            <a:srcRect/>
            <a:stretch>
              <a:fillRect/>
            </a:stretch>
          </a:blipFill>
          <a:ln w="57150">
            <a:solidFill>
              <a:srgbClr val="00B0F0"/>
            </a:solidFill>
          </a:ln>
        </p:spPr>
        <p:txBody>
          <a:bodyPr wrap="square" anchor="ctr" anchorCtr="0">
            <a:sp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just" eaLnBrk="0" hangingPunct="0">
              <a:defRPr/>
            </a:pPr>
            <a:r>
              <a:rPr lang="cs-CZ" sz="1050" i="1" dirty="0" smtClean="0">
                <a:latin typeface="Arial" pitchFamily="34" charset="0"/>
                <a:cs typeface="Arial" pitchFamily="34" charset="0"/>
              </a:rPr>
              <a:t>    Mužstvo dospělých v minulém ročníku prošlo zatěžkávací zkouškou v divizi, kterou se nepodařilo zachránit  a po roce jsme se vrátili zpět do krajského přeboru. Ukázalo se, že soutěž o třídu vyšší má jinou kvalitu a k tomu, když se ještě přidá určité fotbalové zázemí, které je třeba mít v rámci Řídící komisi pro Čechy, tak jsme asi úplně připraveni nebyli.  Jak už to ve fotbale bývá, tak je hodně složité udržet kvalitu mužstva, když se sestoupí. Navíc odešlo několik kvalitních hráčů a měli jsme velké starosti mužstvo doplnit. Nakonec se to povedlo. Přišli i staronové tváře do funkce trenérů </a:t>
            </a:r>
            <a:r>
              <a:rPr lang="cs-CZ" sz="1050" i="1" dirty="0" err="1" smtClean="0">
                <a:latin typeface="Arial" pitchFamily="34" charset="0"/>
                <a:cs typeface="Arial" pitchFamily="34" charset="0"/>
              </a:rPr>
              <a:t>Ransdorf</a:t>
            </a:r>
            <a:r>
              <a:rPr lang="cs-CZ" sz="1050" i="1" dirty="0" smtClean="0">
                <a:latin typeface="Arial" pitchFamily="34" charset="0"/>
                <a:cs typeface="Arial" pitchFamily="34" charset="0"/>
              </a:rPr>
              <a:t>  se Zunou a dosavadní výsledky v přeboru jen potvrzují, že jsme nastoupili správnou cestu. U dorostenců se zvažovalo, zda přihlásit přebor nebo I. A třídu. U první varianty je podmínkou mít i mladší dorost, což se nám bohužel nepodařilo zajistit. Hrajeme soutěž nižší, kde jsme po půlce sezóny na 1. místě a o to více mrzí, že nehrajeme výše. Zde se rozcházíme s názorem Ústeckého fotbalového svazu, který stále trvá na povinnosti mít mladší dorost v přeboru.  Radost nám dělají starší žáci v Ústeckém přeboru. Že se jim bude tak dařit jsme nečekali. Oproti minulým letům, kdy spíše obsazovali spodní patra tabulky, se letos daří a v celkovém pořadí atakují pódiové umístění. U mladších žáků došlo k personálním změnám. Mužstvo už nevede František Kučera, ale přišel k němu Miloslav Hromy a tvoří dvojici s Pavlem Zálohou. Právě v této věkové kategorii velký výběr hráčů nemáme a tak se k mužstvu přidalo i několik fotbalistů ze starší přípravky, kteří sbírají zkušenosti ve vyšší věkové kategorii. Mužstvo se snaží a bojuje. Mnoho výher na podzim nezaznamenalo, ale to vůbec nevadí. Odehrálo hodně kvalitních zápasů. Je na 6. místě a dolní patra tabulky jsou bodově vzdálena. Do kategorie starší přípravky jsme měli přihlášeno pouze jeden tým a ten absolvoval tzv. ligu  a pohár na okresní úrovni.  V lize to bylo o něco lepší a na jaře stejné soutěže pokračují v rozdělení do skupin podle podzimního umístění. Mladší přípravka měla na programu stejné soutěže. Pouze do poháru byla přihlášena 2 mužstva. Velkou novinkou je soutěž </a:t>
            </a:r>
            <a:r>
              <a:rPr lang="cs-CZ" sz="1050" i="1" dirty="0" err="1" smtClean="0">
                <a:latin typeface="Arial" pitchFamily="34" charset="0"/>
                <a:cs typeface="Arial" pitchFamily="34" charset="0"/>
              </a:rPr>
              <a:t>minipřípravek</a:t>
            </a:r>
            <a:r>
              <a:rPr lang="cs-CZ" sz="1050" i="1" dirty="0" smtClean="0">
                <a:latin typeface="Arial" pitchFamily="34" charset="0"/>
                <a:cs typeface="Arial" pitchFamily="34" charset="0"/>
              </a:rPr>
              <a:t>, kde je přihlášeno 7 mužstev. Hraje se </a:t>
            </a:r>
            <a:r>
              <a:rPr lang="cs-CZ" sz="1050" i="1" dirty="0" err="1" smtClean="0">
                <a:latin typeface="Arial" pitchFamily="34" charset="0"/>
                <a:cs typeface="Arial" pitchFamily="34" charset="0"/>
              </a:rPr>
              <a:t>dvoukolově</a:t>
            </a:r>
            <a:r>
              <a:rPr lang="cs-CZ" sz="1050" i="1" dirty="0" smtClean="0">
                <a:latin typeface="Arial" pitchFamily="34" charset="0"/>
                <a:cs typeface="Arial" pitchFamily="34" charset="0"/>
              </a:rPr>
              <a:t> jaro, podzim a zatím si naši elévové vedou dobře. Přijďte se na jaře podívat. Hraje se ve čtvrtek odpoledne. Posledním mužstvem, které patří do mozaiky oddílu SK Štětí je stará garda </a:t>
            </a:r>
            <a:r>
              <a:rPr lang="cs-CZ" sz="1050" i="1" dirty="0" err="1" smtClean="0">
                <a:latin typeface="Arial" pitchFamily="34" charset="0"/>
                <a:cs typeface="Arial" pitchFamily="34" charset="0"/>
              </a:rPr>
              <a:t>Sepapu</a:t>
            </a:r>
            <a:r>
              <a:rPr lang="cs-CZ" sz="1050" i="1" dirty="0" smtClean="0">
                <a:latin typeface="Arial" pitchFamily="34" charset="0"/>
                <a:cs typeface="Arial" pitchFamily="34" charset="0"/>
              </a:rPr>
              <a:t>. Ta toho doma na podzim moc nenahrála, ale o to věší porce ji zde čeká na jaře. Nevede si špatně a je na pomezí 3. a 4. místa okresního přeboru.  </a:t>
            </a:r>
          </a:p>
          <a:p>
            <a:pPr algn="just" eaLnBrk="0" hangingPunct="0">
              <a:defRPr/>
            </a:pPr>
            <a:r>
              <a:rPr lang="cs-CZ" sz="1050" i="1" dirty="0">
                <a:latin typeface="Arial" pitchFamily="34" charset="0"/>
                <a:cs typeface="Arial" pitchFamily="34" charset="0"/>
              </a:rPr>
              <a:t> </a:t>
            </a:r>
            <a:r>
              <a:rPr lang="cs-CZ" sz="1050" i="1" dirty="0" smtClean="0">
                <a:latin typeface="Arial" pitchFamily="34" charset="0"/>
                <a:cs typeface="Arial" pitchFamily="34" charset="0"/>
              </a:rPr>
              <a:t>        Mějte se hezky, ať se Vám utkání líbí a  všichni společně</a:t>
            </a:r>
          </a:p>
        </p:txBody>
      </p:sp>
      <p:sp>
        <p:nvSpPr>
          <p:cNvPr id="2" name="Obdélník 1"/>
          <p:cNvSpPr/>
          <p:nvPr/>
        </p:nvSpPr>
        <p:spPr>
          <a:xfrm>
            <a:off x="2526387" y="6676802"/>
            <a:ext cx="2353529" cy="523220"/>
          </a:xfrm>
          <a:prstGeom prst="rect">
            <a:avLst/>
          </a:prstGeom>
          <a:noFill/>
        </p:spPr>
        <p:txBody>
          <a:bodyPr wrap="none" lIns="91440" tIns="45720" rIns="91440" bIns="45720">
            <a:spAutoFit/>
          </a:bodyPr>
          <a:lstStyle/>
          <a:p>
            <a:pPr algn="ctr"/>
            <a:r>
              <a:rPr lang="cs-CZ" sz="2800" b="1" cap="none" spc="0" dirty="0" smtClean="0">
                <a:ln w="22225">
                  <a:solidFill>
                    <a:schemeClr val="accent2"/>
                  </a:solidFill>
                  <a:prstDash val="solid"/>
                </a:ln>
                <a:solidFill>
                  <a:schemeClr val="accent2">
                    <a:lumMod val="40000"/>
                    <a:lumOff val="60000"/>
                  </a:schemeClr>
                </a:solidFill>
                <a:effectLst/>
              </a:rPr>
              <a:t>Štětí do toho</a:t>
            </a:r>
            <a:endParaRPr lang="cs-CZ" sz="2800" b="1" cap="none" spc="0" dirty="0">
              <a:ln w="22225">
                <a:solidFill>
                  <a:schemeClr val="accent2"/>
                </a:solidFill>
                <a:prstDash val="solid"/>
              </a:ln>
              <a:solidFill>
                <a:schemeClr val="accent2">
                  <a:lumMod val="40000"/>
                  <a:lumOff val="60000"/>
                </a:schemeClr>
              </a:solidFill>
              <a:effectLst/>
            </a:endParaRPr>
          </a:p>
        </p:txBody>
      </p:sp>
      <p:sp>
        <p:nvSpPr>
          <p:cNvPr id="112" name="Obdélník 111"/>
          <p:cNvSpPr/>
          <p:nvPr/>
        </p:nvSpPr>
        <p:spPr>
          <a:xfrm>
            <a:off x="5527689" y="225760"/>
            <a:ext cx="4752528" cy="6124754"/>
          </a:xfrm>
          <a:prstGeom prst="rect">
            <a:avLst/>
          </a:prstGeom>
          <a:gradFill>
            <a:gsLst>
              <a:gs pos="47000">
                <a:srgbClr val="FFCCCC"/>
              </a:gs>
              <a:gs pos="73000">
                <a:srgbClr val="66FF66"/>
              </a:gs>
            </a:gsLst>
            <a:lin ang="5400000" scaled="1"/>
          </a:gradFill>
          <a:effectLst>
            <a:softEdge rad="330200"/>
          </a:effectLst>
        </p:spPr>
        <p:txBody>
          <a:bodyPr wrap="square" lIns="91440" tIns="45720" rIns="91440" bIns="45720">
            <a:spAutoFit/>
          </a:bodyPr>
          <a:lstStyle/>
          <a:p>
            <a:pPr algn="ctr"/>
            <a:r>
              <a:rPr lang="cs-CZ" sz="4400" b="1" i="1" cap="none" spc="0" dirty="0" smtClean="0">
                <a:ln/>
                <a:solidFill>
                  <a:srgbClr val="0000FF"/>
                </a:solidFill>
                <a:effectLst>
                  <a:glow rad="215900">
                    <a:srgbClr val="FFFF00">
                      <a:alpha val="40000"/>
                    </a:srgbClr>
                  </a:glow>
                  <a:outerShdw blurRad="38100" dist="19050" dir="2700000" algn="tl" rotWithShape="0">
                    <a:schemeClr val="dk1">
                      <a:lumMod val="50000"/>
                      <a:alpha val="40000"/>
                    </a:schemeClr>
                  </a:outerShdw>
                </a:effectLst>
                <a:latin typeface="Arial Black" panose="020B0A04020102020204" pitchFamily="34" charset="0"/>
              </a:rPr>
              <a:t>Poděkování </a:t>
            </a:r>
          </a:p>
          <a:p>
            <a:pPr algn="ctr"/>
            <a:r>
              <a:rPr lang="cs-CZ" sz="4400" b="1" cap="none" spc="0" dirty="0" smtClean="0">
                <a:ln/>
                <a:solidFill>
                  <a:srgbClr val="FF0000"/>
                </a:solidFill>
                <a:effectLst>
                  <a:outerShdw blurRad="38100" dist="19050" dir="2700000" algn="tl" rotWithShape="0">
                    <a:schemeClr val="dk1">
                      <a:lumMod val="50000"/>
                      <a:alpha val="40000"/>
                    </a:schemeClr>
                  </a:outerShdw>
                </a:effectLst>
                <a:latin typeface="Berlin Sans FB Demi" panose="020E0802020502020306" pitchFamily="34" charset="0"/>
              </a:rPr>
              <a:t>Zuzce</a:t>
            </a:r>
          </a:p>
          <a:p>
            <a:pPr algn="ctr"/>
            <a:r>
              <a:rPr lang="cs-CZ" sz="4400" b="1" cap="none" spc="0" dirty="0" smtClean="0">
                <a:ln/>
                <a:solidFill>
                  <a:srgbClr val="FF0000"/>
                </a:solidFill>
                <a:effectLst>
                  <a:outerShdw blurRad="38100" dist="19050" dir="2700000" algn="tl" rotWithShape="0">
                    <a:schemeClr val="dk1">
                      <a:lumMod val="50000"/>
                      <a:alpha val="40000"/>
                    </a:schemeClr>
                  </a:outerShdw>
                </a:effectLst>
                <a:latin typeface="Berlin Sans FB Demi" panose="020E0802020502020306" pitchFamily="34" charset="0"/>
              </a:rPr>
              <a:t> </a:t>
            </a:r>
            <a:r>
              <a:rPr lang="cs-CZ" sz="4400" b="1" cap="none" spc="0" dirty="0" err="1" smtClean="0">
                <a:ln/>
                <a:solidFill>
                  <a:srgbClr val="FF0000"/>
                </a:solidFill>
                <a:effectLst>
                  <a:outerShdw blurRad="38100" dist="19050" dir="2700000" algn="tl" rotWithShape="0">
                    <a:schemeClr val="dk1">
                      <a:lumMod val="50000"/>
                      <a:alpha val="40000"/>
                    </a:schemeClr>
                  </a:outerShdw>
                </a:effectLst>
                <a:latin typeface="Berlin Sans FB Demi" panose="020E0802020502020306" pitchFamily="34" charset="0"/>
              </a:rPr>
              <a:t>Ransdorfové</a:t>
            </a:r>
            <a:endParaRPr lang="cs-CZ" sz="4400" b="1" cap="none" spc="0" dirty="0" smtClean="0">
              <a:ln/>
              <a:solidFill>
                <a:srgbClr val="FF0000"/>
              </a:solidFill>
              <a:effectLst>
                <a:outerShdw blurRad="38100" dist="19050" dir="2700000" algn="tl" rotWithShape="0">
                  <a:schemeClr val="dk1">
                    <a:lumMod val="50000"/>
                    <a:alpha val="40000"/>
                  </a:schemeClr>
                </a:outerShdw>
              </a:effectLst>
              <a:latin typeface="Berlin Sans FB Demi" panose="020E0802020502020306" pitchFamily="34" charset="0"/>
            </a:endParaRPr>
          </a:p>
          <a:p>
            <a:pPr algn="ctr"/>
            <a:r>
              <a:rPr lang="cs-CZ" sz="4400" dirty="0" smtClean="0">
                <a:ln/>
                <a:solidFill>
                  <a:srgbClr val="FF0000"/>
                </a:solidFill>
                <a:effectLst>
                  <a:outerShdw blurRad="38100" dist="19050" dir="2700000" algn="tl" rotWithShape="0">
                    <a:schemeClr val="dk1">
                      <a:lumMod val="50000"/>
                      <a:alpha val="40000"/>
                    </a:schemeClr>
                  </a:outerShdw>
                </a:effectLst>
                <a:latin typeface="Berlin Sans FB Demi" panose="020E0802020502020306" pitchFamily="34" charset="0"/>
              </a:rPr>
              <a:t>a</a:t>
            </a:r>
          </a:p>
          <a:p>
            <a:pPr algn="ctr"/>
            <a:r>
              <a:rPr lang="cs-CZ" sz="4400" b="1" cap="none" spc="0" dirty="0" smtClean="0">
                <a:ln/>
                <a:solidFill>
                  <a:srgbClr val="FF0000"/>
                </a:solidFill>
                <a:effectLst>
                  <a:outerShdw blurRad="38100" dist="19050" dir="2700000" algn="tl" rotWithShape="0">
                    <a:schemeClr val="dk1">
                      <a:lumMod val="50000"/>
                      <a:alpha val="40000"/>
                    </a:schemeClr>
                  </a:outerShdw>
                </a:effectLst>
                <a:latin typeface="Berlin Sans FB Demi" panose="020E0802020502020306" pitchFamily="34" charset="0"/>
              </a:rPr>
              <a:t>Jirkovi </a:t>
            </a:r>
          </a:p>
          <a:p>
            <a:pPr algn="ctr"/>
            <a:r>
              <a:rPr lang="cs-CZ" sz="4400" b="1" cap="none" spc="0" dirty="0" err="1" smtClean="0">
                <a:ln/>
                <a:solidFill>
                  <a:srgbClr val="FF0000"/>
                </a:solidFill>
                <a:effectLst>
                  <a:outerShdw blurRad="38100" dist="19050" dir="2700000" algn="tl" rotWithShape="0">
                    <a:schemeClr val="dk1">
                      <a:lumMod val="50000"/>
                      <a:alpha val="40000"/>
                    </a:schemeClr>
                  </a:outerShdw>
                </a:effectLst>
                <a:latin typeface="Berlin Sans FB Demi" panose="020E0802020502020306" pitchFamily="34" charset="0"/>
              </a:rPr>
              <a:t>Havnerovi</a:t>
            </a:r>
            <a:r>
              <a:rPr lang="cs-CZ" sz="4400" b="1" cap="none" spc="0" dirty="0" smtClean="0">
                <a:ln/>
                <a:solidFill>
                  <a:srgbClr val="FF0000"/>
                </a:solidFill>
                <a:effectLst>
                  <a:outerShdw blurRad="38100" dist="19050" dir="2700000" algn="tl" rotWithShape="0">
                    <a:schemeClr val="dk1">
                      <a:lumMod val="50000"/>
                      <a:alpha val="40000"/>
                    </a:schemeClr>
                  </a:outerShdw>
                </a:effectLst>
                <a:latin typeface="Berlin Sans FB Demi" panose="020E0802020502020306" pitchFamily="34" charset="0"/>
              </a:rPr>
              <a:t>, </a:t>
            </a:r>
          </a:p>
          <a:p>
            <a:pPr algn="ctr"/>
            <a:r>
              <a:rPr lang="cs-CZ" sz="2800" b="1" cap="none" spc="0" dirty="0" smtClean="0">
                <a:ln w="19050"/>
                <a:solidFill>
                  <a:srgbClr val="6600CC"/>
                </a:solidFill>
                <a:effectLst>
                  <a:outerShdw blurRad="38100" dist="19050" dir="2700000" algn="tl" rotWithShape="0">
                    <a:schemeClr val="dk1">
                      <a:lumMod val="50000"/>
                      <a:alpha val="40000"/>
                    </a:schemeClr>
                  </a:outerShdw>
                </a:effectLst>
              </a:rPr>
              <a:t>za hezké fotografie, kterými v stránky. </a:t>
            </a:r>
          </a:p>
          <a:p>
            <a:pPr algn="ctr"/>
            <a:r>
              <a:rPr lang="cs-CZ" sz="2400" dirty="0">
                <a:ln w="19050"/>
                <a:solidFill>
                  <a:srgbClr val="6600CC"/>
                </a:solidFill>
                <a:effectLst>
                  <a:outerShdw blurRad="38100" dist="19050" dir="2700000" algn="tl" rotWithShape="0">
                    <a:schemeClr val="dk1">
                      <a:lumMod val="50000"/>
                      <a:alpha val="40000"/>
                    </a:schemeClr>
                  </a:outerShdw>
                </a:effectLst>
              </a:rPr>
              <a:t>průběhu celého roku přispívali, jak do zpravodaje, tak i na </a:t>
            </a:r>
            <a:r>
              <a:rPr lang="cs-CZ" sz="2400" dirty="0" smtClean="0">
                <a:ln w="19050"/>
                <a:solidFill>
                  <a:srgbClr val="6600CC"/>
                </a:solidFill>
                <a:effectLst>
                  <a:outerShdw blurRad="38100" dist="19050" dir="2700000" algn="tl" rotWithShape="0">
                    <a:schemeClr val="dk1">
                      <a:lumMod val="50000"/>
                      <a:alpha val="40000"/>
                    </a:schemeClr>
                  </a:outerShdw>
                </a:effectLst>
              </a:rPr>
              <a:t>internetové stránky klubu </a:t>
            </a:r>
            <a:endParaRPr lang="cs-CZ" sz="2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0" name="TextovéPole 9"/>
          <p:cNvSpPr txBox="1">
            <a:spLocks noChangeArrowheads="1"/>
          </p:cNvSpPr>
          <p:nvPr/>
        </p:nvSpPr>
        <p:spPr bwMode="auto">
          <a:xfrm>
            <a:off x="6543984" y="5275687"/>
            <a:ext cx="184730" cy="276999"/>
          </a:xfrm>
          <a:prstGeom prst="rect">
            <a:avLst/>
          </a:prstGeom>
          <a:noFill/>
          <a:ln w="9525">
            <a:noFill/>
            <a:miter lim="800000"/>
            <a:headEnd/>
            <a:tailEnd/>
          </a:ln>
        </p:spPr>
        <p:txBody>
          <a:bodyPr wrap="none">
            <a:spAutoFit/>
          </a:bodyPr>
          <a:lstStyle/>
          <a:p>
            <a:pPr algn="ctr" eaLnBrk="0" hangingPunct="0"/>
            <a:endParaRPr lang="cs-CZ" dirty="0"/>
          </a:p>
        </p:txBody>
      </p:sp>
      <p:sp>
        <p:nvSpPr>
          <p:cNvPr id="13" name="TextovéPole 12"/>
          <p:cNvSpPr txBox="1"/>
          <p:nvPr/>
        </p:nvSpPr>
        <p:spPr>
          <a:xfrm>
            <a:off x="7725038" y="7004455"/>
            <a:ext cx="19581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5</a:t>
            </a:r>
          </a:p>
        </p:txBody>
      </p:sp>
      <p:sp>
        <p:nvSpPr>
          <p:cNvPr id="8" name="TextovéPole 7"/>
          <p:cNvSpPr txBox="1"/>
          <p:nvPr/>
        </p:nvSpPr>
        <p:spPr>
          <a:xfrm>
            <a:off x="189168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40</a:t>
            </a:r>
          </a:p>
        </p:txBody>
      </p:sp>
      <p:pic>
        <p:nvPicPr>
          <p:cNvPr id="2050" name="Picture 62"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1" name="Picture 61"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2" name="Picture 60"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3" name="Picture 59"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4" name="Picture 58"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5" name="Picture 57"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6" name="Picture 56"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7" name="Picture 55"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8" name="Picture 54"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9" name="Picture 53"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0" name="Picture 52"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1" name="Picture 51"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2" name="Picture 74"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3" name="Picture 73"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4" name="Picture 72"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5" name="Picture 71"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6" name="Picture 70"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7" name="Picture 69"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8" name="Picture 68"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9" name="Picture 67"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0" name="Picture 66"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1" name="Picture 65"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2" name="Picture 64"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3" name="Picture 63"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4" name="Picture 91"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5" name="Picture 90"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6" name="Picture 89"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077" name="Picture 88"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078" name="Picture 87"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079" name="Picture 86"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080" name="Picture 85"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081" name="Picture 84"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082" name="Picture 83"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083" name="Picture 82"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084" name="Picture 81"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085" name="Picture 80"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086" name="Picture 79"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087" name="Picture 78"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088" name="Picture 77"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089" name="Picture 76"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090" name="Picture 107"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91" name="Picture 106"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92" name="Picture 105"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093" name="Picture 104"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094" name="Picture 103"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095" name="Picture 102"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096" name="Picture 101"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097" name="Picture 100"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098" name="Picture 99"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099" name="Picture 98"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100" name="Picture 97"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101" name="Picture 96"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102" name="Picture 95"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103" name="Picture 94"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104" name="Picture 93"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105" name="Picture 92"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106" name="Picture 133"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07" name="Picture 132"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08" name="Picture 131"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09" name="Picture 130"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0" name="Picture 129"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1" name="Picture 128"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2" name="Picture 127"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3" name="Picture 126"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4" name="Picture 125"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5" name="Picture 124"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6" name="Picture 12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7" name="Picture 12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8" name="Picture 12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9" name="Picture 12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0" name="Picture 11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1" name="Picture 11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2" name="Picture 11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3" name="Picture 11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4" name="Picture 11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5" name="Picture 11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6" name="Picture 153"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7" name="Picture 152"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8" name="Picture 151"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9" name="Picture 150"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0" name="Picture 149"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1" name="Picture 148"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2" name="Picture 147"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3" name="Picture 146"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4" name="Picture 145"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5" name="Picture 144"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6" name="Picture 14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7" name="Picture 14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8" name="Picture 14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9" name="Picture 14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0" name="Picture 13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1" name="Picture 13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2" name="Picture 13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3" name="Picture 13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4" name="Picture 13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5" name="Picture 13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6" name="Picture 177"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47" name="Picture 176"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48" name="Picture 175"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149" name="Picture 174"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150" name="Picture 173"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151" name="Picture 172"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152" name="Picture 171"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153" name="Picture 170"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154" name="Picture 169"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155" name="Picture 168"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156" name="Picture 167"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157" name="Picture 166"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158" name="Picture 165"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159" name="Picture 164"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160" name="Picture 163"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161" name="Picture 162"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162" name="Picture 161"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2163" name="Picture 160"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2164" name="Picture 159"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2165" name="Picture 158"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2166" name="Picture 157"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2167" name="Picture 156"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2168" name="Picture 155"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3182938"/>
            <a:ext cx="909637" cy="227012"/>
          </a:xfrm>
          <a:prstGeom prst="rect">
            <a:avLst/>
          </a:prstGeom>
          <a:noFill/>
          <a:ln w="9525">
            <a:miter lim="800000"/>
            <a:headEnd/>
            <a:tailEnd/>
          </a:ln>
        </p:spPr>
      </p:pic>
      <p:pic>
        <p:nvPicPr>
          <p:cNvPr id="2169" name="Picture 154"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3182938"/>
            <a:ext cx="909637" cy="227012"/>
          </a:xfrm>
          <a:prstGeom prst="rect">
            <a:avLst/>
          </a:prstGeom>
          <a:noFill/>
          <a:ln w="9525">
            <a:miter lim="800000"/>
            <a:headEnd/>
            <a:tailEnd/>
          </a:ln>
        </p:spPr>
      </p:pic>
      <p:pic>
        <p:nvPicPr>
          <p:cNvPr id="2170" name="Picture 326"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1" name="Picture 325"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2" name="Picture 324"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3" name="Picture 323"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4" name="Picture 322" hidden="1"/>
          <p:cNvPicPr preferRelativeResize="0">
            <a:picLocks noChangeArrowheads="1" noChangeShapeType="1"/>
          </p:cNvPicPr>
          <p:nvPr/>
        </p:nvPicPr>
        <p:blipFill>
          <a:blip r:embed="rId7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5" name="Picture 321" hidden="1"/>
          <p:cNvPicPr preferRelativeResize="0">
            <a:picLocks noChangeArrowheads="1" noChangeShapeType="1"/>
          </p:cNvPicPr>
          <p:nvPr/>
        </p:nvPicPr>
        <p:blipFill>
          <a:blip r:embed="rId8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6" name="Picture 320" hidden="1"/>
          <p:cNvPicPr preferRelativeResize="0">
            <a:picLocks noChangeArrowheads="1" noChangeShapeType="1"/>
          </p:cNvPicPr>
          <p:nvPr/>
        </p:nvPicPr>
        <p:blipFill>
          <a:blip r:embed="rId8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7" name="Picture 319" hidden="1"/>
          <p:cNvPicPr preferRelativeResize="0">
            <a:picLocks noChangeArrowheads="1" noChangeShapeType="1"/>
          </p:cNvPicPr>
          <p:nvPr/>
        </p:nvPicPr>
        <p:blipFill>
          <a:blip r:embed="rId8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8" name="Picture 318" hidden="1"/>
          <p:cNvPicPr preferRelativeResize="0">
            <a:picLocks noChangeArrowheads="1" noChangeShapeType="1"/>
          </p:cNvPicPr>
          <p:nvPr/>
        </p:nvPicPr>
        <p:blipFill>
          <a:blip r:embed="rId8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9" name="Picture 317" hidden="1"/>
          <p:cNvPicPr preferRelativeResize="0">
            <a:picLocks noChangeArrowheads="1" noChangeShapeType="1"/>
          </p:cNvPicPr>
          <p:nvPr/>
        </p:nvPicPr>
        <p:blipFill>
          <a:blip r:embed="rId8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0" name="Picture 316" hidden="1"/>
          <p:cNvPicPr preferRelativeResize="0">
            <a:picLocks noChangeArrowheads="1" noChangeShapeType="1"/>
          </p:cNvPicPr>
          <p:nvPr/>
        </p:nvPicPr>
        <p:blipFill>
          <a:blip r:embed="rId8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1" name="Picture 315" hidden="1"/>
          <p:cNvPicPr preferRelativeResize="0">
            <a:picLocks noChangeArrowheads="1" noChangeShapeType="1"/>
          </p:cNvPicPr>
          <p:nvPr/>
        </p:nvPicPr>
        <p:blipFill>
          <a:blip r:embed="rId8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2" name="Picture 314" hidden="1"/>
          <p:cNvPicPr preferRelativeResize="0">
            <a:picLocks noChangeArrowheads="1" noChangeShapeType="1"/>
          </p:cNvPicPr>
          <p:nvPr/>
        </p:nvPicPr>
        <p:blipFill>
          <a:blip r:embed="rId8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3" name="Picture 313" hidden="1"/>
          <p:cNvPicPr preferRelativeResize="0">
            <a:picLocks noChangeArrowheads="1" noChangeShapeType="1"/>
          </p:cNvPicPr>
          <p:nvPr/>
        </p:nvPicPr>
        <p:blipFill>
          <a:blip r:embed="rId8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4" name="Picture 312" hidden="1"/>
          <p:cNvPicPr preferRelativeResize="0">
            <a:picLocks noChangeArrowheads="1" noChangeShapeType="1"/>
          </p:cNvPicPr>
          <p:nvPr/>
        </p:nvPicPr>
        <p:blipFill>
          <a:blip r:embed="rId8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5" name="Picture 311" hidden="1"/>
          <p:cNvPicPr preferRelativeResize="0">
            <a:picLocks noChangeArrowheads="1" noChangeShapeType="1"/>
          </p:cNvPicPr>
          <p:nvPr/>
        </p:nvPicPr>
        <p:blipFill>
          <a:blip r:embed="rId9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6" name="Picture 310" hidden="1"/>
          <p:cNvPicPr preferRelativeResize="0">
            <a:picLocks noChangeArrowheads="1" noChangeShapeType="1"/>
          </p:cNvPicPr>
          <p:nvPr/>
        </p:nvPicPr>
        <p:blipFill>
          <a:blip r:embed="rId9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7" name="Picture 309" hidden="1"/>
          <p:cNvPicPr preferRelativeResize="0">
            <a:picLocks noChangeArrowheads="1" noChangeShapeType="1"/>
          </p:cNvPicPr>
          <p:nvPr/>
        </p:nvPicPr>
        <p:blipFill>
          <a:blip r:embed="rId9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8" name="Picture 308" hidden="1"/>
          <p:cNvPicPr preferRelativeResize="0">
            <a:picLocks noChangeArrowheads="1" noChangeShapeType="1"/>
          </p:cNvPicPr>
          <p:nvPr/>
        </p:nvPicPr>
        <p:blipFill>
          <a:blip r:embed="rId9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9" name="Picture 307" hidden="1"/>
          <p:cNvPicPr preferRelativeResize="0">
            <a:picLocks noChangeArrowheads="1" noChangeShapeType="1"/>
          </p:cNvPicPr>
          <p:nvPr/>
        </p:nvPicPr>
        <p:blipFill>
          <a:blip r:embed="rId9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0" name="Picture 306" hidden="1"/>
          <p:cNvPicPr preferRelativeResize="0">
            <a:picLocks noChangeArrowheads="1" noChangeShapeType="1"/>
          </p:cNvPicPr>
          <p:nvPr/>
        </p:nvPicPr>
        <p:blipFill>
          <a:blip r:embed="rId9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1" name="Picture 305" hidden="1"/>
          <p:cNvPicPr preferRelativeResize="0">
            <a:picLocks noChangeArrowheads="1" noChangeShapeType="1"/>
          </p:cNvPicPr>
          <p:nvPr/>
        </p:nvPicPr>
        <p:blipFill>
          <a:blip r:embed="rId9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2" name="Picture 304" hidden="1"/>
          <p:cNvPicPr preferRelativeResize="0">
            <a:picLocks noChangeArrowheads="1" noChangeShapeType="1"/>
          </p:cNvPicPr>
          <p:nvPr/>
        </p:nvPicPr>
        <p:blipFill>
          <a:blip r:embed="rId9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3" name="Picture 303" hidden="1"/>
          <p:cNvPicPr preferRelativeResize="0">
            <a:picLocks noChangeArrowheads="1" noChangeShapeType="1"/>
          </p:cNvPicPr>
          <p:nvPr/>
        </p:nvPicPr>
        <p:blipFill>
          <a:blip r:embed="rId9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4" name="Picture 302" hidden="1"/>
          <p:cNvPicPr preferRelativeResize="0">
            <a:picLocks noChangeArrowheads="1" noChangeShapeType="1"/>
          </p:cNvPicPr>
          <p:nvPr/>
        </p:nvPicPr>
        <p:blipFill>
          <a:blip r:embed="rId9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5" name="Picture 301" hidden="1"/>
          <p:cNvPicPr preferRelativeResize="0">
            <a:picLocks noChangeArrowheads="1" noChangeShapeType="1"/>
          </p:cNvPicPr>
          <p:nvPr/>
        </p:nvPicPr>
        <p:blipFill>
          <a:blip r:embed="rId10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6" name="Picture 300" hidden="1"/>
          <p:cNvPicPr preferRelativeResize="0">
            <a:picLocks noChangeArrowheads="1" noChangeShapeType="1"/>
          </p:cNvPicPr>
          <p:nvPr/>
        </p:nvPicPr>
        <p:blipFill>
          <a:blip r:embed="rId10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7" name="Picture 299" hidden="1"/>
          <p:cNvPicPr preferRelativeResize="0">
            <a:picLocks noChangeArrowheads="1" noChangeShapeType="1"/>
          </p:cNvPicPr>
          <p:nvPr/>
        </p:nvPicPr>
        <p:blipFill>
          <a:blip r:embed="rId10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8" name="Picture 391" hidden="1"/>
          <p:cNvPicPr preferRelativeResize="0">
            <a:picLocks noChangeArrowheads="1" noChangeShapeType="1"/>
          </p:cNvPicPr>
          <p:nvPr/>
        </p:nvPicPr>
        <p:blipFill>
          <a:blip r:embed="rId10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9" name="Picture 390" hidden="1"/>
          <p:cNvPicPr preferRelativeResize="0">
            <a:picLocks noChangeArrowheads="1" noChangeShapeType="1"/>
          </p:cNvPicPr>
          <p:nvPr/>
        </p:nvPicPr>
        <p:blipFill>
          <a:blip r:embed="rId10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00" name="Picture 389" hidden="1"/>
          <p:cNvPicPr preferRelativeResize="0">
            <a:picLocks noChangeArrowheads="1" noChangeShapeType="1"/>
          </p:cNvPicPr>
          <p:nvPr/>
        </p:nvPicPr>
        <p:blipFill>
          <a:blip r:embed="rId105">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2201" name="Picture 388" hidden="1"/>
          <p:cNvPicPr preferRelativeResize="0">
            <a:picLocks noChangeArrowheads="1" noChangeShapeType="1"/>
          </p:cNvPicPr>
          <p:nvPr/>
        </p:nvPicPr>
        <p:blipFill>
          <a:blip r:embed="rId106">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2202" name="Picture 387" hidden="1"/>
          <p:cNvPicPr preferRelativeResize="0">
            <a:picLocks noChangeArrowheads="1" noChangeShapeType="1"/>
          </p:cNvPicPr>
          <p:nvPr/>
        </p:nvPicPr>
        <p:blipFill>
          <a:blip r:embed="rId107">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2203" name="Picture 386" hidden="1"/>
          <p:cNvPicPr preferRelativeResize="0">
            <a:picLocks noChangeArrowheads="1" noChangeShapeType="1"/>
          </p:cNvPicPr>
          <p:nvPr/>
        </p:nvPicPr>
        <p:blipFill>
          <a:blip r:embed="rId108">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2204" name="Picture 385" hidden="1"/>
          <p:cNvPicPr preferRelativeResize="0">
            <a:picLocks noChangeArrowheads="1" noChangeShapeType="1"/>
          </p:cNvPicPr>
          <p:nvPr/>
        </p:nvPicPr>
        <p:blipFill>
          <a:blip r:embed="rId109">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2205" name="Picture 384" hidden="1"/>
          <p:cNvPicPr preferRelativeResize="0">
            <a:picLocks noChangeArrowheads="1" noChangeShapeType="1"/>
          </p:cNvPicPr>
          <p:nvPr/>
        </p:nvPicPr>
        <p:blipFill>
          <a:blip r:embed="rId110">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2206" name="Picture 288" hidden="1"/>
          <p:cNvPicPr preferRelativeResize="0">
            <a:picLocks noChangeArrowheads="1" noChangeShapeType="1"/>
          </p:cNvPicPr>
          <p:nvPr/>
        </p:nvPicPr>
        <p:blipFill>
          <a:blip r:embed="rId1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07" name="Picture 287" hidden="1"/>
          <p:cNvPicPr preferRelativeResize="0">
            <a:picLocks noChangeArrowheads="1" noChangeShapeType="1"/>
          </p:cNvPicPr>
          <p:nvPr/>
        </p:nvPicPr>
        <p:blipFill>
          <a:blip r:embed="rId1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08" name="Picture 286" hidden="1"/>
          <p:cNvPicPr preferRelativeResize="0">
            <a:picLocks noChangeArrowheads="1" noChangeShapeType="1"/>
          </p:cNvPicPr>
          <p:nvPr/>
        </p:nvPicPr>
        <p:blipFill>
          <a:blip r:embed="rId1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09" name="Picture 285" hidden="1"/>
          <p:cNvPicPr preferRelativeResize="0">
            <a:picLocks noChangeArrowheads="1" noChangeShapeType="1"/>
          </p:cNvPicPr>
          <p:nvPr/>
        </p:nvPicPr>
        <p:blipFill>
          <a:blip r:embed="rId1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0" name="Picture 284" hidden="1"/>
          <p:cNvPicPr preferRelativeResize="0">
            <a:picLocks noChangeArrowheads="1" noChangeShapeType="1"/>
          </p:cNvPicPr>
          <p:nvPr/>
        </p:nvPicPr>
        <p:blipFill>
          <a:blip r:embed="rId1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1" name="Picture 283" hidden="1"/>
          <p:cNvPicPr preferRelativeResize="0">
            <a:picLocks noChangeArrowheads="1" noChangeShapeType="1"/>
          </p:cNvPicPr>
          <p:nvPr/>
        </p:nvPicPr>
        <p:blipFill>
          <a:blip r:embed="rId1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2" name="Picture 282" hidden="1"/>
          <p:cNvPicPr preferRelativeResize="0">
            <a:picLocks noChangeArrowheads="1" noChangeShapeType="1"/>
          </p:cNvPicPr>
          <p:nvPr/>
        </p:nvPicPr>
        <p:blipFill>
          <a:blip r:embed="rId11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3" name="Picture 281" hidden="1"/>
          <p:cNvPicPr preferRelativeResize="0">
            <a:picLocks noChangeArrowheads="1" noChangeShapeType="1"/>
          </p:cNvPicPr>
          <p:nvPr/>
        </p:nvPicPr>
        <p:blipFill>
          <a:blip r:embed="rId11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4" name="Picture 280" hidden="1"/>
          <p:cNvPicPr preferRelativeResize="0">
            <a:picLocks noChangeArrowheads="1" noChangeShapeType="1"/>
          </p:cNvPicPr>
          <p:nvPr/>
        </p:nvPicPr>
        <p:blipFill>
          <a:blip r:embed="rId11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5" name="Picture 279" hidden="1"/>
          <p:cNvPicPr preferRelativeResize="0">
            <a:picLocks noChangeArrowheads="1" noChangeShapeType="1"/>
          </p:cNvPicPr>
          <p:nvPr/>
        </p:nvPicPr>
        <p:blipFill>
          <a:blip r:embed="rId12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6" name="Picture 278" hidden="1"/>
          <p:cNvPicPr preferRelativeResize="0">
            <a:picLocks noChangeArrowheads="1" noChangeShapeType="1"/>
          </p:cNvPicPr>
          <p:nvPr/>
        </p:nvPicPr>
        <p:blipFill>
          <a:blip r:embed="rId12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7" name="Picture 277" hidden="1"/>
          <p:cNvPicPr preferRelativeResize="0">
            <a:picLocks noChangeArrowheads="1" noChangeShapeType="1"/>
          </p:cNvPicPr>
          <p:nvPr/>
        </p:nvPicPr>
        <p:blipFill>
          <a:blip r:embed="rId12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8" name="Picture 247" hidden="1"/>
          <p:cNvPicPr preferRelativeResize="0">
            <a:picLocks noChangeArrowheads="1" noChangeShapeType="1"/>
          </p:cNvPicPr>
          <p:nvPr/>
        </p:nvPicPr>
        <p:blipFill>
          <a:blip r:embed="rId12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9" name="Picture 246" hidden="1"/>
          <p:cNvPicPr preferRelativeResize="0">
            <a:picLocks noChangeArrowheads="1" noChangeShapeType="1"/>
          </p:cNvPicPr>
          <p:nvPr/>
        </p:nvPicPr>
        <p:blipFill>
          <a:blip r:embed="rId12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0" name="Picture 245" hidden="1"/>
          <p:cNvPicPr preferRelativeResize="0">
            <a:picLocks noChangeArrowheads="1" noChangeShapeType="1"/>
          </p:cNvPicPr>
          <p:nvPr/>
        </p:nvPicPr>
        <p:blipFill>
          <a:blip r:embed="rId12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1" name="Picture 244" hidden="1"/>
          <p:cNvPicPr preferRelativeResize="0">
            <a:picLocks noChangeArrowheads="1" noChangeShapeType="1"/>
          </p:cNvPicPr>
          <p:nvPr/>
        </p:nvPicPr>
        <p:blipFill>
          <a:blip r:embed="rId12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2" name="Picture 243" hidden="1"/>
          <p:cNvPicPr preferRelativeResize="0">
            <a:picLocks noChangeArrowheads="1" noChangeShapeType="1"/>
          </p:cNvPicPr>
          <p:nvPr/>
        </p:nvPicPr>
        <p:blipFill>
          <a:blip r:embed="rId12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3" name="Picture 242" hidden="1"/>
          <p:cNvPicPr preferRelativeResize="0">
            <a:picLocks noChangeArrowheads="1" noChangeShapeType="1"/>
          </p:cNvPicPr>
          <p:nvPr/>
        </p:nvPicPr>
        <p:blipFill>
          <a:blip r:embed="rId12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4" name="Picture 241" hidden="1"/>
          <p:cNvPicPr preferRelativeResize="0">
            <a:picLocks noChangeArrowheads="1" noChangeShapeType="1"/>
          </p:cNvPicPr>
          <p:nvPr/>
        </p:nvPicPr>
        <p:blipFill>
          <a:blip r:embed="rId12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5" name="Picture 240" hidden="1"/>
          <p:cNvPicPr preferRelativeResize="0">
            <a:picLocks noChangeArrowheads="1" noChangeShapeType="1"/>
          </p:cNvPicPr>
          <p:nvPr/>
        </p:nvPicPr>
        <p:blipFill>
          <a:blip r:embed="rId13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6" name="Picture 239" hidden="1"/>
          <p:cNvPicPr preferRelativeResize="0">
            <a:picLocks noChangeArrowheads="1" noChangeShapeType="1"/>
          </p:cNvPicPr>
          <p:nvPr/>
        </p:nvPicPr>
        <p:blipFill>
          <a:blip r:embed="rId13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7" name="Picture 238" hidden="1"/>
          <p:cNvPicPr preferRelativeResize="0">
            <a:picLocks noChangeArrowheads="1" noChangeShapeType="1"/>
          </p:cNvPicPr>
          <p:nvPr/>
        </p:nvPicPr>
        <p:blipFill>
          <a:blip r:embed="rId13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8" name="Picture 237" hidden="1"/>
          <p:cNvPicPr preferRelativeResize="0">
            <a:picLocks noChangeArrowheads="1" noChangeShapeType="1"/>
          </p:cNvPicPr>
          <p:nvPr/>
        </p:nvPicPr>
        <p:blipFill>
          <a:blip r:embed="rId13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9" name="Picture 236" hidden="1"/>
          <p:cNvPicPr preferRelativeResize="0">
            <a:picLocks noChangeArrowheads="1" noChangeShapeType="1"/>
          </p:cNvPicPr>
          <p:nvPr/>
        </p:nvPicPr>
        <p:blipFill>
          <a:blip r:embed="rId13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0" name="Picture 235" hidden="1"/>
          <p:cNvPicPr preferRelativeResize="0">
            <a:picLocks noChangeArrowheads="1" noChangeShapeType="1"/>
          </p:cNvPicPr>
          <p:nvPr/>
        </p:nvPicPr>
        <p:blipFill>
          <a:blip r:embed="rId13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1" name="Picture 234" hidden="1"/>
          <p:cNvPicPr preferRelativeResize="0">
            <a:picLocks noChangeArrowheads="1" noChangeShapeType="1"/>
          </p:cNvPicPr>
          <p:nvPr/>
        </p:nvPicPr>
        <p:blipFill>
          <a:blip r:embed="rId13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2" name="Picture 256" hidden="1"/>
          <p:cNvPicPr preferRelativeResize="0">
            <a:picLocks noChangeArrowheads="1" noChangeShapeType="1"/>
          </p:cNvPicPr>
          <p:nvPr/>
        </p:nvPicPr>
        <p:blipFill>
          <a:blip r:embed="rId13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3" name="Picture 255" hidden="1"/>
          <p:cNvPicPr preferRelativeResize="0">
            <a:picLocks noChangeArrowheads="1" noChangeShapeType="1"/>
          </p:cNvPicPr>
          <p:nvPr/>
        </p:nvPicPr>
        <p:blipFill>
          <a:blip r:embed="rId13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4" name="Picture 254" hidden="1"/>
          <p:cNvPicPr preferRelativeResize="0">
            <a:picLocks noChangeArrowheads="1" noChangeShapeType="1"/>
          </p:cNvPicPr>
          <p:nvPr/>
        </p:nvPicPr>
        <p:blipFill>
          <a:blip r:embed="rId139">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235" name="Picture 253" hidden="1"/>
          <p:cNvPicPr preferRelativeResize="0">
            <a:picLocks noChangeArrowheads="1" noChangeShapeType="1"/>
          </p:cNvPicPr>
          <p:nvPr/>
        </p:nvPicPr>
        <p:blipFill>
          <a:blip r:embed="rId140">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236" name="Picture 252" hidden="1"/>
          <p:cNvPicPr preferRelativeResize="0">
            <a:picLocks noChangeArrowheads="1" noChangeShapeType="1"/>
          </p:cNvPicPr>
          <p:nvPr/>
        </p:nvPicPr>
        <p:blipFill>
          <a:blip r:embed="rId141">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237" name="Picture 251" hidden="1"/>
          <p:cNvPicPr preferRelativeResize="0">
            <a:picLocks noChangeArrowheads="1" noChangeShapeType="1"/>
          </p:cNvPicPr>
          <p:nvPr/>
        </p:nvPicPr>
        <p:blipFill>
          <a:blip r:embed="rId142">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238" name="Picture 250" hidden="1"/>
          <p:cNvPicPr preferRelativeResize="0">
            <a:picLocks noChangeArrowheads="1" noChangeShapeType="1"/>
          </p:cNvPicPr>
          <p:nvPr/>
        </p:nvPicPr>
        <p:blipFill>
          <a:blip r:embed="rId143">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239" name="Picture 249" hidden="1"/>
          <p:cNvPicPr preferRelativeResize="0">
            <a:picLocks noChangeArrowheads="1" noChangeShapeType="1"/>
          </p:cNvPicPr>
          <p:nvPr/>
        </p:nvPicPr>
        <p:blipFill>
          <a:blip r:embed="rId144">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240" name="Picture 248" hidden="1"/>
          <p:cNvPicPr preferRelativeResize="0">
            <a:picLocks noChangeArrowheads="1" noChangeShapeType="1"/>
          </p:cNvPicPr>
          <p:nvPr/>
        </p:nvPicPr>
        <p:blipFill>
          <a:blip r:embed="rId145">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241" name="Picture 193" hidden="1"/>
          <p:cNvPicPr preferRelativeResize="0">
            <a:picLocks noChangeArrowheads="1" noChangeShapeType="1"/>
          </p:cNvPicPr>
          <p:nvPr/>
        </p:nvPicPr>
        <p:blipFill>
          <a:blip r:embed="rId146">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242" name="Picture 194" hidden="1"/>
          <p:cNvPicPr preferRelativeResize="0">
            <a:picLocks noChangeArrowheads="1" noChangeShapeType="1"/>
          </p:cNvPicPr>
          <p:nvPr/>
        </p:nvPicPr>
        <p:blipFill>
          <a:blip r:embed="rId147">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243" name="Picture 195" hidden="1"/>
          <p:cNvPicPr preferRelativeResize="0">
            <a:picLocks noChangeArrowheads="1" noChangeShapeType="1"/>
          </p:cNvPicPr>
          <p:nvPr/>
        </p:nvPicPr>
        <p:blipFill>
          <a:blip r:embed="rId148">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244" name="Picture 196" hidden="1"/>
          <p:cNvPicPr preferRelativeResize="0">
            <a:picLocks noChangeArrowheads="1" noChangeShapeType="1"/>
          </p:cNvPicPr>
          <p:nvPr/>
        </p:nvPicPr>
        <p:blipFill>
          <a:blip r:embed="rId149">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245" name="Picture 197" hidden="1"/>
          <p:cNvPicPr preferRelativeResize="0">
            <a:picLocks noChangeArrowheads="1" noChangeShapeType="1"/>
          </p:cNvPicPr>
          <p:nvPr/>
        </p:nvPicPr>
        <p:blipFill>
          <a:blip r:embed="rId150">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246" name="Picture 198" hidden="1"/>
          <p:cNvPicPr preferRelativeResize="0">
            <a:picLocks noChangeArrowheads="1" noChangeShapeType="1"/>
          </p:cNvPicPr>
          <p:nvPr/>
        </p:nvPicPr>
        <p:blipFill>
          <a:blip r:embed="rId151">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247" name="Picture 199" hidden="1"/>
          <p:cNvPicPr preferRelativeResize="0">
            <a:picLocks noChangeArrowheads="1" noChangeShapeType="1"/>
          </p:cNvPicPr>
          <p:nvPr/>
        </p:nvPicPr>
        <p:blipFill>
          <a:blip r:embed="rId152">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248" name="Picture 200" hidden="1"/>
          <p:cNvPicPr preferRelativeResize="0">
            <a:picLocks noChangeArrowheads="1" noChangeShapeType="1"/>
          </p:cNvPicPr>
          <p:nvPr/>
        </p:nvPicPr>
        <p:blipFill>
          <a:blip r:embed="rId153">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2249" name="Picture 201" hidden="1"/>
          <p:cNvPicPr preferRelativeResize="0">
            <a:picLocks noChangeArrowheads="1" noChangeShapeType="1"/>
          </p:cNvPicPr>
          <p:nvPr/>
        </p:nvPicPr>
        <p:blipFill>
          <a:blip r:embed="rId154">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2250" name="Picture 202" hidden="1"/>
          <p:cNvPicPr preferRelativeResize="0">
            <a:picLocks noChangeArrowheads="1" noChangeShapeType="1"/>
          </p:cNvPicPr>
          <p:nvPr/>
        </p:nvPicPr>
        <p:blipFill>
          <a:blip r:embed="rId155">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2251" name="Picture 203" hidden="1"/>
          <p:cNvPicPr preferRelativeResize="0">
            <a:picLocks noChangeArrowheads="1" noChangeShapeType="1"/>
          </p:cNvPicPr>
          <p:nvPr/>
        </p:nvPicPr>
        <p:blipFill>
          <a:blip r:embed="rId156">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2252" name="Picture 204" hidden="1"/>
          <p:cNvPicPr preferRelativeResize="0">
            <a:picLocks noChangeArrowheads="1" noChangeShapeType="1"/>
          </p:cNvPicPr>
          <p:nvPr/>
        </p:nvPicPr>
        <p:blipFill>
          <a:blip r:embed="rId157">
            <a:extLst>
              <a:ext uri="{28A0092B-C50C-407E-A947-70E740481C1C}">
                <a14:useLocalDpi xmlns:a14="http://schemas.microsoft.com/office/drawing/2010/main" val="0"/>
              </a:ext>
            </a:extLst>
          </a:blip>
          <a:srcRect/>
          <a:stretch>
            <a:fillRect/>
          </a:stretch>
        </p:blipFill>
        <p:spPr bwMode="auto">
          <a:xfrm>
            <a:off x="852488" y="2952750"/>
            <a:ext cx="909637" cy="228600"/>
          </a:xfrm>
          <a:prstGeom prst="rect">
            <a:avLst/>
          </a:prstGeom>
          <a:noFill/>
          <a:ln w="9525">
            <a:miter lim="800000"/>
            <a:headEnd/>
            <a:tailEnd/>
          </a:ln>
        </p:spPr>
      </p:pic>
      <p:pic>
        <p:nvPicPr>
          <p:cNvPr id="2253" name="Picture 205" hidden="1"/>
          <p:cNvPicPr preferRelativeResize="0">
            <a:picLocks noChangeArrowheads="1" noChangeShapeType="1"/>
          </p:cNvPicPr>
          <p:nvPr/>
        </p:nvPicPr>
        <p:blipFill>
          <a:blip r:embed="rId158">
            <a:extLst>
              <a:ext uri="{28A0092B-C50C-407E-A947-70E740481C1C}">
                <a14:useLocalDpi xmlns:a14="http://schemas.microsoft.com/office/drawing/2010/main" val="0"/>
              </a:ext>
            </a:extLst>
          </a:blip>
          <a:srcRect/>
          <a:stretch>
            <a:fillRect/>
          </a:stretch>
        </p:blipFill>
        <p:spPr bwMode="auto">
          <a:xfrm>
            <a:off x="852488" y="2952750"/>
            <a:ext cx="909637" cy="228600"/>
          </a:xfrm>
          <a:prstGeom prst="rect">
            <a:avLst/>
          </a:prstGeom>
          <a:noFill/>
          <a:ln w="9525">
            <a:miter lim="800000"/>
            <a:headEnd/>
            <a:tailEnd/>
          </a:ln>
        </p:spPr>
      </p:pic>
      <p:pic>
        <p:nvPicPr>
          <p:cNvPr id="2254" name="Picture 206" hidden="1"/>
          <p:cNvPicPr preferRelativeResize="0">
            <a:picLocks noChangeArrowheads="1" noChangeShapeType="1"/>
          </p:cNvPicPr>
          <p:nvPr/>
        </p:nvPicPr>
        <p:blipFill>
          <a:blip r:embed="rId159">
            <a:extLst>
              <a:ext uri="{28A0092B-C50C-407E-A947-70E740481C1C}">
                <a14:useLocalDpi xmlns:a14="http://schemas.microsoft.com/office/drawing/2010/main" val="0"/>
              </a:ext>
            </a:extLst>
          </a:blip>
          <a:srcRect/>
          <a:stretch>
            <a:fillRect/>
          </a:stretch>
        </p:blipFill>
        <p:spPr bwMode="auto">
          <a:xfrm>
            <a:off x="852488" y="3181350"/>
            <a:ext cx="909637" cy="228600"/>
          </a:xfrm>
          <a:prstGeom prst="rect">
            <a:avLst/>
          </a:prstGeom>
          <a:noFill/>
          <a:ln w="9525">
            <a:miter lim="800000"/>
            <a:headEnd/>
            <a:tailEnd/>
          </a:ln>
        </p:spPr>
      </p:pic>
      <p:pic>
        <p:nvPicPr>
          <p:cNvPr id="2255" name="Picture 233" hidden="1"/>
          <p:cNvPicPr preferRelativeResize="0">
            <a:picLocks noChangeArrowheads="1" noChangeShapeType="1"/>
          </p:cNvPicPr>
          <p:nvPr/>
        </p:nvPicPr>
        <p:blipFill>
          <a:blip r:embed="rId160">
            <a:extLst>
              <a:ext uri="{28A0092B-C50C-407E-A947-70E740481C1C}">
                <a14:useLocalDpi xmlns:a14="http://schemas.microsoft.com/office/drawing/2010/main" val="0"/>
              </a:ext>
            </a:extLst>
          </a:blip>
          <a:srcRect/>
          <a:stretch>
            <a:fillRect/>
          </a:stretch>
        </p:blipFill>
        <p:spPr bwMode="auto">
          <a:xfrm>
            <a:off x="852488" y="3181350"/>
            <a:ext cx="909637" cy="228600"/>
          </a:xfrm>
          <a:prstGeom prst="rect">
            <a:avLst/>
          </a:prstGeom>
          <a:noFill/>
          <a:ln w="9525">
            <a:miter lim="800000"/>
            <a:headEnd/>
            <a:tailEnd/>
          </a:ln>
        </p:spPr>
      </p:pic>
      <p:pic>
        <p:nvPicPr>
          <p:cNvPr id="2256" name="Picture 232" hidden="1"/>
          <p:cNvPicPr preferRelativeResize="0">
            <a:picLocks noChangeArrowheads="1" noChangeShapeType="1"/>
          </p:cNvPicPr>
          <p:nvPr/>
        </p:nvPicPr>
        <p:blipFill>
          <a:blip r:embed="rId161">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2257" name="Picture 231" hidden="1"/>
          <p:cNvPicPr preferRelativeResize="0">
            <a:picLocks noChangeArrowheads="1" noChangeShapeType="1"/>
          </p:cNvPicPr>
          <p:nvPr/>
        </p:nvPicPr>
        <p:blipFill>
          <a:blip r:embed="rId162">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2258" name="Picture 230" hidden="1"/>
          <p:cNvPicPr preferRelativeResize="0">
            <a:picLocks noChangeArrowheads="1" noChangeShapeType="1"/>
          </p:cNvPicPr>
          <p:nvPr/>
        </p:nvPicPr>
        <p:blipFill>
          <a:blip r:embed="rId163">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2259" name="Picture 229" hidden="1"/>
          <p:cNvPicPr preferRelativeResize="0">
            <a:picLocks noChangeArrowheads="1" noChangeShapeType="1"/>
          </p:cNvPicPr>
          <p:nvPr/>
        </p:nvPicPr>
        <p:blipFill>
          <a:blip r:embed="rId164">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graphicFrame>
        <p:nvGraphicFramePr>
          <p:cNvPr id="3" name="Tabulka 2"/>
          <p:cNvGraphicFramePr>
            <a:graphicFrameLocks noGrp="1"/>
          </p:cNvGraphicFramePr>
          <p:nvPr>
            <p:extLst>
              <p:ext uri="{D42A27DB-BD31-4B8C-83A1-F6EECF244321}">
                <p14:modId xmlns:p14="http://schemas.microsoft.com/office/powerpoint/2010/main" val="4209346012"/>
              </p:ext>
            </p:extLst>
          </p:nvPr>
        </p:nvGraphicFramePr>
        <p:xfrm>
          <a:off x="5456786" y="1387252"/>
          <a:ext cx="4536504" cy="3240810"/>
        </p:xfrm>
        <a:graphic>
          <a:graphicData uri="http://schemas.openxmlformats.org/drawingml/2006/table">
            <a:tbl>
              <a:tblPr/>
              <a:tblGrid>
                <a:gridCol w="677828">
                  <a:extLst>
                    <a:ext uri="{9D8B030D-6E8A-4147-A177-3AD203B41FA5}">
                      <a16:colId xmlns:a16="http://schemas.microsoft.com/office/drawing/2014/main" val="637007339"/>
                    </a:ext>
                  </a:extLst>
                </a:gridCol>
                <a:gridCol w="751966">
                  <a:extLst>
                    <a:ext uri="{9D8B030D-6E8A-4147-A177-3AD203B41FA5}">
                      <a16:colId xmlns:a16="http://schemas.microsoft.com/office/drawing/2014/main" val="1184254667"/>
                    </a:ext>
                  </a:extLst>
                </a:gridCol>
                <a:gridCol w="1807540">
                  <a:extLst>
                    <a:ext uri="{9D8B030D-6E8A-4147-A177-3AD203B41FA5}">
                      <a16:colId xmlns:a16="http://schemas.microsoft.com/office/drawing/2014/main" val="179653072"/>
                    </a:ext>
                  </a:extLst>
                </a:gridCol>
                <a:gridCol w="1299170">
                  <a:extLst>
                    <a:ext uri="{9D8B030D-6E8A-4147-A177-3AD203B41FA5}">
                      <a16:colId xmlns:a16="http://schemas.microsoft.com/office/drawing/2014/main" val="3285444653"/>
                    </a:ext>
                  </a:extLst>
                </a:gridCol>
              </a:tblGrid>
              <a:tr h="216054">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12.08.2017</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Krupka - Srbice</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2:1 PK</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3321331016"/>
                  </a:ext>
                </a:extLst>
              </a:tr>
              <a:tr h="216054">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19.08.2017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Litoměřicko B - Srbice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3:0</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206432325"/>
                  </a:ext>
                </a:extLst>
              </a:tr>
              <a:tr h="216054">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26.08.2017</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Srbice - Perštejn</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3343592164"/>
                  </a:ext>
                </a:extLst>
              </a:tr>
              <a:tr h="216054">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02.09.2017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Modlany - Srbice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935291900"/>
                  </a:ext>
                </a:extLst>
              </a:tr>
              <a:tr h="216054">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08.09.2017</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Srbice - H.Jiřetín/Litvínov</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3:2 PK</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569834429"/>
                  </a:ext>
                </a:extLst>
              </a:tr>
              <a:tr h="216054">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17.09.2017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Neštěmice - Srbice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3110813295"/>
                  </a:ext>
                </a:extLst>
              </a:tr>
              <a:tr h="216054">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23.09.2017</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Srbice - Modrá</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3:1</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3200335182"/>
                  </a:ext>
                </a:extLst>
              </a:tr>
              <a:tr h="216054">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30.09.2017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Jílové - Srbice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0:1</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3959260862"/>
                  </a:ext>
                </a:extLst>
              </a:tr>
              <a:tr h="216054">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07.10.2017</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Srbice - Vilémov</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414354299"/>
                  </a:ext>
                </a:extLst>
              </a:tr>
              <a:tr h="216054">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14.10.2017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Mostecký FK - Srbice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3:0</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676588749"/>
                  </a:ext>
                </a:extLst>
              </a:tr>
              <a:tr h="216054">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21.10.2017</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Srbice - Kadaň</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4:1</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2537205701"/>
                  </a:ext>
                </a:extLst>
              </a:tr>
              <a:tr h="216054">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28.10.2017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Bílina - Srbice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465812440"/>
                  </a:ext>
                </a:extLst>
              </a:tr>
              <a:tr h="216054">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04.11.2017</a:t>
                      </a: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Srbice - </a:t>
                      </a:r>
                      <a:r>
                        <a:rPr lang="cs-CZ" sz="1000" b="1" i="0" u="none" strike="noStrike" dirty="0" err="1">
                          <a:solidFill>
                            <a:srgbClr val="000000"/>
                          </a:solidFill>
                          <a:effectLst/>
                          <a:latin typeface="Arial" panose="020B0604020202020204" pitchFamily="34" charset="0"/>
                        </a:rPr>
                        <a:t>Brná</a:t>
                      </a:r>
                      <a:endParaRPr lang="cs-CZ" sz="10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 </a:t>
                      </a:r>
                      <a:r>
                        <a:rPr lang="cs-CZ" sz="1000" b="1" i="0" u="none" strike="noStrike" dirty="0" smtClean="0">
                          <a:solidFill>
                            <a:srgbClr val="000000"/>
                          </a:solidFill>
                          <a:effectLst/>
                          <a:latin typeface="Arial" panose="020B0604020202020204" pitchFamily="34" charset="0"/>
                        </a:rPr>
                        <a:t>5:0</a:t>
                      </a:r>
                      <a:endParaRPr lang="cs-CZ" sz="10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504543460"/>
                  </a:ext>
                </a:extLst>
              </a:tr>
              <a:tr h="216054">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11.11.2017</a:t>
                      </a:r>
                    </a:p>
                  </a:txBody>
                  <a:tcPr marL="9525" marR="9525" marT="9525" marB="0" anchor="ctr">
                    <a:lnL>
                      <a:noFill/>
                    </a:lnL>
                    <a:lnR>
                      <a:noFill/>
                    </a:lnR>
                    <a:lnT>
                      <a:noFill/>
                    </a:lnT>
                    <a:lnB>
                      <a:noFill/>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Štětí - Srbice</a:t>
                      </a:r>
                    </a:p>
                  </a:txBody>
                  <a:tcPr marL="9525" marR="9525" marT="9525" marB="0" anchor="ctr">
                    <a:lnL>
                      <a:noFill/>
                    </a:lnL>
                    <a:lnR>
                      <a:noFill/>
                    </a:lnR>
                    <a:lnT>
                      <a:noFill/>
                    </a:lnT>
                    <a:lnB>
                      <a:noFill/>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9525" marR="9525" marT="9525" marB="0" anchor="ctr">
                    <a:lnL>
                      <a:noFill/>
                    </a:lnL>
                    <a:lnR>
                      <a:noFill/>
                    </a:lnR>
                    <a:lnT>
                      <a:noFill/>
                    </a:lnT>
                    <a:lnB>
                      <a:noFill/>
                    </a:lnB>
                    <a:solidFill>
                      <a:srgbClr val="99FF66"/>
                    </a:solidFill>
                  </a:tcPr>
                </a:tc>
                <a:extLst>
                  <a:ext uri="{0D108BD9-81ED-4DB2-BD59-A6C34878D82A}">
                    <a16:rowId xmlns:a16="http://schemas.microsoft.com/office/drawing/2014/main" val="2700575939"/>
                  </a:ext>
                </a:extLst>
              </a:tr>
              <a:tr h="216054">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18.11.2017</a:t>
                      </a:r>
                    </a:p>
                  </a:txBody>
                  <a:tcPr marL="9525" marR="9525" marT="9525" marB="0" anchor="ctr">
                    <a:lnL>
                      <a:noFill/>
                    </a:lnL>
                    <a:lnR>
                      <a:noFill/>
                    </a:lnR>
                    <a:lnT>
                      <a:noFill/>
                    </a:lnT>
                    <a:lnB>
                      <a:noFill/>
                    </a:lnB>
                    <a:solidFill>
                      <a:srgbClr val="99FF66"/>
                    </a:solidFill>
                  </a:tcPr>
                </a:tc>
                <a:tc>
                  <a:txBody>
                    <a:bodyPr/>
                    <a:lstStyle/>
                    <a:p>
                      <a:pPr algn="ctr" fontAlgn="ctr"/>
                      <a:r>
                        <a:rPr lang="cs-CZ" sz="1000" b="1" i="0" u="none" strike="noStrike">
                          <a:solidFill>
                            <a:srgbClr val="000000"/>
                          </a:solidFill>
                          <a:effectLst/>
                          <a:latin typeface="Arial" panose="020B0604020202020204" pitchFamily="34" charset="0"/>
                        </a:rPr>
                        <a:t>Srbice - Žatec</a:t>
                      </a:r>
                    </a:p>
                  </a:txBody>
                  <a:tcPr marL="9525" marR="9525" marT="9525" marB="0" anchor="ctr">
                    <a:lnL>
                      <a:noFill/>
                    </a:lnL>
                    <a:lnR>
                      <a:noFill/>
                    </a:lnR>
                    <a:lnT>
                      <a:noFill/>
                    </a:lnT>
                    <a:lnB>
                      <a:noFill/>
                    </a:lnB>
                    <a:solidFill>
                      <a:srgbClr val="99FF66"/>
                    </a:solidFill>
                  </a:tcPr>
                </a:tc>
                <a:tc>
                  <a:txBody>
                    <a:bodyPr/>
                    <a:lstStyle/>
                    <a:p>
                      <a:pPr algn="ctr" fontAlgn="ctr"/>
                      <a:r>
                        <a:rPr lang="cs-CZ" sz="1000" b="1" i="0" u="none" strike="noStrike" dirty="0">
                          <a:solidFill>
                            <a:srgbClr val="000000"/>
                          </a:solidFill>
                          <a:effectLst/>
                          <a:latin typeface="Arial" panose="020B0604020202020204" pitchFamily="34" charset="0"/>
                        </a:rPr>
                        <a:t> </a:t>
                      </a:r>
                    </a:p>
                  </a:txBody>
                  <a:tcPr marL="9525" marR="9525" marT="9525" marB="0" anchor="ctr">
                    <a:lnL>
                      <a:noFill/>
                    </a:lnL>
                    <a:lnR>
                      <a:noFill/>
                    </a:lnR>
                    <a:lnT>
                      <a:noFill/>
                    </a:lnT>
                    <a:lnB>
                      <a:noFill/>
                    </a:lnB>
                    <a:solidFill>
                      <a:srgbClr val="99FF66"/>
                    </a:solidFill>
                  </a:tcPr>
                </a:tc>
                <a:extLst>
                  <a:ext uri="{0D108BD9-81ED-4DB2-BD59-A6C34878D82A}">
                    <a16:rowId xmlns:a16="http://schemas.microsoft.com/office/drawing/2014/main" val="3541131833"/>
                  </a:ext>
                </a:extLst>
              </a:tr>
            </a:tbl>
          </a:graphicData>
        </a:graphic>
      </p:graphicFrame>
      <p:sp>
        <p:nvSpPr>
          <p:cNvPr id="4" name="TextovéPole 3"/>
          <p:cNvSpPr txBox="1"/>
          <p:nvPr/>
        </p:nvSpPr>
        <p:spPr>
          <a:xfrm>
            <a:off x="5456786" y="163116"/>
            <a:ext cx="4624310" cy="954107"/>
          </a:xfrm>
          <a:prstGeom prst="rect">
            <a:avLst/>
          </a:prstGeom>
          <a:solidFill>
            <a:srgbClr val="0066FF"/>
          </a:solidFill>
          <a:effectLst>
            <a:glow rad="139700">
              <a:srgbClr val="99FF99">
                <a:alpha val="40000"/>
              </a:srgbClr>
            </a:glow>
            <a:softEdge rad="241300"/>
          </a:effectLst>
        </p:spPr>
        <p:txBody>
          <a:bodyPr wrap="square" rtlCol="0">
            <a:spAutoFit/>
          </a:bodyPr>
          <a:lstStyle/>
          <a:p>
            <a:pPr algn="ctr"/>
            <a:r>
              <a:rPr lang="cs-CZ" sz="2800" u="sng" dirty="0" smtClean="0">
                <a:solidFill>
                  <a:srgbClr val="FF0000"/>
                </a:solidFill>
                <a:latin typeface="Eras Bold ITC" panose="020B0907030504020204" pitchFamily="34" charset="0"/>
              </a:rPr>
              <a:t>TJ Sokol Srbice body často neztrácí</a:t>
            </a:r>
          </a:p>
        </p:txBody>
      </p:sp>
      <p:pic>
        <p:nvPicPr>
          <p:cNvPr id="5" name="Obrázek 4"/>
          <p:cNvPicPr>
            <a:picLocks noChangeAspect="1"/>
          </p:cNvPicPr>
          <p:nvPr/>
        </p:nvPicPr>
        <p:blipFill>
          <a:blip r:embed="rId165"/>
          <a:stretch>
            <a:fillRect/>
          </a:stretch>
        </p:blipFill>
        <p:spPr>
          <a:xfrm>
            <a:off x="6728714" y="4843378"/>
            <a:ext cx="1719472" cy="1656442"/>
          </a:xfrm>
          <a:prstGeom prst="rect">
            <a:avLst/>
          </a:prstGeom>
        </p:spPr>
      </p:pic>
      <p:sp>
        <p:nvSpPr>
          <p:cNvPr id="219" name="TextovéPole 218"/>
          <p:cNvSpPr txBox="1"/>
          <p:nvPr/>
        </p:nvSpPr>
        <p:spPr>
          <a:xfrm>
            <a:off x="183975" y="2119637"/>
            <a:ext cx="4536504" cy="2062103"/>
          </a:xfrm>
          <a:prstGeom prst="rect">
            <a:avLst/>
          </a:prstGeom>
          <a:gradFill>
            <a:gsLst>
              <a:gs pos="35000">
                <a:srgbClr val="FFFF00"/>
              </a:gs>
              <a:gs pos="100000">
                <a:schemeClr val="accent1">
                  <a:lumMod val="30000"/>
                  <a:lumOff val="70000"/>
                </a:schemeClr>
              </a:gs>
            </a:gsLst>
            <a:lin ang="5400000" scaled="1"/>
          </a:gradFill>
        </p:spPr>
        <p:txBody>
          <a:bodyPr wrap="square" rtlCol="0">
            <a:spAutoFit/>
          </a:bodyPr>
          <a:lstStyle/>
          <a:p>
            <a:pPr algn="ctr"/>
            <a:r>
              <a:rPr lang="cs-CZ" sz="3600" u="sng" dirty="0" smtClean="0">
                <a:ln w="28575">
                  <a:noFill/>
                </a:ln>
                <a:solidFill>
                  <a:srgbClr val="A0372C"/>
                </a:solidFill>
                <a:effectLst>
                  <a:outerShdw blurRad="38100" dist="38100" dir="2700000" algn="tl">
                    <a:srgbClr val="000000">
                      <a:alpha val="43137"/>
                    </a:srgbClr>
                  </a:outerShdw>
                </a:effectLst>
                <a:latin typeface="Imprint MT Shadow" panose="04020605060303030202" pitchFamily="82" charset="0"/>
                <a:cs typeface="Arial" panose="020B0604020202020204" pitchFamily="34" charset="0"/>
              </a:rPr>
              <a:t>ASK Lovosice </a:t>
            </a:r>
          </a:p>
          <a:p>
            <a:pPr algn="ctr"/>
            <a:r>
              <a:rPr lang="cs-CZ" sz="3600" u="sng" dirty="0" err="1" smtClean="0">
                <a:ln w="28575">
                  <a:noFill/>
                </a:ln>
                <a:solidFill>
                  <a:srgbClr val="A0372C"/>
                </a:solidFill>
                <a:effectLst>
                  <a:outerShdw blurRad="38100" dist="38100" dir="2700000" algn="tl">
                    <a:srgbClr val="000000">
                      <a:alpha val="43137"/>
                    </a:srgbClr>
                  </a:outerShdw>
                </a:effectLst>
                <a:latin typeface="Imprint MT Shadow" panose="04020605060303030202" pitchFamily="82" charset="0"/>
                <a:cs typeface="Arial" panose="020B0604020202020204" pitchFamily="34" charset="0"/>
              </a:rPr>
              <a:t>Sepap</a:t>
            </a:r>
            <a:r>
              <a:rPr lang="cs-CZ" sz="3600" u="sng" dirty="0" smtClean="0">
                <a:ln w="28575">
                  <a:noFill/>
                </a:ln>
                <a:solidFill>
                  <a:srgbClr val="A0372C"/>
                </a:solidFill>
                <a:effectLst>
                  <a:outerShdw blurRad="38100" dist="38100" dir="2700000" algn="tl">
                    <a:srgbClr val="000000">
                      <a:alpha val="43137"/>
                    </a:srgbClr>
                  </a:outerShdw>
                </a:effectLst>
                <a:latin typeface="Imprint MT Shadow" panose="04020605060303030202" pitchFamily="82" charset="0"/>
                <a:cs typeface="Arial" panose="020B0604020202020204" pitchFamily="34" charset="0"/>
              </a:rPr>
              <a:t> Štětí </a:t>
            </a:r>
          </a:p>
          <a:p>
            <a:pPr algn="ctr"/>
            <a:r>
              <a:rPr lang="cs-CZ" sz="3600" u="sng" dirty="0" smtClean="0">
                <a:ln w="28575">
                  <a:noFill/>
                </a:ln>
                <a:solidFill>
                  <a:srgbClr val="A0372C"/>
                </a:solidFill>
                <a:effectLst>
                  <a:outerShdw blurRad="38100" dist="38100" dir="2700000" algn="tl">
                    <a:srgbClr val="000000">
                      <a:alpha val="43137"/>
                    </a:srgbClr>
                  </a:outerShdw>
                </a:effectLst>
                <a:latin typeface="Imprint MT Shadow" panose="04020605060303030202" pitchFamily="82" charset="0"/>
                <a:cs typeface="Arial" panose="020B0604020202020204" pitchFamily="34" charset="0"/>
              </a:rPr>
              <a:t>2:4  </a:t>
            </a:r>
            <a:r>
              <a:rPr lang="cs-CZ" sz="3200" u="sng" dirty="0" smtClean="0">
                <a:ln w="28575">
                  <a:noFill/>
                </a:ln>
                <a:solidFill>
                  <a:srgbClr val="A0372C"/>
                </a:solidFill>
                <a:effectLst>
                  <a:outerShdw blurRad="38100" dist="38100" dir="2700000" algn="tl">
                    <a:srgbClr val="000000">
                      <a:alpha val="43137"/>
                    </a:srgbClr>
                  </a:outerShdw>
                </a:effectLst>
                <a:latin typeface="Imprint MT Shadow" panose="04020605060303030202" pitchFamily="82" charset="0"/>
                <a:cs typeface="Arial" panose="020B0604020202020204" pitchFamily="34" charset="0"/>
              </a:rPr>
              <a:t> </a:t>
            </a:r>
          </a:p>
          <a:p>
            <a:pPr algn="ctr"/>
            <a:r>
              <a:rPr lang="cs-CZ" sz="2000" u="sng" dirty="0" smtClean="0">
                <a:ln w="28575">
                  <a:noFill/>
                </a:ln>
                <a:solidFill>
                  <a:srgbClr val="A0372C"/>
                </a:solidFill>
                <a:effectLst>
                  <a:outerShdw blurRad="38100" dist="38100" dir="2700000" algn="tl">
                    <a:srgbClr val="000000">
                      <a:alpha val="43137"/>
                    </a:srgbClr>
                  </a:outerShdw>
                </a:effectLst>
                <a:latin typeface="Imprint MT Shadow" panose="04020605060303030202" pitchFamily="82" charset="0"/>
                <a:cs typeface="Arial" panose="020B0604020202020204" pitchFamily="34" charset="0"/>
              </a:rPr>
              <a:t>27.10.2017  2. kolo dohrávka</a:t>
            </a:r>
          </a:p>
        </p:txBody>
      </p:sp>
      <p:sp>
        <p:nvSpPr>
          <p:cNvPr id="220" name="TextovéPole 219"/>
          <p:cNvSpPr txBox="1"/>
          <p:nvPr/>
        </p:nvSpPr>
        <p:spPr>
          <a:xfrm>
            <a:off x="216000" y="163116"/>
            <a:ext cx="4536504" cy="1754326"/>
          </a:xfrm>
          <a:prstGeom prst="rect">
            <a:avLst/>
          </a:prstGeom>
          <a:pattFill prst="dotGrid">
            <a:fgClr>
              <a:schemeClr val="bg1">
                <a:lumMod val="75000"/>
              </a:schemeClr>
            </a:fgClr>
            <a:bgClr>
              <a:schemeClr val="bg1"/>
            </a:bgClr>
          </a:pattFill>
          <a:ln w="69850">
            <a:solidFill>
              <a:srgbClr val="92D050"/>
            </a:solidFill>
            <a:prstDash val="dash"/>
          </a:ln>
        </p:spPr>
        <p:txBody>
          <a:bodyPr wrap="square" rtlCol="0">
            <a:spAutoFit/>
          </a:bodyPr>
          <a:lstStyle/>
          <a:p>
            <a:pPr algn="ctr"/>
            <a:r>
              <a:rPr lang="cs-CZ" sz="1800" dirty="0" smtClean="0">
                <a:solidFill>
                  <a:srgbClr val="3333CC"/>
                </a:solidFill>
                <a:latin typeface="Rockwell" panose="02060603020205020403" pitchFamily="18" charset="0"/>
                <a:cs typeface="Arial" panose="020B0604020202020204" pitchFamily="34" charset="0"/>
              </a:rPr>
              <a:t>K dohrávce okresního přeboru staré gardy vyrazila štětská sestava za vítězstvím na umělou trávu do Lovosic, se kterými si vyměnila pořadatelství a na jaře přijede soupeř do Štětí. </a:t>
            </a:r>
          </a:p>
        </p:txBody>
      </p:sp>
      <p:graphicFrame>
        <p:nvGraphicFramePr>
          <p:cNvPr id="6" name="Tabulka 5"/>
          <p:cNvGraphicFramePr>
            <a:graphicFrameLocks noGrp="1"/>
          </p:cNvGraphicFramePr>
          <p:nvPr>
            <p:extLst>
              <p:ext uri="{D42A27DB-BD31-4B8C-83A1-F6EECF244321}">
                <p14:modId xmlns:p14="http://schemas.microsoft.com/office/powerpoint/2010/main" val="2444678701"/>
              </p:ext>
            </p:extLst>
          </p:nvPr>
        </p:nvGraphicFramePr>
        <p:xfrm>
          <a:off x="183975" y="4383935"/>
          <a:ext cx="4536503" cy="2558703"/>
        </p:xfrm>
        <a:graphic>
          <a:graphicData uri="http://schemas.openxmlformats.org/drawingml/2006/table">
            <a:tbl>
              <a:tblPr/>
              <a:tblGrid>
                <a:gridCol w="203753">
                  <a:extLst>
                    <a:ext uri="{9D8B030D-6E8A-4147-A177-3AD203B41FA5}">
                      <a16:colId xmlns:a16="http://schemas.microsoft.com/office/drawing/2014/main" val="439880186"/>
                    </a:ext>
                  </a:extLst>
                </a:gridCol>
                <a:gridCol w="227724">
                  <a:extLst>
                    <a:ext uri="{9D8B030D-6E8A-4147-A177-3AD203B41FA5}">
                      <a16:colId xmlns:a16="http://schemas.microsoft.com/office/drawing/2014/main" val="68586586"/>
                    </a:ext>
                  </a:extLst>
                </a:gridCol>
                <a:gridCol w="1797821">
                  <a:extLst>
                    <a:ext uri="{9D8B030D-6E8A-4147-A177-3AD203B41FA5}">
                      <a16:colId xmlns:a16="http://schemas.microsoft.com/office/drawing/2014/main" val="2458926451"/>
                    </a:ext>
                  </a:extLst>
                </a:gridCol>
                <a:gridCol w="287651">
                  <a:extLst>
                    <a:ext uri="{9D8B030D-6E8A-4147-A177-3AD203B41FA5}">
                      <a16:colId xmlns:a16="http://schemas.microsoft.com/office/drawing/2014/main" val="2328456312"/>
                    </a:ext>
                  </a:extLst>
                </a:gridCol>
                <a:gridCol w="251695">
                  <a:extLst>
                    <a:ext uri="{9D8B030D-6E8A-4147-A177-3AD203B41FA5}">
                      <a16:colId xmlns:a16="http://schemas.microsoft.com/office/drawing/2014/main" val="2233833703"/>
                    </a:ext>
                  </a:extLst>
                </a:gridCol>
                <a:gridCol w="170793">
                  <a:extLst>
                    <a:ext uri="{9D8B030D-6E8A-4147-A177-3AD203B41FA5}">
                      <a16:colId xmlns:a16="http://schemas.microsoft.com/office/drawing/2014/main" val="3953350637"/>
                    </a:ext>
                  </a:extLst>
                </a:gridCol>
                <a:gridCol w="314619">
                  <a:extLst>
                    <a:ext uri="{9D8B030D-6E8A-4147-A177-3AD203B41FA5}">
                      <a16:colId xmlns:a16="http://schemas.microsoft.com/office/drawing/2014/main" val="24537432"/>
                    </a:ext>
                  </a:extLst>
                </a:gridCol>
                <a:gridCol w="707143">
                  <a:extLst>
                    <a:ext uri="{9D8B030D-6E8A-4147-A177-3AD203B41FA5}">
                      <a16:colId xmlns:a16="http://schemas.microsoft.com/office/drawing/2014/main" val="1107279688"/>
                    </a:ext>
                  </a:extLst>
                </a:gridCol>
                <a:gridCol w="311623">
                  <a:extLst>
                    <a:ext uri="{9D8B030D-6E8A-4147-A177-3AD203B41FA5}">
                      <a16:colId xmlns:a16="http://schemas.microsoft.com/office/drawing/2014/main" val="1841139268"/>
                    </a:ext>
                  </a:extLst>
                </a:gridCol>
                <a:gridCol w="263681">
                  <a:extLst>
                    <a:ext uri="{9D8B030D-6E8A-4147-A177-3AD203B41FA5}">
                      <a16:colId xmlns:a16="http://schemas.microsoft.com/office/drawing/2014/main" val="2866667645"/>
                    </a:ext>
                  </a:extLst>
                </a:gridCol>
              </a:tblGrid>
              <a:tr h="21059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582764816"/>
                  </a:ext>
                </a:extLst>
              </a:tr>
              <a:tr h="221122">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8">
                  <a:txBody>
                    <a:bodyPr/>
                    <a:lstStyle/>
                    <a:p>
                      <a:pPr algn="ctr" fontAlgn="ctr"/>
                      <a:r>
                        <a:rPr lang="cs-CZ" sz="1200" b="1" i="0" u="none" strike="noStrike">
                          <a:solidFill>
                            <a:srgbClr val="0000CC"/>
                          </a:solidFill>
                          <a:effectLst/>
                          <a:latin typeface="Calibri" panose="020F0502020204030204" pitchFamily="34" charset="0"/>
                        </a:rPr>
                        <a:t>Stará garda Sepap Štětí Okresní přebor 2017/18 po 9. kole</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62796891"/>
                  </a:ext>
                </a:extLst>
              </a:tr>
              <a:tr h="21059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TJ Žitenice</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71:16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24</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654329996"/>
                  </a:ext>
                </a:extLst>
              </a:tr>
              <a:tr h="221122">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l" fontAlgn="ctr"/>
                      <a:r>
                        <a:rPr lang="cs-CZ" sz="1200" b="1" i="0" u="none" strike="noStrike">
                          <a:solidFill>
                            <a:srgbClr val="FF0000"/>
                          </a:solidFill>
                          <a:effectLst/>
                          <a:latin typeface="Arial" panose="020B0604020202020204" pitchFamily="34" charset="0"/>
                        </a:rPr>
                        <a:t>Sepap Štětí</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00"/>
                          </a:solidFill>
                          <a:effectLst/>
                          <a:latin typeface="Arial" panose="020B0604020202020204" pitchFamily="34" charset="0"/>
                        </a:rPr>
                        <a:t>37:21</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319442932"/>
                  </a:ext>
                </a:extLst>
              </a:tr>
              <a:tr h="21059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Tigo Nučnice 1996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24:10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369874598"/>
                  </a:ext>
                </a:extLst>
              </a:tr>
              <a:tr h="21059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TJ Sokol České Kopisty</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21:19</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875291436"/>
                  </a:ext>
                </a:extLst>
              </a:tr>
              <a:tr h="21059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FK Litoměřicko, z.s.</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21:30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798116924"/>
                  </a:ext>
                </a:extLst>
              </a:tr>
              <a:tr h="21059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Sokol Hoštka</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15:30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461874526"/>
                  </a:ext>
                </a:extLst>
              </a:tr>
              <a:tr h="221122">
                <a:tc>
                  <a:txBody>
                    <a:bodyPr/>
                    <a:lstStyle/>
                    <a:p>
                      <a:pPr algn="l" fontAlgn="b"/>
                      <a:r>
                        <a:rPr lang="cs-CZ" sz="12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Slavoj Bohušovice</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18:35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992135423"/>
                  </a:ext>
                </a:extLst>
              </a:tr>
              <a:tr h="21059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14:33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823937592"/>
                  </a:ext>
                </a:extLst>
              </a:tr>
              <a:tr h="21059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Sokol Pokratice</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12:39</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121767136"/>
                  </a:ext>
                </a:extLst>
              </a:tr>
              <a:tr h="21059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21147996"/>
                  </a:ext>
                </a:extLst>
              </a:tr>
            </a:tbl>
          </a:graphicData>
        </a:graphic>
      </p:graphicFrame>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2142218" y="7004455"/>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6</a:t>
            </a:r>
          </a:p>
        </p:txBody>
      </p:sp>
      <p:sp>
        <p:nvSpPr>
          <p:cNvPr id="14" name="TextovéPole 13"/>
          <p:cNvSpPr txBox="1"/>
          <p:nvPr/>
        </p:nvSpPr>
        <p:spPr>
          <a:xfrm>
            <a:off x="7488808"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39</a:t>
            </a:r>
          </a:p>
        </p:txBody>
      </p:sp>
      <p:cxnSp>
        <p:nvCxnSpPr>
          <p:cNvPr id="13" name="Přímá spojovací šipka 12"/>
          <p:cNvCxnSpPr/>
          <p:nvPr/>
        </p:nvCxnSpPr>
        <p:spPr bwMode="auto">
          <a:xfrm>
            <a:off x="3752626" y="7239000"/>
            <a:ext cx="85889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pic>
        <p:nvPicPr>
          <p:cNvPr id="3074" name="Picture 291"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5" name="Picture 290"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6" name="Picture 289"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7" name="Picture 288"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8" name="Picture 287"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9" name="Picture 286"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0" name="Picture 79"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1" name="Picture 78"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2" name="Picture 77"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3" name="Picture 76"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4" name="Picture 75"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5" name="Picture 74"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6" name="Picture 73"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7" name="Picture 72"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8" name="Picture 71"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9" name="Picture 70"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0" name="Picture 69"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1" name="Picture 68"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2" name="Picture 67"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3" name="Picture 66"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4" name="Picture 65"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5" name="Picture 64"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6" name="Picture 63"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7" name="Picture 62"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8" name="Picture 30"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9" name="Picture 29"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0" name="Picture 28"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1" name="Picture 27"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2" name="Picture 89"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3" name="Picture 88"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4" name="Picture 87"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5" name="Picture 86"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6" name="Picture 85"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7" name="Picture 84"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8" name="Picture 83"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9" name="Picture 82"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0" name="Picture 81"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1" name="Picture 80"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2" name="Picture 40"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3" name="Picture 41"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4" name="Picture 42"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5" name="Picture 43"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6" name="Picture 44"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7" name="Picture 45"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8" name="Picture 46"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9" name="Picture 47"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0" name="Picture 48"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1" name="Picture 49"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2" name="Picture 50"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3" name="Picture 51"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4" name="Picture 52"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5" name="Picture 53"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6" name="Picture 54"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7" name="Picture 55"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8" name="Picture 56"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9" name="Picture 57"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0" name="Picture 58"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1" name="Picture 59"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2" name="Picture 60"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3" name="Picture 61"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4" name="Picture 62"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5" name="Picture 63"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6" name="Picture 64"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7" name="Picture 65"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8" name="Picture 66"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9" name="Picture 61"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0" name="Picture 60"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1" name="Picture 59"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2" name="Picture 58"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3" name="Picture 57"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4" name="Picture 56"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5" name="Picture 55"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sp>
        <p:nvSpPr>
          <p:cNvPr id="3" name="Obdélník 2"/>
          <p:cNvSpPr/>
          <p:nvPr/>
        </p:nvSpPr>
        <p:spPr>
          <a:xfrm>
            <a:off x="142780" y="91108"/>
            <a:ext cx="4450627" cy="3785652"/>
          </a:xfrm>
          <a:prstGeom prst="rect">
            <a:avLst/>
          </a:prstGeom>
          <a:gradFill>
            <a:gsLst>
              <a:gs pos="42000">
                <a:srgbClr val="F2FC96"/>
              </a:gs>
              <a:gs pos="100000">
                <a:srgbClr val="00FF00"/>
              </a:gs>
            </a:gsLst>
            <a:lin ang="5400000" scaled="1"/>
          </a:gradFill>
          <a:effectLst>
            <a:glow rad="127000">
              <a:srgbClr val="CCECFF"/>
            </a:glow>
            <a:outerShdw blurRad="50800" dist="50800" dir="5400000" algn="ctr" rotWithShape="0">
              <a:srgbClr val="00B0F0"/>
            </a:outerShdw>
            <a:softEdge rad="787400"/>
          </a:effectLst>
          <a:scene3d>
            <a:camera prst="orthographicFront"/>
            <a:lightRig rig="threePt" dir="t"/>
          </a:scene3d>
          <a:sp3d>
            <a:bevelT w="0" h="0"/>
          </a:sp3d>
        </p:spPr>
        <p:txBody>
          <a:bodyPr wrap="square">
            <a:spAutoFit/>
          </a:bodyPr>
          <a:lstStyle/>
          <a:p>
            <a:pPr algn="ctr"/>
            <a:r>
              <a:rPr lang="cs-CZ" sz="2400" dirty="0" smtClean="0">
                <a:latin typeface="Rockwell Condensed" panose="02060603050405020104" pitchFamily="18" charset="0"/>
                <a:cs typeface="Mongolian Baiti" panose="03000500000000000000" pitchFamily="66" charset="0"/>
              </a:rPr>
              <a:t>V historii se Srbicemi moc vzájemných zápasů není. </a:t>
            </a:r>
            <a:r>
              <a:rPr lang="cs-CZ" sz="2400" dirty="0">
                <a:latin typeface="Rockwell Condensed" panose="02060603050405020104" pitchFamily="18" charset="0"/>
                <a:cs typeface="Mongolian Baiti" panose="03000500000000000000" pitchFamily="66" charset="0"/>
              </a:rPr>
              <a:t>Vlastně jsme našli jen 2 a </a:t>
            </a:r>
            <a:r>
              <a:rPr lang="cs-CZ" sz="2400" dirty="0" smtClean="0">
                <a:latin typeface="Rockwell Condensed" panose="02060603050405020104" pitchFamily="18" charset="0"/>
                <a:cs typeface="Mongolian Baiti" panose="03000500000000000000" pitchFamily="66" charset="0"/>
              </a:rPr>
              <a:t>to v sezóně 2015-2016. Bylo to v roce, kdy jsme postupovali do divize. V tom prvním jsme na umělé trávě na hřišti soupeře nečekaně prohráli o 2 branky. Lehké to nebylo ani v odvetě, kdy jsme zvítězili až brankou z penalty v 70. minutě</a:t>
            </a:r>
            <a:endParaRPr lang="cs-CZ" sz="2400" dirty="0">
              <a:latin typeface="Rockwell Condensed" panose="02060603050405020104" pitchFamily="18" charset="0"/>
              <a:cs typeface="Mongolian Baiti" panose="03000500000000000000" pitchFamily="66" charset="0"/>
            </a:endParaRPr>
          </a:p>
        </p:txBody>
      </p:sp>
      <p:sp>
        <p:nvSpPr>
          <p:cNvPr id="4" name="Obdélník 3"/>
          <p:cNvSpPr/>
          <p:nvPr/>
        </p:nvSpPr>
        <p:spPr>
          <a:xfrm>
            <a:off x="159476" y="5779740"/>
            <a:ext cx="4617859" cy="1077218"/>
          </a:xfrm>
          <a:prstGeom prst="rect">
            <a:avLst/>
          </a:prstGeom>
        </p:spPr>
        <p:txBody>
          <a:bodyPr wrap="square">
            <a:spAutoFit/>
          </a:bodyPr>
          <a:lstStyle/>
          <a:p>
            <a:pPr lvl="0" algn="ctr"/>
            <a:r>
              <a:rPr lang="cs-CZ" sz="2400" u="sng" dirty="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TJ Sokol Srbice – SK Štětí</a:t>
            </a:r>
            <a:endParaRPr lang="cs-CZ" sz="900" dirty="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lvl="0" algn="ctr" eaLnBrk="0" hangingPunct="0"/>
            <a:r>
              <a:rPr lang="cs-CZ" sz="2400" u="sng" dirty="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4:2(1:1)  13.kolo   </a:t>
            </a:r>
            <a:r>
              <a:rPr lang="cs-CZ" sz="2400" u="sng" dirty="0" smtClean="0">
                <a:solidFill>
                  <a:srgbClr val="FF00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rPr>
              <a:t>31.10.2015</a:t>
            </a:r>
          </a:p>
          <a:p>
            <a:pPr eaLnBrk="0" hangingPunct="0"/>
            <a:r>
              <a:rPr lang="cs-CZ" b="0" u="sng" dirty="0">
                <a:latin typeface="Arial" pitchFamily="34" charset="0"/>
                <a:ea typeface="Times New Roman" pitchFamily="18" charset="0"/>
                <a:cs typeface="Arial" pitchFamily="34" charset="0"/>
              </a:rPr>
              <a:t>Branky:</a:t>
            </a:r>
            <a:r>
              <a:rPr lang="cs-CZ" b="0" dirty="0">
                <a:latin typeface="Arial" pitchFamily="34" charset="0"/>
                <a:ea typeface="Times New Roman" pitchFamily="18" charset="0"/>
                <a:cs typeface="Arial" pitchFamily="34" charset="0"/>
              </a:rPr>
              <a:t> </a:t>
            </a:r>
            <a:r>
              <a:rPr lang="cs-CZ" b="0" dirty="0" err="1">
                <a:latin typeface="Arial" pitchFamily="34" charset="0"/>
                <a:ea typeface="Times New Roman" pitchFamily="18" charset="0"/>
                <a:cs typeface="Arial" pitchFamily="34" charset="0"/>
              </a:rPr>
              <a:t>Belák</a:t>
            </a:r>
            <a:r>
              <a:rPr lang="cs-CZ" b="0" dirty="0">
                <a:latin typeface="Arial" pitchFamily="34" charset="0"/>
                <a:ea typeface="Times New Roman" pitchFamily="18" charset="0"/>
                <a:cs typeface="Arial" pitchFamily="34" charset="0"/>
              </a:rPr>
              <a:t> 1, </a:t>
            </a:r>
            <a:r>
              <a:rPr lang="cs-CZ" b="0" dirty="0" err="1">
                <a:latin typeface="Arial" pitchFamily="34" charset="0"/>
                <a:ea typeface="Times New Roman" pitchFamily="18" charset="0"/>
                <a:cs typeface="Arial" pitchFamily="34" charset="0"/>
              </a:rPr>
              <a:t>Slanička</a:t>
            </a:r>
            <a:r>
              <a:rPr lang="cs-CZ" b="0" dirty="0">
                <a:latin typeface="Arial" pitchFamily="34" charset="0"/>
                <a:ea typeface="Times New Roman" pitchFamily="18" charset="0"/>
                <a:cs typeface="Arial" pitchFamily="34" charset="0"/>
              </a:rPr>
              <a:t> 1 z penalty</a:t>
            </a:r>
            <a:endParaRPr lang="cs-CZ" b="0" dirty="0">
              <a:latin typeface="Arial" pitchFamily="34" charset="0"/>
              <a:cs typeface="Arial" pitchFamily="34" charset="0"/>
            </a:endParaRPr>
          </a:p>
          <a:p>
            <a:pPr lvl="0" algn="ctr" eaLnBrk="0" hangingPunct="0"/>
            <a:endParaRPr lang="cs-CZ" sz="400" dirty="0">
              <a:ln>
                <a:solidFill>
                  <a:srgbClr val="FF3399"/>
                </a:solidFill>
              </a:ln>
              <a:effectLst>
                <a:outerShdw blurRad="38100" dist="38100" dir="2700000" algn="tl">
                  <a:srgbClr val="000000">
                    <a:alpha val="43137"/>
                  </a:srgbClr>
                </a:outerShdw>
              </a:effectLst>
              <a:latin typeface="Arial" pitchFamily="34" charset="0"/>
              <a:cs typeface="Arial" pitchFamily="34" charset="0"/>
            </a:endParaRPr>
          </a:p>
        </p:txBody>
      </p:sp>
      <p:sp>
        <p:nvSpPr>
          <p:cNvPr id="5" name="Obdélník 4"/>
          <p:cNvSpPr/>
          <p:nvPr/>
        </p:nvSpPr>
        <p:spPr>
          <a:xfrm>
            <a:off x="193964" y="4051548"/>
            <a:ext cx="4548885" cy="1200329"/>
          </a:xfrm>
          <a:prstGeom prst="rect">
            <a:avLst/>
          </a:prstGeom>
        </p:spPr>
        <p:txBody>
          <a:bodyPr wrap="square">
            <a:spAutoFit/>
          </a:bodyPr>
          <a:lstStyle/>
          <a:p>
            <a:pPr lvl="0" algn="ctr"/>
            <a:r>
              <a:rPr lang="cs-CZ" sz="2400" u="sng" dirty="0">
                <a:solidFill>
                  <a:srgbClr val="FF0000"/>
                </a:solidFill>
                <a:effectLst>
                  <a:outerShdw blurRad="38100" dist="38100" dir="2700000" algn="tl">
                    <a:srgbClr val="000000">
                      <a:alpha val="43137"/>
                    </a:srgbClr>
                  </a:outerShdw>
                </a:effectLst>
                <a:latin typeface="Arial" panose="020B0604020202020204" pitchFamily="34" charset="0"/>
                <a:ea typeface="Times New Roman" pitchFamily="18" charset="0"/>
                <a:cs typeface="Arial" panose="020B0604020202020204" pitchFamily="34" charset="0"/>
              </a:rPr>
              <a:t>SK Štětí – TJ Sokol Srbice</a:t>
            </a:r>
            <a:endParaRPr lang="cs-CZ" sz="2400" u="sng"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0" algn="ctr" eaLnBrk="0" hangingPunct="0"/>
            <a:r>
              <a:rPr lang="cs-CZ" sz="2400" u="sng" dirty="0">
                <a:solidFill>
                  <a:srgbClr val="FF0000"/>
                </a:solidFill>
                <a:effectLst>
                  <a:outerShdw blurRad="38100" dist="38100" dir="2700000" algn="tl">
                    <a:srgbClr val="000000">
                      <a:alpha val="43137"/>
                    </a:srgbClr>
                  </a:outerShdw>
                </a:effectLst>
                <a:latin typeface="Arial" panose="020B0604020202020204" pitchFamily="34" charset="0"/>
                <a:ea typeface="Times New Roman" pitchFamily="18" charset="0"/>
                <a:cs typeface="Arial" panose="020B0604020202020204" pitchFamily="34" charset="0"/>
              </a:rPr>
              <a:t>2:1(1:1)  4.6.2016   28. </a:t>
            </a:r>
            <a:r>
              <a:rPr lang="cs-CZ" sz="2400" u="sng" dirty="0" smtClean="0">
                <a:solidFill>
                  <a:srgbClr val="FF0000"/>
                </a:solidFill>
                <a:effectLst>
                  <a:outerShdw blurRad="38100" dist="38100" dir="2700000" algn="tl">
                    <a:srgbClr val="000000">
                      <a:alpha val="43137"/>
                    </a:srgbClr>
                  </a:outerShdw>
                </a:effectLst>
                <a:latin typeface="Arial" panose="020B0604020202020204" pitchFamily="34" charset="0"/>
                <a:ea typeface="Times New Roman" pitchFamily="18" charset="0"/>
                <a:cs typeface="Arial" panose="020B0604020202020204" pitchFamily="34" charset="0"/>
              </a:rPr>
              <a:t>kolo</a:t>
            </a:r>
          </a:p>
          <a:p>
            <a:pPr eaLnBrk="0" hangingPunct="0"/>
            <a:r>
              <a:rPr lang="cs-CZ" b="0" u="sng" dirty="0">
                <a:latin typeface="Arial" pitchFamily="34" charset="0"/>
                <a:ea typeface="Times New Roman" pitchFamily="18" charset="0"/>
                <a:cs typeface="Arial" pitchFamily="34" charset="0"/>
              </a:rPr>
              <a:t>Branky</a:t>
            </a:r>
            <a:r>
              <a:rPr lang="cs-CZ" b="0" dirty="0">
                <a:latin typeface="Arial" pitchFamily="34" charset="0"/>
                <a:ea typeface="Times New Roman" pitchFamily="18" charset="0"/>
                <a:cs typeface="Arial" pitchFamily="34" charset="0"/>
              </a:rPr>
              <a:t>: Tichý 1, </a:t>
            </a:r>
            <a:r>
              <a:rPr lang="cs-CZ" b="0" dirty="0" err="1">
                <a:latin typeface="Arial" pitchFamily="34" charset="0"/>
                <a:ea typeface="Times New Roman" pitchFamily="18" charset="0"/>
                <a:cs typeface="Arial" pitchFamily="34" charset="0"/>
              </a:rPr>
              <a:t>Slanička</a:t>
            </a:r>
            <a:r>
              <a:rPr lang="cs-CZ" b="0" dirty="0">
                <a:latin typeface="Arial" pitchFamily="34" charset="0"/>
                <a:ea typeface="Times New Roman" pitchFamily="18" charset="0"/>
                <a:cs typeface="Arial" pitchFamily="34" charset="0"/>
              </a:rPr>
              <a:t> </a:t>
            </a:r>
            <a:r>
              <a:rPr lang="cs-CZ" b="0" dirty="0" smtClean="0">
                <a:latin typeface="Arial" pitchFamily="34" charset="0"/>
                <a:ea typeface="Times New Roman" pitchFamily="18" charset="0"/>
                <a:cs typeface="Arial" pitchFamily="34" charset="0"/>
              </a:rPr>
              <a:t>1 z penalty</a:t>
            </a:r>
            <a:endParaRPr lang="cs-CZ" b="0" dirty="0">
              <a:latin typeface="Arial" pitchFamily="34" charset="0"/>
              <a:cs typeface="Arial" pitchFamily="34" charset="0"/>
            </a:endParaRPr>
          </a:p>
          <a:p>
            <a:pPr lvl="0" eaLnBrk="0" hangingPunct="0"/>
            <a:endParaRPr lang="cs-CZ" u="sng" dirty="0">
              <a:latin typeface="Arial" panose="020B0604020202020204" pitchFamily="34" charset="0"/>
              <a:cs typeface="Arial" panose="020B0604020202020204" pitchFamily="34" charset="0"/>
            </a:endParaRPr>
          </a:p>
        </p:txBody>
      </p:sp>
      <p:pic>
        <p:nvPicPr>
          <p:cNvPr id="81" name="Obrázek 80"/>
          <p:cNvPicPr>
            <a:picLocks noChangeAspect="1"/>
          </p:cNvPicPr>
          <p:nvPr/>
        </p:nvPicPr>
        <p:blipFill>
          <a:blip r:embed="rId75"/>
          <a:stretch>
            <a:fillRect/>
          </a:stretch>
        </p:blipFill>
        <p:spPr>
          <a:xfrm>
            <a:off x="2952304" y="5030413"/>
            <a:ext cx="687738" cy="684000"/>
          </a:xfrm>
          <a:prstGeom prst="rect">
            <a:avLst/>
          </a:prstGeom>
        </p:spPr>
      </p:pic>
      <p:sp>
        <p:nvSpPr>
          <p:cNvPr id="2" name="TextovéPole 1"/>
          <p:cNvSpPr txBox="1"/>
          <p:nvPr/>
        </p:nvSpPr>
        <p:spPr>
          <a:xfrm>
            <a:off x="5327268" y="109101"/>
            <a:ext cx="4752528" cy="6678751"/>
          </a:xfrm>
          <a:prstGeom prst="rect">
            <a:avLst/>
          </a:prstGeom>
          <a:blipFill>
            <a:blip r:embed="rId76"/>
            <a:tile tx="0" ty="0" sx="100000" sy="100000" flip="none" algn="tl"/>
          </a:blipFill>
          <a:effectLst>
            <a:glow rad="139700">
              <a:srgbClr val="FF9900">
                <a:alpha val="40000"/>
              </a:srgbClr>
            </a:glow>
            <a:softEdge rad="596900"/>
          </a:effectLst>
        </p:spPr>
        <p:txBody>
          <a:bodyPr wrap="square" rtlCol="0">
            <a:spAutoFit/>
          </a:bodyPr>
          <a:lstStyle/>
          <a:p>
            <a:pPr algn="ctr"/>
            <a:r>
              <a:rPr lang="cs-CZ" sz="5400" dirty="0" smtClean="0">
                <a:ln w="28575">
                  <a:solidFill>
                    <a:srgbClr val="0000CC"/>
                  </a:solidFill>
                </a:ln>
                <a:solidFill>
                  <a:srgbClr val="FF0000"/>
                </a:solidFill>
                <a:latin typeface="Bookman Old Style" pitchFamily="18" charset="0"/>
              </a:rPr>
              <a:t>Stará garda </a:t>
            </a:r>
          </a:p>
          <a:p>
            <a:pPr algn="just"/>
            <a:r>
              <a:rPr lang="cs-CZ" sz="2200" dirty="0" smtClean="0">
                <a:latin typeface="Bookman Old Style" pitchFamily="18" charset="0"/>
              </a:rPr>
              <a:t>má za sebou všech 8 podzimních zápasů okresního přeboru, ale ne všechna mužstva jsou na tom stejně. Některá mají před sebou jednu nebo i dvě dohrávky. Odehrají se asi až na jaře pokud k tomu vůbec dojde. Nicméně stará garda </a:t>
            </a:r>
            <a:r>
              <a:rPr lang="cs-CZ" sz="2200" dirty="0" err="1" smtClean="0">
                <a:latin typeface="Bookman Old Style" pitchFamily="18" charset="0"/>
              </a:rPr>
              <a:t>Sepapu</a:t>
            </a:r>
            <a:r>
              <a:rPr lang="cs-CZ" sz="2200" dirty="0" smtClean="0">
                <a:latin typeface="Bookman Old Style" pitchFamily="18" charset="0"/>
              </a:rPr>
              <a:t> Štětí se po rozpačitém úvodu rozjela a vyšplhala se až na krásnou 4. příčku odkud bude na jaře atakovat ty nejlepší. Jinak začátek jara je naplánován na </a:t>
            </a:r>
            <a:r>
              <a:rPr lang="cs-CZ" sz="2200" dirty="0" smtClean="0">
                <a:solidFill>
                  <a:srgbClr val="0000CC"/>
                </a:solidFill>
                <a:latin typeface="Bookman Old Style" pitchFamily="18" charset="0"/>
              </a:rPr>
              <a:t>13. dubna 2018</a:t>
            </a:r>
            <a:r>
              <a:rPr lang="cs-CZ" sz="2200" dirty="0" smtClean="0">
                <a:latin typeface="Bookman Old Style" pitchFamily="18" charset="0"/>
              </a:rPr>
              <a:t>, kdy doma přivítáme silný tým </a:t>
            </a:r>
            <a:r>
              <a:rPr lang="cs-CZ" sz="2200" dirty="0" smtClean="0">
                <a:solidFill>
                  <a:srgbClr val="0000CC"/>
                </a:solidFill>
                <a:latin typeface="Bookman Old Style" pitchFamily="18" charset="0"/>
              </a:rPr>
              <a:t>TIGO Nučnice 1996</a:t>
            </a:r>
            <a:r>
              <a:rPr lang="cs-CZ" sz="2200" dirty="0" smtClean="0">
                <a:latin typeface="Bookman Old Style" pitchFamily="18"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římá spojovací šipka 6"/>
          <p:cNvCxnSpPr/>
          <p:nvPr/>
        </p:nvCxnSpPr>
        <p:spPr bwMode="auto">
          <a:xfrm>
            <a:off x="8834919" y="7239000"/>
            <a:ext cx="1144011"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0" name="Přímá spojovací šipka 9"/>
          <p:cNvCxnSpPr/>
          <p:nvPr/>
        </p:nvCxnSpPr>
        <p:spPr bwMode="auto">
          <a:xfrm>
            <a:off x="9335448" y="7239000"/>
            <a:ext cx="71574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4" name="Přímá spojovací šipka 13"/>
          <p:cNvCxnSpPr/>
          <p:nvPr/>
        </p:nvCxnSpPr>
        <p:spPr bwMode="auto">
          <a:xfrm>
            <a:off x="8906000" y="7239000"/>
            <a:ext cx="100204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8211922" y="6685261"/>
            <a:ext cx="100204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7" name="TextovéPole 16"/>
          <p:cNvSpPr txBox="1"/>
          <p:nvPr/>
        </p:nvSpPr>
        <p:spPr>
          <a:xfrm>
            <a:off x="1676962"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38</a:t>
            </a:r>
          </a:p>
        </p:txBody>
      </p:sp>
      <p:sp>
        <p:nvSpPr>
          <p:cNvPr id="19" name="TextovéPole 18"/>
          <p:cNvSpPr txBox="1"/>
          <p:nvPr/>
        </p:nvSpPr>
        <p:spPr>
          <a:xfrm>
            <a:off x="7704832" y="6859860"/>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7</a:t>
            </a:r>
          </a:p>
        </p:txBody>
      </p:sp>
      <p:pic>
        <p:nvPicPr>
          <p:cNvPr id="4098" name="Picture 38"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099" name="Picture 37"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00" name="Picture 36"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4101" name="Picture 35"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4102" name="Picture 34"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4103" name="Picture 33"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4104" name="Picture 32"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4105" name="Picture 31"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4106" name="Picture 30"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4107" name="Picture 29"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4108" name="Picture 28"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4109" name="Picture 27"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4110" name="Picture 26"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4111" name="Picture 25"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4112" name="Picture 24"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4113" name="Picture 23"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4114" name="Picture 22"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4115" name="Picture 21"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4116" name="Picture 20"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4117" name="Picture 19"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4118" name="Picture 18"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2952750"/>
            <a:ext cx="909637" cy="228600"/>
          </a:xfrm>
          <a:prstGeom prst="rect">
            <a:avLst/>
          </a:prstGeom>
          <a:noFill/>
          <a:ln w="9525">
            <a:miter lim="800000"/>
            <a:headEnd/>
            <a:tailEnd/>
          </a:ln>
        </p:spPr>
      </p:pic>
      <p:pic>
        <p:nvPicPr>
          <p:cNvPr id="4119" name="Picture 17"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2952750"/>
            <a:ext cx="909637" cy="228600"/>
          </a:xfrm>
          <a:prstGeom prst="rect">
            <a:avLst/>
          </a:prstGeom>
          <a:noFill/>
          <a:ln w="9525">
            <a:miter lim="800000"/>
            <a:headEnd/>
            <a:tailEnd/>
          </a:ln>
        </p:spPr>
      </p:pic>
      <p:pic>
        <p:nvPicPr>
          <p:cNvPr id="4120" name="Picture 16"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3181350"/>
            <a:ext cx="909637" cy="228600"/>
          </a:xfrm>
          <a:prstGeom prst="rect">
            <a:avLst/>
          </a:prstGeom>
          <a:noFill/>
          <a:ln w="9525">
            <a:miter lim="800000"/>
            <a:headEnd/>
            <a:tailEnd/>
          </a:ln>
        </p:spPr>
      </p:pic>
      <p:pic>
        <p:nvPicPr>
          <p:cNvPr id="4121" name="Picture 15"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3181350"/>
            <a:ext cx="909637" cy="228600"/>
          </a:xfrm>
          <a:prstGeom prst="rect">
            <a:avLst/>
          </a:prstGeom>
          <a:noFill/>
          <a:ln w="9525">
            <a:miter lim="800000"/>
            <a:headEnd/>
            <a:tailEnd/>
          </a:ln>
        </p:spPr>
      </p:pic>
      <p:pic>
        <p:nvPicPr>
          <p:cNvPr id="4122" name="Picture 14"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4123" name="Picture 13"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4124" name="Picture 12"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4125" name="Picture 11"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4126" name="Picture 10"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3867150"/>
            <a:ext cx="909637" cy="228600"/>
          </a:xfrm>
          <a:prstGeom prst="rect">
            <a:avLst/>
          </a:prstGeom>
          <a:noFill/>
          <a:ln w="9525">
            <a:miter lim="800000"/>
            <a:headEnd/>
            <a:tailEnd/>
          </a:ln>
        </p:spPr>
      </p:pic>
      <p:pic>
        <p:nvPicPr>
          <p:cNvPr id="4127" name="Picture 9"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3867150"/>
            <a:ext cx="909637" cy="228600"/>
          </a:xfrm>
          <a:prstGeom prst="rect">
            <a:avLst/>
          </a:prstGeom>
          <a:noFill/>
          <a:ln w="9525">
            <a:miter lim="800000"/>
            <a:headEnd/>
            <a:tailEnd/>
          </a:ln>
        </p:spPr>
      </p:pic>
      <p:pic>
        <p:nvPicPr>
          <p:cNvPr id="4128" name="Picture 8"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4095750"/>
            <a:ext cx="909637" cy="228600"/>
          </a:xfrm>
          <a:prstGeom prst="rect">
            <a:avLst/>
          </a:prstGeom>
          <a:noFill/>
          <a:ln w="9525">
            <a:miter lim="800000"/>
            <a:headEnd/>
            <a:tailEnd/>
          </a:ln>
        </p:spPr>
      </p:pic>
      <p:pic>
        <p:nvPicPr>
          <p:cNvPr id="4129" name="Picture 7"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4095750"/>
            <a:ext cx="909637" cy="228600"/>
          </a:xfrm>
          <a:prstGeom prst="rect">
            <a:avLst/>
          </a:prstGeom>
          <a:noFill/>
          <a:ln w="9525">
            <a:miter lim="800000"/>
            <a:headEnd/>
            <a:tailEnd/>
          </a:ln>
        </p:spPr>
      </p:pic>
      <p:pic>
        <p:nvPicPr>
          <p:cNvPr id="4130" name="Picture 46"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942975"/>
          </a:xfrm>
          <a:prstGeom prst="rect">
            <a:avLst/>
          </a:prstGeom>
          <a:noFill/>
          <a:ln w="9525">
            <a:miter lim="800000"/>
            <a:headEnd/>
            <a:tailEnd/>
          </a:ln>
        </p:spPr>
      </p:pic>
      <p:pic>
        <p:nvPicPr>
          <p:cNvPr id="4131" name="Picture 45"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942975"/>
          </a:xfrm>
          <a:prstGeom prst="rect">
            <a:avLst/>
          </a:prstGeom>
          <a:noFill/>
          <a:ln w="9525">
            <a:miter lim="800000"/>
            <a:headEnd/>
            <a:tailEnd/>
          </a:ln>
        </p:spPr>
      </p:pic>
      <p:pic>
        <p:nvPicPr>
          <p:cNvPr id="4132" name="Picture 44"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866775"/>
            <a:ext cx="909637" cy="952500"/>
          </a:xfrm>
          <a:prstGeom prst="rect">
            <a:avLst/>
          </a:prstGeom>
          <a:noFill/>
          <a:ln w="9525">
            <a:miter lim="800000"/>
            <a:headEnd/>
            <a:tailEnd/>
          </a:ln>
        </p:spPr>
      </p:pic>
      <p:pic>
        <p:nvPicPr>
          <p:cNvPr id="4133" name="Picture 43"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866775"/>
            <a:ext cx="909637" cy="952500"/>
          </a:xfrm>
          <a:prstGeom prst="rect">
            <a:avLst/>
          </a:prstGeom>
          <a:noFill/>
          <a:ln w="9525">
            <a:miter lim="800000"/>
            <a:headEnd/>
            <a:tailEnd/>
          </a:ln>
        </p:spPr>
      </p:pic>
      <p:pic>
        <p:nvPicPr>
          <p:cNvPr id="4134" name="Picture 42"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1247775"/>
            <a:ext cx="909637" cy="742950"/>
          </a:xfrm>
          <a:prstGeom prst="rect">
            <a:avLst/>
          </a:prstGeom>
          <a:noFill/>
          <a:ln w="9525">
            <a:miter lim="800000"/>
            <a:headEnd/>
            <a:tailEnd/>
          </a:ln>
        </p:spPr>
      </p:pic>
      <p:pic>
        <p:nvPicPr>
          <p:cNvPr id="4135" name="Picture 41"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1247775"/>
            <a:ext cx="909637" cy="742950"/>
          </a:xfrm>
          <a:prstGeom prst="rect">
            <a:avLst/>
          </a:prstGeom>
          <a:noFill/>
          <a:ln w="9525">
            <a:miter lim="800000"/>
            <a:headEnd/>
            <a:tailEnd/>
          </a:ln>
        </p:spPr>
      </p:pic>
      <p:pic>
        <p:nvPicPr>
          <p:cNvPr id="4136" name="Picture 9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37" name="Picture 9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38" name="Picture 9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4139" name="Picture 9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4140" name="Picture 8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4141" name="Picture 8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4142" name="Picture 8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4143" name="Picture 8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4144" name="Picture 8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4145" name="Picture 8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4146" name="Picture 50"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47" name="Picture 51"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48" name="Picture 52"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49" name="Picture 53"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0" name="Picture 54"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1" name="Picture 55"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2" name="Picture 56"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3" name="Picture 57"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4" name="Picture 58"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5" name="Picture 83"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6" name="Picture 82"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7" name="Picture 81"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8" name="Picture 80"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9" name="Picture 79"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0" name="Picture 229"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1" name="Picture 228"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2" name="Picture 227"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3" name="Picture 226"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4" name="Picture 225"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5" name="Picture 224"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6" name="Picture 223"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7" name="Picture 222"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8" name="Picture 221"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9" name="Picture 220"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0" name="Picture 219"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1" name="Picture 218"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2" name="Picture 217"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3" name="Picture 216"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4" name="Picture 215" hidden="1"/>
          <p:cNvPicPr preferRelativeResize="0">
            <a:picLocks noChangeArrowheads="1" noChangeShapeType="1"/>
          </p:cNvPicPr>
          <p:nvPr/>
        </p:nvPicPr>
        <p:blipFill>
          <a:blip r:embed="rId7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5" name="Picture 214" hidden="1"/>
          <p:cNvPicPr preferRelativeResize="0">
            <a:picLocks noChangeArrowheads="1" noChangeShapeType="1"/>
          </p:cNvPicPr>
          <p:nvPr/>
        </p:nvPicPr>
        <p:blipFill>
          <a:blip r:embed="rId8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6" name="Picture 213" hidden="1"/>
          <p:cNvPicPr preferRelativeResize="0">
            <a:picLocks noChangeArrowheads="1" noChangeShapeType="1"/>
          </p:cNvPicPr>
          <p:nvPr/>
        </p:nvPicPr>
        <p:blipFill>
          <a:blip r:embed="rId8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7" name="Picture 212" hidden="1"/>
          <p:cNvPicPr preferRelativeResize="0">
            <a:picLocks noChangeArrowheads="1" noChangeShapeType="1"/>
          </p:cNvPicPr>
          <p:nvPr/>
        </p:nvPicPr>
        <p:blipFill>
          <a:blip r:embed="rId8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8" name="Picture 146" hidden="1"/>
          <p:cNvPicPr preferRelativeResize="0">
            <a:picLocks noChangeArrowheads="1" noChangeShapeType="1"/>
          </p:cNvPicPr>
          <p:nvPr/>
        </p:nvPicPr>
        <p:blipFill>
          <a:blip r:embed="rId8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9" name="Picture 145" hidden="1"/>
          <p:cNvPicPr preferRelativeResize="0">
            <a:picLocks noChangeArrowheads="1" noChangeShapeType="1"/>
          </p:cNvPicPr>
          <p:nvPr/>
        </p:nvPicPr>
        <p:blipFill>
          <a:blip r:embed="rId8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0" name="Picture 144" hidden="1"/>
          <p:cNvPicPr preferRelativeResize="0">
            <a:picLocks noChangeArrowheads="1" noChangeShapeType="1"/>
          </p:cNvPicPr>
          <p:nvPr/>
        </p:nvPicPr>
        <p:blipFill>
          <a:blip r:embed="rId8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1" name="Picture 143" hidden="1"/>
          <p:cNvPicPr preferRelativeResize="0">
            <a:picLocks noChangeArrowheads="1" noChangeShapeType="1"/>
          </p:cNvPicPr>
          <p:nvPr/>
        </p:nvPicPr>
        <p:blipFill>
          <a:blip r:embed="rId8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2" name="Picture 142" hidden="1"/>
          <p:cNvPicPr preferRelativeResize="0">
            <a:picLocks noChangeArrowheads="1" noChangeShapeType="1"/>
          </p:cNvPicPr>
          <p:nvPr/>
        </p:nvPicPr>
        <p:blipFill>
          <a:blip r:embed="rId8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3" name="Picture 141" hidden="1"/>
          <p:cNvPicPr preferRelativeResize="0">
            <a:picLocks noChangeArrowheads="1" noChangeShapeType="1"/>
          </p:cNvPicPr>
          <p:nvPr/>
        </p:nvPicPr>
        <p:blipFill>
          <a:blip r:embed="rId8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4" name="Picture 140" hidden="1"/>
          <p:cNvPicPr preferRelativeResize="0">
            <a:picLocks noChangeArrowheads="1" noChangeShapeType="1"/>
          </p:cNvPicPr>
          <p:nvPr/>
        </p:nvPicPr>
        <p:blipFill>
          <a:blip r:embed="rId8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5" name="Picture 139" hidden="1"/>
          <p:cNvPicPr preferRelativeResize="0">
            <a:picLocks noChangeArrowheads="1" noChangeShapeType="1"/>
          </p:cNvPicPr>
          <p:nvPr/>
        </p:nvPicPr>
        <p:blipFill>
          <a:blip r:embed="rId9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6" name="Picture 138" hidden="1"/>
          <p:cNvPicPr preferRelativeResize="0">
            <a:picLocks noChangeArrowheads="1" noChangeShapeType="1"/>
          </p:cNvPicPr>
          <p:nvPr/>
        </p:nvPicPr>
        <p:blipFill>
          <a:blip r:embed="rId9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7" name="Picture 137" hidden="1"/>
          <p:cNvPicPr preferRelativeResize="0">
            <a:picLocks noChangeArrowheads="1" noChangeShapeType="1"/>
          </p:cNvPicPr>
          <p:nvPr/>
        </p:nvPicPr>
        <p:blipFill>
          <a:blip r:embed="rId9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8" name="Picture 136" hidden="1"/>
          <p:cNvPicPr preferRelativeResize="0">
            <a:picLocks noChangeArrowheads="1" noChangeShapeType="1"/>
          </p:cNvPicPr>
          <p:nvPr/>
        </p:nvPicPr>
        <p:blipFill>
          <a:blip r:embed="rId9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9" name="Picture 135" hidden="1"/>
          <p:cNvPicPr preferRelativeResize="0">
            <a:picLocks noChangeArrowheads="1" noChangeShapeType="1"/>
          </p:cNvPicPr>
          <p:nvPr/>
        </p:nvPicPr>
        <p:blipFill>
          <a:blip r:embed="rId9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0" name="Picture 134" hidden="1"/>
          <p:cNvPicPr preferRelativeResize="0">
            <a:picLocks noChangeArrowheads="1" noChangeShapeType="1"/>
          </p:cNvPicPr>
          <p:nvPr/>
        </p:nvPicPr>
        <p:blipFill>
          <a:blip r:embed="rId9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1" name="Picture 133" hidden="1"/>
          <p:cNvPicPr preferRelativeResize="0">
            <a:picLocks noChangeArrowheads="1" noChangeShapeType="1"/>
          </p:cNvPicPr>
          <p:nvPr/>
        </p:nvPicPr>
        <p:blipFill>
          <a:blip r:embed="rId9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2" name="Picture 132" hidden="1"/>
          <p:cNvPicPr preferRelativeResize="0">
            <a:picLocks noChangeArrowheads="1" noChangeShapeType="1"/>
          </p:cNvPicPr>
          <p:nvPr/>
        </p:nvPicPr>
        <p:blipFill>
          <a:blip r:embed="rId9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3" name="Picture 131" hidden="1"/>
          <p:cNvPicPr preferRelativeResize="0">
            <a:picLocks noChangeArrowheads="1" noChangeShapeType="1"/>
          </p:cNvPicPr>
          <p:nvPr/>
        </p:nvPicPr>
        <p:blipFill>
          <a:blip r:embed="rId9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4" name="Picture 130" hidden="1"/>
          <p:cNvPicPr preferRelativeResize="0">
            <a:picLocks noChangeArrowheads="1" noChangeShapeType="1"/>
          </p:cNvPicPr>
          <p:nvPr/>
        </p:nvPicPr>
        <p:blipFill>
          <a:blip r:embed="rId9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5" name="Picture 129" hidden="1"/>
          <p:cNvPicPr preferRelativeResize="0">
            <a:picLocks noChangeArrowheads="1" noChangeShapeType="1"/>
          </p:cNvPicPr>
          <p:nvPr/>
        </p:nvPicPr>
        <p:blipFill>
          <a:blip r:embed="rId10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6" name="Picture 128" hidden="1"/>
          <p:cNvPicPr preferRelativeResize="0">
            <a:picLocks noChangeArrowheads="1" noChangeShapeType="1"/>
          </p:cNvPicPr>
          <p:nvPr/>
        </p:nvPicPr>
        <p:blipFill>
          <a:blip r:embed="rId10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7" name="Picture 127" hidden="1"/>
          <p:cNvPicPr preferRelativeResize="0">
            <a:picLocks noChangeArrowheads="1" noChangeShapeType="1"/>
          </p:cNvPicPr>
          <p:nvPr/>
        </p:nvPicPr>
        <p:blipFill>
          <a:blip r:embed="rId10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8" name="Picture 126" hidden="1"/>
          <p:cNvPicPr preferRelativeResize="0">
            <a:picLocks noChangeArrowheads="1" noChangeShapeType="1"/>
          </p:cNvPicPr>
          <p:nvPr/>
        </p:nvPicPr>
        <p:blipFill>
          <a:blip r:embed="rId10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9" name="Picture 125" hidden="1"/>
          <p:cNvPicPr preferRelativeResize="0">
            <a:picLocks noChangeArrowheads="1" noChangeShapeType="1"/>
          </p:cNvPicPr>
          <p:nvPr/>
        </p:nvPicPr>
        <p:blipFill>
          <a:blip r:embed="rId10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0" name="Picture 124" hidden="1"/>
          <p:cNvPicPr preferRelativeResize="0">
            <a:picLocks noChangeArrowheads="1" noChangeShapeType="1"/>
          </p:cNvPicPr>
          <p:nvPr/>
        </p:nvPicPr>
        <p:blipFill>
          <a:blip r:embed="rId10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1" name="Picture 123" hidden="1"/>
          <p:cNvPicPr preferRelativeResize="0">
            <a:picLocks noChangeArrowheads="1" noChangeShapeType="1"/>
          </p:cNvPicPr>
          <p:nvPr/>
        </p:nvPicPr>
        <p:blipFill>
          <a:blip r:embed="rId10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2" name="Picture 122" hidden="1"/>
          <p:cNvPicPr preferRelativeResize="0">
            <a:picLocks noChangeArrowheads="1" noChangeShapeType="1"/>
          </p:cNvPicPr>
          <p:nvPr/>
        </p:nvPicPr>
        <p:blipFill>
          <a:blip r:embed="rId10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3" name="Picture 121" hidden="1"/>
          <p:cNvPicPr preferRelativeResize="0">
            <a:picLocks noChangeArrowheads="1" noChangeShapeType="1"/>
          </p:cNvPicPr>
          <p:nvPr/>
        </p:nvPicPr>
        <p:blipFill>
          <a:blip r:embed="rId10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4" name="Picture 120" hidden="1"/>
          <p:cNvPicPr preferRelativeResize="0">
            <a:picLocks noChangeArrowheads="1" noChangeShapeType="1"/>
          </p:cNvPicPr>
          <p:nvPr/>
        </p:nvPicPr>
        <p:blipFill>
          <a:blip r:embed="rId10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5" name="Picture 119" hidden="1"/>
          <p:cNvPicPr preferRelativeResize="0">
            <a:picLocks noChangeArrowheads="1" noChangeShapeType="1"/>
          </p:cNvPicPr>
          <p:nvPr/>
        </p:nvPicPr>
        <p:blipFill>
          <a:blip r:embed="rId1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sp>
        <p:nvSpPr>
          <p:cNvPr id="15" name="Ovál 14"/>
          <p:cNvSpPr/>
          <p:nvPr/>
        </p:nvSpPr>
        <p:spPr bwMode="auto">
          <a:xfrm>
            <a:off x="8208888" y="5707732"/>
            <a:ext cx="504056" cy="504056"/>
          </a:xfrm>
          <a:prstGeom prst="ellipse">
            <a:avLst/>
          </a:prstGeom>
          <a:noFill/>
          <a:ln w="9525">
            <a:noFill/>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cs-CZ" sz="900" b="1" i="0" u="none" strike="noStrike" cap="none" normalizeH="0" baseline="0" dirty="0" smtClean="0">
              <a:ln>
                <a:noFill/>
              </a:ln>
              <a:solidFill>
                <a:srgbClr val="FFFFFF"/>
              </a:solidFill>
              <a:effectLst/>
              <a:latin typeface="Arial" pitchFamily="34" charset="0"/>
              <a:cs typeface="Arial" pitchFamily="34" charset="0"/>
            </a:endParaRPr>
          </a:p>
        </p:txBody>
      </p:sp>
      <p:sp>
        <p:nvSpPr>
          <p:cNvPr id="2" name="Obdélník 1"/>
          <p:cNvSpPr/>
          <p:nvPr/>
        </p:nvSpPr>
        <p:spPr>
          <a:xfrm>
            <a:off x="5410557" y="2117984"/>
            <a:ext cx="4633390" cy="4669868"/>
          </a:xfrm>
          <a:prstGeom prst="rect">
            <a:avLst/>
          </a:prstGeom>
        </p:spPr>
        <p:txBody>
          <a:bodyPr wrap="square">
            <a:spAutoFit/>
          </a:bodyPr>
          <a:lstStyle/>
          <a:p>
            <a:pPr algn="ctr">
              <a:lnSpc>
                <a:spcPct val="107000"/>
              </a:lnSpc>
              <a:spcAft>
                <a:spcPts val="0"/>
              </a:spcAft>
            </a:pPr>
            <a:r>
              <a:rPr lang="cs-CZ" sz="2400" u="sng" dirty="0">
                <a:ln>
                  <a:solidFill>
                    <a:srgbClr val="3333CC"/>
                  </a:solidFill>
                </a:ln>
                <a:latin typeface="Calibri" panose="020F0502020204030204" pitchFamily="34" charset="0"/>
                <a:ea typeface="Calibri" panose="020F0502020204030204" pitchFamily="34" charset="0"/>
                <a:cs typeface="Times New Roman" panose="02020603050405020304" pitchFamily="18" charset="0"/>
              </a:rPr>
              <a:t>TJ Krupka – SK Štětí</a:t>
            </a:r>
            <a:endParaRPr lang="cs-CZ" dirty="0">
              <a:ln>
                <a:solidFill>
                  <a:srgbClr val="3333CC"/>
                </a:solidFill>
              </a:ln>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400" u="sng" dirty="0">
                <a:ln>
                  <a:solidFill>
                    <a:srgbClr val="3333CC"/>
                  </a:solidFill>
                </a:ln>
                <a:latin typeface="Calibri" panose="020F0502020204030204" pitchFamily="34" charset="0"/>
                <a:ea typeface="Calibri" panose="020F0502020204030204" pitchFamily="34" charset="0"/>
                <a:cs typeface="Times New Roman" panose="02020603050405020304" pitchFamily="18" charset="0"/>
              </a:rPr>
              <a:t>3:1(2:1)  4.11.2017   13.kolo</a:t>
            </a:r>
            <a:endParaRPr lang="cs-CZ" dirty="0">
              <a:ln>
                <a:solidFill>
                  <a:srgbClr val="3333CC"/>
                </a:solidFill>
              </a:ln>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Krupka v posledních 2 zápasech vyhrála a v tabulce stoupá nahoru. To naše mužstvo v posledním zápase doma prohrálo s Žatcem a na hřiště soupeře jelo s úkolem body získat zpátky. Na samém začátku měli domácí výhodu 2 rohů, kterým ale předcházel nevybíravý zákrok jednoho z hráčů domácích na Křtěna přímo před hráčskými lavičkami. Píšťalka k údivu všech zůstala němá. Plamínek první nebezpečnější šance jsme zažehli v 5. minutě, ale Faust se do lepšího střeleckého postavení nedostal. Akci předcházel hrubý faul na Vacka, který volal po žluté kartě, ale ta zůstala v kapse rozhodčího. Vzápětí si však všiml nedovoleného zákroku </a:t>
            </a:r>
            <a:r>
              <a:rPr lang="cs-CZ" sz="1000" b="0" dirty="0" err="1">
                <a:latin typeface="Arial" panose="020B0604020202020204" pitchFamily="34" charset="0"/>
                <a:ea typeface="Calibri" panose="020F0502020204030204" pitchFamily="34" charset="0"/>
                <a:cs typeface="Arial" panose="020B0604020202020204" pitchFamily="34" charset="0"/>
              </a:rPr>
              <a:t>Ransdorfa</a:t>
            </a:r>
            <a:r>
              <a:rPr lang="cs-CZ" sz="1000" b="0" dirty="0">
                <a:latin typeface="Arial" panose="020B0604020202020204" pitchFamily="34" charset="0"/>
                <a:ea typeface="Calibri" panose="020F0502020204030204" pitchFamily="34" charset="0"/>
                <a:cs typeface="Arial" panose="020B0604020202020204" pitchFamily="34" charset="0"/>
              </a:rPr>
              <a:t> a kopal se volný přímý kop proti Štětí. Když pak ve 13. minutě rozhodčí vytáhl žlutou kartu pro Vacka, nutno vyslovit souhlas, ale na druhou stranu bylo jasné, že rozhodčí Krutina má v každé kapse jiný metr. Domácí se pokoušeli dostávat přes naši obranu dlouhými nákopy, které hledaly hlavně svého nejlepšího střelce Rilkeho. Fanouškům Štětí se rozbušilo srdce v 16. minutě, když míč sedl na pravou nohu Brandejsovi, ale přízemní střela skončila v objetí brankáře Slaniny. Lépe už to dopadlo v 18. minutě na druhé straně hřiště. Po volném přímém kopu se míč odrazil k úplně volnému Kolářovi na hranici velkého, který pravačkou trefil parádně a Krupce zajistil vedení 1:0. Sporný moment se odehrál ve 22. minutě. Bleskový útok domácích doprovázené pozdním vyběhnutím brankáře, po kterém se hráč domácích svalil na zem. Došlo ke kontaktu, nedošlo ke kontaktu? Posouzení nechme na videu, pokud bude a záběr bude vypovídající.  Zatím je  na TVCOM prapodivné LIVE????. Každopádně na hřišti vybuchla rána a protesty, které rozhodčímu dávaly jasně na srozuměnou, že k </a:t>
            </a:r>
            <a:r>
              <a:rPr lang="cs-CZ" sz="1000" b="0" dirty="0" smtClean="0">
                <a:latin typeface="Arial" panose="020B0604020202020204" pitchFamily="34" charset="0"/>
                <a:ea typeface="Calibri" panose="020F0502020204030204" pitchFamily="34" charset="0"/>
                <a:cs typeface="Arial" panose="020B0604020202020204" pitchFamily="34" charset="0"/>
              </a:rPr>
              <a:t>žádnému</a:t>
            </a:r>
            <a:endParaRPr lang="cs-CZ" sz="1000" b="0" dirty="0">
              <a:latin typeface="Arial" panose="020B0604020202020204" pitchFamily="34" charset="0"/>
              <a:ea typeface="Calibri" panose="020F0502020204030204" pitchFamily="34" charset="0"/>
              <a:cs typeface="Arial" panose="020B0604020202020204" pitchFamily="34" charset="0"/>
            </a:endParaRPr>
          </a:p>
        </p:txBody>
      </p:sp>
      <p:graphicFrame>
        <p:nvGraphicFramePr>
          <p:cNvPr id="4" name="Tabulka 3"/>
          <p:cNvGraphicFramePr>
            <a:graphicFrameLocks noGrp="1"/>
          </p:cNvGraphicFramePr>
          <p:nvPr>
            <p:extLst>
              <p:ext uri="{D42A27DB-BD31-4B8C-83A1-F6EECF244321}">
                <p14:modId xmlns:p14="http://schemas.microsoft.com/office/powerpoint/2010/main" val="2332227815"/>
              </p:ext>
            </p:extLst>
          </p:nvPr>
        </p:nvGraphicFramePr>
        <p:xfrm>
          <a:off x="288008" y="163116"/>
          <a:ext cx="4320480" cy="3028950"/>
        </p:xfrm>
        <a:graphic>
          <a:graphicData uri="http://schemas.openxmlformats.org/drawingml/2006/table">
            <a:tbl>
              <a:tblPr/>
              <a:tblGrid>
                <a:gridCol w="1973702">
                  <a:extLst>
                    <a:ext uri="{9D8B030D-6E8A-4147-A177-3AD203B41FA5}">
                      <a16:colId xmlns:a16="http://schemas.microsoft.com/office/drawing/2014/main" val="4078371162"/>
                    </a:ext>
                  </a:extLst>
                </a:gridCol>
                <a:gridCol w="2346778">
                  <a:extLst>
                    <a:ext uri="{9D8B030D-6E8A-4147-A177-3AD203B41FA5}">
                      <a16:colId xmlns:a16="http://schemas.microsoft.com/office/drawing/2014/main" val="1106710627"/>
                    </a:ext>
                  </a:extLst>
                </a:gridCol>
              </a:tblGrid>
              <a:tr h="266700">
                <a:tc gridSpan="2">
                  <a:txBody>
                    <a:bodyPr/>
                    <a:lstStyle/>
                    <a:p>
                      <a:pPr algn="ctr" fontAlgn="b"/>
                      <a:r>
                        <a:rPr lang="cs-CZ" sz="1600" b="1" i="0" u="none" strike="noStrike" dirty="0">
                          <a:solidFill>
                            <a:srgbClr val="000000"/>
                          </a:solidFill>
                          <a:effectLst/>
                          <a:latin typeface="Arial" panose="020B0604020202020204" pitchFamily="34" charset="0"/>
                        </a:rPr>
                        <a:t>Podzimní střelci starších žáků</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extLst>
                  <a:ext uri="{0D108BD9-81ED-4DB2-BD59-A6C34878D82A}">
                    <a16:rowId xmlns:a16="http://schemas.microsoft.com/office/drawing/2014/main" val="4040428006"/>
                  </a:ext>
                </a:extLst>
              </a:tr>
              <a:tr h="200025">
                <a:tc>
                  <a:txBody>
                    <a:bodyPr/>
                    <a:lstStyle/>
                    <a:p>
                      <a:pPr algn="ctr" fontAlgn="ctr"/>
                      <a:r>
                        <a:rPr lang="cs-CZ" sz="1600" b="1" i="0" u="none" strike="noStrike" dirty="0">
                          <a:solidFill>
                            <a:srgbClr val="000000"/>
                          </a:solidFill>
                          <a:effectLst/>
                          <a:latin typeface="Arial" panose="020B0604020202020204" pitchFamily="34" charset="0"/>
                        </a:rPr>
                        <a:t>Hráč</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600" b="1" i="0" u="none" strike="noStrike" dirty="0">
                          <a:solidFill>
                            <a:srgbClr val="000000"/>
                          </a:solidFill>
                          <a:effectLst/>
                          <a:latin typeface="Arial" panose="020B0604020202020204" pitchFamily="34" charset="0"/>
                        </a:rPr>
                        <a:t>Branky</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69542067"/>
                  </a:ext>
                </a:extLst>
              </a:tr>
              <a:tr h="278765">
                <a:tc>
                  <a:txBody>
                    <a:bodyPr/>
                    <a:lstStyle/>
                    <a:p>
                      <a:pPr algn="l" fontAlgn="ctr"/>
                      <a:r>
                        <a:rPr lang="cs-CZ" sz="1400" b="1" i="0" u="none" strike="noStrike" dirty="0">
                          <a:solidFill>
                            <a:srgbClr val="545454"/>
                          </a:solidFill>
                          <a:effectLst/>
                          <a:latin typeface="Arial" panose="020B0604020202020204" pitchFamily="34" charset="0"/>
                        </a:rPr>
                        <a:t>Oldřich </a:t>
                      </a:r>
                      <a:r>
                        <a:rPr lang="cs-CZ" sz="1400" b="1" i="0" u="none" strike="noStrike" dirty="0" err="1">
                          <a:solidFill>
                            <a:srgbClr val="545454"/>
                          </a:solidFill>
                          <a:effectLst/>
                          <a:latin typeface="Arial" panose="020B0604020202020204" pitchFamily="34" charset="0"/>
                        </a:rPr>
                        <a:t>Malecha</a:t>
                      </a:r>
                      <a:endParaRPr lang="cs-CZ" sz="1400" b="1" i="0" u="none" strike="noStrike" dirty="0">
                        <a:solidFill>
                          <a:srgbClr val="545454"/>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545454"/>
                          </a:solidFill>
                          <a:effectLst/>
                          <a:latin typeface="Arial" panose="020B0604020202020204" pitchFamily="34" charset="0"/>
                        </a:rPr>
                        <a:t>30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885554674"/>
                  </a:ext>
                </a:extLst>
              </a:tr>
              <a:tr h="278765">
                <a:tc>
                  <a:txBody>
                    <a:bodyPr/>
                    <a:lstStyle/>
                    <a:p>
                      <a:pPr algn="l" fontAlgn="ctr"/>
                      <a:r>
                        <a:rPr lang="cs-CZ" sz="1400" b="1" i="0" u="none" strike="noStrike" dirty="0">
                          <a:solidFill>
                            <a:srgbClr val="545454"/>
                          </a:solidFill>
                          <a:effectLst/>
                          <a:latin typeface="Arial" panose="020B0604020202020204" pitchFamily="34" charset="0"/>
                        </a:rPr>
                        <a:t>Martin Hrdlička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400" b="1" i="0" u="none" strike="noStrike">
                          <a:solidFill>
                            <a:srgbClr val="545454"/>
                          </a:solidFill>
                          <a:effectLst/>
                          <a:latin typeface="Arial" panose="020B0604020202020204" pitchFamily="34" charset="0"/>
                        </a:rPr>
                        <a:t>14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extLst>
                  <a:ext uri="{0D108BD9-81ED-4DB2-BD59-A6C34878D82A}">
                    <a16:rowId xmlns:a16="http://schemas.microsoft.com/office/drawing/2014/main" val="3353121874"/>
                  </a:ext>
                </a:extLst>
              </a:tr>
              <a:tr h="278765">
                <a:tc>
                  <a:txBody>
                    <a:bodyPr/>
                    <a:lstStyle/>
                    <a:p>
                      <a:pPr algn="l" fontAlgn="ctr"/>
                      <a:r>
                        <a:rPr lang="cs-CZ" sz="1400" b="1" i="0" u="none" strike="noStrike" dirty="0">
                          <a:solidFill>
                            <a:srgbClr val="545454"/>
                          </a:solidFill>
                          <a:effectLst/>
                          <a:latin typeface="Arial" panose="020B0604020202020204" pitchFamily="34" charset="0"/>
                        </a:rPr>
                        <a:t>Jakub </a:t>
                      </a:r>
                      <a:r>
                        <a:rPr lang="cs-CZ" sz="1400" b="1" i="0" u="none" strike="noStrike" dirty="0" err="1">
                          <a:solidFill>
                            <a:srgbClr val="545454"/>
                          </a:solidFill>
                          <a:effectLst/>
                          <a:latin typeface="Arial" panose="020B0604020202020204" pitchFamily="34" charset="0"/>
                        </a:rPr>
                        <a:t>Daniluk</a:t>
                      </a:r>
                      <a:endParaRPr lang="cs-CZ" sz="1400" b="1" i="0" u="none" strike="noStrike" dirty="0">
                        <a:solidFill>
                          <a:srgbClr val="545454"/>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545454"/>
                          </a:solidFill>
                          <a:effectLst/>
                          <a:latin typeface="Arial" panose="020B0604020202020204" pitchFamily="34" charset="0"/>
                        </a:rPr>
                        <a:t>11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518693089"/>
                  </a:ext>
                </a:extLst>
              </a:tr>
              <a:tr h="278765">
                <a:tc>
                  <a:txBody>
                    <a:bodyPr/>
                    <a:lstStyle/>
                    <a:p>
                      <a:pPr algn="l" fontAlgn="ctr"/>
                      <a:r>
                        <a:rPr lang="cs-CZ" sz="1400" b="1" i="0" u="none" strike="noStrike" dirty="0">
                          <a:solidFill>
                            <a:srgbClr val="545454"/>
                          </a:solidFill>
                          <a:effectLst/>
                          <a:latin typeface="Arial" panose="020B0604020202020204" pitchFamily="34" charset="0"/>
                        </a:rPr>
                        <a:t>Jakub Novák</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400" b="1" i="0" u="none" strike="noStrike">
                          <a:solidFill>
                            <a:srgbClr val="545454"/>
                          </a:solidFill>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extLst>
                  <a:ext uri="{0D108BD9-81ED-4DB2-BD59-A6C34878D82A}">
                    <a16:rowId xmlns:a16="http://schemas.microsoft.com/office/drawing/2014/main" val="1981626357"/>
                  </a:ext>
                </a:extLst>
              </a:tr>
              <a:tr h="278765">
                <a:tc>
                  <a:txBody>
                    <a:bodyPr/>
                    <a:lstStyle/>
                    <a:p>
                      <a:pPr algn="l" fontAlgn="ctr"/>
                      <a:r>
                        <a:rPr lang="cs-CZ" sz="1400" b="1" i="0" u="none" strike="noStrike" dirty="0">
                          <a:solidFill>
                            <a:srgbClr val="545454"/>
                          </a:solidFill>
                          <a:effectLst/>
                          <a:latin typeface="Arial" panose="020B0604020202020204" pitchFamily="34" charset="0"/>
                        </a:rPr>
                        <a:t>Daniel </a:t>
                      </a:r>
                      <a:r>
                        <a:rPr lang="cs-CZ" sz="1400" b="1" i="0" u="none" strike="noStrike" dirty="0" err="1">
                          <a:solidFill>
                            <a:srgbClr val="545454"/>
                          </a:solidFill>
                          <a:effectLst/>
                          <a:latin typeface="Arial" panose="020B0604020202020204" pitchFamily="34" charset="0"/>
                        </a:rPr>
                        <a:t>Ivanič</a:t>
                      </a:r>
                      <a:endParaRPr lang="cs-CZ" sz="1400" b="1" i="0" u="none" strike="noStrike" dirty="0">
                        <a:solidFill>
                          <a:srgbClr val="545454"/>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545454"/>
                          </a:solidFill>
                          <a:effectLst/>
                          <a:latin typeface="Arial"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182140029"/>
                  </a:ext>
                </a:extLst>
              </a:tr>
              <a:tr h="278765">
                <a:tc>
                  <a:txBody>
                    <a:bodyPr/>
                    <a:lstStyle/>
                    <a:p>
                      <a:pPr algn="l" fontAlgn="ctr"/>
                      <a:r>
                        <a:rPr lang="cs-CZ" sz="1400" b="1" i="0" u="none" strike="noStrike">
                          <a:solidFill>
                            <a:srgbClr val="545454"/>
                          </a:solidFill>
                          <a:effectLst/>
                          <a:latin typeface="Arial" panose="020B0604020202020204" pitchFamily="34" charset="0"/>
                        </a:rPr>
                        <a:t>Jakub Pilař</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400" b="1" i="0" u="none" strike="noStrike" dirty="0">
                          <a:solidFill>
                            <a:srgbClr val="545454"/>
                          </a:solidFill>
                          <a:effectLst/>
                          <a:latin typeface="Arial"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extLst>
                  <a:ext uri="{0D108BD9-81ED-4DB2-BD59-A6C34878D82A}">
                    <a16:rowId xmlns:a16="http://schemas.microsoft.com/office/drawing/2014/main" val="1400270276"/>
                  </a:ext>
                </a:extLst>
              </a:tr>
              <a:tr h="278765">
                <a:tc>
                  <a:txBody>
                    <a:bodyPr/>
                    <a:lstStyle/>
                    <a:p>
                      <a:pPr algn="l" fontAlgn="ctr"/>
                      <a:r>
                        <a:rPr lang="cs-CZ" sz="1400" b="1" i="0" u="none" strike="noStrike">
                          <a:solidFill>
                            <a:srgbClr val="545454"/>
                          </a:solidFill>
                          <a:effectLst/>
                          <a:latin typeface="Arial" panose="020B0604020202020204" pitchFamily="34" charset="0"/>
                        </a:rPr>
                        <a:t>Pavel Prokopec</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545454"/>
                          </a:solidFill>
                          <a:effectLst/>
                          <a:latin typeface="Arial"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039057871"/>
                  </a:ext>
                </a:extLst>
              </a:tr>
              <a:tr h="278765">
                <a:tc>
                  <a:txBody>
                    <a:bodyPr/>
                    <a:lstStyle/>
                    <a:p>
                      <a:pPr algn="l" fontAlgn="ctr"/>
                      <a:r>
                        <a:rPr lang="cs-CZ" sz="1400" b="1" i="0" u="none" strike="noStrike">
                          <a:solidFill>
                            <a:srgbClr val="545454"/>
                          </a:solidFill>
                          <a:effectLst/>
                          <a:latin typeface="Arial" panose="020B0604020202020204" pitchFamily="34" charset="0"/>
                        </a:rPr>
                        <a:t>Michael Miga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400" b="1" i="0" u="none" strike="noStrike" dirty="0">
                          <a:solidFill>
                            <a:srgbClr val="545454"/>
                          </a:solidFill>
                          <a:effectLst/>
                          <a:latin typeface="Arial" panose="020B0604020202020204" pitchFamily="34" charset="0"/>
                        </a:rPr>
                        <a:t>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extLst>
                  <a:ext uri="{0D108BD9-81ED-4DB2-BD59-A6C34878D82A}">
                    <a16:rowId xmlns:a16="http://schemas.microsoft.com/office/drawing/2014/main" val="2287821957"/>
                  </a:ext>
                </a:extLst>
              </a:tr>
              <a:tr h="278765">
                <a:tc>
                  <a:txBody>
                    <a:bodyPr/>
                    <a:lstStyle/>
                    <a:p>
                      <a:pPr algn="l" fontAlgn="ctr"/>
                      <a:r>
                        <a:rPr lang="cs-CZ" sz="1400" b="1" i="0" u="none" strike="noStrike">
                          <a:solidFill>
                            <a:srgbClr val="545454"/>
                          </a:solidFill>
                          <a:effectLst/>
                          <a:latin typeface="Arial" panose="020B0604020202020204" pitchFamily="34" charset="0"/>
                        </a:rPr>
                        <a:t>Michal Bartko</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545454"/>
                          </a:solidFill>
                          <a:effectLst/>
                          <a:latin typeface="Arial" panose="020B0604020202020204" pitchFamily="34" charset="0"/>
                        </a:rPr>
                        <a:t>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64472964"/>
                  </a:ext>
                </a:extLst>
              </a:tr>
            </a:tbl>
          </a:graphicData>
        </a:graphic>
      </p:graphicFrame>
      <p:graphicFrame>
        <p:nvGraphicFramePr>
          <p:cNvPr id="6" name="Tabulka 5"/>
          <p:cNvGraphicFramePr>
            <a:graphicFrameLocks noGrp="1"/>
          </p:cNvGraphicFramePr>
          <p:nvPr>
            <p:extLst>
              <p:ext uri="{D42A27DB-BD31-4B8C-83A1-F6EECF244321}">
                <p14:modId xmlns:p14="http://schemas.microsoft.com/office/powerpoint/2010/main" val="1716776627"/>
              </p:ext>
            </p:extLst>
          </p:nvPr>
        </p:nvGraphicFramePr>
        <p:xfrm>
          <a:off x="288008" y="4051548"/>
          <a:ext cx="4320480" cy="2376266"/>
        </p:xfrm>
        <a:graphic>
          <a:graphicData uri="http://schemas.openxmlformats.org/drawingml/2006/table">
            <a:tbl>
              <a:tblPr/>
              <a:tblGrid>
                <a:gridCol w="2176857">
                  <a:extLst>
                    <a:ext uri="{9D8B030D-6E8A-4147-A177-3AD203B41FA5}">
                      <a16:colId xmlns:a16="http://schemas.microsoft.com/office/drawing/2014/main" val="3704594376"/>
                    </a:ext>
                  </a:extLst>
                </a:gridCol>
                <a:gridCol w="2143623">
                  <a:extLst>
                    <a:ext uri="{9D8B030D-6E8A-4147-A177-3AD203B41FA5}">
                      <a16:colId xmlns:a16="http://schemas.microsoft.com/office/drawing/2014/main" val="2569287504"/>
                    </a:ext>
                  </a:extLst>
                </a:gridCol>
              </a:tblGrid>
              <a:tr h="268288">
                <a:tc gridSpan="2">
                  <a:txBody>
                    <a:bodyPr/>
                    <a:lstStyle/>
                    <a:p>
                      <a:pPr algn="ctr" fontAlgn="b"/>
                      <a:r>
                        <a:rPr lang="cs-CZ" sz="1600" b="1" i="0" u="none" strike="noStrike" dirty="0">
                          <a:solidFill>
                            <a:srgbClr val="000000"/>
                          </a:solidFill>
                          <a:effectLst/>
                          <a:latin typeface="Arial" panose="020B0604020202020204" pitchFamily="34" charset="0"/>
                        </a:rPr>
                        <a:t>Podzimní střelci mladších  žáků</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extLst>
                  <a:ext uri="{0D108BD9-81ED-4DB2-BD59-A6C34878D82A}">
                    <a16:rowId xmlns:a16="http://schemas.microsoft.com/office/drawing/2014/main" val="1409040017"/>
                  </a:ext>
                </a:extLst>
              </a:tr>
              <a:tr h="268288">
                <a:tc>
                  <a:txBody>
                    <a:bodyPr/>
                    <a:lstStyle/>
                    <a:p>
                      <a:pPr algn="ctr" fontAlgn="ctr"/>
                      <a:r>
                        <a:rPr lang="cs-CZ" sz="1600" b="1" i="0" u="none" strike="noStrike" dirty="0">
                          <a:solidFill>
                            <a:srgbClr val="000000"/>
                          </a:solidFill>
                          <a:effectLst/>
                          <a:latin typeface="Arial" panose="020B0604020202020204" pitchFamily="34" charset="0"/>
                        </a:rPr>
                        <a:t>Hráč</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600" b="1" i="0" u="none" strike="noStrike" dirty="0">
                          <a:solidFill>
                            <a:srgbClr val="000000"/>
                          </a:solidFill>
                          <a:effectLst/>
                          <a:latin typeface="Arial" panose="020B0604020202020204" pitchFamily="34" charset="0"/>
                        </a:rPr>
                        <a:t>Branky</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547429248"/>
                  </a:ext>
                </a:extLst>
              </a:tr>
              <a:tr h="306615">
                <a:tc>
                  <a:txBody>
                    <a:bodyPr/>
                    <a:lstStyle/>
                    <a:p>
                      <a:pPr algn="l" fontAlgn="ctr"/>
                      <a:r>
                        <a:rPr lang="cs-CZ" sz="1400" b="1" i="0" u="none" strike="noStrike" dirty="0">
                          <a:solidFill>
                            <a:srgbClr val="545454"/>
                          </a:solidFill>
                          <a:effectLst/>
                          <a:latin typeface="Arial" panose="020B0604020202020204" pitchFamily="34" charset="0"/>
                        </a:rPr>
                        <a:t>Daniel </a:t>
                      </a:r>
                      <a:r>
                        <a:rPr lang="cs-CZ" sz="1400" b="1" i="0" u="none" strike="noStrike" dirty="0" err="1">
                          <a:solidFill>
                            <a:srgbClr val="545454"/>
                          </a:solidFill>
                          <a:effectLst/>
                          <a:latin typeface="Arial" panose="020B0604020202020204" pitchFamily="34" charset="0"/>
                        </a:rPr>
                        <a:t>Hromý</a:t>
                      </a:r>
                      <a:endParaRPr lang="cs-CZ" sz="1400" b="1" i="0" u="none" strike="noStrike" dirty="0">
                        <a:solidFill>
                          <a:srgbClr val="545454"/>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545454"/>
                          </a:solidFill>
                          <a:effectLst/>
                          <a:latin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58075989"/>
                  </a:ext>
                </a:extLst>
              </a:tr>
              <a:tr h="306615">
                <a:tc>
                  <a:txBody>
                    <a:bodyPr/>
                    <a:lstStyle/>
                    <a:p>
                      <a:pPr algn="l" fontAlgn="ctr"/>
                      <a:r>
                        <a:rPr lang="cs-CZ" sz="1400" b="1" i="0" u="none" strike="noStrike" dirty="0">
                          <a:solidFill>
                            <a:srgbClr val="545454"/>
                          </a:solidFill>
                          <a:effectLst/>
                          <a:latin typeface="Arial" panose="020B0604020202020204" pitchFamily="34" charset="0"/>
                        </a:rPr>
                        <a:t>Lukáš </a:t>
                      </a:r>
                      <a:r>
                        <a:rPr lang="cs-CZ" sz="1400" b="1" i="0" u="none" strike="noStrike" dirty="0" err="1">
                          <a:solidFill>
                            <a:srgbClr val="545454"/>
                          </a:solidFill>
                          <a:effectLst/>
                          <a:latin typeface="Arial" panose="020B0604020202020204" pitchFamily="34" charset="0"/>
                        </a:rPr>
                        <a:t>Širochoman</a:t>
                      </a:r>
                      <a:endParaRPr lang="cs-CZ" sz="1400" b="1" i="0" u="none" strike="noStrike" dirty="0">
                        <a:solidFill>
                          <a:srgbClr val="545454"/>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400" b="1" i="0" u="none" strike="noStrike">
                          <a:solidFill>
                            <a:srgbClr val="545454"/>
                          </a:solidFill>
                          <a:effectLst/>
                          <a:latin typeface="Arial"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extLst>
                  <a:ext uri="{0D108BD9-81ED-4DB2-BD59-A6C34878D82A}">
                    <a16:rowId xmlns:a16="http://schemas.microsoft.com/office/drawing/2014/main" val="1430003507"/>
                  </a:ext>
                </a:extLst>
              </a:tr>
              <a:tr h="306615">
                <a:tc>
                  <a:txBody>
                    <a:bodyPr/>
                    <a:lstStyle/>
                    <a:p>
                      <a:pPr algn="l" fontAlgn="ctr"/>
                      <a:r>
                        <a:rPr lang="cs-CZ" sz="1400" b="1" i="0" u="none" strike="noStrike" dirty="0">
                          <a:solidFill>
                            <a:srgbClr val="545454"/>
                          </a:solidFill>
                          <a:effectLst/>
                          <a:latin typeface="Arial" panose="020B0604020202020204" pitchFamily="34" charset="0"/>
                        </a:rPr>
                        <a:t>Jan Viktora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545454"/>
                          </a:solidFill>
                          <a:effectLst/>
                          <a:latin typeface="Arial" panose="020B0604020202020204" pitchFamily="34" charset="0"/>
                        </a:rPr>
                        <a:t>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402522316"/>
                  </a:ext>
                </a:extLst>
              </a:tr>
              <a:tr h="306615">
                <a:tc>
                  <a:txBody>
                    <a:bodyPr/>
                    <a:lstStyle/>
                    <a:p>
                      <a:pPr algn="l" fontAlgn="ctr"/>
                      <a:r>
                        <a:rPr lang="cs-CZ" sz="1400" b="1" i="0" u="none" strike="noStrike" dirty="0">
                          <a:solidFill>
                            <a:srgbClr val="545454"/>
                          </a:solidFill>
                          <a:effectLst/>
                          <a:latin typeface="Arial" panose="020B0604020202020204" pitchFamily="34" charset="0"/>
                        </a:rPr>
                        <a:t>Radim Paďour</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400" b="1" i="0" u="none" strike="noStrike">
                          <a:solidFill>
                            <a:srgbClr val="545454"/>
                          </a:solidFill>
                          <a:effectLst/>
                          <a:latin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33"/>
                    </a:solidFill>
                  </a:tcPr>
                </a:tc>
                <a:extLst>
                  <a:ext uri="{0D108BD9-81ED-4DB2-BD59-A6C34878D82A}">
                    <a16:rowId xmlns:a16="http://schemas.microsoft.com/office/drawing/2014/main" val="1585207692"/>
                  </a:ext>
                </a:extLst>
              </a:tr>
              <a:tr h="306615">
                <a:tc>
                  <a:txBody>
                    <a:bodyPr/>
                    <a:lstStyle/>
                    <a:p>
                      <a:pPr algn="l" fontAlgn="ctr"/>
                      <a:r>
                        <a:rPr lang="cs-CZ" sz="1400" b="1" i="0" u="none" strike="noStrike">
                          <a:solidFill>
                            <a:srgbClr val="545454"/>
                          </a:solidFill>
                          <a:effectLst/>
                          <a:latin typeface="Arial" panose="020B0604020202020204" pitchFamily="34" charset="0"/>
                        </a:rPr>
                        <a:t>Lukáš Viktora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545454"/>
                          </a:solidFill>
                          <a:effectLst/>
                          <a:latin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537741026"/>
                  </a:ext>
                </a:extLst>
              </a:tr>
              <a:tr h="306615">
                <a:tc>
                  <a:txBody>
                    <a:bodyPr/>
                    <a:lstStyle/>
                    <a:p>
                      <a:pPr algn="l" fontAlgn="ctr"/>
                      <a:r>
                        <a:rPr lang="cs-CZ" sz="1400" b="1" i="0" u="none" strike="noStrike" dirty="0">
                          <a:solidFill>
                            <a:srgbClr val="545454"/>
                          </a:solidFill>
                          <a:effectLst/>
                          <a:latin typeface="Arial" panose="020B0604020202020204" pitchFamily="34" charset="0"/>
                        </a:rPr>
                        <a:t>Patrik Oliva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33"/>
                    </a:solidFill>
                  </a:tcPr>
                </a:tc>
                <a:tc>
                  <a:txBody>
                    <a:bodyPr/>
                    <a:lstStyle/>
                    <a:p>
                      <a:pPr algn="ctr" fontAlgn="ctr"/>
                      <a:r>
                        <a:rPr lang="cs-CZ" sz="1400" b="1" i="0" u="none" strike="noStrike" dirty="0">
                          <a:solidFill>
                            <a:srgbClr val="545454"/>
                          </a:solidFill>
                          <a:effectLst/>
                          <a:latin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33"/>
                    </a:solidFill>
                  </a:tcPr>
                </a:tc>
                <a:extLst>
                  <a:ext uri="{0D108BD9-81ED-4DB2-BD59-A6C34878D82A}">
                    <a16:rowId xmlns:a16="http://schemas.microsoft.com/office/drawing/2014/main" val="46687766"/>
                  </a:ext>
                </a:extLst>
              </a:tr>
            </a:tbl>
          </a:graphicData>
        </a:graphic>
      </p:graphicFrame>
      <p:sp>
        <p:nvSpPr>
          <p:cNvPr id="3" name="TextovéPole 2"/>
          <p:cNvSpPr txBox="1"/>
          <p:nvPr/>
        </p:nvSpPr>
        <p:spPr>
          <a:xfrm>
            <a:off x="5410557" y="91108"/>
            <a:ext cx="4633390" cy="1938992"/>
          </a:xfrm>
          <a:prstGeom prst="rect">
            <a:avLst/>
          </a:prstGeom>
          <a:solidFill>
            <a:srgbClr val="66FFFF"/>
          </a:solidFill>
          <a:effectLst>
            <a:glow rad="127000">
              <a:srgbClr val="FFFF66"/>
            </a:glow>
            <a:softEdge rad="482600"/>
          </a:effectLst>
        </p:spPr>
        <p:txBody>
          <a:bodyPr wrap="square" rtlCol="0">
            <a:spAutoFit/>
          </a:bodyPr>
          <a:lstStyle/>
          <a:p>
            <a:pPr algn="ctr"/>
            <a:r>
              <a:rPr lang="cs-CZ" sz="2000" dirty="0" smtClean="0">
                <a:solidFill>
                  <a:srgbClr val="008000"/>
                </a:solidFill>
                <a:latin typeface="Georgia" panose="02040502050405020303" pitchFamily="18" charset="0"/>
              </a:rPr>
              <a:t>Zápas byl doprovázen spoustou dohadů a rozporuplných rozhodnutí rozhodčího, který byl hlavní postavou utkání.  Navíc se nám moc nedařilo a domů jsme se vraceli  se smíšenými pocity </a:t>
            </a:r>
          </a:p>
        </p:txBody>
      </p:sp>
      <p:cxnSp>
        <p:nvCxnSpPr>
          <p:cNvPr id="8" name="Přímá spojnice se šipkou 7"/>
          <p:cNvCxnSpPr/>
          <p:nvPr/>
        </p:nvCxnSpPr>
        <p:spPr bwMode="auto">
          <a:xfrm>
            <a:off x="8517875" y="7004456"/>
            <a:ext cx="1390169" cy="0"/>
          </a:xfrm>
          <a:prstGeom prst="straightConnector1">
            <a:avLst/>
          </a:prstGeom>
          <a:noFill/>
          <a:ln w="28575" cap="flat" cmpd="sng" algn="ctr">
            <a:solidFill>
              <a:schemeClr val="tx2">
                <a:lumMod val="95000"/>
                <a:lumOff val="5000"/>
              </a:schemeClr>
            </a:solidFill>
            <a:prstDash val="solid"/>
            <a:round/>
            <a:headEnd type="none" w="med" len="med"/>
            <a:tailEnd type="triangle"/>
          </a:ln>
          <a:effectLst>
            <a:outerShdw dist="45791" dir="2021404" algn="ctr" rotWithShape="0">
              <a:srgbClr val="9999FF"/>
            </a:outerShdw>
          </a:effectLst>
        </p:spPr>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Šipka dolů 16"/>
          <p:cNvSpPr/>
          <p:nvPr/>
        </p:nvSpPr>
        <p:spPr bwMode="auto">
          <a:xfrm>
            <a:off x="1999257" y="2898775"/>
            <a:ext cx="0" cy="184150"/>
          </a:xfrm>
          <a:prstGeom prst="downArrow">
            <a:avLst/>
          </a:prstGeom>
          <a:noFill/>
          <a:ln w="9525" cap="flat" cmpd="sng" algn="ctr">
            <a:noFill/>
            <a:prstDash val="solid"/>
            <a:round/>
            <a:headEnd type="none" w="med" len="med"/>
            <a:tailEnd type="none" w="med" len="med"/>
          </a:ln>
          <a:effectLst>
            <a:outerShdw dist="45791" dir="2021404" algn="ctr" rotWithShape="0">
              <a:srgbClr val="9999FF"/>
            </a:outerShdw>
          </a:effectLst>
        </p:spPr>
        <p:txBody>
          <a:bodyPr wrap="none" lIns="0" tIns="0" rIns="0" bIns="0">
            <a:spAutoFit/>
          </a:bodyPr>
          <a:lstStyle/>
          <a:p>
            <a:pPr algn="ctr" eaLnBrk="0" hangingPunct="0">
              <a:defRPr/>
            </a:pPr>
            <a:endParaRPr lang="cs-CZ" dirty="0">
              <a:effectLst>
                <a:outerShdw blurRad="38100" dist="38100" dir="2700000" algn="tl">
                  <a:srgbClr val="000000">
                    <a:alpha val="43137"/>
                  </a:srgbClr>
                </a:outerShdw>
              </a:effectLst>
            </a:endParaRPr>
          </a:p>
        </p:txBody>
      </p:sp>
      <p:cxnSp>
        <p:nvCxnSpPr>
          <p:cNvPr id="10" name="Přímá spojovací šipka 9"/>
          <p:cNvCxnSpPr/>
          <p:nvPr/>
        </p:nvCxnSpPr>
        <p:spPr bwMode="auto">
          <a:xfrm>
            <a:off x="2880296" y="6923402"/>
            <a:ext cx="1574791"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3537904" y="7075884"/>
            <a:ext cx="114519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5" name="TextovéPole 14"/>
          <p:cNvSpPr txBox="1"/>
          <p:nvPr/>
        </p:nvSpPr>
        <p:spPr>
          <a:xfrm>
            <a:off x="2034837"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8</a:t>
            </a:r>
          </a:p>
        </p:txBody>
      </p:sp>
      <p:sp>
        <p:nvSpPr>
          <p:cNvPr id="21" name="TextovéPole 20"/>
          <p:cNvSpPr txBox="1"/>
          <p:nvPr/>
        </p:nvSpPr>
        <p:spPr>
          <a:xfrm>
            <a:off x="7707432"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37</a:t>
            </a:r>
          </a:p>
        </p:txBody>
      </p:sp>
      <p:pic>
        <p:nvPicPr>
          <p:cNvPr id="5122" name="Picture 175"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5123" name="Picture 174"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5124" name="Picture 173"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5125" name="Picture 172"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5126" name="Picture 171"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5127" name="Picture 170"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5128" name="Picture 169"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5129" name="Picture 168"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5130" name="Picture 167"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428750"/>
            <a:ext cx="909637" cy="228600"/>
          </a:xfrm>
          <a:prstGeom prst="rect">
            <a:avLst/>
          </a:prstGeom>
          <a:noFill/>
          <a:ln w="9525">
            <a:miter lim="800000"/>
            <a:headEnd/>
            <a:tailEnd/>
          </a:ln>
        </p:spPr>
      </p:pic>
      <p:pic>
        <p:nvPicPr>
          <p:cNvPr id="5131" name="Picture 166"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428750"/>
            <a:ext cx="909637" cy="228600"/>
          </a:xfrm>
          <a:prstGeom prst="rect">
            <a:avLst/>
          </a:prstGeom>
          <a:noFill/>
          <a:ln w="9525">
            <a:miter lim="800000"/>
            <a:headEnd/>
            <a:tailEnd/>
          </a:ln>
        </p:spPr>
      </p:pic>
      <p:pic>
        <p:nvPicPr>
          <p:cNvPr id="5132" name="Picture 165"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1619250"/>
            <a:ext cx="909637" cy="228600"/>
          </a:xfrm>
          <a:prstGeom prst="rect">
            <a:avLst/>
          </a:prstGeom>
          <a:noFill/>
          <a:ln w="9525">
            <a:miter lim="800000"/>
            <a:headEnd/>
            <a:tailEnd/>
          </a:ln>
        </p:spPr>
      </p:pic>
      <p:pic>
        <p:nvPicPr>
          <p:cNvPr id="5133" name="Picture 164"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1619250"/>
            <a:ext cx="909637" cy="228600"/>
          </a:xfrm>
          <a:prstGeom prst="rect">
            <a:avLst/>
          </a:prstGeom>
          <a:noFill/>
          <a:ln w="9525">
            <a:miter lim="800000"/>
            <a:headEnd/>
            <a:tailEnd/>
          </a:ln>
        </p:spPr>
      </p:pic>
      <p:pic>
        <p:nvPicPr>
          <p:cNvPr id="5134" name="Picture 163"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1619250"/>
            <a:ext cx="909637" cy="228600"/>
          </a:xfrm>
          <a:prstGeom prst="rect">
            <a:avLst/>
          </a:prstGeom>
          <a:noFill/>
          <a:ln w="9525">
            <a:miter lim="800000"/>
            <a:headEnd/>
            <a:tailEnd/>
          </a:ln>
        </p:spPr>
      </p:pic>
      <p:pic>
        <p:nvPicPr>
          <p:cNvPr id="5135" name="Picture 162"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1619250"/>
            <a:ext cx="909637" cy="228600"/>
          </a:xfrm>
          <a:prstGeom prst="rect">
            <a:avLst/>
          </a:prstGeom>
          <a:noFill/>
          <a:ln w="9525">
            <a:miter lim="800000"/>
            <a:headEnd/>
            <a:tailEnd/>
          </a:ln>
        </p:spPr>
      </p:pic>
      <p:pic>
        <p:nvPicPr>
          <p:cNvPr id="5136" name="Picture 161"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5137" name="Picture 160"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5138" name="Picture 159"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2000250"/>
            <a:ext cx="909637" cy="228600"/>
          </a:xfrm>
          <a:prstGeom prst="rect">
            <a:avLst/>
          </a:prstGeom>
          <a:noFill/>
          <a:ln w="9525">
            <a:miter lim="800000"/>
            <a:headEnd/>
            <a:tailEnd/>
          </a:ln>
        </p:spPr>
      </p:pic>
      <p:pic>
        <p:nvPicPr>
          <p:cNvPr id="5139" name="Picture 158"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2000250"/>
            <a:ext cx="909637" cy="228600"/>
          </a:xfrm>
          <a:prstGeom prst="rect">
            <a:avLst/>
          </a:prstGeom>
          <a:noFill/>
          <a:ln w="9525">
            <a:miter lim="800000"/>
            <a:headEnd/>
            <a:tailEnd/>
          </a:ln>
        </p:spPr>
      </p:pic>
      <p:pic>
        <p:nvPicPr>
          <p:cNvPr id="5140" name="Picture 157"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2190750"/>
            <a:ext cx="909637" cy="228600"/>
          </a:xfrm>
          <a:prstGeom prst="rect">
            <a:avLst/>
          </a:prstGeom>
          <a:noFill/>
          <a:ln w="9525">
            <a:miter lim="800000"/>
            <a:headEnd/>
            <a:tailEnd/>
          </a:ln>
        </p:spPr>
      </p:pic>
      <p:pic>
        <p:nvPicPr>
          <p:cNvPr id="5141" name="Picture 156"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2190750"/>
            <a:ext cx="909637" cy="228600"/>
          </a:xfrm>
          <a:prstGeom prst="rect">
            <a:avLst/>
          </a:prstGeom>
          <a:noFill/>
          <a:ln w="9525">
            <a:miter lim="800000"/>
            <a:headEnd/>
            <a:tailEnd/>
          </a:ln>
        </p:spPr>
      </p:pic>
      <p:pic>
        <p:nvPicPr>
          <p:cNvPr id="5142" name="Picture 155"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2381250"/>
            <a:ext cx="909637" cy="228600"/>
          </a:xfrm>
          <a:prstGeom prst="rect">
            <a:avLst/>
          </a:prstGeom>
          <a:noFill/>
          <a:ln w="9525">
            <a:miter lim="800000"/>
            <a:headEnd/>
            <a:tailEnd/>
          </a:ln>
        </p:spPr>
      </p:pic>
      <p:pic>
        <p:nvPicPr>
          <p:cNvPr id="5143" name="Picture 154"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2381250"/>
            <a:ext cx="909637" cy="228600"/>
          </a:xfrm>
          <a:prstGeom prst="rect">
            <a:avLst/>
          </a:prstGeom>
          <a:noFill/>
          <a:ln w="9525">
            <a:miter lim="800000"/>
            <a:headEnd/>
            <a:tailEnd/>
          </a:ln>
        </p:spPr>
      </p:pic>
      <p:pic>
        <p:nvPicPr>
          <p:cNvPr id="5144" name="Picture 153"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2571750"/>
            <a:ext cx="909637" cy="228600"/>
          </a:xfrm>
          <a:prstGeom prst="rect">
            <a:avLst/>
          </a:prstGeom>
          <a:noFill/>
          <a:ln w="9525">
            <a:miter lim="800000"/>
            <a:headEnd/>
            <a:tailEnd/>
          </a:ln>
        </p:spPr>
      </p:pic>
      <p:pic>
        <p:nvPicPr>
          <p:cNvPr id="5145" name="Picture 152"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2571750"/>
            <a:ext cx="909637" cy="228600"/>
          </a:xfrm>
          <a:prstGeom prst="rect">
            <a:avLst/>
          </a:prstGeom>
          <a:noFill/>
          <a:ln w="9525">
            <a:miter lim="800000"/>
            <a:headEnd/>
            <a:tailEnd/>
          </a:ln>
        </p:spPr>
      </p:pic>
      <p:pic>
        <p:nvPicPr>
          <p:cNvPr id="5146" name="Picture 151"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2762250"/>
            <a:ext cx="909637" cy="228600"/>
          </a:xfrm>
          <a:prstGeom prst="rect">
            <a:avLst/>
          </a:prstGeom>
          <a:noFill/>
          <a:ln w="9525">
            <a:miter lim="800000"/>
            <a:headEnd/>
            <a:tailEnd/>
          </a:ln>
        </p:spPr>
      </p:pic>
      <p:pic>
        <p:nvPicPr>
          <p:cNvPr id="5147" name="Picture 150"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2762250"/>
            <a:ext cx="909637" cy="228600"/>
          </a:xfrm>
          <a:prstGeom prst="rect">
            <a:avLst/>
          </a:prstGeom>
          <a:noFill/>
          <a:ln w="9525">
            <a:miter lim="800000"/>
            <a:headEnd/>
            <a:tailEnd/>
          </a:ln>
        </p:spPr>
      </p:pic>
      <p:pic>
        <p:nvPicPr>
          <p:cNvPr id="5148" name="Picture 149"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5149" name="Picture 148"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sp>
        <p:nvSpPr>
          <p:cNvPr id="4" name="Obdélník 3"/>
          <p:cNvSpPr/>
          <p:nvPr/>
        </p:nvSpPr>
        <p:spPr>
          <a:xfrm>
            <a:off x="143992" y="573972"/>
            <a:ext cx="4451334" cy="6349430"/>
          </a:xfrm>
          <a:prstGeom prst="rect">
            <a:avLst/>
          </a:prstGeom>
        </p:spPr>
        <p:txBody>
          <a:bodyPr wrap="square">
            <a:spAutoFit/>
          </a:bodyPr>
          <a:lstStyle/>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kontaktu nedošlo.  Penaltu s přehledem na 2:0 proměnil Rilke. Další trestný kop z velmi výhodné vzdálenosti měla Krupka ve 24. minutě. Míč směřující mezi 3 tyče Gabriel pěkně zastavil. Výhodu volného přímého kopu mělo i naše mužstvo ve 29. minutě. Hezky k tyči zamířil Křtěn a ne příliš přesvědčivý zákrok brankáře vedl ke snížení náskoku na 2:1. První poločas už žádné další velké brankové příležitosti nepřinesl. Co však bylo možno pozorovat a na papíru se těžko popisuje, je </a:t>
            </a:r>
            <a:r>
              <a:rPr lang="cs-CZ" sz="1000" b="0" dirty="0" smtClean="0">
                <a:latin typeface="Arial" panose="020B0604020202020204" pitchFamily="34" charset="0"/>
                <a:ea typeface="Calibri" panose="020F0502020204030204" pitchFamily="34" charset="0"/>
                <a:cs typeface="Arial" panose="020B0604020202020204" pitchFamily="34" charset="0"/>
              </a:rPr>
              <a:t>výkon </a:t>
            </a:r>
            <a:r>
              <a:rPr lang="cs-CZ" sz="1000" b="0" dirty="0">
                <a:latin typeface="Arial" panose="020B0604020202020204" pitchFamily="34" charset="0"/>
                <a:ea typeface="Calibri" panose="020F0502020204030204" pitchFamily="34" charset="0"/>
                <a:cs typeface="Arial" panose="020B0604020202020204" pitchFamily="34" charset="0"/>
              </a:rPr>
              <a:t>rozhodčího.  Mnoho faulů na naše hráče nechával bez povšimnutí, ale na opačné straně každý náš sebemenší obraný zákrok posuzoval jako faul. Rozhodčí zápas režíroval a pro všechny hráče a fanoušky Štětí to byla hodně těžká zkouška a udržet za této situace nervy pod kontrolou bylo nemyslitelná. Do 2. části vyběhli domácí s novým brankářem a ten v úvodu 2. poločasu čelil tlaku hostů. Kopali jsme roh, šanci měl i Faust, ale ani v jednom případě se skóre neměnilo.  I nadále jsme si drželi mírnou převahu a čekali na svou příležitost. Když už přišla, tak byl zase na hranici velkého vápna zastaven nedovoleně Brandejs a asistent rozhodčího František Černý neuvěřitelně ukázal praporkem k naší brance.  To už i nestranní diváci žasli. V 58. minutě si na centr </a:t>
            </a:r>
            <a:r>
              <a:rPr lang="cs-CZ" sz="1000" b="0" dirty="0" err="1">
                <a:latin typeface="Arial" panose="020B0604020202020204" pitchFamily="34" charset="0"/>
                <a:ea typeface="Calibri" panose="020F0502020204030204" pitchFamily="34" charset="0"/>
                <a:cs typeface="Arial" panose="020B0604020202020204" pitchFamily="34" charset="0"/>
              </a:rPr>
              <a:t>Šragy</a:t>
            </a:r>
            <a:r>
              <a:rPr lang="cs-CZ" sz="1000" b="0" dirty="0">
                <a:latin typeface="Arial" panose="020B0604020202020204" pitchFamily="34" charset="0"/>
                <a:ea typeface="Calibri" panose="020F0502020204030204" pitchFamily="34" charset="0"/>
                <a:cs typeface="Arial" panose="020B0604020202020204" pitchFamily="34" charset="0"/>
              </a:rPr>
              <a:t> naskočil Svoboda a míč po jeho hlavička skončil těsně vedle. Faulován v hodně nebezpečné vzdálenosti před vápnem Krupky byl mnohokrát Brandejs, ale rozhodčí Krutina stále držel píšťalku jen v ruce. Tady se pískat nebude. Fotbal dostával jednu ránu za druhou. Kalich hořkosti jsme si vypili až do úplného dna v 80. minutě.  Domácí zaútočili do otevřené obrany, když jsme už všechny síly vrhli do ofenzívy a Matěj Suchý upravil na 3:1. V závěru se najednou ještě objevily 2 žluté karty v rukách rozhodčího pro domácí, kteří ještě 5 minut před koncem měli velkou příležitost, kterou zmařil Gabriel. Korekci výsledku měl na noze v úplném závěru ještě Brandejs, ale zůstalo to 3:1 pro Krupku.  Ještě jednu zajímavou věc jsme zaznamenali. Když začal 2. poločas, tak na ukazateli skóre už svítila 48. minuta, když naskočila 90. minuta, tak se hrály ještě 2 a pak byl konec. 3 minuty hrací doby chyběly. Jedinému komu to ale vadilo, bylo naše mužstvo.</a:t>
            </a:r>
          </a:p>
          <a:p>
            <a:pPr algn="just">
              <a:lnSpc>
                <a:spcPct val="107000"/>
              </a:lnSpc>
              <a:spcAft>
                <a:spcPts val="0"/>
              </a:spcAft>
            </a:pPr>
            <a:r>
              <a:rPr lang="cs-CZ" sz="1000" b="0" u="sng" dirty="0" smtClean="0">
                <a:latin typeface="Arial" panose="020B0604020202020204" pitchFamily="34" charset="0"/>
                <a:ea typeface="Calibri" panose="020F0502020204030204" pitchFamily="34" charset="0"/>
                <a:cs typeface="Arial" panose="020B0604020202020204" pitchFamily="34" charset="0"/>
              </a:rPr>
              <a:t>Branky</a:t>
            </a:r>
            <a:r>
              <a:rPr lang="cs-CZ" sz="1000" b="0" u="sng" dirty="0">
                <a:latin typeface="Arial" panose="020B0604020202020204" pitchFamily="34" charset="0"/>
                <a:ea typeface="Calibri" panose="020F0502020204030204" pitchFamily="34" charset="0"/>
                <a:cs typeface="Arial" panose="020B0604020202020204" pitchFamily="34" charset="0"/>
              </a:rPr>
              <a:t>:</a:t>
            </a:r>
            <a:r>
              <a:rPr lang="cs-CZ" sz="1000" b="0" dirty="0">
                <a:latin typeface="Arial" panose="020B0604020202020204" pitchFamily="34" charset="0"/>
                <a:ea typeface="Calibri" panose="020F0502020204030204" pitchFamily="34" charset="0"/>
                <a:cs typeface="Arial" panose="020B0604020202020204" pitchFamily="34" charset="0"/>
              </a:rPr>
              <a:t> Křtěn 1</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Sestava:</a:t>
            </a:r>
            <a:r>
              <a:rPr lang="cs-CZ" sz="1000" b="0" dirty="0">
                <a:latin typeface="Arial" panose="020B0604020202020204" pitchFamily="34" charset="0"/>
                <a:ea typeface="Calibri" panose="020F0502020204030204" pitchFamily="34" charset="0"/>
                <a:cs typeface="Arial" panose="020B0604020202020204" pitchFamily="34" charset="0"/>
              </a:rPr>
              <a:t> Gabriel-</a:t>
            </a:r>
            <a:r>
              <a:rPr lang="cs-CZ" sz="1000" b="0" dirty="0" err="1">
                <a:latin typeface="Arial" panose="020B0604020202020204" pitchFamily="34" charset="0"/>
                <a:ea typeface="Calibri" panose="020F0502020204030204" pitchFamily="34" charset="0"/>
                <a:cs typeface="Arial" panose="020B0604020202020204" pitchFamily="34" charset="0"/>
              </a:rPr>
              <a:t>Čámský</a:t>
            </a:r>
            <a:r>
              <a:rPr lang="cs-CZ" sz="1000" b="0" dirty="0">
                <a:latin typeface="Arial" panose="020B0604020202020204" pitchFamily="34" charset="0"/>
                <a:ea typeface="Calibri" panose="020F0502020204030204" pitchFamily="34" charset="0"/>
                <a:cs typeface="Arial" panose="020B0604020202020204" pitchFamily="34" charset="0"/>
              </a:rPr>
              <a:t>, (83.Poráč)</a:t>
            </a:r>
            <a:r>
              <a:rPr lang="cs-CZ" sz="1000" b="0" dirty="0" err="1">
                <a:latin typeface="Arial" panose="020B0604020202020204" pitchFamily="34" charset="0"/>
                <a:ea typeface="Calibri" panose="020F0502020204030204" pitchFamily="34" charset="0"/>
                <a:cs typeface="Arial" panose="020B0604020202020204" pitchFamily="34" charset="0"/>
              </a:rPr>
              <a:t>Ransdorf</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smtClean="0">
                <a:latin typeface="Arial" panose="020B0604020202020204" pitchFamily="34" charset="0"/>
                <a:ea typeface="Calibri" panose="020F0502020204030204" pitchFamily="34" charset="0"/>
                <a:cs typeface="Arial" panose="020B0604020202020204" pitchFamily="34" charset="0"/>
              </a:rPr>
              <a:t>Svoboda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smtClean="0">
                <a:latin typeface="Arial" panose="020B0604020202020204" pitchFamily="34" charset="0"/>
                <a:ea typeface="Calibri" panose="020F0502020204030204" pitchFamily="34" charset="0"/>
                <a:cs typeface="Arial" panose="020B0604020202020204" pitchFamily="34" charset="0"/>
              </a:rPr>
              <a:t>Šraga</a:t>
            </a:r>
            <a:r>
              <a:rPr lang="cs-CZ" sz="1000" b="0" dirty="0" smtClean="0">
                <a:latin typeface="Arial" panose="020B0604020202020204" pitchFamily="34" charset="0"/>
                <a:ea typeface="Calibri" panose="020F0502020204030204" pitchFamily="34" charset="0"/>
                <a:cs typeface="Arial" panose="020B0604020202020204" pitchFamily="34" charset="0"/>
              </a:rPr>
              <a:t>-</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smtClean="0">
                <a:latin typeface="Arial" panose="020B0604020202020204" pitchFamily="34" charset="0"/>
                <a:ea typeface="Calibri" panose="020F0502020204030204" pitchFamily="34" charset="0"/>
                <a:cs typeface="Arial" panose="020B0604020202020204" pitchFamily="34" charset="0"/>
              </a:rPr>
              <a:t>              Křtěn(90.Beruška</a:t>
            </a:r>
            <a:r>
              <a:rPr lang="cs-CZ" sz="1000" b="0" dirty="0">
                <a:latin typeface="Arial" panose="020B0604020202020204" pitchFamily="34" charset="0"/>
                <a:ea typeface="Calibri" panose="020F0502020204030204" pitchFamily="34" charset="0"/>
                <a:cs typeface="Arial" panose="020B0604020202020204" pitchFamily="34" charset="0"/>
              </a:rPr>
              <a:t>) , Vacek(90.Feko), </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Kucler</a:t>
            </a:r>
            <a:r>
              <a:rPr lang="cs-CZ" sz="1000" b="0" dirty="0">
                <a:latin typeface="Arial" panose="020B0604020202020204" pitchFamily="34" charset="0"/>
                <a:ea typeface="Calibri" panose="020F0502020204030204" pitchFamily="34" charset="0"/>
                <a:cs typeface="Arial" panose="020B0604020202020204" pitchFamily="34" charset="0"/>
              </a:rPr>
              <a:t>, Stejskal(81.Mencl), Faust-Brandejs</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Připraveni:</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Balaštík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K.Horváth</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Trenér: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J.Ransdorf,K.Zuna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u="sng" dirty="0">
                <a:latin typeface="Arial" panose="020B0604020202020204" pitchFamily="34" charset="0"/>
                <a:ea typeface="Calibri" panose="020F0502020204030204" pitchFamily="34" charset="0"/>
                <a:cs typeface="Arial" panose="020B0604020202020204" pitchFamily="34" charset="0"/>
              </a:rPr>
              <a:t>Vedoucí:</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J.Havner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u="sng" dirty="0">
                <a:latin typeface="Arial" panose="020B0604020202020204" pitchFamily="34" charset="0"/>
                <a:ea typeface="Calibri" panose="020F0502020204030204" pitchFamily="34" charset="0"/>
                <a:cs typeface="Arial" panose="020B0604020202020204" pitchFamily="34" charset="0"/>
              </a:rPr>
              <a:t>Masér: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K.Zavřel</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Rozhodčí:</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R.Krutina-J.Dušek</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F.Černý</a:t>
            </a:r>
            <a:endParaRPr lang="cs-CZ" sz="1000" b="0" dirty="0">
              <a:latin typeface="Arial" panose="020B0604020202020204" pitchFamily="34" charset="0"/>
              <a:ea typeface="Calibri" panose="020F0502020204030204" pitchFamily="34" charset="0"/>
              <a:cs typeface="Arial" panose="020B0604020202020204" pitchFamily="34" charset="0"/>
            </a:endParaRPr>
          </a:p>
        </p:txBody>
      </p:sp>
      <p:sp>
        <p:nvSpPr>
          <p:cNvPr id="5" name="TextovéPole 4"/>
          <p:cNvSpPr txBox="1"/>
          <p:nvPr/>
        </p:nvSpPr>
        <p:spPr>
          <a:xfrm>
            <a:off x="593574" y="163116"/>
            <a:ext cx="3240360" cy="307777"/>
          </a:xfrm>
          <a:prstGeom prst="rect">
            <a:avLst/>
          </a:prstGeom>
          <a:solidFill>
            <a:srgbClr val="99FF66"/>
          </a:solidFill>
        </p:spPr>
        <p:txBody>
          <a:bodyPr wrap="square" rtlCol="0">
            <a:spAutoFit/>
          </a:bodyPr>
          <a:lstStyle/>
          <a:p>
            <a:pPr algn="just"/>
            <a:r>
              <a:rPr lang="cs-CZ" sz="1400" u="sng" dirty="0" smtClean="0">
                <a:latin typeface="Bookman Old Style" pitchFamily="18" charset="0"/>
              </a:rPr>
              <a:t>TJ Krupka – SK Štětí 4.11.2017</a:t>
            </a:r>
          </a:p>
        </p:txBody>
      </p:sp>
      <p:sp>
        <p:nvSpPr>
          <p:cNvPr id="38" name="TextovéPole 37"/>
          <p:cNvSpPr txBox="1"/>
          <p:nvPr/>
        </p:nvSpPr>
        <p:spPr>
          <a:xfrm>
            <a:off x="5472584" y="91108"/>
            <a:ext cx="4536504" cy="707886"/>
          </a:xfrm>
          <a:prstGeom prst="rect">
            <a:avLst/>
          </a:prstGeom>
          <a:pattFill prst="dashVert">
            <a:fgClr>
              <a:srgbClr val="FFFF66"/>
            </a:fgClr>
            <a:bgClr>
              <a:schemeClr val="bg1"/>
            </a:bgClr>
          </a:pattFill>
          <a:ln w="53975" cmpd="sng">
            <a:solidFill>
              <a:srgbClr val="FF9933"/>
            </a:solidFill>
            <a:prstDash val="lgDashDot"/>
          </a:ln>
        </p:spPr>
        <p:txBody>
          <a:bodyPr wrap="square" rtlCol="0">
            <a:spAutoFit/>
          </a:bodyPr>
          <a:lstStyle/>
          <a:p>
            <a:pPr algn="ctr"/>
            <a:r>
              <a:rPr lang="cs-CZ" sz="2000" dirty="0" smtClean="0">
                <a:solidFill>
                  <a:srgbClr val="3366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Mladší žáci  jsou v polovině soutěže na pomezí poloviny tabulky</a:t>
            </a:r>
          </a:p>
        </p:txBody>
      </p:sp>
      <p:graphicFrame>
        <p:nvGraphicFramePr>
          <p:cNvPr id="3" name="Tabulka 2"/>
          <p:cNvGraphicFramePr>
            <a:graphicFrameLocks noGrp="1"/>
          </p:cNvGraphicFramePr>
          <p:nvPr>
            <p:extLst>
              <p:ext uri="{D42A27DB-BD31-4B8C-83A1-F6EECF244321}">
                <p14:modId xmlns:p14="http://schemas.microsoft.com/office/powerpoint/2010/main" val="2194909064"/>
              </p:ext>
            </p:extLst>
          </p:nvPr>
        </p:nvGraphicFramePr>
        <p:xfrm>
          <a:off x="5472585" y="939165"/>
          <a:ext cx="4536501" cy="2680335"/>
        </p:xfrm>
        <a:graphic>
          <a:graphicData uri="http://schemas.openxmlformats.org/drawingml/2006/table">
            <a:tbl>
              <a:tblPr/>
              <a:tblGrid>
                <a:gridCol w="325490">
                  <a:extLst>
                    <a:ext uri="{9D8B030D-6E8A-4147-A177-3AD203B41FA5}">
                      <a16:colId xmlns:a16="http://schemas.microsoft.com/office/drawing/2014/main" val="262145331"/>
                    </a:ext>
                  </a:extLst>
                </a:gridCol>
                <a:gridCol w="284803">
                  <a:extLst>
                    <a:ext uri="{9D8B030D-6E8A-4147-A177-3AD203B41FA5}">
                      <a16:colId xmlns:a16="http://schemas.microsoft.com/office/drawing/2014/main" val="1760768526"/>
                    </a:ext>
                  </a:extLst>
                </a:gridCol>
                <a:gridCol w="1861392">
                  <a:extLst>
                    <a:ext uri="{9D8B030D-6E8A-4147-A177-3AD203B41FA5}">
                      <a16:colId xmlns:a16="http://schemas.microsoft.com/office/drawing/2014/main" val="2858816151"/>
                    </a:ext>
                  </a:extLst>
                </a:gridCol>
                <a:gridCol w="193258">
                  <a:extLst>
                    <a:ext uri="{9D8B030D-6E8A-4147-A177-3AD203B41FA5}">
                      <a16:colId xmlns:a16="http://schemas.microsoft.com/office/drawing/2014/main" val="911776019"/>
                    </a:ext>
                  </a:extLst>
                </a:gridCol>
                <a:gridCol w="193258">
                  <a:extLst>
                    <a:ext uri="{9D8B030D-6E8A-4147-A177-3AD203B41FA5}">
                      <a16:colId xmlns:a16="http://schemas.microsoft.com/office/drawing/2014/main" val="4027011620"/>
                    </a:ext>
                  </a:extLst>
                </a:gridCol>
                <a:gridCol w="193258">
                  <a:extLst>
                    <a:ext uri="{9D8B030D-6E8A-4147-A177-3AD203B41FA5}">
                      <a16:colId xmlns:a16="http://schemas.microsoft.com/office/drawing/2014/main" val="4069332237"/>
                    </a:ext>
                  </a:extLst>
                </a:gridCol>
                <a:gridCol w="193258">
                  <a:extLst>
                    <a:ext uri="{9D8B030D-6E8A-4147-A177-3AD203B41FA5}">
                      <a16:colId xmlns:a16="http://schemas.microsoft.com/office/drawing/2014/main" val="1962664159"/>
                    </a:ext>
                  </a:extLst>
                </a:gridCol>
                <a:gridCol w="193258">
                  <a:extLst>
                    <a:ext uri="{9D8B030D-6E8A-4147-A177-3AD203B41FA5}">
                      <a16:colId xmlns:a16="http://schemas.microsoft.com/office/drawing/2014/main" val="3459541394"/>
                    </a:ext>
                  </a:extLst>
                </a:gridCol>
                <a:gridCol w="474672">
                  <a:extLst>
                    <a:ext uri="{9D8B030D-6E8A-4147-A177-3AD203B41FA5}">
                      <a16:colId xmlns:a16="http://schemas.microsoft.com/office/drawing/2014/main" val="2850149989"/>
                    </a:ext>
                  </a:extLst>
                </a:gridCol>
                <a:gridCol w="366175">
                  <a:extLst>
                    <a:ext uri="{9D8B030D-6E8A-4147-A177-3AD203B41FA5}">
                      <a16:colId xmlns:a16="http://schemas.microsoft.com/office/drawing/2014/main" val="3841948099"/>
                    </a:ext>
                  </a:extLst>
                </a:gridCol>
                <a:gridCol w="257679">
                  <a:extLst>
                    <a:ext uri="{9D8B030D-6E8A-4147-A177-3AD203B41FA5}">
                      <a16:colId xmlns:a16="http://schemas.microsoft.com/office/drawing/2014/main" val="3457993431"/>
                    </a:ext>
                  </a:extLst>
                </a:gridCol>
              </a:tblGrid>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502670628"/>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cs-CZ" sz="1200" b="1" i="0" u="none" strike="noStrike" dirty="0">
                          <a:solidFill>
                            <a:srgbClr val="0000CC"/>
                          </a:solidFill>
                          <a:effectLst/>
                          <a:latin typeface="Calibri" panose="020F0502020204030204" pitchFamily="34" charset="0"/>
                        </a:rPr>
                        <a:t>Ústecký přebor mladších žáků 2017/2018 po 12.odehraných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37450873"/>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cs typeface="Arial" panose="020B0604020202020204" pitchFamily="34" charset="0"/>
                        </a:rPr>
                        <a:t>FK Junior Děčín</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112:6</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cs typeface="Arial" panose="020B0604020202020204" pitchFamily="34" charset="0"/>
                        </a:rPr>
                        <a:t>33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32035891"/>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dirty="0">
                          <a:solidFill>
                            <a:srgbClr val="000000"/>
                          </a:solidFill>
                          <a:effectLst/>
                          <a:latin typeface="Arial" panose="020B0604020202020204" pitchFamily="34" charset="0"/>
                          <a:cs typeface="Arial" panose="020B0604020202020204" pitchFamily="34" charset="0"/>
                        </a:rPr>
                        <a:t>MSK Trmice</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75:16</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30</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4934090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dirty="0">
                          <a:solidFill>
                            <a:srgbClr val="000000"/>
                          </a:solidFill>
                          <a:effectLst/>
                          <a:latin typeface="Arial" panose="020B0604020202020204" pitchFamily="34" charset="0"/>
                          <a:cs typeface="Arial" panose="020B0604020202020204" pitchFamily="34" charset="0"/>
                        </a:rPr>
                        <a:t>FK </a:t>
                      </a:r>
                      <a:r>
                        <a:rPr lang="cs-CZ" sz="1200" b="1" i="0" u="none" strike="noStrike" dirty="0" smtClean="0">
                          <a:solidFill>
                            <a:srgbClr val="000000"/>
                          </a:solidFill>
                          <a:effectLst/>
                          <a:latin typeface="Arial" panose="020B0604020202020204" pitchFamily="34" charset="0"/>
                          <a:cs typeface="Arial" panose="020B0604020202020204" pitchFamily="34" charset="0"/>
                        </a:rPr>
                        <a:t>Neštěmice</a:t>
                      </a:r>
                      <a:endParaRPr lang="cs-CZ"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71:17</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30</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85433409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dirty="0">
                          <a:solidFill>
                            <a:srgbClr val="000000"/>
                          </a:solidFill>
                          <a:effectLst/>
                          <a:latin typeface="Arial" panose="020B0604020202020204" pitchFamily="34" charset="0"/>
                          <a:cs typeface="Arial" panose="020B0604020202020204" pitchFamily="34" charset="0"/>
                        </a:rPr>
                        <a:t>TJ Hvězda </a:t>
                      </a:r>
                      <a:r>
                        <a:rPr lang="cs-CZ" sz="1200" b="1" i="0" u="none" strike="noStrike" dirty="0" smtClean="0">
                          <a:solidFill>
                            <a:srgbClr val="000000"/>
                          </a:solidFill>
                          <a:effectLst/>
                          <a:latin typeface="Arial" panose="020B0604020202020204" pitchFamily="34" charset="0"/>
                          <a:cs typeface="Arial" panose="020B0604020202020204" pitchFamily="34" charset="0"/>
                        </a:rPr>
                        <a:t>Trnovany</a:t>
                      </a:r>
                      <a:endParaRPr lang="cs-CZ"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53:23</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24</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720850792"/>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dirty="0">
                          <a:solidFill>
                            <a:srgbClr val="000000"/>
                          </a:solidFill>
                          <a:effectLst/>
                          <a:latin typeface="Arial" panose="020B0604020202020204" pitchFamily="34" charset="0"/>
                          <a:cs typeface="Arial" panose="020B0604020202020204" pitchFamily="34" charset="0"/>
                        </a:rPr>
                        <a:t>TJ Krupka</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29:42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290768133"/>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FF0000"/>
                          </a:solidFill>
                          <a:effectLst/>
                          <a:latin typeface="Arial" panose="020B0604020202020204" pitchFamily="34" charset="0"/>
                          <a:cs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dirty="0">
                          <a:solidFill>
                            <a:srgbClr val="FF0000"/>
                          </a:solidFill>
                          <a:effectLst/>
                          <a:latin typeface="Arial" panose="020B0604020202020204" pitchFamily="34" charset="0"/>
                          <a:cs typeface="Arial" panose="020B0604020202020204" pitchFamily="34" charset="0"/>
                        </a:rPr>
                        <a:t>SK </a:t>
                      </a:r>
                      <a:r>
                        <a:rPr lang="cs-CZ" sz="1200" b="1" i="0" u="none" strike="noStrike" dirty="0" smtClean="0">
                          <a:solidFill>
                            <a:srgbClr val="FF0000"/>
                          </a:solidFill>
                          <a:effectLst/>
                          <a:latin typeface="Arial" panose="020B0604020202020204" pitchFamily="34" charset="0"/>
                          <a:cs typeface="Arial" panose="020B0604020202020204" pitchFamily="34" charset="0"/>
                        </a:rPr>
                        <a:t>Štětí</a:t>
                      </a:r>
                      <a:endParaRPr lang="cs-CZ" sz="1200" b="1" i="0" u="none" strike="noStrike" dirty="0">
                        <a:solidFill>
                          <a:srgbClr val="FF0000"/>
                        </a:solidFill>
                        <a:effectLst/>
                        <a:latin typeface="Arial" panose="020B0604020202020204" pitchFamily="34" charset="0"/>
                        <a:cs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FF0000"/>
                          </a:solidFill>
                          <a:effectLst/>
                          <a:latin typeface="Arial" panose="020B0604020202020204" pitchFamily="34" charset="0"/>
                          <a:cs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cs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cs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cs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cs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cs typeface="Arial" panose="020B0604020202020204" pitchFamily="34" charset="0"/>
                        </a:rPr>
                        <a:t>20:69</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FF0000"/>
                          </a:solidFill>
                          <a:effectLst/>
                          <a:latin typeface="Arial" panose="020B0604020202020204" pitchFamily="34" charset="0"/>
                          <a:cs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54305345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cs typeface="Arial" panose="020B0604020202020204" pitchFamily="34" charset="0"/>
                        </a:rPr>
                        <a:t>SK Junior/ FK Teplice</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35:51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47324756"/>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000000"/>
                          </a:solidFill>
                          <a:effectLst/>
                          <a:latin typeface="Arial" panose="020B0604020202020204" pitchFamily="34" charset="0"/>
                          <a:cs typeface="Arial" panose="020B0604020202020204" pitchFamily="34" charset="0"/>
                        </a:rPr>
                        <a:t>SK Sokol Brozany</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cs typeface="Arial" panose="020B0604020202020204" pitchFamily="34" charset="0"/>
                        </a:rPr>
                        <a:t>18:59</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941554126"/>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cs typeface="Arial" panose="020B0604020202020204" pitchFamily="34" charset="0"/>
                        </a:rPr>
                        <a:t>ASK Lovosice</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20:87</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290767414"/>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000000"/>
                          </a:solidFill>
                          <a:effectLst/>
                          <a:latin typeface="Arial" panose="020B0604020202020204" pitchFamily="34" charset="0"/>
                          <a:cs typeface="Arial" panose="020B0604020202020204" pitchFamily="34" charset="0"/>
                        </a:rPr>
                        <a:t>FK Junior Děčín B</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cs typeface="Arial" panose="020B0604020202020204" pitchFamily="34" charset="0"/>
                        </a:rPr>
                        <a:t>22:85</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195821153"/>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08318126"/>
                  </a:ext>
                </a:extLst>
              </a:tr>
            </a:tbl>
          </a:graphicData>
        </a:graphic>
      </p:graphicFrame>
      <p:sp>
        <p:nvSpPr>
          <p:cNvPr id="7" name="TextovéPole 6"/>
          <p:cNvSpPr txBox="1"/>
          <p:nvPr/>
        </p:nvSpPr>
        <p:spPr>
          <a:xfrm>
            <a:off x="5508588" y="3865428"/>
            <a:ext cx="4464494" cy="2893100"/>
          </a:xfrm>
          <a:prstGeom prst="rect">
            <a:avLst/>
          </a:prstGeom>
          <a:pattFill prst="pct25">
            <a:fgClr>
              <a:schemeClr val="accent6">
                <a:lumMod val="20000"/>
                <a:lumOff val="80000"/>
              </a:schemeClr>
            </a:fgClr>
            <a:bgClr>
              <a:schemeClr val="bg1"/>
            </a:bgClr>
          </a:pattFill>
          <a:ln>
            <a:solidFill>
              <a:srgbClr val="FF9933"/>
            </a:solidFill>
          </a:ln>
        </p:spPr>
        <p:txBody>
          <a:bodyPr wrap="square" rtlCol="0">
            <a:spAutoFit/>
          </a:bodyPr>
          <a:lstStyle/>
          <a:p>
            <a:pPr algn="just"/>
            <a:r>
              <a:rPr lang="cs-CZ" sz="1400" b="0" dirty="0" smtClean="0">
                <a:latin typeface="Arial" panose="020B0604020202020204" pitchFamily="34" charset="0"/>
                <a:cs typeface="Arial" panose="020B0604020202020204" pitchFamily="34" charset="0"/>
              </a:rPr>
              <a:t>Mladší žáci zahájili podzim 2 výhrami. Pak ale následovala hodně dlouhá přestávka. 6 zápasů trvalo než jsme opět bodovali. Podařilo se to  7. října v Brozanech. Konec podzimu, poslední 4 zápasy, to byly samé těsné výsledky, ale bohužel jsme to byli my, kde většinou o branku prohrál.  V tabulce jsme na 6. místě a určitě nemusíme smutnit. Sehráli jsme mnoho kvalitních zápasů, které se musely líbit a fanoušci, především z řad rodičů, domů odcházeli spokojeni.  Mužstvo ale letos ještě odpočívat nebude a chystá se na turnaje do Ústí </a:t>
            </a:r>
            <a:r>
              <a:rPr lang="cs-CZ" sz="1400" b="0" dirty="0" err="1" smtClean="0">
                <a:latin typeface="Arial" panose="020B0604020202020204" pitchFamily="34" charset="0"/>
                <a:cs typeface="Arial" panose="020B0604020202020204" pitchFamily="34" charset="0"/>
              </a:rPr>
              <a:t>n.L.</a:t>
            </a:r>
            <a:r>
              <a:rPr lang="cs-CZ" sz="1400" b="0" dirty="0" smtClean="0">
                <a:latin typeface="Arial" panose="020B0604020202020204" pitchFamily="34" charset="0"/>
                <a:cs typeface="Arial" panose="020B0604020202020204" pitchFamily="34" charset="0"/>
              </a:rPr>
              <a:t> a Jablonce nad Nisou.</a:t>
            </a:r>
          </a:p>
          <a:p>
            <a:pPr algn="just"/>
            <a:r>
              <a:rPr lang="cs-CZ" sz="1400" u="sng" dirty="0" smtClean="0">
                <a:latin typeface="Arial" panose="020B0604020202020204" pitchFamily="34" charset="0"/>
                <a:cs typeface="Arial" panose="020B0604020202020204" pitchFamily="34" charset="0"/>
              </a:rPr>
              <a:t>Trenéři:</a:t>
            </a:r>
          </a:p>
          <a:p>
            <a:pPr algn="just"/>
            <a:r>
              <a:rPr lang="cs-CZ" sz="1400" dirty="0" smtClean="0">
                <a:latin typeface="Arial" panose="020B0604020202020204" pitchFamily="34" charset="0"/>
                <a:cs typeface="Arial" panose="020B0604020202020204" pitchFamily="34" charset="0"/>
              </a:rPr>
              <a:t>Miloslav Hromy, Pavel Záloha  </a:t>
            </a: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smConfetti">
          <a:fgClr>
            <a:srgbClr val="FFFF99"/>
          </a:fgClr>
          <a:bgClr>
            <a:schemeClr val="bg1"/>
          </a:bgClr>
        </a:pattFill>
        <a:effectLst/>
      </p:bgPr>
    </p:bg>
    <p:spTree>
      <p:nvGrpSpPr>
        <p:cNvPr id="1" name=""/>
        <p:cNvGrpSpPr/>
        <p:nvPr/>
      </p:nvGrpSpPr>
      <p:grpSpPr>
        <a:xfrm>
          <a:off x="0" y="0"/>
          <a:ext cx="0" cy="0"/>
          <a:chOff x="0" y="0"/>
          <a:chExt cx="0" cy="0"/>
        </a:xfrm>
      </p:grpSpPr>
      <p:sp>
        <p:nvSpPr>
          <p:cNvPr id="538520" name="Text Box 1944"/>
          <p:cNvSpPr txBox="1">
            <a:spLocks noChangeArrowheads="1"/>
          </p:cNvSpPr>
          <p:nvPr/>
        </p:nvSpPr>
        <p:spPr bwMode="auto">
          <a:xfrm>
            <a:off x="441824" y="1695450"/>
            <a:ext cx="181794" cy="279164"/>
          </a:xfrm>
          <a:prstGeom prst="rect">
            <a:avLst/>
          </a:prstGeom>
          <a:noFill/>
          <a:ln w="76200" algn="ctr">
            <a:noFill/>
            <a:miter lim="800000"/>
            <a:headEnd/>
            <a:tailEnd/>
          </a:ln>
          <a:effectLst/>
        </p:spPr>
        <p:txBody>
          <a:bodyPr wrap="none" lIns="89986" tIns="46792" rIns="89986" bIns="46792">
            <a:spAutoFit/>
          </a:bodyPr>
          <a:lstStyle/>
          <a:p>
            <a:pPr eaLnBrk="0" hangingPunct="0">
              <a:defRPr/>
            </a:pPr>
            <a:endParaRPr lang="cs-CZ" dirty="0">
              <a:effectLst>
                <a:outerShdw blurRad="38100" dist="38100" dir="2700000" algn="tl">
                  <a:srgbClr val="C0C0C0"/>
                </a:outerShdw>
              </a:effectLst>
              <a:latin typeface="Century Gothic" pitchFamily="34" charset="0"/>
            </a:endParaRPr>
          </a:p>
        </p:txBody>
      </p:sp>
      <p:sp>
        <p:nvSpPr>
          <p:cNvPr id="6222" name="TextovéPole 9"/>
          <p:cNvSpPr txBox="1">
            <a:spLocks noChangeArrowheads="1"/>
          </p:cNvSpPr>
          <p:nvPr/>
        </p:nvSpPr>
        <p:spPr bwMode="auto">
          <a:xfrm>
            <a:off x="889963" y="1458913"/>
            <a:ext cx="45761" cy="276985"/>
          </a:xfrm>
          <a:prstGeom prst="rect">
            <a:avLst/>
          </a:prstGeom>
          <a:noFill/>
          <a:ln w="9525">
            <a:noFill/>
            <a:miter lim="800000"/>
            <a:headEnd/>
            <a:tailEnd/>
          </a:ln>
        </p:spPr>
        <p:txBody>
          <a:bodyPr lIns="91425" tIns="45713" rIns="91425" bIns="45713">
            <a:spAutoFit/>
          </a:bodyPr>
          <a:lstStyle/>
          <a:p>
            <a:pPr algn="ctr" eaLnBrk="0" hangingPunct="0"/>
            <a:endParaRPr lang="cs-CZ" dirty="0"/>
          </a:p>
        </p:txBody>
      </p:sp>
      <p:sp>
        <p:nvSpPr>
          <p:cNvPr id="15" name="Vodorovný svitek 14"/>
          <p:cNvSpPr/>
          <p:nvPr/>
        </p:nvSpPr>
        <p:spPr bwMode="auto">
          <a:xfrm>
            <a:off x="-1762603" y="5275263"/>
            <a:ext cx="79" cy="184666"/>
          </a:xfrm>
          <a:prstGeom prst="horizontalScroll">
            <a:avLst/>
          </a:prstGeom>
          <a:noFill/>
          <a:ln w="9525" cap="flat" cmpd="sng" algn="ctr">
            <a:noFill/>
            <a:prstDash val="solid"/>
            <a:round/>
            <a:headEnd type="none" w="med" len="med"/>
            <a:tailEnd type="none" w="med" len="med"/>
          </a:ln>
          <a:effectLst>
            <a:outerShdw dist="45791" dir="2021404" algn="ctr" rotWithShape="0">
              <a:srgbClr val="9999FF"/>
            </a:outerShdw>
          </a:effectLst>
        </p:spPr>
        <p:txBody>
          <a:bodyPr wrap="none" lIns="0" tIns="0" rIns="0" bIns="0">
            <a:spAutoFit/>
          </a:bodyPr>
          <a:lstStyle/>
          <a:p>
            <a:pPr algn="ctr" eaLnBrk="0" hangingPunct="0">
              <a:defRPr/>
            </a:pPr>
            <a:endParaRPr lang="cs-CZ" dirty="0">
              <a:effectLst>
                <a:outerShdw blurRad="38100" dist="38100" dir="2700000" algn="tl">
                  <a:srgbClr val="000000">
                    <a:alpha val="43137"/>
                  </a:srgbClr>
                </a:outerShdw>
              </a:effectLst>
            </a:endParaRPr>
          </a:p>
        </p:txBody>
      </p:sp>
      <p:sp>
        <p:nvSpPr>
          <p:cNvPr id="12" name="Text Box 1944"/>
          <p:cNvSpPr txBox="1">
            <a:spLocks noChangeArrowheads="1"/>
          </p:cNvSpPr>
          <p:nvPr/>
        </p:nvSpPr>
        <p:spPr bwMode="auto">
          <a:xfrm>
            <a:off x="744790" y="2000250"/>
            <a:ext cx="181794" cy="279164"/>
          </a:xfrm>
          <a:prstGeom prst="rect">
            <a:avLst/>
          </a:prstGeom>
          <a:noFill/>
          <a:ln w="76200" algn="ctr">
            <a:noFill/>
            <a:miter lim="800000"/>
            <a:headEnd/>
            <a:tailEnd/>
          </a:ln>
          <a:effectLst/>
        </p:spPr>
        <p:txBody>
          <a:bodyPr wrap="none" lIns="89986" tIns="46792" rIns="89986" bIns="46792">
            <a:spAutoFit/>
          </a:bodyPr>
          <a:lstStyle/>
          <a:p>
            <a:pPr eaLnBrk="0" hangingPunct="0">
              <a:defRPr/>
            </a:pPr>
            <a:endParaRPr lang="cs-CZ" dirty="0">
              <a:effectLst>
                <a:outerShdw blurRad="38100" dist="38100" dir="2700000" algn="tl">
                  <a:srgbClr val="C0C0C0"/>
                </a:outerShdw>
              </a:effectLst>
              <a:latin typeface="Century Gothic" pitchFamily="34" charset="0"/>
            </a:endParaRPr>
          </a:p>
        </p:txBody>
      </p:sp>
      <p:sp>
        <p:nvSpPr>
          <p:cNvPr id="18" name="TextovéPole 17"/>
          <p:cNvSpPr txBox="1"/>
          <p:nvPr/>
        </p:nvSpPr>
        <p:spPr>
          <a:xfrm>
            <a:off x="7589704"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9</a:t>
            </a:r>
          </a:p>
        </p:txBody>
      </p:sp>
      <p:sp>
        <p:nvSpPr>
          <p:cNvPr id="13" name="TextovéPole 12"/>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36</a:t>
            </a:r>
          </a:p>
        </p:txBody>
      </p:sp>
      <p:cxnSp>
        <p:nvCxnSpPr>
          <p:cNvPr id="17" name="Přímá spojovací šipka 16"/>
          <p:cNvCxnSpPr/>
          <p:nvPr/>
        </p:nvCxnSpPr>
        <p:spPr bwMode="auto">
          <a:xfrm>
            <a:off x="9120724" y="7003876"/>
            <a:ext cx="93047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7679163" y="7113728"/>
            <a:ext cx="85889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20" name="Přímá spojovací šipka 19"/>
          <p:cNvCxnSpPr/>
          <p:nvPr/>
        </p:nvCxnSpPr>
        <p:spPr bwMode="auto">
          <a:xfrm>
            <a:off x="8691276" y="6859860"/>
            <a:ext cx="114519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22" name="Přímá spojovací šipka 21"/>
          <p:cNvCxnSpPr/>
          <p:nvPr/>
        </p:nvCxnSpPr>
        <p:spPr bwMode="auto">
          <a:xfrm>
            <a:off x="8619701" y="6859860"/>
            <a:ext cx="107362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pic>
        <p:nvPicPr>
          <p:cNvPr id="6146" name="Picture 171"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47" name="Picture 170"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48" name="Picture 169"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49" name="Picture 168"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0" name="Picture 167"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1" name="Picture 166"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2" name="Picture 165"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3" name="Picture 164"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4" name="Picture 163"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5" name="Picture 162"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6" name="Picture 161"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7" name="Picture 160"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8" name="Picture 159"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9" name="Picture 158"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0" name="Picture 157"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1" name="Picture 156"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2" name="Picture 155"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3" name="Picture 154"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4" name="Picture 153"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5" name="Picture 152"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6" name="Picture 151"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7" name="Picture 150"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8" name="Picture 149"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9" name="Picture 148"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0" name="Picture 147"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1" name="Picture 146"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2" name="Picture 145"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3" name="Picture 144"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4" name="Picture 143"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5" name="Picture 142"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6" name="Picture 141"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7" name="Picture 140"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8" name="Picture 139"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9" name="Picture 138"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0" name="Picture 137"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1" name="Picture 136"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2" name="Picture 135"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3" name="Picture 134"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4" name="Picture 13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5" name="Picture 13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6" name="Picture 13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7" name="Picture 13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8" name="Picture 12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666750"/>
            <a:ext cx="909637" cy="914400"/>
          </a:xfrm>
          <a:prstGeom prst="rect">
            <a:avLst/>
          </a:prstGeom>
          <a:noFill/>
          <a:ln w="9525">
            <a:miter lim="800000"/>
            <a:headEnd/>
            <a:tailEnd/>
          </a:ln>
        </p:spPr>
      </p:pic>
      <p:pic>
        <p:nvPicPr>
          <p:cNvPr id="6189" name="Picture 12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666750"/>
            <a:ext cx="909637" cy="914400"/>
          </a:xfrm>
          <a:prstGeom prst="rect">
            <a:avLst/>
          </a:prstGeom>
          <a:noFill/>
          <a:ln w="9525">
            <a:miter lim="800000"/>
            <a:headEnd/>
            <a:tailEnd/>
          </a:ln>
        </p:spPr>
      </p:pic>
      <p:pic>
        <p:nvPicPr>
          <p:cNvPr id="6190" name="Picture 12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666750"/>
            <a:ext cx="909637" cy="933450"/>
          </a:xfrm>
          <a:prstGeom prst="rect">
            <a:avLst/>
          </a:prstGeom>
          <a:noFill/>
          <a:ln w="9525">
            <a:miter lim="800000"/>
            <a:headEnd/>
            <a:tailEnd/>
          </a:ln>
        </p:spPr>
      </p:pic>
      <p:pic>
        <p:nvPicPr>
          <p:cNvPr id="6191" name="Picture 12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666750"/>
            <a:ext cx="909637" cy="933450"/>
          </a:xfrm>
          <a:prstGeom prst="rect">
            <a:avLst/>
          </a:prstGeom>
          <a:noFill/>
          <a:ln w="9525">
            <a:miter lim="800000"/>
            <a:headEnd/>
            <a:tailEnd/>
          </a:ln>
        </p:spPr>
      </p:pic>
      <p:pic>
        <p:nvPicPr>
          <p:cNvPr id="6192" name="Picture 12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895350"/>
            <a:ext cx="909637" cy="742950"/>
          </a:xfrm>
          <a:prstGeom prst="rect">
            <a:avLst/>
          </a:prstGeom>
          <a:noFill/>
          <a:ln w="9525">
            <a:miter lim="800000"/>
            <a:headEnd/>
            <a:tailEnd/>
          </a:ln>
        </p:spPr>
      </p:pic>
      <p:pic>
        <p:nvPicPr>
          <p:cNvPr id="6193" name="Picture 12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895350"/>
            <a:ext cx="909637" cy="742950"/>
          </a:xfrm>
          <a:prstGeom prst="rect">
            <a:avLst/>
          </a:prstGeom>
          <a:noFill/>
          <a:ln w="9525">
            <a:miter lim="800000"/>
            <a:headEnd/>
            <a:tailEnd/>
          </a:ln>
        </p:spPr>
      </p:pic>
      <p:pic>
        <p:nvPicPr>
          <p:cNvPr id="6194" name="Picture 123"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1123950"/>
            <a:ext cx="909637" cy="933450"/>
          </a:xfrm>
          <a:prstGeom prst="rect">
            <a:avLst/>
          </a:prstGeom>
          <a:noFill/>
          <a:ln w="9525">
            <a:miter lim="800000"/>
            <a:headEnd/>
            <a:tailEnd/>
          </a:ln>
        </p:spPr>
      </p:pic>
      <p:pic>
        <p:nvPicPr>
          <p:cNvPr id="6195" name="Picture 122"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1123950"/>
            <a:ext cx="909637" cy="933450"/>
          </a:xfrm>
          <a:prstGeom prst="rect">
            <a:avLst/>
          </a:prstGeom>
          <a:noFill/>
          <a:ln w="9525">
            <a:miter lim="800000"/>
            <a:headEnd/>
            <a:tailEnd/>
          </a:ln>
        </p:spPr>
      </p:pic>
      <p:pic>
        <p:nvPicPr>
          <p:cNvPr id="6196" name="Picture 121"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1352550"/>
            <a:ext cx="909637" cy="925513"/>
          </a:xfrm>
          <a:prstGeom prst="rect">
            <a:avLst/>
          </a:prstGeom>
          <a:noFill/>
          <a:ln w="9525">
            <a:miter lim="800000"/>
            <a:headEnd/>
            <a:tailEnd/>
          </a:ln>
        </p:spPr>
      </p:pic>
      <p:pic>
        <p:nvPicPr>
          <p:cNvPr id="6197" name="Picture 120"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1352550"/>
            <a:ext cx="909637" cy="925513"/>
          </a:xfrm>
          <a:prstGeom prst="rect">
            <a:avLst/>
          </a:prstGeom>
          <a:noFill/>
          <a:ln w="9525">
            <a:miter lim="800000"/>
            <a:headEnd/>
            <a:tailEnd/>
          </a:ln>
        </p:spPr>
      </p:pic>
      <p:pic>
        <p:nvPicPr>
          <p:cNvPr id="6198" name="Picture 119"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1581150"/>
            <a:ext cx="909637" cy="742950"/>
          </a:xfrm>
          <a:prstGeom prst="rect">
            <a:avLst/>
          </a:prstGeom>
          <a:noFill/>
          <a:ln w="9525">
            <a:miter lim="800000"/>
            <a:headEnd/>
            <a:tailEnd/>
          </a:ln>
        </p:spPr>
      </p:pic>
      <p:pic>
        <p:nvPicPr>
          <p:cNvPr id="6199" name="Picture 118"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1581150"/>
            <a:ext cx="909637" cy="742950"/>
          </a:xfrm>
          <a:prstGeom prst="rect">
            <a:avLst/>
          </a:prstGeom>
          <a:noFill/>
          <a:ln w="9525">
            <a:miter lim="800000"/>
            <a:headEnd/>
            <a:tailEnd/>
          </a:ln>
        </p:spPr>
      </p:pic>
      <p:pic>
        <p:nvPicPr>
          <p:cNvPr id="6200" name="Picture 117"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1809750"/>
            <a:ext cx="909637" cy="914400"/>
          </a:xfrm>
          <a:prstGeom prst="rect">
            <a:avLst/>
          </a:prstGeom>
          <a:noFill/>
          <a:ln w="9525">
            <a:miter lim="800000"/>
            <a:headEnd/>
            <a:tailEnd/>
          </a:ln>
        </p:spPr>
      </p:pic>
      <p:pic>
        <p:nvPicPr>
          <p:cNvPr id="6201" name="Picture 116"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1809750"/>
            <a:ext cx="909637" cy="914400"/>
          </a:xfrm>
          <a:prstGeom prst="rect">
            <a:avLst/>
          </a:prstGeom>
          <a:noFill/>
          <a:ln w="9525">
            <a:miter lim="800000"/>
            <a:headEnd/>
            <a:tailEnd/>
          </a:ln>
        </p:spPr>
      </p:pic>
      <p:pic>
        <p:nvPicPr>
          <p:cNvPr id="6202" name="Picture 115"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2038350"/>
            <a:ext cx="909637" cy="942975"/>
          </a:xfrm>
          <a:prstGeom prst="rect">
            <a:avLst/>
          </a:prstGeom>
          <a:noFill/>
          <a:ln w="9525">
            <a:miter lim="800000"/>
            <a:headEnd/>
            <a:tailEnd/>
          </a:ln>
        </p:spPr>
      </p:pic>
      <p:pic>
        <p:nvPicPr>
          <p:cNvPr id="6203" name="Picture 114"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2038350"/>
            <a:ext cx="909637" cy="942975"/>
          </a:xfrm>
          <a:prstGeom prst="rect">
            <a:avLst/>
          </a:prstGeom>
          <a:noFill/>
          <a:ln w="9525">
            <a:miter lim="800000"/>
            <a:headEnd/>
            <a:tailEnd/>
          </a:ln>
        </p:spPr>
      </p:pic>
      <p:pic>
        <p:nvPicPr>
          <p:cNvPr id="6204" name="Picture 113"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2038350"/>
            <a:ext cx="909637" cy="942975"/>
          </a:xfrm>
          <a:prstGeom prst="rect">
            <a:avLst/>
          </a:prstGeom>
          <a:noFill/>
          <a:ln w="9525">
            <a:miter lim="800000"/>
            <a:headEnd/>
            <a:tailEnd/>
          </a:ln>
        </p:spPr>
      </p:pic>
      <p:pic>
        <p:nvPicPr>
          <p:cNvPr id="6205" name="Picture 112"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2038350"/>
            <a:ext cx="909637" cy="942975"/>
          </a:xfrm>
          <a:prstGeom prst="rect">
            <a:avLst/>
          </a:prstGeom>
          <a:noFill/>
          <a:ln w="9525">
            <a:miter lim="800000"/>
            <a:headEnd/>
            <a:tailEnd/>
          </a:ln>
        </p:spPr>
      </p:pic>
      <p:pic>
        <p:nvPicPr>
          <p:cNvPr id="6206" name="Picture 111"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2266950"/>
            <a:ext cx="909637" cy="742950"/>
          </a:xfrm>
          <a:prstGeom prst="rect">
            <a:avLst/>
          </a:prstGeom>
          <a:noFill/>
          <a:ln w="9525">
            <a:miter lim="800000"/>
            <a:headEnd/>
            <a:tailEnd/>
          </a:ln>
        </p:spPr>
      </p:pic>
      <p:pic>
        <p:nvPicPr>
          <p:cNvPr id="6207" name="Picture 110"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2266950"/>
            <a:ext cx="909637" cy="742950"/>
          </a:xfrm>
          <a:prstGeom prst="rect">
            <a:avLst/>
          </a:prstGeom>
          <a:noFill/>
          <a:ln w="9525">
            <a:miter lim="800000"/>
            <a:headEnd/>
            <a:tailEnd/>
          </a:ln>
        </p:spPr>
      </p:pic>
      <p:pic>
        <p:nvPicPr>
          <p:cNvPr id="6208" name="Picture 109"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2495550"/>
            <a:ext cx="909637" cy="914400"/>
          </a:xfrm>
          <a:prstGeom prst="rect">
            <a:avLst/>
          </a:prstGeom>
          <a:noFill/>
          <a:ln w="9525">
            <a:miter lim="800000"/>
            <a:headEnd/>
            <a:tailEnd/>
          </a:ln>
        </p:spPr>
      </p:pic>
      <p:pic>
        <p:nvPicPr>
          <p:cNvPr id="6209" name="Picture 108"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2495550"/>
            <a:ext cx="909637" cy="914400"/>
          </a:xfrm>
          <a:prstGeom prst="rect">
            <a:avLst/>
          </a:prstGeom>
          <a:noFill/>
          <a:ln w="9525">
            <a:miter lim="800000"/>
            <a:headEnd/>
            <a:tailEnd/>
          </a:ln>
        </p:spPr>
      </p:pic>
      <p:pic>
        <p:nvPicPr>
          <p:cNvPr id="6210" name="Picture 107"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2724150"/>
            <a:ext cx="909637" cy="733425"/>
          </a:xfrm>
          <a:prstGeom prst="rect">
            <a:avLst/>
          </a:prstGeom>
          <a:noFill/>
          <a:ln w="9525">
            <a:miter lim="800000"/>
            <a:headEnd/>
            <a:tailEnd/>
          </a:ln>
        </p:spPr>
      </p:pic>
      <p:pic>
        <p:nvPicPr>
          <p:cNvPr id="6211" name="Picture 106"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2724150"/>
            <a:ext cx="909637" cy="733425"/>
          </a:xfrm>
          <a:prstGeom prst="rect">
            <a:avLst/>
          </a:prstGeom>
          <a:noFill/>
          <a:ln w="9525">
            <a:miter lim="800000"/>
            <a:headEnd/>
            <a:tailEnd/>
          </a:ln>
        </p:spPr>
      </p:pic>
      <p:pic>
        <p:nvPicPr>
          <p:cNvPr id="6212" name="Picture 105"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2724150"/>
            <a:ext cx="909637" cy="752475"/>
          </a:xfrm>
          <a:prstGeom prst="rect">
            <a:avLst/>
          </a:prstGeom>
          <a:noFill/>
          <a:ln w="9525">
            <a:miter lim="800000"/>
            <a:headEnd/>
            <a:tailEnd/>
          </a:ln>
        </p:spPr>
      </p:pic>
      <p:pic>
        <p:nvPicPr>
          <p:cNvPr id="6213" name="Picture 104"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2724150"/>
            <a:ext cx="909637" cy="752475"/>
          </a:xfrm>
          <a:prstGeom prst="rect">
            <a:avLst/>
          </a:prstGeom>
          <a:noFill/>
          <a:ln w="9525">
            <a:miter lim="800000"/>
            <a:headEnd/>
            <a:tailEnd/>
          </a:ln>
        </p:spPr>
      </p:pic>
      <p:pic>
        <p:nvPicPr>
          <p:cNvPr id="6214" name="Picture 103"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2952750"/>
            <a:ext cx="909637" cy="942975"/>
          </a:xfrm>
          <a:prstGeom prst="rect">
            <a:avLst/>
          </a:prstGeom>
          <a:noFill/>
          <a:ln w="9525">
            <a:miter lim="800000"/>
            <a:headEnd/>
            <a:tailEnd/>
          </a:ln>
        </p:spPr>
      </p:pic>
      <p:pic>
        <p:nvPicPr>
          <p:cNvPr id="6215" name="Picture 102"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2952750"/>
            <a:ext cx="909637" cy="942975"/>
          </a:xfrm>
          <a:prstGeom prst="rect">
            <a:avLst/>
          </a:prstGeom>
          <a:noFill/>
          <a:ln w="9525">
            <a:miter lim="800000"/>
            <a:headEnd/>
            <a:tailEnd/>
          </a:ln>
        </p:spPr>
      </p:pic>
      <p:pic>
        <p:nvPicPr>
          <p:cNvPr id="6216" name="Picture 101"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3182938"/>
            <a:ext cx="909637" cy="931862"/>
          </a:xfrm>
          <a:prstGeom prst="rect">
            <a:avLst/>
          </a:prstGeom>
          <a:noFill/>
          <a:ln w="9525">
            <a:miter lim="800000"/>
            <a:headEnd/>
            <a:tailEnd/>
          </a:ln>
        </p:spPr>
      </p:pic>
      <p:pic>
        <p:nvPicPr>
          <p:cNvPr id="6217" name="Picture 100"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3182938"/>
            <a:ext cx="909637" cy="931862"/>
          </a:xfrm>
          <a:prstGeom prst="rect">
            <a:avLst/>
          </a:prstGeom>
          <a:noFill/>
          <a:ln w="9525">
            <a:miter lim="800000"/>
            <a:headEnd/>
            <a:tailEnd/>
          </a:ln>
        </p:spPr>
      </p:pic>
      <p:pic>
        <p:nvPicPr>
          <p:cNvPr id="6218" name="Picture 99"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2488" y="3409950"/>
            <a:ext cx="909637" cy="914400"/>
          </a:xfrm>
          <a:prstGeom prst="rect">
            <a:avLst/>
          </a:prstGeom>
          <a:noFill/>
          <a:ln w="9525">
            <a:miter lim="800000"/>
            <a:headEnd/>
            <a:tailEnd/>
          </a:ln>
        </p:spPr>
      </p:pic>
      <p:pic>
        <p:nvPicPr>
          <p:cNvPr id="6219" name="Picture 98"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2488" y="3409950"/>
            <a:ext cx="909637" cy="914400"/>
          </a:xfrm>
          <a:prstGeom prst="rect">
            <a:avLst/>
          </a:prstGeom>
          <a:noFill/>
          <a:ln w="9525">
            <a:miter lim="800000"/>
            <a:headEnd/>
            <a:tailEnd/>
          </a:ln>
        </p:spPr>
      </p:pic>
      <p:sp>
        <p:nvSpPr>
          <p:cNvPr id="88" name="TextovéPole 87"/>
          <p:cNvSpPr txBox="1"/>
          <p:nvPr/>
        </p:nvSpPr>
        <p:spPr>
          <a:xfrm>
            <a:off x="143992" y="91108"/>
            <a:ext cx="4536504" cy="707886"/>
          </a:xfrm>
          <a:prstGeom prst="rect">
            <a:avLst/>
          </a:prstGeom>
          <a:pattFill prst="divot">
            <a:fgClr>
              <a:srgbClr val="F84242"/>
            </a:fgClr>
            <a:bgClr>
              <a:schemeClr val="bg1"/>
            </a:bgClr>
          </a:pattFill>
          <a:ln w="53975" cmpd="sng">
            <a:solidFill>
              <a:srgbClr val="33CCFF"/>
            </a:solidFill>
            <a:prstDash val="dash"/>
          </a:ln>
        </p:spPr>
        <p:txBody>
          <a:bodyPr wrap="square" rtlCol="0">
            <a:spAutoFit/>
          </a:bodyPr>
          <a:lstStyle/>
          <a:p>
            <a:pPr algn="ctr"/>
            <a:r>
              <a:rPr lang="cs-CZ" sz="2000" dirty="0" smtClean="0">
                <a:solidFill>
                  <a:srgbClr val="00339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Starší žáci jsou po neúplném podzimu na 3. místě  </a:t>
            </a:r>
          </a:p>
        </p:txBody>
      </p:sp>
      <p:graphicFrame>
        <p:nvGraphicFramePr>
          <p:cNvPr id="3" name="Tabulka 2"/>
          <p:cNvGraphicFramePr>
            <a:graphicFrameLocks noGrp="1"/>
          </p:cNvGraphicFramePr>
          <p:nvPr>
            <p:extLst>
              <p:ext uri="{D42A27DB-BD31-4B8C-83A1-F6EECF244321}">
                <p14:modId xmlns:p14="http://schemas.microsoft.com/office/powerpoint/2010/main" val="3512366732"/>
              </p:ext>
            </p:extLst>
          </p:nvPr>
        </p:nvGraphicFramePr>
        <p:xfrm>
          <a:off x="125662" y="883196"/>
          <a:ext cx="4554834" cy="2741295"/>
        </p:xfrm>
        <a:graphic>
          <a:graphicData uri="http://schemas.openxmlformats.org/drawingml/2006/table">
            <a:tbl>
              <a:tblPr/>
              <a:tblGrid>
                <a:gridCol w="227575">
                  <a:extLst>
                    <a:ext uri="{9D8B030D-6E8A-4147-A177-3AD203B41FA5}">
                      <a16:colId xmlns:a16="http://schemas.microsoft.com/office/drawing/2014/main" val="933303341"/>
                    </a:ext>
                  </a:extLst>
                </a:gridCol>
                <a:gridCol w="267734">
                  <a:extLst>
                    <a:ext uri="{9D8B030D-6E8A-4147-A177-3AD203B41FA5}">
                      <a16:colId xmlns:a16="http://schemas.microsoft.com/office/drawing/2014/main" val="2957398031"/>
                    </a:ext>
                  </a:extLst>
                </a:gridCol>
                <a:gridCol w="1797168">
                  <a:extLst>
                    <a:ext uri="{9D8B030D-6E8A-4147-A177-3AD203B41FA5}">
                      <a16:colId xmlns:a16="http://schemas.microsoft.com/office/drawing/2014/main" val="4114864525"/>
                    </a:ext>
                  </a:extLst>
                </a:gridCol>
                <a:gridCol w="240961">
                  <a:extLst>
                    <a:ext uri="{9D8B030D-6E8A-4147-A177-3AD203B41FA5}">
                      <a16:colId xmlns:a16="http://schemas.microsoft.com/office/drawing/2014/main" val="1443757752"/>
                    </a:ext>
                  </a:extLst>
                </a:gridCol>
                <a:gridCol w="190761">
                  <a:extLst>
                    <a:ext uri="{9D8B030D-6E8A-4147-A177-3AD203B41FA5}">
                      <a16:colId xmlns:a16="http://schemas.microsoft.com/office/drawing/2014/main" val="1523835692"/>
                    </a:ext>
                  </a:extLst>
                </a:gridCol>
                <a:gridCol w="190761">
                  <a:extLst>
                    <a:ext uri="{9D8B030D-6E8A-4147-A177-3AD203B41FA5}">
                      <a16:colId xmlns:a16="http://schemas.microsoft.com/office/drawing/2014/main" val="2695118635"/>
                    </a:ext>
                  </a:extLst>
                </a:gridCol>
                <a:gridCol w="190761">
                  <a:extLst>
                    <a:ext uri="{9D8B030D-6E8A-4147-A177-3AD203B41FA5}">
                      <a16:colId xmlns:a16="http://schemas.microsoft.com/office/drawing/2014/main" val="3066448679"/>
                    </a:ext>
                  </a:extLst>
                </a:gridCol>
                <a:gridCol w="254349">
                  <a:extLst>
                    <a:ext uri="{9D8B030D-6E8A-4147-A177-3AD203B41FA5}">
                      <a16:colId xmlns:a16="http://schemas.microsoft.com/office/drawing/2014/main" val="501286337"/>
                    </a:ext>
                  </a:extLst>
                </a:gridCol>
                <a:gridCol w="682722">
                  <a:extLst>
                    <a:ext uri="{9D8B030D-6E8A-4147-A177-3AD203B41FA5}">
                      <a16:colId xmlns:a16="http://schemas.microsoft.com/office/drawing/2014/main" val="742735781"/>
                    </a:ext>
                  </a:extLst>
                </a:gridCol>
                <a:gridCol w="230921">
                  <a:extLst>
                    <a:ext uri="{9D8B030D-6E8A-4147-A177-3AD203B41FA5}">
                      <a16:colId xmlns:a16="http://schemas.microsoft.com/office/drawing/2014/main" val="3487400965"/>
                    </a:ext>
                  </a:extLst>
                </a:gridCol>
                <a:gridCol w="281121">
                  <a:extLst>
                    <a:ext uri="{9D8B030D-6E8A-4147-A177-3AD203B41FA5}">
                      <a16:colId xmlns:a16="http://schemas.microsoft.com/office/drawing/2014/main" val="231873290"/>
                    </a:ext>
                  </a:extLst>
                </a:gridCol>
              </a:tblGrid>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347641020"/>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cs-CZ" sz="1400" b="1" i="0" u="none" strike="noStrike" dirty="0">
                          <a:solidFill>
                            <a:srgbClr val="0000CC"/>
                          </a:solidFill>
                          <a:effectLst/>
                          <a:latin typeface="Calibri" panose="020F0502020204030204" pitchFamily="34" charset="0"/>
                        </a:rPr>
                        <a:t>Ústecký přebor starších žáků 2017/2018 </a:t>
                      </a:r>
                      <a:r>
                        <a:rPr lang="cs-CZ" sz="1400" b="1" i="0" u="none" strike="noStrike" dirty="0" smtClean="0">
                          <a:solidFill>
                            <a:srgbClr val="0000CC"/>
                          </a:solidFill>
                          <a:effectLst/>
                          <a:latin typeface="Calibri" panose="020F0502020204030204" pitchFamily="34" charset="0"/>
                        </a:rPr>
                        <a:t>  skupina A po </a:t>
                      </a:r>
                      <a:r>
                        <a:rPr lang="cs-CZ" sz="1400" b="1" i="0" u="none" strike="noStrike" dirty="0">
                          <a:solidFill>
                            <a:srgbClr val="0000CC"/>
                          </a:solidFill>
                          <a:effectLst/>
                          <a:latin typeface="Calibri" panose="020F0502020204030204" pitchFamily="34" charset="0"/>
                        </a:rPr>
                        <a:t>12.odehraných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603990313"/>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dirty="0">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TJ Krupka</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Calibri" panose="020F0502020204030204" pitchFamily="34" charset="0"/>
                        </a:rPr>
                        <a:t>105:7</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33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98995312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000000"/>
                          </a:solidFill>
                          <a:effectLst/>
                          <a:latin typeface="Arial" panose="020B0604020202020204" pitchFamily="34" charset="0"/>
                        </a:rPr>
                        <a:t>FK Junior Děčín</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Calibri" panose="020F0502020204030204" pitchFamily="34" charset="0"/>
                        </a:rPr>
                        <a:t>101:11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32</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952995241"/>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Calibri" panose="020F0502020204030204" pitchFamily="34" charset="0"/>
                        </a:rPr>
                        <a:t>79:32</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24</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53422176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Calibri" panose="020F0502020204030204" pitchFamily="34" charset="0"/>
                        </a:rPr>
                        <a:t>48:24</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22</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10761584"/>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FK Neštěmice, z.s.</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58:20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01537224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dirty="0">
                          <a:solidFill>
                            <a:srgbClr val="000000"/>
                          </a:solidFill>
                          <a:effectLst/>
                          <a:latin typeface="Arial" panose="020B0604020202020204" pitchFamily="34" charset="0"/>
                        </a:rPr>
                        <a:t>TJ Hvězda </a:t>
                      </a:r>
                      <a:r>
                        <a:rPr lang="cs-CZ" sz="1200" b="1" i="0" u="none" strike="noStrike" dirty="0" smtClean="0">
                          <a:solidFill>
                            <a:srgbClr val="000000"/>
                          </a:solidFill>
                          <a:effectLst/>
                          <a:latin typeface="Arial" panose="020B0604020202020204" pitchFamily="34" charset="0"/>
                        </a:rPr>
                        <a:t>Trnovany</a:t>
                      </a:r>
                      <a:endParaRPr lang="cs-CZ" sz="12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Calibri" panose="020F0502020204030204" pitchFamily="34" charset="0"/>
                        </a:rPr>
                        <a:t>28:30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17</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79169449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SK Sokol Brozany</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Calibri" panose="020F0502020204030204" pitchFamily="34" charset="0"/>
                        </a:rPr>
                        <a:t>17:50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28584182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000000"/>
                          </a:solidFill>
                          <a:effectLst/>
                          <a:latin typeface="Arial" panose="020B0604020202020204" pitchFamily="34" charset="0"/>
                        </a:rPr>
                        <a:t>FK Junior Děčín B</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Calibri" panose="020F0502020204030204" pitchFamily="34" charset="0"/>
                        </a:rPr>
                        <a:t>28:74</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51490341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MSK Trmice</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Calibri" panose="020F0502020204030204" pitchFamily="34" charset="0"/>
                        </a:rPr>
                        <a:t>11:117</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977646784"/>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000000"/>
                          </a:solidFill>
                          <a:effectLst/>
                          <a:latin typeface="Arial" panose="020B0604020202020204" pitchFamily="34" charset="0"/>
                        </a:rPr>
                        <a:t>SK Junior/ FK Teplice</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Calibri" panose="020F0502020204030204" pitchFamily="34" charset="0"/>
                        </a:rPr>
                        <a:t>9:109</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019908133"/>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627593796"/>
                  </a:ext>
                </a:extLst>
              </a:tr>
            </a:tbl>
          </a:graphicData>
        </a:graphic>
      </p:graphicFrame>
      <p:sp>
        <p:nvSpPr>
          <p:cNvPr id="4" name="TextovéPole 3"/>
          <p:cNvSpPr txBox="1"/>
          <p:nvPr/>
        </p:nvSpPr>
        <p:spPr>
          <a:xfrm>
            <a:off x="179996" y="3763516"/>
            <a:ext cx="4464496" cy="3185487"/>
          </a:xfrm>
          <a:prstGeom prst="rect">
            <a:avLst/>
          </a:prstGeom>
          <a:pattFill prst="solidDmnd">
            <a:fgClr>
              <a:srgbClr val="CCFF99"/>
            </a:fgClr>
            <a:bgClr>
              <a:schemeClr val="bg1"/>
            </a:bgClr>
          </a:pattFill>
        </p:spPr>
        <p:txBody>
          <a:bodyPr wrap="square" rtlCol="0">
            <a:spAutoFit/>
          </a:bodyPr>
          <a:lstStyle/>
          <a:p>
            <a:pPr algn="just"/>
            <a:r>
              <a:rPr lang="cs-CZ" sz="1300" dirty="0" smtClean="0">
                <a:latin typeface="Arial" panose="020B0604020202020204" pitchFamily="34" charset="0"/>
                <a:cs typeface="Arial" panose="020B0604020202020204" pitchFamily="34" charset="0"/>
              </a:rPr>
              <a:t>Starší žáci zaslouží za předvedené výkony pochvalu. V úvodu soutěže se chvilku rozehrávali a po 4 úvodních kolech měli pouze 3 body. Bylo ale i tím, že měli silné soupeře a hned 2x i vedoucí Děčín. Pak se rozehráli a na své konto si připsali  6 vítězství v řadě. Nebýt dokonce neskutečného zkratu v Krupce, kde vedli 5:1 a nakonec prohráli 6:5, tak vítězství mohlo být vítězství v řadě dokonce 9. I tak je to v neúplné pozimní tabulce zatím krásné 3 místo, které je dobrým vstupem do jara, kdy se bude rozhodovat o postupu do nadstavbové části . Prvních 5 celků z této skupiny postoupí do skupiny, kde se střetne s falší 5 celky z druhé skupiny Ústeckého přeboru.</a:t>
            </a:r>
          </a:p>
          <a:p>
            <a:pPr algn="just"/>
            <a:r>
              <a:rPr lang="cs-CZ" sz="1600" u="sng" dirty="0" smtClean="0">
                <a:solidFill>
                  <a:srgbClr val="FF0000"/>
                </a:solidFill>
                <a:latin typeface="Arial" panose="020B0604020202020204" pitchFamily="34" charset="0"/>
                <a:cs typeface="Arial" panose="020B0604020202020204" pitchFamily="34" charset="0"/>
              </a:rPr>
              <a:t>Trenéři: </a:t>
            </a:r>
          </a:p>
          <a:p>
            <a:pPr algn="just"/>
            <a:r>
              <a:rPr lang="cs-CZ" sz="1600" dirty="0" smtClean="0">
                <a:solidFill>
                  <a:srgbClr val="FF0000"/>
                </a:solidFill>
                <a:latin typeface="Arial" panose="020B0604020202020204" pitchFamily="34" charset="0"/>
                <a:cs typeface="Arial" panose="020B0604020202020204" pitchFamily="34" charset="0"/>
              </a:rPr>
              <a:t>Zdeněk </a:t>
            </a:r>
            <a:r>
              <a:rPr lang="cs-CZ" sz="1600" dirty="0" err="1" smtClean="0">
                <a:solidFill>
                  <a:srgbClr val="FF0000"/>
                </a:solidFill>
                <a:latin typeface="Arial" panose="020B0604020202020204" pitchFamily="34" charset="0"/>
                <a:cs typeface="Arial" panose="020B0604020202020204" pitchFamily="34" charset="0"/>
              </a:rPr>
              <a:t>Németh</a:t>
            </a:r>
            <a:r>
              <a:rPr lang="cs-CZ" sz="1600" dirty="0" smtClean="0">
                <a:solidFill>
                  <a:srgbClr val="FF0000"/>
                </a:solidFill>
                <a:latin typeface="Arial" panose="020B0604020202020204" pitchFamily="34" charset="0"/>
                <a:cs typeface="Arial" panose="020B0604020202020204" pitchFamily="34" charset="0"/>
              </a:rPr>
              <a:t>, René Hrdlička </a:t>
            </a:r>
          </a:p>
        </p:txBody>
      </p:sp>
      <p:sp>
        <p:nvSpPr>
          <p:cNvPr id="2" name="TextovéPole 1"/>
          <p:cNvSpPr txBox="1"/>
          <p:nvPr/>
        </p:nvSpPr>
        <p:spPr>
          <a:xfrm>
            <a:off x="5332079" y="139606"/>
            <a:ext cx="4719115" cy="1569660"/>
          </a:xfrm>
          <a:prstGeom prst="rect">
            <a:avLst/>
          </a:prstGeom>
          <a:gradFill>
            <a:gsLst>
              <a:gs pos="31000">
                <a:srgbClr val="FF6699"/>
              </a:gs>
              <a:gs pos="75000">
                <a:srgbClr val="EBFEA4"/>
              </a:gs>
            </a:gsLst>
            <a:lin ang="5400000" scaled="1"/>
          </a:gradFill>
          <a:ln w="50800">
            <a:solidFill>
              <a:schemeClr val="accent2">
                <a:lumMod val="75000"/>
              </a:schemeClr>
            </a:solidFill>
            <a:prstDash val="sysDash"/>
          </a:ln>
        </p:spPr>
        <p:txBody>
          <a:bodyPr wrap="square" rtlCol="0">
            <a:spAutoFit/>
          </a:bodyPr>
          <a:lstStyle/>
          <a:p>
            <a:pPr algn="ctr"/>
            <a:r>
              <a:rPr lang="cs-CZ" sz="2400" dirty="0" smtClean="0">
                <a:latin typeface="Bookman Old Style" pitchFamily="18" charset="0"/>
              </a:rPr>
              <a:t>Zápas v Krupce dle hostů velkou měrou ovlivnily nepřesné a jednostranné výroky rozhodčího.</a:t>
            </a:r>
          </a:p>
        </p:txBody>
      </p:sp>
      <p:sp>
        <p:nvSpPr>
          <p:cNvPr id="5" name="Obdélník 4"/>
          <p:cNvSpPr/>
          <p:nvPr/>
        </p:nvSpPr>
        <p:spPr>
          <a:xfrm>
            <a:off x="5314210" y="1819300"/>
            <a:ext cx="4736984" cy="2200218"/>
          </a:xfrm>
          <a:prstGeom prst="rect">
            <a:avLst/>
          </a:prstGeom>
          <a:ln w="25400">
            <a:solidFill>
              <a:schemeClr val="tx1"/>
            </a:solidFill>
          </a:ln>
        </p:spPr>
        <p:txBody>
          <a:bodyPr wrap="square">
            <a:spAutoFit/>
          </a:bodyPr>
          <a:lstStyle/>
          <a:p>
            <a:pPr algn="just">
              <a:lnSpc>
                <a:spcPct val="107000"/>
              </a:lnSpc>
              <a:spcAft>
                <a:spcPts val="0"/>
              </a:spcAft>
            </a:pPr>
            <a:r>
              <a:rPr lang="cs-CZ" sz="2000" u="sng" dirty="0" smtClean="0">
                <a:latin typeface="Calibri" panose="020F0502020204030204" pitchFamily="34" charset="0"/>
                <a:ea typeface="Calibri" panose="020F0502020204030204" pitchFamily="34" charset="0"/>
                <a:cs typeface="Times New Roman" panose="02020603050405020304" pitchFamily="18" charset="0"/>
              </a:rPr>
              <a:t>Milan Plíšek – sekretář SK Štětí</a:t>
            </a:r>
          </a:p>
          <a:p>
            <a:pPr algn="just">
              <a:lnSpc>
                <a:spcPct val="107000"/>
              </a:lnSpc>
              <a:spcAft>
                <a:spcPts val="0"/>
              </a:spcAft>
            </a:pPr>
            <a:r>
              <a:rPr lang="cs-CZ" dirty="0" smtClean="0">
                <a:latin typeface="Calibri" panose="020F0502020204030204" pitchFamily="34" charset="0"/>
                <a:ea typeface="Calibri" panose="020F0502020204030204" pitchFamily="34" charset="0"/>
                <a:cs typeface="Times New Roman" panose="02020603050405020304" pitchFamily="18" charset="0"/>
              </a:rPr>
              <a:t>První </a:t>
            </a:r>
            <a:r>
              <a:rPr lang="cs-CZ" dirty="0">
                <a:latin typeface="Calibri" panose="020F0502020204030204" pitchFamily="34" charset="0"/>
                <a:ea typeface="Calibri" panose="020F0502020204030204" pitchFamily="34" charset="0"/>
                <a:cs typeface="Times New Roman" panose="02020603050405020304" pitchFamily="18" charset="0"/>
              </a:rPr>
              <a:t>venkovní porážka v letošním ročníku. Stejně jako proti Žatci jsme správnou formu hledali těžce, i když nutno podotknout, že velkou překážkou v hledání byly i prapodivné výroky rozhodčího. V první půlhodině předvedl takovou spoustu nepřesných rozhodnutí, které výrazně ovlivňovaly dění na hřišti</a:t>
            </a:r>
            <a:r>
              <a:rPr lang="cs-CZ" dirty="0" smtClean="0">
                <a:latin typeface="Calibri" panose="020F0502020204030204" pitchFamily="34" charset="0"/>
                <a:ea typeface="Calibri" panose="020F0502020204030204" pitchFamily="34" charset="0"/>
                <a:cs typeface="Times New Roman" panose="02020603050405020304" pitchFamily="18" charset="0"/>
              </a:rPr>
              <a:t>. O </a:t>
            </a:r>
            <a:r>
              <a:rPr lang="cs-CZ" dirty="0">
                <a:latin typeface="Calibri" panose="020F0502020204030204" pitchFamily="34" charset="0"/>
                <a:ea typeface="Calibri" panose="020F0502020204030204" pitchFamily="34" charset="0"/>
                <a:cs typeface="Times New Roman" panose="02020603050405020304" pitchFamily="18" charset="0"/>
              </a:rPr>
              <a:t>vyrovnání jsme se pokusili ve 2. poločase, ale více </a:t>
            </a:r>
            <a:r>
              <a:rPr lang="cs-CZ" dirty="0" err="1">
                <a:latin typeface="Calibri" panose="020F0502020204030204" pitchFamily="34" charset="0"/>
                <a:ea typeface="Calibri" panose="020F0502020204030204" pitchFamily="34" charset="0"/>
                <a:cs typeface="Times New Roman" panose="02020603050405020304" pitchFamily="18" charset="0"/>
              </a:rPr>
              <a:t>gólovek</a:t>
            </a:r>
            <a:r>
              <a:rPr lang="cs-CZ" dirty="0">
                <a:latin typeface="Calibri" panose="020F0502020204030204" pitchFamily="34" charset="0"/>
                <a:ea typeface="Calibri" panose="020F0502020204030204" pitchFamily="34" charset="0"/>
                <a:cs typeface="Times New Roman" panose="02020603050405020304" pitchFamily="18" charset="0"/>
              </a:rPr>
              <a:t> chybělo nebo nás do nich nepustily výroky rozhodčího.  Škoda, že to tak dopadlo, ale z Krupky odjíždíme s pocitem jednostranně řízeného zápasu, který nebyl jenom o výkonu obou mužstev.   </a:t>
            </a:r>
          </a:p>
        </p:txBody>
      </p:sp>
      <p:sp>
        <p:nvSpPr>
          <p:cNvPr id="6" name="TextovéPole 5"/>
          <p:cNvSpPr txBox="1"/>
          <p:nvPr/>
        </p:nvSpPr>
        <p:spPr>
          <a:xfrm>
            <a:off x="5332079" y="4110489"/>
            <a:ext cx="4719115" cy="877163"/>
          </a:xfrm>
          <a:prstGeom prst="rect">
            <a:avLst/>
          </a:prstGeom>
          <a:gradFill>
            <a:gsLst>
              <a:gs pos="41000">
                <a:srgbClr val="FFFF75"/>
              </a:gs>
              <a:gs pos="78000">
                <a:srgbClr val="65FC42"/>
              </a:gs>
            </a:gsLst>
            <a:lin ang="5400000" scaled="1"/>
          </a:gradFill>
        </p:spPr>
        <p:txBody>
          <a:bodyPr wrap="square" rtlCol="0">
            <a:spAutoFit/>
          </a:bodyPr>
          <a:lstStyle/>
          <a:p>
            <a:pPr algn="ctr"/>
            <a:r>
              <a:rPr lang="cs-CZ" sz="1700" dirty="0" smtClean="0">
                <a:latin typeface="Bookman Old Style" pitchFamily="18" charset="0"/>
              </a:rPr>
              <a:t>I toto mohli diváci vidět na tvcom.cz po zápase v Krupce. Jenom důkaz a přiznání, že ne všechno bylo v pořádku.</a:t>
            </a:r>
          </a:p>
        </p:txBody>
      </p:sp>
      <p:pic>
        <p:nvPicPr>
          <p:cNvPr id="7" name="Obrázek 6"/>
          <p:cNvPicPr>
            <a:picLocks noChangeAspect="1"/>
          </p:cNvPicPr>
          <p:nvPr/>
        </p:nvPicPr>
        <p:blipFill>
          <a:blip r:embed="rId77"/>
          <a:stretch>
            <a:fillRect/>
          </a:stretch>
        </p:blipFill>
        <p:spPr>
          <a:xfrm>
            <a:off x="6246172" y="5203868"/>
            <a:ext cx="2687064" cy="172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0" name="Text Box 18191"/>
          <p:cNvSpPr txBox="1">
            <a:spLocks noChangeArrowheads="1"/>
          </p:cNvSpPr>
          <p:nvPr/>
        </p:nvSpPr>
        <p:spPr bwMode="auto">
          <a:xfrm>
            <a:off x="6400887" y="739182"/>
            <a:ext cx="184700" cy="615539"/>
          </a:xfrm>
          <a:prstGeom prst="rect">
            <a:avLst/>
          </a:prstGeom>
          <a:noFill/>
          <a:ln w="9525">
            <a:noFill/>
            <a:miter lim="800000"/>
            <a:headEnd/>
            <a:tailEnd/>
          </a:ln>
        </p:spPr>
        <p:txBody>
          <a:bodyPr wrap="none" lIns="91425" tIns="45713" rIns="91425" bIns="45713">
            <a:spAutoFit/>
          </a:bodyPr>
          <a:lstStyle/>
          <a:p>
            <a:endParaRPr lang="cs-CZ" sz="1800" dirty="0">
              <a:solidFill>
                <a:srgbClr val="000000"/>
              </a:solidFill>
              <a:latin typeface="Arial Black" pitchFamily="34" charset="0"/>
            </a:endParaRPr>
          </a:p>
          <a:p>
            <a:endParaRPr lang="cs-CZ" sz="1600" dirty="0">
              <a:solidFill>
                <a:srgbClr val="000000"/>
              </a:solidFill>
              <a:latin typeface="Gill Sans Ultra Bold" pitchFamily="34" charset="-18"/>
            </a:endParaRPr>
          </a:p>
        </p:txBody>
      </p:sp>
      <p:sp>
        <p:nvSpPr>
          <p:cNvPr id="8" name="TextovéPole 7"/>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10</a:t>
            </a:r>
          </a:p>
        </p:txBody>
      </p:sp>
      <p:sp>
        <p:nvSpPr>
          <p:cNvPr id="16" name="TextovéPole 15"/>
          <p:cNvSpPr txBox="1"/>
          <p:nvPr/>
        </p:nvSpPr>
        <p:spPr>
          <a:xfrm>
            <a:off x="7491408"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35</a:t>
            </a:r>
          </a:p>
        </p:txBody>
      </p:sp>
      <p:pic>
        <p:nvPicPr>
          <p:cNvPr id="7170" name="Picture 95"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7171" name="Picture 94"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7172" name="Picture 93"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57250"/>
            <a:ext cx="898525" cy="228600"/>
          </a:xfrm>
          <a:prstGeom prst="rect">
            <a:avLst/>
          </a:prstGeom>
          <a:noFill/>
          <a:ln w="9525">
            <a:miter lim="800000"/>
            <a:headEnd/>
            <a:tailEnd/>
          </a:ln>
        </p:spPr>
      </p:pic>
      <p:pic>
        <p:nvPicPr>
          <p:cNvPr id="7173" name="Picture 92"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57250"/>
            <a:ext cx="898525" cy="228600"/>
          </a:xfrm>
          <a:prstGeom prst="rect">
            <a:avLst/>
          </a:prstGeom>
          <a:noFill/>
          <a:ln w="9525">
            <a:miter lim="800000"/>
            <a:headEnd/>
            <a:tailEnd/>
          </a:ln>
        </p:spPr>
      </p:pic>
      <p:pic>
        <p:nvPicPr>
          <p:cNvPr id="7174" name="Picture 91"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047750"/>
            <a:ext cx="898525" cy="228600"/>
          </a:xfrm>
          <a:prstGeom prst="rect">
            <a:avLst/>
          </a:prstGeom>
          <a:noFill/>
          <a:ln w="9525">
            <a:miter lim="800000"/>
            <a:headEnd/>
            <a:tailEnd/>
          </a:ln>
        </p:spPr>
      </p:pic>
      <p:pic>
        <p:nvPicPr>
          <p:cNvPr id="7175" name="Picture 90"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047750"/>
            <a:ext cx="898525" cy="228600"/>
          </a:xfrm>
          <a:prstGeom prst="rect">
            <a:avLst/>
          </a:prstGeom>
          <a:noFill/>
          <a:ln w="9525">
            <a:miter lim="800000"/>
            <a:headEnd/>
            <a:tailEnd/>
          </a:ln>
        </p:spPr>
      </p:pic>
      <p:pic>
        <p:nvPicPr>
          <p:cNvPr id="7176" name="Picture 89"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238250"/>
            <a:ext cx="898525" cy="228600"/>
          </a:xfrm>
          <a:prstGeom prst="rect">
            <a:avLst/>
          </a:prstGeom>
          <a:noFill/>
          <a:ln w="9525">
            <a:miter lim="800000"/>
            <a:headEnd/>
            <a:tailEnd/>
          </a:ln>
        </p:spPr>
      </p:pic>
      <p:pic>
        <p:nvPicPr>
          <p:cNvPr id="7177" name="Picture 88"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238250"/>
            <a:ext cx="898525" cy="228600"/>
          </a:xfrm>
          <a:prstGeom prst="rect">
            <a:avLst/>
          </a:prstGeom>
          <a:noFill/>
          <a:ln w="9525">
            <a:miter lim="800000"/>
            <a:headEnd/>
            <a:tailEnd/>
          </a:ln>
        </p:spPr>
      </p:pic>
      <p:pic>
        <p:nvPicPr>
          <p:cNvPr id="7178" name="Picture 87"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428750"/>
            <a:ext cx="898525" cy="228600"/>
          </a:xfrm>
          <a:prstGeom prst="rect">
            <a:avLst/>
          </a:prstGeom>
          <a:noFill/>
          <a:ln w="9525">
            <a:miter lim="800000"/>
            <a:headEnd/>
            <a:tailEnd/>
          </a:ln>
        </p:spPr>
      </p:pic>
      <p:pic>
        <p:nvPicPr>
          <p:cNvPr id="7179" name="Picture 86"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428750"/>
            <a:ext cx="898525" cy="228600"/>
          </a:xfrm>
          <a:prstGeom prst="rect">
            <a:avLst/>
          </a:prstGeom>
          <a:noFill/>
          <a:ln w="9525">
            <a:miter lim="800000"/>
            <a:headEnd/>
            <a:tailEnd/>
          </a:ln>
        </p:spPr>
      </p:pic>
      <p:pic>
        <p:nvPicPr>
          <p:cNvPr id="7180" name="Picture 85"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1619250"/>
            <a:ext cx="898525" cy="228600"/>
          </a:xfrm>
          <a:prstGeom prst="rect">
            <a:avLst/>
          </a:prstGeom>
          <a:noFill/>
          <a:ln w="9525">
            <a:miter lim="800000"/>
            <a:headEnd/>
            <a:tailEnd/>
          </a:ln>
        </p:spPr>
      </p:pic>
      <p:pic>
        <p:nvPicPr>
          <p:cNvPr id="7181" name="Picture 84"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1619250"/>
            <a:ext cx="898525" cy="228600"/>
          </a:xfrm>
          <a:prstGeom prst="rect">
            <a:avLst/>
          </a:prstGeom>
          <a:noFill/>
          <a:ln w="9525">
            <a:miter lim="800000"/>
            <a:headEnd/>
            <a:tailEnd/>
          </a:ln>
        </p:spPr>
      </p:pic>
      <p:pic>
        <p:nvPicPr>
          <p:cNvPr id="7182" name="Picture 83"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1809750"/>
            <a:ext cx="898525" cy="228600"/>
          </a:xfrm>
          <a:prstGeom prst="rect">
            <a:avLst/>
          </a:prstGeom>
          <a:noFill/>
          <a:ln w="9525">
            <a:miter lim="800000"/>
            <a:headEnd/>
            <a:tailEnd/>
          </a:ln>
        </p:spPr>
      </p:pic>
      <p:pic>
        <p:nvPicPr>
          <p:cNvPr id="7183" name="Picture 82"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1809750"/>
            <a:ext cx="898525" cy="228600"/>
          </a:xfrm>
          <a:prstGeom prst="rect">
            <a:avLst/>
          </a:prstGeom>
          <a:noFill/>
          <a:ln w="9525">
            <a:miter lim="800000"/>
            <a:headEnd/>
            <a:tailEnd/>
          </a:ln>
        </p:spPr>
      </p:pic>
      <p:pic>
        <p:nvPicPr>
          <p:cNvPr id="7184" name="Picture 81"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2000250"/>
            <a:ext cx="898525" cy="228600"/>
          </a:xfrm>
          <a:prstGeom prst="rect">
            <a:avLst/>
          </a:prstGeom>
          <a:noFill/>
          <a:ln w="9525">
            <a:miter lim="800000"/>
            <a:headEnd/>
            <a:tailEnd/>
          </a:ln>
        </p:spPr>
      </p:pic>
      <p:pic>
        <p:nvPicPr>
          <p:cNvPr id="7185" name="Picture 80"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2000250"/>
            <a:ext cx="898525" cy="228600"/>
          </a:xfrm>
          <a:prstGeom prst="rect">
            <a:avLst/>
          </a:prstGeom>
          <a:noFill/>
          <a:ln w="9525">
            <a:miter lim="800000"/>
            <a:headEnd/>
            <a:tailEnd/>
          </a:ln>
        </p:spPr>
      </p:pic>
      <p:pic>
        <p:nvPicPr>
          <p:cNvPr id="7186" name="Picture 79"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2190750"/>
            <a:ext cx="898525" cy="228600"/>
          </a:xfrm>
          <a:prstGeom prst="rect">
            <a:avLst/>
          </a:prstGeom>
          <a:noFill/>
          <a:ln w="9525">
            <a:miter lim="800000"/>
            <a:headEnd/>
            <a:tailEnd/>
          </a:ln>
        </p:spPr>
      </p:pic>
      <p:pic>
        <p:nvPicPr>
          <p:cNvPr id="7187" name="Picture 78"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2190750"/>
            <a:ext cx="898525" cy="228600"/>
          </a:xfrm>
          <a:prstGeom prst="rect">
            <a:avLst/>
          </a:prstGeom>
          <a:noFill/>
          <a:ln w="9525">
            <a:miter lim="800000"/>
            <a:headEnd/>
            <a:tailEnd/>
          </a:ln>
        </p:spPr>
      </p:pic>
      <p:pic>
        <p:nvPicPr>
          <p:cNvPr id="7188" name="Picture 77"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2381250"/>
            <a:ext cx="898525" cy="228600"/>
          </a:xfrm>
          <a:prstGeom prst="rect">
            <a:avLst/>
          </a:prstGeom>
          <a:noFill/>
          <a:ln w="9525">
            <a:miter lim="800000"/>
            <a:headEnd/>
            <a:tailEnd/>
          </a:ln>
        </p:spPr>
      </p:pic>
      <p:pic>
        <p:nvPicPr>
          <p:cNvPr id="7189" name="Picture 76"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2381250"/>
            <a:ext cx="898525" cy="228600"/>
          </a:xfrm>
          <a:prstGeom prst="rect">
            <a:avLst/>
          </a:prstGeom>
          <a:noFill/>
          <a:ln w="9525">
            <a:miter lim="800000"/>
            <a:headEnd/>
            <a:tailEnd/>
          </a:ln>
        </p:spPr>
      </p:pic>
      <p:pic>
        <p:nvPicPr>
          <p:cNvPr id="7190" name="Picture 75"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2571750"/>
            <a:ext cx="898525" cy="228600"/>
          </a:xfrm>
          <a:prstGeom prst="rect">
            <a:avLst/>
          </a:prstGeom>
          <a:noFill/>
          <a:ln w="9525">
            <a:miter lim="800000"/>
            <a:headEnd/>
            <a:tailEnd/>
          </a:ln>
        </p:spPr>
      </p:pic>
      <p:pic>
        <p:nvPicPr>
          <p:cNvPr id="7191" name="Picture 74"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2571750"/>
            <a:ext cx="898525" cy="228600"/>
          </a:xfrm>
          <a:prstGeom prst="rect">
            <a:avLst/>
          </a:prstGeom>
          <a:noFill/>
          <a:ln w="9525">
            <a:miter lim="800000"/>
            <a:headEnd/>
            <a:tailEnd/>
          </a:ln>
        </p:spPr>
      </p:pic>
      <p:pic>
        <p:nvPicPr>
          <p:cNvPr id="7192" name="Picture 73"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2762250"/>
            <a:ext cx="898525" cy="228600"/>
          </a:xfrm>
          <a:prstGeom prst="rect">
            <a:avLst/>
          </a:prstGeom>
          <a:noFill/>
          <a:ln w="9525">
            <a:miter lim="800000"/>
            <a:headEnd/>
            <a:tailEnd/>
          </a:ln>
        </p:spPr>
      </p:pic>
      <p:pic>
        <p:nvPicPr>
          <p:cNvPr id="7193" name="Picture 72"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2762250"/>
            <a:ext cx="898525" cy="228600"/>
          </a:xfrm>
          <a:prstGeom prst="rect">
            <a:avLst/>
          </a:prstGeom>
          <a:noFill/>
          <a:ln w="9525">
            <a:miter lim="800000"/>
            <a:headEnd/>
            <a:tailEnd/>
          </a:ln>
        </p:spPr>
      </p:pic>
      <p:pic>
        <p:nvPicPr>
          <p:cNvPr id="7194" name="Picture 71"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2762250"/>
            <a:ext cx="898525" cy="228600"/>
          </a:xfrm>
          <a:prstGeom prst="rect">
            <a:avLst/>
          </a:prstGeom>
          <a:noFill/>
          <a:ln w="9525">
            <a:miter lim="800000"/>
            <a:headEnd/>
            <a:tailEnd/>
          </a:ln>
        </p:spPr>
      </p:pic>
      <p:pic>
        <p:nvPicPr>
          <p:cNvPr id="7195" name="Picture 70"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2762250"/>
            <a:ext cx="898525" cy="228600"/>
          </a:xfrm>
          <a:prstGeom prst="rect">
            <a:avLst/>
          </a:prstGeom>
          <a:noFill/>
          <a:ln w="9525">
            <a:miter lim="800000"/>
            <a:headEnd/>
            <a:tailEnd/>
          </a:ln>
        </p:spPr>
      </p:pic>
      <p:pic>
        <p:nvPicPr>
          <p:cNvPr id="7196" name="Picture 69"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2952750"/>
            <a:ext cx="898525" cy="230188"/>
          </a:xfrm>
          <a:prstGeom prst="rect">
            <a:avLst/>
          </a:prstGeom>
          <a:noFill/>
          <a:ln w="9525">
            <a:miter lim="800000"/>
            <a:headEnd/>
            <a:tailEnd/>
          </a:ln>
        </p:spPr>
      </p:pic>
      <p:pic>
        <p:nvPicPr>
          <p:cNvPr id="7197" name="Picture 68"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2952750"/>
            <a:ext cx="898525" cy="230188"/>
          </a:xfrm>
          <a:prstGeom prst="rect">
            <a:avLst/>
          </a:prstGeom>
          <a:noFill/>
          <a:ln w="9525">
            <a:miter lim="800000"/>
            <a:headEnd/>
            <a:tailEnd/>
          </a:ln>
        </p:spPr>
      </p:pic>
      <p:pic>
        <p:nvPicPr>
          <p:cNvPr id="7198" name="Picture 67"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3143250"/>
            <a:ext cx="898525" cy="228600"/>
          </a:xfrm>
          <a:prstGeom prst="rect">
            <a:avLst/>
          </a:prstGeom>
          <a:noFill/>
          <a:ln w="9525">
            <a:miter lim="800000"/>
            <a:headEnd/>
            <a:tailEnd/>
          </a:ln>
        </p:spPr>
      </p:pic>
      <p:pic>
        <p:nvPicPr>
          <p:cNvPr id="7199" name="Picture 66"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3143250"/>
            <a:ext cx="898525" cy="228600"/>
          </a:xfrm>
          <a:prstGeom prst="rect">
            <a:avLst/>
          </a:prstGeom>
          <a:noFill/>
          <a:ln w="9525">
            <a:miter lim="800000"/>
            <a:headEnd/>
            <a:tailEnd/>
          </a:ln>
        </p:spPr>
      </p:pic>
      <p:pic>
        <p:nvPicPr>
          <p:cNvPr id="7200" name="Picture 65"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3333750"/>
            <a:ext cx="898525" cy="228600"/>
          </a:xfrm>
          <a:prstGeom prst="rect">
            <a:avLst/>
          </a:prstGeom>
          <a:noFill/>
          <a:ln w="9525">
            <a:miter lim="800000"/>
            <a:headEnd/>
            <a:tailEnd/>
          </a:ln>
        </p:spPr>
      </p:pic>
      <p:pic>
        <p:nvPicPr>
          <p:cNvPr id="7201" name="Picture 64"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3333750"/>
            <a:ext cx="898525" cy="228600"/>
          </a:xfrm>
          <a:prstGeom prst="rect">
            <a:avLst/>
          </a:prstGeom>
          <a:noFill/>
          <a:ln w="9525">
            <a:miter lim="800000"/>
            <a:headEnd/>
            <a:tailEnd/>
          </a:ln>
        </p:spPr>
      </p:pic>
      <p:pic>
        <p:nvPicPr>
          <p:cNvPr id="7202" name="Picture 63"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3524250"/>
            <a:ext cx="898525" cy="228600"/>
          </a:xfrm>
          <a:prstGeom prst="rect">
            <a:avLst/>
          </a:prstGeom>
          <a:noFill/>
          <a:ln w="9525">
            <a:miter lim="800000"/>
            <a:headEnd/>
            <a:tailEnd/>
          </a:ln>
        </p:spPr>
      </p:pic>
      <p:pic>
        <p:nvPicPr>
          <p:cNvPr id="7203" name="Picture 62"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3524250"/>
            <a:ext cx="898525" cy="228600"/>
          </a:xfrm>
          <a:prstGeom prst="rect">
            <a:avLst/>
          </a:prstGeom>
          <a:noFill/>
          <a:ln w="9525">
            <a:miter lim="800000"/>
            <a:headEnd/>
            <a:tailEnd/>
          </a:ln>
        </p:spPr>
      </p:pic>
      <p:pic>
        <p:nvPicPr>
          <p:cNvPr id="7204" name="Picture 61"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3714750"/>
            <a:ext cx="898525" cy="228600"/>
          </a:xfrm>
          <a:prstGeom prst="rect">
            <a:avLst/>
          </a:prstGeom>
          <a:noFill/>
          <a:ln w="9525">
            <a:miter lim="800000"/>
            <a:headEnd/>
            <a:tailEnd/>
          </a:ln>
        </p:spPr>
      </p:pic>
      <p:pic>
        <p:nvPicPr>
          <p:cNvPr id="7205" name="Picture 60"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3714750"/>
            <a:ext cx="898525" cy="228600"/>
          </a:xfrm>
          <a:prstGeom prst="rect">
            <a:avLst/>
          </a:prstGeom>
          <a:noFill/>
          <a:ln w="9525">
            <a:miter lim="800000"/>
            <a:headEnd/>
            <a:tailEnd/>
          </a:ln>
        </p:spPr>
      </p:pic>
      <p:pic>
        <p:nvPicPr>
          <p:cNvPr id="7206" name="Picture 59"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3906838"/>
            <a:ext cx="898525" cy="227012"/>
          </a:xfrm>
          <a:prstGeom prst="rect">
            <a:avLst/>
          </a:prstGeom>
          <a:noFill/>
          <a:ln w="9525">
            <a:miter lim="800000"/>
            <a:headEnd/>
            <a:tailEnd/>
          </a:ln>
        </p:spPr>
      </p:pic>
      <p:pic>
        <p:nvPicPr>
          <p:cNvPr id="7207" name="Picture 58"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3906838"/>
            <a:ext cx="898525" cy="227012"/>
          </a:xfrm>
          <a:prstGeom prst="rect">
            <a:avLst/>
          </a:prstGeom>
          <a:noFill/>
          <a:ln w="9525">
            <a:miter lim="800000"/>
            <a:headEnd/>
            <a:tailEnd/>
          </a:ln>
        </p:spPr>
      </p:pic>
      <p:pic>
        <p:nvPicPr>
          <p:cNvPr id="7208" name="Picture 57"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4095750"/>
            <a:ext cx="898525" cy="228600"/>
          </a:xfrm>
          <a:prstGeom prst="rect">
            <a:avLst/>
          </a:prstGeom>
          <a:noFill/>
          <a:ln w="9525">
            <a:miter lim="800000"/>
            <a:headEnd/>
            <a:tailEnd/>
          </a:ln>
        </p:spPr>
      </p:pic>
      <p:pic>
        <p:nvPicPr>
          <p:cNvPr id="7209" name="Picture 56"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4095750"/>
            <a:ext cx="898525" cy="228600"/>
          </a:xfrm>
          <a:prstGeom prst="rect">
            <a:avLst/>
          </a:prstGeom>
          <a:noFill/>
          <a:ln w="9525">
            <a:miter lim="800000"/>
            <a:headEnd/>
            <a:tailEnd/>
          </a:ln>
        </p:spPr>
      </p:pic>
      <p:pic>
        <p:nvPicPr>
          <p:cNvPr id="7210" name="Picture 55"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4286250"/>
            <a:ext cx="898525" cy="228600"/>
          </a:xfrm>
          <a:prstGeom prst="rect">
            <a:avLst/>
          </a:prstGeom>
          <a:noFill/>
          <a:ln w="9525">
            <a:miter lim="800000"/>
            <a:headEnd/>
            <a:tailEnd/>
          </a:ln>
        </p:spPr>
      </p:pic>
      <p:pic>
        <p:nvPicPr>
          <p:cNvPr id="7211" name="Picture 54"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4286250"/>
            <a:ext cx="898525" cy="228600"/>
          </a:xfrm>
          <a:prstGeom prst="rect">
            <a:avLst/>
          </a:prstGeom>
          <a:noFill/>
          <a:ln w="9525">
            <a:miter lim="800000"/>
            <a:headEnd/>
            <a:tailEnd/>
          </a:ln>
        </p:spPr>
      </p:pic>
      <p:pic>
        <p:nvPicPr>
          <p:cNvPr id="7212" name="Picture 53"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4476750"/>
            <a:ext cx="898525" cy="228600"/>
          </a:xfrm>
          <a:prstGeom prst="rect">
            <a:avLst/>
          </a:prstGeom>
          <a:noFill/>
          <a:ln w="9525">
            <a:miter lim="800000"/>
            <a:headEnd/>
            <a:tailEnd/>
          </a:ln>
        </p:spPr>
      </p:pic>
      <p:pic>
        <p:nvPicPr>
          <p:cNvPr id="7213" name="Picture 52"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4476750"/>
            <a:ext cx="898525" cy="228600"/>
          </a:xfrm>
          <a:prstGeom prst="rect">
            <a:avLst/>
          </a:prstGeom>
          <a:noFill/>
          <a:ln w="9525">
            <a:miter lim="800000"/>
            <a:headEnd/>
            <a:tailEnd/>
          </a:ln>
        </p:spPr>
      </p:pic>
      <p:pic>
        <p:nvPicPr>
          <p:cNvPr id="7214" name="Picture 51"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4667250"/>
            <a:ext cx="898525" cy="228600"/>
          </a:xfrm>
          <a:prstGeom prst="rect">
            <a:avLst/>
          </a:prstGeom>
          <a:noFill/>
          <a:ln w="9525">
            <a:miter lim="800000"/>
            <a:headEnd/>
            <a:tailEnd/>
          </a:ln>
        </p:spPr>
      </p:pic>
      <p:pic>
        <p:nvPicPr>
          <p:cNvPr id="7215" name="Picture 50"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4667250"/>
            <a:ext cx="898525" cy="228600"/>
          </a:xfrm>
          <a:prstGeom prst="rect">
            <a:avLst/>
          </a:prstGeom>
          <a:noFill/>
          <a:ln w="9525">
            <a:miter lim="800000"/>
            <a:headEnd/>
            <a:tailEnd/>
          </a:ln>
        </p:spPr>
      </p:pic>
      <p:pic>
        <p:nvPicPr>
          <p:cNvPr id="7216" name="Picture 49"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4857750"/>
            <a:ext cx="898525" cy="228600"/>
          </a:xfrm>
          <a:prstGeom prst="rect">
            <a:avLst/>
          </a:prstGeom>
          <a:noFill/>
          <a:ln w="9525">
            <a:miter lim="800000"/>
            <a:headEnd/>
            <a:tailEnd/>
          </a:ln>
        </p:spPr>
      </p:pic>
      <p:pic>
        <p:nvPicPr>
          <p:cNvPr id="7217" name="Picture 48"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4857750"/>
            <a:ext cx="898525" cy="228600"/>
          </a:xfrm>
          <a:prstGeom prst="rect">
            <a:avLst/>
          </a:prstGeom>
          <a:noFill/>
          <a:ln w="9525">
            <a:miter lim="800000"/>
            <a:headEnd/>
            <a:tailEnd/>
          </a:ln>
        </p:spPr>
      </p:pic>
      <p:pic>
        <p:nvPicPr>
          <p:cNvPr id="7218" name="Picture 47"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5048250"/>
            <a:ext cx="898525" cy="228600"/>
          </a:xfrm>
          <a:prstGeom prst="rect">
            <a:avLst/>
          </a:prstGeom>
          <a:noFill/>
          <a:ln w="9525">
            <a:miter lim="800000"/>
            <a:headEnd/>
            <a:tailEnd/>
          </a:ln>
        </p:spPr>
      </p:pic>
      <p:pic>
        <p:nvPicPr>
          <p:cNvPr id="7219" name="Picture 46"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5048250"/>
            <a:ext cx="898525" cy="228600"/>
          </a:xfrm>
          <a:prstGeom prst="rect">
            <a:avLst/>
          </a:prstGeom>
          <a:noFill/>
          <a:ln w="9525">
            <a:miter lim="800000"/>
            <a:headEnd/>
            <a:tailEnd/>
          </a:ln>
        </p:spPr>
      </p:pic>
      <p:pic>
        <p:nvPicPr>
          <p:cNvPr id="7220" name="Picture 45"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5238750"/>
            <a:ext cx="898525" cy="228600"/>
          </a:xfrm>
          <a:prstGeom prst="rect">
            <a:avLst/>
          </a:prstGeom>
          <a:noFill/>
          <a:ln w="9525">
            <a:miter lim="800000"/>
            <a:headEnd/>
            <a:tailEnd/>
          </a:ln>
        </p:spPr>
      </p:pic>
      <p:pic>
        <p:nvPicPr>
          <p:cNvPr id="7221" name="Picture 44"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5238750"/>
            <a:ext cx="898525" cy="228600"/>
          </a:xfrm>
          <a:prstGeom prst="rect">
            <a:avLst/>
          </a:prstGeom>
          <a:noFill/>
          <a:ln w="9525">
            <a:miter lim="800000"/>
            <a:headEnd/>
            <a:tailEnd/>
          </a:ln>
        </p:spPr>
      </p:pic>
      <p:pic>
        <p:nvPicPr>
          <p:cNvPr id="7222" name="Picture 43"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5429250"/>
            <a:ext cx="898525" cy="228600"/>
          </a:xfrm>
          <a:prstGeom prst="rect">
            <a:avLst/>
          </a:prstGeom>
          <a:noFill/>
          <a:ln w="9525">
            <a:miter lim="800000"/>
            <a:headEnd/>
            <a:tailEnd/>
          </a:ln>
        </p:spPr>
      </p:pic>
      <p:pic>
        <p:nvPicPr>
          <p:cNvPr id="7223" name="Picture 42"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5429250"/>
            <a:ext cx="898525" cy="228600"/>
          </a:xfrm>
          <a:prstGeom prst="rect">
            <a:avLst/>
          </a:prstGeom>
          <a:noFill/>
          <a:ln w="9525">
            <a:miter lim="800000"/>
            <a:headEnd/>
            <a:tailEnd/>
          </a:ln>
        </p:spPr>
      </p:pic>
      <p:pic>
        <p:nvPicPr>
          <p:cNvPr id="7224" name="Picture 41"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5619750"/>
            <a:ext cx="898525" cy="228600"/>
          </a:xfrm>
          <a:prstGeom prst="rect">
            <a:avLst/>
          </a:prstGeom>
          <a:noFill/>
          <a:ln w="9525">
            <a:miter lim="800000"/>
            <a:headEnd/>
            <a:tailEnd/>
          </a:ln>
        </p:spPr>
      </p:pic>
      <p:pic>
        <p:nvPicPr>
          <p:cNvPr id="7225" name="Picture 40"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5619750"/>
            <a:ext cx="898525" cy="228600"/>
          </a:xfrm>
          <a:prstGeom prst="rect">
            <a:avLst/>
          </a:prstGeom>
          <a:noFill/>
          <a:ln w="9525">
            <a:miter lim="800000"/>
            <a:headEnd/>
            <a:tailEnd/>
          </a:ln>
        </p:spPr>
      </p:pic>
      <p:pic>
        <p:nvPicPr>
          <p:cNvPr id="7226" name="Picture 39"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5810250"/>
            <a:ext cx="898525" cy="228600"/>
          </a:xfrm>
          <a:prstGeom prst="rect">
            <a:avLst/>
          </a:prstGeom>
          <a:noFill/>
          <a:ln w="9525">
            <a:miter lim="800000"/>
            <a:headEnd/>
            <a:tailEnd/>
          </a:ln>
        </p:spPr>
      </p:pic>
      <p:pic>
        <p:nvPicPr>
          <p:cNvPr id="7227" name="Picture 38"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5810250"/>
            <a:ext cx="898525" cy="228600"/>
          </a:xfrm>
          <a:prstGeom prst="rect">
            <a:avLst/>
          </a:prstGeom>
          <a:noFill/>
          <a:ln w="9525">
            <a:miter lim="800000"/>
            <a:headEnd/>
            <a:tailEnd/>
          </a:ln>
        </p:spPr>
      </p:pic>
      <p:pic>
        <p:nvPicPr>
          <p:cNvPr id="7228" name="Picture 37"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6000750"/>
            <a:ext cx="898525" cy="228600"/>
          </a:xfrm>
          <a:prstGeom prst="rect">
            <a:avLst/>
          </a:prstGeom>
          <a:noFill/>
          <a:ln w="9525">
            <a:miter lim="800000"/>
            <a:headEnd/>
            <a:tailEnd/>
          </a:ln>
        </p:spPr>
      </p:pic>
      <p:pic>
        <p:nvPicPr>
          <p:cNvPr id="7229" name="Picture 36"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6000750"/>
            <a:ext cx="898525" cy="228600"/>
          </a:xfrm>
          <a:prstGeom prst="rect">
            <a:avLst/>
          </a:prstGeom>
          <a:noFill/>
          <a:ln w="9525">
            <a:miter lim="800000"/>
            <a:headEnd/>
            <a:tailEnd/>
          </a:ln>
        </p:spPr>
      </p:pic>
      <p:graphicFrame>
        <p:nvGraphicFramePr>
          <p:cNvPr id="65" name="Tabulka 64"/>
          <p:cNvGraphicFramePr>
            <a:graphicFrameLocks noGrp="1"/>
          </p:cNvGraphicFramePr>
          <p:nvPr>
            <p:extLst>
              <p:ext uri="{D42A27DB-BD31-4B8C-83A1-F6EECF244321}">
                <p14:modId xmlns:p14="http://schemas.microsoft.com/office/powerpoint/2010/main" val="3158303364"/>
              </p:ext>
            </p:extLst>
          </p:nvPr>
        </p:nvGraphicFramePr>
        <p:xfrm>
          <a:off x="5401876" y="163116"/>
          <a:ext cx="4608512" cy="3411520"/>
        </p:xfrm>
        <a:graphic>
          <a:graphicData uri="http://schemas.openxmlformats.org/drawingml/2006/table">
            <a:tbl>
              <a:tblPr/>
              <a:tblGrid>
                <a:gridCol w="1143289">
                  <a:extLst>
                    <a:ext uri="{9D8B030D-6E8A-4147-A177-3AD203B41FA5}">
                      <a16:colId xmlns:a16="http://schemas.microsoft.com/office/drawing/2014/main" val="3248420593"/>
                    </a:ext>
                  </a:extLst>
                </a:gridCol>
                <a:gridCol w="1602960">
                  <a:extLst>
                    <a:ext uri="{9D8B030D-6E8A-4147-A177-3AD203B41FA5}">
                      <a16:colId xmlns:a16="http://schemas.microsoft.com/office/drawing/2014/main" val="7064302"/>
                    </a:ext>
                  </a:extLst>
                </a:gridCol>
                <a:gridCol w="926159">
                  <a:extLst>
                    <a:ext uri="{9D8B030D-6E8A-4147-A177-3AD203B41FA5}">
                      <a16:colId xmlns:a16="http://schemas.microsoft.com/office/drawing/2014/main" val="3161003137"/>
                    </a:ext>
                  </a:extLst>
                </a:gridCol>
                <a:gridCol w="936104">
                  <a:extLst>
                    <a:ext uri="{9D8B030D-6E8A-4147-A177-3AD203B41FA5}">
                      <a16:colId xmlns:a16="http://schemas.microsoft.com/office/drawing/2014/main" val="1505069724"/>
                    </a:ext>
                  </a:extLst>
                </a:gridCol>
              </a:tblGrid>
              <a:tr h="514350">
                <a:tc gridSpan="4">
                  <a:txBody>
                    <a:bodyPr/>
                    <a:lstStyle/>
                    <a:p>
                      <a:pPr algn="ctr" rtl="0" fontAlgn="ctr"/>
                      <a:r>
                        <a:rPr lang="cs-CZ" sz="1800" b="1" i="0" u="none" strike="noStrike" dirty="0" smtClean="0">
                          <a:solidFill>
                            <a:srgbClr val="000000"/>
                          </a:solidFill>
                          <a:effectLst/>
                          <a:latin typeface="Aharoni" panose="02010803020104030203" pitchFamily="2" charset="-79"/>
                          <a:cs typeface="Aharoni" panose="02010803020104030203" pitchFamily="2" charset="-79"/>
                        </a:rPr>
                        <a:t>Výsledky posledního podzimního kola Ústeckého přeboru žáků</a:t>
                      </a:r>
                      <a:endParaRPr lang="cs-CZ" sz="1800" b="1" i="0" u="none" strike="noStrike" dirty="0">
                        <a:solidFill>
                          <a:srgbClr val="000000"/>
                        </a:solidFill>
                        <a:effectLst/>
                        <a:latin typeface="Aharoni" panose="02010803020104030203" pitchFamily="2" charset="-79"/>
                        <a:cs typeface="Aharoni" panose="02010803020104030203" pitchFamily="2" charset="-79"/>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63"/>
                      <a:tile tx="0" ty="0" sx="100000" sy="100000" flip="none" algn="tl"/>
                    </a:blip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724474883"/>
                  </a:ext>
                </a:extLst>
              </a:tr>
              <a:tr h="459038">
                <a:tc gridSpan="2">
                  <a:txBody>
                    <a:bodyPr/>
                    <a:lstStyle/>
                    <a:p>
                      <a:pPr algn="ctr" rtl="0" fontAlgn="ctr"/>
                      <a:r>
                        <a:rPr lang="cs-CZ" sz="1100" b="1" i="0" u="none" strike="noStrike" dirty="0" smtClean="0">
                          <a:solidFill>
                            <a:srgbClr val="000000"/>
                          </a:solidFill>
                          <a:effectLst/>
                          <a:latin typeface="Arial Black" panose="020B0A04020102020204" pitchFamily="34" charset="0"/>
                        </a:rPr>
                        <a:t>11</a:t>
                      </a:r>
                      <a:r>
                        <a:rPr lang="it-IT" sz="1100" b="1" i="0" u="none" strike="noStrike" dirty="0" smtClean="0">
                          <a:solidFill>
                            <a:srgbClr val="000000"/>
                          </a:solidFill>
                          <a:effectLst/>
                          <a:latin typeface="Arial Black" panose="020B0A04020102020204" pitchFamily="34" charset="0"/>
                        </a:rPr>
                        <a:t>. </a:t>
                      </a:r>
                      <a:r>
                        <a:rPr lang="it-IT" sz="1100" b="1" i="0" u="none" strike="noStrike" dirty="0">
                          <a:solidFill>
                            <a:srgbClr val="000000"/>
                          </a:solidFill>
                          <a:effectLst/>
                          <a:latin typeface="Arial Black" panose="020B0A04020102020204" pitchFamily="34" charset="0"/>
                        </a:rPr>
                        <a:t>kolo  </a:t>
                      </a:r>
                      <a:r>
                        <a:rPr lang="cs-CZ" sz="1100" b="1" i="0" u="none" strike="noStrike" dirty="0" smtClean="0">
                          <a:solidFill>
                            <a:srgbClr val="000000"/>
                          </a:solidFill>
                          <a:effectLst/>
                          <a:latin typeface="Arial Black" panose="020B0A04020102020204" pitchFamily="34" charset="0"/>
                        </a:rPr>
                        <a:t>5.</a:t>
                      </a:r>
                      <a:r>
                        <a:rPr lang="it-IT" sz="1100" b="1" i="0" u="none" strike="noStrike" dirty="0" smtClean="0">
                          <a:solidFill>
                            <a:srgbClr val="000000"/>
                          </a:solidFill>
                          <a:effectLst/>
                          <a:latin typeface="Arial Black" panose="020B0A04020102020204" pitchFamily="34" charset="0"/>
                        </a:rPr>
                        <a:t>1</a:t>
                      </a:r>
                      <a:r>
                        <a:rPr lang="cs-CZ" sz="1100" b="1" i="0" u="none" strike="noStrike" dirty="0" smtClean="0">
                          <a:solidFill>
                            <a:srgbClr val="000000"/>
                          </a:solidFill>
                          <a:effectLst/>
                          <a:latin typeface="Arial Black" panose="020B0A04020102020204" pitchFamily="34" charset="0"/>
                        </a:rPr>
                        <a:t>1</a:t>
                      </a:r>
                      <a:r>
                        <a:rPr lang="it-IT" sz="1100" b="1" i="0" u="none" strike="noStrike" dirty="0" smtClean="0">
                          <a:solidFill>
                            <a:srgbClr val="000000"/>
                          </a:solidFill>
                          <a:effectLst/>
                          <a:latin typeface="Arial Black" panose="020B0A04020102020204" pitchFamily="34" charset="0"/>
                        </a:rPr>
                        <a:t>.2017   1</a:t>
                      </a:r>
                      <a:r>
                        <a:rPr lang="cs-CZ" sz="1100" b="1" i="0" u="none" strike="noStrike" dirty="0" smtClean="0">
                          <a:solidFill>
                            <a:srgbClr val="000000"/>
                          </a:solidFill>
                          <a:effectLst/>
                          <a:latin typeface="Arial Black" panose="020B0A04020102020204" pitchFamily="34" charset="0"/>
                        </a:rPr>
                        <a:t>2</a:t>
                      </a:r>
                      <a:r>
                        <a:rPr lang="it-IT" sz="1100" b="1" i="0" u="none" strike="noStrike" dirty="0" smtClean="0">
                          <a:solidFill>
                            <a:srgbClr val="000000"/>
                          </a:solidFill>
                          <a:effectLst/>
                          <a:latin typeface="Arial Black" panose="020B0A04020102020204" pitchFamily="34" charset="0"/>
                        </a:rPr>
                        <a:t>. </a:t>
                      </a:r>
                      <a:r>
                        <a:rPr lang="it-IT" sz="1100" b="1" i="0" u="none" strike="noStrike" dirty="0">
                          <a:solidFill>
                            <a:srgbClr val="000000"/>
                          </a:solidFill>
                          <a:effectLst/>
                          <a:latin typeface="Arial Black" panose="020B0A04020102020204" pitchFamily="34" charset="0"/>
                        </a:rPr>
                        <a:t>hrané</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63"/>
                      <a:tile tx="0" ty="0" sx="100000" sy="100000" flip="none" algn="tl"/>
                    </a:blipFill>
                  </a:tcPr>
                </a:tc>
                <a:tc hMerge="1">
                  <a:txBody>
                    <a:bodyPr/>
                    <a:lstStyle/>
                    <a:p>
                      <a:endParaRPr lang="cs-CZ"/>
                    </a:p>
                  </a:txBody>
                  <a:tcPr/>
                </a:tc>
                <a:tc>
                  <a:txBody>
                    <a:bodyPr/>
                    <a:lstStyle/>
                    <a:p>
                      <a:pPr algn="ctr" rtl="0" fontAlgn="ctr"/>
                      <a:r>
                        <a:rPr lang="cs-CZ" sz="1100" b="1" i="0" u="none" strike="noStrike">
                          <a:solidFill>
                            <a:srgbClr val="000000"/>
                          </a:solidFill>
                          <a:effectLst/>
                          <a:latin typeface="Arial Black" panose="020B0A04020102020204" pitchFamily="34" charset="0"/>
                        </a:rPr>
                        <a:t>Starší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63"/>
                      <a:tile tx="0" ty="0" sx="100000" sy="100000" flip="none" algn="tl"/>
                    </a:blipFill>
                  </a:tcPr>
                </a:tc>
                <a:tc>
                  <a:txBody>
                    <a:bodyPr/>
                    <a:lstStyle/>
                    <a:p>
                      <a:pPr algn="ctr" rtl="0" fontAlgn="ctr"/>
                      <a:r>
                        <a:rPr lang="cs-CZ" sz="1100" b="1" i="0" u="none" strike="noStrike" dirty="0">
                          <a:solidFill>
                            <a:srgbClr val="000000"/>
                          </a:solidFill>
                          <a:effectLst/>
                          <a:latin typeface="Arial Black" panose="020B0A04020102020204" pitchFamily="34" charset="0"/>
                        </a:rPr>
                        <a:t>Mladší</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63"/>
                      <a:tile tx="0" ty="0" sx="100000" sy="100000" flip="none" algn="tl"/>
                    </a:blipFill>
                  </a:tcPr>
                </a:tc>
                <a:extLst>
                  <a:ext uri="{0D108BD9-81ED-4DB2-BD59-A6C34878D82A}">
                    <a16:rowId xmlns:a16="http://schemas.microsoft.com/office/drawing/2014/main" val="570119508"/>
                  </a:ext>
                </a:extLst>
              </a:tr>
              <a:tr h="459038">
                <a:tc>
                  <a:txBody>
                    <a:bodyPr/>
                    <a:lstStyle/>
                    <a:p>
                      <a:pPr algn="ctr" rtl="0" fontAlgn="ctr"/>
                      <a:r>
                        <a:rPr lang="cs-CZ" sz="1200" b="1" i="0" kern="1200" dirty="0" smtClean="0">
                          <a:solidFill>
                            <a:schemeClr val="tx1"/>
                          </a:solidFill>
                          <a:effectLst/>
                          <a:latin typeface="Arial" panose="020B0604020202020204" pitchFamily="34" charset="0"/>
                          <a:ea typeface="+mn-ea"/>
                          <a:cs typeface="Arial" panose="020B0604020202020204" pitchFamily="34" charset="0"/>
                        </a:rPr>
                        <a:t>MSK Trmice</a:t>
                      </a:r>
                      <a:r>
                        <a:rPr lang="cs-CZ" sz="1200" b="0" i="0" kern="1200" dirty="0" smtClean="0">
                          <a:solidFill>
                            <a:schemeClr val="tx1"/>
                          </a:solidFill>
                          <a:effectLst/>
                          <a:latin typeface="Arial" panose="020B0604020202020204" pitchFamily="34" charset="0"/>
                          <a:ea typeface="+mn-ea"/>
                          <a:cs typeface="Arial" panose="020B0604020202020204" pitchFamily="34" charset="0"/>
                        </a:rPr>
                        <a:t> </a:t>
                      </a:r>
                      <a:endParaRPr lang="cs-CZ" sz="1200" b="1" i="0" u="none" strike="noStrike" dirty="0">
                        <a:solidFill>
                          <a:srgbClr val="151515"/>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kern="1200" dirty="0" smtClean="0">
                          <a:solidFill>
                            <a:schemeClr val="tx1"/>
                          </a:solidFill>
                          <a:effectLst/>
                          <a:latin typeface="Arial" panose="020B0604020202020204" pitchFamily="34" charset="0"/>
                          <a:ea typeface="+mn-ea"/>
                          <a:cs typeface="Arial" panose="020B0604020202020204" pitchFamily="34" charset="0"/>
                        </a:rPr>
                        <a:t>TJ Krupka</a:t>
                      </a:r>
                      <a:endParaRPr lang="cs-CZ" sz="1200" b="1" i="0" u="none" strike="noStrike" dirty="0">
                        <a:solidFill>
                          <a:srgbClr val="151515"/>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400" b="1" i="0" u="none" strike="noStrike" dirty="0" smtClean="0">
                          <a:solidFill>
                            <a:srgbClr val="000000"/>
                          </a:solidFill>
                          <a:effectLst/>
                          <a:latin typeface="Arial" panose="020B0604020202020204" pitchFamily="34" charset="0"/>
                          <a:cs typeface="Arial" panose="020B0604020202020204" pitchFamily="34" charset="0"/>
                        </a:rPr>
                        <a:t>0:15</a:t>
                      </a:r>
                      <a:endParaRPr lang="cs-CZ"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600" b="1" i="0" u="none" strike="noStrike" dirty="0" smtClean="0">
                          <a:solidFill>
                            <a:srgbClr val="000000"/>
                          </a:solidFill>
                          <a:effectLst/>
                          <a:latin typeface="Arial" panose="020B0604020202020204" pitchFamily="34" charset="0"/>
                          <a:cs typeface="Arial" panose="020B0604020202020204" pitchFamily="34" charset="0"/>
                        </a:rPr>
                        <a:t>4:1</a:t>
                      </a:r>
                      <a:endParaRPr lang="cs-CZ"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379922522"/>
                  </a:ext>
                </a:extLst>
              </a:tr>
              <a:tr h="459038">
                <a:tc>
                  <a:txBody>
                    <a:bodyPr/>
                    <a:lstStyle/>
                    <a:p>
                      <a:pPr algn="ctr" rtl="0" fontAlgn="ctr"/>
                      <a:r>
                        <a:rPr lang="cs-CZ" sz="1200" b="1" i="0" kern="1200" dirty="0" smtClean="0">
                          <a:solidFill>
                            <a:schemeClr val="tx1"/>
                          </a:solidFill>
                          <a:effectLst/>
                          <a:latin typeface="Arial" panose="020B0604020202020204" pitchFamily="34" charset="0"/>
                          <a:ea typeface="+mn-ea"/>
                          <a:cs typeface="Arial" panose="020B0604020202020204" pitchFamily="34" charset="0"/>
                        </a:rPr>
                        <a:t>FK Neštěmice</a:t>
                      </a:r>
                      <a:r>
                        <a:rPr lang="cs-CZ" sz="1200" b="0" i="0" kern="1200" dirty="0" smtClean="0">
                          <a:solidFill>
                            <a:schemeClr val="tx1"/>
                          </a:solidFill>
                          <a:effectLst/>
                          <a:latin typeface="Arial" panose="020B0604020202020204" pitchFamily="34" charset="0"/>
                          <a:ea typeface="+mn-ea"/>
                          <a:cs typeface="Arial" panose="020B0604020202020204" pitchFamily="34" charset="0"/>
                        </a:rPr>
                        <a:t> </a:t>
                      </a:r>
                      <a:endParaRPr lang="cs-CZ" sz="1200" b="1" i="0" u="none" strike="noStrike" dirty="0">
                        <a:solidFill>
                          <a:srgbClr val="151515"/>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200" b="1" i="0" kern="1200" dirty="0" smtClean="0">
                          <a:solidFill>
                            <a:schemeClr val="tx1"/>
                          </a:solidFill>
                          <a:effectLst/>
                          <a:latin typeface="Arial" panose="020B0604020202020204" pitchFamily="34" charset="0"/>
                          <a:ea typeface="+mn-ea"/>
                          <a:cs typeface="Arial" panose="020B0604020202020204" pitchFamily="34" charset="0"/>
                        </a:rPr>
                        <a:t>FK JUNIOR Děčín "B"</a:t>
                      </a:r>
                      <a:endParaRPr lang="cs-CZ" sz="1200" b="1" i="0" u="none" strike="noStrike" dirty="0">
                        <a:solidFill>
                          <a:srgbClr val="151515"/>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dirty="0" smtClean="0">
                          <a:solidFill>
                            <a:srgbClr val="000000"/>
                          </a:solidFill>
                          <a:effectLst/>
                          <a:latin typeface="Arial" panose="020B0604020202020204" pitchFamily="34" charset="0"/>
                          <a:cs typeface="Arial" panose="020B0604020202020204" pitchFamily="34" charset="0"/>
                        </a:rPr>
                        <a:t>7:0</a:t>
                      </a:r>
                      <a:endParaRPr lang="cs-CZ"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600" b="1" i="0" u="none" strike="noStrike" dirty="0" smtClean="0">
                          <a:solidFill>
                            <a:srgbClr val="000000"/>
                          </a:solidFill>
                          <a:effectLst/>
                          <a:latin typeface="Arial" panose="020B0604020202020204" pitchFamily="34" charset="0"/>
                          <a:cs typeface="Arial" panose="020B0604020202020204" pitchFamily="34" charset="0"/>
                        </a:rPr>
                        <a:t>7:0</a:t>
                      </a:r>
                      <a:endParaRPr lang="cs-CZ"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446989953"/>
                  </a:ext>
                </a:extLst>
              </a:tr>
              <a:tr h="459038">
                <a:tc>
                  <a:txBody>
                    <a:bodyPr/>
                    <a:lstStyle/>
                    <a:p>
                      <a:pPr algn="ctr" rtl="0" fontAlgn="ctr"/>
                      <a:r>
                        <a:rPr lang="cs-CZ" sz="1200" b="1" i="0" kern="1200" dirty="0" smtClean="0">
                          <a:solidFill>
                            <a:schemeClr val="tx1"/>
                          </a:solidFill>
                          <a:effectLst/>
                          <a:latin typeface="Arial" panose="020B0604020202020204" pitchFamily="34" charset="0"/>
                          <a:ea typeface="+mn-ea"/>
                          <a:cs typeface="Arial" panose="020B0604020202020204" pitchFamily="34" charset="0"/>
                        </a:rPr>
                        <a:t>FK JUNIOR Děčín "A"</a:t>
                      </a:r>
                      <a:endParaRPr lang="cs-CZ" sz="1200" b="1" i="0" u="none" strike="noStrike" dirty="0">
                        <a:solidFill>
                          <a:srgbClr val="151515"/>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kern="1200" dirty="0" smtClean="0">
                          <a:solidFill>
                            <a:schemeClr val="tx1"/>
                          </a:solidFill>
                          <a:effectLst/>
                          <a:latin typeface="Arial" panose="020B0604020202020204" pitchFamily="34" charset="0"/>
                          <a:ea typeface="+mn-ea"/>
                          <a:cs typeface="Arial" panose="020B0604020202020204" pitchFamily="34" charset="0"/>
                        </a:rPr>
                        <a:t>ASK Lovosice</a:t>
                      </a:r>
                      <a:endParaRPr lang="cs-CZ" sz="1200" b="1" i="0" u="none" strike="noStrike" dirty="0">
                        <a:solidFill>
                          <a:srgbClr val="151515"/>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400" b="1" i="0" u="none" strike="noStrike" dirty="0" smtClean="0">
                          <a:solidFill>
                            <a:srgbClr val="000000"/>
                          </a:solidFill>
                          <a:effectLst/>
                          <a:latin typeface="Arial" panose="020B0604020202020204" pitchFamily="34" charset="0"/>
                          <a:cs typeface="Arial" panose="020B0604020202020204" pitchFamily="34" charset="0"/>
                        </a:rPr>
                        <a:t>7:1</a:t>
                      </a:r>
                      <a:endParaRPr lang="cs-CZ"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600" b="1" i="0" u="none" strike="noStrike" dirty="0" smtClean="0">
                          <a:solidFill>
                            <a:srgbClr val="000000"/>
                          </a:solidFill>
                          <a:effectLst/>
                          <a:latin typeface="Arial" panose="020B0604020202020204" pitchFamily="34" charset="0"/>
                          <a:cs typeface="Arial" panose="020B0604020202020204" pitchFamily="34" charset="0"/>
                        </a:rPr>
                        <a:t>8:0</a:t>
                      </a:r>
                      <a:endParaRPr lang="cs-CZ"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681083123"/>
                  </a:ext>
                </a:extLst>
              </a:tr>
              <a:tr h="459038">
                <a:tc>
                  <a:txBody>
                    <a:bodyPr/>
                    <a:lstStyle/>
                    <a:p>
                      <a:pPr algn="ctr" rtl="0" fontAlgn="ctr"/>
                      <a:r>
                        <a:rPr lang="cs-CZ" sz="1200" b="1" i="0" kern="1200" dirty="0" smtClean="0">
                          <a:solidFill>
                            <a:srgbClr val="0000FF"/>
                          </a:solidFill>
                          <a:effectLst/>
                          <a:latin typeface="Arial" panose="020B0604020202020204" pitchFamily="34" charset="0"/>
                          <a:ea typeface="+mn-ea"/>
                          <a:cs typeface="Arial" panose="020B0604020202020204" pitchFamily="34" charset="0"/>
                        </a:rPr>
                        <a:t>SK Junior Teplice/FK Teplice</a:t>
                      </a:r>
                      <a:endParaRPr lang="cs-CZ" sz="1200" b="1" i="0" u="none" strike="noStrike" dirty="0">
                        <a:solidFill>
                          <a:srgbClr val="0000FF"/>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200" b="1" i="0" kern="1200" dirty="0" smtClean="0">
                          <a:solidFill>
                            <a:srgbClr val="0000FF"/>
                          </a:solidFill>
                          <a:effectLst/>
                          <a:latin typeface="Arial" panose="020B0604020202020204" pitchFamily="34" charset="0"/>
                          <a:ea typeface="+mn-ea"/>
                          <a:cs typeface="Arial" panose="020B0604020202020204" pitchFamily="34" charset="0"/>
                        </a:rPr>
                        <a:t>SK Štětí</a:t>
                      </a:r>
                      <a:endParaRPr lang="cs-CZ" sz="1200" b="1" i="0" u="none" strike="noStrike" dirty="0">
                        <a:solidFill>
                          <a:srgbClr val="0000FF"/>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400" b="1" i="0" u="none" strike="noStrike" dirty="0" smtClean="0">
                          <a:solidFill>
                            <a:srgbClr val="0000FF"/>
                          </a:solidFill>
                          <a:effectLst/>
                          <a:latin typeface="Arial" panose="020B0604020202020204" pitchFamily="34" charset="0"/>
                          <a:cs typeface="Arial" panose="020B0604020202020204" pitchFamily="34" charset="0"/>
                        </a:rPr>
                        <a:t>0:13</a:t>
                      </a:r>
                      <a:endParaRPr lang="cs-CZ" sz="1400" b="1" i="0" u="none" strike="noStrike" dirty="0">
                        <a:solidFill>
                          <a:srgbClr val="0000FF"/>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600" b="1" i="0" u="none" strike="noStrike" dirty="0" smtClean="0">
                          <a:solidFill>
                            <a:srgbClr val="0000FF"/>
                          </a:solidFill>
                          <a:effectLst/>
                          <a:latin typeface="Arial" panose="020B0604020202020204" pitchFamily="34" charset="0"/>
                          <a:cs typeface="Arial" panose="020B0604020202020204" pitchFamily="34" charset="0"/>
                        </a:rPr>
                        <a:t>2:3 PK</a:t>
                      </a:r>
                      <a:endParaRPr lang="cs-CZ" sz="1600" b="1" i="0" u="none" strike="noStrike" dirty="0">
                        <a:solidFill>
                          <a:srgbClr val="0000FF"/>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720960458"/>
                  </a:ext>
                </a:extLst>
              </a:tr>
              <a:tr h="459038">
                <a:tc>
                  <a:txBody>
                    <a:bodyPr/>
                    <a:lstStyle/>
                    <a:p>
                      <a:pPr algn="ctr" rtl="0" fontAlgn="ctr"/>
                      <a:r>
                        <a:rPr lang="cs-CZ" sz="1200" b="1" i="0" kern="1200" dirty="0" smtClean="0">
                          <a:solidFill>
                            <a:schemeClr val="tx1"/>
                          </a:solidFill>
                          <a:effectLst/>
                          <a:latin typeface="Arial" panose="020B0604020202020204" pitchFamily="34" charset="0"/>
                          <a:ea typeface="+mn-ea"/>
                          <a:cs typeface="Arial" panose="020B0604020202020204" pitchFamily="34" charset="0"/>
                        </a:rPr>
                        <a:t>TJ Hvězda Trnovany</a:t>
                      </a:r>
                      <a:r>
                        <a:rPr lang="cs-CZ" sz="1200" b="0" i="0" kern="1200" dirty="0" smtClean="0">
                          <a:solidFill>
                            <a:schemeClr val="tx1"/>
                          </a:solidFill>
                          <a:effectLst/>
                          <a:latin typeface="Arial" panose="020B0604020202020204" pitchFamily="34" charset="0"/>
                          <a:ea typeface="+mn-ea"/>
                          <a:cs typeface="Arial" panose="020B0604020202020204" pitchFamily="34" charset="0"/>
                        </a:rPr>
                        <a:t> </a:t>
                      </a:r>
                      <a:endParaRPr lang="cs-CZ"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dirty="0" smtClean="0">
                          <a:solidFill>
                            <a:srgbClr val="1A2C37"/>
                          </a:solidFill>
                          <a:effectLst/>
                          <a:latin typeface="Arial" panose="020B0604020202020204" pitchFamily="34" charset="0"/>
                          <a:cs typeface="Arial" panose="020B0604020202020204" pitchFamily="34" charset="0"/>
                        </a:rPr>
                        <a:t>SK Sokol Brozany</a:t>
                      </a:r>
                      <a:endParaRPr lang="cs-CZ"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400" b="1" i="0" u="none" strike="noStrike" dirty="0" smtClean="0">
                          <a:solidFill>
                            <a:srgbClr val="000000"/>
                          </a:solidFill>
                          <a:effectLst/>
                          <a:latin typeface="Arial" panose="020B0604020202020204" pitchFamily="34" charset="0"/>
                          <a:cs typeface="Arial" panose="020B0604020202020204" pitchFamily="34" charset="0"/>
                        </a:rPr>
                        <a:t>3:1</a:t>
                      </a:r>
                      <a:endParaRPr lang="cs-CZ"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600" b="1" i="0" u="none" strike="noStrike" dirty="0" smtClean="0">
                          <a:solidFill>
                            <a:srgbClr val="000000"/>
                          </a:solidFill>
                          <a:effectLst/>
                          <a:latin typeface="Arial" panose="020B0604020202020204" pitchFamily="34" charset="0"/>
                          <a:cs typeface="Arial" panose="020B0604020202020204" pitchFamily="34" charset="0"/>
                        </a:rPr>
                        <a:t>5:1</a:t>
                      </a:r>
                      <a:endParaRPr lang="cs-CZ"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578367467"/>
                  </a:ext>
                </a:extLst>
              </a:tr>
            </a:tbl>
          </a:graphicData>
        </a:graphic>
      </p:graphicFrame>
      <p:pic>
        <p:nvPicPr>
          <p:cNvPr id="2" name="Obrázek 1"/>
          <p:cNvPicPr>
            <a:picLocks noChangeAspect="1"/>
          </p:cNvPicPr>
          <p:nvPr/>
        </p:nvPicPr>
        <p:blipFill>
          <a:blip r:embed="rId64"/>
          <a:stretch>
            <a:fillRect/>
          </a:stretch>
        </p:blipFill>
        <p:spPr>
          <a:xfrm>
            <a:off x="5430742" y="4339580"/>
            <a:ext cx="4369143" cy="2124000"/>
          </a:xfrm>
          <a:prstGeom prst="rect">
            <a:avLst/>
          </a:prstGeom>
        </p:spPr>
      </p:pic>
      <p:pic>
        <p:nvPicPr>
          <p:cNvPr id="4" name="Obrázek 3"/>
          <p:cNvPicPr>
            <a:picLocks noChangeAspect="1"/>
          </p:cNvPicPr>
          <p:nvPr/>
        </p:nvPicPr>
        <p:blipFill>
          <a:blip r:embed="rId65"/>
          <a:stretch>
            <a:fillRect/>
          </a:stretch>
        </p:blipFill>
        <p:spPr>
          <a:xfrm>
            <a:off x="194232" y="854107"/>
            <a:ext cx="4543243" cy="2736000"/>
          </a:xfrm>
          <a:prstGeom prst="rect">
            <a:avLst/>
          </a:prstGeom>
          <a:ln w="28575">
            <a:solidFill>
              <a:srgbClr val="FFFF00"/>
            </a:solidFill>
          </a:ln>
        </p:spPr>
      </p:pic>
      <p:pic>
        <p:nvPicPr>
          <p:cNvPr id="5" name="Obrázek 4"/>
          <p:cNvPicPr>
            <a:picLocks noChangeAspect="1"/>
          </p:cNvPicPr>
          <p:nvPr/>
        </p:nvPicPr>
        <p:blipFill>
          <a:blip r:embed="rId66"/>
          <a:stretch>
            <a:fillRect/>
          </a:stretch>
        </p:blipFill>
        <p:spPr>
          <a:xfrm>
            <a:off x="351665" y="3957585"/>
            <a:ext cx="4127895" cy="2628000"/>
          </a:xfrm>
          <a:prstGeom prst="rect">
            <a:avLst/>
          </a:prstGeom>
          <a:ln w="28575">
            <a:solidFill>
              <a:srgbClr val="FFFF00"/>
            </a:solidFill>
          </a:ln>
        </p:spPr>
      </p:pic>
      <p:sp>
        <p:nvSpPr>
          <p:cNvPr id="6" name="TextovéPole 5"/>
          <p:cNvSpPr txBox="1"/>
          <p:nvPr/>
        </p:nvSpPr>
        <p:spPr>
          <a:xfrm>
            <a:off x="216000" y="122233"/>
            <a:ext cx="4471235" cy="523220"/>
          </a:xfrm>
          <a:prstGeom prst="rect">
            <a:avLst/>
          </a:prstGeom>
          <a:solidFill>
            <a:schemeClr val="accent1">
              <a:lumMod val="20000"/>
              <a:lumOff val="80000"/>
            </a:schemeClr>
          </a:solidFill>
        </p:spPr>
        <p:txBody>
          <a:bodyPr wrap="square" rtlCol="0">
            <a:spAutoFit/>
          </a:bodyPr>
          <a:lstStyle/>
          <a:p>
            <a:pPr algn="ctr"/>
            <a:r>
              <a:rPr lang="cs-CZ" sz="1400" dirty="0" smtClean="0">
                <a:latin typeface="Arial" panose="020B0604020202020204" pitchFamily="34" charset="0"/>
                <a:cs typeface="Arial" panose="020B0604020202020204" pitchFamily="34" charset="0"/>
              </a:rPr>
              <a:t>Foto Jiří </a:t>
            </a:r>
            <a:r>
              <a:rPr lang="cs-CZ" sz="1400" dirty="0" err="1" smtClean="0">
                <a:latin typeface="Arial" panose="020B0604020202020204" pitchFamily="34" charset="0"/>
                <a:cs typeface="Arial" panose="020B0604020202020204" pitchFamily="34" charset="0"/>
              </a:rPr>
              <a:t>Havner</a:t>
            </a:r>
            <a:endParaRPr lang="cs-CZ" sz="1400" dirty="0" smtClean="0">
              <a:latin typeface="Arial" panose="020B0604020202020204" pitchFamily="34" charset="0"/>
              <a:cs typeface="Arial" panose="020B0604020202020204" pitchFamily="34" charset="0"/>
            </a:endParaRPr>
          </a:p>
          <a:p>
            <a:pPr algn="ctr"/>
            <a:r>
              <a:rPr lang="cs-CZ" sz="1400" dirty="0" smtClean="0">
                <a:latin typeface="Arial" panose="020B0604020202020204" pitchFamily="34" charset="0"/>
                <a:cs typeface="Arial" panose="020B0604020202020204" pitchFamily="34" charset="0"/>
              </a:rPr>
              <a:t>TJ Krupka – SK Štětí   4.11.2017</a:t>
            </a:r>
          </a:p>
        </p:txBody>
      </p:sp>
    </p:spTree>
  </p:cSld>
  <p:clrMapOvr>
    <a:masterClrMapping/>
  </p:clrMapOvr>
  <p:transition>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7272784" y="700387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11</a:t>
            </a:r>
          </a:p>
        </p:txBody>
      </p:sp>
      <p:sp>
        <p:nvSpPr>
          <p:cNvPr id="16" name="TextovéPole 15"/>
          <p:cNvSpPr txBox="1"/>
          <p:nvPr/>
        </p:nvSpPr>
        <p:spPr>
          <a:xfrm>
            <a:off x="1802777" y="6932448"/>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34</a:t>
            </a:r>
          </a:p>
        </p:txBody>
      </p:sp>
      <p:sp>
        <p:nvSpPr>
          <p:cNvPr id="10" name="TextovéPole 9"/>
          <p:cNvSpPr txBox="1"/>
          <p:nvPr/>
        </p:nvSpPr>
        <p:spPr>
          <a:xfrm>
            <a:off x="71984" y="418618"/>
            <a:ext cx="4608512" cy="7017306"/>
          </a:xfrm>
          <a:prstGeom prst="rect">
            <a:avLst/>
          </a:prstGeom>
          <a:noFill/>
        </p:spPr>
        <p:txBody>
          <a:bodyPr wrap="square" rtlCol="0">
            <a:spAutoFit/>
          </a:bodyPr>
          <a:lstStyle/>
          <a:p>
            <a:pPr algn="ctr"/>
            <a:r>
              <a:rPr lang="cs-CZ" sz="2000" u="sng" dirty="0" smtClean="0">
                <a:latin typeface="Bookman Old Style" pitchFamily="18" charset="0"/>
              </a:rPr>
              <a:t>TJ Krupka – SK Štětí</a:t>
            </a:r>
          </a:p>
          <a:p>
            <a:pPr algn="ctr"/>
            <a:r>
              <a:rPr lang="cs-CZ" sz="2000" u="sng" dirty="0" smtClean="0">
                <a:latin typeface="Bookman Old Style" pitchFamily="18" charset="0"/>
              </a:rPr>
              <a:t>2:1 (0:1) </a:t>
            </a:r>
            <a:r>
              <a:rPr lang="cs-CZ" sz="1400" u="sng" dirty="0" smtClean="0">
                <a:latin typeface="Bookman Old Style" pitchFamily="18" charset="0"/>
              </a:rPr>
              <a:t>28.10.2017 11. hrané kolo</a:t>
            </a:r>
          </a:p>
          <a:p>
            <a:pPr algn="just"/>
            <a:r>
              <a:rPr lang="cs-CZ" sz="1000" b="0" dirty="0" smtClean="0">
                <a:latin typeface="Arial" panose="020B0604020202020204" pitchFamily="34" charset="0"/>
                <a:cs typeface="Arial" panose="020B0604020202020204" pitchFamily="34" charset="0"/>
              </a:rPr>
              <a:t>Do Krupky jsme chtěli jet bojovat o 5. místo, ale když trenéři v týdnu před utkáním začali počítat padlé a zraněné, tak to to vypadalo, že pojedeme jen na výlet. Když v pátek ještě omarodil další hráč, tak nám do smíchu nebylo. Poděkování patří klukům  starší přípravky, hlavně teda Davidovi Bílkovi. I když teda sestava nebyla optimální, tak jsme byli odhodláni o body se porvat a zkusit vyhrát. První minuty patřily domácím, kterým se dařilo a našemu týmu nějaký čas trvalo než se dostal do správné provozní teploty. Vypracovali jsme si několik slibných brankových příležitostí a ve 25. minutě jsme se dokonce ujali vedení 1:0. Daniel Hromy přichystal pro Lukáše </a:t>
            </a:r>
            <a:r>
              <a:rPr lang="cs-CZ" sz="1000" b="0" dirty="0" err="1" smtClean="0">
                <a:latin typeface="Arial" panose="020B0604020202020204" pitchFamily="34" charset="0"/>
                <a:cs typeface="Arial" panose="020B0604020202020204" pitchFamily="34" charset="0"/>
              </a:rPr>
              <a:t>Širochomana</a:t>
            </a:r>
            <a:r>
              <a:rPr lang="cs-CZ" sz="1000" b="0" dirty="0" smtClean="0">
                <a:latin typeface="Arial" panose="020B0604020202020204" pitchFamily="34" charset="0"/>
                <a:cs typeface="Arial" panose="020B0604020202020204" pitchFamily="34" charset="0"/>
              </a:rPr>
              <a:t> krásnou lahůdku a  ten se odměnil krásnou střelou do levého horního růžku. Výsledkem 1:0 také skončil 1. poločas a do 2. poloviny nastoupila Krupka se změnou na postu brankáře s cílem vývoj zápasu otočit. Odpověděli jsme hezkou kombinační hrou a dařilo se nám lépe než v úvod utkání. Ve 35.minutě se bohužel jeden z obránců dopustil hrubé chyby, když úplně zbytečně vracel míč směrem ke své brance, kde číhal Michal </a:t>
            </a:r>
            <a:r>
              <a:rPr lang="cs-CZ" sz="1000" b="0" dirty="0" err="1" smtClean="0">
                <a:latin typeface="Arial" panose="020B0604020202020204" pitchFamily="34" charset="0"/>
                <a:cs typeface="Arial" panose="020B0604020202020204" pitchFamily="34" charset="0"/>
              </a:rPr>
              <a:t>Šipovič</a:t>
            </a:r>
            <a:r>
              <a:rPr lang="cs-CZ" sz="1000" b="0" dirty="0" smtClean="0">
                <a:latin typeface="Arial" panose="020B0604020202020204" pitchFamily="34" charset="0"/>
                <a:cs typeface="Arial" panose="020B0604020202020204" pitchFamily="34" charset="0"/>
              </a:rPr>
              <a:t> a Petr Hůrka byl bezmocný. Výsledek 1:1 nám moc nevyhovoval a i nadále jsme snažili být aktivnější. Chyběla však ta třešinka na dortu v podobě finální přihrávky a přesné koncovky. Trest se dostavil v 50. minutě. Soupeře jsme sice zmáčkli před jeho brankou, ale místo rozumné přihrávky jsme se utopili v kličkách a o míč jsme přišli. Následoval protiútok, po kterém se k míči dostal autor první branky v naší síti a podařilo se mu skórovat i podruhé. Chuť na vyrovnání jsme ve zbývajícím čase měli, ale bohužel síly už začaly docházet. Přišel konec a s ním i zklamání, které ale k fotbalu patří a hlavně, když je to jen o branku. </a:t>
            </a:r>
          </a:p>
          <a:p>
            <a:pPr algn="just"/>
            <a:r>
              <a:rPr lang="cs-CZ" sz="1000" b="0" u="sng" dirty="0" smtClean="0">
                <a:latin typeface="Arial" panose="020B0604020202020204" pitchFamily="34" charset="0"/>
                <a:cs typeface="Arial" panose="020B0604020202020204" pitchFamily="34" charset="0"/>
              </a:rPr>
              <a:t>Miloslav Hromy – trenér Štětí</a:t>
            </a:r>
          </a:p>
          <a:p>
            <a:pPr algn="just"/>
            <a:r>
              <a:rPr lang="cs-CZ" sz="1000" b="0" dirty="0" smtClean="0">
                <a:latin typeface="Arial" panose="020B0604020202020204" pitchFamily="34" charset="0"/>
                <a:cs typeface="Arial" panose="020B0604020202020204" pitchFamily="34" charset="0"/>
              </a:rPr>
              <a:t>zápas jsme z důvodu nemocí jeli spíše </a:t>
            </a:r>
            <a:r>
              <a:rPr lang="cs-CZ" sz="1000" b="0" dirty="0" err="1" smtClean="0">
                <a:latin typeface="Arial" panose="020B0604020202020204" pitchFamily="34" charset="0"/>
                <a:cs typeface="Arial" panose="020B0604020202020204" pitchFamily="34" charset="0"/>
              </a:rPr>
              <a:t>odbojovat</a:t>
            </a:r>
            <a:r>
              <a:rPr lang="cs-CZ" sz="1000" b="0" dirty="0" smtClean="0">
                <a:latin typeface="Arial" panose="020B0604020202020204" pitchFamily="34" charset="0"/>
                <a:cs typeface="Arial" panose="020B0604020202020204" pitchFamily="34" charset="0"/>
              </a:rPr>
              <a:t>. Hráli jsme ale dobře a hru přizpůsobili malému počtu hráčů. Musíme ještě potrénovat lepší přechod do útoku a zlepšit koncovku. V budoucnu </a:t>
            </a:r>
            <a:r>
              <a:rPr lang="cs-CZ" sz="1000" b="0" dirty="0">
                <a:latin typeface="Arial" panose="020B0604020202020204" pitchFamily="34" charset="0"/>
                <a:cs typeface="Arial" panose="020B0604020202020204" pitchFamily="34" charset="0"/>
              </a:rPr>
              <a:t>by to </a:t>
            </a:r>
            <a:r>
              <a:rPr lang="cs-CZ" sz="1000" b="0" dirty="0" smtClean="0">
                <a:latin typeface="Arial" panose="020B0604020202020204" pitchFamily="34" charset="0"/>
                <a:cs typeface="Arial" panose="020B0604020202020204" pitchFamily="34" charset="0"/>
              </a:rPr>
              <a:t>mohlo</a:t>
            </a:r>
            <a:r>
              <a:rPr lang="cs-CZ" sz="1000" b="0" dirty="0">
                <a:latin typeface="Arial" panose="020B0604020202020204" pitchFamily="34" charset="0"/>
                <a:cs typeface="Arial" panose="020B0604020202020204" pitchFamily="34" charset="0"/>
              </a:rPr>
              <a:t>  být </a:t>
            </a:r>
            <a:r>
              <a:rPr lang="cs-CZ" sz="1000" b="0" dirty="0" smtClean="0">
                <a:latin typeface="Arial" panose="020B0604020202020204" pitchFamily="34" charset="0"/>
                <a:cs typeface="Arial" panose="020B0604020202020204" pitchFamily="34" charset="0"/>
              </a:rPr>
              <a:t>ještě </a:t>
            </a:r>
            <a:r>
              <a:rPr lang="cs-CZ" sz="1000" b="0" dirty="0">
                <a:latin typeface="Arial" panose="020B0604020202020204" pitchFamily="34" charset="0"/>
                <a:cs typeface="Arial" panose="020B0604020202020204" pitchFamily="34" charset="0"/>
              </a:rPr>
              <a:t>lepší . Vyvarovat se </a:t>
            </a:r>
            <a:r>
              <a:rPr lang="cs-CZ" sz="1000" b="0" dirty="0" smtClean="0">
                <a:latin typeface="Arial" panose="020B0604020202020204" pitchFamily="34" charset="0"/>
                <a:cs typeface="Arial" panose="020B0604020202020204" pitchFamily="34" charset="0"/>
              </a:rPr>
              <a:t>musíme také zbytečných </a:t>
            </a:r>
            <a:r>
              <a:rPr lang="cs-CZ" sz="1000" b="0" dirty="0">
                <a:latin typeface="Arial" panose="020B0604020202020204" pitchFamily="34" charset="0"/>
                <a:cs typeface="Arial" panose="020B0604020202020204" pitchFamily="34" charset="0"/>
              </a:rPr>
              <a:t>chyb v zadních </a:t>
            </a:r>
            <a:r>
              <a:rPr lang="cs-CZ" sz="1000" b="0" dirty="0" smtClean="0">
                <a:latin typeface="Arial" panose="020B0604020202020204" pitchFamily="34" charset="0"/>
                <a:cs typeface="Arial" panose="020B0604020202020204" pitchFamily="34" charset="0"/>
              </a:rPr>
              <a:t>řadách. Jsou to však chyby v tomto věku zcela běžné a hráči na ně mají právo. Pozorujeme, že hráči se lepší zápas od zápasu a z toho máme radost. Pochvala patří celému týmu. Hráči bojovali a nevzdali to ani za nepříznivého výsledku. Součástí týmu se staly i rodiče, kteří vážili cestu do Krupky a fandili. Děkujeme. Příští </a:t>
            </a:r>
            <a:r>
              <a:rPr lang="cs-CZ" sz="1000" b="0" dirty="0">
                <a:latin typeface="Arial" panose="020B0604020202020204" pitchFamily="34" charset="0"/>
                <a:cs typeface="Arial" panose="020B0604020202020204" pitchFamily="34" charset="0"/>
              </a:rPr>
              <a:t>víkend jedeme k poslednímu zápasu </a:t>
            </a:r>
            <a:r>
              <a:rPr lang="cs-CZ" sz="1000" b="0" dirty="0" smtClean="0">
                <a:latin typeface="Arial" panose="020B0604020202020204" pitchFamily="34" charset="0"/>
                <a:cs typeface="Arial" panose="020B0604020202020204" pitchFamily="34" charset="0"/>
              </a:rPr>
              <a:t>podzimu do Soběchleb, kde má domácí sídlo Junior Teplice. Stále máme šanci přezimovat na 6. místě. Nemocným přejeme rychlé uzdravení a věříme,  že týmu už proti Teplicím pomůžou.</a:t>
            </a:r>
          </a:p>
          <a:p>
            <a:pPr algn="just"/>
            <a:r>
              <a:rPr lang="cs-CZ" sz="1000" b="0" u="sng" dirty="0" smtClean="0">
                <a:latin typeface="Arial" panose="020B0604020202020204" pitchFamily="34" charset="0"/>
                <a:cs typeface="Arial" panose="020B0604020202020204" pitchFamily="34" charset="0"/>
              </a:rPr>
              <a:t>Branky: </a:t>
            </a:r>
            <a:r>
              <a:rPr lang="cs-CZ" sz="1000" b="0" dirty="0" err="1" smtClean="0">
                <a:latin typeface="Arial" panose="020B0604020202020204" pitchFamily="34" charset="0"/>
                <a:cs typeface="Arial" panose="020B0604020202020204" pitchFamily="34" charset="0"/>
              </a:rPr>
              <a:t>L.Širochoman</a:t>
            </a:r>
            <a:r>
              <a:rPr lang="cs-CZ" sz="1000" b="0" dirty="0" smtClean="0">
                <a:latin typeface="Arial" panose="020B0604020202020204" pitchFamily="34" charset="0"/>
                <a:cs typeface="Arial" panose="020B0604020202020204" pitchFamily="34" charset="0"/>
              </a:rPr>
              <a:t> 1</a:t>
            </a:r>
          </a:p>
          <a:p>
            <a:pPr algn="just"/>
            <a:r>
              <a:rPr lang="cs-CZ" sz="1000" b="0" u="sng" dirty="0" smtClean="0">
                <a:latin typeface="Arial" panose="020B0604020202020204" pitchFamily="34" charset="0"/>
                <a:cs typeface="Arial" panose="020B0604020202020204" pitchFamily="34" charset="0"/>
              </a:rPr>
              <a:t>Sestava: </a:t>
            </a:r>
            <a:r>
              <a:rPr lang="cs-CZ" sz="1000" b="0" dirty="0" err="1" smtClean="0">
                <a:latin typeface="Arial" panose="020B0604020202020204" pitchFamily="34" charset="0"/>
                <a:cs typeface="Arial" panose="020B0604020202020204" pitchFamily="34" charset="0"/>
              </a:rPr>
              <a:t>P.Hůrka</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M.Borovec</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L.Viktora</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D.Hromy</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L.Širochoman</a:t>
            </a:r>
            <a:r>
              <a:rPr lang="cs-CZ" sz="1000" b="0" dirty="0" smtClean="0">
                <a:latin typeface="Arial" panose="020B0604020202020204" pitchFamily="34" charset="0"/>
                <a:cs typeface="Arial" panose="020B0604020202020204" pitchFamily="34" charset="0"/>
              </a:rPr>
              <a:t>, </a:t>
            </a:r>
          </a:p>
          <a:p>
            <a:pPr algn="just"/>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P.Oliva</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D.Bílek</a:t>
            </a:r>
            <a:endParaRPr lang="cs-CZ" sz="1000" b="0" dirty="0" smtClean="0">
              <a:latin typeface="Arial" panose="020B0604020202020204" pitchFamily="34" charset="0"/>
              <a:cs typeface="Arial" panose="020B0604020202020204" pitchFamily="34" charset="0"/>
            </a:endParaRPr>
          </a:p>
          <a:p>
            <a:pPr algn="just"/>
            <a:r>
              <a:rPr lang="cs-CZ" sz="1000" b="0" u="sng" dirty="0" smtClean="0">
                <a:latin typeface="Arial" panose="020B0604020202020204" pitchFamily="34" charset="0"/>
                <a:cs typeface="Arial" panose="020B0604020202020204" pitchFamily="34" charset="0"/>
              </a:rPr>
              <a:t>Trenér: </a:t>
            </a:r>
            <a:r>
              <a:rPr lang="cs-CZ" sz="1000" b="0" dirty="0" err="1" smtClean="0">
                <a:latin typeface="Arial" panose="020B0604020202020204" pitchFamily="34" charset="0"/>
                <a:cs typeface="Arial" panose="020B0604020202020204" pitchFamily="34" charset="0"/>
              </a:rPr>
              <a:t>M.Hromy</a:t>
            </a:r>
            <a:endParaRPr lang="cs-CZ" sz="1000" b="0" dirty="0" smtClean="0">
              <a:latin typeface="Arial" panose="020B0604020202020204" pitchFamily="34" charset="0"/>
              <a:cs typeface="Arial" panose="020B0604020202020204" pitchFamily="34" charset="0"/>
            </a:endParaRPr>
          </a:p>
          <a:p>
            <a:pPr algn="just"/>
            <a:r>
              <a:rPr lang="cs-CZ" sz="1000" b="0" u="sng" dirty="0" smtClean="0">
                <a:latin typeface="Arial" panose="020B0604020202020204" pitchFamily="34" charset="0"/>
                <a:cs typeface="Arial" panose="020B0604020202020204" pitchFamily="34" charset="0"/>
              </a:rPr>
              <a:t>Rozhodčí: </a:t>
            </a:r>
            <a:r>
              <a:rPr lang="cs-CZ" sz="1000" b="0" dirty="0" err="1" smtClean="0">
                <a:latin typeface="Arial" panose="020B0604020202020204" pitchFamily="34" charset="0"/>
                <a:cs typeface="Arial" panose="020B0604020202020204" pitchFamily="34" charset="0"/>
              </a:rPr>
              <a:t>MJ.Petráček</a:t>
            </a:r>
            <a:r>
              <a:rPr lang="cs-CZ" sz="1000" b="0" dirty="0" smtClean="0">
                <a:latin typeface="Arial" panose="020B0604020202020204" pitchFamily="34" charset="0"/>
                <a:cs typeface="Arial" panose="020B0604020202020204" pitchFamily="34" charset="0"/>
              </a:rPr>
              <a:t> </a:t>
            </a:r>
          </a:p>
        </p:txBody>
      </p:sp>
      <p:sp>
        <p:nvSpPr>
          <p:cNvPr id="2" name="TextovéPole 1"/>
          <p:cNvSpPr txBox="1"/>
          <p:nvPr/>
        </p:nvSpPr>
        <p:spPr>
          <a:xfrm>
            <a:off x="756061" y="77355"/>
            <a:ext cx="2952328" cy="307777"/>
          </a:xfrm>
          <a:prstGeom prst="rect">
            <a:avLst/>
          </a:prstGeom>
          <a:solidFill>
            <a:srgbClr val="99FF66"/>
          </a:solidFill>
        </p:spPr>
        <p:txBody>
          <a:bodyPr wrap="square" rtlCol="0">
            <a:spAutoFit/>
          </a:bodyPr>
          <a:lstStyle/>
          <a:p>
            <a:pPr algn="just"/>
            <a:r>
              <a:rPr lang="cs-CZ" sz="1400" u="sng" dirty="0" smtClean="0">
                <a:latin typeface="Bookman Old Style" pitchFamily="18" charset="0"/>
              </a:rPr>
              <a:t>Těsná prohra mladších žáků</a:t>
            </a:r>
          </a:p>
        </p:txBody>
      </p:sp>
      <p:graphicFrame>
        <p:nvGraphicFramePr>
          <p:cNvPr id="6" name="Tabulka 5"/>
          <p:cNvGraphicFramePr>
            <a:graphicFrameLocks noGrp="1"/>
          </p:cNvGraphicFramePr>
          <p:nvPr>
            <p:extLst>
              <p:ext uri="{D42A27DB-BD31-4B8C-83A1-F6EECF244321}">
                <p14:modId xmlns:p14="http://schemas.microsoft.com/office/powerpoint/2010/main" val="4040893940"/>
              </p:ext>
            </p:extLst>
          </p:nvPr>
        </p:nvGraphicFramePr>
        <p:xfrm>
          <a:off x="5612698" y="130806"/>
          <a:ext cx="4396390" cy="3208020"/>
        </p:xfrm>
        <a:graphic>
          <a:graphicData uri="http://schemas.openxmlformats.org/drawingml/2006/table">
            <a:tbl>
              <a:tblPr/>
              <a:tblGrid>
                <a:gridCol w="214197">
                  <a:extLst>
                    <a:ext uri="{9D8B030D-6E8A-4147-A177-3AD203B41FA5}">
                      <a16:colId xmlns:a16="http://schemas.microsoft.com/office/drawing/2014/main" val="76694617"/>
                    </a:ext>
                  </a:extLst>
                </a:gridCol>
                <a:gridCol w="406974">
                  <a:extLst>
                    <a:ext uri="{9D8B030D-6E8A-4147-A177-3AD203B41FA5}">
                      <a16:colId xmlns:a16="http://schemas.microsoft.com/office/drawing/2014/main" val="2176037841"/>
                    </a:ext>
                  </a:extLst>
                </a:gridCol>
                <a:gridCol w="1309278">
                  <a:extLst>
                    <a:ext uri="{9D8B030D-6E8A-4147-A177-3AD203B41FA5}">
                      <a16:colId xmlns:a16="http://schemas.microsoft.com/office/drawing/2014/main" val="329271082"/>
                    </a:ext>
                  </a:extLst>
                </a:gridCol>
                <a:gridCol w="342715">
                  <a:extLst>
                    <a:ext uri="{9D8B030D-6E8A-4147-A177-3AD203B41FA5}">
                      <a16:colId xmlns:a16="http://schemas.microsoft.com/office/drawing/2014/main" val="119999368"/>
                    </a:ext>
                  </a:extLst>
                </a:gridCol>
                <a:gridCol w="332005">
                  <a:extLst>
                    <a:ext uri="{9D8B030D-6E8A-4147-A177-3AD203B41FA5}">
                      <a16:colId xmlns:a16="http://schemas.microsoft.com/office/drawing/2014/main" val="3074847741"/>
                    </a:ext>
                  </a:extLst>
                </a:gridCol>
                <a:gridCol w="214197">
                  <a:extLst>
                    <a:ext uri="{9D8B030D-6E8A-4147-A177-3AD203B41FA5}">
                      <a16:colId xmlns:a16="http://schemas.microsoft.com/office/drawing/2014/main" val="2514605221"/>
                    </a:ext>
                  </a:extLst>
                </a:gridCol>
                <a:gridCol w="214197">
                  <a:extLst>
                    <a:ext uri="{9D8B030D-6E8A-4147-A177-3AD203B41FA5}">
                      <a16:colId xmlns:a16="http://schemas.microsoft.com/office/drawing/2014/main" val="1194418341"/>
                    </a:ext>
                  </a:extLst>
                </a:gridCol>
                <a:gridCol w="214197">
                  <a:extLst>
                    <a:ext uri="{9D8B030D-6E8A-4147-A177-3AD203B41FA5}">
                      <a16:colId xmlns:a16="http://schemas.microsoft.com/office/drawing/2014/main" val="4265135442"/>
                    </a:ext>
                  </a:extLst>
                </a:gridCol>
                <a:gridCol w="535492">
                  <a:extLst>
                    <a:ext uri="{9D8B030D-6E8A-4147-A177-3AD203B41FA5}">
                      <a16:colId xmlns:a16="http://schemas.microsoft.com/office/drawing/2014/main" val="3300447855"/>
                    </a:ext>
                  </a:extLst>
                </a:gridCol>
                <a:gridCol w="345392">
                  <a:extLst>
                    <a:ext uri="{9D8B030D-6E8A-4147-A177-3AD203B41FA5}">
                      <a16:colId xmlns:a16="http://schemas.microsoft.com/office/drawing/2014/main" val="3970170872"/>
                    </a:ext>
                  </a:extLst>
                </a:gridCol>
                <a:gridCol w="267746">
                  <a:extLst>
                    <a:ext uri="{9D8B030D-6E8A-4147-A177-3AD203B41FA5}">
                      <a16:colId xmlns:a16="http://schemas.microsoft.com/office/drawing/2014/main" val="3804213900"/>
                    </a:ext>
                  </a:extLst>
                </a:gridCol>
              </a:tblGrid>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554077220"/>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9">
                  <a:txBody>
                    <a:bodyPr/>
                    <a:lstStyle/>
                    <a:p>
                      <a:pPr algn="ctr" fontAlgn="ctr"/>
                      <a:r>
                        <a:rPr lang="pl-PL" sz="1400" b="1" i="0" u="none" strike="noStrike" dirty="0">
                          <a:solidFill>
                            <a:srgbClr val="0000CC"/>
                          </a:solidFill>
                          <a:effectLst/>
                          <a:latin typeface="Calibri" panose="020F0502020204030204" pitchFamily="34" charset="0"/>
                        </a:rPr>
                        <a:t>Ústecký přebor 2017-2018 po 13. kole</a:t>
                      </a:r>
                    </a:p>
                  </a:txBody>
                  <a:tcPr marL="9525" marR="952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076855170"/>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FF0000"/>
                          </a:solidFill>
                          <a:effectLst/>
                          <a:latin typeface="Arial" panose="020B0604020202020204" pitchFamily="34" charset="0"/>
                        </a:rPr>
                        <a:t>Mostecký fotbalový klub</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39:14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31</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134342357"/>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SK Baník Modlany z.s.</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32:19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31</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44910421"/>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34:15</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29</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218751012"/>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TJ Sokol Srbice</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27:15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27</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814933759"/>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dirty="0">
                          <a:solidFill>
                            <a:srgbClr val="000000"/>
                          </a:solidFill>
                          <a:effectLst/>
                          <a:latin typeface="Arial" panose="020B0604020202020204" pitchFamily="34" charset="0"/>
                        </a:rPr>
                        <a:t>SK STAP-TRATEC Vilémov</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dirty="0" smtClean="0">
                          <a:solidFill>
                            <a:srgbClr val="000000"/>
                          </a:solidFill>
                          <a:effectLst/>
                          <a:latin typeface="Arial" panose="020B0604020202020204" pitchFamily="34" charset="0"/>
                        </a:rPr>
                        <a:t>25:19</a:t>
                      </a:r>
                      <a:endParaRPr lang="cs-CZ" sz="8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9167544"/>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SK Brná, z.s.</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30:28</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339395558"/>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FK Slavoj Žatec z.s.</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24:31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260715158"/>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FK Jílové</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17:26</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802438370"/>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TJ Spartak Perštejn, z.s.</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27:24</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527756983"/>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TJ Krupka</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20:25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74467941"/>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FK Tatran Kadaň o.s.</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27:33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467116049"/>
                  </a:ext>
                </a:extLst>
              </a:tr>
              <a:tr h="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TJ H.Jiřetín /Litvínov</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21:27</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833555624"/>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Fotbalový klub Bílina</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26:31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352789825"/>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FK Litoměřicko, z.s. B</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27:36</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917986077"/>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FK Jiskra Modrá, z.s.</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20:32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587587116"/>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FK Neštěmice, z.s.</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dirty="0" smtClean="0">
                          <a:solidFill>
                            <a:srgbClr val="000000"/>
                          </a:solidFill>
                          <a:effectLst/>
                          <a:latin typeface="Arial" panose="020B0604020202020204" pitchFamily="34" charset="0"/>
                        </a:rPr>
                        <a:t>26:47</a:t>
                      </a:r>
                      <a:endParaRPr lang="cs-CZ" sz="8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601211638"/>
                  </a:ext>
                </a:extLst>
              </a:tr>
              <a:tr h="15240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46687407"/>
                  </a:ext>
                </a:extLst>
              </a:tr>
            </a:tbl>
          </a:graphicData>
        </a:graphic>
      </p:graphicFrame>
      <p:sp>
        <p:nvSpPr>
          <p:cNvPr id="7" name="TextovéPole 6"/>
          <p:cNvSpPr txBox="1"/>
          <p:nvPr/>
        </p:nvSpPr>
        <p:spPr>
          <a:xfrm>
            <a:off x="5612698" y="3566651"/>
            <a:ext cx="4396390" cy="3293209"/>
          </a:xfrm>
          <a:prstGeom prst="rect">
            <a:avLst/>
          </a:prstGeom>
          <a:blipFill>
            <a:blip r:embed="rId3"/>
            <a:tile tx="0" ty="0" sx="100000" sy="100000" flip="none" algn="tl"/>
          </a:blipFill>
          <a:effectLst>
            <a:glow rad="63500">
              <a:srgbClr val="FFFF00">
                <a:alpha val="40000"/>
              </a:srgbClr>
            </a:glow>
            <a:softEdge rad="558800"/>
          </a:effectLst>
        </p:spPr>
        <p:txBody>
          <a:bodyPr wrap="square" rtlCol="0">
            <a:spAutoFit/>
          </a:bodyPr>
          <a:lstStyle/>
          <a:p>
            <a:pPr algn="just"/>
            <a:r>
              <a:rPr lang="cs-CZ" sz="1300" dirty="0" smtClean="0">
                <a:latin typeface="Arial" panose="020B0604020202020204" pitchFamily="34" charset="0"/>
                <a:cs typeface="Arial" panose="020B0604020202020204" pitchFamily="34" charset="0"/>
              </a:rPr>
              <a:t>Prohry celků na 1. a 2. místě, Štětí  má dokonce za sebou již 2, znamenaly výměnu na 1. místě tabulky, kam se dostal Mostecký fotbalový klub po vítězství v Horním Jiřetíně.  Ke třem vedoucím celkům tabulky se nebezpečně přibližují Srbice, které přestřílely </a:t>
            </a:r>
            <a:r>
              <a:rPr lang="cs-CZ" sz="1300" dirty="0" err="1" smtClean="0">
                <a:latin typeface="Arial" panose="020B0604020202020204" pitchFamily="34" charset="0"/>
                <a:cs typeface="Arial" panose="020B0604020202020204" pitchFamily="34" charset="0"/>
              </a:rPr>
              <a:t>Brnou</a:t>
            </a:r>
            <a:r>
              <a:rPr lang="cs-CZ" sz="1300" dirty="0" smtClean="0">
                <a:latin typeface="Arial" panose="020B0604020202020204" pitchFamily="34" charset="0"/>
                <a:cs typeface="Arial" panose="020B0604020202020204" pitchFamily="34" charset="0"/>
              </a:rPr>
              <a:t>. Pak je velká bodová mezera a následují 4 celky se ziskem 20 bodů. Na 9. místě je Perštejn, kterým se uzdravil David </a:t>
            </a:r>
            <a:r>
              <a:rPr lang="cs-CZ" sz="1300" dirty="0" err="1" smtClean="0">
                <a:latin typeface="Arial" panose="020B0604020202020204" pitchFamily="34" charset="0"/>
                <a:cs typeface="Arial" panose="020B0604020202020204" pitchFamily="34" charset="0"/>
              </a:rPr>
              <a:t>Filinger</a:t>
            </a:r>
            <a:r>
              <a:rPr lang="cs-CZ" sz="1300" dirty="0" smtClean="0">
                <a:latin typeface="Arial" panose="020B0604020202020204" pitchFamily="34" charset="0"/>
                <a:cs typeface="Arial" panose="020B0604020202020204" pitchFamily="34" charset="0"/>
              </a:rPr>
              <a:t> a hned je to znát.  Desátá je Krupka, která vyhrála již 3x za sebou.  V malém klidu může být ještě 11. Kadaň a 12. Horní Jiřetín/Litvínov.  13. je Bílina, která byla dlouhou dobu v horní polovině tabulky, ale teď se kolo od kola propadá níže a níže.  14. místo patří Litoměřické rezervě. Na posledních dvou místech jsou 10 bodová Modrá a Neštěmice. Obzvlášť Neštěmice prožívají velkou krizi. Již 9 zápasů nevyhráli.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ovéPole 1"/>
          <p:cNvSpPr txBox="1"/>
          <p:nvPr/>
        </p:nvSpPr>
        <p:spPr>
          <a:xfrm>
            <a:off x="12058662" y="1"/>
            <a:ext cx="184731" cy="261610"/>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cs-CZ" dirty="0"/>
          </a:p>
        </p:txBody>
      </p:sp>
      <p:sp>
        <p:nvSpPr>
          <p:cNvPr id="9" name="TextovéPole 2"/>
          <p:cNvSpPr txBox="1"/>
          <p:nvPr/>
        </p:nvSpPr>
        <p:spPr>
          <a:xfrm>
            <a:off x="12058662" y="1"/>
            <a:ext cx="184731" cy="261610"/>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cs-CZ" dirty="0"/>
          </a:p>
        </p:txBody>
      </p:sp>
      <p:cxnSp>
        <p:nvCxnSpPr>
          <p:cNvPr id="15" name="Přímá spojovací šipka 14"/>
          <p:cNvCxnSpPr/>
          <p:nvPr/>
        </p:nvCxnSpPr>
        <p:spPr bwMode="auto">
          <a:xfrm>
            <a:off x="3609477" y="7075884"/>
            <a:ext cx="85889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20" name="TextovéPole 19"/>
          <p:cNvSpPr txBox="1"/>
          <p:nvPr/>
        </p:nvSpPr>
        <p:spPr>
          <a:xfrm>
            <a:off x="7689229"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33</a:t>
            </a:r>
          </a:p>
        </p:txBody>
      </p:sp>
      <p:cxnSp>
        <p:nvCxnSpPr>
          <p:cNvPr id="16" name="Přímá spojovací šipka 15"/>
          <p:cNvCxnSpPr/>
          <p:nvPr/>
        </p:nvCxnSpPr>
        <p:spPr bwMode="auto">
          <a:xfrm>
            <a:off x="3384352" y="7075884"/>
            <a:ext cx="1359918"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8" name="Přímá spojovací šipka 17"/>
          <p:cNvCxnSpPr/>
          <p:nvPr/>
        </p:nvCxnSpPr>
        <p:spPr bwMode="auto">
          <a:xfrm>
            <a:off x="3895777" y="7239000"/>
            <a:ext cx="100204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1" name="TextovéPole 10"/>
          <p:cNvSpPr txBox="1"/>
          <p:nvPr/>
        </p:nvSpPr>
        <p:spPr>
          <a:xfrm>
            <a:off x="1874784" y="7019845"/>
            <a:ext cx="429448" cy="200055"/>
          </a:xfrm>
          <a:prstGeom prst="rect">
            <a:avLst/>
          </a:prstGeom>
          <a:noFill/>
          <a:ln>
            <a:solidFill>
              <a:schemeClr val="tx1"/>
            </a:solidFill>
          </a:ln>
        </p:spPr>
        <p:txBody>
          <a:bodyPr wrap="square" rtlCol="0">
            <a:spAutoFit/>
          </a:bodyPr>
          <a:lstStyle/>
          <a:p>
            <a:pPr algn="ctr"/>
            <a:r>
              <a:rPr lang="cs-CZ" sz="700" dirty="0" smtClean="0">
                <a:latin typeface="Bookman Old Style" pitchFamily="18" charset="0"/>
              </a:rPr>
              <a:t>12</a:t>
            </a:r>
          </a:p>
        </p:txBody>
      </p:sp>
      <p:sp>
        <p:nvSpPr>
          <p:cNvPr id="14" name="TextovéPole 13"/>
          <p:cNvSpPr txBox="1"/>
          <p:nvPr/>
        </p:nvSpPr>
        <p:spPr>
          <a:xfrm>
            <a:off x="5677764" y="1135868"/>
            <a:ext cx="4452377" cy="5796000"/>
          </a:xfrm>
          <a:prstGeom prst="rect">
            <a:avLst/>
          </a:prstGeom>
          <a:noFill/>
        </p:spPr>
        <p:txBody>
          <a:bodyPr wrap="square" rtlCol="0">
            <a:spAutoFit/>
          </a:bodyPr>
          <a:lstStyle/>
          <a:p>
            <a:pPr algn="ctr"/>
            <a:r>
              <a:rPr lang="cs-CZ" sz="1800" u="sng" dirty="0" smtClean="0">
                <a:latin typeface="Bookman Old Style" pitchFamily="18" charset="0"/>
              </a:rPr>
              <a:t>SK Junior/FK Teplice – SK Štětí</a:t>
            </a:r>
          </a:p>
          <a:p>
            <a:pPr algn="ctr"/>
            <a:r>
              <a:rPr lang="cs-CZ" sz="1800" u="sng" dirty="0" smtClean="0">
                <a:latin typeface="Bookman Old Style" pitchFamily="18" charset="0"/>
              </a:rPr>
              <a:t>2:3 PK (0:1) 12. hrané kolo</a:t>
            </a:r>
          </a:p>
          <a:p>
            <a:pPr algn="just"/>
            <a:r>
              <a:rPr lang="cs-CZ" sz="1000" b="0" dirty="0" smtClean="0">
                <a:latin typeface="Arial" panose="020B0604020202020204" pitchFamily="34" charset="0"/>
                <a:cs typeface="Arial" panose="020B0604020202020204" pitchFamily="34" charset="0"/>
              </a:rPr>
              <a:t>Konečně si po </a:t>
            </a:r>
            <a:r>
              <a:rPr lang="cs-CZ" sz="1000" b="0" dirty="0">
                <a:latin typeface="Arial" panose="020B0604020202020204" pitchFamily="34" charset="0"/>
                <a:cs typeface="Arial" panose="020B0604020202020204" pitchFamily="34" charset="0"/>
              </a:rPr>
              <a:t>4 kolech </a:t>
            </a:r>
            <a:r>
              <a:rPr lang="cs-CZ" sz="1000" b="0" dirty="0" smtClean="0">
                <a:latin typeface="Arial" panose="020B0604020202020204" pitchFamily="34" charset="0"/>
                <a:cs typeface="Arial" panose="020B0604020202020204" pitchFamily="34" charset="0"/>
              </a:rPr>
              <a:t>trenéři </a:t>
            </a:r>
            <a:r>
              <a:rPr lang="cs-CZ" sz="1000" b="0" dirty="0">
                <a:latin typeface="Arial" panose="020B0604020202020204" pitchFamily="34" charset="0"/>
                <a:cs typeface="Arial" panose="020B0604020202020204" pitchFamily="34" charset="0"/>
              </a:rPr>
              <a:t>libovali. Všichni marodi se dali dohromady a mohli vyrazit k poslednímu podzimnímu mistrovskému zápasu bojovat o 6. místo v tabulce. Od úvodního hvizdu rozhodčího Smrže se na hřišti odehrávala skvělá fotbalová podívaná. Obě mužstva se vrhla do útočení a na obou stranách se rodila jedna šance za druhou. První gólová paráda se odehrála ve 21. minutě. Slabší levou nohou se do míče opřel Daniel Hromy, brankář Vošahlík stačil ještě vyrazit míč před sebe, ale proti dorážce Lukáše Viktory už byl bezmocný. Vypracovali jsme si i další příležitosti, ale ke gólu na 2:0 nevedly.  Bez šancí nebyli ani domácí hráči.  V brance jsme však měli Petr Hůrku, který byl na svém místě a pohotovými zákroky míč za svá záda v 1. poločase nepustil. Za stavu 1:0 se nastupovalo do 2. poločasu a diváci se opět nenudili. Rychlé útoky a výpady z jedné strany hřiště na druhou se střídaly na obou stranách. Běžela 38. minuta když Daniel Hromy svým klasickým způsobem přešel přes 2 obránce a levačkou zavěsil míč do pravého horního růžku na 2:0. </a:t>
            </a:r>
            <a:r>
              <a:rPr lang="cs-CZ" sz="1000" b="0" dirty="0" smtClean="0">
                <a:latin typeface="Arial" panose="020B0604020202020204" pitchFamily="34" charset="0"/>
                <a:cs typeface="Arial" panose="020B0604020202020204" pitchFamily="34" charset="0"/>
              </a:rPr>
              <a:t>Dvoubrankové </a:t>
            </a:r>
            <a:r>
              <a:rPr lang="cs-CZ" sz="1000" b="0" dirty="0">
                <a:latin typeface="Arial" panose="020B0604020202020204" pitchFamily="34" charset="0"/>
                <a:cs typeface="Arial" panose="020B0604020202020204" pitchFamily="34" charset="0"/>
              </a:rPr>
              <a:t>vedení jsme drželi do 46. minuty, kdy jsme ve středu hřiště zbytečně přišli o balón a Josef </a:t>
            </a:r>
            <a:r>
              <a:rPr lang="cs-CZ" sz="1000" b="0" dirty="0" err="1">
                <a:latin typeface="Arial" panose="020B0604020202020204" pitchFamily="34" charset="0"/>
                <a:cs typeface="Arial" panose="020B0604020202020204" pitchFamily="34" charset="0"/>
              </a:rPr>
              <a:t>Kotchan</a:t>
            </a:r>
            <a:r>
              <a:rPr lang="cs-CZ" sz="1000" b="0" dirty="0">
                <a:latin typeface="Arial" panose="020B0604020202020204" pitchFamily="34" charset="0"/>
                <a:cs typeface="Arial" panose="020B0604020202020204" pitchFamily="34" charset="0"/>
              </a:rPr>
              <a:t> toho využil ke snížení náskoku na 1:2. Začali jsme se strachovat o výsledek. Uklidnit mužstvo mohl Dominik Puška, který postupoval sám na brankáře, ale šanci nevyužil. Na konečných 2:2 se podařilo domácím skórovat v 50. minutě z kopačky Libora </a:t>
            </a:r>
            <a:r>
              <a:rPr lang="cs-CZ" sz="1000" b="0" dirty="0" err="1">
                <a:latin typeface="Arial" panose="020B0604020202020204" pitchFamily="34" charset="0"/>
                <a:cs typeface="Arial" panose="020B0604020202020204" pitchFamily="34" charset="0"/>
              </a:rPr>
              <a:t>Emingera</a:t>
            </a:r>
            <a:r>
              <a:rPr lang="cs-CZ" sz="1000" b="0" dirty="0">
                <a:latin typeface="Arial" panose="020B0604020202020204" pitchFamily="34" charset="0"/>
                <a:cs typeface="Arial" panose="020B0604020202020204" pitchFamily="34" charset="0"/>
              </a:rPr>
              <a:t> a šlo se na penalty.</a:t>
            </a:r>
          </a:p>
          <a:p>
            <a:r>
              <a:rPr lang="cs-CZ" sz="1000" b="0" u="sng" dirty="0">
                <a:latin typeface="Arial" panose="020B0604020202020204" pitchFamily="34" charset="0"/>
                <a:cs typeface="Arial" panose="020B0604020202020204" pitchFamily="34" charset="0"/>
              </a:rPr>
              <a:t>Průběh penalt:</a:t>
            </a:r>
          </a:p>
          <a:p>
            <a:r>
              <a:rPr lang="cs-CZ" sz="1000" b="0" dirty="0" smtClean="0">
                <a:latin typeface="Arial" panose="020B0604020202020204" pitchFamily="34" charset="0"/>
                <a:cs typeface="Arial" panose="020B0604020202020204" pitchFamily="34" charset="0"/>
              </a:rPr>
              <a:t>Teplice</a:t>
            </a:r>
            <a:r>
              <a:rPr lang="cs-CZ" sz="1000" b="0" dirty="0">
                <a:latin typeface="Arial" panose="020B0604020202020204" pitchFamily="34" charset="0"/>
                <a:cs typeface="Arial" panose="020B0604020202020204" pitchFamily="34" charset="0"/>
              </a:rPr>
              <a:t>: Hůrka chytil  0:0                     </a:t>
            </a:r>
            <a:r>
              <a:rPr lang="cs-CZ" sz="1000" b="0" dirty="0" smtClean="0">
                <a:latin typeface="Arial" panose="020B0604020202020204" pitchFamily="34" charset="0"/>
                <a:cs typeface="Arial" panose="020B0604020202020204" pitchFamily="34" charset="0"/>
              </a:rPr>
              <a:t>Štětí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Koleničová</a:t>
            </a:r>
            <a:r>
              <a:rPr lang="cs-CZ" sz="1000" b="0" dirty="0">
                <a:latin typeface="Arial" panose="020B0604020202020204" pitchFamily="34" charset="0"/>
                <a:cs typeface="Arial" panose="020B0604020202020204" pitchFamily="34" charset="0"/>
              </a:rPr>
              <a:t>  0:1</a:t>
            </a:r>
          </a:p>
          <a:p>
            <a:pPr lvl="0"/>
            <a:r>
              <a:rPr lang="cs-CZ" sz="1000" b="0" dirty="0">
                <a:latin typeface="Arial" panose="020B0604020202020204" pitchFamily="34" charset="0"/>
                <a:cs typeface="Arial" panose="020B0604020202020204" pitchFamily="34" charset="0"/>
              </a:rPr>
              <a:t>Teplice:       </a:t>
            </a:r>
            <a:r>
              <a:rPr lang="cs-CZ" sz="1000" b="0" dirty="0" smtClean="0">
                <a:latin typeface="Arial" panose="020B0604020202020204" pitchFamily="34" charset="0"/>
                <a:cs typeface="Arial" panose="020B0604020202020204" pitchFamily="34" charset="0"/>
              </a:rPr>
              <a:t>               </a:t>
            </a:r>
            <a:r>
              <a:rPr lang="cs-CZ" sz="1000" b="0" dirty="0">
                <a:latin typeface="Arial" panose="020B0604020202020204" pitchFamily="34" charset="0"/>
                <a:cs typeface="Arial" panose="020B0604020202020204" pitchFamily="34" charset="0"/>
              </a:rPr>
              <a:t>1:1                  </a:t>
            </a:r>
            <a:r>
              <a:rPr lang="cs-CZ" sz="1000" b="0" dirty="0" smtClean="0">
                <a:latin typeface="Arial" panose="020B0604020202020204" pitchFamily="34" charset="0"/>
                <a:cs typeface="Arial" panose="020B0604020202020204" pitchFamily="34" charset="0"/>
              </a:rPr>
              <a:t>   Štětí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Miga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udžel</a:t>
            </a:r>
            <a:r>
              <a:rPr lang="cs-CZ" sz="1000" b="0" dirty="0">
                <a:latin typeface="Arial" panose="020B0604020202020204" pitchFamily="34" charset="0"/>
                <a:cs typeface="Arial" panose="020B0604020202020204" pitchFamily="34" charset="0"/>
              </a:rPr>
              <a:t> naše vedení  1:2</a:t>
            </a:r>
          </a:p>
          <a:p>
            <a:pPr lvl="0"/>
            <a:r>
              <a:rPr lang="cs-CZ" sz="1000" b="0" dirty="0">
                <a:latin typeface="Arial" panose="020B0604020202020204" pitchFamily="34" charset="0"/>
                <a:cs typeface="Arial" panose="020B0604020202020204" pitchFamily="34" charset="0"/>
              </a:rPr>
              <a:t>Teplice: </a:t>
            </a:r>
            <a:r>
              <a:rPr lang="cs-CZ" sz="1000" b="0" dirty="0" smtClean="0">
                <a:latin typeface="Arial" panose="020B0604020202020204" pitchFamily="34" charset="0"/>
                <a:cs typeface="Arial" panose="020B0604020202020204" pitchFamily="34" charset="0"/>
              </a:rPr>
              <a:t>Hůrka </a:t>
            </a:r>
            <a:r>
              <a:rPr lang="cs-CZ" sz="1000" b="0" dirty="0">
                <a:latin typeface="Arial" panose="020B0604020202020204" pitchFamily="34" charset="0"/>
                <a:cs typeface="Arial" panose="020B0604020202020204" pitchFamily="34" charset="0"/>
              </a:rPr>
              <a:t>opět zlikvidoval 1:2   </a:t>
            </a:r>
            <a:r>
              <a:rPr lang="cs-CZ" sz="1000" b="0" dirty="0" smtClean="0">
                <a:latin typeface="Arial" panose="020B0604020202020204" pitchFamily="34" charset="0"/>
                <a:cs typeface="Arial" panose="020B0604020202020204" pitchFamily="34" charset="0"/>
              </a:rPr>
              <a:t> . </a:t>
            </a:r>
            <a:r>
              <a:rPr lang="cs-CZ" sz="1000" b="0" dirty="0">
                <a:latin typeface="Arial" panose="020B0604020202020204" pitchFamily="34" charset="0"/>
                <a:cs typeface="Arial" panose="020B0604020202020204" pitchFamily="34" charset="0"/>
              </a:rPr>
              <a:t>Štětí: </a:t>
            </a:r>
            <a:r>
              <a:rPr lang="cs-CZ" sz="1000" b="0" dirty="0" err="1" smtClean="0">
                <a:latin typeface="Arial" panose="020B0604020202020204" pitchFamily="34" charset="0"/>
                <a:cs typeface="Arial" panose="020B0604020202020204" pitchFamily="34" charset="0"/>
              </a:rPr>
              <a:t>Širochoman</a:t>
            </a:r>
            <a:r>
              <a:rPr lang="cs-CZ" sz="1000" b="0" dirty="0" smtClean="0">
                <a:latin typeface="Arial" panose="020B0604020202020204" pitchFamily="34" charset="0"/>
                <a:cs typeface="Arial" panose="020B0604020202020204" pitchFamily="34" charset="0"/>
              </a:rPr>
              <a:t> </a:t>
            </a:r>
            <a:r>
              <a:rPr lang="cs-CZ" sz="1000" b="0" dirty="0">
                <a:latin typeface="Arial" panose="020B0604020202020204" pitchFamily="34" charset="0"/>
                <a:cs typeface="Arial" panose="020B0604020202020204" pitchFamily="34" charset="0"/>
              </a:rPr>
              <a:t>měl špatné </a:t>
            </a:r>
            <a:r>
              <a:rPr lang="cs-CZ" sz="1000" b="0" dirty="0" smtClean="0">
                <a:latin typeface="Arial" panose="020B0604020202020204" pitchFamily="34" charset="0"/>
                <a:cs typeface="Arial" panose="020B0604020202020204" pitchFamily="34" charset="0"/>
              </a:rPr>
              <a:t>   </a:t>
            </a:r>
          </a:p>
          <a:p>
            <a:pPr lvl="0"/>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kopačky  </a:t>
            </a:r>
            <a:r>
              <a:rPr lang="cs-CZ" sz="1000" b="0" dirty="0">
                <a:latin typeface="Arial" panose="020B0604020202020204" pitchFamily="34" charset="0"/>
                <a:cs typeface="Arial" panose="020B0604020202020204" pitchFamily="34" charset="0"/>
              </a:rPr>
              <a:t>1:2</a:t>
            </a:r>
          </a:p>
          <a:p>
            <a:pPr lvl="0"/>
            <a:r>
              <a:rPr lang="cs-CZ" sz="1000" b="0" dirty="0">
                <a:latin typeface="Arial" panose="020B0604020202020204" pitchFamily="34" charset="0"/>
                <a:cs typeface="Arial" panose="020B0604020202020204" pitchFamily="34" charset="0"/>
              </a:rPr>
              <a:t>Teplice: Hůrka exceloval a opět </a:t>
            </a:r>
            <a:r>
              <a:rPr lang="cs-CZ" sz="1000" b="0" dirty="0" smtClean="0">
                <a:latin typeface="Arial" panose="020B0604020202020204" pitchFamily="34" charset="0"/>
                <a:cs typeface="Arial" panose="020B0604020202020204" pitchFamily="34" charset="0"/>
              </a:rPr>
              <a:t>lapil   Štětí</a:t>
            </a:r>
            <a:r>
              <a:rPr lang="cs-CZ" sz="1000" b="0" dirty="0">
                <a:latin typeface="Arial" panose="020B0604020202020204" pitchFamily="34" charset="0"/>
                <a:cs typeface="Arial" panose="020B0604020202020204" pitchFamily="34" charset="0"/>
              </a:rPr>
              <a:t>: Rozhodnout přišel Daniel </a:t>
            </a:r>
            <a:endParaRPr lang="cs-CZ" sz="1000" b="0" dirty="0" smtClean="0">
              <a:latin typeface="Arial" panose="020B0604020202020204" pitchFamily="34" charset="0"/>
              <a:cs typeface="Arial" panose="020B0604020202020204" pitchFamily="34" charset="0"/>
            </a:endParaRPr>
          </a:p>
          <a:p>
            <a:pPr lvl="0"/>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Hromy </a:t>
            </a:r>
            <a:r>
              <a:rPr lang="cs-CZ" sz="1000" b="0" dirty="0">
                <a:latin typeface="Arial" panose="020B0604020202020204" pitchFamily="34" charset="0"/>
                <a:cs typeface="Arial" panose="020B0604020202020204" pitchFamily="34" charset="0"/>
              </a:rPr>
              <a:t>a s velkým přehledem se o to </a:t>
            </a:r>
            <a:endParaRPr lang="cs-CZ" sz="1000" b="0" dirty="0" smtClean="0">
              <a:latin typeface="Arial" panose="020B0604020202020204" pitchFamily="34" charset="0"/>
              <a:cs typeface="Arial" panose="020B0604020202020204" pitchFamily="34" charset="0"/>
            </a:endParaRPr>
          </a:p>
          <a:p>
            <a:pPr lvl="0"/>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za </a:t>
            </a:r>
            <a:r>
              <a:rPr lang="cs-CZ" sz="1000" b="0" dirty="0">
                <a:latin typeface="Arial" panose="020B0604020202020204" pitchFamily="34" charset="0"/>
                <a:cs typeface="Arial" panose="020B0604020202020204" pitchFamily="34" charset="0"/>
              </a:rPr>
              <a:t>velkého potlesku </a:t>
            </a:r>
            <a:r>
              <a:rPr lang="cs-CZ" sz="1000" b="0" dirty="0" smtClean="0">
                <a:latin typeface="Arial" panose="020B0604020202020204" pitchFamily="34" charset="0"/>
                <a:cs typeface="Arial" panose="020B0604020202020204" pitchFamily="34" charset="0"/>
              </a:rPr>
              <a:t>starších </a:t>
            </a:r>
            <a:r>
              <a:rPr lang="cs-CZ" sz="1000" b="0" dirty="0">
                <a:latin typeface="Arial" panose="020B0604020202020204" pitchFamily="34" charset="0"/>
                <a:cs typeface="Arial" panose="020B0604020202020204" pitchFamily="34" charset="0"/>
              </a:rPr>
              <a:t>žáků také </a:t>
            </a:r>
            <a:endParaRPr lang="cs-CZ" sz="1000" b="0" dirty="0" smtClean="0">
              <a:latin typeface="Arial" panose="020B0604020202020204" pitchFamily="34" charset="0"/>
              <a:cs typeface="Arial" panose="020B0604020202020204" pitchFamily="34" charset="0"/>
            </a:endParaRPr>
          </a:p>
          <a:p>
            <a:pPr lvl="0"/>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postaral 1:3</a:t>
            </a:r>
          </a:p>
          <a:p>
            <a:pPr lvl="0"/>
            <a:r>
              <a:rPr lang="cs-CZ" sz="1000" b="0" u="sng" dirty="0" smtClean="0">
                <a:latin typeface="Arial" panose="020B0604020202020204" pitchFamily="34" charset="0"/>
                <a:cs typeface="Arial" panose="020B0604020202020204" pitchFamily="34" charset="0"/>
              </a:rPr>
              <a:t>Sestava</a:t>
            </a:r>
            <a:r>
              <a:rPr lang="cs-CZ" sz="1000" b="0" dirty="0" smtClean="0">
                <a:latin typeface="Arial" panose="020B0604020202020204" pitchFamily="34" charset="0"/>
                <a:cs typeface="Arial" panose="020B0604020202020204" pitchFamily="34" charset="0"/>
              </a:rPr>
              <a:t>: Hůrka-</a:t>
            </a:r>
            <a:r>
              <a:rPr lang="cs-CZ" sz="1000" b="0" dirty="0" err="1" smtClean="0">
                <a:latin typeface="Arial" panose="020B0604020202020204" pitchFamily="34" charset="0"/>
                <a:cs typeface="Arial" panose="020B0604020202020204" pitchFamily="34" charset="0"/>
              </a:rPr>
              <a:t>Koleničová</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Miga</a:t>
            </a:r>
            <a:r>
              <a:rPr lang="cs-CZ" sz="1000" b="0" dirty="0" smtClean="0">
                <a:latin typeface="Arial" panose="020B0604020202020204" pitchFamily="34" charset="0"/>
                <a:cs typeface="Arial" panose="020B0604020202020204" pitchFamily="34" charset="0"/>
              </a:rPr>
              <a:t>, Borovec, Paďour, </a:t>
            </a:r>
            <a:r>
              <a:rPr lang="cs-CZ" sz="1000" b="0" dirty="0" err="1" smtClean="0">
                <a:latin typeface="Arial" panose="020B0604020202020204" pitchFamily="34" charset="0"/>
                <a:cs typeface="Arial" panose="020B0604020202020204" pitchFamily="34" charset="0"/>
              </a:rPr>
              <a:t>Širochoman</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Kožarská</a:t>
            </a:r>
            <a:r>
              <a:rPr lang="cs-CZ" sz="1000" b="0" dirty="0" smtClean="0">
                <a:latin typeface="Arial" panose="020B0604020202020204" pitchFamily="34" charset="0"/>
                <a:cs typeface="Arial" panose="020B0604020202020204" pitchFamily="34" charset="0"/>
              </a:rPr>
              <a:t>, </a:t>
            </a:r>
          </a:p>
          <a:p>
            <a:pPr lvl="0"/>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Oliva, Hromy, Jan Viktora, Lukáš Viktora, Puška, Mizer</a:t>
            </a:r>
          </a:p>
          <a:p>
            <a:pPr lvl="0"/>
            <a:r>
              <a:rPr lang="cs-CZ" sz="1000" b="0" u="sng" dirty="0" err="1" smtClean="0">
                <a:latin typeface="Arial" panose="020B0604020202020204" pitchFamily="34" charset="0"/>
                <a:cs typeface="Arial" panose="020B0604020202020204" pitchFamily="34" charset="0"/>
              </a:rPr>
              <a:t>Branky</a:t>
            </a:r>
            <a:r>
              <a:rPr lang="cs-CZ" sz="1000" b="0" dirty="0" err="1" smtClean="0">
                <a:latin typeface="Arial" panose="020B0604020202020204" pitchFamily="34" charset="0"/>
                <a:cs typeface="Arial" panose="020B0604020202020204" pitchFamily="34" charset="0"/>
              </a:rPr>
              <a:t>:Lukáš</a:t>
            </a:r>
            <a:r>
              <a:rPr lang="cs-CZ" sz="1000" b="0" dirty="0" smtClean="0">
                <a:latin typeface="Arial" panose="020B0604020202020204" pitchFamily="34" charset="0"/>
                <a:cs typeface="Arial" panose="020B0604020202020204" pitchFamily="34" charset="0"/>
              </a:rPr>
              <a:t> Viktora 1, Hromy 1</a:t>
            </a:r>
          </a:p>
          <a:p>
            <a:pPr lvl="0"/>
            <a:r>
              <a:rPr lang="cs-CZ" sz="1000" b="0" u="sng" dirty="0" smtClean="0">
                <a:latin typeface="Arial" panose="020B0604020202020204" pitchFamily="34" charset="0"/>
                <a:cs typeface="Arial" panose="020B0604020202020204" pitchFamily="34" charset="0"/>
              </a:rPr>
              <a:t>Trenér:</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M.Hromy</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L.Viktora</a:t>
            </a:r>
            <a:endParaRPr lang="cs-CZ" sz="1000" b="0" dirty="0" smtClean="0">
              <a:latin typeface="Arial" panose="020B0604020202020204" pitchFamily="34" charset="0"/>
              <a:cs typeface="Arial" panose="020B0604020202020204" pitchFamily="34" charset="0"/>
            </a:endParaRPr>
          </a:p>
          <a:p>
            <a:pPr lvl="0"/>
            <a:r>
              <a:rPr lang="cs-CZ" sz="1000" b="0" u="sng" dirty="0" smtClean="0">
                <a:latin typeface="Arial" panose="020B0604020202020204" pitchFamily="34" charset="0"/>
                <a:cs typeface="Arial" panose="020B0604020202020204" pitchFamily="34" charset="0"/>
              </a:rPr>
              <a:t>Rozhodčí</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J.Smrž</a:t>
            </a:r>
            <a:endParaRPr lang="cs-CZ" sz="1000" u="sng" dirty="0" smtClean="0">
              <a:latin typeface="Arial" panose="020B0604020202020204" pitchFamily="34" charset="0"/>
              <a:cs typeface="Arial" panose="020B0604020202020204" pitchFamily="34" charset="0"/>
            </a:endParaRPr>
          </a:p>
        </p:txBody>
      </p:sp>
      <p:sp>
        <p:nvSpPr>
          <p:cNvPr id="13" name="TextovéPole 12"/>
          <p:cNvSpPr txBox="1"/>
          <p:nvPr/>
        </p:nvSpPr>
        <p:spPr>
          <a:xfrm>
            <a:off x="143992" y="1171228"/>
            <a:ext cx="4680520" cy="5796000"/>
          </a:xfrm>
          <a:prstGeom prst="rect">
            <a:avLst/>
          </a:prstGeom>
          <a:blipFill>
            <a:blip r:embed="rId3"/>
            <a:tile tx="0" ty="0" sx="100000" sy="100000" flip="none" algn="tl"/>
          </a:blipFill>
        </p:spPr>
        <p:txBody>
          <a:bodyPr wrap="square" rtlCol="0">
            <a:spAutoFit/>
          </a:bodyPr>
          <a:lstStyle/>
          <a:p>
            <a:pPr algn="ctr"/>
            <a:r>
              <a:rPr lang="cs-CZ" sz="1400" u="sng" dirty="0" smtClean="0">
                <a:solidFill>
                  <a:srgbClr val="333399"/>
                </a:solidFill>
                <a:latin typeface="Arial" panose="020B0604020202020204" pitchFamily="34" charset="0"/>
                <a:cs typeface="Arial" panose="020B0604020202020204" pitchFamily="34" charset="0"/>
              </a:rPr>
              <a:t>FK Slavoj Žatec - FK Litoměřicko B   3:2 PK(1:2)</a:t>
            </a:r>
          </a:p>
          <a:p>
            <a:pPr algn="just"/>
            <a:r>
              <a:rPr lang="cs-CZ" sz="1100" b="0" dirty="0" smtClean="0">
                <a:latin typeface="Arial" panose="020B0604020202020204" pitchFamily="34" charset="0"/>
                <a:cs typeface="Arial" panose="020B0604020202020204" pitchFamily="34" charset="0"/>
              </a:rPr>
              <a:t>Litoměřicko vedlo už 2:0, ale o vedení neudrželo. V 60. minutě vyrovnal </a:t>
            </a:r>
            <a:r>
              <a:rPr lang="cs-CZ" sz="1100" b="0" dirty="0" err="1" smtClean="0">
                <a:latin typeface="Arial" panose="020B0604020202020204" pitchFamily="34" charset="0"/>
                <a:cs typeface="Arial" panose="020B0604020202020204" pitchFamily="34" charset="0"/>
              </a:rPr>
              <a:t>Klinec</a:t>
            </a:r>
            <a:r>
              <a:rPr lang="cs-CZ" sz="1100" b="0" dirty="0" smtClean="0">
                <a:latin typeface="Arial" panose="020B0604020202020204" pitchFamily="34" charset="0"/>
                <a:cs typeface="Arial" panose="020B0604020202020204" pitchFamily="34" charset="0"/>
              </a:rPr>
              <a:t> na 2:2. Šlo se na penalty a k vidění jich bylo hodně. Domácí na ně vyhráli 10:9.</a:t>
            </a:r>
          </a:p>
          <a:p>
            <a:pPr algn="ctr"/>
            <a:r>
              <a:rPr lang="cs-CZ" sz="1400" u="sng" dirty="0" smtClean="0">
                <a:solidFill>
                  <a:srgbClr val="333399"/>
                </a:solidFill>
                <a:latin typeface="Arial" panose="020B0604020202020204" pitchFamily="34" charset="0"/>
                <a:cs typeface="Arial" panose="020B0604020202020204" pitchFamily="34" charset="0"/>
              </a:rPr>
              <a:t>TJ Krupka - SK Štětí 3:1(2:1)</a:t>
            </a:r>
          </a:p>
          <a:p>
            <a:pPr algn="just"/>
            <a:r>
              <a:rPr lang="cs-CZ" sz="1100" b="0" dirty="0" smtClean="0">
                <a:latin typeface="Arial" panose="020B0604020202020204" pitchFamily="34" charset="0"/>
                <a:cs typeface="Arial" panose="020B0604020202020204" pitchFamily="34" charset="0"/>
              </a:rPr>
              <a:t>ve 22. minutě vedli domácí 2:0. Druhá branka padla po sporné penaltě a na hřišti vládli velké emoce.  Hosté podruhé za sebou prohráli a opustili 1. příčku tabulky, i když cítili velkou křivdu ze strany rozhodčího Krutiny</a:t>
            </a:r>
          </a:p>
          <a:p>
            <a:pPr algn="ctr"/>
            <a:r>
              <a:rPr lang="cs-CZ" sz="1400" u="sng" dirty="0" smtClean="0">
                <a:solidFill>
                  <a:srgbClr val="33339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TJ Sokol Srbice - SK </a:t>
            </a:r>
            <a:r>
              <a:rPr lang="cs-CZ" sz="1400" u="sng" dirty="0" err="1" smtClean="0">
                <a:solidFill>
                  <a:srgbClr val="33339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Brná</a:t>
            </a:r>
            <a:r>
              <a:rPr lang="cs-CZ" sz="1400" u="sng" dirty="0" smtClean="0">
                <a:solidFill>
                  <a:srgbClr val="333399"/>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5:0(1:0)</a:t>
            </a:r>
          </a:p>
          <a:p>
            <a:pPr algn="just"/>
            <a:r>
              <a:rPr lang="cs-CZ" sz="1100" b="0" dirty="0" smtClean="0">
                <a:latin typeface="Arial" panose="020B0604020202020204" pitchFamily="34" charset="0"/>
                <a:cs typeface="Arial" panose="020B0604020202020204" pitchFamily="34" charset="0"/>
              </a:rPr>
              <a:t>domácí hráli od 10. minuty bez vyloučeného </a:t>
            </a:r>
            <a:r>
              <a:rPr lang="cs-CZ" sz="1100" b="0" dirty="0" err="1" smtClean="0">
                <a:latin typeface="Arial" panose="020B0604020202020204" pitchFamily="34" charset="0"/>
                <a:cs typeface="Arial" panose="020B0604020202020204" pitchFamily="34" charset="0"/>
              </a:rPr>
              <a:t>Egrta</a:t>
            </a:r>
            <a:r>
              <a:rPr lang="cs-CZ" sz="1100" b="0" dirty="0" smtClean="0">
                <a:latin typeface="Arial" panose="020B0604020202020204" pitchFamily="34" charset="0"/>
                <a:cs typeface="Arial" panose="020B0604020202020204" pitchFamily="34" charset="0"/>
              </a:rPr>
              <a:t> a přesto dokázali soupeři nasázet 5 branek. Po 2 gólech vstřelili </a:t>
            </a:r>
            <a:r>
              <a:rPr lang="cs-CZ" sz="1100" b="0" dirty="0" err="1" smtClean="0">
                <a:latin typeface="Arial" panose="020B0604020202020204" pitchFamily="34" charset="0"/>
                <a:cs typeface="Arial" panose="020B0604020202020204" pitchFamily="34" charset="0"/>
              </a:rPr>
              <a:t>Egrt</a:t>
            </a:r>
            <a:r>
              <a:rPr lang="cs-CZ" sz="1100" b="0" dirty="0" smtClean="0">
                <a:latin typeface="Arial" panose="020B0604020202020204" pitchFamily="34" charset="0"/>
                <a:cs typeface="Arial" panose="020B0604020202020204" pitchFamily="34" charset="0"/>
              </a:rPr>
              <a:t> a Verbíř </a:t>
            </a:r>
            <a:endParaRPr lang="cs-CZ" sz="1100" b="0" dirty="0">
              <a:latin typeface="Arial" panose="020B0604020202020204" pitchFamily="34" charset="0"/>
              <a:cs typeface="Arial" panose="020B0604020202020204" pitchFamily="34" charset="0"/>
            </a:endParaRPr>
          </a:p>
          <a:p>
            <a:pPr algn="ctr"/>
            <a:r>
              <a:rPr lang="cs-CZ" sz="1400" u="sng" dirty="0">
                <a:solidFill>
                  <a:srgbClr val="333399"/>
                </a:solidFill>
                <a:latin typeface="Arial" panose="020B0604020202020204" pitchFamily="34" charset="0"/>
                <a:cs typeface="Arial" panose="020B0604020202020204" pitchFamily="34" charset="0"/>
              </a:rPr>
              <a:t>TJ Spartak Perštejn - FK </a:t>
            </a:r>
            <a:r>
              <a:rPr lang="cs-CZ" sz="1400" u="sng" dirty="0" smtClean="0">
                <a:solidFill>
                  <a:srgbClr val="333399"/>
                </a:solidFill>
                <a:latin typeface="Arial" panose="020B0604020202020204" pitchFamily="34" charset="0"/>
                <a:cs typeface="Arial" panose="020B0604020202020204" pitchFamily="34" charset="0"/>
              </a:rPr>
              <a:t>Bílina 2:0(0:0)</a:t>
            </a:r>
          </a:p>
          <a:p>
            <a:pPr algn="just"/>
            <a:r>
              <a:rPr lang="cs-CZ" sz="1100" b="0" dirty="0" smtClean="0">
                <a:latin typeface="Arial" panose="020B0604020202020204" pitchFamily="34" charset="0"/>
                <a:cs typeface="Arial" panose="020B0604020202020204" pitchFamily="34" charset="0"/>
              </a:rPr>
              <a:t>vyrovnané utkání, které rozhodly chyby hostujících obránců. Po změně stran hosté zahodili 2 šance a tak přišel trest domácích. Branky v 50. minutě </a:t>
            </a:r>
            <a:r>
              <a:rPr lang="cs-CZ" sz="1100" b="0" dirty="0" err="1" smtClean="0">
                <a:latin typeface="Arial" panose="020B0604020202020204" pitchFamily="34" charset="0"/>
                <a:cs typeface="Arial" panose="020B0604020202020204" pitchFamily="34" charset="0"/>
              </a:rPr>
              <a:t>Filingera</a:t>
            </a:r>
            <a:r>
              <a:rPr lang="cs-CZ" sz="1100" b="0" dirty="0" smtClean="0">
                <a:latin typeface="Arial" panose="020B0604020202020204" pitchFamily="34" charset="0"/>
                <a:cs typeface="Arial" panose="020B0604020202020204" pitchFamily="34" charset="0"/>
              </a:rPr>
              <a:t> a v 80. </a:t>
            </a:r>
            <a:r>
              <a:rPr lang="cs-CZ" sz="1100" b="0" dirty="0" err="1" smtClean="0">
                <a:latin typeface="Arial" panose="020B0604020202020204" pitchFamily="34" charset="0"/>
                <a:cs typeface="Arial" panose="020B0604020202020204" pitchFamily="34" charset="0"/>
              </a:rPr>
              <a:t>Hyského</a:t>
            </a:r>
            <a:r>
              <a:rPr lang="cs-CZ" sz="1100" b="0" dirty="0" smtClean="0">
                <a:latin typeface="Arial" panose="020B0604020202020204" pitchFamily="34" charset="0"/>
                <a:cs typeface="Arial" panose="020B0604020202020204" pitchFamily="34" charset="0"/>
              </a:rPr>
              <a:t> rozhodly.   </a:t>
            </a:r>
            <a:endParaRPr lang="cs-CZ" sz="1100" b="0" dirty="0">
              <a:latin typeface="Arial" panose="020B0604020202020204" pitchFamily="34" charset="0"/>
              <a:cs typeface="Arial" panose="020B0604020202020204" pitchFamily="34" charset="0"/>
            </a:endParaRPr>
          </a:p>
          <a:p>
            <a:pPr algn="ctr"/>
            <a:r>
              <a:rPr lang="cs-CZ" sz="1400" u="sng" dirty="0">
                <a:solidFill>
                  <a:srgbClr val="333399"/>
                </a:solidFill>
                <a:latin typeface="Arial" panose="020B0604020202020204" pitchFamily="34" charset="0"/>
                <a:cs typeface="Arial" panose="020B0604020202020204" pitchFamily="34" charset="0"/>
              </a:rPr>
              <a:t>SK Baník Modlany - FK </a:t>
            </a:r>
            <a:r>
              <a:rPr lang="cs-CZ" sz="1400" u="sng" dirty="0" err="1">
                <a:solidFill>
                  <a:srgbClr val="333399"/>
                </a:solidFill>
                <a:latin typeface="Arial" panose="020B0604020202020204" pitchFamily="34" charset="0"/>
                <a:cs typeface="Arial" panose="020B0604020202020204" pitchFamily="34" charset="0"/>
              </a:rPr>
              <a:t>Tatran</a:t>
            </a:r>
            <a:r>
              <a:rPr lang="cs-CZ" sz="1400" u="sng" dirty="0">
                <a:solidFill>
                  <a:srgbClr val="333399"/>
                </a:solidFill>
                <a:latin typeface="Arial" panose="020B0604020202020204" pitchFamily="34" charset="0"/>
                <a:cs typeface="Arial" panose="020B0604020202020204" pitchFamily="34" charset="0"/>
              </a:rPr>
              <a:t> </a:t>
            </a:r>
            <a:r>
              <a:rPr lang="cs-CZ" sz="1400" u="sng" dirty="0" smtClean="0">
                <a:solidFill>
                  <a:srgbClr val="333399"/>
                </a:solidFill>
                <a:latin typeface="Arial" panose="020B0604020202020204" pitchFamily="34" charset="0"/>
                <a:cs typeface="Arial" panose="020B0604020202020204" pitchFamily="34" charset="0"/>
              </a:rPr>
              <a:t>Kadaň 2:3(0:2)</a:t>
            </a:r>
          </a:p>
          <a:p>
            <a:pPr algn="just"/>
            <a:r>
              <a:rPr lang="cs-CZ" sz="1100" b="0" dirty="0" smtClean="0">
                <a:latin typeface="Arial" panose="020B0604020202020204" pitchFamily="34" charset="0"/>
                <a:cs typeface="Arial" panose="020B0604020202020204" pitchFamily="34" charset="0"/>
              </a:rPr>
              <a:t>překvapení kola. Modlany nezvládly úvod a rychle prohrávali. V 1. poločase se nemohly najít a snížily až po změně stran. Hosté odpověděli brankou na 3:1, na kterou už domácí zareagovali jen jednou brankou. </a:t>
            </a:r>
            <a:endParaRPr lang="cs-CZ" sz="1100" b="0" dirty="0">
              <a:latin typeface="Arial" panose="020B0604020202020204" pitchFamily="34" charset="0"/>
              <a:cs typeface="Arial" panose="020B0604020202020204" pitchFamily="34" charset="0"/>
            </a:endParaRPr>
          </a:p>
          <a:p>
            <a:pPr algn="ctr"/>
            <a:r>
              <a:rPr lang="cs-CZ" sz="1400" u="sng" dirty="0">
                <a:solidFill>
                  <a:srgbClr val="333399"/>
                </a:solidFill>
                <a:latin typeface="Arial" panose="020B0604020202020204" pitchFamily="34" charset="0"/>
                <a:cs typeface="Arial" panose="020B0604020202020204" pitchFamily="34" charset="0"/>
              </a:rPr>
              <a:t>TJ </a:t>
            </a:r>
            <a:r>
              <a:rPr lang="cs-CZ" sz="1400" u="sng" dirty="0" err="1" smtClean="0">
                <a:solidFill>
                  <a:srgbClr val="333399"/>
                </a:solidFill>
                <a:latin typeface="Arial" panose="020B0604020202020204" pitchFamily="34" charset="0"/>
                <a:cs typeface="Arial" panose="020B0604020202020204" pitchFamily="34" charset="0"/>
              </a:rPr>
              <a:t>H.Jiřetín</a:t>
            </a:r>
            <a:r>
              <a:rPr lang="cs-CZ" sz="1400" u="sng" dirty="0" smtClean="0">
                <a:solidFill>
                  <a:srgbClr val="333399"/>
                </a:solidFill>
                <a:latin typeface="Arial" panose="020B0604020202020204" pitchFamily="34" charset="0"/>
                <a:cs typeface="Arial" panose="020B0604020202020204" pitchFamily="34" charset="0"/>
              </a:rPr>
              <a:t>/FK </a:t>
            </a:r>
            <a:r>
              <a:rPr lang="cs-CZ" sz="1400" u="sng" dirty="0">
                <a:solidFill>
                  <a:srgbClr val="333399"/>
                </a:solidFill>
                <a:latin typeface="Arial" panose="020B0604020202020204" pitchFamily="34" charset="0"/>
                <a:cs typeface="Arial" panose="020B0604020202020204" pitchFamily="34" charset="0"/>
              </a:rPr>
              <a:t>Litvínov - Mostecký </a:t>
            </a:r>
            <a:r>
              <a:rPr lang="cs-CZ" sz="1400" u="sng" dirty="0" smtClean="0">
                <a:solidFill>
                  <a:srgbClr val="333399"/>
                </a:solidFill>
                <a:latin typeface="Arial" panose="020B0604020202020204" pitchFamily="34" charset="0"/>
                <a:cs typeface="Arial" panose="020B0604020202020204" pitchFamily="34" charset="0"/>
              </a:rPr>
              <a:t>FK 1:4(0:2)</a:t>
            </a:r>
          </a:p>
          <a:p>
            <a:pPr algn="just"/>
            <a:r>
              <a:rPr lang="cs-CZ" sz="1100" b="0" dirty="0" smtClean="0">
                <a:latin typeface="Arial" panose="020B0604020202020204" pitchFamily="34" charset="0"/>
                <a:cs typeface="Arial" panose="020B0604020202020204" pitchFamily="34" charset="0"/>
              </a:rPr>
              <a:t>hrálo se v Litvínově na umělce. Hřiště v Jiřetíně rozryli divočáci. Dominik Valenta nedal gól, ale prosadili se jiní. V první půli </a:t>
            </a:r>
            <a:r>
              <a:rPr lang="cs-CZ" sz="1100" b="0" dirty="0" err="1" smtClean="0">
                <a:latin typeface="Arial" panose="020B0604020202020204" pitchFamily="34" charset="0"/>
                <a:cs typeface="Arial" panose="020B0604020202020204" pitchFamily="34" charset="0"/>
              </a:rPr>
              <a:t>Vait</a:t>
            </a:r>
            <a:r>
              <a:rPr lang="cs-CZ" sz="1100" b="0" dirty="0" smtClean="0">
                <a:latin typeface="Arial" panose="020B0604020202020204" pitchFamily="34" charset="0"/>
                <a:cs typeface="Arial" panose="020B0604020202020204" pitchFamily="34" charset="0"/>
              </a:rPr>
              <a:t> a </a:t>
            </a:r>
            <a:r>
              <a:rPr lang="cs-CZ" sz="1100" b="0" dirty="0" err="1" smtClean="0">
                <a:latin typeface="Arial" panose="020B0604020202020204" pitchFamily="34" charset="0"/>
                <a:cs typeface="Arial" panose="020B0604020202020204" pitchFamily="34" charset="0"/>
              </a:rPr>
              <a:t>Bíro</a:t>
            </a:r>
            <a:r>
              <a:rPr lang="cs-CZ" sz="1100" b="0" dirty="0" smtClean="0">
                <a:latin typeface="Arial" panose="020B0604020202020204" pitchFamily="34" charset="0"/>
                <a:cs typeface="Arial" panose="020B0604020202020204" pitchFamily="34" charset="0"/>
              </a:rPr>
              <a:t>. Domácí po změně stran snížili, ale hosté je zase 2 góly vrátili na zem .  </a:t>
            </a:r>
          </a:p>
          <a:p>
            <a:pPr algn="ctr"/>
            <a:r>
              <a:rPr lang="cs-CZ" sz="1400" u="sng" dirty="0" smtClean="0">
                <a:solidFill>
                  <a:srgbClr val="333399"/>
                </a:solidFill>
                <a:latin typeface="Arial" panose="020B0604020202020204" pitchFamily="34" charset="0"/>
                <a:cs typeface="Arial" panose="020B0604020202020204" pitchFamily="34" charset="0"/>
              </a:rPr>
              <a:t>FK </a:t>
            </a:r>
            <a:r>
              <a:rPr lang="cs-CZ" sz="1400" u="sng" dirty="0">
                <a:solidFill>
                  <a:srgbClr val="333399"/>
                </a:solidFill>
                <a:latin typeface="Arial" panose="020B0604020202020204" pitchFamily="34" charset="0"/>
                <a:cs typeface="Arial" panose="020B0604020202020204" pitchFamily="34" charset="0"/>
              </a:rPr>
              <a:t>Neštěmice - SK STAP-TRATEC </a:t>
            </a:r>
            <a:r>
              <a:rPr lang="cs-CZ" sz="1400" u="sng" dirty="0" smtClean="0">
                <a:solidFill>
                  <a:srgbClr val="333399"/>
                </a:solidFill>
                <a:latin typeface="Arial" panose="020B0604020202020204" pitchFamily="34" charset="0"/>
                <a:cs typeface="Arial" panose="020B0604020202020204" pitchFamily="34" charset="0"/>
              </a:rPr>
              <a:t>Vilémov 0:4(0:1)</a:t>
            </a:r>
          </a:p>
          <a:p>
            <a:pPr algn="just"/>
            <a:r>
              <a:rPr lang="cs-CZ" sz="1100" b="0" dirty="0" smtClean="0">
                <a:latin typeface="Arial" panose="020B0604020202020204" pitchFamily="34" charset="0"/>
                <a:cs typeface="Arial" panose="020B0604020202020204" pitchFamily="34" charset="0"/>
              </a:rPr>
              <a:t>domácí se trápí a potvrdili to i v dalším domácím utkání. Navíc za stavu 1:0  přišli o vyloučeného kapitánka Martínka, a i když se i 10 snažili, tak se Vilémov rozstřílel a uštědřil Neštěmicím debakl.</a:t>
            </a:r>
          </a:p>
          <a:p>
            <a:pPr algn="ctr"/>
            <a:r>
              <a:rPr lang="cs-CZ" sz="1400" u="sng" dirty="0" smtClean="0">
                <a:solidFill>
                  <a:srgbClr val="333399"/>
                </a:solidFill>
                <a:latin typeface="Arial" panose="020B0604020202020204" pitchFamily="34" charset="0"/>
                <a:cs typeface="Arial" panose="020B0604020202020204" pitchFamily="34" charset="0"/>
              </a:rPr>
              <a:t>FK Jiskra </a:t>
            </a:r>
            <a:r>
              <a:rPr lang="cs-CZ" sz="1400" u="sng" dirty="0">
                <a:solidFill>
                  <a:srgbClr val="333399"/>
                </a:solidFill>
                <a:latin typeface="Arial" panose="020B0604020202020204" pitchFamily="34" charset="0"/>
                <a:cs typeface="Arial" panose="020B0604020202020204" pitchFamily="34" charset="0"/>
              </a:rPr>
              <a:t>Modrá - FK </a:t>
            </a:r>
            <a:r>
              <a:rPr lang="cs-CZ" sz="1400" u="sng" dirty="0" smtClean="0">
                <a:solidFill>
                  <a:srgbClr val="333399"/>
                </a:solidFill>
                <a:latin typeface="Arial" panose="020B0604020202020204" pitchFamily="34" charset="0"/>
                <a:cs typeface="Arial" panose="020B0604020202020204" pitchFamily="34" charset="0"/>
              </a:rPr>
              <a:t>Jílové 0:1(0:0)</a:t>
            </a:r>
          </a:p>
          <a:p>
            <a:pPr algn="just"/>
            <a:r>
              <a:rPr lang="cs-CZ" sz="1100" b="0" dirty="0" smtClean="0">
                <a:latin typeface="Arial" panose="020B0604020202020204" pitchFamily="34" charset="0"/>
                <a:cs typeface="Arial" panose="020B0604020202020204" pitchFamily="34" charset="0"/>
              </a:rPr>
              <a:t>200 diváků na derby. Nevídaná návštěva v Modré. Bojovné utkání o jedné brance, kterou vstřelil v 65. minutě hostující Kolař. Navíc domácí v závěru přišli o 2 vyloučené hráče Fejfara a Tesaříka.</a:t>
            </a:r>
          </a:p>
        </p:txBody>
      </p:sp>
      <p:sp>
        <p:nvSpPr>
          <p:cNvPr id="17" name="Obdélník 16"/>
          <p:cNvSpPr/>
          <p:nvPr/>
        </p:nvSpPr>
        <p:spPr>
          <a:xfrm>
            <a:off x="143992" y="83557"/>
            <a:ext cx="4611114" cy="1015663"/>
          </a:xfrm>
          <a:prstGeom prst="rect">
            <a:avLst/>
          </a:prstGeom>
          <a:gradFill>
            <a:gsLst>
              <a:gs pos="14000">
                <a:srgbClr val="CCFFFF">
                  <a:alpha val="66667"/>
                </a:srgbClr>
              </a:gs>
              <a:gs pos="100000">
                <a:srgbClr val="FFFF00"/>
              </a:gs>
            </a:gsLst>
            <a:lin ang="5400000" scaled="1"/>
          </a:gradFill>
        </p:spPr>
        <p:txBody>
          <a:bodyPr wrap="square" lIns="91440" tIns="45720" rIns="91440" bIns="45720">
            <a:spAutoFit/>
          </a:bodyPr>
          <a:lstStyle/>
          <a:p>
            <a:pPr algn="ctr"/>
            <a:r>
              <a:rPr lang="cs-CZ" sz="2400" b="1" u="sng" cap="none" spc="0" dirty="0" smtClean="0">
                <a:ln w="12700">
                  <a:noFill/>
                  <a:prstDash val="solid"/>
                </a:ln>
                <a:solidFill>
                  <a:srgbClr val="FF0000"/>
                </a:solidFill>
                <a:effectLst>
                  <a:outerShdw dist="38100" dir="2640000" algn="bl" rotWithShape="0">
                    <a:schemeClr val="accent1"/>
                  </a:outerShdw>
                </a:effectLst>
              </a:rPr>
              <a:t>13. kolo Ústeckého přeboru</a:t>
            </a:r>
          </a:p>
          <a:p>
            <a:pPr algn="ctr"/>
            <a:r>
              <a:rPr lang="cs-CZ" sz="1800" dirty="0" smtClean="0">
                <a:ln w="12700">
                  <a:noFill/>
                  <a:prstDash val="solid"/>
                </a:ln>
                <a:solidFill>
                  <a:srgbClr val="000099"/>
                </a:solidFill>
                <a:effectLst>
                  <a:outerShdw dist="38100" dir="2640000" algn="bl" rotWithShape="0">
                    <a:schemeClr val="accent1"/>
                  </a:outerShdw>
                </a:effectLst>
              </a:rPr>
              <a:t>3,75 branek na zápas, </a:t>
            </a:r>
          </a:p>
          <a:p>
            <a:pPr algn="ctr"/>
            <a:r>
              <a:rPr lang="cs-CZ" sz="1800" dirty="0" smtClean="0">
                <a:ln w="12700">
                  <a:noFill/>
                  <a:prstDash val="solid"/>
                </a:ln>
                <a:solidFill>
                  <a:srgbClr val="000099"/>
                </a:solidFill>
                <a:effectLst>
                  <a:outerShdw dist="38100" dir="2640000" algn="bl" rotWithShape="0">
                    <a:schemeClr val="accent1"/>
                  </a:outerShdw>
                </a:effectLst>
              </a:rPr>
              <a:t>800 diváků, 100 na zápas</a:t>
            </a:r>
            <a:endParaRPr lang="cs-CZ" sz="1800" b="1" cap="none" spc="0" dirty="0">
              <a:ln w="12700">
                <a:noFill/>
                <a:prstDash val="solid"/>
              </a:ln>
              <a:solidFill>
                <a:srgbClr val="000099"/>
              </a:solidFill>
              <a:effectLst>
                <a:outerShdw dist="38100" dir="2640000" algn="bl" rotWithShape="0">
                  <a:schemeClr val="accent1"/>
                </a:outerShdw>
              </a:effectLst>
            </a:endParaRPr>
          </a:p>
        </p:txBody>
      </p:sp>
      <p:sp>
        <p:nvSpPr>
          <p:cNvPr id="2" name="TextovéPole 1"/>
          <p:cNvSpPr txBox="1"/>
          <p:nvPr/>
        </p:nvSpPr>
        <p:spPr>
          <a:xfrm>
            <a:off x="5677763" y="163116"/>
            <a:ext cx="4452377" cy="923330"/>
          </a:xfrm>
          <a:prstGeom prst="rect">
            <a:avLst/>
          </a:prstGeom>
          <a:gradFill>
            <a:gsLst>
              <a:gs pos="14000">
                <a:srgbClr val="66FFCC"/>
              </a:gs>
              <a:gs pos="44000">
                <a:srgbClr val="FFCC00"/>
              </a:gs>
            </a:gsLst>
            <a:lin ang="5400000" scaled="1"/>
          </a:gradFill>
        </p:spPr>
        <p:txBody>
          <a:bodyPr wrap="square" rtlCol="0">
            <a:spAutoFit/>
          </a:bodyPr>
          <a:lstStyle/>
          <a:p>
            <a:pPr algn="ctr"/>
            <a:r>
              <a:rPr lang="cs-CZ" sz="1800" dirty="0" smtClean="0">
                <a:latin typeface="Bookman Old Style" pitchFamily="18" charset="0"/>
              </a:rPr>
              <a:t>Mladší žáci se s podzimem rozloučili výhrou po penaltové loterii</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ovéPole 7"/>
          <p:cNvSpPr txBox="1"/>
          <p:nvPr/>
        </p:nvSpPr>
        <p:spPr>
          <a:xfrm>
            <a:off x="7402933"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13</a:t>
            </a:r>
          </a:p>
        </p:txBody>
      </p:sp>
      <p:sp>
        <p:nvSpPr>
          <p:cNvPr id="15" name="TextovéPole 14"/>
          <p:cNvSpPr txBox="1"/>
          <p:nvPr/>
        </p:nvSpPr>
        <p:spPr>
          <a:xfrm>
            <a:off x="189168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32</a:t>
            </a:r>
          </a:p>
        </p:txBody>
      </p:sp>
      <p:sp>
        <p:nvSpPr>
          <p:cNvPr id="12" name="Obdélník 11"/>
          <p:cNvSpPr/>
          <p:nvPr/>
        </p:nvSpPr>
        <p:spPr>
          <a:xfrm>
            <a:off x="143992" y="1176446"/>
            <a:ext cx="4680520" cy="5755422"/>
          </a:xfrm>
          <a:prstGeom prst="rect">
            <a:avLst/>
          </a:prstGeom>
        </p:spPr>
        <p:txBody>
          <a:bodyPr wrap="square">
            <a:spAutoFit/>
          </a:bodyPr>
          <a:lstStyle/>
          <a:p>
            <a:pPr algn="ctr"/>
            <a:r>
              <a:rPr lang="cs-CZ" sz="2400" u="sng" dirty="0" smtClean="0">
                <a:ln>
                  <a:solidFill>
                    <a:srgbClr val="6600FF"/>
                  </a:solidFill>
                </a:ln>
                <a:latin typeface="Bookman Old Style" pitchFamily="18" charset="0"/>
              </a:rPr>
              <a:t>TJ Krupka– </a:t>
            </a:r>
            <a:r>
              <a:rPr lang="cs-CZ" sz="2400" u="sng" dirty="0">
                <a:ln>
                  <a:solidFill>
                    <a:srgbClr val="6600FF"/>
                  </a:solidFill>
                </a:ln>
                <a:latin typeface="Bookman Old Style" pitchFamily="18" charset="0"/>
              </a:rPr>
              <a:t>SK Štětí</a:t>
            </a:r>
          </a:p>
          <a:p>
            <a:pPr algn="ctr"/>
            <a:r>
              <a:rPr lang="cs-CZ" sz="2400" u="sng" dirty="0" smtClean="0">
                <a:ln>
                  <a:solidFill>
                    <a:srgbClr val="6600FF"/>
                  </a:solidFill>
                </a:ln>
                <a:latin typeface="Bookman Old Style" pitchFamily="18" charset="0"/>
              </a:rPr>
              <a:t>6:5 (1:4) </a:t>
            </a:r>
            <a:r>
              <a:rPr lang="cs-CZ" sz="1600" u="sng" dirty="0" smtClean="0">
                <a:ln>
                  <a:solidFill>
                    <a:srgbClr val="6600FF"/>
                  </a:solidFill>
                </a:ln>
                <a:latin typeface="Bookman Old Style" pitchFamily="18" charset="0"/>
              </a:rPr>
              <a:t>28.10.2017 11. </a:t>
            </a:r>
            <a:r>
              <a:rPr lang="cs-CZ" sz="1600" u="sng" dirty="0">
                <a:ln>
                  <a:solidFill>
                    <a:srgbClr val="6600FF"/>
                  </a:solidFill>
                </a:ln>
                <a:latin typeface="Bookman Old Style" pitchFamily="18" charset="0"/>
              </a:rPr>
              <a:t>hrané kolo</a:t>
            </a:r>
          </a:p>
          <a:p>
            <a:pPr algn="just"/>
            <a:r>
              <a:rPr lang="cs-CZ" sz="1000" b="0" dirty="0">
                <a:latin typeface="Arial" panose="020B0604020202020204" pitchFamily="34" charset="0"/>
                <a:cs typeface="Arial" panose="020B0604020202020204" pitchFamily="34" charset="0"/>
              </a:rPr>
              <a:t>Na hřiště 2. celku tabulky jsme jeli s cílem zopakovat výborný výkon z Lovosic. Vstup do zápasu také vyšel podle našich představ a již ve 2. minutě po krásné kombinaci zakončené únikem Oldy </a:t>
            </a:r>
            <a:r>
              <a:rPr lang="cs-CZ" sz="1000" b="0" dirty="0" err="1">
                <a:latin typeface="Arial" panose="020B0604020202020204" pitchFamily="34" charset="0"/>
                <a:cs typeface="Arial" panose="020B0604020202020204" pitchFamily="34" charset="0"/>
              </a:rPr>
              <a:t>Malechy</a:t>
            </a:r>
            <a:r>
              <a:rPr lang="cs-CZ" sz="1000" b="0" dirty="0">
                <a:latin typeface="Arial" panose="020B0604020202020204" pitchFamily="34" charset="0"/>
                <a:cs typeface="Arial" panose="020B0604020202020204" pitchFamily="34" charset="0"/>
              </a:rPr>
              <a:t> jsme se dostali do vedení 1:0. Slabší chvilku si naše obrana vybrala v 8. minutě, ale naštěstí pro nás skončil míč na břevně. I za dalších několik minut měli slibnou možnost domácí, ale po rohu branku překopli.  To už jsme si ale nenechali líbit a herní inciativa se přesunula na naše kopačky. V 18. minutě </a:t>
            </a:r>
            <a:r>
              <a:rPr lang="cs-CZ" sz="1000" b="0" dirty="0" err="1">
                <a:latin typeface="Arial" panose="020B0604020202020204" pitchFamily="34" charset="0"/>
                <a:cs typeface="Arial" panose="020B0604020202020204" pitchFamily="34" charset="0"/>
              </a:rPr>
              <a:t>Malecha</a:t>
            </a:r>
            <a:r>
              <a:rPr lang="cs-CZ" sz="1000" b="0" dirty="0">
                <a:latin typeface="Arial" panose="020B0604020202020204" pitchFamily="34" charset="0"/>
                <a:cs typeface="Arial" panose="020B0604020202020204" pitchFamily="34" charset="0"/>
              </a:rPr>
              <a:t> krásně zatáhl míč po levé straně a zpětnou přihrávkou oslovil Jakuba Nováka, který střelou přímo z první branku minul. Ve 22. minutě zaspal s vyběhnutím po míči Šimon Černý v brance a David Albrecht srovnal na 1:1.  Uběhla minuta a vedení jsme si vzali zpátky. </a:t>
            </a:r>
            <a:r>
              <a:rPr lang="cs-CZ" sz="1000" b="0" dirty="0" err="1">
                <a:latin typeface="Arial" panose="020B0604020202020204" pitchFamily="34" charset="0"/>
                <a:cs typeface="Arial" panose="020B0604020202020204" pitchFamily="34" charset="0"/>
              </a:rPr>
              <a:t>Ivanič</a:t>
            </a:r>
            <a:r>
              <a:rPr lang="cs-CZ" sz="1000" b="0" dirty="0">
                <a:latin typeface="Arial" panose="020B0604020202020204" pitchFamily="34" charset="0"/>
                <a:cs typeface="Arial" panose="020B0604020202020204" pitchFamily="34" charset="0"/>
              </a:rPr>
              <a:t> uvolnil </a:t>
            </a:r>
            <a:r>
              <a:rPr lang="cs-CZ" sz="1000" b="0" dirty="0" err="1">
                <a:latin typeface="Arial" panose="020B0604020202020204" pitchFamily="34" charset="0"/>
                <a:cs typeface="Arial" panose="020B0604020202020204" pitchFamily="34" charset="0"/>
              </a:rPr>
              <a:t>Daniluka</a:t>
            </a:r>
            <a:r>
              <a:rPr lang="cs-CZ" sz="1000" b="0" dirty="0">
                <a:latin typeface="Arial" panose="020B0604020202020204" pitchFamily="34" charset="0"/>
                <a:cs typeface="Arial" panose="020B0604020202020204" pitchFamily="34" charset="0"/>
              </a:rPr>
              <a:t>, který se prosadil umístěnou střelou na 2:1. V závěrečných minutách první půle to byl náš kolektiv, kdo řídil dění na hřišti a odměnou byl dalších z krásných úniků </a:t>
            </a:r>
            <a:r>
              <a:rPr lang="cs-CZ" sz="1000" b="0" dirty="0" err="1">
                <a:latin typeface="Arial" panose="020B0604020202020204" pitchFamily="34" charset="0"/>
                <a:cs typeface="Arial" panose="020B0604020202020204" pitchFamily="34" charset="0"/>
              </a:rPr>
              <a:t>Malechy</a:t>
            </a:r>
            <a:r>
              <a:rPr lang="cs-CZ" sz="1000" b="0" dirty="0">
                <a:latin typeface="Arial" panose="020B0604020202020204" pitchFamily="34" charset="0"/>
                <a:cs typeface="Arial" panose="020B0604020202020204" pitchFamily="34" charset="0"/>
              </a:rPr>
              <a:t>, který se postaral o poločasové vedení 3:1. Druhý poločas začal stejně   dobře, jako skončil první. Byl to opět </a:t>
            </a:r>
            <a:r>
              <a:rPr lang="cs-CZ" sz="1000" b="0" dirty="0" err="1">
                <a:latin typeface="Arial" panose="020B0604020202020204" pitchFamily="34" charset="0"/>
                <a:cs typeface="Arial" panose="020B0604020202020204" pitchFamily="34" charset="0"/>
              </a:rPr>
              <a:t>Malecha</a:t>
            </a:r>
            <a:r>
              <a:rPr lang="cs-CZ" sz="1000" b="0" dirty="0">
                <a:latin typeface="Arial" panose="020B0604020202020204" pitchFamily="34" charset="0"/>
                <a:cs typeface="Arial" panose="020B0604020202020204" pitchFamily="34" charset="0"/>
              </a:rPr>
              <a:t>, který zaběhl za obránce a neomylně zakončil na 4:1. Soupeř byl zaskočen a naše kombinační hra přiváděla domácí do úzkých. Když pak ve 43. minutě opět zaúřadoval </a:t>
            </a:r>
            <a:r>
              <a:rPr lang="cs-CZ" sz="1000" b="0" dirty="0" err="1">
                <a:latin typeface="Arial" panose="020B0604020202020204" pitchFamily="34" charset="0"/>
                <a:cs typeface="Arial" panose="020B0604020202020204" pitchFamily="34" charset="0"/>
              </a:rPr>
              <a:t>Malecha</a:t>
            </a:r>
            <a:r>
              <a:rPr lang="cs-CZ" sz="1000" b="0" dirty="0">
                <a:latin typeface="Arial" panose="020B0604020202020204" pitchFamily="34" charset="0"/>
                <a:cs typeface="Arial" panose="020B0604020202020204" pitchFamily="34" charset="0"/>
              </a:rPr>
              <a:t> a upravil už na 5:1, tak už málokdo pochyboval o našem jasném vítězství. Na hřišti se však začaly dít věci, které se hned tak nevidí.  Ve 44. minutě zůstal brankář Štětí, jako přikovaný na brankové čáře a David Šanda odstartoval stíhací jízdu gólem na 2:5. Mohli jsme sice vstřelit další góly, ať už po střele </a:t>
            </a:r>
            <a:r>
              <a:rPr lang="cs-CZ" sz="1000" b="0" dirty="0" err="1">
                <a:latin typeface="Arial" panose="020B0604020202020204" pitchFamily="34" charset="0"/>
                <a:cs typeface="Arial" panose="020B0604020202020204" pitchFamily="34" charset="0"/>
              </a:rPr>
              <a:t>Daniluka</a:t>
            </a:r>
            <a:r>
              <a:rPr lang="cs-CZ" sz="1000" b="0" dirty="0">
                <a:latin typeface="Arial" panose="020B0604020202020204" pitchFamily="34" charset="0"/>
                <a:cs typeface="Arial" panose="020B0604020202020204" pitchFamily="34" charset="0"/>
              </a:rPr>
              <a:t>, který těsně minul nebo pokusu </a:t>
            </a:r>
            <a:r>
              <a:rPr lang="cs-CZ" sz="1000" b="0" dirty="0" err="1">
                <a:latin typeface="Arial" panose="020B0604020202020204" pitchFamily="34" charset="0"/>
                <a:cs typeface="Arial" panose="020B0604020202020204" pitchFamily="34" charset="0"/>
              </a:rPr>
              <a:t>Ivaniče</a:t>
            </a:r>
            <a:r>
              <a:rPr lang="cs-CZ" sz="1000" b="0" dirty="0">
                <a:latin typeface="Arial" panose="020B0604020202020204" pitchFamily="34" charset="0"/>
                <a:cs typeface="Arial" panose="020B0604020202020204" pitchFamily="34" charset="0"/>
              </a:rPr>
              <a:t>, kterého zase vychytal brankář.  11 minut před koncem jsme však vedli stále o 3 branky. Totální kolaps se teprve blížil. 60. minuta a Černý v brance opět zaváhal s vyběhnutím a bylo to už jen 5:3. O minutu později si zase nerozuměli obránci Štětí a bylo to už jen 5:4. V 63. minutě se úspěšný výsledek našeho týmu zhroutil úplně.  Už se ani nechce psát, že za tím byla chyba brankáře, ale bohužel to tak bylo. No a aby toho nebylo málo, tak v 65. minutě bezmyšlenkovitě odkopával míč Šimon Černý v bráně, namazal ho soupeři a David Šanda dokonal obrat z 1:5 na 6:5 pro Krupku. Pár minut na vyrovnání ještě zbývalo. </a:t>
            </a:r>
            <a:r>
              <a:rPr lang="cs-CZ" sz="1000" b="0" dirty="0" err="1">
                <a:latin typeface="Arial" panose="020B0604020202020204" pitchFamily="34" charset="0"/>
                <a:cs typeface="Arial" panose="020B0604020202020204" pitchFamily="34" charset="0"/>
              </a:rPr>
              <a:t>Malecha</a:t>
            </a:r>
            <a:r>
              <a:rPr lang="cs-CZ" sz="1000" b="0" dirty="0">
                <a:latin typeface="Arial" panose="020B0604020202020204" pitchFamily="34" charset="0"/>
                <a:cs typeface="Arial" panose="020B0604020202020204" pitchFamily="34" charset="0"/>
              </a:rPr>
              <a:t> se pral s obránci, co mu síly stačily, ale ve své poslední šanci tísněn 2 obránci branku těsně minul. Obrovské zklamání panovalo po zápase v kabině, které je cítit i z hodnocení zápasu trenérem našeho týmu. </a:t>
            </a:r>
          </a:p>
        </p:txBody>
      </p:sp>
      <p:sp>
        <p:nvSpPr>
          <p:cNvPr id="13" name="TextovéPole 12"/>
          <p:cNvSpPr txBox="1"/>
          <p:nvPr/>
        </p:nvSpPr>
        <p:spPr>
          <a:xfrm>
            <a:off x="143992" y="115788"/>
            <a:ext cx="4680520" cy="1015663"/>
          </a:xfrm>
          <a:prstGeom prst="rect">
            <a:avLst/>
          </a:prstGeom>
          <a:solidFill>
            <a:schemeClr val="accent3">
              <a:lumMod val="85000"/>
            </a:schemeClr>
          </a:solidFill>
          <a:effectLst>
            <a:glow rad="63500">
              <a:srgbClr val="008000">
                <a:alpha val="40000"/>
              </a:srgbClr>
            </a:glow>
            <a:softEdge rad="304800"/>
          </a:effectLst>
        </p:spPr>
        <p:txBody>
          <a:bodyPr wrap="square" rtlCol="0">
            <a:spAutoFit/>
          </a:bodyPr>
          <a:lstStyle/>
          <a:p>
            <a:pPr algn="ctr"/>
            <a:r>
              <a:rPr lang="cs-CZ" sz="2000" dirty="0" smtClean="0">
                <a:latin typeface="Modern No. 20" panose="02070704070505020303" pitchFamily="18" charset="0"/>
              </a:rPr>
              <a:t>Neuvěřitelné, nečekané, překvapující, nevídané, ojedinělé, ale i mimořádné.  Starší žáci vedli v Krupce 5:1 a prohráli 6:5. </a:t>
            </a:r>
          </a:p>
        </p:txBody>
      </p:sp>
      <p:sp>
        <p:nvSpPr>
          <p:cNvPr id="9" name="Obdélník 8"/>
          <p:cNvSpPr/>
          <p:nvPr/>
        </p:nvSpPr>
        <p:spPr>
          <a:xfrm>
            <a:off x="5473402" y="1747374"/>
            <a:ext cx="4679702" cy="5328510"/>
          </a:xfrm>
          <a:prstGeom prst="rect">
            <a:avLst/>
          </a:prstGeom>
        </p:spPr>
        <p:txBody>
          <a:bodyPr wrap="square">
            <a:spAutoFit/>
          </a:bodyPr>
          <a:lstStyle/>
          <a:p>
            <a:pPr algn="ctr">
              <a:lnSpc>
                <a:spcPct val="107000"/>
              </a:lnSpc>
              <a:spcAft>
                <a:spcPts val="0"/>
              </a:spcAft>
            </a:pPr>
            <a:r>
              <a:rPr lang="cs-CZ" sz="2400" u="sng" dirty="0">
                <a:latin typeface="Calibri" panose="020F0502020204030204" pitchFamily="34" charset="0"/>
                <a:ea typeface="Calibri" panose="020F0502020204030204" pitchFamily="34" charset="0"/>
                <a:cs typeface="Times New Roman" panose="02020603050405020304" pitchFamily="18" charset="0"/>
              </a:rPr>
              <a:t>SK Štětí – FK Slavoj Žatec</a:t>
            </a:r>
            <a:endParaRPr lang="cs-CZ"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400" u="sng" dirty="0">
                <a:latin typeface="Calibri" panose="020F0502020204030204" pitchFamily="34" charset="0"/>
                <a:ea typeface="Calibri" panose="020F0502020204030204" pitchFamily="34" charset="0"/>
                <a:cs typeface="Times New Roman" panose="02020603050405020304" pitchFamily="18" charset="0"/>
              </a:rPr>
              <a:t>1:2(0:0)</a:t>
            </a:r>
            <a:r>
              <a:rPr lang="cs-CZ" sz="2000" u="sng" dirty="0">
                <a:latin typeface="Calibri" panose="020F0502020204030204" pitchFamily="34" charset="0"/>
                <a:ea typeface="Calibri" panose="020F0502020204030204" pitchFamily="34" charset="0"/>
                <a:cs typeface="Times New Roman" panose="02020603050405020304" pitchFamily="18" charset="0"/>
              </a:rPr>
              <a:t>    28.10.2017  12. kolo</a:t>
            </a:r>
            <a:endParaRPr lang="cs-CZ"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Po týdnu opět na domácím trávníku proti mužstvu ze středu tabulky, které v posledních 2 kolech nebodovalo. Nálepka favorita prvního celku tabulky nám byla přidělena. Obraz hry tomu, ale v úvodu neodpovídal. V 7. minutě jsme školácky přišli o balón a hosté okamžitě přešli do protiútoku zakončeného střelou z výborného postavení. Gabriel v brance byl dobře rozcvičen a  zasáhl úspěšně. I nadále jsme ale často kazili přihrávky a hosté, kteří vycházeli ze zabezpečené obrany, tak dostávali hodně prostoru ke kombinaci a lehkému přechodu na naší polovinu. Ve 13. minutě zkusil překvapit střelou z velké vzdálenosti hostující Richard Zelinka, ale nějaký ten metr, dva trefě do černého chyběl. Domácí se k prvnímu pokusu k ohrožení branky dostali až po čtvrthodině hry. Zahrávali jsme roh na krátko, ale provedení jsme pokazili. Po volném přímém kopu 23. minutě to před naší brankou vypadlo, že to nemůžeme přečkat bez pohromy. Několik hráčů za sebou nedokázalo míč kopnout pryč daleko z vápna. Ve 32. minutě jsme měli výhodu volného přímého kopu. Zahrával ho Faust, ale nic z toho nakonec nebylo. První střelu na branku soupeře jsme vyslali z velké dálky až ve 32. minutě z kopačky </a:t>
            </a:r>
            <a:r>
              <a:rPr lang="cs-CZ" sz="1000" b="0" dirty="0" err="1">
                <a:latin typeface="Arial" panose="020B0604020202020204" pitchFamily="34" charset="0"/>
                <a:ea typeface="Calibri" panose="020F0502020204030204" pitchFamily="34" charset="0"/>
                <a:cs typeface="Arial" panose="020B0604020202020204" pitchFamily="34" charset="0"/>
              </a:rPr>
              <a:t>Ransdorfa</a:t>
            </a:r>
            <a:r>
              <a:rPr lang="cs-CZ" sz="1000" b="0" dirty="0">
                <a:latin typeface="Arial" panose="020B0604020202020204" pitchFamily="34" charset="0"/>
                <a:ea typeface="Calibri" panose="020F0502020204030204" pitchFamily="34" charset="0"/>
                <a:cs typeface="Arial" panose="020B0604020202020204" pitchFamily="34" charset="0"/>
              </a:rPr>
              <a:t>, a i když nebyla vůbec špatná, tak ji brankář Švarc vytlačil do bezpečí. Ve 34. minutě se po trestňáku dostal míč k Vackovi. Tomu ale výborně zmenšil úhel  brankář a zabránil skórování. Ještě v závěru poločasu jsme Žatec malinko přitlačili. </a:t>
            </a:r>
            <a:r>
              <a:rPr lang="cs-CZ" sz="1000" b="0" dirty="0" err="1">
                <a:latin typeface="Arial" panose="020B0604020202020204" pitchFamily="34" charset="0"/>
                <a:ea typeface="Calibri" panose="020F0502020204030204" pitchFamily="34" charset="0"/>
                <a:cs typeface="Arial" panose="020B0604020202020204" pitchFamily="34" charset="0"/>
              </a:rPr>
              <a:t>Křten</a:t>
            </a:r>
            <a:r>
              <a:rPr lang="cs-CZ" sz="1000" b="0" dirty="0">
                <a:latin typeface="Arial" panose="020B0604020202020204" pitchFamily="34" charset="0"/>
                <a:ea typeface="Calibri" panose="020F0502020204030204" pitchFamily="34" charset="0"/>
                <a:cs typeface="Arial" panose="020B0604020202020204" pitchFamily="34" charset="0"/>
              </a:rPr>
              <a:t> z volného přímého kopu z takových 24 metrů mířil metr nad. K úspěchu nevedla ani nepřehledná situace ve vápně hostů minutu před změnou. stran. O přestávce byly v hledišti slyšet hlasy, že Štětí patří na domácí půdě druhé poločasy, a tak jsme byli zvědavi, jak se to vyplní. Vstup ale patřil soupeři. Hned po 2 minutách zahrával roh a v dalším průběhu všechny naše snahy ohrozit brankáře včas odrážel. Velká radost vypukla na lavičce Žatce   v 56. minutě. Po centru se u tyčky zjevil Petr </a:t>
            </a:r>
            <a:r>
              <a:rPr lang="cs-CZ" sz="1000" b="0" dirty="0" err="1">
                <a:latin typeface="Arial" panose="020B0604020202020204" pitchFamily="34" charset="0"/>
                <a:ea typeface="Calibri" panose="020F0502020204030204" pitchFamily="34" charset="0"/>
                <a:cs typeface="Arial" panose="020B0604020202020204" pitchFamily="34" charset="0"/>
              </a:rPr>
              <a:t>Bešík</a:t>
            </a:r>
            <a:r>
              <a:rPr lang="cs-CZ" sz="1000" b="0" dirty="0">
                <a:latin typeface="Arial" panose="020B0604020202020204" pitchFamily="34" charset="0"/>
                <a:ea typeface="Calibri" panose="020F0502020204030204" pitchFamily="34" charset="0"/>
                <a:cs typeface="Arial" panose="020B0604020202020204" pitchFamily="34" charset="0"/>
              </a:rPr>
              <a:t> a hlavou zajistil pro hosty vedení 1:0. Navýšit náskok mohli hosté jen o </a:t>
            </a:r>
            <a:r>
              <a:rPr lang="cs-CZ" sz="1000" b="0" dirty="0" smtClean="0">
                <a:latin typeface="Arial" panose="020B0604020202020204" pitchFamily="34" charset="0"/>
                <a:ea typeface="Calibri" panose="020F0502020204030204" pitchFamily="34" charset="0"/>
                <a:cs typeface="Arial" panose="020B0604020202020204" pitchFamily="34" charset="0"/>
              </a:rPr>
              <a:t>pár</a:t>
            </a:r>
            <a:endParaRPr lang="cs-CZ" sz="1000" b="0" dirty="0">
              <a:latin typeface="Arial" panose="020B0604020202020204" pitchFamily="34" charset="0"/>
              <a:ea typeface="Calibri" panose="020F0502020204030204" pitchFamily="34" charset="0"/>
              <a:cs typeface="Arial" panose="020B0604020202020204" pitchFamily="34" charset="0"/>
            </a:endParaRPr>
          </a:p>
        </p:txBody>
      </p:sp>
      <p:sp>
        <p:nvSpPr>
          <p:cNvPr id="14" name="TextovéPole 13"/>
          <p:cNvSpPr txBox="1"/>
          <p:nvPr/>
        </p:nvSpPr>
        <p:spPr>
          <a:xfrm>
            <a:off x="5473402" y="91108"/>
            <a:ext cx="4578610" cy="1569660"/>
          </a:xfrm>
          <a:prstGeom prst="rect">
            <a:avLst/>
          </a:prstGeom>
          <a:solidFill>
            <a:srgbClr val="66FF66"/>
          </a:solidFill>
          <a:effectLst>
            <a:glow rad="127000">
              <a:srgbClr val="FFFF00"/>
            </a:glow>
            <a:softEdge rad="419100"/>
          </a:effectLst>
        </p:spPr>
        <p:txBody>
          <a:bodyPr wrap="square" rtlCol="0">
            <a:spAutoFit/>
          </a:bodyPr>
          <a:lstStyle/>
          <a:p>
            <a:pPr algn="ctr"/>
            <a:r>
              <a:rPr lang="cs-CZ" sz="2400" dirty="0" smtClean="0">
                <a:effectLst>
                  <a:outerShdw blurRad="38100" dist="38100" dir="2700000" algn="tl">
                    <a:srgbClr val="000000">
                      <a:alpha val="43137"/>
                    </a:srgbClr>
                  </a:outerShdw>
                </a:effectLst>
                <a:latin typeface="Bookman Old Style" pitchFamily="18" charset="0"/>
              </a:rPr>
              <a:t>Žatec se na nás dobře připravil. Svým výkonem i zaskočil a na hřišti ve Štětí vyválčil 3 body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p:cNvSpPr txBox="1"/>
          <p:nvPr/>
        </p:nvSpPr>
        <p:spPr>
          <a:xfrm>
            <a:off x="1820111"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14</a:t>
            </a:r>
          </a:p>
        </p:txBody>
      </p:sp>
      <p:sp>
        <p:nvSpPr>
          <p:cNvPr id="14" name="TextovéPole 13"/>
          <p:cNvSpPr txBox="1"/>
          <p:nvPr/>
        </p:nvSpPr>
        <p:spPr>
          <a:xfrm>
            <a:off x="761765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31</a:t>
            </a:r>
          </a:p>
        </p:txBody>
      </p:sp>
      <p:sp>
        <p:nvSpPr>
          <p:cNvPr id="8" name="TextovéPole 7"/>
          <p:cNvSpPr txBox="1"/>
          <p:nvPr/>
        </p:nvSpPr>
        <p:spPr>
          <a:xfrm>
            <a:off x="5328568" y="953308"/>
            <a:ext cx="4808069" cy="5978560"/>
          </a:xfrm>
          <a:prstGeom prst="rect">
            <a:avLst/>
          </a:prstGeom>
          <a:noFill/>
        </p:spPr>
        <p:txBody>
          <a:bodyPr wrap="square" rtlCol="0">
            <a:spAutoFit/>
          </a:bodyPr>
          <a:lstStyle/>
          <a:p>
            <a:pPr algn="ctr"/>
            <a:r>
              <a:rPr lang="cs-CZ" sz="1800" u="sng" dirty="0">
                <a:latin typeface="Arial" panose="020B0604020202020204" pitchFamily="34" charset="0"/>
                <a:cs typeface="Arial" panose="020B0604020202020204" pitchFamily="34" charset="0"/>
              </a:rPr>
              <a:t>SK Junior/FK Teplice – SK Štětí</a:t>
            </a:r>
          </a:p>
          <a:p>
            <a:pPr algn="ctr"/>
            <a:r>
              <a:rPr lang="cs-CZ" sz="1800" u="sng" dirty="0">
                <a:latin typeface="Arial" panose="020B0604020202020204" pitchFamily="34" charset="0"/>
                <a:cs typeface="Arial" panose="020B0604020202020204" pitchFamily="34" charset="0"/>
              </a:rPr>
              <a:t>0:13(0:8) 12. hrané kolo 5.11.2017</a:t>
            </a:r>
          </a:p>
          <a:p>
            <a:pPr algn="just"/>
            <a:r>
              <a:rPr lang="cs-CZ" sz="1050" b="0" dirty="0">
                <a:latin typeface="Arial" panose="020B0604020202020204" pitchFamily="34" charset="0"/>
                <a:cs typeface="Arial" panose="020B0604020202020204" pitchFamily="34" charset="0"/>
              </a:rPr>
              <a:t>Utkání se nehrálo v Teplicích, jak se hráči domnívali, ale v nedalekých Soběchlebech.  Náš tým má výtečnou formu a proti poslednímu mužstvu tabulky jsme byli v úloze jasného favorita.  Ve 2. a 3. minuta se to také 2 brankami </a:t>
            </a:r>
            <a:r>
              <a:rPr lang="cs-CZ" sz="1050" b="0" dirty="0" err="1">
                <a:latin typeface="Arial" panose="020B0604020202020204" pitchFamily="34" charset="0"/>
                <a:cs typeface="Arial" panose="020B0604020202020204" pitchFamily="34" charset="0"/>
              </a:rPr>
              <a:t>Malechy</a:t>
            </a:r>
            <a:r>
              <a:rPr lang="cs-CZ" sz="1050" b="0" dirty="0">
                <a:latin typeface="Arial" panose="020B0604020202020204" pitchFamily="34" charset="0"/>
                <a:cs typeface="Arial" panose="020B0604020202020204" pitchFamily="34" charset="0"/>
              </a:rPr>
              <a:t> začalo naplňovat.  Ještě než se domácí stačili z gólů rozkoukat, tak se míče zmocnil nejlepší nahrávač naší jedenáctky </a:t>
            </a:r>
            <a:r>
              <a:rPr lang="cs-CZ" sz="1050" b="0" dirty="0" err="1">
                <a:latin typeface="Arial" panose="020B0604020202020204" pitchFamily="34" charset="0"/>
                <a:cs typeface="Arial" panose="020B0604020202020204" pitchFamily="34" charset="0"/>
              </a:rPr>
              <a:t>Daniluk</a:t>
            </a:r>
            <a:r>
              <a:rPr lang="cs-CZ" sz="1050" b="0" dirty="0">
                <a:latin typeface="Arial" panose="020B0604020202020204" pitchFamily="34" charset="0"/>
                <a:cs typeface="Arial" panose="020B0604020202020204" pitchFamily="34" charset="0"/>
              </a:rPr>
              <a:t> a po jeho nabídce zvýšil v 8. minutě Jakub Novák už na 3:0. Domácí se trápili a v 15. minutě to byla další výzva pro </a:t>
            </a:r>
            <a:r>
              <a:rPr lang="cs-CZ" sz="1050" b="0" dirty="0" err="1">
                <a:latin typeface="Arial" panose="020B0604020202020204" pitchFamily="34" charset="0"/>
                <a:cs typeface="Arial" panose="020B0604020202020204" pitchFamily="34" charset="0"/>
              </a:rPr>
              <a:t>Malechu</a:t>
            </a:r>
            <a:r>
              <a:rPr lang="cs-CZ" sz="1050" b="0" dirty="0">
                <a:latin typeface="Arial" panose="020B0604020202020204" pitchFamily="34" charset="0"/>
                <a:cs typeface="Arial" panose="020B0604020202020204" pitchFamily="34" charset="0"/>
              </a:rPr>
              <a:t>, který zužitkoval přihrávku </a:t>
            </a:r>
            <a:r>
              <a:rPr lang="cs-CZ" sz="1050" b="0" dirty="0" err="1">
                <a:latin typeface="Arial" panose="020B0604020202020204" pitchFamily="34" charset="0"/>
                <a:cs typeface="Arial" panose="020B0604020202020204" pitchFamily="34" charset="0"/>
              </a:rPr>
              <a:t>Ivaniče</a:t>
            </a:r>
            <a:r>
              <a:rPr lang="cs-CZ" sz="1050" b="0" dirty="0">
                <a:latin typeface="Arial" panose="020B0604020202020204" pitchFamily="34" charset="0"/>
                <a:cs typeface="Arial" panose="020B0604020202020204" pitchFamily="34" charset="0"/>
              </a:rPr>
              <a:t> brance na 4:0. Vzápětí se </a:t>
            </a:r>
            <a:r>
              <a:rPr lang="cs-CZ" sz="1050" b="0" dirty="0" err="1">
                <a:latin typeface="Arial" panose="020B0604020202020204" pitchFamily="34" charset="0"/>
                <a:cs typeface="Arial" panose="020B0604020202020204" pitchFamily="34" charset="0"/>
              </a:rPr>
              <a:t>Malecha</a:t>
            </a:r>
            <a:r>
              <a:rPr lang="cs-CZ" sz="1050" b="0" dirty="0">
                <a:latin typeface="Arial" panose="020B0604020202020204" pitchFamily="34" charset="0"/>
                <a:cs typeface="Arial" panose="020B0604020202020204" pitchFamily="34" charset="0"/>
              </a:rPr>
              <a:t> pasoval do role dvorního nahrávače a škoda, že toho </a:t>
            </a:r>
            <a:r>
              <a:rPr lang="cs-CZ" sz="1050" b="0" dirty="0" err="1">
                <a:latin typeface="Arial" panose="020B0604020202020204" pitchFamily="34" charset="0"/>
                <a:cs typeface="Arial" panose="020B0604020202020204" pitchFamily="34" charset="0"/>
              </a:rPr>
              <a:t>Miga</a:t>
            </a:r>
            <a:r>
              <a:rPr lang="cs-CZ" sz="1050" b="0" dirty="0">
                <a:latin typeface="Arial" panose="020B0604020202020204" pitchFamily="34" charset="0"/>
                <a:cs typeface="Arial" panose="020B0604020202020204" pitchFamily="34" charset="0"/>
              </a:rPr>
              <a:t> nedokázal využít. </a:t>
            </a:r>
            <a:r>
              <a:rPr lang="cs-CZ" sz="1050" b="0" dirty="0" err="1">
                <a:latin typeface="Arial" panose="020B0604020202020204" pitchFamily="34" charset="0"/>
                <a:cs typeface="Arial" panose="020B0604020202020204" pitchFamily="34" charset="0"/>
              </a:rPr>
              <a:t>Malecha</a:t>
            </a:r>
            <a:r>
              <a:rPr lang="cs-CZ" sz="1050" b="0" dirty="0">
                <a:latin typeface="Arial" panose="020B0604020202020204" pitchFamily="34" charset="0"/>
                <a:cs typeface="Arial" panose="020B0604020202020204" pitchFamily="34" charset="0"/>
              </a:rPr>
              <a:t>, o kterém ještě hodně uslyšíme, byl ve 21. minutě faulován v pokutovém území a následovala penalta. Prokopec nezaváhal a k tyči pravil na 5:0. I nadále jsme pokračovali v totální ofenzívě a jeden útok za druhým se valil na domácího brankáře. Běžela 23. minuta, když </a:t>
            </a:r>
            <a:r>
              <a:rPr lang="cs-CZ" sz="1050" b="0" dirty="0" err="1">
                <a:latin typeface="Arial" panose="020B0604020202020204" pitchFamily="34" charset="0"/>
                <a:cs typeface="Arial" panose="020B0604020202020204" pitchFamily="34" charset="0"/>
              </a:rPr>
              <a:t>Daniluk</a:t>
            </a:r>
            <a:r>
              <a:rPr lang="cs-CZ" sz="1050" b="0" dirty="0">
                <a:latin typeface="Arial" panose="020B0604020202020204" pitchFamily="34" charset="0"/>
                <a:cs typeface="Arial" panose="020B0604020202020204" pitchFamily="34" charset="0"/>
              </a:rPr>
              <a:t> poslal do brejku </a:t>
            </a:r>
            <a:r>
              <a:rPr lang="cs-CZ" sz="1050" b="0" dirty="0" err="1">
                <a:latin typeface="Arial" panose="020B0604020202020204" pitchFamily="34" charset="0"/>
                <a:cs typeface="Arial" panose="020B0604020202020204" pitchFamily="34" charset="0"/>
              </a:rPr>
              <a:t>Malechu</a:t>
            </a:r>
            <a:r>
              <a:rPr lang="cs-CZ" sz="1050" b="0" dirty="0">
                <a:latin typeface="Arial" panose="020B0604020202020204" pitchFamily="34" charset="0"/>
                <a:cs typeface="Arial" panose="020B0604020202020204" pitchFamily="34" charset="0"/>
              </a:rPr>
              <a:t>, který obehrál brankáře a skóre se měnilo na 6:0. Střelecký festival doprovázený chaosem domácího výběru v 1. poločase pokračoval. Krásně se trefil </a:t>
            </a:r>
            <a:r>
              <a:rPr lang="cs-CZ" sz="1050" b="0" dirty="0" err="1">
                <a:latin typeface="Arial" panose="020B0604020202020204" pitchFamily="34" charset="0"/>
                <a:cs typeface="Arial" panose="020B0604020202020204" pitchFamily="34" charset="0"/>
              </a:rPr>
              <a:t>Ivanič</a:t>
            </a:r>
            <a:r>
              <a:rPr lang="cs-CZ" sz="1050" b="0" dirty="0">
                <a:latin typeface="Arial" panose="020B0604020202020204" pitchFamily="34" charset="0"/>
                <a:cs typeface="Arial" panose="020B0604020202020204" pitchFamily="34" charset="0"/>
              </a:rPr>
              <a:t> a upravil na 7:0. Jedinou šanci měli domácí ve 32. minutě z volného přímého kopu, ale brankář střeli zlikvidoval.  Ještě než mužstva odešla na poločasovou přestávku, tak se na procházku do domácí obrany vypravil </a:t>
            </a:r>
            <a:r>
              <a:rPr lang="cs-CZ" sz="1050" b="0" dirty="0" err="1">
                <a:latin typeface="Arial" panose="020B0604020202020204" pitchFamily="34" charset="0"/>
                <a:cs typeface="Arial" panose="020B0604020202020204" pitchFamily="34" charset="0"/>
              </a:rPr>
              <a:t>Malecha</a:t>
            </a:r>
            <a:r>
              <a:rPr lang="cs-CZ" sz="1050" b="0" dirty="0">
                <a:latin typeface="Arial" panose="020B0604020202020204" pitchFamily="34" charset="0"/>
                <a:cs typeface="Arial" panose="020B0604020202020204" pitchFamily="34" charset="0"/>
              </a:rPr>
              <a:t> a ukončil ji brankou na 8:0. Do druhého poločasu jsme nastoupili se změnou na postu brankáře. Černý šel do pole a na jeho místo se postavil </a:t>
            </a:r>
            <a:r>
              <a:rPr lang="cs-CZ" sz="1050" b="0" dirty="0" err="1">
                <a:latin typeface="Arial" panose="020B0604020202020204" pitchFamily="34" charset="0"/>
                <a:cs typeface="Arial" panose="020B0604020202020204" pitchFamily="34" charset="0"/>
              </a:rPr>
              <a:t>Schleiss</a:t>
            </a:r>
            <a:r>
              <a:rPr lang="cs-CZ" sz="1050" b="0" dirty="0">
                <a:latin typeface="Arial" panose="020B0604020202020204" pitchFamily="34" charset="0"/>
                <a:cs typeface="Arial" panose="020B0604020202020204" pitchFamily="34" charset="0"/>
              </a:rPr>
              <a:t>. V útočení jsme nepolevili a ve 39. minutě  po rohu zavěsil na 9:0 Prokopec. Navýšit náskok mohl </a:t>
            </a:r>
            <a:r>
              <a:rPr lang="cs-CZ" sz="1050" b="0" dirty="0" err="1">
                <a:latin typeface="Arial" panose="020B0604020202020204" pitchFamily="34" charset="0"/>
                <a:cs typeface="Arial" panose="020B0604020202020204" pitchFamily="34" charset="0"/>
              </a:rPr>
              <a:t>Ivanič</a:t>
            </a:r>
            <a:r>
              <a:rPr lang="cs-CZ" sz="1050" b="0" dirty="0">
                <a:latin typeface="Arial" panose="020B0604020202020204" pitchFamily="34" charset="0"/>
                <a:cs typeface="Arial" panose="020B0604020202020204" pitchFamily="34" charset="0"/>
              </a:rPr>
              <a:t>, ale branku těsně minul. Ve 44. jsme zaznamenali příležitost domácích, ale signál pokazili. Následoval protiútok na jehož konci byla branka </a:t>
            </a:r>
            <a:r>
              <a:rPr lang="cs-CZ" sz="1050" b="0" dirty="0" err="1">
                <a:latin typeface="Arial" panose="020B0604020202020204" pitchFamily="34" charset="0"/>
                <a:cs typeface="Arial" panose="020B0604020202020204" pitchFamily="34" charset="0"/>
              </a:rPr>
              <a:t>Malechy</a:t>
            </a:r>
            <a:r>
              <a:rPr lang="cs-CZ" sz="1050" b="0" dirty="0">
                <a:latin typeface="Arial" panose="020B0604020202020204" pitchFamily="34" charset="0"/>
                <a:cs typeface="Arial" panose="020B0604020202020204" pitchFamily="34" charset="0"/>
              </a:rPr>
              <a:t> na dvouciferné skóre 10:0. Stejný střelec byl při chuti a střelou z dobrých 30 metrů napnul síť na 11:0. Zasloužené branky se dočkal i </a:t>
            </a:r>
            <a:r>
              <a:rPr lang="cs-CZ" sz="1050" b="0" dirty="0" err="1">
                <a:latin typeface="Arial" panose="020B0604020202020204" pitchFamily="34" charset="0"/>
                <a:cs typeface="Arial" panose="020B0604020202020204" pitchFamily="34" charset="0"/>
              </a:rPr>
              <a:t>Daniluk</a:t>
            </a:r>
            <a:r>
              <a:rPr lang="cs-CZ" sz="1050" b="0" dirty="0">
                <a:latin typeface="Arial" panose="020B0604020202020204" pitchFamily="34" charset="0"/>
                <a:cs typeface="Arial" panose="020B0604020202020204" pitchFamily="34" charset="0"/>
              </a:rPr>
              <a:t> a v 58. minutě upravil na 12:0. Rozlučku s dnešním zápasem režíroval nejlepší střelec zápasu, osmi brankový </a:t>
            </a:r>
            <a:r>
              <a:rPr lang="cs-CZ" sz="1050" b="0" dirty="0" err="1">
                <a:latin typeface="Arial" panose="020B0604020202020204" pitchFamily="34" charset="0"/>
                <a:cs typeface="Arial" panose="020B0604020202020204" pitchFamily="34" charset="0"/>
              </a:rPr>
              <a:t>Malecha</a:t>
            </a:r>
            <a:r>
              <a:rPr lang="cs-CZ" sz="1050" b="0" dirty="0">
                <a:latin typeface="Arial" panose="020B0604020202020204" pitchFamily="34" charset="0"/>
                <a:cs typeface="Arial" panose="020B0604020202020204" pitchFamily="34" charset="0"/>
              </a:rPr>
              <a:t> v 68. minutě, kdy stanovil konečný výsledek utkání 13:0. </a:t>
            </a:r>
          </a:p>
          <a:p>
            <a:r>
              <a:rPr lang="cs-CZ" sz="1050" b="0" u="sng" dirty="0">
                <a:latin typeface="Arial" panose="020B0604020202020204" pitchFamily="34" charset="0"/>
                <a:cs typeface="Arial" panose="020B0604020202020204" pitchFamily="34" charset="0"/>
              </a:rPr>
              <a:t>Branky</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Malecha</a:t>
            </a:r>
            <a:r>
              <a:rPr lang="cs-CZ" sz="1050" b="0" dirty="0">
                <a:latin typeface="Arial" panose="020B0604020202020204" pitchFamily="34" charset="0"/>
                <a:cs typeface="Arial" panose="020B0604020202020204" pitchFamily="34" charset="0"/>
              </a:rPr>
              <a:t> 8, Prokopec 2, </a:t>
            </a:r>
            <a:r>
              <a:rPr lang="cs-CZ" sz="1050" b="0" dirty="0" err="1">
                <a:latin typeface="Arial" panose="020B0604020202020204" pitchFamily="34" charset="0"/>
                <a:cs typeface="Arial" panose="020B0604020202020204" pitchFamily="34" charset="0"/>
              </a:rPr>
              <a:t>Ivanič</a:t>
            </a:r>
            <a:r>
              <a:rPr lang="cs-CZ" sz="1050" b="0" dirty="0">
                <a:latin typeface="Arial" panose="020B0604020202020204" pitchFamily="34" charset="0"/>
                <a:cs typeface="Arial" panose="020B0604020202020204" pitchFamily="34" charset="0"/>
              </a:rPr>
              <a:t> 1, </a:t>
            </a:r>
            <a:r>
              <a:rPr lang="cs-CZ" sz="1050" b="0" dirty="0" err="1">
                <a:latin typeface="Arial" panose="020B0604020202020204" pitchFamily="34" charset="0"/>
                <a:cs typeface="Arial" panose="020B0604020202020204" pitchFamily="34" charset="0"/>
              </a:rPr>
              <a:t>Daniluk</a:t>
            </a:r>
            <a:r>
              <a:rPr lang="cs-CZ" sz="1050" b="0" dirty="0">
                <a:latin typeface="Arial" panose="020B0604020202020204" pitchFamily="34" charset="0"/>
                <a:cs typeface="Arial" panose="020B0604020202020204" pitchFamily="34" charset="0"/>
              </a:rPr>
              <a:t> 1. Jakub Novák 1</a:t>
            </a:r>
          </a:p>
          <a:p>
            <a:r>
              <a:rPr lang="cs-CZ" sz="1050" b="0" u="sng" dirty="0">
                <a:latin typeface="Arial" panose="020B0604020202020204" pitchFamily="34" charset="0"/>
                <a:cs typeface="Arial" panose="020B0604020202020204" pitchFamily="34" charset="0"/>
              </a:rPr>
              <a:t>Sestava</a:t>
            </a:r>
            <a:r>
              <a:rPr lang="cs-CZ" sz="1050" b="0" dirty="0">
                <a:latin typeface="Arial" panose="020B0604020202020204" pitchFamily="34" charset="0"/>
                <a:cs typeface="Arial" panose="020B0604020202020204" pitchFamily="34" charset="0"/>
              </a:rPr>
              <a:t>: Černý-Prokopec, </a:t>
            </a:r>
            <a:r>
              <a:rPr lang="cs-CZ" sz="1050" b="0" dirty="0" err="1">
                <a:latin typeface="Arial" panose="020B0604020202020204" pitchFamily="34" charset="0"/>
                <a:cs typeface="Arial" panose="020B0604020202020204" pitchFamily="34" charset="0"/>
              </a:rPr>
              <a:t>Bartko</a:t>
            </a:r>
            <a:r>
              <a:rPr lang="cs-CZ" sz="1050" b="0" dirty="0">
                <a:latin typeface="Arial" panose="020B0604020202020204" pitchFamily="34" charset="0"/>
                <a:cs typeface="Arial" panose="020B0604020202020204" pitchFamily="34" charset="0"/>
              </a:rPr>
              <a:t>, Kroupa, </a:t>
            </a:r>
            <a:r>
              <a:rPr lang="cs-CZ" sz="1050" b="0" dirty="0" err="1">
                <a:latin typeface="Arial" panose="020B0604020202020204" pitchFamily="34" charset="0"/>
                <a:cs typeface="Arial" panose="020B0604020202020204" pitchFamily="34" charset="0"/>
              </a:rPr>
              <a:t>Ivanič</a:t>
            </a:r>
            <a:r>
              <a:rPr lang="cs-CZ" sz="1050" b="0" dirty="0">
                <a:latin typeface="Arial" panose="020B0604020202020204" pitchFamily="34" charset="0"/>
                <a:cs typeface="Arial" panose="020B0604020202020204" pitchFamily="34" charset="0"/>
              </a:rPr>
              <a:t>, Kabelka, </a:t>
            </a:r>
            <a:r>
              <a:rPr lang="cs-CZ" sz="1050" b="0" dirty="0" err="1">
                <a:latin typeface="Arial" panose="020B0604020202020204" pitchFamily="34" charset="0"/>
                <a:cs typeface="Arial" panose="020B0604020202020204" pitchFamily="34" charset="0"/>
              </a:rPr>
              <a:t>Daniluk</a:t>
            </a:r>
            <a:r>
              <a:rPr lang="cs-CZ" sz="1050" b="0" dirty="0">
                <a:latin typeface="Arial" panose="020B0604020202020204" pitchFamily="34" charset="0"/>
                <a:cs typeface="Arial" panose="020B0604020202020204" pitchFamily="34" charset="0"/>
              </a:rPr>
              <a:t>, Jakub </a:t>
            </a:r>
          </a:p>
          <a:p>
            <a:r>
              <a:rPr lang="cs-CZ" sz="1050" b="0" dirty="0">
                <a:latin typeface="Arial" panose="020B0604020202020204" pitchFamily="34" charset="0"/>
                <a:cs typeface="Arial" panose="020B0604020202020204" pitchFamily="34" charset="0"/>
              </a:rPr>
              <a:t>                Pilař, </a:t>
            </a:r>
            <a:r>
              <a:rPr lang="cs-CZ" sz="1050" b="0" dirty="0" err="1">
                <a:latin typeface="Arial" panose="020B0604020202020204" pitchFamily="34" charset="0"/>
                <a:cs typeface="Arial" panose="020B0604020202020204" pitchFamily="34" charset="0"/>
              </a:rPr>
              <a:t>Malecha</a:t>
            </a:r>
            <a:r>
              <a:rPr lang="cs-CZ" sz="1050" b="0" dirty="0">
                <a:latin typeface="Arial" panose="020B0604020202020204" pitchFamily="34" charset="0"/>
                <a:cs typeface="Arial" panose="020B0604020202020204" pitchFamily="34" charset="0"/>
              </a:rPr>
              <a:t>, Nedvěd, </a:t>
            </a:r>
            <a:r>
              <a:rPr lang="cs-CZ" sz="1050" b="0" dirty="0" err="1">
                <a:latin typeface="Arial" panose="020B0604020202020204" pitchFamily="34" charset="0"/>
                <a:cs typeface="Arial" panose="020B0604020202020204" pitchFamily="34" charset="0"/>
              </a:rPr>
              <a:t>Slapnička</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Schleiss</a:t>
            </a:r>
            <a:r>
              <a:rPr lang="cs-CZ" sz="1050" b="0" dirty="0">
                <a:latin typeface="Arial" panose="020B0604020202020204" pitchFamily="34" charset="0"/>
                <a:cs typeface="Arial" panose="020B0604020202020204" pitchFamily="34" charset="0"/>
              </a:rPr>
              <a:t>, Jakub Novák, </a:t>
            </a:r>
            <a:r>
              <a:rPr lang="cs-CZ" sz="1050" b="0" dirty="0" err="1">
                <a:latin typeface="Arial" panose="020B0604020202020204" pitchFamily="34" charset="0"/>
                <a:cs typeface="Arial" panose="020B0604020202020204" pitchFamily="34" charset="0"/>
              </a:rPr>
              <a:t>Miga</a:t>
            </a:r>
            <a:endParaRPr lang="cs-CZ" sz="1050" b="0" dirty="0">
              <a:latin typeface="Arial" panose="020B0604020202020204" pitchFamily="34" charset="0"/>
              <a:cs typeface="Arial" panose="020B0604020202020204" pitchFamily="34" charset="0"/>
            </a:endParaRPr>
          </a:p>
          <a:p>
            <a:r>
              <a:rPr lang="cs-CZ" sz="1050" b="0" u="sng" dirty="0">
                <a:latin typeface="Arial" panose="020B0604020202020204" pitchFamily="34" charset="0"/>
                <a:cs typeface="Arial" panose="020B0604020202020204" pitchFamily="34" charset="0"/>
              </a:rPr>
              <a:t>Trenér:</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Z.Németh</a:t>
            </a:r>
            <a:r>
              <a:rPr lang="cs-CZ" sz="1050" b="0" dirty="0">
                <a:latin typeface="Arial" panose="020B0604020202020204" pitchFamily="34" charset="0"/>
                <a:cs typeface="Arial" panose="020B0604020202020204" pitchFamily="34" charset="0"/>
              </a:rPr>
              <a:t>  </a:t>
            </a:r>
            <a:r>
              <a:rPr lang="cs-CZ" sz="1050" b="0" u="sng" dirty="0">
                <a:latin typeface="Arial" panose="020B0604020202020204" pitchFamily="34" charset="0"/>
                <a:cs typeface="Arial" panose="020B0604020202020204" pitchFamily="34" charset="0"/>
              </a:rPr>
              <a:t>Vedoucí </a:t>
            </a:r>
            <a:r>
              <a:rPr lang="cs-CZ" sz="1050" b="0" dirty="0" err="1">
                <a:latin typeface="Arial" panose="020B0604020202020204" pitchFamily="34" charset="0"/>
                <a:cs typeface="Arial" panose="020B0604020202020204" pitchFamily="34" charset="0"/>
              </a:rPr>
              <a:t>R.Hrdlička</a:t>
            </a:r>
            <a:endParaRPr lang="cs-CZ" sz="1050" b="0" dirty="0">
              <a:latin typeface="Arial" panose="020B0604020202020204" pitchFamily="34" charset="0"/>
              <a:cs typeface="Arial" panose="020B0604020202020204" pitchFamily="34" charset="0"/>
            </a:endParaRPr>
          </a:p>
          <a:p>
            <a:r>
              <a:rPr lang="cs-CZ" sz="1050" b="0" u="sng" dirty="0">
                <a:latin typeface="Arial" panose="020B0604020202020204" pitchFamily="34" charset="0"/>
                <a:cs typeface="Arial" panose="020B0604020202020204" pitchFamily="34" charset="0"/>
              </a:rPr>
              <a:t>Rozhodčí</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J.Smrž-J.Ipser</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L.Berky</a:t>
            </a:r>
            <a:endParaRPr lang="cs-CZ" sz="1050" b="0" dirty="0">
              <a:latin typeface="Arial" panose="020B0604020202020204" pitchFamily="34" charset="0"/>
              <a:cs typeface="Arial" panose="020B0604020202020204" pitchFamily="34" charset="0"/>
            </a:endParaRPr>
          </a:p>
        </p:txBody>
      </p:sp>
      <p:sp>
        <p:nvSpPr>
          <p:cNvPr id="9" name="TextovéPole 8"/>
          <p:cNvSpPr txBox="1"/>
          <p:nvPr/>
        </p:nvSpPr>
        <p:spPr>
          <a:xfrm>
            <a:off x="5328568" y="91108"/>
            <a:ext cx="4680520" cy="738664"/>
          </a:xfrm>
          <a:prstGeom prst="rect">
            <a:avLst/>
          </a:prstGeom>
          <a:solidFill>
            <a:srgbClr val="FFFF66"/>
          </a:solidFill>
          <a:effectLst>
            <a:glow rad="63500">
              <a:srgbClr val="00CCFF">
                <a:alpha val="40000"/>
              </a:srgbClr>
            </a:glow>
            <a:softEdge rad="139700"/>
          </a:effectLst>
        </p:spPr>
        <p:txBody>
          <a:bodyPr wrap="square" rtlCol="0">
            <a:spAutoFit/>
          </a:bodyPr>
          <a:lstStyle/>
          <a:p>
            <a:pPr algn="ctr"/>
            <a:r>
              <a:rPr lang="cs-CZ" sz="1400" dirty="0" smtClean="0">
                <a:solidFill>
                  <a:srgbClr val="FF0000"/>
                </a:solidFill>
                <a:latin typeface="Arial Black" panose="020B0A04020102020204" pitchFamily="34" charset="0"/>
              </a:rPr>
              <a:t>Starší žáci zakončili podzim vysokou výhrou v Soběchlebech, kde má domácí hřiště Teplický výběr</a:t>
            </a:r>
          </a:p>
        </p:txBody>
      </p:sp>
      <p:sp>
        <p:nvSpPr>
          <p:cNvPr id="10" name="Obdélník 9"/>
          <p:cNvSpPr/>
          <p:nvPr/>
        </p:nvSpPr>
        <p:spPr>
          <a:xfrm>
            <a:off x="71984" y="595164"/>
            <a:ext cx="4752528" cy="5020157"/>
          </a:xfrm>
          <a:prstGeom prst="rect">
            <a:avLst/>
          </a:prstGeom>
        </p:spPr>
        <p:txBody>
          <a:bodyPr wrap="square">
            <a:spAutoFit/>
          </a:bodyPr>
          <a:lstStyle/>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minut později. Opět to mohlo být po centru a hlavičce, ale skončilo to nezdarem. V těchto momentech bylo na hře naše týmu vidět, že by chtěl, ale ono to nešlo. Rozehrávka vázla a i jednoduchá přihrávka se často stávala neřešitelnou. Na hřišti to chvílema i dost jiskřilo a i to hrálo do not soupeři. V 65. minutě zkusil vyrovnat Křtěn z volného přímého kopu, ale brankovou konstrukci minul. Dobrou kopací techniku předvedl Žatec v 68. minutě Žatec, když jeden z jeho hráčů střelou z dálky zahrál na pravou tyč štětské branky. V 75. minutě si vzal na starost roh hosté kapitán Petr </a:t>
            </a:r>
            <a:r>
              <a:rPr lang="cs-CZ" sz="1000" b="0" dirty="0" err="1">
                <a:latin typeface="Arial" panose="020B0604020202020204" pitchFamily="34" charset="0"/>
                <a:ea typeface="Calibri" panose="020F0502020204030204" pitchFamily="34" charset="0"/>
                <a:cs typeface="Arial" panose="020B0604020202020204" pitchFamily="34" charset="0"/>
              </a:rPr>
              <a:t>Klinec</a:t>
            </a:r>
            <a:r>
              <a:rPr lang="cs-CZ" sz="1000" b="0" dirty="0">
                <a:latin typeface="Arial" panose="020B0604020202020204" pitchFamily="34" charset="0"/>
                <a:ea typeface="Calibri" panose="020F0502020204030204" pitchFamily="34" charset="0"/>
                <a:cs typeface="Arial" panose="020B0604020202020204" pitchFamily="34" charset="0"/>
              </a:rPr>
              <a:t> a provedl to báječně. Využil větru a přímo z rohu poslal míč do branky. Výsledek 0:2 v náš neprospěch nevěštil nic dobrého. Do konce zápasu však  zbývalo 11. minut, když se objevila jiskřička naděje. František Svoboda, který už touto dobou hrál nějakou tu minutu na hrotu útoku, pohotově vystřelil z hranice šestnáctky a míč skončil za brankovou čarou, i když to raději dorážkou potvrdil Brandejs.  1:2. Čekali jsme, že se dostaví drtivý tlak a podaří se vyrovnat. Zbytek zápasu však potvrdil, že tým nemá svůj den. Vypracovali jsme si jen několik rohů, po kterých se ale nic neurodilo. Hosté snadno odkopávali míče do bezpečí a i ve tříminutovém nastavení těsné vítězství 2:1 uhájili až do konce.</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Do zápasu jsme se dobře nevyspali. Utkání se nepovedlo a za celých 90 minut jsme se do herní pohody nedostali. Šancí a střel na branku jsme si moc nenachystali a brankáře hostů mockrát neprověřili. Před ním navíc stála pevné obrana. Přichystala se i na našeho nejlepšího střelce Davida Brandejse, u kterého stáli vždy 2 hráči Žatce. I těch šancí měl soupeř asi i více a i to je jeden z důvodů naší prohry. I když Modlany v Mostě na penalty vyhrály a dostaly se do čela tabulky,  tak není třeba věšet hlavy. Poučit se, nepolevit v tréninku a už za týden v Krupce 4. 11. 2017 ve 14:00 vyběhnout na hřiště rozhodnuti vyhrát.         </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Branky: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F.Svoboda</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Sestava:</a:t>
            </a:r>
            <a:r>
              <a:rPr lang="cs-CZ" sz="1000" b="0" dirty="0">
                <a:latin typeface="Arial" panose="020B0604020202020204" pitchFamily="34" charset="0"/>
                <a:ea typeface="Calibri" panose="020F0502020204030204" pitchFamily="34" charset="0"/>
                <a:cs typeface="Arial" panose="020B0604020202020204" pitchFamily="34" charset="0"/>
              </a:rPr>
              <a:t> Gabriel-</a:t>
            </a:r>
            <a:r>
              <a:rPr lang="cs-CZ" sz="1000" b="0" dirty="0" err="1">
                <a:latin typeface="Arial" panose="020B0604020202020204" pitchFamily="34" charset="0"/>
                <a:ea typeface="Calibri" panose="020F0502020204030204" pitchFamily="34" charset="0"/>
                <a:cs typeface="Arial" panose="020B0604020202020204" pitchFamily="34" charset="0"/>
              </a:rPr>
              <a:t>Čámský</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F.Svoboda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Ransdorf</a:t>
            </a:r>
            <a:r>
              <a:rPr lang="cs-CZ" sz="1000" b="0" dirty="0">
                <a:latin typeface="Arial" panose="020B0604020202020204" pitchFamily="34" charset="0"/>
                <a:ea typeface="Calibri" panose="020F0502020204030204" pitchFamily="34" charset="0"/>
                <a:cs typeface="Arial" panose="020B0604020202020204" pitchFamily="34" charset="0"/>
              </a:rPr>
              <a:t>, Mencl(73.Poráč)-Křtěn, </a:t>
            </a:r>
            <a:r>
              <a:rPr lang="cs-CZ" sz="1000" b="0" dirty="0" err="1">
                <a:latin typeface="Arial" panose="020B0604020202020204" pitchFamily="34" charset="0"/>
                <a:ea typeface="Calibri" panose="020F0502020204030204" pitchFamily="34" charset="0"/>
                <a:cs typeface="Arial" panose="020B0604020202020204" pitchFamily="34" charset="0"/>
              </a:rPr>
              <a:t>Kucler</a:t>
            </a:r>
            <a:r>
              <a:rPr lang="cs-CZ" sz="1000" b="0" dirty="0">
                <a:latin typeface="Arial" panose="020B0604020202020204" pitchFamily="34" charset="0"/>
                <a:ea typeface="Calibri" panose="020F0502020204030204" pitchFamily="34" charset="0"/>
                <a:cs typeface="Arial" panose="020B0604020202020204" pitchFamily="34" charset="0"/>
              </a:rPr>
              <a:t>, </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Vacek,(78.Beruška) , Stejskal, Faust-Brandejs</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Připraveni:</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K.Horváth</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J.Beruška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R.Feko</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Trenér: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J.Ransdorf</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K.Zuna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u="sng" dirty="0">
                <a:latin typeface="Arial" panose="020B0604020202020204" pitchFamily="34" charset="0"/>
                <a:ea typeface="Calibri" panose="020F0502020204030204" pitchFamily="34" charset="0"/>
                <a:cs typeface="Arial" panose="020B0604020202020204" pitchFamily="34" charset="0"/>
              </a:rPr>
              <a:t>Vedoucí:</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V.Frey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u="sng" dirty="0">
                <a:latin typeface="Arial" panose="020B0604020202020204" pitchFamily="34" charset="0"/>
                <a:ea typeface="Calibri" panose="020F0502020204030204" pitchFamily="34" charset="0"/>
                <a:cs typeface="Arial" panose="020B0604020202020204" pitchFamily="34" charset="0"/>
              </a:rPr>
              <a:t>Masér:</a:t>
            </a:r>
            <a:r>
              <a:rPr lang="cs-CZ" sz="1000" b="0" dirty="0">
                <a:latin typeface="Arial" panose="020B0604020202020204" pitchFamily="34" charset="0"/>
                <a:ea typeface="Calibri" panose="020F0502020204030204" pitchFamily="34" charset="0"/>
                <a:cs typeface="Arial" panose="020B0604020202020204" pitchFamily="34" charset="0"/>
              </a:rPr>
              <a:t> K. Zavřel</a:t>
            </a:r>
          </a:p>
        </p:txBody>
      </p:sp>
      <p:sp>
        <p:nvSpPr>
          <p:cNvPr id="12" name="TextovéPole 11"/>
          <p:cNvSpPr txBox="1"/>
          <p:nvPr/>
        </p:nvSpPr>
        <p:spPr>
          <a:xfrm>
            <a:off x="216000" y="163116"/>
            <a:ext cx="4392488" cy="307777"/>
          </a:xfrm>
          <a:prstGeom prst="rect">
            <a:avLst/>
          </a:prstGeom>
          <a:blipFill>
            <a:blip r:embed="rId3"/>
            <a:tile tx="0" ty="0" sx="100000" sy="100000" flip="none" algn="tl"/>
          </a:blipFill>
        </p:spPr>
        <p:txBody>
          <a:bodyPr wrap="square" rtlCol="0">
            <a:spAutoFit/>
          </a:bodyPr>
          <a:lstStyle/>
          <a:p>
            <a:pPr algn="ctr"/>
            <a:r>
              <a:rPr lang="cs-CZ" sz="1400" dirty="0" smtClean="0">
                <a:latin typeface="Bookman Old Style" pitchFamily="18" charset="0"/>
              </a:rPr>
              <a:t>SK Štětí-FK Slavoj Žatec 28.10.2017</a:t>
            </a:r>
          </a:p>
        </p:txBody>
      </p:sp>
      <p:pic>
        <p:nvPicPr>
          <p:cNvPr id="13" name="Obrázek 12"/>
          <p:cNvPicPr>
            <a:picLocks noChangeAspect="1"/>
          </p:cNvPicPr>
          <p:nvPr/>
        </p:nvPicPr>
        <p:blipFill>
          <a:blip r:embed="rId4"/>
          <a:stretch>
            <a:fillRect/>
          </a:stretch>
        </p:blipFill>
        <p:spPr>
          <a:xfrm>
            <a:off x="1224113" y="5615321"/>
            <a:ext cx="1368152" cy="1244539"/>
          </a:xfrm>
          <a:prstGeom prst="rect">
            <a:avLst/>
          </a:prstGeom>
          <a:ln w="38100">
            <a:solidFill>
              <a:schemeClr val="tx1"/>
            </a:solid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Přímá spojovací čára 18" hidden="1"/>
          <p:cNvCxnSpPr/>
          <p:nvPr/>
        </p:nvCxnSpPr>
        <p:spPr bwMode="auto">
          <a:xfrm rot="5400000">
            <a:off x="7221886" y="487363"/>
            <a:ext cx="647700" cy="0"/>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5" name="Přímá spojovací čára 14"/>
          <p:cNvCxnSpPr/>
          <p:nvPr/>
        </p:nvCxnSpPr>
        <p:spPr bwMode="auto">
          <a:xfrm>
            <a:off x="2249560" y="1747292"/>
            <a:ext cx="908897" cy="914400"/>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6" name="Přímá spojovací šipka 15"/>
          <p:cNvCxnSpPr/>
          <p:nvPr/>
        </p:nvCxnSpPr>
        <p:spPr bwMode="auto">
          <a:xfrm>
            <a:off x="1963262" y="6931868"/>
            <a:ext cx="193251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8" name="TextovéPole 17"/>
          <p:cNvSpPr txBox="1"/>
          <p:nvPr/>
        </p:nvSpPr>
        <p:spPr>
          <a:xfrm>
            <a:off x="7402933"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15</a:t>
            </a:r>
          </a:p>
        </p:txBody>
      </p:sp>
      <p:sp>
        <p:nvSpPr>
          <p:cNvPr id="14" name="TextovéPole 13"/>
          <p:cNvSpPr txBox="1"/>
          <p:nvPr/>
        </p:nvSpPr>
        <p:spPr>
          <a:xfrm>
            <a:off x="1820113" y="7003876"/>
            <a:ext cx="357872"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30</a:t>
            </a:r>
          </a:p>
        </p:txBody>
      </p:sp>
      <p:pic>
        <p:nvPicPr>
          <p:cNvPr id="36902" name="Picture 52"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6901" name="Picture 51"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6900" name="Picture 50"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36899" name="Picture 49"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36898" name="Picture 48"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36897" name="Picture 47"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36896" name="Picture 46"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36895" name="Picture 45"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36894" name="Picture 44"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36893" name="Picture 43"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36892" name="Picture 42"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36891" name="Picture 41"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36890" name="Picture 40"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36889" name="Picture 39"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36888" name="Picture 38"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36887" name="Picture 37"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36886" name="Picture 36"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36885" name="Picture 35"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36884" name="Picture 34"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36883" name="Picture 33"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36882" name="Picture 32"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36881" name="Picture 31"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36880" name="Picture 30"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3182938"/>
            <a:ext cx="909637" cy="227012"/>
          </a:xfrm>
          <a:prstGeom prst="rect">
            <a:avLst/>
          </a:prstGeom>
          <a:noFill/>
          <a:ln w="9525">
            <a:miter lim="800000"/>
            <a:headEnd/>
            <a:tailEnd/>
          </a:ln>
        </p:spPr>
      </p:pic>
      <p:pic>
        <p:nvPicPr>
          <p:cNvPr id="36879" name="Picture 29"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3182938"/>
            <a:ext cx="909637" cy="227012"/>
          </a:xfrm>
          <a:prstGeom prst="rect">
            <a:avLst/>
          </a:prstGeom>
          <a:noFill/>
          <a:ln w="9525">
            <a:miter lim="800000"/>
            <a:headEnd/>
            <a:tailEnd/>
          </a:ln>
        </p:spPr>
      </p:pic>
      <p:pic>
        <p:nvPicPr>
          <p:cNvPr id="36878" name="Picture 28"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36877" name="Picture 27"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36876" name="Picture 26"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36875" name="Picture 25"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36874" name="Picture 24"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3867150"/>
            <a:ext cx="909637" cy="228600"/>
          </a:xfrm>
          <a:prstGeom prst="rect">
            <a:avLst/>
          </a:prstGeom>
          <a:noFill/>
          <a:ln w="9525">
            <a:miter lim="800000"/>
            <a:headEnd/>
            <a:tailEnd/>
          </a:ln>
        </p:spPr>
      </p:pic>
      <p:pic>
        <p:nvPicPr>
          <p:cNvPr id="36873" name="Picture 23"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3867150"/>
            <a:ext cx="909637" cy="228600"/>
          </a:xfrm>
          <a:prstGeom prst="rect">
            <a:avLst/>
          </a:prstGeom>
          <a:noFill/>
          <a:ln w="9525">
            <a:miter lim="800000"/>
            <a:headEnd/>
            <a:tailEnd/>
          </a:ln>
        </p:spPr>
      </p:pic>
      <p:pic>
        <p:nvPicPr>
          <p:cNvPr id="36872" name="Picture 22"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4095750"/>
            <a:ext cx="909637" cy="228600"/>
          </a:xfrm>
          <a:prstGeom prst="rect">
            <a:avLst/>
          </a:prstGeom>
          <a:noFill/>
          <a:ln w="9525">
            <a:miter lim="800000"/>
            <a:headEnd/>
            <a:tailEnd/>
          </a:ln>
        </p:spPr>
      </p:pic>
      <p:pic>
        <p:nvPicPr>
          <p:cNvPr id="36871" name="Picture 21"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4095750"/>
            <a:ext cx="909637" cy="228600"/>
          </a:xfrm>
          <a:prstGeom prst="rect">
            <a:avLst/>
          </a:prstGeom>
          <a:noFill/>
          <a:ln w="9525">
            <a:miter lim="800000"/>
            <a:headEnd/>
            <a:tailEnd/>
          </a:ln>
        </p:spPr>
      </p:pic>
      <p:pic>
        <p:nvPicPr>
          <p:cNvPr id="36870" name="Picture 20"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4324350"/>
            <a:ext cx="909637" cy="228600"/>
          </a:xfrm>
          <a:prstGeom prst="rect">
            <a:avLst/>
          </a:prstGeom>
          <a:noFill/>
          <a:ln w="9525">
            <a:miter lim="800000"/>
            <a:headEnd/>
            <a:tailEnd/>
          </a:ln>
        </p:spPr>
      </p:pic>
      <p:pic>
        <p:nvPicPr>
          <p:cNvPr id="36869" name="Picture 19"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4324350"/>
            <a:ext cx="909637" cy="228600"/>
          </a:xfrm>
          <a:prstGeom prst="rect">
            <a:avLst/>
          </a:prstGeom>
          <a:noFill/>
          <a:ln w="9525">
            <a:miter lim="800000"/>
            <a:headEnd/>
            <a:tailEnd/>
          </a:ln>
        </p:spPr>
      </p:pic>
      <p:pic>
        <p:nvPicPr>
          <p:cNvPr id="36868" name="Picture 18"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4552950"/>
            <a:ext cx="909637" cy="228600"/>
          </a:xfrm>
          <a:prstGeom prst="rect">
            <a:avLst/>
          </a:prstGeom>
          <a:noFill/>
          <a:ln w="9525">
            <a:miter lim="800000"/>
            <a:headEnd/>
            <a:tailEnd/>
          </a:ln>
        </p:spPr>
      </p:pic>
      <p:pic>
        <p:nvPicPr>
          <p:cNvPr id="36867" name="Picture 17"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4552950"/>
            <a:ext cx="909637" cy="228600"/>
          </a:xfrm>
          <a:prstGeom prst="rect">
            <a:avLst/>
          </a:prstGeom>
          <a:noFill/>
          <a:ln w="9525">
            <a:miter lim="800000"/>
            <a:headEnd/>
            <a:tailEnd/>
          </a:ln>
        </p:spPr>
      </p:pic>
      <p:pic>
        <p:nvPicPr>
          <p:cNvPr id="36866" name="Picture 16"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4781550"/>
            <a:ext cx="909637" cy="228600"/>
          </a:xfrm>
          <a:prstGeom prst="rect">
            <a:avLst/>
          </a:prstGeom>
          <a:noFill/>
          <a:ln w="9525">
            <a:miter lim="800000"/>
            <a:headEnd/>
            <a:tailEnd/>
          </a:ln>
        </p:spPr>
      </p:pic>
      <p:pic>
        <p:nvPicPr>
          <p:cNvPr id="36865" name="Picture 15"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4781550"/>
            <a:ext cx="909637" cy="228600"/>
          </a:xfrm>
          <a:prstGeom prst="rect">
            <a:avLst/>
          </a:prstGeom>
          <a:noFill/>
          <a:ln w="9525">
            <a:miter lim="800000"/>
            <a:headEnd/>
            <a:tailEnd/>
          </a:ln>
        </p:spPr>
      </p:pic>
      <p:graphicFrame>
        <p:nvGraphicFramePr>
          <p:cNvPr id="53" name="Tabulka 52"/>
          <p:cNvGraphicFramePr>
            <a:graphicFrameLocks noGrp="1"/>
          </p:cNvGraphicFramePr>
          <p:nvPr>
            <p:extLst>
              <p:ext uri="{D42A27DB-BD31-4B8C-83A1-F6EECF244321}">
                <p14:modId xmlns:p14="http://schemas.microsoft.com/office/powerpoint/2010/main" val="3664114664"/>
              </p:ext>
            </p:extLst>
          </p:nvPr>
        </p:nvGraphicFramePr>
        <p:xfrm>
          <a:off x="143992" y="77382"/>
          <a:ext cx="4464495" cy="6657846"/>
        </p:xfrm>
        <a:graphic>
          <a:graphicData uri="http://schemas.openxmlformats.org/drawingml/2006/table">
            <a:tbl>
              <a:tblPr/>
              <a:tblGrid>
                <a:gridCol w="773652">
                  <a:extLst>
                    <a:ext uri="{9D8B030D-6E8A-4147-A177-3AD203B41FA5}">
                      <a16:colId xmlns:a16="http://schemas.microsoft.com/office/drawing/2014/main" val="2181010397"/>
                    </a:ext>
                  </a:extLst>
                </a:gridCol>
                <a:gridCol w="672825">
                  <a:extLst>
                    <a:ext uri="{9D8B030D-6E8A-4147-A177-3AD203B41FA5}">
                      <a16:colId xmlns:a16="http://schemas.microsoft.com/office/drawing/2014/main" val="2526470024"/>
                    </a:ext>
                  </a:extLst>
                </a:gridCol>
                <a:gridCol w="586055">
                  <a:extLst>
                    <a:ext uri="{9D8B030D-6E8A-4147-A177-3AD203B41FA5}">
                      <a16:colId xmlns:a16="http://schemas.microsoft.com/office/drawing/2014/main" val="754741403"/>
                    </a:ext>
                  </a:extLst>
                </a:gridCol>
                <a:gridCol w="801282">
                  <a:extLst>
                    <a:ext uri="{9D8B030D-6E8A-4147-A177-3AD203B41FA5}">
                      <a16:colId xmlns:a16="http://schemas.microsoft.com/office/drawing/2014/main" val="2195265539"/>
                    </a:ext>
                  </a:extLst>
                </a:gridCol>
                <a:gridCol w="1054618">
                  <a:extLst>
                    <a:ext uri="{9D8B030D-6E8A-4147-A177-3AD203B41FA5}">
                      <a16:colId xmlns:a16="http://schemas.microsoft.com/office/drawing/2014/main" val="747402839"/>
                    </a:ext>
                  </a:extLst>
                </a:gridCol>
                <a:gridCol w="144016">
                  <a:extLst>
                    <a:ext uri="{9D8B030D-6E8A-4147-A177-3AD203B41FA5}">
                      <a16:colId xmlns:a16="http://schemas.microsoft.com/office/drawing/2014/main" val="3183305668"/>
                    </a:ext>
                  </a:extLst>
                </a:gridCol>
                <a:gridCol w="432047">
                  <a:extLst>
                    <a:ext uri="{9D8B030D-6E8A-4147-A177-3AD203B41FA5}">
                      <a16:colId xmlns:a16="http://schemas.microsoft.com/office/drawing/2014/main" val="521572562"/>
                    </a:ext>
                  </a:extLst>
                </a:gridCol>
              </a:tblGrid>
              <a:tr h="324798">
                <a:tc gridSpan="7">
                  <a:txBody>
                    <a:bodyPr/>
                    <a:lstStyle/>
                    <a:p>
                      <a:pPr algn="ctr" fontAlgn="ctr"/>
                      <a:r>
                        <a:rPr lang="pl-PL" sz="2000" b="1" i="0" u="none" strike="noStrike" dirty="0">
                          <a:solidFill>
                            <a:srgbClr val="000000"/>
                          </a:solidFill>
                          <a:effectLst/>
                          <a:latin typeface="Arial" panose="020B0604020202020204" pitchFamily="34" charset="0"/>
                        </a:rPr>
                        <a:t>I.A třída dorostu Podzim  2017 </a:t>
                      </a:r>
                    </a:p>
                  </a:txBody>
                  <a:tcPr marL="957" marR="957" marT="95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9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669502373"/>
                  </a:ext>
                </a:extLst>
              </a:tr>
              <a:tr h="294751">
                <a:tc>
                  <a:txBody>
                    <a:bodyPr/>
                    <a:lstStyle/>
                    <a:p>
                      <a:pPr algn="ctr" fontAlgn="ctr"/>
                      <a:r>
                        <a:rPr lang="cs-CZ" sz="1000" b="1" i="0" u="none" strike="noStrike" dirty="0">
                          <a:solidFill>
                            <a:srgbClr val="000000"/>
                          </a:solidFill>
                          <a:effectLst/>
                          <a:latin typeface="Arial" panose="020B0604020202020204" pitchFamily="34" charset="0"/>
                        </a:rPr>
                        <a:t>Datum</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fontAlgn="ctr"/>
                      <a:r>
                        <a:rPr lang="cs-CZ" sz="1000" b="1" i="0" u="none" strike="noStrike">
                          <a:solidFill>
                            <a:srgbClr val="000000"/>
                          </a:solidFill>
                          <a:effectLst/>
                          <a:latin typeface="Arial" panose="020B0604020202020204" pitchFamily="34" charset="0"/>
                        </a:rPr>
                        <a:t>Den</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fontAlgn="ctr"/>
                      <a:r>
                        <a:rPr lang="cs-CZ" sz="1000" b="1" i="0" u="none" strike="noStrike">
                          <a:solidFill>
                            <a:srgbClr val="000000"/>
                          </a:solidFill>
                          <a:effectLst/>
                          <a:latin typeface="Arial" panose="020B0604020202020204" pitchFamily="34" charset="0"/>
                        </a:rPr>
                        <a:t>Čas</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fontAlgn="ctr"/>
                      <a:r>
                        <a:rPr lang="cs-CZ" sz="1000" b="1" i="0" u="none" strike="noStrike">
                          <a:solidFill>
                            <a:srgbClr val="000000"/>
                          </a:solidFill>
                          <a:effectLst/>
                          <a:latin typeface="Arial" panose="020B0604020202020204" pitchFamily="34" charset="0"/>
                        </a:rPr>
                        <a:t>Venku</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fontAlgn="ctr"/>
                      <a:r>
                        <a:rPr lang="cs-CZ" sz="1000" b="1" i="0" u="none" strike="noStrike" dirty="0">
                          <a:solidFill>
                            <a:srgbClr val="000000"/>
                          </a:solidFill>
                          <a:effectLst/>
                          <a:latin typeface="Arial" panose="020B0604020202020204" pitchFamily="34" charset="0"/>
                        </a:rPr>
                        <a:t>Doma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fontAlgn="ctr"/>
                      <a:r>
                        <a:rPr lang="cs-CZ" sz="1000" b="1" i="0" u="none" strike="noStrike">
                          <a:solidFill>
                            <a:srgbClr val="000000"/>
                          </a:solidFill>
                          <a:effectLst/>
                          <a:latin typeface="Arial" panose="020B0604020202020204" pitchFamily="34" charset="0"/>
                        </a:rPr>
                        <a:t>Kolo</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tc>
                  <a:txBody>
                    <a:bodyPr/>
                    <a:lstStyle/>
                    <a:p>
                      <a:pPr algn="ctr" fontAlgn="ctr"/>
                      <a:r>
                        <a:rPr lang="cs-CZ" sz="900" b="1" i="0" u="none" strike="noStrike" dirty="0">
                          <a:solidFill>
                            <a:srgbClr val="000000"/>
                          </a:solidFill>
                          <a:effectLst/>
                          <a:latin typeface="Arial" panose="020B0604020202020204" pitchFamily="34" charset="0"/>
                        </a:rPr>
                        <a:t>Výsledek</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99"/>
                    </a:solidFill>
                  </a:tcPr>
                </a:tc>
                <a:extLst>
                  <a:ext uri="{0D108BD9-81ED-4DB2-BD59-A6C34878D82A}">
                    <a16:rowId xmlns:a16="http://schemas.microsoft.com/office/drawing/2014/main" val="1473457018"/>
                  </a:ext>
                </a:extLst>
              </a:tr>
              <a:tr h="534081">
                <a:tc>
                  <a:txBody>
                    <a:bodyPr/>
                    <a:lstStyle/>
                    <a:p>
                      <a:pPr algn="ctr" fontAlgn="ctr"/>
                      <a:r>
                        <a:rPr lang="cs-CZ" sz="1000" b="1" i="0" u="none" strike="noStrike" dirty="0">
                          <a:solidFill>
                            <a:schemeClr val="tx1"/>
                          </a:solidFill>
                          <a:effectLst/>
                          <a:latin typeface="Arial" panose="020B0604020202020204" pitchFamily="34" charset="0"/>
                        </a:rPr>
                        <a:t>26.08.2017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dirty="0">
                          <a:solidFill>
                            <a:schemeClr val="tx1"/>
                          </a:solidFill>
                          <a:effectLst/>
                          <a:latin typeface="Arial" panose="020B0604020202020204" pitchFamily="34" charset="0"/>
                        </a:rPr>
                        <a:t>sobota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dirty="0">
                          <a:solidFill>
                            <a:schemeClr val="tx1"/>
                          </a:solidFill>
                          <a:effectLst/>
                          <a:latin typeface="Arial" panose="020B0604020202020204" pitchFamily="34" charset="0"/>
                        </a:rPr>
                        <a:t>14.00</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chemeClr val="tx1"/>
                          </a:solidFill>
                          <a:effectLst/>
                          <a:latin typeface="Arial" panose="020B0604020202020204" pitchFamily="34" charset="0"/>
                        </a:rPr>
                        <a:t>T.J. </a:t>
                      </a:r>
                      <a:r>
                        <a:rPr lang="cs-CZ" sz="1100" b="1" i="0" u="none" strike="noStrike" dirty="0" err="1">
                          <a:solidFill>
                            <a:schemeClr val="tx1"/>
                          </a:solidFill>
                          <a:effectLst/>
                          <a:latin typeface="Arial" panose="020B0604020202020204" pitchFamily="34" charset="0"/>
                        </a:rPr>
                        <a:t>Mojžíř</a:t>
                      </a:r>
                      <a:r>
                        <a:rPr lang="cs-CZ" sz="1100" b="1" i="0" u="none" strike="noStrike" dirty="0">
                          <a:solidFill>
                            <a:schemeClr val="tx1"/>
                          </a:solidFill>
                          <a:effectLst/>
                          <a:latin typeface="Arial" panose="020B0604020202020204" pitchFamily="34" charset="0"/>
                        </a:rPr>
                        <a:t> </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chemeClr val="tx1"/>
                          </a:solidFill>
                          <a:effectLst/>
                          <a:latin typeface="Arial" panose="020B0604020202020204" pitchFamily="34" charset="0"/>
                        </a:rPr>
                        <a:t>SK </a:t>
                      </a:r>
                      <a:r>
                        <a:rPr lang="cs-CZ" sz="1100" b="1" i="0" u="none" strike="noStrike" dirty="0" smtClean="0">
                          <a:solidFill>
                            <a:schemeClr val="tx1"/>
                          </a:solidFill>
                          <a:effectLst/>
                          <a:latin typeface="Arial" panose="020B0604020202020204" pitchFamily="34" charset="0"/>
                        </a:rPr>
                        <a:t>Štětí</a:t>
                      </a:r>
                      <a:endParaRPr lang="cs-CZ" sz="1100" b="1" i="0" u="none" strike="noStrike" dirty="0">
                        <a:solidFill>
                          <a:schemeClr val="tx1"/>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dirty="0">
                          <a:solidFill>
                            <a:schemeClr val="tx1"/>
                          </a:solidFill>
                          <a:effectLst/>
                          <a:latin typeface="Arial" panose="020B0604020202020204" pitchFamily="34" charset="0"/>
                        </a:rPr>
                        <a:t>1</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dirty="0">
                          <a:solidFill>
                            <a:schemeClr val="tx1"/>
                          </a:solidFill>
                          <a:effectLst/>
                          <a:latin typeface="Arial" panose="020B0604020202020204" pitchFamily="34" charset="0"/>
                        </a:rPr>
                        <a:t>2:3</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791960058"/>
                  </a:ext>
                </a:extLst>
              </a:tr>
              <a:tr h="534081">
                <a:tc>
                  <a:txBody>
                    <a:bodyPr/>
                    <a:lstStyle/>
                    <a:p>
                      <a:pPr algn="ctr" fontAlgn="ctr"/>
                      <a:r>
                        <a:rPr lang="cs-CZ" sz="1000" b="1" i="0" u="none" strike="noStrike">
                          <a:solidFill>
                            <a:srgbClr val="000000"/>
                          </a:solidFill>
                          <a:effectLst/>
                          <a:latin typeface="Arial" panose="020B0604020202020204" pitchFamily="34" charset="0"/>
                        </a:rPr>
                        <a:t>02.09.2017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sobota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10:15</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Hvězda Trnovany, </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14:0</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275030799"/>
                  </a:ext>
                </a:extLst>
              </a:tr>
              <a:tr h="534081">
                <a:tc>
                  <a:txBody>
                    <a:bodyPr/>
                    <a:lstStyle/>
                    <a:p>
                      <a:pPr algn="ctr" fontAlgn="ctr"/>
                      <a:r>
                        <a:rPr lang="cs-CZ" sz="1000" b="1" i="0" u="none" strike="noStrike">
                          <a:solidFill>
                            <a:srgbClr val="000000"/>
                          </a:solidFill>
                          <a:effectLst/>
                          <a:latin typeface="Arial" panose="020B0604020202020204" pitchFamily="34" charset="0"/>
                        </a:rPr>
                        <a:t>09.09.2017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sobota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rgbClr val="000000"/>
                          </a:solidFill>
                          <a:effectLst/>
                          <a:latin typeface="Arial" panose="020B0604020202020204" pitchFamily="34" charset="0"/>
                        </a:rPr>
                        <a:t>TJ </a:t>
                      </a:r>
                      <a:r>
                        <a:rPr lang="cs-CZ" sz="1100" b="1" i="0" u="none" strike="noStrike" dirty="0" err="1">
                          <a:solidFill>
                            <a:srgbClr val="000000"/>
                          </a:solidFill>
                          <a:effectLst/>
                          <a:latin typeface="Arial" panose="020B0604020202020204" pitchFamily="34" charset="0"/>
                        </a:rPr>
                        <a:t>Vaňov</a:t>
                      </a:r>
                      <a:r>
                        <a:rPr lang="cs-CZ" sz="1100" b="1" i="0" u="none" strike="noStrike" dirty="0">
                          <a:solidFill>
                            <a:srgbClr val="000000"/>
                          </a:solidFill>
                          <a:effectLst/>
                          <a:latin typeface="Arial" panose="020B0604020202020204" pitchFamily="34" charset="0"/>
                        </a:rPr>
                        <a:t>/TJ Libouchec</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 </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493606838"/>
                  </a:ext>
                </a:extLst>
              </a:tr>
              <a:tr h="534081">
                <a:tc>
                  <a:txBody>
                    <a:bodyPr/>
                    <a:lstStyle/>
                    <a:p>
                      <a:pPr algn="ctr" fontAlgn="ctr"/>
                      <a:r>
                        <a:rPr lang="cs-CZ" sz="1000" b="1" i="0" u="none" strike="noStrike">
                          <a:solidFill>
                            <a:srgbClr val="000000"/>
                          </a:solidFill>
                          <a:effectLst/>
                          <a:latin typeface="Arial" panose="020B0604020202020204" pitchFamily="34" charset="0"/>
                        </a:rPr>
                        <a:t>16.09.2017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sobota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Úštěk / Liběšice </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8:0</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39247363"/>
                  </a:ext>
                </a:extLst>
              </a:tr>
              <a:tr h="534081">
                <a:tc>
                  <a:txBody>
                    <a:bodyPr/>
                    <a:lstStyle/>
                    <a:p>
                      <a:pPr algn="ctr" fontAlgn="ctr"/>
                      <a:r>
                        <a:rPr lang="cs-CZ" sz="1000" b="1" i="0" u="none" strike="noStrike">
                          <a:solidFill>
                            <a:srgbClr val="000000"/>
                          </a:solidFill>
                          <a:effectLst/>
                          <a:latin typeface="Arial" panose="020B0604020202020204" pitchFamily="34" charset="0"/>
                        </a:rPr>
                        <a:t>23.09.2017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sobota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Arial" panose="020B0604020202020204" pitchFamily="34" charset="0"/>
                        </a:rPr>
                        <a:t>SK Plaston Šluknov</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6:0</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264623650"/>
                  </a:ext>
                </a:extLst>
              </a:tr>
              <a:tr h="534081">
                <a:tc>
                  <a:txBody>
                    <a:bodyPr/>
                    <a:lstStyle/>
                    <a:p>
                      <a:pPr algn="ctr" fontAlgn="ctr"/>
                      <a:r>
                        <a:rPr lang="cs-CZ" sz="1000" b="1" i="0" u="none" strike="noStrike">
                          <a:solidFill>
                            <a:srgbClr val="000000"/>
                          </a:solidFill>
                          <a:effectLst/>
                          <a:latin typeface="Arial" panose="020B0604020202020204" pitchFamily="34" charset="0"/>
                        </a:rPr>
                        <a:t>30.09.2017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sobota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Chlumec </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6</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6:0</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71829367"/>
                  </a:ext>
                </a:extLst>
              </a:tr>
              <a:tr h="534081">
                <a:tc>
                  <a:txBody>
                    <a:bodyPr/>
                    <a:lstStyle/>
                    <a:p>
                      <a:pPr algn="ctr" fontAlgn="ctr"/>
                      <a:r>
                        <a:rPr lang="cs-CZ" sz="1000" b="1" i="0" u="none" strike="noStrike">
                          <a:solidFill>
                            <a:srgbClr val="000000"/>
                          </a:solidFill>
                          <a:effectLst/>
                          <a:latin typeface="Arial" panose="020B0604020202020204" pitchFamily="34" charset="0"/>
                        </a:rPr>
                        <a:t>07.10.2017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sobota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17:00</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Arial" panose="020B0604020202020204" pitchFamily="34" charset="0"/>
                        </a:rPr>
                        <a:t>TJ Skorotice</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dirty="0">
                          <a:solidFill>
                            <a:srgbClr val="000000"/>
                          </a:solidFill>
                          <a:effectLst/>
                          <a:latin typeface="Arial" panose="020B0604020202020204" pitchFamily="34" charset="0"/>
                        </a:rPr>
                        <a:t>7</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dirty="0">
                          <a:solidFill>
                            <a:srgbClr val="000000"/>
                          </a:solidFill>
                          <a:effectLst/>
                          <a:latin typeface="Arial" panose="020B0604020202020204" pitchFamily="34" charset="0"/>
                        </a:rPr>
                        <a:t>0:5</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253824085"/>
                  </a:ext>
                </a:extLst>
              </a:tr>
              <a:tr h="534081">
                <a:tc>
                  <a:txBody>
                    <a:bodyPr/>
                    <a:lstStyle/>
                    <a:p>
                      <a:pPr algn="ctr" fontAlgn="ctr"/>
                      <a:r>
                        <a:rPr lang="cs-CZ" sz="1000" b="1" i="0" u="none" strike="noStrike">
                          <a:solidFill>
                            <a:srgbClr val="000000"/>
                          </a:solidFill>
                          <a:effectLst/>
                          <a:latin typeface="Arial" panose="020B0604020202020204" pitchFamily="34" charset="0"/>
                        </a:rPr>
                        <a:t>14.10.2017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sobota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10:15</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FK Jiskra Velké Březno</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5:0</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678234800"/>
                  </a:ext>
                </a:extLst>
              </a:tr>
              <a:tr h="534081">
                <a:tc>
                  <a:txBody>
                    <a:bodyPr/>
                    <a:lstStyle/>
                    <a:p>
                      <a:pPr algn="ctr" fontAlgn="ctr"/>
                      <a:r>
                        <a:rPr lang="cs-CZ" sz="1000" b="1" i="0" u="none" strike="noStrike">
                          <a:solidFill>
                            <a:srgbClr val="000000"/>
                          </a:solidFill>
                          <a:effectLst/>
                          <a:latin typeface="Arial" panose="020B0604020202020204" pitchFamily="34" charset="0"/>
                        </a:rPr>
                        <a:t>22.10.2017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neděle</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11:00</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a:solidFill>
                            <a:srgbClr val="000000"/>
                          </a:solidFill>
                          <a:effectLst/>
                          <a:latin typeface="Arial" panose="020B0604020202020204" pitchFamily="34" charset="0"/>
                        </a:rPr>
                        <a:t>1.FC Dubí </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dirty="0">
                          <a:solidFill>
                            <a:srgbClr val="000000"/>
                          </a:solidFill>
                          <a:effectLst/>
                          <a:latin typeface="Arial" panose="020B0604020202020204" pitchFamily="34" charset="0"/>
                        </a:rPr>
                        <a:t>0:3</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008811331"/>
                  </a:ext>
                </a:extLst>
              </a:tr>
              <a:tr h="534081">
                <a:tc>
                  <a:txBody>
                    <a:bodyPr/>
                    <a:lstStyle/>
                    <a:p>
                      <a:pPr algn="ctr" fontAlgn="ctr"/>
                      <a:r>
                        <a:rPr lang="cs-CZ" sz="1000" b="1" i="0" u="none" strike="noStrike">
                          <a:solidFill>
                            <a:srgbClr val="000000"/>
                          </a:solidFill>
                          <a:effectLst/>
                          <a:latin typeface="Arial" panose="020B0604020202020204" pitchFamily="34" charset="0"/>
                        </a:rPr>
                        <a:t>29.10.2017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neděle</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10:00</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T.J. </a:t>
                      </a:r>
                      <a:r>
                        <a:rPr lang="cs-CZ" sz="1100" b="1" i="0" u="none" strike="noStrike" dirty="0" err="1">
                          <a:solidFill>
                            <a:srgbClr val="000000"/>
                          </a:solidFill>
                          <a:effectLst/>
                          <a:latin typeface="Arial" panose="020B0604020202020204" pitchFamily="34" charset="0"/>
                        </a:rPr>
                        <a:t>Mojžíř</a:t>
                      </a:r>
                      <a:r>
                        <a:rPr lang="cs-CZ" sz="1100" b="1" i="0" u="none" strike="noStrike" dirty="0">
                          <a:solidFill>
                            <a:srgbClr val="000000"/>
                          </a:solidFill>
                          <a:effectLst/>
                          <a:latin typeface="Arial" panose="020B0604020202020204" pitchFamily="34" charset="0"/>
                        </a:rPr>
                        <a:t> </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5:0</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860538597"/>
                  </a:ext>
                </a:extLst>
              </a:tr>
              <a:tr h="534081">
                <a:tc>
                  <a:txBody>
                    <a:bodyPr/>
                    <a:lstStyle/>
                    <a:p>
                      <a:pPr algn="ctr" fontAlgn="ctr"/>
                      <a:r>
                        <a:rPr lang="cs-CZ" sz="1000" b="1" i="0" u="none" strike="noStrike">
                          <a:solidFill>
                            <a:srgbClr val="000000"/>
                          </a:solidFill>
                          <a:effectLst/>
                          <a:latin typeface="Arial" panose="020B0604020202020204" pitchFamily="34" charset="0"/>
                        </a:rPr>
                        <a:t>04.11.2017</a:t>
                      </a:r>
                    </a:p>
                  </a:txBody>
                  <a:tcPr marL="957" marR="957" marT="95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sobota</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11:00</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rgbClr val="000000"/>
                          </a:solidFill>
                          <a:effectLst/>
                          <a:latin typeface="Arial" panose="020B0604020202020204" pitchFamily="34" charset="0"/>
                        </a:rPr>
                        <a:t>TJ Hvězda </a:t>
                      </a:r>
                      <a:r>
                        <a:rPr lang="cs-CZ" sz="1100" b="1" i="0" u="none" strike="noStrike" dirty="0" smtClean="0">
                          <a:solidFill>
                            <a:srgbClr val="000000"/>
                          </a:solidFill>
                          <a:effectLst/>
                          <a:latin typeface="Arial" panose="020B0604020202020204" pitchFamily="34" charset="0"/>
                        </a:rPr>
                        <a:t>Trnovany </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100" b="1" i="0" u="none" strike="noStrike" dirty="0">
                          <a:solidFill>
                            <a:srgbClr val="000000"/>
                          </a:solidFill>
                          <a:effectLst/>
                          <a:latin typeface="Arial" panose="020B0604020202020204" pitchFamily="34" charset="0"/>
                        </a:rPr>
                        <a:t>SK </a:t>
                      </a:r>
                      <a:r>
                        <a:rPr lang="cs-CZ" sz="1100" b="1" i="0" u="none" strike="noStrike" dirty="0" smtClean="0">
                          <a:solidFill>
                            <a:srgbClr val="000000"/>
                          </a:solidFill>
                          <a:effectLst/>
                          <a:latin typeface="Arial" panose="020B0604020202020204" pitchFamily="34" charset="0"/>
                        </a:rPr>
                        <a:t>Štětí </a:t>
                      </a:r>
                      <a:endParaRPr lang="cs-CZ" sz="1100" b="1" i="0" u="none" strike="noStrike" dirty="0">
                        <a:solidFill>
                          <a:srgbClr val="000000"/>
                        </a:solidFill>
                        <a:effectLst/>
                        <a:latin typeface="Arial" panose="020B0604020202020204" pitchFamily="34" charset="0"/>
                      </a:endParaRP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7" marR="957" marT="9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cs-CZ" sz="1000" b="1" i="0" u="none" strike="noStrike" dirty="0">
                          <a:solidFill>
                            <a:srgbClr val="000000"/>
                          </a:solidFill>
                          <a:effectLst/>
                          <a:latin typeface="Arial" panose="020B0604020202020204" pitchFamily="34" charset="0"/>
                        </a:rPr>
                        <a:t>0:4</a:t>
                      </a:r>
                    </a:p>
                  </a:txBody>
                  <a:tcPr marL="957" marR="957" marT="95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132161182"/>
                  </a:ext>
                </a:extLst>
              </a:tr>
            </a:tbl>
          </a:graphicData>
        </a:graphic>
      </p:graphicFrame>
      <p:sp>
        <p:nvSpPr>
          <p:cNvPr id="49" name="TextovéPole 48"/>
          <p:cNvSpPr txBox="1"/>
          <p:nvPr/>
        </p:nvSpPr>
        <p:spPr>
          <a:xfrm>
            <a:off x="5492121" y="1531268"/>
            <a:ext cx="4680520" cy="4893647"/>
          </a:xfrm>
          <a:prstGeom prst="rect">
            <a:avLst/>
          </a:prstGeom>
          <a:solidFill>
            <a:srgbClr val="FFFF99"/>
          </a:solidFill>
        </p:spPr>
        <p:txBody>
          <a:bodyPr wrap="square" rtlCol="0">
            <a:spAutoFit/>
          </a:bodyPr>
          <a:lstStyle/>
          <a:p>
            <a:pPr algn="just"/>
            <a:r>
              <a:rPr lang="cs-CZ" sz="1800" u="sng" dirty="0" smtClean="0">
                <a:latin typeface="Bookman Old Style" pitchFamily="18" charset="0"/>
              </a:rPr>
              <a:t>Karel Chlad – trenér FK Slavoj Žatec</a:t>
            </a:r>
          </a:p>
          <a:p>
            <a:pPr algn="just"/>
            <a:r>
              <a:rPr lang="cs-CZ" b="0" dirty="0" smtClean="0">
                <a:latin typeface="Arial" panose="020B0604020202020204" pitchFamily="34" charset="0"/>
                <a:cs typeface="Arial" panose="020B0604020202020204" pitchFamily="34" charset="0"/>
              </a:rPr>
              <a:t>Abych řekl pravdu, tak že vyhrajeme jsem nečekal. Máme kádr hodně zúžený, je zraněno hodně hráčů, takže jsme udělali nějaký změny v rozestavení. Moc jsme tomu nevěřili, ale kluci to </a:t>
            </a:r>
            <a:r>
              <a:rPr lang="cs-CZ" b="0" dirty="0" err="1" smtClean="0">
                <a:latin typeface="Arial" panose="020B0604020202020204" pitchFamily="34" charset="0"/>
                <a:cs typeface="Arial" panose="020B0604020202020204" pitchFamily="34" charset="0"/>
              </a:rPr>
              <a:t>odbojovali</a:t>
            </a:r>
            <a:r>
              <a:rPr lang="cs-CZ" b="0" dirty="0" smtClean="0">
                <a:latin typeface="Arial" panose="020B0604020202020204" pitchFamily="34" charset="0"/>
                <a:cs typeface="Arial" panose="020B0604020202020204" pitchFamily="34" charset="0"/>
              </a:rPr>
              <a:t> a vyplatilo se. Utkání jsme odehráli zezadu a soupeř byl kvalitnější. </a:t>
            </a:r>
          </a:p>
          <a:p>
            <a:pPr algn="just"/>
            <a:endParaRPr lang="cs-CZ" b="0" dirty="0">
              <a:latin typeface="Arial" panose="020B0604020202020204" pitchFamily="34" charset="0"/>
              <a:cs typeface="Arial" panose="020B0604020202020204" pitchFamily="34" charset="0"/>
            </a:endParaRPr>
          </a:p>
          <a:p>
            <a:pPr algn="just"/>
            <a:endParaRPr lang="cs-CZ" b="0" dirty="0" smtClean="0">
              <a:latin typeface="Arial" panose="020B0604020202020204" pitchFamily="34" charset="0"/>
              <a:cs typeface="Arial" panose="020B0604020202020204" pitchFamily="34" charset="0"/>
            </a:endParaRPr>
          </a:p>
          <a:p>
            <a:pPr algn="just"/>
            <a:endParaRPr lang="cs-CZ" b="0" dirty="0">
              <a:latin typeface="Arial" panose="020B0604020202020204" pitchFamily="34" charset="0"/>
              <a:cs typeface="Arial" panose="020B0604020202020204" pitchFamily="34" charset="0"/>
            </a:endParaRPr>
          </a:p>
          <a:p>
            <a:pPr algn="just"/>
            <a:endParaRPr lang="cs-CZ" b="0" dirty="0" smtClean="0">
              <a:latin typeface="Arial" panose="020B0604020202020204" pitchFamily="34" charset="0"/>
              <a:cs typeface="Arial" panose="020B0604020202020204" pitchFamily="34" charset="0"/>
            </a:endParaRPr>
          </a:p>
          <a:p>
            <a:pPr algn="just"/>
            <a:endParaRPr lang="cs-CZ" b="0" dirty="0">
              <a:latin typeface="Arial" panose="020B0604020202020204" pitchFamily="34" charset="0"/>
              <a:cs typeface="Arial" panose="020B0604020202020204" pitchFamily="34" charset="0"/>
            </a:endParaRPr>
          </a:p>
          <a:p>
            <a:pPr algn="just"/>
            <a:r>
              <a:rPr lang="cs-CZ" sz="1800" u="sng" dirty="0" smtClean="0">
                <a:latin typeface="Bookman Old Style" pitchFamily="18" charset="0"/>
              </a:rPr>
              <a:t>Jiří </a:t>
            </a:r>
            <a:r>
              <a:rPr lang="cs-CZ" sz="1800" u="sng" dirty="0" err="1" smtClean="0">
                <a:latin typeface="Bookman Old Style" pitchFamily="18" charset="0"/>
              </a:rPr>
              <a:t>Ransdorf</a:t>
            </a:r>
            <a:r>
              <a:rPr lang="cs-CZ" sz="1800" u="sng" dirty="0" smtClean="0">
                <a:latin typeface="Bookman Old Style" pitchFamily="18" charset="0"/>
              </a:rPr>
              <a:t> </a:t>
            </a:r>
            <a:r>
              <a:rPr lang="cs-CZ" sz="1800" u="sng" dirty="0">
                <a:latin typeface="Bookman Old Style" pitchFamily="18" charset="0"/>
              </a:rPr>
              <a:t>– trenér </a:t>
            </a:r>
            <a:r>
              <a:rPr lang="cs-CZ" sz="1800" u="sng" dirty="0" smtClean="0">
                <a:latin typeface="Bookman Old Style" pitchFamily="18" charset="0"/>
              </a:rPr>
              <a:t>SK Štětí</a:t>
            </a:r>
            <a:endParaRPr lang="cs-CZ" sz="1800" u="sng" dirty="0">
              <a:latin typeface="Bookman Old Style" pitchFamily="18" charset="0"/>
            </a:endParaRPr>
          </a:p>
          <a:p>
            <a:pPr algn="just"/>
            <a:r>
              <a:rPr lang="cs-CZ" b="0" dirty="0" smtClean="0">
                <a:latin typeface="Arial" panose="020B0604020202020204" pitchFamily="34" charset="0"/>
                <a:cs typeface="Arial" panose="020B0604020202020204" pitchFamily="34" charset="0"/>
              </a:rPr>
              <a:t>Výkon byl špatný celého mužstva. Nechtěli jsme moc hrát a musím pochválit soupeře, který zaslouženě vyhrál. My jsme byli neškodný ve všech herních činnostech, jak dozadu, tak i dopředu. Žatec si pohlídal Brandejse a bylo po fotbale. Málo jsme se nabízeli a za poločas po větru jsme nevystřelili na branku. Dopouštěli jsme se spousty nevynucených chyb a tak špatně jsme nehráli ani v prvním zápase s Modlany.</a:t>
            </a:r>
          </a:p>
          <a:p>
            <a:pPr algn="just"/>
            <a:endParaRPr lang="cs-CZ" b="0" dirty="0" smtClean="0">
              <a:latin typeface="Arial" panose="020B0604020202020204" pitchFamily="34" charset="0"/>
              <a:cs typeface="Arial" panose="020B0604020202020204" pitchFamily="34" charset="0"/>
            </a:endParaRPr>
          </a:p>
          <a:p>
            <a:pPr algn="just"/>
            <a:endParaRPr lang="cs-CZ" b="0" dirty="0">
              <a:latin typeface="Arial" panose="020B0604020202020204" pitchFamily="34" charset="0"/>
              <a:cs typeface="Arial" panose="020B0604020202020204" pitchFamily="34" charset="0"/>
            </a:endParaRPr>
          </a:p>
          <a:p>
            <a:pPr algn="just"/>
            <a:endParaRPr lang="cs-CZ" b="0" dirty="0">
              <a:latin typeface="Arial" panose="020B0604020202020204" pitchFamily="34" charset="0"/>
              <a:cs typeface="Arial" panose="020B0604020202020204" pitchFamily="34" charset="0"/>
            </a:endParaRPr>
          </a:p>
          <a:p>
            <a:pPr algn="just"/>
            <a:endParaRPr lang="cs-CZ" b="0" dirty="0" smtClean="0">
              <a:latin typeface="Arial" panose="020B0604020202020204" pitchFamily="34" charset="0"/>
              <a:cs typeface="Arial" panose="020B0604020202020204" pitchFamily="34" charset="0"/>
            </a:endParaRPr>
          </a:p>
          <a:p>
            <a:pPr algn="just"/>
            <a:endParaRPr lang="cs-CZ" b="0" dirty="0">
              <a:latin typeface="Arial" panose="020B0604020202020204" pitchFamily="34" charset="0"/>
              <a:cs typeface="Arial" panose="020B0604020202020204" pitchFamily="34" charset="0"/>
            </a:endParaRPr>
          </a:p>
          <a:p>
            <a:pPr algn="just"/>
            <a:endParaRPr lang="cs-CZ" b="0" dirty="0" smtClean="0">
              <a:latin typeface="Arial" panose="020B0604020202020204" pitchFamily="34" charset="0"/>
              <a:cs typeface="Arial" panose="020B0604020202020204" pitchFamily="34" charset="0"/>
            </a:endParaRPr>
          </a:p>
        </p:txBody>
      </p:sp>
      <p:pic>
        <p:nvPicPr>
          <p:cNvPr id="54" name="Obrázek 53"/>
          <p:cNvPicPr>
            <a:picLocks noChangeAspect="1"/>
          </p:cNvPicPr>
          <p:nvPr/>
        </p:nvPicPr>
        <p:blipFill>
          <a:blip r:embed="rId41"/>
          <a:stretch>
            <a:fillRect/>
          </a:stretch>
        </p:blipFill>
        <p:spPr>
          <a:xfrm>
            <a:off x="8257988" y="5203676"/>
            <a:ext cx="838328" cy="1080000"/>
          </a:xfrm>
          <a:prstGeom prst="rect">
            <a:avLst/>
          </a:prstGeom>
        </p:spPr>
      </p:pic>
      <p:sp>
        <p:nvSpPr>
          <p:cNvPr id="55" name="TextovéPole 54"/>
          <p:cNvSpPr txBox="1"/>
          <p:nvPr/>
        </p:nvSpPr>
        <p:spPr>
          <a:xfrm>
            <a:off x="5492121" y="76203"/>
            <a:ext cx="4680520" cy="1200329"/>
          </a:xfrm>
          <a:prstGeom prst="rect">
            <a:avLst/>
          </a:prstGeom>
          <a:gradFill>
            <a:gsLst>
              <a:gs pos="31000">
                <a:srgbClr val="FFFF00"/>
              </a:gs>
              <a:gs pos="100000">
                <a:srgbClr val="ADF2F5"/>
              </a:gs>
            </a:gsLst>
            <a:lin ang="5400000" scaled="1"/>
          </a:gradFill>
        </p:spPr>
        <p:txBody>
          <a:bodyPr wrap="square" rtlCol="0">
            <a:spAutoFit/>
          </a:bodyPr>
          <a:lstStyle/>
          <a:p>
            <a:pPr algn="ctr"/>
            <a:r>
              <a:rPr lang="cs-CZ" sz="2400" u="sng" dirty="0" smtClean="0">
                <a:solidFill>
                  <a:srgbClr val="0000FF"/>
                </a:solidFill>
                <a:effectLst>
                  <a:outerShdw blurRad="38100" dist="38100" dir="2700000" algn="tl">
                    <a:srgbClr val="000000">
                      <a:alpha val="43137"/>
                    </a:srgbClr>
                  </a:outerShdw>
                </a:effectLst>
                <a:latin typeface="Georgia" panose="02040502050405020303" pitchFamily="18" charset="0"/>
              </a:rPr>
              <a:t>Trenér domácích po zápase s Žatcem 28.10.2017 důvody k pochvale neměl.</a:t>
            </a:r>
          </a:p>
        </p:txBody>
      </p:sp>
      <p:pic>
        <p:nvPicPr>
          <p:cNvPr id="56" name="Obrázek 55"/>
          <p:cNvPicPr>
            <a:picLocks noChangeAspect="1"/>
          </p:cNvPicPr>
          <p:nvPr/>
        </p:nvPicPr>
        <p:blipFill>
          <a:blip r:embed="rId42"/>
          <a:stretch>
            <a:fillRect/>
          </a:stretch>
        </p:blipFill>
        <p:spPr>
          <a:xfrm>
            <a:off x="8352904" y="2635032"/>
            <a:ext cx="743412" cy="8640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římá spojovací šipka 8"/>
          <p:cNvCxnSpPr/>
          <p:nvPr/>
        </p:nvCxnSpPr>
        <p:spPr bwMode="auto">
          <a:xfrm>
            <a:off x="8834920" y="7004050"/>
            <a:ext cx="100199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1" name="Přímá spojovací šipka 10"/>
          <p:cNvCxnSpPr/>
          <p:nvPr/>
        </p:nvCxnSpPr>
        <p:spPr bwMode="auto">
          <a:xfrm>
            <a:off x="8620319" y="7239000"/>
            <a:ext cx="1144011"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3" name="TextovéPole 12"/>
          <p:cNvSpPr txBox="1"/>
          <p:nvPr/>
        </p:nvSpPr>
        <p:spPr>
          <a:xfrm>
            <a:off x="7416800" y="6931868"/>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29</a:t>
            </a:r>
          </a:p>
        </p:txBody>
      </p:sp>
      <p:sp>
        <p:nvSpPr>
          <p:cNvPr id="17" name="TextovéPole 16"/>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16</a:t>
            </a:r>
          </a:p>
        </p:txBody>
      </p:sp>
      <p:sp>
        <p:nvSpPr>
          <p:cNvPr id="18" name="TextovéPole 17"/>
          <p:cNvSpPr txBox="1"/>
          <p:nvPr/>
        </p:nvSpPr>
        <p:spPr>
          <a:xfrm>
            <a:off x="5400576" y="91108"/>
            <a:ext cx="4752529" cy="1200329"/>
          </a:xfrm>
          <a:prstGeom prst="rect">
            <a:avLst/>
          </a:prstGeom>
          <a:gradFill flip="none" rotWithShape="1">
            <a:gsLst>
              <a:gs pos="28000">
                <a:srgbClr val="FFCCCC">
                  <a:alpha val="57647"/>
                </a:srgbClr>
              </a:gs>
              <a:gs pos="100000">
                <a:schemeClr val="accent1">
                  <a:lumMod val="20000"/>
                  <a:lumOff val="80000"/>
                </a:schemeClr>
              </a:gs>
            </a:gsLst>
            <a:path path="shape">
              <a:fillToRect l="50000" t="50000" r="50000" b="50000"/>
            </a:path>
            <a:tileRect/>
          </a:gradFill>
        </p:spPr>
        <p:txBody>
          <a:bodyPr wrap="square" rtlCol="0">
            <a:spAutoFit/>
          </a:bodyPr>
          <a:lstStyle/>
          <a:p>
            <a:pPr algn="ctr"/>
            <a:r>
              <a:rPr lang="cs-CZ" sz="1800" dirty="0" smtClean="0">
                <a:latin typeface="Arial Black" panose="020B0A04020102020204" pitchFamily="34" charset="0"/>
              </a:rPr>
              <a:t>Podzimní část I. A třídy dorostu skupiny A skončila a na jejím vrcholu se zaslouženě sluní mužstvo SK Štětí</a:t>
            </a:r>
          </a:p>
        </p:txBody>
      </p:sp>
      <p:sp>
        <p:nvSpPr>
          <p:cNvPr id="20" name="TextovéPole 19"/>
          <p:cNvSpPr txBox="1"/>
          <p:nvPr/>
        </p:nvSpPr>
        <p:spPr>
          <a:xfrm>
            <a:off x="5400575" y="1371570"/>
            <a:ext cx="4752529" cy="1815882"/>
          </a:xfrm>
          <a:prstGeom prst="rect">
            <a:avLst/>
          </a:prstGeom>
          <a:noFill/>
        </p:spPr>
        <p:txBody>
          <a:bodyPr wrap="square" rtlCol="0">
            <a:spAutoFit/>
          </a:bodyPr>
          <a:lstStyle/>
          <a:p>
            <a:pPr algn="just"/>
            <a:r>
              <a:rPr lang="cs-CZ" b="0" dirty="0" smtClean="0">
                <a:latin typeface="Arial" panose="020B0604020202020204" pitchFamily="34" charset="0"/>
                <a:cs typeface="Arial" panose="020B0604020202020204" pitchFamily="34" charset="0"/>
              </a:rPr>
              <a:t>Jen jedinkrát mužstvo dorostu z 11 zápasů zaváhalo. Bylo to v 5. kolo  ve Šluknově vysoko 6:0, ale jinak tým všechny své soupeře s přehledem porážek a v 8 utkáních dokonce neinkasoval. Jediným vážnějším soupeřem byl na podzim Šluknov, ale i ten několikrát zaváhal a 1. místo přenechal našemu týmu. 30 bodů a skóre 62:9 je dobrým vkladem pro jarní část soutěže, která začíná 24. března domácím zápasem s </a:t>
            </a:r>
            <a:r>
              <a:rPr lang="cs-CZ" b="0" dirty="0" err="1" smtClean="0">
                <a:latin typeface="Arial" panose="020B0604020202020204" pitchFamily="34" charset="0"/>
                <a:cs typeface="Arial" panose="020B0604020202020204" pitchFamily="34" charset="0"/>
              </a:rPr>
              <a:t>Vaňovem</a:t>
            </a:r>
            <a:r>
              <a:rPr lang="cs-CZ" b="0" dirty="0" smtClean="0">
                <a:latin typeface="Arial" panose="020B0604020202020204" pitchFamily="34" charset="0"/>
                <a:cs typeface="Arial" panose="020B0604020202020204" pitchFamily="34" charset="0"/>
              </a:rPr>
              <a:t>/Libouchcem. </a:t>
            </a:r>
          </a:p>
          <a:p>
            <a:pPr algn="just"/>
            <a:r>
              <a:rPr lang="cs-CZ" sz="1400" u="sng" dirty="0" smtClean="0">
                <a:latin typeface="Arial" panose="020B0604020202020204" pitchFamily="34" charset="0"/>
                <a:cs typeface="Arial" panose="020B0604020202020204" pitchFamily="34" charset="0"/>
              </a:rPr>
              <a:t>Trenéři:</a:t>
            </a:r>
            <a:r>
              <a:rPr lang="cs-CZ" sz="1400" dirty="0" smtClean="0">
                <a:latin typeface="Arial" panose="020B0604020202020204" pitchFamily="34" charset="0"/>
                <a:cs typeface="Arial" panose="020B0604020202020204" pitchFamily="34" charset="0"/>
              </a:rPr>
              <a:t> Václav Podhorský, Josef Chaloupecký, </a:t>
            </a:r>
          </a:p>
          <a:p>
            <a:pPr algn="just"/>
            <a:r>
              <a:rPr lang="cs-CZ" sz="1400" dirty="0">
                <a:latin typeface="Arial" panose="020B0604020202020204" pitchFamily="34" charset="0"/>
                <a:cs typeface="Arial" panose="020B0604020202020204" pitchFamily="34" charset="0"/>
              </a:rPr>
              <a:t> </a:t>
            </a:r>
            <a:r>
              <a:rPr lang="cs-CZ" sz="1400" dirty="0" smtClean="0">
                <a:latin typeface="Arial" panose="020B0604020202020204" pitchFamily="34" charset="0"/>
                <a:cs typeface="Arial" panose="020B0604020202020204" pitchFamily="34" charset="0"/>
              </a:rPr>
              <a:t>              Pavel Minárik </a:t>
            </a:r>
            <a:endParaRPr lang="cs-CZ" b="0" dirty="0" smtClean="0">
              <a:latin typeface="Arial" panose="020B0604020202020204" pitchFamily="34" charset="0"/>
              <a:cs typeface="Arial" panose="020B0604020202020204" pitchFamily="34" charset="0"/>
            </a:endParaRPr>
          </a:p>
        </p:txBody>
      </p:sp>
      <p:graphicFrame>
        <p:nvGraphicFramePr>
          <p:cNvPr id="21" name="Tabulka 20"/>
          <p:cNvGraphicFramePr>
            <a:graphicFrameLocks noGrp="1"/>
          </p:cNvGraphicFramePr>
          <p:nvPr>
            <p:extLst>
              <p:ext uri="{D42A27DB-BD31-4B8C-83A1-F6EECF244321}">
                <p14:modId xmlns:p14="http://schemas.microsoft.com/office/powerpoint/2010/main" val="1531911197"/>
              </p:ext>
            </p:extLst>
          </p:nvPr>
        </p:nvGraphicFramePr>
        <p:xfrm>
          <a:off x="5400575" y="3187452"/>
          <a:ext cx="4644629" cy="3771900"/>
        </p:xfrm>
        <a:graphic>
          <a:graphicData uri="http://schemas.openxmlformats.org/drawingml/2006/table">
            <a:tbl>
              <a:tblPr/>
              <a:tblGrid>
                <a:gridCol w="2164119">
                  <a:extLst>
                    <a:ext uri="{9D8B030D-6E8A-4147-A177-3AD203B41FA5}">
                      <a16:colId xmlns:a16="http://schemas.microsoft.com/office/drawing/2014/main" val="2495000290"/>
                    </a:ext>
                  </a:extLst>
                </a:gridCol>
                <a:gridCol w="809962">
                  <a:extLst>
                    <a:ext uri="{9D8B030D-6E8A-4147-A177-3AD203B41FA5}">
                      <a16:colId xmlns:a16="http://schemas.microsoft.com/office/drawing/2014/main" val="3586563503"/>
                    </a:ext>
                  </a:extLst>
                </a:gridCol>
                <a:gridCol w="1670548">
                  <a:extLst>
                    <a:ext uri="{9D8B030D-6E8A-4147-A177-3AD203B41FA5}">
                      <a16:colId xmlns:a16="http://schemas.microsoft.com/office/drawing/2014/main" val="3861316765"/>
                    </a:ext>
                  </a:extLst>
                </a:gridCol>
              </a:tblGrid>
              <a:tr h="228600">
                <a:tc>
                  <a:txBody>
                    <a:bodyPr/>
                    <a:lstStyle/>
                    <a:p>
                      <a:pPr algn="ctr" fontAlgn="ctr"/>
                      <a:r>
                        <a:rPr lang="cs-CZ" sz="1000" b="1" i="0" u="none" strike="noStrike" dirty="0">
                          <a:solidFill>
                            <a:srgbClr val="000000"/>
                          </a:solidFill>
                          <a:effectLst/>
                          <a:latin typeface="Arial" panose="020B0604020202020204" pitchFamily="34" charset="0"/>
                        </a:rPr>
                        <a:t>Hráč</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Branky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Žluté karty</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06343949"/>
                  </a:ext>
                </a:extLst>
              </a:tr>
              <a:tr h="152400">
                <a:tc>
                  <a:txBody>
                    <a:bodyPr/>
                    <a:lstStyle/>
                    <a:p>
                      <a:pPr algn="ctr" fontAlgn="ctr"/>
                      <a:r>
                        <a:rPr lang="cs-CZ" sz="1100" b="1" i="0" u="none" strike="noStrike" dirty="0">
                          <a:solidFill>
                            <a:srgbClr val="000000"/>
                          </a:solidFill>
                          <a:effectLst/>
                          <a:latin typeface="Arial" panose="020B0604020202020204" pitchFamily="34" charset="0"/>
                        </a:rPr>
                        <a:t>Koloman Horváth</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60211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602111"/>
                      </a:solidFill>
                      <a:prstDash val="solid"/>
                      <a:round/>
                      <a:headEnd type="none" w="med" len="med"/>
                      <a:tailEnd type="none" w="med" len="med"/>
                    </a:lnL>
                    <a:lnR w="12700" cap="flat" cmpd="sng" algn="ctr">
                      <a:solidFill>
                        <a:srgbClr val="5077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673106639"/>
                  </a:ext>
                </a:extLst>
              </a:tr>
              <a:tr h="152400">
                <a:tc>
                  <a:txBody>
                    <a:bodyPr/>
                    <a:lstStyle/>
                    <a:p>
                      <a:pPr algn="ctr" fontAlgn="ctr"/>
                      <a:r>
                        <a:rPr lang="cs-CZ" sz="1100" b="1" i="0" u="none" strike="noStrike">
                          <a:solidFill>
                            <a:srgbClr val="000000"/>
                          </a:solidFill>
                          <a:effectLst/>
                          <a:latin typeface="Arial" panose="020B0604020202020204" pitchFamily="34" charset="0"/>
                        </a:rPr>
                        <a:t>Filip Podhorský</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30DAD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30DAD0"/>
                      </a:solidFill>
                      <a:prstDash val="solid"/>
                      <a:round/>
                      <a:headEnd type="none" w="med" len="med"/>
                      <a:tailEnd type="none" w="med" len="med"/>
                    </a:lnL>
                    <a:lnR w="12700" cap="flat" cmpd="sng" algn="ctr">
                      <a:solidFill>
                        <a:srgbClr val="008C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1975260149"/>
                  </a:ext>
                </a:extLst>
              </a:tr>
              <a:tr h="152400">
                <a:tc>
                  <a:txBody>
                    <a:bodyPr/>
                    <a:lstStyle/>
                    <a:p>
                      <a:pPr algn="ctr" fontAlgn="ctr"/>
                      <a:r>
                        <a:rPr lang="cs-CZ" sz="1100" b="1" i="0" u="none" strike="noStrike" dirty="0">
                          <a:solidFill>
                            <a:srgbClr val="000000"/>
                          </a:solidFill>
                          <a:effectLst/>
                          <a:latin typeface="Arial" panose="020B0604020202020204" pitchFamily="34" charset="0"/>
                        </a:rPr>
                        <a:t>Šimon Vála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93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93C1"/>
                      </a:solidFill>
                      <a:prstDash val="solid"/>
                      <a:round/>
                      <a:headEnd type="none" w="med" len="med"/>
                      <a:tailEnd type="none" w="med" len="med"/>
                    </a:lnL>
                    <a:lnR w="12700" cap="flat" cmpd="sng" algn="ctr">
                      <a:solidFill>
                        <a:srgbClr val="4095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718032491"/>
                  </a:ext>
                </a:extLst>
              </a:tr>
              <a:tr h="152400">
                <a:tc>
                  <a:txBody>
                    <a:bodyPr/>
                    <a:lstStyle/>
                    <a:p>
                      <a:pPr algn="ctr" fontAlgn="ctr"/>
                      <a:r>
                        <a:rPr lang="cs-CZ" sz="1100" b="1" i="0" u="none" strike="noStrike" dirty="0">
                          <a:solidFill>
                            <a:srgbClr val="000000"/>
                          </a:solidFill>
                          <a:effectLst/>
                          <a:latin typeface="Arial" panose="020B0604020202020204" pitchFamily="34" charset="0"/>
                        </a:rPr>
                        <a:t>Dominik Beruška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A0A1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A0A1C1"/>
                      </a:solidFill>
                      <a:prstDash val="solid"/>
                      <a:round/>
                      <a:headEnd type="none" w="med" len="med"/>
                      <a:tailEnd type="none" w="med" len="med"/>
                    </a:lnL>
                    <a:lnR w="12700" cap="flat" cmpd="sng" algn="ctr">
                      <a:solidFill>
                        <a:srgbClr val="20A7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2294272537"/>
                  </a:ext>
                </a:extLst>
              </a:tr>
              <a:tr h="152400">
                <a:tc>
                  <a:txBody>
                    <a:bodyPr/>
                    <a:lstStyle/>
                    <a:p>
                      <a:pPr algn="ctr" fontAlgn="ctr"/>
                      <a:r>
                        <a:rPr lang="cs-CZ" sz="1100" b="1" i="0" u="none" strike="noStrike">
                          <a:solidFill>
                            <a:srgbClr val="000000"/>
                          </a:solidFill>
                          <a:effectLst/>
                          <a:latin typeface="Arial" panose="020B0604020202020204" pitchFamily="34" charset="0"/>
                        </a:rPr>
                        <a:t>Ladislav Ladič</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A0A3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A0A3C1"/>
                      </a:solidFill>
                      <a:prstDash val="solid"/>
                      <a:round/>
                      <a:headEnd type="none" w="med" len="med"/>
                      <a:tailEnd type="none" w="med" len="med"/>
                    </a:lnL>
                    <a:lnR w="12700" cap="flat" cmpd="sng" algn="ctr">
                      <a:solidFill>
                        <a:srgbClr val="40A8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917072185"/>
                  </a:ext>
                </a:extLst>
              </a:tr>
              <a:tr h="152400">
                <a:tc>
                  <a:txBody>
                    <a:bodyPr/>
                    <a:lstStyle/>
                    <a:p>
                      <a:pPr algn="ctr" fontAlgn="ctr"/>
                      <a:r>
                        <a:rPr lang="cs-CZ" sz="1100" b="1" i="0" u="none" strike="noStrike" dirty="0">
                          <a:solidFill>
                            <a:srgbClr val="000000"/>
                          </a:solidFill>
                          <a:effectLst/>
                          <a:latin typeface="Arial" panose="020B0604020202020204" pitchFamily="34" charset="0"/>
                        </a:rPr>
                        <a:t>Robert </a:t>
                      </a:r>
                      <a:r>
                        <a:rPr lang="cs-CZ" sz="1100" b="1" i="0" u="none" strike="noStrike" dirty="0" err="1">
                          <a:solidFill>
                            <a:srgbClr val="000000"/>
                          </a:solidFill>
                          <a:effectLst/>
                          <a:latin typeface="Arial" panose="020B0604020202020204" pitchFamily="34" charset="0"/>
                        </a:rPr>
                        <a:t>Feko</a:t>
                      </a:r>
                      <a:endParaRPr lang="cs-CZ" sz="11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40A6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40A6C1"/>
                      </a:solidFill>
                      <a:prstDash val="solid"/>
                      <a:round/>
                      <a:headEnd type="none" w="med" len="med"/>
                      <a:tailEnd type="none" w="med" len="med"/>
                    </a:lnL>
                    <a:lnR w="12700" cap="flat" cmpd="sng" algn="ctr">
                      <a:solidFill>
                        <a:srgbClr val="A0A3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1387749591"/>
                  </a:ext>
                </a:extLst>
              </a:tr>
              <a:tr h="152400">
                <a:tc>
                  <a:txBody>
                    <a:bodyPr/>
                    <a:lstStyle/>
                    <a:p>
                      <a:pPr algn="ctr" fontAlgn="ctr"/>
                      <a:r>
                        <a:rPr lang="cs-CZ" sz="1100" b="1" i="0" u="none" strike="noStrike" dirty="0">
                          <a:solidFill>
                            <a:srgbClr val="000000"/>
                          </a:solidFill>
                          <a:effectLst/>
                          <a:latin typeface="Arial" panose="020B0604020202020204" pitchFamily="34" charset="0"/>
                        </a:rPr>
                        <a:t>Lukáš Jakl</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60B1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60B1C1"/>
                      </a:solidFill>
                      <a:prstDash val="solid"/>
                      <a:round/>
                      <a:headEnd type="none" w="med" len="med"/>
                      <a:tailEnd type="none" w="med" len="med"/>
                    </a:lnL>
                    <a:lnR w="12700" cap="flat" cmpd="sng" algn="ctr">
                      <a:solidFill>
                        <a:srgbClr val="A0AE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787020622"/>
                  </a:ext>
                </a:extLst>
              </a:tr>
              <a:tr h="152400">
                <a:tc>
                  <a:txBody>
                    <a:bodyPr/>
                    <a:lstStyle/>
                    <a:p>
                      <a:pPr algn="ctr" fontAlgn="ctr"/>
                      <a:r>
                        <a:rPr lang="cs-CZ" sz="1100" b="1" i="0" u="none" strike="noStrike">
                          <a:solidFill>
                            <a:srgbClr val="000000"/>
                          </a:solidFill>
                          <a:effectLst/>
                          <a:latin typeface="Arial" panose="020B0604020202020204" pitchFamily="34" charset="0"/>
                        </a:rPr>
                        <a:t>Lukáš Šrotýř</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20B4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20B4C1"/>
                      </a:solidFill>
                      <a:prstDash val="solid"/>
                      <a:round/>
                      <a:headEnd type="none" w="med" len="med"/>
                      <a:tailEnd type="none" w="med" len="med"/>
                    </a:lnL>
                    <a:lnR w="12700" cap="flat" cmpd="sng" algn="ctr">
                      <a:solidFill>
                        <a:srgbClr val="C0B8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2082788523"/>
                  </a:ext>
                </a:extLst>
              </a:tr>
              <a:tr h="152400">
                <a:tc>
                  <a:txBody>
                    <a:bodyPr/>
                    <a:lstStyle/>
                    <a:p>
                      <a:pPr algn="ctr" fontAlgn="ctr"/>
                      <a:r>
                        <a:rPr lang="cs-CZ" sz="1100" b="1" i="0" u="none" strike="noStrike" dirty="0">
                          <a:solidFill>
                            <a:srgbClr val="000000"/>
                          </a:solidFill>
                          <a:effectLst/>
                          <a:latin typeface="Arial" panose="020B0604020202020204" pitchFamily="34" charset="0"/>
                        </a:rPr>
                        <a:t>Ngoc  </a:t>
                      </a:r>
                      <a:r>
                        <a:rPr lang="cs-CZ" sz="1100" b="1" i="0" u="none" strike="noStrike" dirty="0" err="1">
                          <a:solidFill>
                            <a:srgbClr val="000000"/>
                          </a:solidFill>
                          <a:effectLst/>
                          <a:latin typeface="Arial" panose="020B0604020202020204" pitchFamily="34" charset="0"/>
                        </a:rPr>
                        <a:t>Bao</a:t>
                      </a:r>
                      <a:r>
                        <a:rPr lang="cs-CZ" sz="1100" b="1" i="0" u="none" strike="noStrike" dirty="0">
                          <a:solidFill>
                            <a:srgbClr val="000000"/>
                          </a:solidFill>
                          <a:effectLst/>
                          <a:latin typeface="Arial" panose="020B0604020202020204" pitchFamily="34" charset="0"/>
                        </a:rPr>
                        <a:t> Cap</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40B7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40B7C1"/>
                      </a:solidFill>
                      <a:prstDash val="solid"/>
                      <a:round/>
                      <a:headEnd type="none" w="med" len="med"/>
                      <a:tailEnd type="none" w="med" len="med"/>
                    </a:lnL>
                    <a:lnR w="12700" cap="flat" cmpd="sng" algn="ctr">
                      <a:solidFill>
                        <a:srgbClr val="00B3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044185658"/>
                  </a:ext>
                </a:extLst>
              </a:tr>
              <a:tr h="152400">
                <a:tc>
                  <a:txBody>
                    <a:bodyPr/>
                    <a:lstStyle/>
                    <a:p>
                      <a:pPr algn="ctr" fontAlgn="ctr"/>
                      <a:r>
                        <a:rPr lang="cs-CZ" sz="1100" b="1" i="0" u="none" strike="noStrike" dirty="0">
                          <a:solidFill>
                            <a:srgbClr val="000000"/>
                          </a:solidFill>
                          <a:effectLst/>
                          <a:latin typeface="Arial" panose="020B0604020202020204" pitchFamily="34" charset="0"/>
                        </a:rPr>
                        <a:t>Josef Chaloupecký</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20C0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20C0C1"/>
                      </a:solidFill>
                      <a:prstDash val="solid"/>
                      <a:round/>
                      <a:headEnd type="none" w="med" len="med"/>
                      <a:tailEnd type="none" w="med" len="med"/>
                    </a:lnL>
                    <a:lnR w="12700" cap="flat" cmpd="sng" algn="ctr">
                      <a:solidFill>
                        <a:srgbClr val="E0BC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3437606435"/>
                  </a:ext>
                </a:extLst>
              </a:tr>
              <a:tr h="152400">
                <a:tc>
                  <a:txBody>
                    <a:bodyPr/>
                    <a:lstStyle/>
                    <a:p>
                      <a:pPr algn="ctr" fontAlgn="ctr"/>
                      <a:r>
                        <a:rPr lang="cs-CZ" sz="1100" b="1" i="0" u="none" strike="noStrike" dirty="0">
                          <a:solidFill>
                            <a:srgbClr val="000000"/>
                          </a:solidFill>
                          <a:effectLst/>
                          <a:latin typeface="Arial" panose="020B0604020202020204" pitchFamily="34" charset="0"/>
                        </a:rPr>
                        <a:t>Tomáš </a:t>
                      </a:r>
                      <a:r>
                        <a:rPr lang="cs-CZ" sz="1100" b="1" i="0" u="none" strike="noStrike" dirty="0" err="1">
                          <a:solidFill>
                            <a:srgbClr val="000000"/>
                          </a:solidFill>
                          <a:effectLst/>
                          <a:latin typeface="Arial" panose="020B0604020202020204" pitchFamily="34" charset="0"/>
                        </a:rPr>
                        <a:t>Dopater</a:t>
                      </a:r>
                      <a:endParaRPr lang="cs-CZ" sz="1100" b="1"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80C8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80C8C1"/>
                      </a:solidFill>
                      <a:prstDash val="solid"/>
                      <a:round/>
                      <a:headEnd type="none" w="med" len="med"/>
                      <a:tailEnd type="none" w="med" len="med"/>
                    </a:lnL>
                    <a:lnR w="12700" cap="flat" cmpd="sng" algn="ctr">
                      <a:solidFill>
                        <a:srgbClr val="A0C5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52185979"/>
                  </a:ext>
                </a:extLst>
              </a:tr>
              <a:tr h="152400">
                <a:tc>
                  <a:txBody>
                    <a:bodyPr/>
                    <a:lstStyle/>
                    <a:p>
                      <a:pPr algn="ctr" fontAlgn="ctr"/>
                      <a:r>
                        <a:rPr lang="cs-CZ" sz="1100" b="1" i="0" u="none" strike="noStrike" dirty="0">
                          <a:solidFill>
                            <a:srgbClr val="000000"/>
                          </a:solidFill>
                          <a:effectLst/>
                          <a:latin typeface="Arial" panose="020B0604020202020204" pitchFamily="34" charset="0"/>
                        </a:rPr>
                        <a:t>Petr Fulín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C0CF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C0CFC1"/>
                      </a:solidFill>
                      <a:prstDash val="solid"/>
                      <a:round/>
                      <a:headEnd type="none" w="med" len="med"/>
                      <a:tailEnd type="none" w="med" len="med"/>
                    </a:lnL>
                    <a:lnR w="12700" cap="flat" cmpd="sng" algn="ctr">
                      <a:solidFill>
                        <a:srgbClr val="A0CB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899213695"/>
                  </a:ext>
                </a:extLst>
              </a:tr>
              <a:tr h="152400">
                <a:tc>
                  <a:txBody>
                    <a:bodyPr/>
                    <a:lstStyle/>
                    <a:p>
                      <a:pPr algn="ctr" fontAlgn="ctr"/>
                      <a:r>
                        <a:rPr lang="cs-CZ" sz="1100" b="1" i="0" u="none" strike="noStrike" dirty="0">
                          <a:solidFill>
                            <a:srgbClr val="000000"/>
                          </a:solidFill>
                          <a:effectLst/>
                          <a:latin typeface="Arial" panose="020B0604020202020204" pitchFamily="34" charset="0"/>
                        </a:rPr>
                        <a:t>Jan Holub</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20C8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20C8C0"/>
                      </a:solidFill>
                      <a:prstDash val="solid"/>
                      <a:round/>
                      <a:headEnd type="none" w="med" len="med"/>
                      <a:tailEnd type="none" w="med" len="med"/>
                    </a:lnL>
                    <a:lnR w="12700" cap="flat" cmpd="sng" algn="ctr">
                      <a:solidFill>
                        <a:srgbClr val="20C8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448917613"/>
                  </a:ext>
                </a:extLst>
              </a:tr>
              <a:tr h="152400">
                <a:tc>
                  <a:txBody>
                    <a:bodyPr/>
                    <a:lstStyle/>
                    <a:p>
                      <a:pPr algn="ctr" fontAlgn="ctr"/>
                      <a:r>
                        <a:rPr lang="cs-CZ" sz="1100" b="1" i="0" u="none" strike="noStrike" dirty="0">
                          <a:solidFill>
                            <a:srgbClr val="000000"/>
                          </a:solidFill>
                          <a:effectLst/>
                          <a:latin typeface="Arial" panose="020B0604020202020204" pitchFamily="34" charset="0"/>
                        </a:rPr>
                        <a:t>Miroslav Horváth</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40D1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40D1C0"/>
                      </a:solidFill>
                      <a:prstDash val="solid"/>
                      <a:round/>
                      <a:headEnd type="none" w="med" len="med"/>
                      <a:tailEnd type="none" w="med" len="med"/>
                    </a:lnL>
                    <a:lnR w="12700" cap="flat" cmpd="sng" algn="ctr">
                      <a:solidFill>
                        <a:srgbClr val="00D0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3750732232"/>
                  </a:ext>
                </a:extLst>
              </a:tr>
              <a:tr h="152400">
                <a:tc>
                  <a:txBody>
                    <a:bodyPr/>
                    <a:lstStyle/>
                    <a:p>
                      <a:pPr algn="ctr" fontAlgn="ctr"/>
                      <a:r>
                        <a:rPr lang="cs-CZ" sz="1100" b="1" i="0" u="none" strike="noStrike" dirty="0">
                          <a:solidFill>
                            <a:srgbClr val="000000"/>
                          </a:solidFill>
                          <a:effectLst/>
                          <a:latin typeface="Arial" panose="020B0604020202020204" pitchFamily="34" charset="0"/>
                        </a:rPr>
                        <a:t>René Moučka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A0F7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w="6350" cap="flat" cmpd="sng" algn="ctr">
                      <a:solidFill>
                        <a:srgbClr val="A0F7C0"/>
                      </a:solidFill>
                      <a:prstDash val="solid"/>
                      <a:round/>
                      <a:headEnd type="none" w="med" len="med"/>
                      <a:tailEnd type="none" w="med" len="med"/>
                    </a:lnL>
                    <a:lnR w="12700" cap="flat" cmpd="sng" algn="ctr">
                      <a:solidFill>
                        <a:srgbClr val="0016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285106305"/>
                  </a:ext>
                </a:extLst>
              </a:tr>
              <a:tr h="152400">
                <a:tc>
                  <a:txBody>
                    <a:bodyPr/>
                    <a:lstStyle/>
                    <a:p>
                      <a:pPr algn="ctr" fontAlgn="ctr"/>
                      <a:r>
                        <a:rPr lang="cs-CZ" sz="1100" b="1" i="0" u="none" strike="noStrike">
                          <a:solidFill>
                            <a:srgbClr val="000000"/>
                          </a:solidFill>
                          <a:effectLst/>
                          <a:latin typeface="Arial" panose="020B0604020202020204" pitchFamily="34" charset="0"/>
                        </a:rPr>
                        <a:t>Tomáš Németh</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403F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403FC1"/>
                      </a:solidFill>
                      <a:prstDash val="solid"/>
                      <a:round/>
                      <a:headEnd type="none" w="med" len="med"/>
                      <a:tailEnd type="none" w="med" len="med"/>
                    </a:lnL>
                    <a:lnR w="12700" cap="flat" cmpd="sng" algn="ctr">
                      <a:solidFill>
                        <a:srgbClr val="403F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2715297673"/>
                  </a:ext>
                </a:extLst>
              </a:tr>
              <a:tr h="152400">
                <a:tc>
                  <a:txBody>
                    <a:bodyPr/>
                    <a:lstStyle/>
                    <a:p>
                      <a:pPr algn="ctr" fontAlgn="ctr"/>
                      <a:r>
                        <a:rPr lang="cs-CZ" sz="1100" b="1" i="0" u="none" strike="noStrike">
                          <a:solidFill>
                            <a:srgbClr val="000000"/>
                          </a:solidFill>
                          <a:effectLst/>
                          <a:latin typeface="Arial" panose="020B0604020202020204" pitchFamily="34" charset="0"/>
                        </a:rPr>
                        <a:t>Ladislav Novák</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C06C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C06CC1"/>
                      </a:solidFill>
                      <a:prstDash val="solid"/>
                      <a:round/>
                      <a:headEnd type="none" w="med" len="med"/>
                      <a:tailEnd type="none" w="med" len="med"/>
                    </a:lnL>
                    <a:lnR w="12700" cap="flat" cmpd="sng" algn="ctr">
                      <a:solidFill>
                        <a:srgbClr val="E06D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452602332"/>
                  </a:ext>
                </a:extLst>
              </a:tr>
              <a:tr h="152400">
                <a:tc>
                  <a:txBody>
                    <a:bodyPr/>
                    <a:lstStyle/>
                    <a:p>
                      <a:pPr algn="ctr" fontAlgn="ctr"/>
                      <a:r>
                        <a:rPr lang="cs-CZ" sz="1100" b="1" i="0" u="none" strike="noStrike">
                          <a:solidFill>
                            <a:srgbClr val="000000"/>
                          </a:solidFill>
                          <a:effectLst/>
                          <a:latin typeface="Arial" panose="020B0604020202020204" pitchFamily="34" charset="0"/>
                        </a:rPr>
                        <a:t>Matěj Svoboda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2075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dirty="0">
                          <a:solidFill>
                            <a:srgbClr val="000000"/>
                          </a:solidFill>
                          <a:effectLst/>
                          <a:latin typeface="Arial" panose="020B0604020202020204" pitchFamily="34" charset="0"/>
                        </a:rPr>
                        <a:t>1</a:t>
                      </a:r>
                    </a:p>
                  </a:txBody>
                  <a:tcPr marL="9525" marR="9525" marT="9525" marB="0" anchor="ctr">
                    <a:lnL w="6350" cap="flat" cmpd="sng" algn="ctr">
                      <a:solidFill>
                        <a:srgbClr val="2075C1"/>
                      </a:solidFill>
                      <a:prstDash val="solid"/>
                      <a:round/>
                      <a:headEnd type="none" w="med" len="med"/>
                      <a:tailEnd type="none" w="med" len="med"/>
                    </a:lnL>
                    <a:lnR w="12700" cap="flat" cmpd="sng" algn="ctr">
                      <a:solidFill>
                        <a:srgbClr val="4075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4035246407"/>
                  </a:ext>
                </a:extLst>
              </a:tr>
              <a:tr h="152400">
                <a:tc>
                  <a:txBody>
                    <a:bodyPr/>
                    <a:lstStyle/>
                    <a:p>
                      <a:pPr algn="ctr" fontAlgn="ctr"/>
                      <a:r>
                        <a:rPr lang="cs-CZ" sz="1100" b="1" i="0" u="none" strike="noStrike" dirty="0">
                          <a:solidFill>
                            <a:srgbClr val="000000"/>
                          </a:solidFill>
                          <a:effectLst/>
                          <a:latin typeface="Arial" panose="020B0604020202020204" pitchFamily="34" charset="0"/>
                        </a:rPr>
                        <a:t>Julius Šedivý</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8082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1"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8082C1"/>
                      </a:solidFill>
                      <a:prstDash val="solid"/>
                      <a:round/>
                      <a:headEnd type="none" w="med" len="med"/>
                      <a:tailEnd type="none" w="med" len="med"/>
                    </a:lnL>
                    <a:lnR w="12700" cap="flat" cmpd="sng" algn="ctr">
                      <a:solidFill>
                        <a:srgbClr val="4089C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633053344"/>
                  </a:ext>
                </a:extLst>
              </a:tr>
              <a:tr h="152400">
                <a:tc>
                  <a:txBody>
                    <a:bodyPr/>
                    <a:lstStyle/>
                    <a:p>
                      <a:pPr algn="ctr" fontAlgn="ctr"/>
                      <a:r>
                        <a:rPr lang="cs-CZ" sz="1100" b="1" i="0" u="none" strike="noStrike" dirty="0">
                          <a:solidFill>
                            <a:srgbClr val="000000"/>
                          </a:solidFill>
                          <a:effectLst/>
                          <a:latin typeface="Arial" panose="020B0604020202020204" pitchFamily="34" charset="0"/>
                        </a:rPr>
                        <a:t>Roman Šíma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B01B7B"/>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33"/>
                    </a:solidFill>
                  </a:tcPr>
                </a:tc>
                <a:tc>
                  <a:txBody>
                    <a:bodyPr/>
                    <a:lstStyle/>
                    <a:p>
                      <a:pPr algn="ctr" fontAlgn="ctr"/>
                      <a:r>
                        <a:rPr lang="cs-CZ" sz="1100" b="1"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B01B7B"/>
                      </a:solidFill>
                      <a:prstDash val="solid"/>
                      <a:round/>
                      <a:headEnd type="none" w="med" len="med"/>
                      <a:tailEnd type="none" w="med" len="med"/>
                    </a:lnL>
                    <a:lnR w="12700" cap="flat" cmpd="sng" algn="ctr">
                      <a:solidFill>
                        <a:srgbClr val="F01E7B"/>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33"/>
                    </a:solidFill>
                  </a:tcPr>
                </a:tc>
                <a:extLst>
                  <a:ext uri="{0D108BD9-81ED-4DB2-BD59-A6C34878D82A}">
                    <a16:rowId xmlns:a16="http://schemas.microsoft.com/office/drawing/2014/main" val="2276903152"/>
                  </a:ext>
                </a:extLst>
              </a:tr>
            </a:tbl>
          </a:graphicData>
        </a:graphic>
      </p:graphicFrame>
      <p:pic>
        <p:nvPicPr>
          <p:cNvPr id="19" name="Obrázek 18"/>
          <p:cNvPicPr>
            <a:picLocks noChangeAspect="1"/>
          </p:cNvPicPr>
          <p:nvPr/>
        </p:nvPicPr>
        <p:blipFill>
          <a:blip r:embed="rId3"/>
          <a:stretch>
            <a:fillRect/>
          </a:stretch>
        </p:blipFill>
        <p:spPr>
          <a:xfrm>
            <a:off x="216300" y="1125816"/>
            <a:ext cx="4368149" cy="2628000"/>
          </a:xfrm>
          <a:prstGeom prst="rect">
            <a:avLst/>
          </a:prstGeom>
          <a:ln w="22225">
            <a:solidFill>
              <a:srgbClr val="660033"/>
            </a:solidFill>
          </a:ln>
        </p:spPr>
      </p:pic>
      <p:pic>
        <p:nvPicPr>
          <p:cNvPr id="22" name="Obrázek 21"/>
          <p:cNvPicPr>
            <a:picLocks noChangeAspect="1"/>
          </p:cNvPicPr>
          <p:nvPr/>
        </p:nvPicPr>
        <p:blipFill>
          <a:blip r:embed="rId4"/>
          <a:stretch>
            <a:fillRect/>
          </a:stretch>
        </p:blipFill>
        <p:spPr>
          <a:xfrm>
            <a:off x="143992" y="4128295"/>
            <a:ext cx="4396689" cy="2664000"/>
          </a:xfrm>
          <a:prstGeom prst="rect">
            <a:avLst/>
          </a:prstGeom>
          <a:ln w="25400">
            <a:solidFill>
              <a:srgbClr val="660033"/>
            </a:solidFill>
          </a:ln>
        </p:spPr>
      </p:pic>
      <p:sp>
        <p:nvSpPr>
          <p:cNvPr id="23" name="TextovéPole 22"/>
          <p:cNvSpPr txBox="1"/>
          <p:nvPr/>
        </p:nvSpPr>
        <p:spPr>
          <a:xfrm>
            <a:off x="216300" y="91108"/>
            <a:ext cx="4528270" cy="646331"/>
          </a:xfrm>
          <a:prstGeom prst="rect">
            <a:avLst/>
          </a:prstGeom>
          <a:solidFill>
            <a:schemeClr val="accent1">
              <a:lumMod val="20000"/>
              <a:lumOff val="80000"/>
            </a:schemeClr>
          </a:solidFill>
        </p:spPr>
        <p:txBody>
          <a:bodyPr wrap="square" rtlCol="0">
            <a:spAutoFit/>
          </a:bodyPr>
          <a:lstStyle/>
          <a:p>
            <a:pPr algn="ctr"/>
            <a:r>
              <a:rPr lang="cs-CZ" sz="1800" u="sng" dirty="0" smtClean="0">
                <a:latin typeface="Baskerville Old Face" panose="02020602080505020303" pitchFamily="18" charset="0"/>
              </a:rPr>
              <a:t>SK Štětí – FK Slavoj Žatec 28.10.2018</a:t>
            </a:r>
          </a:p>
          <a:p>
            <a:pPr algn="ctr"/>
            <a:r>
              <a:rPr lang="cs-CZ" sz="1800" u="sng" dirty="0" smtClean="0">
                <a:latin typeface="Baskerville Old Face" panose="02020602080505020303" pitchFamily="18" charset="0"/>
              </a:rPr>
              <a:t>Autor: Zuzana </a:t>
            </a:r>
            <a:r>
              <a:rPr lang="cs-CZ" sz="1800" u="sng" dirty="0" err="1" smtClean="0">
                <a:latin typeface="Baskerville Old Face" panose="02020602080505020303" pitchFamily="18" charset="0"/>
              </a:rPr>
              <a:t>Ransdorfová</a:t>
            </a:r>
            <a:endParaRPr lang="cs-CZ" sz="1800" u="sng" dirty="0" smtClean="0">
              <a:latin typeface="Baskerville Old Face" panose="02020602080505020303" pitchFamily="18" charset="0"/>
            </a:endParaRPr>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Přímá spojovací šipka 10"/>
          <p:cNvCxnSpPr/>
          <p:nvPr/>
        </p:nvCxnSpPr>
        <p:spPr bwMode="auto">
          <a:xfrm>
            <a:off x="317044" y="3259461"/>
            <a:ext cx="0" cy="1512168"/>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8" name="TextovéPole 17"/>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28</a:t>
            </a:r>
          </a:p>
        </p:txBody>
      </p:sp>
      <p:sp>
        <p:nvSpPr>
          <p:cNvPr id="13" name="TextovéPole 12"/>
          <p:cNvSpPr txBox="1"/>
          <p:nvPr/>
        </p:nvSpPr>
        <p:spPr>
          <a:xfrm>
            <a:off x="7689229"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17</a:t>
            </a:r>
          </a:p>
        </p:txBody>
      </p:sp>
      <p:cxnSp>
        <p:nvCxnSpPr>
          <p:cNvPr id="15" name="Přímá spojovací šipka 14"/>
          <p:cNvCxnSpPr/>
          <p:nvPr/>
        </p:nvCxnSpPr>
        <p:spPr bwMode="auto">
          <a:xfrm>
            <a:off x="3323179" y="7239000"/>
            <a:ext cx="93047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pic>
        <p:nvPicPr>
          <p:cNvPr id="9218" name="Picture 10"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19" name="Picture 9"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0" name="Picture 8"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1" name="Picture 7"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2" name="Picture 6"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3" name="Picture 5"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4" name="Picture 4"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5" name="Picture 3"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6" name="Picture 2"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7" name="Picture 1"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graphicFrame>
        <p:nvGraphicFramePr>
          <p:cNvPr id="22" name="Tabulka 21"/>
          <p:cNvGraphicFramePr>
            <a:graphicFrameLocks noGrp="1"/>
          </p:cNvGraphicFramePr>
          <p:nvPr>
            <p:extLst>
              <p:ext uri="{D42A27DB-BD31-4B8C-83A1-F6EECF244321}">
                <p14:modId xmlns:p14="http://schemas.microsoft.com/office/powerpoint/2010/main" val="400210069"/>
              </p:ext>
            </p:extLst>
          </p:nvPr>
        </p:nvGraphicFramePr>
        <p:xfrm>
          <a:off x="188289" y="983070"/>
          <a:ext cx="4564215" cy="3004185"/>
        </p:xfrm>
        <a:graphic>
          <a:graphicData uri="http://schemas.openxmlformats.org/drawingml/2006/table">
            <a:tbl>
              <a:tblPr/>
              <a:tblGrid>
                <a:gridCol w="1809512">
                  <a:extLst>
                    <a:ext uri="{9D8B030D-6E8A-4147-A177-3AD203B41FA5}">
                      <a16:colId xmlns:a16="http://schemas.microsoft.com/office/drawing/2014/main" val="4143065640"/>
                    </a:ext>
                  </a:extLst>
                </a:gridCol>
                <a:gridCol w="1505302">
                  <a:extLst>
                    <a:ext uri="{9D8B030D-6E8A-4147-A177-3AD203B41FA5}">
                      <a16:colId xmlns:a16="http://schemas.microsoft.com/office/drawing/2014/main" val="1022408377"/>
                    </a:ext>
                  </a:extLst>
                </a:gridCol>
                <a:gridCol w="1249401">
                  <a:extLst>
                    <a:ext uri="{9D8B030D-6E8A-4147-A177-3AD203B41FA5}">
                      <a16:colId xmlns:a16="http://schemas.microsoft.com/office/drawing/2014/main" val="1821787456"/>
                    </a:ext>
                  </a:extLst>
                </a:gridCol>
              </a:tblGrid>
              <a:tr h="558165">
                <a:tc>
                  <a:txBody>
                    <a:bodyPr/>
                    <a:lstStyle/>
                    <a:p>
                      <a:pPr algn="ctr" fontAlgn="ctr"/>
                      <a:r>
                        <a:rPr lang="cs-CZ" sz="1800" b="1" i="0" kern="1200" dirty="0" smtClean="0">
                          <a:solidFill>
                            <a:schemeClr val="tx1"/>
                          </a:solidFill>
                          <a:effectLst/>
                          <a:latin typeface="+mn-lt"/>
                          <a:ea typeface="+mn-ea"/>
                          <a:cs typeface="+mn-cs"/>
                        </a:rPr>
                        <a:t>SK </a:t>
                      </a:r>
                      <a:r>
                        <a:rPr lang="cs-CZ" sz="1800" b="1" i="0" kern="1200" dirty="0" err="1" smtClean="0">
                          <a:solidFill>
                            <a:schemeClr val="tx1"/>
                          </a:solidFill>
                          <a:effectLst/>
                          <a:latin typeface="+mn-lt"/>
                          <a:ea typeface="+mn-ea"/>
                          <a:cs typeface="+mn-cs"/>
                        </a:rPr>
                        <a:t>Plaston</a:t>
                      </a:r>
                      <a:r>
                        <a:rPr lang="cs-CZ" sz="1800" b="1" i="0" kern="1200" dirty="0" smtClean="0">
                          <a:solidFill>
                            <a:schemeClr val="tx1"/>
                          </a:solidFill>
                          <a:effectLst/>
                          <a:latin typeface="+mn-lt"/>
                          <a:ea typeface="+mn-ea"/>
                          <a:cs typeface="+mn-cs"/>
                        </a:rPr>
                        <a:t> Šluknov</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chemeClr val="accent5">
                            <a:lumMod val="40000"/>
                            <a:lumOff val="60000"/>
                          </a:schemeClr>
                        </a:gs>
                        <a:gs pos="100000">
                          <a:schemeClr val="bg1"/>
                        </a:gs>
                      </a:gsLst>
                      <a:lin ang="5400000" scaled="1"/>
                    </a:gradFill>
                  </a:tcPr>
                </a:tc>
                <a:tc>
                  <a:txBody>
                    <a:bodyPr/>
                    <a:lstStyle/>
                    <a:p>
                      <a:pPr algn="ctr" fontAlgn="ctr"/>
                      <a:r>
                        <a:rPr lang="cs-CZ" sz="1800" b="1" i="0" kern="1200" dirty="0" smtClean="0">
                          <a:solidFill>
                            <a:schemeClr val="tx1"/>
                          </a:solidFill>
                          <a:effectLst/>
                          <a:latin typeface="+mn-lt"/>
                          <a:ea typeface="+mn-ea"/>
                          <a:cs typeface="+mn-cs"/>
                        </a:rPr>
                        <a:t>FK Jiskra V. Březno</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chemeClr val="accent5">
                            <a:lumMod val="40000"/>
                            <a:lumOff val="60000"/>
                          </a:schemeClr>
                        </a:gs>
                        <a:gs pos="100000">
                          <a:schemeClr val="bg1"/>
                        </a:gs>
                      </a:gsLst>
                      <a:lin ang="5400000" scaled="1"/>
                    </a:gradFill>
                  </a:tcPr>
                </a:tc>
                <a:tc>
                  <a:txBody>
                    <a:bodyPr/>
                    <a:lstStyle/>
                    <a:p>
                      <a:pPr algn="ctr" fontAlgn="ctr"/>
                      <a:r>
                        <a:rPr lang="cs-CZ" sz="2400" b="0" i="0" u="none" strike="noStrike" dirty="0" smtClean="0">
                          <a:solidFill>
                            <a:srgbClr val="000000"/>
                          </a:solidFill>
                          <a:effectLst/>
                          <a:latin typeface="Eras Bold ITC" panose="020B0907030504020204" pitchFamily="34" charset="0"/>
                        </a:rPr>
                        <a:t>4:2</a:t>
                      </a:r>
                      <a:endParaRPr lang="cs-CZ" sz="2400" b="0" i="0" u="none" strike="noStrike" dirty="0">
                        <a:solidFill>
                          <a:srgbClr val="000000"/>
                        </a:solidFill>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chemeClr val="accent5">
                            <a:lumMod val="40000"/>
                            <a:lumOff val="60000"/>
                          </a:schemeClr>
                        </a:gs>
                        <a:gs pos="100000">
                          <a:schemeClr val="bg1"/>
                        </a:gs>
                      </a:gsLst>
                      <a:lin ang="5400000" scaled="1"/>
                    </a:gradFill>
                  </a:tcPr>
                </a:tc>
                <a:extLst>
                  <a:ext uri="{0D108BD9-81ED-4DB2-BD59-A6C34878D82A}">
                    <a16:rowId xmlns:a16="http://schemas.microsoft.com/office/drawing/2014/main" val="12257743"/>
                  </a:ext>
                </a:extLst>
              </a:tr>
              <a:tr h="558165">
                <a:tc>
                  <a:txBody>
                    <a:bodyPr/>
                    <a:lstStyle/>
                    <a:p>
                      <a:pPr algn="ctr" fontAlgn="ctr"/>
                      <a:r>
                        <a:rPr lang="cs-CZ" sz="1800" b="1" i="0" kern="1200" dirty="0" smtClean="0">
                          <a:solidFill>
                            <a:schemeClr val="tx1"/>
                          </a:solidFill>
                          <a:effectLst/>
                          <a:latin typeface="+mn-lt"/>
                          <a:ea typeface="+mn-ea"/>
                          <a:cs typeface="+mn-cs"/>
                        </a:rPr>
                        <a:t>TJ </a:t>
                      </a:r>
                      <a:r>
                        <a:rPr lang="cs-CZ" sz="1800" b="1" i="0" kern="1200" dirty="0" err="1" smtClean="0">
                          <a:solidFill>
                            <a:schemeClr val="tx1"/>
                          </a:solidFill>
                          <a:effectLst/>
                          <a:latin typeface="+mn-lt"/>
                          <a:ea typeface="+mn-ea"/>
                          <a:cs typeface="+mn-cs"/>
                        </a:rPr>
                        <a:t>Vaňov</a:t>
                      </a:r>
                      <a:r>
                        <a:rPr lang="cs-CZ" sz="1800" b="1" i="0" kern="1200" dirty="0" smtClean="0">
                          <a:solidFill>
                            <a:schemeClr val="tx1"/>
                          </a:solidFill>
                          <a:effectLst/>
                          <a:latin typeface="+mn-lt"/>
                          <a:ea typeface="+mn-ea"/>
                          <a:cs typeface="+mn-cs"/>
                        </a:rPr>
                        <a:t>/Libouchec</a:t>
                      </a:r>
                      <a:r>
                        <a:rPr lang="cs-CZ" sz="1800" b="0" i="0" kern="1200" dirty="0" smtClean="0">
                          <a:solidFill>
                            <a:schemeClr val="tx1"/>
                          </a:solidFill>
                          <a:effectLst/>
                          <a:latin typeface="+mn-lt"/>
                          <a:ea typeface="+mn-ea"/>
                          <a:cs typeface="+mn-cs"/>
                        </a:rPr>
                        <a:t> </a:t>
                      </a:r>
                      <a:r>
                        <a:rPr lang="cs-CZ" sz="1400" b="0" i="0" kern="1200" dirty="0" smtClean="0">
                          <a:solidFill>
                            <a:schemeClr val="tx1"/>
                          </a:solidFill>
                          <a:effectLst>
                            <a:outerShdw blurRad="38100" dist="38100" dir="2700000" algn="tl">
                              <a:srgbClr val="000000">
                                <a:alpha val="43137"/>
                              </a:srgbClr>
                            </a:outerShdw>
                          </a:effectLst>
                          <a:latin typeface="Eras Bold ITC" panose="020B0907030504020204" pitchFamily="34" charset="0"/>
                          <a:ea typeface="+mn-ea"/>
                          <a:cs typeface="+mn-cs"/>
                        </a:rPr>
                        <a:t> </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rgbClr val="F7FDD3"/>
                        </a:gs>
                        <a:gs pos="100000">
                          <a:schemeClr val="bg1"/>
                        </a:gs>
                      </a:gsLst>
                      <a:lin ang="5400000" scaled="1"/>
                    </a:gradFill>
                  </a:tcPr>
                </a:tc>
                <a:tc>
                  <a:txBody>
                    <a:bodyPr/>
                    <a:lstStyle/>
                    <a:p>
                      <a:pPr algn="ctr" fontAlgn="ctr"/>
                      <a:r>
                        <a:rPr lang="cs-CZ" sz="1800" b="1" i="0" kern="1200" dirty="0" smtClean="0">
                          <a:solidFill>
                            <a:schemeClr val="tx1"/>
                          </a:solidFill>
                          <a:effectLst/>
                          <a:latin typeface="+mn-lt"/>
                          <a:ea typeface="+mn-ea"/>
                          <a:cs typeface="+mn-cs"/>
                        </a:rPr>
                        <a:t>TJ </a:t>
                      </a:r>
                      <a:r>
                        <a:rPr lang="cs-CZ" sz="1800" b="1" i="0" kern="1200" dirty="0" err="1" smtClean="0">
                          <a:solidFill>
                            <a:schemeClr val="tx1"/>
                          </a:solidFill>
                          <a:effectLst/>
                          <a:latin typeface="+mn-lt"/>
                          <a:ea typeface="+mn-ea"/>
                          <a:cs typeface="+mn-cs"/>
                        </a:rPr>
                        <a:t>Mojžíř</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rgbClr val="F7FDD3"/>
                        </a:gs>
                        <a:gs pos="100000">
                          <a:schemeClr val="bg1"/>
                        </a:gs>
                      </a:gsLst>
                      <a:lin ang="5400000" scaled="1"/>
                    </a:gradFill>
                  </a:tcPr>
                </a:tc>
                <a:tc>
                  <a:txBody>
                    <a:bodyPr/>
                    <a:lstStyle/>
                    <a:p>
                      <a:pPr algn="ctr" fontAlgn="ctr"/>
                      <a:r>
                        <a:rPr lang="cs-CZ" sz="2400" b="0" i="0" u="none" strike="noStrike" dirty="0" smtClean="0">
                          <a:solidFill>
                            <a:srgbClr val="000000"/>
                          </a:solidFill>
                          <a:effectLst/>
                          <a:latin typeface="Eras Bold ITC" panose="020B0907030504020204" pitchFamily="34" charset="0"/>
                        </a:rPr>
                        <a:t>1:6</a:t>
                      </a:r>
                      <a:endParaRPr lang="cs-CZ" sz="2400" b="0" i="0" u="none" strike="noStrike" dirty="0">
                        <a:solidFill>
                          <a:srgbClr val="000000"/>
                        </a:solidFill>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rgbClr val="F7FDD3"/>
                        </a:gs>
                        <a:gs pos="100000">
                          <a:schemeClr val="bg1"/>
                        </a:gs>
                      </a:gsLst>
                      <a:lin ang="5400000" scaled="1"/>
                    </a:gradFill>
                  </a:tcPr>
                </a:tc>
                <a:extLst>
                  <a:ext uri="{0D108BD9-81ED-4DB2-BD59-A6C34878D82A}">
                    <a16:rowId xmlns:a16="http://schemas.microsoft.com/office/drawing/2014/main" val="963296609"/>
                  </a:ext>
                </a:extLst>
              </a:tr>
              <a:tr h="558165">
                <a:tc>
                  <a:txBody>
                    <a:bodyPr/>
                    <a:lstStyle/>
                    <a:p>
                      <a:pPr algn="ctr" fontAlgn="ctr"/>
                      <a:r>
                        <a:rPr lang="cs-CZ" sz="1400" b="0" i="0" kern="1200" dirty="0" smtClean="0">
                          <a:solidFill>
                            <a:schemeClr val="tx1"/>
                          </a:solidFill>
                          <a:effectLst/>
                          <a:latin typeface="Eras Bold ITC" panose="020B0907030504020204" pitchFamily="34" charset="0"/>
                          <a:ea typeface="+mn-ea"/>
                          <a:cs typeface="+mn-cs"/>
                        </a:rPr>
                        <a:t>TJ Hvězda Trnovany</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chemeClr val="accent5">
                            <a:lumMod val="40000"/>
                            <a:lumOff val="60000"/>
                          </a:schemeClr>
                        </a:gs>
                        <a:gs pos="100000">
                          <a:schemeClr val="bg1"/>
                        </a:gs>
                      </a:gsLst>
                      <a:lin ang="5400000" scaled="1"/>
                    </a:gradFill>
                  </a:tcPr>
                </a:tc>
                <a:tc>
                  <a:txBody>
                    <a:bodyPr/>
                    <a:lstStyle/>
                    <a:p>
                      <a:pPr algn="ctr" fontAlgn="ctr"/>
                      <a:r>
                        <a:rPr lang="cs-CZ" sz="1400" b="0" i="0" kern="1200" dirty="0" smtClean="0">
                          <a:solidFill>
                            <a:schemeClr val="tx1"/>
                          </a:solidFill>
                          <a:effectLst/>
                          <a:latin typeface="Eras Bold ITC" panose="020B0907030504020204" pitchFamily="34" charset="0"/>
                          <a:ea typeface="+mn-ea"/>
                          <a:cs typeface="+mn-cs"/>
                        </a:rPr>
                        <a:t>SK Štětí </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chemeClr val="accent5">
                            <a:lumMod val="40000"/>
                            <a:lumOff val="60000"/>
                          </a:schemeClr>
                        </a:gs>
                        <a:gs pos="100000">
                          <a:schemeClr val="bg1"/>
                        </a:gs>
                      </a:gsLst>
                      <a:lin ang="5400000" scaled="1"/>
                    </a:gradFill>
                  </a:tcPr>
                </a:tc>
                <a:tc>
                  <a:txBody>
                    <a:bodyPr/>
                    <a:lstStyle/>
                    <a:p>
                      <a:pPr algn="ctr" fontAlgn="ctr"/>
                      <a:r>
                        <a:rPr lang="cs-CZ" sz="2400" b="0" i="0" u="none" strike="noStrike" dirty="0" smtClean="0">
                          <a:solidFill>
                            <a:srgbClr val="000000"/>
                          </a:solidFill>
                          <a:effectLst/>
                          <a:latin typeface="Eras Bold ITC" panose="020B0907030504020204" pitchFamily="34" charset="0"/>
                        </a:rPr>
                        <a:t>0:4</a:t>
                      </a:r>
                      <a:endParaRPr lang="cs-CZ" sz="2400" b="0" i="0" u="none" strike="noStrike" dirty="0">
                        <a:solidFill>
                          <a:srgbClr val="000000"/>
                        </a:solidFill>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chemeClr val="accent5">
                            <a:lumMod val="40000"/>
                            <a:lumOff val="60000"/>
                          </a:schemeClr>
                        </a:gs>
                        <a:gs pos="100000">
                          <a:schemeClr val="bg1"/>
                        </a:gs>
                      </a:gsLst>
                      <a:lin ang="5400000" scaled="1"/>
                    </a:gradFill>
                  </a:tcPr>
                </a:tc>
                <a:extLst>
                  <a:ext uri="{0D108BD9-81ED-4DB2-BD59-A6C34878D82A}">
                    <a16:rowId xmlns:a16="http://schemas.microsoft.com/office/drawing/2014/main" val="2035217358"/>
                  </a:ext>
                </a:extLst>
              </a:tr>
              <a:tr h="558165">
                <a:tc>
                  <a:txBody>
                    <a:bodyPr/>
                    <a:lstStyle/>
                    <a:p>
                      <a:pPr algn="ctr" fontAlgn="ctr"/>
                      <a:r>
                        <a:rPr lang="cs-CZ" sz="1400" b="0" i="0" kern="1200" dirty="0" smtClean="0">
                          <a:solidFill>
                            <a:schemeClr val="tx1"/>
                          </a:solidFill>
                          <a:effectLst/>
                          <a:latin typeface="Eras Bold ITC" panose="020B0907030504020204" pitchFamily="34" charset="0"/>
                          <a:ea typeface="+mn-ea"/>
                          <a:cs typeface="+mn-cs"/>
                        </a:rPr>
                        <a:t>TJ Skorotice</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rgbClr val="F7FDD3"/>
                        </a:gs>
                        <a:gs pos="100000">
                          <a:schemeClr val="bg1"/>
                        </a:gs>
                      </a:gsLst>
                      <a:lin ang="5400000" scaled="1"/>
                    </a:gradFill>
                  </a:tcPr>
                </a:tc>
                <a:tc>
                  <a:txBody>
                    <a:bodyPr/>
                    <a:lstStyle/>
                    <a:p>
                      <a:pPr algn="ctr" fontAlgn="ctr"/>
                      <a:r>
                        <a:rPr lang="cs-CZ" sz="1400" b="0" i="0" kern="1200" dirty="0" smtClean="0">
                          <a:solidFill>
                            <a:schemeClr val="tx1"/>
                          </a:solidFill>
                          <a:effectLst/>
                          <a:latin typeface="Eras Bold ITC" panose="020B0907030504020204" pitchFamily="34" charset="0"/>
                          <a:ea typeface="+mn-ea"/>
                          <a:cs typeface="+mn-cs"/>
                        </a:rPr>
                        <a:t>TJ Chlumec</a:t>
                      </a:r>
                      <a:r>
                        <a:rPr lang="cs-CZ" sz="1400" b="0" i="0" kern="1200" dirty="0" smtClean="0">
                          <a:solidFill>
                            <a:schemeClr val="tx1"/>
                          </a:solidFill>
                          <a:effectLst>
                            <a:outerShdw blurRad="38100" dist="38100" dir="2700000" algn="tl">
                              <a:srgbClr val="000000">
                                <a:alpha val="43137"/>
                              </a:srgbClr>
                            </a:outerShdw>
                          </a:effectLst>
                          <a:latin typeface="Eras Bold ITC" panose="020B0907030504020204" pitchFamily="34" charset="0"/>
                          <a:ea typeface="+mn-ea"/>
                          <a:cs typeface="+mn-cs"/>
                        </a:rPr>
                        <a:t> </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rgbClr val="F7FDD3"/>
                        </a:gs>
                        <a:gs pos="100000">
                          <a:schemeClr val="bg1"/>
                        </a:gs>
                      </a:gsLst>
                      <a:lin ang="5400000" scaled="1"/>
                    </a:gradFill>
                  </a:tcPr>
                </a:tc>
                <a:tc>
                  <a:txBody>
                    <a:bodyPr/>
                    <a:lstStyle/>
                    <a:p>
                      <a:pPr algn="ctr" fontAlgn="ctr"/>
                      <a:r>
                        <a:rPr lang="cs-CZ" sz="2400" b="0" i="0" u="none" strike="noStrike" dirty="0" smtClean="0">
                          <a:solidFill>
                            <a:srgbClr val="000000"/>
                          </a:solidFill>
                          <a:effectLst/>
                          <a:latin typeface="Eras Bold ITC" panose="020B0907030504020204" pitchFamily="34" charset="0"/>
                        </a:rPr>
                        <a:t>4:1</a:t>
                      </a:r>
                      <a:endParaRPr lang="cs-CZ" sz="2400" b="0" i="0" u="none" strike="noStrike" dirty="0">
                        <a:solidFill>
                          <a:srgbClr val="000000"/>
                        </a:solidFill>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gradFill>
                      <a:gsLst>
                        <a:gs pos="28000">
                          <a:srgbClr val="F7FDD3"/>
                        </a:gs>
                        <a:gs pos="100000">
                          <a:schemeClr val="bg1"/>
                        </a:gs>
                      </a:gsLst>
                      <a:lin ang="5400000" scaled="1"/>
                    </a:gradFill>
                  </a:tcPr>
                </a:tc>
                <a:extLst>
                  <a:ext uri="{0D108BD9-81ED-4DB2-BD59-A6C34878D82A}">
                    <a16:rowId xmlns:a16="http://schemas.microsoft.com/office/drawing/2014/main" val="1645819879"/>
                  </a:ext>
                </a:extLst>
              </a:tr>
              <a:tr h="558165">
                <a:tc>
                  <a:txBody>
                    <a:bodyPr/>
                    <a:lstStyle/>
                    <a:p>
                      <a:pPr algn="ctr" fontAlgn="ctr"/>
                      <a:r>
                        <a:rPr lang="cs-CZ" sz="1400" b="0" i="0" kern="1200" dirty="0" smtClean="0">
                          <a:solidFill>
                            <a:schemeClr val="tx1"/>
                          </a:solidFill>
                          <a:effectLst/>
                          <a:latin typeface="Eras Bold ITC" panose="020B0907030504020204" pitchFamily="34" charset="0"/>
                          <a:ea typeface="+mn-ea"/>
                          <a:cs typeface="+mn-cs"/>
                        </a:rPr>
                        <a:t>1FC Dubí</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28000">
                          <a:schemeClr val="accent5">
                            <a:lumMod val="40000"/>
                            <a:lumOff val="60000"/>
                          </a:schemeClr>
                        </a:gs>
                        <a:gs pos="100000">
                          <a:schemeClr val="bg1"/>
                        </a:gs>
                      </a:gsLst>
                      <a:lin ang="5400000" scaled="1"/>
                    </a:gradFill>
                  </a:tcPr>
                </a:tc>
                <a:tc>
                  <a:txBody>
                    <a:bodyPr/>
                    <a:lstStyle/>
                    <a:p>
                      <a:pPr algn="ctr" fontAlgn="ctr"/>
                      <a:r>
                        <a:rPr lang="cs-CZ" sz="1400" b="0" i="0" kern="1200" dirty="0" smtClean="0">
                          <a:solidFill>
                            <a:schemeClr val="tx1"/>
                          </a:solidFill>
                          <a:effectLst/>
                          <a:latin typeface="Eras Bold ITC" panose="020B0907030504020204" pitchFamily="34" charset="0"/>
                          <a:ea typeface="+mn-ea"/>
                          <a:cs typeface="+mn-cs"/>
                        </a:rPr>
                        <a:t>TJ SLAVOJ Úštěk/Liběšice </a:t>
                      </a:r>
                      <a:endParaRPr lang="cs-CZ" sz="1400" b="0" i="0" u="none" strike="noStrike" dirty="0">
                        <a:solidFill>
                          <a:srgbClr val="151515"/>
                        </a:solidFill>
                        <a:effectLst>
                          <a:outerShdw blurRad="38100" dist="38100" dir="2700000" algn="tl">
                            <a:srgbClr val="000000">
                              <a:alpha val="43137"/>
                            </a:srgbClr>
                          </a:outerShdw>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28000">
                          <a:schemeClr val="accent5">
                            <a:lumMod val="40000"/>
                            <a:lumOff val="60000"/>
                          </a:schemeClr>
                        </a:gs>
                        <a:gs pos="100000">
                          <a:schemeClr val="bg1"/>
                        </a:gs>
                      </a:gsLst>
                      <a:lin ang="5400000" scaled="1"/>
                    </a:gradFill>
                  </a:tcPr>
                </a:tc>
                <a:tc>
                  <a:txBody>
                    <a:bodyPr/>
                    <a:lstStyle/>
                    <a:p>
                      <a:pPr algn="ctr" fontAlgn="ctr"/>
                      <a:r>
                        <a:rPr lang="cs-CZ" sz="2400" b="0" i="0" u="none" strike="noStrike" dirty="0" smtClean="0">
                          <a:solidFill>
                            <a:srgbClr val="000000"/>
                          </a:solidFill>
                          <a:effectLst/>
                          <a:latin typeface="Eras Bold ITC" panose="020B0907030504020204" pitchFamily="34" charset="0"/>
                        </a:rPr>
                        <a:t>1:3</a:t>
                      </a:r>
                      <a:endParaRPr lang="cs-CZ" sz="2400" b="0" i="0" u="none" strike="noStrike" dirty="0">
                        <a:solidFill>
                          <a:srgbClr val="000000"/>
                        </a:solidFill>
                        <a:effectLst/>
                        <a:latin typeface="Eras Bold ITC" panose="020B0907030504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28000">
                          <a:schemeClr val="accent5">
                            <a:lumMod val="40000"/>
                            <a:lumOff val="60000"/>
                          </a:schemeClr>
                        </a:gs>
                        <a:gs pos="100000">
                          <a:schemeClr val="bg1"/>
                        </a:gs>
                      </a:gsLst>
                      <a:lin ang="5400000" scaled="1"/>
                    </a:gradFill>
                  </a:tcPr>
                </a:tc>
                <a:extLst>
                  <a:ext uri="{0D108BD9-81ED-4DB2-BD59-A6C34878D82A}">
                    <a16:rowId xmlns:a16="http://schemas.microsoft.com/office/drawing/2014/main" val="2921391706"/>
                  </a:ext>
                </a:extLst>
              </a:tr>
            </a:tbl>
          </a:graphicData>
        </a:graphic>
      </p:graphicFrame>
      <p:sp>
        <p:nvSpPr>
          <p:cNvPr id="24" name="TextovéPole 23"/>
          <p:cNvSpPr txBox="1"/>
          <p:nvPr/>
        </p:nvSpPr>
        <p:spPr>
          <a:xfrm>
            <a:off x="143992" y="163116"/>
            <a:ext cx="4608512" cy="707886"/>
          </a:xfrm>
          <a:prstGeom prst="rect">
            <a:avLst/>
          </a:prstGeom>
          <a:solidFill>
            <a:schemeClr val="accent1">
              <a:lumMod val="40000"/>
              <a:lumOff val="60000"/>
            </a:schemeClr>
          </a:solidFill>
          <a:effectLst>
            <a:glow rad="139700">
              <a:srgbClr val="FFFF66">
                <a:alpha val="40000"/>
              </a:srgbClr>
            </a:glow>
            <a:softEdge rad="127000"/>
          </a:effectLst>
        </p:spPr>
        <p:txBody>
          <a:bodyPr wrap="square" rtlCol="0">
            <a:spAutoFit/>
          </a:bodyPr>
          <a:lstStyle/>
          <a:p>
            <a:pPr algn="ctr"/>
            <a:r>
              <a:rPr lang="cs-CZ" sz="2000" dirty="0" smtClean="0">
                <a:latin typeface="Arial" panose="020B0604020202020204" pitchFamily="34" charset="0"/>
                <a:cs typeface="Arial" panose="020B0604020202020204" pitchFamily="34" charset="0"/>
              </a:rPr>
              <a:t>Poslední kolo podzimní části I.A třídy dorostu</a:t>
            </a:r>
          </a:p>
        </p:txBody>
      </p:sp>
      <p:graphicFrame>
        <p:nvGraphicFramePr>
          <p:cNvPr id="5" name="Tabulka 4"/>
          <p:cNvGraphicFramePr>
            <a:graphicFrameLocks noGrp="1"/>
          </p:cNvGraphicFramePr>
          <p:nvPr>
            <p:extLst>
              <p:ext uri="{D42A27DB-BD31-4B8C-83A1-F6EECF244321}">
                <p14:modId xmlns:p14="http://schemas.microsoft.com/office/powerpoint/2010/main" val="3831920080"/>
              </p:ext>
            </p:extLst>
          </p:nvPr>
        </p:nvGraphicFramePr>
        <p:xfrm>
          <a:off x="188289" y="4099322"/>
          <a:ext cx="4564214" cy="2832542"/>
        </p:xfrm>
        <a:graphic>
          <a:graphicData uri="http://schemas.openxmlformats.org/drawingml/2006/table">
            <a:tbl>
              <a:tblPr/>
              <a:tblGrid>
                <a:gridCol w="234815">
                  <a:extLst>
                    <a:ext uri="{9D8B030D-6E8A-4147-A177-3AD203B41FA5}">
                      <a16:colId xmlns:a16="http://schemas.microsoft.com/office/drawing/2014/main" val="3316639082"/>
                    </a:ext>
                  </a:extLst>
                </a:gridCol>
                <a:gridCol w="234815">
                  <a:extLst>
                    <a:ext uri="{9D8B030D-6E8A-4147-A177-3AD203B41FA5}">
                      <a16:colId xmlns:a16="http://schemas.microsoft.com/office/drawing/2014/main" val="791049644"/>
                    </a:ext>
                  </a:extLst>
                </a:gridCol>
                <a:gridCol w="1960705">
                  <a:extLst>
                    <a:ext uri="{9D8B030D-6E8A-4147-A177-3AD203B41FA5}">
                      <a16:colId xmlns:a16="http://schemas.microsoft.com/office/drawing/2014/main" val="886170468"/>
                    </a:ext>
                  </a:extLst>
                </a:gridCol>
                <a:gridCol w="223074">
                  <a:extLst>
                    <a:ext uri="{9D8B030D-6E8A-4147-A177-3AD203B41FA5}">
                      <a16:colId xmlns:a16="http://schemas.microsoft.com/office/drawing/2014/main" val="804089746"/>
                    </a:ext>
                  </a:extLst>
                </a:gridCol>
                <a:gridCol w="246555">
                  <a:extLst>
                    <a:ext uri="{9D8B030D-6E8A-4147-A177-3AD203B41FA5}">
                      <a16:colId xmlns:a16="http://schemas.microsoft.com/office/drawing/2014/main" val="830914396"/>
                    </a:ext>
                  </a:extLst>
                </a:gridCol>
                <a:gridCol w="293518">
                  <a:extLst>
                    <a:ext uri="{9D8B030D-6E8A-4147-A177-3AD203B41FA5}">
                      <a16:colId xmlns:a16="http://schemas.microsoft.com/office/drawing/2014/main" val="1209126769"/>
                    </a:ext>
                  </a:extLst>
                </a:gridCol>
                <a:gridCol w="167306">
                  <a:extLst>
                    <a:ext uri="{9D8B030D-6E8A-4147-A177-3AD203B41FA5}">
                      <a16:colId xmlns:a16="http://schemas.microsoft.com/office/drawing/2014/main" val="421174679"/>
                    </a:ext>
                  </a:extLst>
                </a:gridCol>
                <a:gridCol w="246555">
                  <a:extLst>
                    <a:ext uri="{9D8B030D-6E8A-4147-A177-3AD203B41FA5}">
                      <a16:colId xmlns:a16="http://schemas.microsoft.com/office/drawing/2014/main" val="2510328302"/>
                    </a:ext>
                  </a:extLst>
                </a:gridCol>
                <a:gridCol w="413861">
                  <a:extLst>
                    <a:ext uri="{9D8B030D-6E8A-4147-A177-3AD203B41FA5}">
                      <a16:colId xmlns:a16="http://schemas.microsoft.com/office/drawing/2014/main" val="2717121291"/>
                    </a:ext>
                  </a:extLst>
                </a:gridCol>
                <a:gridCol w="305260">
                  <a:extLst>
                    <a:ext uri="{9D8B030D-6E8A-4147-A177-3AD203B41FA5}">
                      <a16:colId xmlns:a16="http://schemas.microsoft.com/office/drawing/2014/main" val="4026895156"/>
                    </a:ext>
                  </a:extLst>
                </a:gridCol>
                <a:gridCol w="237750">
                  <a:extLst>
                    <a:ext uri="{9D8B030D-6E8A-4147-A177-3AD203B41FA5}">
                      <a16:colId xmlns:a16="http://schemas.microsoft.com/office/drawing/2014/main" val="2791603108"/>
                    </a:ext>
                  </a:extLst>
                </a:gridCol>
              </a:tblGrid>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26321415"/>
                  </a:ext>
                </a:extLst>
              </a:tr>
              <a:tr h="272859">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pl-PL" sz="1200" b="1" i="0" u="none" strike="noStrike">
                          <a:solidFill>
                            <a:srgbClr val="0000CC"/>
                          </a:solidFill>
                          <a:effectLst/>
                          <a:latin typeface="Calibri" panose="020F0502020204030204" pitchFamily="34" charset="0"/>
                        </a:rPr>
                        <a:t>I.A třída  dorostu  2017/2018 po 11. kole</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976612533"/>
                  </a:ext>
                </a:extLst>
              </a:tr>
              <a:tr h="259867">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dirty="0">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dirty="0">
                          <a:solidFill>
                            <a:srgbClr val="FF0000"/>
                          </a:solidFill>
                          <a:effectLst/>
                          <a:latin typeface="Arial" panose="020B0604020202020204" pitchFamily="34" charset="0"/>
                        </a:rPr>
                        <a:t>SK </a:t>
                      </a:r>
                      <a:r>
                        <a:rPr lang="cs-CZ" sz="1200" b="1" i="0" u="none" strike="noStrike" dirty="0" smtClean="0">
                          <a:solidFill>
                            <a:srgbClr val="FF0000"/>
                          </a:solidFill>
                          <a:effectLst/>
                          <a:latin typeface="Arial" panose="020B0604020202020204" pitchFamily="34" charset="0"/>
                        </a:rPr>
                        <a:t>Štětí</a:t>
                      </a:r>
                      <a:endParaRPr lang="cs-CZ" sz="1200" b="1" i="0" u="none" strike="noStrike" dirty="0">
                        <a:solidFill>
                          <a:srgbClr val="FF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62:9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30</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715793057"/>
                  </a:ext>
                </a:extLst>
              </a:tr>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dirty="0">
                          <a:solidFill>
                            <a:srgbClr val="000000"/>
                          </a:solidFill>
                          <a:effectLst/>
                          <a:latin typeface="Arial" panose="020B0604020202020204" pitchFamily="34" charset="0"/>
                        </a:rPr>
                        <a:t>SK </a:t>
                      </a:r>
                      <a:r>
                        <a:rPr lang="cs-CZ" sz="1200" b="1" i="0" u="none" strike="noStrike" dirty="0" err="1">
                          <a:solidFill>
                            <a:srgbClr val="000000"/>
                          </a:solidFill>
                          <a:effectLst/>
                          <a:latin typeface="Arial" panose="020B0604020202020204" pitchFamily="34" charset="0"/>
                        </a:rPr>
                        <a:t>Plaston</a:t>
                      </a:r>
                      <a:r>
                        <a:rPr lang="cs-CZ" sz="1200" b="1" i="0" u="none" strike="noStrike" dirty="0">
                          <a:solidFill>
                            <a:srgbClr val="000000"/>
                          </a:solidFill>
                          <a:effectLst/>
                          <a:latin typeface="Arial" panose="020B0604020202020204" pitchFamily="34" charset="0"/>
                        </a:rPr>
                        <a:t> Šluknov</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51:12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25</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671858985"/>
                  </a:ext>
                </a:extLst>
              </a:tr>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dirty="0">
                          <a:solidFill>
                            <a:srgbClr val="000000"/>
                          </a:solidFill>
                          <a:effectLst/>
                          <a:latin typeface="Arial" panose="020B0604020202020204" pitchFamily="34" charset="0"/>
                        </a:rPr>
                        <a:t>TJ Skorotice</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33:20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700172289"/>
                  </a:ext>
                </a:extLst>
              </a:tr>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dirty="0">
                          <a:solidFill>
                            <a:srgbClr val="000000"/>
                          </a:solidFill>
                          <a:effectLst/>
                          <a:latin typeface="Arial" panose="020B0604020202020204" pitchFamily="34" charset="0"/>
                        </a:rPr>
                        <a:t>FK Jiskra Velké Březno</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44:29</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944123028"/>
                  </a:ext>
                </a:extLst>
              </a:tr>
              <a:tr h="220886">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dirty="0">
                          <a:solidFill>
                            <a:srgbClr val="000000"/>
                          </a:solidFill>
                          <a:effectLst/>
                          <a:latin typeface="Arial" panose="020B0604020202020204" pitchFamily="34" charset="0"/>
                        </a:rPr>
                        <a:t>1.FC Dubí</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31:21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791910352"/>
                  </a:ext>
                </a:extLst>
              </a:tr>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000000"/>
                          </a:solidFill>
                          <a:effectLst/>
                          <a:latin typeface="Arial" panose="020B0604020202020204" pitchFamily="34" charset="0"/>
                        </a:rPr>
                        <a:t>T.J. Mojžíř</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43:30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113303994"/>
                  </a:ext>
                </a:extLst>
              </a:tr>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dirty="0">
                          <a:solidFill>
                            <a:srgbClr val="000000"/>
                          </a:solidFill>
                          <a:effectLst/>
                          <a:latin typeface="Arial" panose="020B0604020202020204" pitchFamily="34" charset="0"/>
                        </a:rPr>
                        <a:t>TJ Hvězda </a:t>
                      </a:r>
                      <a:r>
                        <a:rPr lang="cs-CZ" sz="1200" b="1" i="0" u="none" strike="noStrike" dirty="0" smtClean="0">
                          <a:solidFill>
                            <a:srgbClr val="000000"/>
                          </a:solidFill>
                          <a:effectLst/>
                          <a:latin typeface="Arial" panose="020B0604020202020204" pitchFamily="34" charset="0"/>
                        </a:rPr>
                        <a:t>Trnovany</a:t>
                      </a:r>
                      <a:endParaRPr lang="cs-CZ" sz="12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20:50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46663433"/>
                  </a:ext>
                </a:extLst>
              </a:tr>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000000"/>
                          </a:solidFill>
                          <a:effectLst/>
                          <a:latin typeface="Arial" panose="020B0604020202020204" pitchFamily="34" charset="0"/>
                        </a:rPr>
                        <a:t>TJ Úštěk / Liběšice</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20:31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540244584"/>
                  </a:ext>
                </a:extLst>
              </a:tr>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TJ Chlumec</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20:60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385272070"/>
                  </a:ext>
                </a:extLst>
              </a:tr>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l" fontAlgn="ctr"/>
                      <a:r>
                        <a:rPr lang="cs-CZ" sz="1200" b="1" i="0" u="none" strike="noStrike">
                          <a:solidFill>
                            <a:srgbClr val="000000"/>
                          </a:solidFill>
                          <a:effectLst/>
                          <a:latin typeface="Arial" panose="020B0604020202020204" pitchFamily="34" charset="0"/>
                        </a:rPr>
                        <a:t>TJ Vaňov/TJ Libouchec</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000000"/>
                          </a:solidFill>
                          <a:effectLst/>
                          <a:latin typeface="Arial" panose="020B0604020202020204" pitchFamily="34" charset="0"/>
                        </a:rPr>
                        <a:t>12:74</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504609620"/>
                  </a:ext>
                </a:extLst>
              </a:tr>
              <a:tr h="20789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669471773"/>
                  </a:ext>
                </a:extLst>
              </a:tr>
            </a:tbl>
          </a:graphicData>
        </a:graphic>
      </p:graphicFrame>
      <p:sp>
        <p:nvSpPr>
          <p:cNvPr id="23" name="Obdélník 22"/>
          <p:cNvSpPr/>
          <p:nvPr/>
        </p:nvSpPr>
        <p:spPr>
          <a:xfrm>
            <a:off x="5616600" y="1002056"/>
            <a:ext cx="4392488" cy="4154984"/>
          </a:xfrm>
          <a:prstGeom prst="rect">
            <a:avLst/>
          </a:prstGeom>
          <a:gradFill>
            <a:gsLst>
              <a:gs pos="14000">
                <a:schemeClr val="bg1"/>
              </a:gs>
              <a:gs pos="44000">
                <a:srgbClr val="CCECFF"/>
              </a:gs>
            </a:gsLst>
            <a:lin ang="5400000" scaled="1"/>
          </a:gradFill>
        </p:spPr>
        <p:txBody>
          <a:bodyPr wrap="square">
            <a:spAutoFit/>
          </a:bodyPr>
          <a:lstStyle/>
          <a:p>
            <a:pPr algn="ctr"/>
            <a:r>
              <a:rPr lang="cs-CZ" sz="3600" u="sng" dirty="0" smtClean="0">
                <a:solidFill>
                  <a:srgbClr val="FF0000"/>
                </a:solidFill>
                <a:latin typeface="Arial" panose="020B0604020202020204" pitchFamily="34" charset="0"/>
                <a:cs typeface="Arial" panose="020B0604020202020204" pitchFamily="34" charset="0"/>
              </a:rPr>
              <a:t>Žatecký deník</a:t>
            </a:r>
          </a:p>
          <a:p>
            <a:pPr algn="just"/>
            <a:r>
              <a:rPr lang="cs-CZ" b="0" dirty="0" smtClean="0">
                <a:latin typeface="Arial" panose="020B0604020202020204" pitchFamily="34" charset="0"/>
                <a:cs typeface="Arial" panose="020B0604020202020204" pitchFamily="34" charset="0"/>
              </a:rPr>
              <a:t>Povedený zápas. </a:t>
            </a:r>
            <a:r>
              <a:rPr lang="cs-CZ" b="0" dirty="0">
                <a:latin typeface="Arial" panose="020B0604020202020204" pitchFamily="34" charset="0"/>
                <a:cs typeface="Arial" panose="020B0604020202020204" pitchFamily="34" charset="0"/>
              </a:rPr>
              <a:t>V tabulce druhé Štětí bylo favoritem, navíc hrálo doma. </a:t>
            </a:r>
            <a:r>
              <a:rPr lang="cs-CZ" b="0" dirty="0" smtClean="0">
                <a:latin typeface="Arial" panose="020B0604020202020204" pitchFamily="34" charset="0"/>
                <a:cs typeface="Arial" panose="020B0604020202020204" pitchFamily="34" charset="0"/>
              </a:rPr>
              <a:t>V</a:t>
            </a:r>
            <a:r>
              <a:rPr lang="cs-CZ" b="0" dirty="0">
                <a:latin typeface="Arial" panose="020B0604020202020204" pitchFamily="34" charset="0"/>
                <a:cs typeface="Arial" panose="020B0604020202020204" pitchFamily="34" charset="0"/>
              </a:rPr>
              <a:t> úvodu Štětí tlačilo Žatec, chtělo rychle rozhodnout. Po dvaceti minutách se ale hra začala pomalu vyrovnávat, hosté si dokonce vytvořili dvě šance, Petr </a:t>
            </a:r>
            <a:r>
              <a:rPr lang="cs-CZ" b="0" dirty="0" err="1" smtClean="0">
                <a:latin typeface="Arial" panose="020B0604020202020204" pitchFamily="34" charset="0"/>
                <a:cs typeface="Arial" panose="020B0604020202020204" pitchFamily="34" charset="0"/>
              </a:rPr>
              <a:t>Klinec</a:t>
            </a:r>
            <a:r>
              <a:rPr lang="cs-CZ" b="0" dirty="0" smtClean="0">
                <a:latin typeface="Arial" panose="020B0604020202020204" pitchFamily="34" charset="0"/>
                <a:cs typeface="Arial" panose="020B0604020202020204" pitchFamily="34" charset="0"/>
              </a:rPr>
              <a:t>, </a:t>
            </a:r>
            <a:r>
              <a:rPr lang="cs-CZ" b="0" dirty="0">
                <a:latin typeface="Arial" panose="020B0604020202020204" pitchFamily="34" charset="0"/>
                <a:cs typeface="Arial" panose="020B0604020202020204" pitchFamily="34" charset="0"/>
              </a:rPr>
              <a:t>ale tentokrát ještě úspěšný </a:t>
            </a:r>
            <a:r>
              <a:rPr lang="cs-CZ" b="0" dirty="0" smtClean="0">
                <a:latin typeface="Arial" panose="020B0604020202020204" pitchFamily="34" charset="0"/>
                <a:cs typeface="Arial" panose="020B0604020202020204" pitchFamily="34" charset="0"/>
              </a:rPr>
              <a:t>Do </a:t>
            </a:r>
            <a:r>
              <a:rPr lang="cs-CZ" b="0" dirty="0">
                <a:latin typeface="Arial" panose="020B0604020202020204" pitchFamily="34" charset="0"/>
                <a:cs typeface="Arial" panose="020B0604020202020204" pitchFamily="34" charset="0"/>
              </a:rPr>
              <a:t>druhé půle jsme vstoupili </a:t>
            </a:r>
            <a:r>
              <a:rPr lang="cs-CZ" b="0" dirty="0" smtClean="0">
                <a:latin typeface="Arial" panose="020B0604020202020204" pitchFamily="34" charset="0"/>
                <a:cs typeface="Arial" panose="020B0604020202020204" pitchFamily="34" charset="0"/>
              </a:rPr>
              <a:t>aktivněji. </a:t>
            </a:r>
            <a:r>
              <a:rPr lang="cs-CZ" b="0" dirty="0">
                <a:latin typeface="Arial" panose="020B0604020202020204" pitchFamily="34" charset="0"/>
                <a:cs typeface="Arial" panose="020B0604020202020204" pitchFamily="34" charset="0"/>
              </a:rPr>
              <a:t>Hra už byla vyrovnaná. Odměna se dostavila v 56. minutě. Zelinka rozehrál z půlky až do vápna na hlavu </a:t>
            </a:r>
            <a:r>
              <a:rPr lang="cs-CZ" b="0" dirty="0" err="1">
                <a:latin typeface="Arial" panose="020B0604020202020204" pitchFamily="34" charset="0"/>
                <a:cs typeface="Arial" panose="020B0604020202020204" pitchFamily="34" charset="0"/>
              </a:rPr>
              <a:t>Bešíka</a:t>
            </a:r>
            <a:r>
              <a:rPr lang="cs-CZ" b="0" dirty="0">
                <a:latin typeface="Arial" panose="020B0604020202020204" pitchFamily="34" charset="0"/>
                <a:cs typeface="Arial" panose="020B0604020202020204" pitchFamily="34" charset="0"/>
              </a:rPr>
              <a:t> a ten poslal Žatec do </a:t>
            </a:r>
            <a:r>
              <a:rPr lang="cs-CZ" b="0" dirty="0" smtClean="0">
                <a:latin typeface="Arial" panose="020B0604020202020204" pitchFamily="34" charset="0"/>
                <a:cs typeface="Arial" panose="020B0604020202020204" pitchFamily="34" charset="0"/>
              </a:rPr>
              <a:t>vedení. V</a:t>
            </a:r>
            <a:r>
              <a:rPr lang="cs-CZ" b="0" dirty="0">
                <a:latin typeface="Arial" panose="020B0604020202020204" pitchFamily="34" charset="0"/>
                <a:cs typeface="Arial" panose="020B0604020202020204" pitchFamily="34" charset="0"/>
              </a:rPr>
              <a:t> dalších minutách Petr </a:t>
            </a:r>
            <a:r>
              <a:rPr lang="cs-CZ" b="0" dirty="0" err="1">
                <a:latin typeface="Arial" panose="020B0604020202020204" pitchFamily="34" charset="0"/>
                <a:cs typeface="Arial" panose="020B0604020202020204" pitchFamily="34" charset="0"/>
              </a:rPr>
              <a:t>Klinec</a:t>
            </a:r>
            <a:r>
              <a:rPr lang="cs-CZ" b="0" dirty="0">
                <a:latin typeface="Arial" panose="020B0604020202020204" pitchFamily="34" charset="0"/>
                <a:cs typeface="Arial" panose="020B0604020202020204" pitchFamily="34" charset="0"/>
              </a:rPr>
              <a:t> nastřelil tyč. Do sítě se pak trefil žatecký útočník v 75. minutě po signálu zahrávaném z rohu</a:t>
            </a:r>
            <a:r>
              <a:rPr lang="cs-CZ" b="0" dirty="0" smtClean="0">
                <a:latin typeface="Arial" panose="020B0604020202020204" pitchFamily="34" charset="0"/>
                <a:cs typeface="Arial" panose="020B0604020202020204" pitchFamily="34" charset="0"/>
              </a:rPr>
              <a:t>. Domácí </a:t>
            </a:r>
            <a:r>
              <a:rPr lang="cs-CZ" b="0" dirty="0">
                <a:latin typeface="Arial" panose="020B0604020202020204" pitchFamily="34" charset="0"/>
                <a:cs typeface="Arial" panose="020B0604020202020204" pitchFamily="34" charset="0"/>
              </a:rPr>
              <a:t>pak sice o dvě minuty později snížili zásluhou Svobody, k vyrovnání už se nedostali. „Štětí chtělo vyrovnat, tlačili nás, ale naše obrana to vydržela, odehrála to dobře. Výhra byla zasloužená,“ dodal žatecký </a:t>
            </a:r>
            <a:r>
              <a:rPr lang="cs-CZ" b="0" dirty="0" smtClean="0">
                <a:latin typeface="Arial" panose="020B0604020202020204" pitchFamily="34" charset="0"/>
                <a:cs typeface="Arial" panose="020B0604020202020204" pitchFamily="34" charset="0"/>
              </a:rPr>
              <a:t>funkcionář. Slavoj </a:t>
            </a:r>
            <a:r>
              <a:rPr lang="cs-CZ" b="0" dirty="0">
                <a:latin typeface="Arial" panose="020B0604020202020204" pitchFamily="34" charset="0"/>
                <a:cs typeface="Arial" panose="020B0604020202020204" pitchFamily="34" charset="0"/>
              </a:rPr>
              <a:t>je po dvanácti kolech na šesté pozici v krajském přeboru. Má na kontě šest výher a šest ztrát a osmnáct bodů. Pátá </a:t>
            </a:r>
            <a:r>
              <a:rPr lang="cs-CZ" b="0" dirty="0" err="1">
                <a:latin typeface="Arial" panose="020B0604020202020204" pitchFamily="34" charset="0"/>
                <a:cs typeface="Arial" panose="020B0604020202020204" pitchFamily="34" charset="0"/>
              </a:rPr>
              <a:t>Brná</a:t>
            </a:r>
            <a:r>
              <a:rPr lang="cs-CZ" b="0" dirty="0">
                <a:latin typeface="Arial" panose="020B0604020202020204" pitchFamily="34" charset="0"/>
                <a:cs typeface="Arial" panose="020B0604020202020204" pitchFamily="34" charset="0"/>
              </a:rPr>
              <a:t> má bodů dvacet. Naopak sedmý Vilémov a osmé Jílové mají o jediný bod méně. Další duel čeká na Žatec doma, přivítá Litoměřicko.</a:t>
            </a:r>
            <a:r>
              <a:rPr lang="cs-CZ" dirty="0">
                <a:latin typeface="Arial" panose="020B0604020202020204" pitchFamily="34" charset="0"/>
                <a:cs typeface="Arial" panose="020B0604020202020204" pitchFamily="34" charset="0"/>
              </a:rPr>
              <a:t/>
            </a:r>
            <a:br>
              <a:rPr lang="cs-CZ" dirty="0">
                <a:latin typeface="Arial" panose="020B0604020202020204" pitchFamily="34" charset="0"/>
                <a:cs typeface="Arial" panose="020B0604020202020204" pitchFamily="34" charset="0"/>
              </a:rPr>
            </a:br>
            <a:endParaRPr lang="cs-CZ" dirty="0">
              <a:effectLst/>
              <a:latin typeface="Arial" panose="020B0604020202020204" pitchFamily="34" charset="0"/>
              <a:cs typeface="Arial" panose="020B0604020202020204" pitchFamily="34" charset="0"/>
            </a:endParaRPr>
          </a:p>
        </p:txBody>
      </p:sp>
      <p:pic>
        <p:nvPicPr>
          <p:cNvPr id="25" name="Obrázek 24"/>
          <p:cNvPicPr>
            <a:picLocks noChangeAspect="1"/>
          </p:cNvPicPr>
          <p:nvPr/>
        </p:nvPicPr>
        <p:blipFill>
          <a:blip r:embed="rId13"/>
          <a:stretch>
            <a:fillRect/>
          </a:stretch>
        </p:blipFill>
        <p:spPr>
          <a:xfrm>
            <a:off x="6034328" y="137960"/>
            <a:ext cx="3962400" cy="828675"/>
          </a:xfrm>
          <a:prstGeom prst="rect">
            <a:avLst/>
          </a:prstGeom>
        </p:spPr>
      </p:pic>
      <p:pic>
        <p:nvPicPr>
          <p:cNvPr id="26" name="Obrázek 25"/>
          <p:cNvPicPr>
            <a:picLocks noChangeAspect="1"/>
          </p:cNvPicPr>
          <p:nvPr/>
        </p:nvPicPr>
        <p:blipFill>
          <a:blip r:embed="rId14"/>
          <a:stretch>
            <a:fillRect/>
          </a:stretch>
        </p:blipFill>
        <p:spPr>
          <a:xfrm>
            <a:off x="7074851" y="5203676"/>
            <a:ext cx="1185207" cy="1548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7760805"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27</a:t>
            </a:r>
          </a:p>
        </p:txBody>
      </p:sp>
      <p:sp>
        <p:nvSpPr>
          <p:cNvPr id="12" name="TextovéPole 11"/>
          <p:cNvSpPr txBox="1"/>
          <p:nvPr/>
        </p:nvSpPr>
        <p:spPr>
          <a:xfrm>
            <a:off x="1874784" y="6931868"/>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18</a:t>
            </a:r>
          </a:p>
        </p:txBody>
      </p:sp>
      <p:sp>
        <p:nvSpPr>
          <p:cNvPr id="9" name="TextovéPole 8"/>
          <p:cNvSpPr txBox="1"/>
          <p:nvPr/>
        </p:nvSpPr>
        <p:spPr>
          <a:xfrm>
            <a:off x="5472584" y="981328"/>
            <a:ext cx="4680520" cy="5878532"/>
          </a:xfrm>
          <a:prstGeom prst="rect">
            <a:avLst/>
          </a:prstGeom>
          <a:solidFill>
            <a:schemeClr val="bg1">
              <a:lumMod val="95000"/>
            </a:schemeClr>
          </a:solidFill>
          <a:ln>
            <a:noFill/>
          </a:ln>
          <a:effectLst/>
        </p:spPr>
        <p:txBody>
          <a:bodyPr wrap="square" rtlCol="0">
            <a:spAutoFit/>
          </a:bodyPr>
          <a:lstStyle/>
          <a:p>
            <a:pPr lvl="1" algn="ctr"/>
            <a:r>
              <a:rPr lang="cs-CZ" sz="1800" u="sng" dirty="0" smtClean="0">
                <a:latin typeface="Arial Black" panose="020B0A04020102020204" pitchFamily="34" charset="0"/>
                <a:cs typeface="Arial" panose="020B0604020202020204" pitchFamily="34" charset="0"/>
              </a:rPr>
              <a:t>SK Štětí - TJ. </a:t>
            </a:r>
            <a:r>
              <a:rPr lang="cs-CZ" sz="1800" u="sng" dirty="0" err="1" smtClean="0">
                <a:latin typeface="Arial Black" panose="020B0A04020102020204" pitchFamily="34" charset="0"/>
                <a:cs typeface="Arial" panose="020B0604020202020204" pitchFamily="34" charset="0"/>
              </a:rPr>
              <a:t>Mojžíř</a:t>
            </a:r>
            <a:r>
              <a:rPr lang="cs-CZ" sz="1800" u="sng" dirty="0" smtClean="0">
                <a:latin typeface="Arial Black" panose="020B0A04020102020204" pitchFamily="34" charset="0"/>
                <a:cs typeface="Arial" panose="020B0604020202020204" pitchFamily="34" charset="0"/>
              </a:rPr>
              <a:t> </a:t>
            </a:r>
          </a:p>
          <a:p>
            <a:pPr lvl="1" algn="ctr"/>
            <a:r>
              <a:rPr lang="cs-CZ" sz="1800" u="sng" dirty="0" smtClean="0">
                <a:latin typeface="Arial Black" panose="020B0A04020102020204" pitchFamily="34" charset="0"/>
                <a:cs typeface="Arial" panose="020B0604020202020204" pitchFamily="34" charset="0"/>
              </a:rPr>
              <a:t>5:0(2:0)</a:t>
            </a:r>
            <a:r>
              <a:rPr lang="cs-CZ" sz="1400" u="sng" dirty="0" smtClean="0">
                <a:latin typeface="Arial Black" panose="020B0A04020102020204" pitchFamily="34" charset="0"/>
                <a:cs typeface="Arial" panose="020B0604020202020204" pitchFamily="34" charset="0"/>
              </a:rPr>
              <a:t>   29.10.2017   9. kolo</a:t>
            </a:r>
          </a:p>
          <a:p>
            <a:pPr algn="just"/>
            <a:r>
              <a:rPr lang="cs-CZ" sz="1000" b="0" dirty="0" smtClean="0">
                <a:latin typeface="Arial" panose="020B0604020202020204" pitchFamily="34" charset="0"/>
                <a:cs typeface="Arial" panose="020B0604020202020204" pitchFamily="34" charset="0"/>
              </a:rPr>
              <a:t>Silný vítr hraničící s vichřicí přichystal oběma týmům těžké fotbalové podmínky. Od úvodního hvizdu rozhodčího bylo jasné, kdo bude držet režijní taktovku. Přestěhovali jsme se na polovinu soupeře a hledali cestu ke střelení úvodní branky. Stalo se však, že první kdo se trefil mezi 3 tyče byli hosté. Postaral se o to Karel </a:t>
            </a:r>
            <a:r>
              <a:rPr lang="cs-CZ" sz="1000" b="0" dirty="0" err="1" smtClean="0">
                <a:latin typeface="Arial" panose="020B0604020202020204" pitchFamily="34" charset="0"/>
                <a:cs typeface="Arial" panose="020B0604020202020204" pitchFamily="34" charset="0"/>
              </a:rPr>
              <a:t>Jasko</a:t>
            </a:r>
            <a:r>
              <a:rPr lang="cs-CZ" sz="1000" b="0" dirty="0" smtClean="0">
                <a:latin typeface="Arial" panose="020B0604020202020204" pitchFamily="34" charset="0"/>
                <a:cs typeface="Arial" panose="020B0604020202020204" pitchFamily="34" charset="0"/>
              </a:rPr>
              <a:t>, ale Dominik Svoboda v brance branku uhlídal. Do vedení jsme se dostali v 10. minutě po hezké jednoduché akci a zpětné přihrávce, kterou s úspěchem zužitkoval Koloman Horváth. Měli jsme i další příležitosti. </a:t>
            </a:r>
            <a:r>
              <a:rPr lang="cs-CZ" sz="1000" b="0" dirty="0" err="1" smtClean="0">
                <a:latin typeface="Arial" panose="020B0604020202020204" pitchFamily="34" charset="0"/>
                <a:cs typeface="Arial" panose="020B0604020202020204" pitchFamily="34" charset="0"/>
              </a:rPr>
              <a:t>Feko</a:t>
            </a:r>
            <a:r>
              <a:rPr lang="cs-CZ" sz="1000" b="0" dirty="0" smtClean="0">
                <a:latin typeface="Arial" panose="020B0604020202020204" pitchFamily="34" charset="0"/>
                <a:cs typeface="Arial" panose="020B0604020202020204" pitchFamily="34" charset="0"/>
              </a:rPr>
              <a:t> z linky velkého vápna jen těsně minul tyč  a Podhorskému zase chybělo lepší zpracování míče v dobrém palebném postavení. Druhý gól nepřicházel a </a:t>
            </a:r>
            <a:r>
              <a:rPr lang="cs-CZ" sz="1000" b="0" dirty="0" err="1" smtClean="0">
                <a:latin typeface="Arial" panose="020B0604020202020204" pitchFamily="34" charset="0"/>
                <a:cs typeface="Arial" panose="020B0604020202020204" pitchFamily="34" charset="0"/>
              </a:rPr>
              <a:t>Mojžíř</a:t>
            </a:r>
            <a:r>
              <a:rPr lang="cs-CZ" sz="1000" b="0" dirty="0" smtClean="0">
                <a:latin typeface="Arial" panose="020B0604020202020204" pitchFamily="34" charset="0"/>
                <a:cs typeface="Arial" panose="020B0604020202020204" pitchFamily="34" charset="0"/>
              </a:rPr>
              <a:t> málem z mála vytěžil hodně.  Ve 24. minutě se hráč, ve Štětí se známým jménem,  nachytal obranu domácích v nedbalkách a zachraňovat musel opět Svoboda v brance. Ještě před změnou stran ve 39. minutě jsme se přeci jenom dočkali určitého uklidnění. Akce, kdy přihrával Horváth na gól </a:t>
            </a:r>
            <a:r>
              <a:rPr lang="cs-CZ" sz="1000" b="0" dirty="0" err="1" smtClean="0">
                <a:latin typeface="Arial" panose="020B0604020202020204" pitchFamily="34" charset="0"/>
                <a:cs typeface="Arial" panose="020B0604020202020204" pitchFamily="34" charset="0"/>
              </a:rPr>
              <a:t>Beruškovi</a:t>
            </a:r>
            <a:r>
              <a:rPr lang="cs-CZ" sz="1000" b="0" dirty="0" smtClean="0">
                <a:latin typeface="Arial" panose="020B0604020202020204" pitchFamily="34" charset="0"/>
                <a:cs typeface="Arial" panose="020B0604020202020204" pitchFamily="34" charset="0"/>
              </a:rPr>
              <a:t>, potvrdila, že v jednoduchosti je síla fotbalu. Do 2. poločasu jsme nastupovali s vedením 2:0 a větrem v zádech. </a:t>
            </a:r>
            <a:r>
              <a:rPr lang="cs-CZ" sz="1000" b="0" dirty="0" err="1" smtClean="0">
                <a:latin typeface="Arial" panose="020B0604020202020204" pitchFamily="34" charset="0"/>
                <a:cs typeface="Arial" panose="020B0604020202020204" pitchFamily="34" charset="0"/>
              </a:rPr>
              <a:t>Mojžíř</a:t>
            </a:r>
            <a:r>
              <a:rPr lang="cs-CZ" sz="1000" b="0" dirty="0" smtClean="0">
                <a:latin typeface="Arial" panose="020B0604020202020204" pitchFamily="34" charset="0"/>
                <a:cs typeface="Arial" panose="020B0604020202020204" pitchFamily="34" charset="0"/>
              </a:rPr>
              <a:t> jsme zmáčkli, ale další gól nepřicházel. Scházela finální přihrávka a ani individuálně jsme se dlouho nemohli prosadit. Trvalo to 20 minut. To už se na hřišti pohyboval střídající Láďa Ladič a bylo to také on, kdo byl faulován v pokutovém území a penaltu na 3:0 i sám proměnil. V 78. minutě stejný hráč zabojoval o míč v pokutovém území a nenápadnou střelou k tyči zvýšili na 4:0. Poslední branka utkání padla  v 82. minutě. Robert </a:t>
            </a:r>
            <a:r>
              <a:rPr lang="cs-CZ" sz="1000" b="0" dirty="0" err="1" smtClean="0">
                <a:latin typeface="Arial" panose="020B0604020202020204" pitchFamily="34" charset="0"/>
                <a:cs typeface="Arial" panose="020B0604020202020204" pitchFamily="34" charset="0"/>
              </a:rPr>
              <a:t>Feko</a:t>
            </a:r>
            <a:r>
              <a:rPr lang="cs-CZ" sz="1000" b="0" dirty="0" smtClean="0">
                <a:latin typeface="Arial" panose="020B0604020202020204" pitchFamily="34" charset="0"/>
                <a:cs typeface="Arial" panose="020B0604020202020204" pitchFamily="34" charset="0"/>
              </a:rPr>
              <a:t> centroval míč na zadní tyč a všichni jen sledovali, jak míč končí za zády brankáře.</a:t>
            </a:r>
          </a:p>
          <a:p>
            <a:pPr algn="just"/>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Výsledek 5:0 odpovídá dění na hřišti. Trvalá převaha našeho týmu mohla být vyjádřena i vyšším rozdílem. Chybělo snad jen více klidu a odvahy prosadit se jeden na jednoho. Na druhou stranu je třeba kluky ale pochválit, protože za silného větru to neměli vůbec jednoduché a museli  vydat hodně fyzických sil. Před mužstvem je za týden 11. listopadu poslední podzimní zápas, ke kterému jedou do Trnovan.    </a:t>
            </a:r>
            <a:endParaRPr lang="cs-CZ" sz="1000" b="0" dirty="0">
              <a:latin typeface="Arial" panose="020B0604020202020204" pitchFamily="34" charset="0"/>
              <a:cs typeface="Arial" panose="020B0604020202020204" pitchFamily="34" charset="0"/>
            </a:endParaRPr>
          </a:p>
          <a:p>
            <a:pPr algn="just"/>
            <a:r>
              <a:rPr lang="cs-CZ" sz="1000" b="0" u="sng" dirty="0" smtClean="0">
                <a:latin typeface="Arial" panose="020B0604020202020204" pitchFamily="34" charset="0"/>
                <a:cs typeface="Arial" panose="020B0604020202020204" pitchFamily="34" charset="0"/>
              </a:rPr>
              <a:t>Branky:</a:t>
            </a:r>
            <a:r>
              <a:rPr lang="cs-CZ" sz="1000" b="0" dirty="0" smtClean="0">
                <a:latin typeface="Arial" panose="020B0604020202020204" pitchFamily="34" charset="0"/>
                <a:cs typeface="Arial" panose="020B0604020202020204" pitchFamily="34" charset="0"/>
              </a:rPr>
              <a:t> Ladič 2, </a:t>
            </a:r>
            <a:r>
              <a:rPr lang="cs-CZ" sz="1000" b="0" dirty="0" err="1" smtClean="0">
                <a:latin typeface="Arial" panose="020B0604020202020204" pitchFamily="34" charset="0"/>
                <a:cs typeface="Arial" panose="020B0604020202020204" pitchFamily="34" charset="0"/>
              </a:rPr>
              <a:t>K.Horváth</a:t>
            </a:r>
            <a:r>
              <a:rPr lang="cs-CZ" sz="1000" b="0" dirty="0" smtClean="0">
                <a:latin typeface="Arial" panose="020B0604020202020204" pitchFamily="34" charset="0"/>
                <a:cs typeface="Arial" panose="020B0604020202020204" pitchFamily="34" charset="0"/>
              </a:rPr>
              <a:t> 1, Beruška 1, </a:t>
            </a:r>
            <a:r>
              <a:rPr lang="cs-CZ" sz="1000" b="0" dirty="0" err="1" smtClean="0">
                <a:latin typeface="Arial" panose="020B0604020202020204" pitchFamily="34" charset="0"/>
                <a:cs typeface="Arial" panose="020B0604020202020204" pitchFamily="34" charset="0"/>
              </a:rPr>
              <a:t>Feko</a:t>
            </a:r>
            <a:r>
              <a:rPr lang="cs-CZ" sz="1000" b="0" dirty="0" smtClean="0">
                <a:latin typeface="Arial" panose="020B0604020202020204" pitchFamily="34" charset="0"/>
                <a:cs typeface="Arial" panose="020B0604020202020204" pitchFamily="34" charset="0"/>
              </a:rPr>
              <a:t> 1</a:t>
            </a:r>
          </a:p>
          <a:p>
            <a:pPr algn="just"/>
            <a:r>
              <a:rPr lang="cs-CZ" sz="1000" b="0" u="sng" dirty="0" smtClean="0">
                <a:latin typeface="Arial" panose="020B0604020202020204" pitchFamily="34" charset="0"/>
                <a:cs typeface="Arial" panose="020B0604020202020204" pitchFamily="34" charset="0"/>
              </a:rPr>
              <a:t>Sestava: </a:t>
            </a:r>
            <a:r>
              <a:rPr lang="cs-CZ" sz="1000" b="0" dirty="0" err="1" smtClean="0">
                <a:latin typeface="Arial" panose="020B0604020202020204" pitchFamily="34" charset="0"/>
                <a:cs typeface="Arial" panose="020B0604020202020204" pitchFamily="34" charset="0"/>
              </a:rPr>
              <a:t>M.Svoboda</a:t>
            </a:r>
            <a:r>
              <a:rPr lang="cs-CZ" sz="1000" b="0" dirty="0" smtClean="0">
                <a:latin typeface="Arial" panose="020B0604020202020204" pitchFamily="34" charset="0"/>
                <a:cs typeface="Arial" panose="020B0604020202020204" pitchFamily="34" charset="0"/>
              </a:rPr>
              <a:t>-Šíma, Cap. Ladič, Beruška, Jakl, Vála, </a:t>
            </a:r>
            <a:r>
              <a:rPr lang="cs-CZ" sz="1000" b="0" dirty="0" err="1" smtClean="0">
                <a:latin typeface="Arial" panose="020B0604020202020204" pitchFamily="34" charset="0"/>
                <a:cs typeface="Arial" panose="020B0604020202020204" pitchFamily="34" charset="0"/>
              </a:rPr>
              <a:t>L.Novák</a:t>
            </a:r>
            <a:r>
              <a:rPr lang="cs-CZ" sz="1000" b="0" dirty="0" smtClean="0">
                <a:latin typeface="Arial" panose="020B0604020202020204" pitchFamily="34" charset="0"/>
                <a:cs typeface="Arial" panose="020B0604020202020204" pitchFamily="34" charset="0"/>
              </a:rPr>
              <a:t>, </a:t>
            </a:r>
          </a:p>
          <a:p>
            <a:pPr algn="just"/>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Podhorský, </a:t>
            </a:r>
            <a:r>
              <a:rPr lang="cs-CZ" sz="1000" b="0" dirty="0" err="1" smtClean="0">
                <a:latin typeface="Arial" panose="020B0604020202020204" pitchFamily="34" charset="0"/>
                <a:cs typeface="Arial" panose="020B0604020202020204" pitchFamily="34" charset="0"/>
              </a:rPr>
              <a:t>Feko</a:t>
            </a:r>
            <a:r>
              <a:rPr lang="cs-CZ" sz="1000" b="0" dirty="0" smtClean="0">
                <a:latin typeface="Arial" panose="020B0604020202020204" pitchFamily="34" charset="0"/>
                <a:cs typeface="Arial" panose="020B0604020202020204" pitchFamily="34" charset="0"/>
              </a:rPr>
              <a:t>, Moučka, , Fulín, Chaloupecký, </a:t>
            </a:r>
          </a:p>
          <a:p>
            <a:pPr algn="just"/>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Dopater</a:t>
            </a:r>
            <a:endParaRPr lang="cs-CZ" sz="1000" b="0" dirty="0" smtClean="0">
              <a:latin typeface="Arial" panose="020B0604020202020204" pitchFamily="34" charset="0"/>
              <a:cs typeface="Arial" panose="020B0604020202020204" pitchFamily="34" charset="0"/>
            </a:endParaRPr>
          </a:p>
          <a:p>
            <a:pPr algn="just"/>
            <a:r>
              <a:rPr lang="cs-CZ" sz="1000" b="0" u="sng" dirty="0" smtClean="0">
                <a:latin typeface="Arial" panose="020B0604020202020204" pitchFamily="34" charset="0"/>
                <a:cs typeface="Arial" panose="020B0604020202020204" pitchFamily="34" charset="0"/>
              </a:rPr>
              <a:t>Trenér:</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V.Podhorský</a:t>
            </a:r>
            <a:r>
              <a:rPr lang="cs-CZ" sz="1000" b="0" dirty="0" smtClean="0">
                <a:latin typeface="Arial" panose="020B0604020202020204" pitchFamily="34" charset="0"/>
                <a:cs typeface="Arial" panose="020B0604020202020204" pitchFamily="34" charset="0"/>
              </a:rPr>
              <a:t>, Minárik  </a:t>
            </a:r>
            <a:r>
              <a:rPr lang="cs-CZ" sz="1000" b="0" u="sng" dirty="0" smtClean="0">
                <a:latin typeface="Arial" panose="020B0604020202020204" pitchFamily="34" charset="0"/>
                <a:cs typeface="Arial" panose="020B0604020202020204" pitchFamily="34" charset="0"/>
              </a:rPr>
              <a:t>Vedoucí: </a:t>
            </a:r>
            <a:r>
              <a:rPr lang="cs-CZ" sz="1000" b="0" dirty="0" err="1" smtClean="0">
                <a:latin typeface="Arial" panose="020B0604020202020204" pitchFamily="34" charset="0"/>
                <a:cs typeface="Arial" panose="020B0604020202020204" pitchFamily="34" charset="0"/>
              </a:rPr>
              <a:t>Nedomlelová</a:t>
            </a:r>
            <a:endParaRPr lang="cs-CZ" sz="1000" b="0" dirty="0" smtClean="0">
              <a:latin typeface="Arial" panose="020B0604020202020204" pitchFamily="34" charset="0"/>
              <a:cs typeface="Arial" panose="020B0604020202020204" pitchFamily="34" charset="0"/>
            </a:endParaRPr>
          </a:p>
          <a:p>
            <a:r>
              <a:rPr lang="cs-CZ" sz="1000" b="0" u="sng" dirty="0" smtClean="0">
                <a:latin typeface="Arial" panose="020B0604020202020204" pitchFamily="34" charset="0"/>
                <a:cs typeface="Arial" panose="020B0604020202020204" pitchFamily="34" charset="0"/>
              </a:rPr>
              <a:t>Rozhodčí:</a:t>
            </a:r>
            <a:r>
              <a:rPr lang="cs-CZ" sz="1000" b="0" dirty="0" smtClean="0">
                <a:latin typeface="Arial" panose="020B0604020202020204" pitchFamily="34" charset="0"/>
                <a:cs typeface="Arial" panose="020B0604020202020204" pitchFamily="34" charset="0"/>
              </a:rPr>
              <a:t> V. Dvorský-</a:t>
            </a:r>
            <a:r>
              <a:rPr lang="cs-CZ" sz="1000" b="0" dirty="0" err="1" smtClean="0">
                <a:latin typeface="Arial" panose="020B0604020202020204" pitchFamily="34" charset="0"/>
                <a:cs typeface="Arial" panose="020B0604020202020204" pitchFamily="34" charset="0"/>
              </a:rPr>
              <a:t>D.Németh</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J.Sládeček</a:t>
            </a:r>
            <a:endParaRPr lang="cs-CZ" sz="1000" b="0" dirty="0" smtClean="0">
              <a:latin typeface="Arial" panose="020B0604020202020204" pitchFamily="34" charset="0"/>
              <a:cs typeface="Arial" panose="020B0604020202020204" pitchFamily="34" charset="0"/>
            </a:endParaRPr>
          </a:p>
        </p:txBody>
      </p:sp>
      <p:sp>
        <p:nvSpPr>
          <p:cNvPr id="10" name="TextovéPole 9"/>
          <p:cNvSpPr txBox="1"/>
          <p:nvPr/>
        </p:nvSpPr>
        <p:spPr>
          <a:xfrm>
            <a:off x="5472584" y="91108"/>
            <a:ext cx="4680520" cy="830997"/>
          </a:xfrm>
          <a:prstGeom prst="rect">
            <a:avLst/>
          </a:prstGeom>
          <a:gradFill>
            <a:gsLst>
              <a:gs pos="42000">
                <a:schemeClr val="bg1">
                  <a:lumMod val="95000"/>
                </a:schemeClr>
              </a:gs>
              <a:gs pos="100000">
                <a:srgbClr val="FFD1C5"/>
              </a:gs>
            </a:gsLst>
            <a:lin ang="5400000" scaled="1"/>
          </a:gradFill>
        </p:spPr>
        <p:txBody>
          <a:bodyPr wrap="square" rtlCol="0">
            <a:spAutoFit/>
          </a:bodyPr>
          <a:lstStyle/>
          <a:p>
            <a:pPr algn="ctr"/>
            <a:r>
              <a:rPr lang="cs-CZ" sz="2400" dirty="0" smtClean="0">
                <a:ln w="3175">
                  <a:solidFill>
                    <a:srgbClr val="009900"/>
                  </a:solidFill>
                </a:ln>
                <a:solidFill>
                  <a:srgbClr val="1F1256"/>
                </a:solidFill>
                <a:latin typeface="Rockwell Condensed" panose="02060603050405020104" pitchFamily="18" charset="0"/>
              </a:rPr>
              <a:t>Dorostenci porazili soupeře i silný vítr.  2 branky vstřelil Ladič</a:t>
            </a:r>
          </a:p>
        </p:txBody>
      </p:sp>
      <p:graphicFrame>
        <p:nvGraphicFramePr>
          <p:cNvPr id="14" name="Tabulka 13"/>
          <p:cNvGraphicFramePr>
            <a:graphicFrameLocks noGrp="1"/>
          </p:cNvGraphicFramePr>
          <p:nvPr>
            <p:extLst>
              <p:ext uri="{D42A27DB-BD31-4B8C-83A1-F6EECF244321}">
                <p14:modId xmlns:p14="http://schemas.microsoft.com/office/powerpoint/2010/main" val="3743367773"/>
              </p:ext>
            </p:extLst>
          </p:nvPr>
        </p:nvGraphicFramePr>
        <p:xfrm>
          <a:off x="71984" y="163116"/>
          <a:ext cx="4650110" cy="6552688"/>
        </p:xfrm>
        <a:graphic>
          <a:graphicData uri="http://schemas.openxmlformats.org/drawingml/2006/table">
            <a:tbl>
              <a:tblPr/>
              <a:tblGrid>
                <a:gridCol w="1800200">
                  <a:extLst>
                    <a:ext uri="{9D8B030D-6E8A-4147-A177-3AD203B41FA5}">
                      <a16:colId xmlns:a16="http://schemas.microsoft.com/office/drawing/2014/main" val="3157556186"/>
                    </a:ext>
                  </a:extLst>
                </a:gridCol>
                <a:gridCol w="2849910">
                  <a:extLst>
                    <a:ext uri="{9D8B030D-6E8A-4147-A177-3AD203B41FA5}">
                      <a16:colId xmlns:a16="http://schemas.microsoft.com/office/drawing/2014/main" val="2400380271"/>
                    </a:ext>
                  </a:extLst>
                </a:gridCol>
              </a:tblGrid>
              <a:tr h="360000">
                <a:tc gridSpan="2">
                  <a:txBody>
                    <a:bodyPr/>
                    <a:lstStyle/>
                    <a:p>
                      <a:pPr algn="ctr" rtl="0" fontAlgn="ctr"/>
                      <a:r>
                        <a:rPr lang="cs-CZ" sz="1200" b="1" i="0" u="none" strike="noStrike" dirty="0" smtClean="0">
                          <a:solidFill>
                            <a:srgbClr val="375623"/>
                          </a:solidFill>
                          <a:effectLst/>
                          <a:latin typeface="Arial Black" panose="020B0A04020102020204" pitchFamily="34" charset="0"/>
                        </a:rPr>
                        <a:t>14.kolo </a:t>
                      </a:r>
                      <a:r>
                        <a:rPr lang="cs-CZ" sz="1200" b="1" i="0" u="none" strike="noStrike" dirty="0">
                          <a:solidFill>
                            <a:srgbClr val="375623"/>
                          </a:solidFill>
                          <a:effectLst/>
                          <a:latin typeface="Arial Black" panose="020B0A04020102020204" pitchFamily="34" charset="0"/>
                        </a:rPr>
                        <a:t>Ústeckého přeboru dospělých</a:t>
                      </a:r>
                    </a:p>
                  </a:txBody>
                  <a:tcPr marL="8245" marR="8245" marT="8245" marB="0" anchor="ctr">
                    <a:lnL w="25400" cap="flat" cmpd="dbl" algn="ctr">
                      <a:solidFill>
                        <a:srgbClr val="CC00FF"/>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28000">
                          <a:srgbClr val="FEEC82"/>
                        </a:gs>
                        <a:gs pos="100000">
                          <a:schemeClr val="bg1"/>
                        </a:gs>
                      </a:gsLst>
                      <a:lin ang="5400000" scaled="1"/>
                    </a:gradFill>
                  </a:tcPr>
                </a:tc>
                <a:tc hMerge="1">
                  <a:txBody>
                    <a:bodyPr/>
                    <a:lstStyle/>
                    <a:p>
                      <a:endParaRPr lang="cs-CZ"/>
                    </a:p>
                  </a:txBody>
                  <a:tcPr/>
                </a:tc>
                <a:extLst>
                  <a:ext uri="{0D108BD9-81ED-4DB2-BD59-A6C34878D82A}">
                    <a16:rowId xmlns:a16="http://schemas.microsoft.com/office/drawing/2014/main" val="2784164911"/>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11. 11. 2017 10:15</a:t>
                      </a:r>
                      <a:endParaRPr lang="pl-PL" sz="900" b="1" i="0" u="none" strike="noStrike" dirty="0">
                        <a:solidFill>
                          <a:srgbClr val="FF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Mostecký FK</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FK Neštěmice</a:t>
                      </a:r>
                      <a:endParaRPr lang="cs-CZ" sz="1000" b="1" i="0" u="none" strike="noStrike" dirty="0">
                        <a:solidFill>
                          <a:srgbClr val="FF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309174937"/>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11. 11. 2017 10:15</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FK </a:t>
                      </a:r>
                      <a:r>
                        <a:rPr lang="cs-CZ" sz="1000" b="1" i="0" kern="1200" dirty="0" err="1" smtClean="0">
                          <a:solidFill>
                            <a:schemeClr val="tx1"/>
                          </a:solidFill>
                          <a:effectLst/>
                          <a:latin typeface="Arial" panose="020B0604020202020204" pitchFamily="34" charset="0"/>
                          <a:ea typeface="+mn-ea"/>
                          <a:cs typeface="Arial" panose="020B0604020202020204" pitchFamily="34" charset="0"/>
                        </a:rPr>
                        <a:t>Tatran</a:t>
                      </a:r>
                      <a:r>
                        <a:rPr lang="cs-CZ" sz="1000" b="1" i="0" kern="1200" dirty="0" smtClean="0">
                          <a:solidFill>
                            <a:schemeClr val="tx1"/>
                          </a:solidFill>
                          <a:effectLst/>
                          <a:latin typeface="Arial" panose="020B0604020202020204" pitchFamily="34" charset="0"/>
                          <a:ea typeface="+mn-ea"/>
                          <a:cs typeface="Arial" panose="020B0604020202020204" pitchFamily="34" charset="0"/>
                        </a:rPr>
                        <a:t> Kadaň</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TJ SOKOL </a:t>
                      </a:r>
                      <a:r>
                        <a:rPr lang="cs-CZ" sz="1000" b="1" i="0" kern="1200" dirty="0" err="1" smtClean="0">
                          <a:solidFill>
                            <a:schemeClr val="tx1"/>
                          </a:solidFill>
                          <a:effectLst/>
                          <a:latin typeface="Arial" panose="020B0604020202020204" pitchFamily="34" charset="0"/>
                          <a:ea typeface="+mn-ea"/>
                          <a:cs typeface="Arial" panose="020B0604020202020204" pitchFamily="34" charset="0"/>
                        </a:rPr>
                        <a:t>H.Jiřetín</a:t>
                      </a:r>
                      <a:r>
                        <a:rPr lang="cs-CZ" sz="1000" b="1" i="0" kern="1200" dirty="0" smtClean="0">
                          <a:solidFill>
                            <a:schemeClr val="tx1"/>
                          </a:solidFill>
                          <a:effectLst/>
                          <a:latin typeface="Arial" panose="020B0604020202020204" pitchFamily="34" charset="0"/>
                          <a:ea typeface="+mn-ea"/>
                          <a:cs typeface="Arial" panose="020B0604020202020204" pitchFamily="34" charset="0"/>
                        </a:rPr>
                        <a:t>/FK Litvínov</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833855171"/>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11. 11. 2017 10:15</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SK Štětí</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TJ Sokol Srbice</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914571971"/>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11. 11. 2017 14:00</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
                      </a:r>
                      <a:br>
                        <a:rPr lang="cs-CZ" sz="1000" b="1" i="0" kern="1200" dirty="0" smtClean="0">
                          <a:solidFill>
                            <a:schemeClr val="tx1"/>
                          </a:solidFill>
                          <a:effectLst/>
                          <a:latin typeface="Arial" panose="020B0604020202020204" pitchFamily="34" charset="0"/>
                          <a:ea typeface="+mn-ea"/>
                          <a:cs typeface="Arial" panose="020B0604020202020204" pitchFamily="34" charset="0"/>
                        </a:rPr>
                      </a:br>
                      <a:r>
                        <a:rPr lang="cs-CZ" sz="1000" b="1" i="0" kern="1200" dirty="0" smtClean="0">
                          <a:solidFill>
                            <a:schemeClr val="tx1"/>
                          </a:solidFill>
                          <a:effectLst/>
                          <a:latin typeface="Arial" panose="020B0604020202020204" pitchFamily="34" charset="0"/>
                          <a:ea typeface="+mn-ea"/>
                          <a:cs typeface="Arial" panose="020B0604020202020204" pitchFamily="34" charset="0"/>
                        </a:rPr>
                        <a:t>FK Slavoj Žatec</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TJ Krupka</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745038142"/>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11. 11. 2017 14:00</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FK Bílina</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SK Baník Modlany</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758895241"/>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11. 11. 2017 14:00</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SK </a:t>
                      </a:r>
                      <a:r>
                        <a:rPr lang="cs-CZ" sz="1000" b="1" i="0" kern="1200" dirty="0" err="1" smtClean="0">
                          <a:solidFill>
                            <a:schemeClr val="tx1"/>
                          </a:solidFill>
                          <a:effectLst/>
                          <a:latin typeface="Arial" panose="020B0604020202020204" pitchFamily="34" charset="0"/>
                          <a:ea typeface="+mn-ea"/>
                          <a:cs typeface="Arial" panose="020B0604020202020204" pitchFamily="34" charset="0"/>
                        </a:rPr>
                        <a:t>Brná</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TJ Spartak Perštejn</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604895937"/>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11. 11. 2017 14:00</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FK Litoměřicko B</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FK Jílové</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651200509"/>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11. 11. 2017 14:00</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CC00FF"/>
                      </a:solidFill>
                      <a:prstDash val="solid"/>
                      <a:round/>
                      <a:headEnd type="none" w="med" len="med"/>
                      <a:tailEnd type="none" w="med" len="med"/>
                    </a:lnB>
                    <a:solidFill>
                      <a:srgbClr val="CCFF99"/>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SK STAP-TRATEC Vilémov</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FK Jiskra Modrá</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CC00FF"/>
                      </a:solidFill>
                      <a:prstDash val="solid"/>
                      <a:round/>
                      <a:headEnd type="none" w="med" len="med"/>
                      <a:tailEnd type="none" w="med" len="med"/>
                    </a:lnB>
                    <a:solidFill>
                      <a:srgbClr val="CCFF99"/>
                    </a:solidFill>
                  </a:tcPr>
                </a:tc>
                <a:extLst>
                  <a:ext uri="{0D108BD9-81ED-4DB2-BD59-A6C34878D82A}">
                    <a16:rowId xmlns:a16="http://schemas.microsoft.com/office/drawing/2014/main" val="2142681642"/>
                  </a:ext>
                </a:extLst>
              </a:tr>
              <a:tr h="504002">
                <a:tc gridSpan="2">
                  <a:txBody>
                    <a:bodyPr/>
                    <a:lstStyle/>
                    <a:p>
                      <a:pPr algn="ctr" rtl="0" fontAlgn="ctr"/>
                      <a:r>
                        <a:rPr lang="cs-CZ" sz="1200" b="1" i="0" u="none" strike="noStrike" dirty="0" smtClean="0">
                          <a:solidFill>
                            <a:srgbClr val="375623"/>
                          </a:solidFill>
                          <a:effectLst/>
                          <a:latin typeface="Arial Black" panose="020B0A04020102020204" pitchFamily="34" charset="0"/>
                        </a:rPr>
                        <a:t>15. </a:t>
                      </a:r>
                      <a:r>
                        <a:rPr lang="cs-CZ" sz="1200" b="1" i="0" u="none" strike="noStrike" dirty="0">
                          <a:solidFill>
                            <a:srgbClr val="375623"/>
                          </a:solidFill>
                          <a:effectLst/>
                          <a:latin typeface="Arial Black" panose="020B0A04020102020204" pitchFamily="34" charset="0"/>
                        </a:rPr>
                        <a:t>kolo Ústeckého přeboru dospělých</a:t>
                      </a:r>
                    </a:p>
                  </a:txBody>
                  <a:tcPr marL="8245" marR="8245" marT="8245" marB="0" anchor="ctr">
                    <a:lnL w="25400" cap="flat" cmpd="dbl" algn="ctr">
                      <a:solidFill>
                        <a:srgbClr val="CC00FF"/>
                      </a:solidFill>
                      <a:prstDash val="solid"/>
                      <a:round/>
                      <a:headEnd type="none" w="med" len="med"/>
                      <a:tailEnd type="none" w="med" len="med"/>
                    </a:lnL>
                    <a:lnR w="25400" cap="flat" cmpd="dbl" algn="ctr">
                      <a:solidFill>
                        <a:srgbClr val="CC00FF"/>
                      </a:solidFill>
                      <a:prstDash val="solid"/>
                      <a:round/>
                      <a:headEnd type="none" w="med" len="med"/>
                      <a:tailEnd type="none" w="med" len="med"/>
                    </a:lnR>
                    <a:lnT w="25400" cap="flat" cmpd="dbl" algn="ctr">
                      <a:solidFill>
                        <a:srgbClr val="CC00FF"/>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a:gsLst>
                        <a:gs pos="28000">
                          <a:srgbClr val="FEEC82"/>
                        </a:gs>
                        <a:gs pos="100000">
                          <a:schemeClr val="bg1"/>
                        </a:gs>
                      </a:gsLst>
                      <a:lin ang="5400000" scaled="1"/>
                    </a:gradFill>
                  </a:tcPr>
                </a:tc>
                <a:tc hMerge="1">
                  <a:txBody>
                    <a:bodyPr/>
                    <a:lstStyle/>
                    <a:p>
                      <a:endParaRPr lang="cs-CZ"/>
                    </a:p>
                  </a:txBody>
                  <a:tcPr/>
                </a:tc>
                <a:extLst>
                  <a:ext uri="{0D108BD9-81ED-4DB2-BD59-A6C34878D82A}">
                    <a16:rowId xmlns:a16="http://schemas.microsoft.com/office/drawing/2014/main" val="1929655670"/>
                  </a:ext>
                </a:extLst>
              </a:tr>
              <a:tr h="360000">
                <a:tc>
                  <a:txBody>
                    <a:bodyPr/>
                    <a:lstStyle/>
                    <a:p>
                      <a:pPr algn="ctr" rtl="0" fontAlgn="ctr"/>
                      <a:r>
                        <a:rPr lang="nn-NO" sz="900" b="1" i="0" kern="1200" dirty="0" smtClean="0">
                          <a:solidFill>
                            <a:schemeClr val="tx1"/>
                          </a:solidFill>
                          <a:effectLst/>
                          <a:latin typeface="Arial" panose="020B0604020202020204" pitchFamily="34" charset="0"/>
                          <a:ea typeface="+mn-ea"/>
                          <a:cs typeface="Arial" panose="020B0604020202020204" pitchFamily="34" charset="0"/>
                        </a:rPr>
                        <a:t>Pátek 17. 11. 2017 13:30</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pl-PL" sz="1000" b="1" i="0" kern="1200" dirty="0" smtClean="0">
                          <a:solidFill>
                            <a:schemeClr val="tx1"/>
                          </a:solidFill>
                          <a:effectLst/>
                          <a:latin typeface="Arial" panose="020B0604020202020204" pitchFamily="34" charset="0"/>
                          <a:ea typeface="+mn-ea"/>
                          <a:cs typeface="Arial" panose="020B0604020202020204" pitchFamily="34" charset="0"/>
                        </a:rPr>
                        <a:t/>
                      </a:r>
                      <a:br>
                        <a:rPr lang="pl-PL" sz="1000" b="1" i="0" kern="1200" dirty="0" smtClean="0">
                          <a:solidFill>
                            <a:schemeClr val="tx1"/>
                          </a:solidFill>
                          <a:effectLst/>
                          <a:latin typeface="Arial" panose="020B0604020202020204" pitchFamily="34" charset="0"/>
                          <a:ea typeface="+mn-ea"/>
                          <a:cs typeface="Arial" panose="020B0604020202020204" pitchFamily="34" charset="0"/>
                        </a:rPr>
                      </a:br>
                      <a:r>
                        <a:rPr lang="pl-PL" sz="1000" b="1" i="0" kern="1200" dirty="0" smtClean="0">
                          <a:solidFill>
                            <a:schemeClr val="tx1"/>
                          </a:solidFill>
                          <a:effectLst/>
                          <a:latin typeface="Arial" panose="020B0604020202020204" pitchFamily="34" charset="0"/>
                          <a:ea typeface="+mn-ea"/>
                          <a:cs typeface="Arial" panose="020B0604020202020204" pitchFamily="34" charset="0"/>
                        </a:rPr>
                        <a:t>SK Baník Modlany</a:t>
                      </a:r>
                      <a:r>
                        <a:rPr lang="pl-PL" sz="1000" b="0" i="0" kern="1200" dirty="0" smtClean="0">
                          <a:solidFill>
                            <a:schemeClr val="tx1"/>
                          </a:solidFill>
                          <a:effectLst/>
                          <a:latin typeface="Arial" panose="020B0604020202020204" pitchFamily="34" charset="0"/>
                          <a:ea typeface="+mn-ea"/>
                          <a:cs typeface="Arial" panose="020B0604020202020204" pitchFamily="34" charset="0"/>
                        </a:rPr>
                        <a:t> - </a:t>
                      </a:r>
                      <a:r>
                        <a:rPr lang="pl-PL" sz="1000" b="1" i="0" kern="1200" dirty="0" smtClean="0">
                          <a:solidFill>
                            <a:schemeClr val="tx1"/>
                          </a:solidFill>
                          <a:effectLst/>
                          <a:latin typeface="Arial" panose="020B0604020202020204" pitchFamily="34" charset="0"/>
                          <a:ea typeface="+mn-ea"/>
                          <a:cs typeface="Arial" panose="020B0604020202020204" pitchFamily="34" charset="0"/>
                        </a:rPr>
                        <a:t>SK Brná</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4234600821"/>
                  </a:ext>
                </a:extLst>
              </a:tr>
              <a:tr h="360000">
                <a:tc>
                  <a:txBody>
                    <a:bodyPr/>
                    <a:lstStyle/>
                    <a:p>
                      <a:pPr algn="ctr" rtl="0" fontAlgn="ctr"/>
                      <a:r>
                        <a:rPr lang="nn-NO" sz="900" b="1" i="0" kern="1200" dirty="0" smtClean="0">
                          <a:solidFill>
                            <a:schemeClr val="tx1"/>
                          </a:solidFill>
                          <a:effectLst/>
                          <a:latin typeface="Arial" panose="020B0604020202020204" pitchFamily="34" charset="0"/>
                          <a:ea typeface="+mn-ea"/>
                          <a:cs typeface="Arial" panose="020B0604020202020204" pitchFamily="34" charset="0"/>
                        </a:rPr>
                        <a:t>Pátek 17. 11. 2017 14:00</a:t>
                      </a:r>
                      <a:endParaRPr lang="pl-PL" sz="900" b="1" i="0" u="none" strike="noStrike" dirty="0">
                        <a:solidFill>
                          <a:srgbClr val="FF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TJ Sokol Srbice</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FK Slavoj Žatec</a:t>
                      </a:r>
                      <a:endParaRPr lang="cs-CZ" sz="1000" b="1" i="0" u="none" strike="noStrike" dirty="0">
                        <a:solidFill>
                          <a:srgbClr val="FF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618935544"/>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18. 11. 2017 13:30</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TJ Spartak Perštejn</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SK Štětí</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63777917"/>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18. 11. 2017 13:30</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TJ Krupka</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FK Litoměřicko B</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78556117"/>
                  </a:ext>
                </a:extLst>
              </a:tr>
              <a:tr h="360000">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18. 11. 2017 13:30</a:t>
                      </a:r>
                      <a:endParaRPr lang="cs-CZ"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TJ SOKOL </a:t>
                      </a:r>
                      <a:r>
                        <a:rPr lang="cs-CZ" sz="1000" b="1" i="0" kern="1200" dirty="0" err="1" smtClean="0">
                          <a:solidFill>
                            <a:schemeClr val="tx1"/>
                          </a:solidFill>
                          <a:effectLst/>
                          <a:latin typeface="Arial" panose="020B0604020202020204" pitchFamily="34" charset="0"/>
                          <a:ea typeface="+mn-ea"/>
                          <a:cs typeface="Arial" panose="020B0604020202020204" pitchFamily="34" charset="0"/>
                        </a:rPr>
                        <a:t>H.Jiřetín</a:t>
                      </a:r>
                      <a:r>
                        <a:rPr lang="cs-CZ" sz="1000" b="1" i="0" kern="1200" dirty="0" smtClean="0">
                          <a:solidFill>
                            <a:schemeClr val="tx1"/>
                          </a:solidFill>
                          <a:effectLst/>
                          <a:latin typeface="Arial" panose="020B0604020202020204" pitchFamily="34" charset="0"/>
                          <a:ea typeface="+mn-ea"/>
                          <a:cs typeface="Arial" panose="020B0604020202020204" pitchFamily="34" charset="0"/>
                        </a:rPr>
                        <a:t>/FK Litvínov</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FK Bílina</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245185895"/>
                  </a:ext>
                </a:extLst>
              </a:tr>
              <a:tr h="288646">
                <a:tc>
                  <a:txBody>
                    <a:bodyPr/>
                    <a:lstStyle/>
                    <a:p>
                      <a:pPr algn="ctr" rtl="0" fontAlgn="ctr"/>
                      <a:r>
                        <a:rPr lang="pl-PL" sz="900" b="1" i="0" kern="1200" dirty="0" smtClean="0">
                          <a:solidFill>
                            <a:schemeClr val="tx1"/>
                          </a:solidFill>
                          <a:effectLst/>
                          <a:latin typeface="Arial" panose="020B0604020202020204" pitchFamily="34" charset="0"/>
                          <a:ea typeface="+mn-ea"/>
                          <a:cs typeface="Arial" panose="020B0604020202020204" pitchFamily="34" charset="0"/>
                        </a:rPr>
                        <a:t>Sobota 18. 11. 2017 13:30</a:t>
                      </a:r>
                      <a:endParaRPr lang="pl-PL"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FK Jílové</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SK STAP-TRATEC Vilémov</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995562829"/>
                  </a:ext>
                </a:extLst>
              </a:tr>
              <a:tr h="360040">
                <a:tc>
                  <a:txBody>
                    <a:bodyPr/>
                    <a:lstStyle/>
                    <a:p>
                      <a:pPr algn="ctr" rtl="0" fontAlgn="ctr"/>
                      <a:r>
                        <a:rPr lang="cs-CZ" sz="900" b="1" i="0" kern="1200" dirty="0" smtClean="0">
                          <a:solidFill>
                            <a:schemeClr val="tx1"/>
                          </a:solidFill>
                          <a:effectLst/>
                          <a:latin typeface="Arial" panose="020B0604020202020204" pitchFamily="34" charset="0"/>
                          <a:ea typeface="+mn-ea"/>
                          <a:cs typeface="Arial" panose="020B0604020202020204" pitchFamily="34" charset="0"/>
                        </a:rPr>
                        <a:t>Neděle 19. 11. 2017 13:30</a:t>
                      </a:r>
                      <a:endParaRPr lang="cs-CZ"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FK Neštěmice</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FK </a:t>
                      </a:r>
                      <a:r>
                        <a:rPr lang="cs-CZ" sz="1000" b="1" i="0" kern="1200" dirty="0" err="1" smtClean="0">
                          <a:solidFill>
                            <a:schemeClr val="tx1"/>
                          </a:solidFill>
                          <a:effectLst/>
                          <a:latin typeface="Arial" panose="020B0604020202020204" pitchFamily="34" charset="0"/>
                          <a:ea typeface="+mn-ea"/>
                          <a:cs typeface="Arial" panose="020B0604020202020204" pitchFamily="34" charset="0"/>
                        </a:rPr>
                        <a:t>Tatran</a:t>
                      </a:r>
                      <a:r>
                        <a:rPr lang="cs-CZ" sz="1000" b="1" i="0" kern="1200" dirty="0" smtClean="0">
                          <a:solidFill>
                            <a:schemeClr val="tx1"/>
                          </a:solidFill>
                          <a:effectLst/>
                          <a:latin typeface="Arial" panose="020B0604020202020204" pitchFamily="34" charset="0"/>
                          <a:ea typeface="+mn-ea"/>
                          <a:cs typeface="Arial" panose="020B0604020202020204" pitchFamily="34" charset="0"/>
                        </a:rPr>
                        <a:t> Kadaň</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88646490"/>
                  </a:ext>
                </a:extLst>
              </a:tr>
              <a:tr h="360000">
                <a:tc>
                  <a:txBody>
                    <a:bodyPr/>
                    <a:lstStyle/>
                    <a:p>
                      <a:pPr algn="ctr" rtl="0" fontAlgn="ctr"/>
                      <a:r>
                        <a:rPr lang="cs-CZ" sz="900" b="1" i="0" kern="1200" dirty="0" smtClean="0">
                          <a:solidFill>
                            <a:schemeClr val="tx1"/>
                          </a:solidFill>
                          <a:effectLst/>
                          <a:latin typeface="Arial" panose="020B0604020202020204" pitchFamily="34" charset="0"/>
                          <a:ea typeface="+mn-ea"/>
                          <a:cs typeface="Arial" panose="020B0604020202020204" pitchFamily="34" charset="0"/>
                        </a:rPr>
                        <a:t>Neděle 19. 11. 2017 13:30</a:t>
                      </a:r>
                      <a:endParaRPr lang="cs-CZ" sz="9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000" b="1" i="0" kern="1200" dirty="0" smtClean="0">
                          <a:solidFill>
                            <a:schemeClr val="tx1"/>
                          </a:solidFill>
                          <a:effectLst/>
                          <a:latin typeface="Arial" panose="020B0604020202020204" pitchFamily="34" charset="0"/>
                          <a:ea typeface="+mn-ea"/>
                          <a:cs typeface="Arial" panose="020B0604020202020204" pitchFamily="34" charset="0"/>
                        </a:rPr>
                        <a:t>FK Jiskra Modrá</a:t>
                      </a:r>
                      <a:r>
                        <a:rPr lang="cs-CZ" sz="1000" b="0" i="0" kern="1200" dirty="0" smtClean="0">
                          <a:solidFill>
                            <a:schemeClr val="tx1"/>
                          </a:solidFill>
                          <a:effectLst/>
                          <a:latin typeface="Arial" panose="020B0604020202020204" pitchFamily="34" charset="0"/>
                          <a:ea typeface="+mn-ea"/>
                          <a:cs typeface="Arial" panose="020B0604020202020204" pitchFamily="34" charset="0"/>
                        </a:rPr>
                        <a:t> - </a:t>
                      </a:r>
                      <a:r>
                        <a:rPr lang="cs-CZ" sz="1000" b="1" i="0" kern="1200" dirty="0" smtClean="0">
                          <a:solidFill>
                            <a:schemeClr val="tx1"/>
                          </a:solidFill>
                          <a:effectLst/>
                          <a:latin typeface="Arial" panose="020B0604020202020204" pitchFamily="34" charset="0"/>
                          <a:ea typeface="+mn-ea"/>
                          <a:cs typeface="Arial" panose="020B0604020202020204" pitchFamily="34" charset="0"/>
                        </a:rPr>
                        <a:t>Mostecký FK</a:t>
                      </a:r>
                      <a:endParaRPr lang="cs-CZ" sz="1000" b="1" i="0" u="none" strike="noStrike" dirty="0">
                        <a:solidFill>
                          <a:srgbClr val="000000"/>
                        </a:solidFill>
                        <a:effectLst/>
                        <a:latin typeface="Arial" panose="020B0604020202020204" pitchFamily="34" charset="0"/>
                        <a:cs typeface="Arial" panose="020B0604020202020204" pitchFamily="34" charset="0"/>
                      </a:endParaRP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3727898212"/>
                  </a:ext>
                </a:extLst>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p:cNvSpPr txBox="1"/>
          <p:nvPr/>
        </p:nvSpPr>
        <p:spPr>
          <a:xfrm>
            <a:off x="132422" y="3258874"/>
            <a:ext cx="4608512" cy="3600986"/>
          </a:xfrm>
          <a:prstGeom prst="rect">
            <a:avLst/>
          </a:prstGeom>
          <a:noFill/>
        </p:spPr>
        <p:txBody>
          <a:bodyPr wrap="square" rtlCol="0">
            <a:spAutoFit/>
          </a:bodyPr>
          <a:lstStyle/>
          <a:p>
            <a:pPr algn="ctr"/>
            <a:r>
              <a:rPr lang="cs-CZ" sz="1800" u="sng" dirty="0" smtClean="0">
                <a:ln>
                  <a:solidFill>
                    <a:srgbClr val="006666"/>
                  </a:solidFill>
                </a:ln>
                <a:latin typeface="Arial Black" panose="020B0A04020102020204" pitchFamily="34" charset="0"/>
              </a:rPr>
              <a:t>TJ Hvězda Trnovany – SK Štětí</a:t>
            </a:r>
          </a:p>
          <a:p>
            <a:pPr algn="ctr"/>
            <a:r>
              <a:rPr lang="cs-CZ" sz="1800" u="sng" dirty="0" smtClean="0">
                <a:ln>
                  <a:solidFill>
                    <a:srgbClr val="006666"/>
                  </a:solidFill>
                </a:ln>
                <a:latin typeface="Arial Black" panose="020B0A04020102020204" pitchFamily="34" charset="0"/>
              </a:rPr>
              <a:t>0:4(0:2) 4.11.2017 11.kolo</a:t>
            </a:r>
          </a:p>
          <a:p>
            <a:pPr algn="just"/>
            <a:endParaRPr lang="cs-CZ" b="0" u="sng" dirty="0" smtClean="0">
              <a:latin typeface="Arial" panose="020B0604020202020204" pitchFamily="34" charset="0"/>
              <a:cs typeface="Arial" panose="020B0604020202020204" pitchFamily="34" charset="0"/>
            </a:endParaRPr>
          </a:p>
          <a:p>
            <a:pPr algn="just"/>
            <a:r>
              <a:rPr lang="cs-CZ" b="0" dirty="0" smtClean="0">
                <a:latin typeface="Arial" panose="020B0604020202020204" pitchFamily="34" charset="0"/>
                <a:cs typeface="Arial" panose="020B0604020202020204" pitchFamily="34" charset="0"/>
              </a:rPr>
              <a:t>V předehrávce 2. jarního kola se překvapení nekonalo. Výsledek mohl být i o mnohem vyšší, ale koncovka, která mužstvo trápí již několik kol byla tím hlavním důvodem proč se výsledek zastavil na čísle 4. Skóre otevřel v 15. minutě Jakl a do poločasu přidal druhou pojistku Ladič. Po změně stran se dlouhou dobu čekalo na další branky. Teprve až v 80. minutě se o slovo přihlásil Koloman Horváth a upravil na 3:0. Pozadu nechtěl zůstat ani další hráč jinak mužstva dospělých Dominik Beruška a upravil na konečných 4:0.                     </a:t>
            </a:r>
          </a:p>
          <a:p>
            <a:pPr algn="just"/>
            <a:r>
              <a:rPr lang="cs-CZ" b="0" u="sng" dirty="0" smtClean="0">
                <a:latin typeface="Arial" panose="020B0604020202020204" pitchFamily="34" charset="0"/>
                <a:cs typeface="Arial" panose="020B0604020202020204" pitchFamily="34" charset="0"/>
              </a:rPr>
              <a:t>Branky:</a:t>
            </a:r>
            <a:r>
              <a:rPr lang="cs-CZ" b="0" dirty="0" smtClean="0">
                <a:latin typeface="Arial" panose="020B0604020202020204" pitchFamily="34" charset="0"/>
                <a:cs typeface="Arial" panose="020B0604020202020204" pitchFamily="34" charset="0"/>
              </a:rPr>
              <a:t> Ladič 1, Beruška 1, Jakl 1, </a:t>
            </a:r>
            <a:r>
              <a:rPr lang="cs-CZ" b="0" dirty="0" err="1" smtClean="0">
                <a:latin typeface="Arial" panose="020B0604020202020204" pitchFamily="34" charset="0"/>
                <a:cs typeface="Arial" panose="020B0604020202020204" pitchFamily="34" charset="0"/>
              </a:rPr>
              <a:t>K.Horváth</a:t>
            </a:r>
            <a:r>
              <a:rPr lang="cs-CZ" b="0" dirty="0" smtClean="0">
                <a:latin typeface="Arial" panose="020B0604020202020204" pitchFamily="34" charset="0"/>
                <a:cs typeface="Arial" panose="020B0604020202020204" pitchFamily="34" charset="0"/>
              </a:rPr>
              <a:t> 1</a:t>
            </a:r>
          </a:p>
          <a:p>
            <a:pPr algn="just"/>
            <a:r>
              <a:rPr lang="cs-CZ" b="0" u="sng" dirty="0" smtClean="0">
                <a:latin typeface="Arial" panose="020B0604020202020204" pitchFamily="34" charset="0"/>
                <a:cs typeface="Arial" panose="020B0604020202020204" pitchFamily="34" charset="0"/>
              </a:rPr>
              <a:t>Sestava:</a:t>
            </a:r>
            <a:r>
              <a:rPr lang="cs-CZ" b="0" dirty="0" smtClean="0">
                <a:latin typeface="Arial" panose="020B0604020202020204" pitchFamily="34" charset="0"/>
                <a:cs typeface="Arial" panose="020B0604020202020204" pitchFamily="34" charset="0"/>
              </a:rPr>
              <a:t> </a:t>
            </a:r>
            <a:r>
              <a:rPr lang="cs-CZ" b="0" dirty="0" err="1" smtClean="0">
                <a:latin typeface="Arial" panose="020B0604020202020204" pitchFamily="34" charset="0"/>
                <a:cs typeface="Arial" panose="020B0604020202020204" pitchFamily="34" charset="0"/>
              </a:rPr>
              <a:t>M.Svoboda-R.Šíma</a:t>
            </a:r>
            <a:r>
              <a:rPr lang="cs-CZ" b="0" dirty="0" smtClean="0">
                <a:latin typeface="Arial" panose="020B0604020202020204" pitchFamily="34" charset="0"/>
                <a:cs typeface="Arial" panose="020B0604020202020204" pitchFamily="34" charset="0"/>
              </a:rPr>
              <a:t>, Cap, Ladič, Beruška, Jakl, Vála, </a:t>
            </a:r>
          </a:p>
          <a:p>
            <a:pPr algn="just"/>
            <a:r>
              <a:rPr lang="cs-CZ" b="0" dirty="0">
                <a:latin typeface="Arial" panose="020B0604020202020204" pitchFamily="34" charset="0"/>
                <a:cs typeface="Arial" panose="020B0604020202020204" pitchFamily="34" charset="0"/>
              </a:rPr>
              <a:t> </a:t>
            </a:r>
            <a:r>
              <a:rPr lang="cs-CZ" b="0" dirty="0" smtClean="0">
                <a:latin typeface="Arial" panose="020B0604020202020204" pitchFamily="34" charset="0"/>
                <a:cs typeface="Arial" panose="020B0604020202020204" pitchFamily="34" charset="0"/>
              </a:rPr>
              <a:t>              Podhorský, </a:t>
            </a:r>
            <a:r>
              <a:rPr lang="cs-CZ" b="0" dirty="0" err="1" smtClean="0">
                <a:latin typeface="Arial" panose="020B0604020202020204" pitchFamily="34" charset="0"/>
                <a:cs typeface="Arial" panose="020B0604020202020204" pitchFamily="34" charset="0"/>
              </a:rPr>
              <a:t>Feko</a:t>
            </a:r>
            <a:r>
              <a:rPr lang="cs-CZ" b="0" dirty="0" smtClean="0">
                <a:latin typeface="Arial" panose="020B0604020202020204" pitchFamily="34" charset="0"/>
                <a:cs typeface="Arial" panose="020B0604020202020204" pitchFamily="34" charset="0"/>
              </a:rPr>
              <a:t>, Moučka, </a:t>
            </a:r>
            <a:r>
              <a:rPr lang="cs-CZ" b="0" dirty="0" err="1" smtClean="0">
                <a:latin typeface="Arial" panose="020B0604020202020204" pitchFamily="34" charset="0"/>
                <a:cs typeface="Arial" panose="020B0604020202020204" pitchFamily="34" charset="0"/>
              </a:rPr>
              <a:t>K.Horváth</a:t>
            </a:r>
            <a:r>
              <a:rPr lang="cs-CZ" b="0" dirty="0" smtClean="0">
                <a:latin typeface="Arial" panose="020B0604020202020204" pitchFamily="34" charset="0"/>
                <a:cs typeface="Arial" panose="020B0604020202020204" pitchFamily="34" charset="0"/>
              </a:rPr>
              <a:t>, </a:t>
            </a:r>
            <a:r>
              <a:rPr lang="cs-CZ" b="0" dirty="0" err="1" smtClean="0">
                <a:latin typeface="Arial" panose="020B0604020202020204" pitchFamily="34" charset="0"/>
                <a:cs typeface="Arial" panose="020B0604020202020204" pitchFamily="34" charset="0"/>
              </a:rPr>
              <a:t>Šrotýř</a:t>
            </a:r>
            <a:r>
              <a:rPr lang="cs-CZ" b="0" dirty="0" smtClean="0">
                <a:latin typeface="Arial" panose="020B0604020202020204" pitchFamily="34" charset="0"/>
                <a:cs typeface="Arial" panose="020B0604020202020204" pitchFamily="34" charset="0"/>
              </a:rPr>
              <a:t>, </a:t>
            </a:r>
            <a:r>
              <a:rPr lang="cs-CZ" b="0" dirty="0" err="1" smtClean="0">
                <a:latin typeface="Arial" panose="020B0604020202020204" pitchFamily="34" charset="0"/>
                <a:cs typeface="Arial" panose="020B0604020202020204" pitchFamily="34" charset="0"/>
              </a:rPr>
              <a:t>Dopater</a:t>
            </a:r>
            <a:r>
              <a:rPr lang="cs-CZ" b="0" dirty="0" smtClean="0">
                <a:latin typeface="Arial" panose="020B0604020202020204" pitchFamily="34" charset="0"/>
                <a:cs typeface="Arial" panose="020B0604020202020204" pitchFamily="34" charset="0"/>
              </a:rPr>
              <a:t>, </a:t>
            </a:r>
          </a:p>
          <a:p>
            <a:pPr algn="just"/>
            <a:r>
              <a:rPr lang="cs-CZ" b="0" dirty="0">
                <a:latin typeface="Arial" panose="020B0604020202020204" pitchFamily="34" charset="0"/>
                <a:cs typeface="Arial" panose="020B0604020202020204" pitchFamily="34" charset="0"/>
              </a:rPr>
              <a:t> </a:t>
            </a:r>
            <a:r>
              <a:rPr lang="cs-CZ" b="0" dirty="0" smtClean="0">
                <a:latin typeface="Arial" panose="020B0604020202020204" pitchFamily="34" charset="0"/>
                <a:cs typeface="Arial" panose="020B0604020202020204" pitchFamily="34" charset="0"/>
              </a:rPr>
              <a:t>              Fulín, Chaloupecký</a:t>
            </a:r>
          </a:p>
          <a:p>
            <a:pPr algn="just"/>
            <a:r>
              <a:rPr lang="cs-CZ" b="0" u="sng" dirty="0" smtClean="0">
                <a:latin typeface="Arial" panose="020B0604020202020204" pitchFamily="34" charset="0"/>
                <a:cs typeface="Arial" panose="020B0604020202020204" pitchFamily="34" charset="0"/>
              </a:rPr>
              <a:t>Trenér:</a:t>
            </a:r>
            <a:r>
              <a:rPr lang="cs-CZ" b="0" dirty="0" smtClean="0">
                <a:latin typeface="Arial" panose="020B0604020202020204" pitchFamily="34" charset="0"/>
                <a:cs typeface="Arial" panose="020B0604020202020204" pitchFamily="34" charset="0"/>
              </a:rPr>
              <a:t> </a:t>
            </a:r>
            <a:r>
              <a:rPr lang="cs-CZ" b="0" dirty="0" err="1" smtClean="0">
                <a:latin typeface="Arial" panose="020B0604020202020204" pitchFamily="34" charset="0"/>
                <a:cs typeface="Arial" panose="020B0604020202020204" pitchFamily="34" charset="0"/>
              </a:rPr>
              <a:t>V.Podhorský</a:t>
            </a:r>
            <a:r>
              <a:rPr lang="cs-CZ" b="0" dirty="0" smtClean="0">
                <a:latin typeface="Arial" panose="020B0604020202020204" pitchFamily="34" charset="0"/>
                <a:cs typeface="Arial" panose="020B0604020202020204" pitchFamily="34" charset="0"/>
              </a:rPr>
              <a:t>  Vedoucí: </a:t>
            </a:r>
            <a:r>
              <a:rPr lang="cs-CZ" b="0" dirty="0" err="1" smtClean="0">
                <a:latin typeface="Arial" panose="020B0604020202020204" pitchFamily="34" charset="0"/>
                <a:cs typeface="Arial" panose="020B0604020202020204" pitchFamily="34" charset="0"/>
              </a:rPr>
              <a:t>J.Nedomlelová</a:t>
            </a:r>
            <a:endParaRPr lang="cs-CZ" b="0" dirty="0" smtClean="0">
              <a:latin typeface="Arial" panose="020B0604020202020204" pitchFamily="34" charset="0"/>
              <a:cs typeface="Arial" panose="020B0604020202020204" pitchFamily="34" charset="0"/>
            </a:endParaRPr>
          </a:p>
          <a:p>
            <a:pPr algn="just"/>
            <a:r>
              <a:rPr lang="cs-CZ" b="0" u="sng" dirty="0" smtClean="0">
                <a:latin typeface="Arial" panose="020B0604020202020204" pitchFamily="34" charset="0"/>
                <a:cs typeface="Arial" panose="020B0604020202020204" pitchFamily="34" charset="0"/>
              </a:rPr>
              <a:t>Rozhodčí</a:t>
            </a:r>
            <a:r>
              <a:rPr lang="cs-CZ" b="0" dirty="0" smtClean="0">
                <a:latin typeface="Arial" panose="020B0604020202020204" pitchFamily="34" charset="0"/>
                <a:cs typeface="Arial" panose="020B0604020202020204" pitchFamily="34" charset="0"/>
              </a:rPr>
              <a:t>: </a:t>
            </a:r>
            <a:r>
              <a:rPr lang="cs-CZ" b="0" dirty="0" err="1" smtClean="0">
                <a:latin typeface="Arial" panose="020B0604020202020204" pitchFamily="34" charset="0"/>
                <a:cs typeface="Arial" panose="020B0604020202020204" pitchFamily="34" charset="0"/>
              </a:rPr>
              <a:t>J.Petráček-J.Chaloupecký</a:t>
            </a:r>
            <a:r>
              <a:rPr lang="cs-CZ" b="0" dirty="0" smtClean="0">
                <a:latin typeface="Arial" panose="020B0604020202020204" pitchFamily="34" charset="0"/>
                <a:cs typeface="Arial" panose="020B0604020202020204" pitchFamily="34" charset="0"/>
              </a:rPr>
              <a:t>(laik), </a:t>
            </a:r>
            <a:r>
              <a:rPr lang="cs-CZ" b="0" dirty="0" err="1" smtClean="0">
                <a:latin typeface="Arial" panose="020B0604020202020204" pitchFamily="34" charset="0"/>
                <a:cs typeface="Arial" panose="020B0604020202020204" pitchFamily="34" charset="0"/>
              </a:rPr>
              <a:t>Ostapowycz</a:t>
            </a:r>
            <a:r>
              <a:rPr lang="cs-CZ" b="0" dirty="0" smtClean="0">
                <a:latin typeface="Arial" panose="020B0604020202020204" pitchFamily="34" charset="0"/>
                <a:cs typeface="Arial" panose="020B0604020202020204" pitchFamily="34" charset="0"/>
              </a:rPr>
              <a:t>(laik)</a:t>
            </a:r>
          </a:p>
        </p:txBody>
      </p:sp>
      <p:sp>
        <p:nvSpPr>
          <p:cNvPr id="7" name="TextovéPole 6"/>
          <p:cNvSpPr txBox="1"/>
          <p:nvPr/>
        </p:nvSpPr>
        <p:spPr>
          <a:xfrm>
            <a:off x="132422" y="143371"/>
            <a:ext cx="4536504" cy="2862322"/>
          </a:xfrm>
          <a:prstGeom prst="rect">
            <a:avLst/>
          </a:prstGeom>
          <a:blipFill>
            <a:blip r:embed="rId2"/>
            <a:tile tx="0" ty="0" sx="100000" sy="100000" flip="none" algn="tl"/>
          </a:blipFill>
          <a:effectLst>
            <a:glow rad="139700">
              <a:schemeClr val="accent1">
                <a:satMod val="175000"/>
                <a:alpha val="40000"/>
              </a:schemeClr>
            </a:glow>
            <a:softEdge rad="292100"/>
          </a:effectLst>
        </p:spPr>
        <p:txBody>
          <a:bodyPr wrap="square" rtlCol="0">
            <a:spAutoFit/>
          </a:bodyPr>
          <a:lstStyle/>
          <a:p>
            <a:pPr algn="ctr"/>
            <a:r>
              <a:rPr lang="cs-CZ" sz="3000" dirty="0" smtClean="0">
                <a:solidFill>
                  <a:srgbClr val="333399"/>
                </a:solidFill>
                <a:effectLst>
                  <a:outerShdw blurRad="38100" dist="38100" dir="2700000" algn="tl">
                    <a:srgbClr val="000000">
                      <a:alpha val="43137"/>
                    </a:srgbClr>
                  </a:outerShdw>
                </a:effectLst>
                <a:latin typeface="Sitka Display" panose="02000505000000020004" pitchFamily="2" charset="0"/>
              </a:rPr>
              <a:t>V posledním zápase podzimu dorostenci nezaváhali a v zimní přestávce se budou hřát na 1. místě I. A třídy </a:t>
            </a:r>
          </a:p>
          <a:p>
            <a:pPr algn="ctr"/>
            <a:r>
              <a:rPr lang="cs-CZ" sz="3000" dirty="0" smtClean="0">
                <a:solidFill>
                  <a:srgbClr val="333399"/>
                </a:solidFill>
                <a:effectLst>
                  <a:outerShdw blurRad="38100" dist="38100" dir="2700000" algn="tl">
                    <a:srgbClr val="000000">
                      <a:alpha val="43137"/>
                    </a:srgbClr>
                  </a:outerShdw>
                </a:effectLst>
                <a:latin typeface="Sitka Display" panose="02000505000000020004" pitchFamily="2" charset="0"/>
              </a:rPr>
              <a:t>skupiny  A </a:t>
            </a:r>
          </a:p>
        </p:txBody>
      </p:sp>
      <p:graphicFrame>
        <p:nvGraphicFramePr>
          <p:cNvPr id="4" name="Tabulka 3"/>
          <p:cNvGraphicFramePr>
            <a:graphicFrameLocks noGrp="1"/>
          </p:cNvGraphicFramePr>
          <p:nvPr>
            <p:extLst>
              <p:ext uri="{D42A27DB-BD31-4B8C-83A1-F6EECF244321}">
                <p14:modId xmlns:p14="http://schemas.microsoft.com/office/powerpoint/2010/main" val="2981757151"/>
              </p:ext>
            </p:extLst>
          </p:nvPr>
        </p:nvGraphicFramePr>
        <p:xfrm>
          <a:off x="5514277" y="1901887"/>
          <a:ext cx="4566819" cy="4957973"/>
        </p:xfrm>
        <a:graphic>
          <a:graphicData uri="http://schemas.openxmlformats.org/drawingml/2006/table">
            <a:tbl>
              <a:tblPr/>
              <a:tblGrid>
                <a:gridCol w="2261132">
                  <a:extLst>
                    <a:ext uri="{9D8B030D-6E8A-4147-A177-3AD203B41FA5}">
                      <a16:colId xmlns:a16="http://schemas.microsoft.com/office/drawing/2014/main" val="3207164151"/>
                    </a:ext>
                  </a:extLst>
                </a:gridCol>
                <a:gridCol w="712870">
                  <a:extLst>
                    <a:ext uri="{9D8B030D-6E8A-4147-A177-3AD203B41FA5}">
                      <a16:colId xmlns:a16="http://schemas.microsoft.com/office/drawing/2014/main" val="2844164319"/>
                    </a:ext>
                  </a:extLst>
                </a:gridCol>
                <a:gridCol w="1592817">
                  <a:extLst>
                    <a:ext uri="{9D8B030D-6E8A-4147-A177-3AD203B41FA5}">
                      <a16:colId xmlns:a16="http://schemas.microsoft.com/office/drawing/2014/main" val="621286283"/>
                    </a:ext>
                  </a:extLst>
                </a:gridCol>
              </a:tblGrid>
              <a:tr h="283751">
                <a:tc>
                  <a:txBody>
                    <a:bodyPr/>
                    <a:lstStyle/>
                    <a:p>
                      <a:pPr algn="ctr" fontAlgn="ctr"/>
                      <a:r>
                        <a:rPr lang="cs-CZ" sz="1400" b="1" i="0" u="none" strike="noStrike">
                          <a:solidFill>
                            <a:srgbClr val="000000"/>
                          </a:solidFill>
                          <a:effectLst/>
                          <a:latin typeface="Calibri" panose="020F0502020204030204" pitchFamily="34" charset="0"/>
                        </a:rPr>
                        <a:t>Hráč</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000000"/>
                          </a:solidFill>
                          <a:effectLst/>
                          <a:latin typeface="Calibri" panose="020F0502020204030204" pitchFamily="34" charset="0"/>
                        </a:rPr>
                        <a:t>Branky</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dirty="0">
                          <a:solidFill>
                            <a:srgbClr val="000000"/>
                          </a:solidFill>
                          <a:effectLst/>
                          <a:latin typeface="Calibri" panose="020F0502020204030204" pitchFamily="34" charset="0"/>
                        </a:rPr>
                        <a:t>Žluté karty</a:t>
                      </a:r>
                    </a:p>
                  </a:txBody>
                  <a:tcPr marL="9222" marR="9222" marT="922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49988466"/>
                  </a:ext>
                </a:extLst>
              </a:tr>
              <a:tr h="205475">
                <a:tc>
                  <a:txBody>
                    <a:bodyPr/>
                    <a:lstStyle/>
                    <a:p>
                      <a:pPr algn="l" fontAlgn="ctr"/>
                      <a:r>
                        <a:rPr lang="cs-CZ" sz="1400" b="1" i="0" u="none" strike="noStrike" dirty="0">
                          <a:solidFill>
                            <a:srgbClr val="151515"/>
                          </a:solidFill>
                          <a:effectLst/>
                          <a:latin typeface="Arial" panose="020B0604020202020204" pitchFamily="34" charset="0"/>
                        </a:rPr>
                        <a:t>Brandejs David</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13</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5011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1</a:t>
                      </a:r>
                    </a:p>
                  </a:txBody>
                  <a:tcPr marL="9222" marR="9222" marT="9222" marB="0" anchor="ctr">
                    <a:lnL w="6350" cap="flat" cmpd="sng" algn="ctr">
                      <a:solidFill>
                        <a:srgbClr val="50110D"/>
                      </a:solidFill>
                      <a:prstDash val="solid"/>
                      <a:round/>
                      <a:headEnd type="none" w="med" len="med"/>
                      <a:tailEnd type="none" w="med" len="med"/>
                    </a:lnL>
                    <a:lnR w="12700" cap="flat" cmpd="sng" algn="ctr">
                      <a:solidFill>
                        <a:srgbClr val="500A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889072061"/>
                  </a:ext>
                </a:extLst>
              </a:tr>
              <a:tr h="205475">
                <a:tc>
                  <a:txBody>
                    <a:bodyPr/>
                    <a:lstStyle/>
                    <a:p>
                      <a:pPr algn="l" fontAlgn="ctr"/>
                      <a:r>
                        <a:rPr lang="cs-CZ" sz="1400" b="1" i="0" u="none" strike="noStrike">
                          <a:solidFill>
                            <a:srgbClr val="151515"/>
                          </a:solidFill>
                          <a:effectLst/>
                          <a:latin typeface="Arial" panose="020B0604020202020204" pitchFamily="34" charset="0"/>
                        </a:rPr>
                        <a:t>Faust Marek</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4</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900F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3</a:t>
                      </a:r>
                    </a:p>
                  </a:txBody>
                  <a:tcPr marL="9222" marR="9222" marT="9222" marB="0" anchor="ctr">
                    <a:lnL w="6350" cap="flat" cmpd="sng" algn="ctr">
                      <a:solidFill>
                        <a:srgbClr val="900F0D"/>
                      </a:solidFill>
                      <a:prstDash val="solid"/>
                      <a:round/>
                      <a:headEnd type="none" w="med" len="med"/>
                      <a:tailEnd type="none" w="med" len="med"/>
                    </a:lnL>
                    <a:lnR w="12700" cap="flat" cmpd="sng" algn="ctr">
                      <a:solidFill>
                        <a:srgbClr val="100A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942922322"/>
                  </a:ext>
                </a:extLst>
              </a:tr>
              <a:tr h="205475">
                <a:tc>
                  <a:txBody>
                    <a:bodyPr/>
                    <a:lstStyle/>
                    <a:p>
                      <a:pPr algn="l" fontAlgn="ctr"/>
                      <a:r>
                        <a:rPr lang="cs-CZ" sz="1400" b="1" i="0" u="none" strike="noStrike" dirty="0">
                          <a:solidFill>
                            <a:srgbClr val="151515"/>
                          </a:solidFill>
                          <a:effectLst/>
                          <a:latin typeface="Arial" panose="020B0604020202020204" pitchFamily="34" charset="0"/>
                        </a:rPr>
                        <a:t>Vokoun Jiří</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4</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9012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90120D"/>
                      </a:solidFill>
                      <a:prstDash val="solid"/>
                      <a:round/>
                      <a:headEnd type="none" w="med" len="med"/>
                      <a:tailEnd type="none" w="med" len="med"/>
                    </a:lnL>
                    <a:lnR w="12700" cap="flat" cmpd="sng" algn="ctr">
                      <a:solidFill>
                        <a:srgbClr val="F017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409060556"/>
                  </a:ext>
                </a:extLst>
              </a:tr>
              <a:tr h="205475">
                <a:tc>
                  <a:txBody>
                    <a:bodyPr/>
                    <a:lstStyle/>
                    <a:p>
                      <a:pPr algn="l" fontAlgn="ctr"/>
                      <a:r>
                        <a:rPr lang="cs-CZ" sz="1400" b="1" i="0" u="none" strike="noStrike" dirty="0">
                          <a:solidFill>
                            <a:srgbClr val="151515"/>
                          </a:solidFill>
                          <a:effectLst/>
                          <a:latin typeface="Arial" panose="020B0604020202020204" pitchFamily="34" charset="0"/>
                        </a:rPr>
                        <a:t>Křtěn Jiří</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3</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F012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1</a:t>
                      </a:r>
                    </a:p>
                  </a:txBody>
                  <a:tcPr marL="9222" marR="9222" marT="9222" marB="0" anchor="ctr">
                    <a:lnL w="6350" cap="flat" cmpd="sng" algn="ctr">
                      <a:solidFill>
                        <a:srgbClr val="F0120D"/>
                      </a:solidFill>
                      <a:prstDash val="solid"/>
                      <a:round/>
                      <a:headEnd type="none" w="med" len="med"/>
                      <a:tailEnd type="none" w="med" len="med"/>
                    </a:lnL>
                    <a:lnR w="12700" cap="flat" cmpd="sng" algn="ctr">
                      <a:solidFill>
                        <a:srgbClr val="1013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804760052"/>
                  </a:ext>
                </a:extLst>
              </a:tr>
              <a:tr h="205475">
                <a:tc>
                  <a:txBody>
                    <a:bodyPr/>
                    <a:lstStyle/>
                    <a:p>
                      <a:pPr algn="l" fontAlgn="ctr"/>
                      <a:r>
                        <a:rPr lang="cs-CZ" sz="1400" b="1" i="0" u="none" strike="noStrike" dirty="0" err="1">
                          <a:solidFill>
                            <a:srgbClr val="151515"/>
                          </a:solidFill>
                          <a:effectLst/>
                          <a:latin typeface="Arial" panose="020B0604020202020204" pitchFamily="34" charset="0"/>
                        </a:rPr>
                        <a:t>Kucler</a:t>
                      </a:r>
                      <a:r>
                        <a:rPr lang="cs-CZ" sz="1400" b="1" i="0" u="none" strike="noStrike" dirty="0">
                          <a:solidFill>
                            <a:srgbClr val="151515"/>
                          </a:solidFill>
                          <a:effectLst/>
                          <a:latin typeface="Arial" panose="020B0604020202020204" pitchFamily="34" charset="0"/>
                        </a:rPr>
                        <a:t> Vladimír</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2</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7019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3</a:t>
                      </a:r>
                    </a:p>
                  </a:txBody>
                  <a:tcPr marL="9222" marR="9222" marT="9222" marB="0" anchor="ctr">
                    <a:lnL w="6350" cap="flat" cmpd="sng" algn="ctr">
                      <a:solidFill>
                        <a:srgbClr val="70190D"/>
                      </a:solidFill>
                      <a:prstDash val="solid"/>
                      <a:round/>
                      <a:headEnd type="none" w="med" len="med"/>
                      <a:tailEnd type="none" w="med" len="med"/>
                    </a:lnL>
                    <a:lnR w="12700" cap="flat" cmpd="sng" algn="ctr">
                      <a:solidFill>
                        <a:srgbClr val="5012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184964213"/>
                  </a:ext>
                </a:extLst>
              </a:tr>
              <a:tr h="205475">
                <a:tc>
                  <a:txBody>
                    <a:bodyPr/>
                    <a:lstStyle/>
                    <a:p>
                      <a:pPr algn="l" fontAlgn="ctr"/>
                      <a:r>
                        <a:rPr lang="cs-CZ" sz="1400" b="1" i="0" u="none" strike="noStrike" dirty="0">
                          <a:solidFill>
                            <a:srgbClr val="151515"/>
                          </a:solidFill>
                          <a:effectLst/>
                          <a:latin typeface="Arial" panose="020B0604020202020204" pitchFamily="34" charset="0"/>
                        </a:rPr>
                        <a:t>Svoboda František</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2</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7021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2</a:t>
                      </a:r>
                    </a:p>
                  </a:txBody>
                  <a:tcPr marL="9222" marR="9222" marT="9222" marB="0" anchor="ctr">
                    <a:lnL w="6350" cap="flat" cmpd="sng" algn="ctr">
                      <a:solidFill>
                        <a:srgbClr val="70210D"/>
                      </a:solidFill>
                      <a:prstDash val="solid"/>
                      <a:round/>
                      <a:headEnd type="none" w="med" len="med"/>
                      <a:tailEnd type="none" w="med" len="med"/>
                    </a:lnL>
                    <a:lnR w="12700" cap="flat" cmpd="sng" algn="ctr">
                      <a:solidFill>
                        <a:srgbClr val="501A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397574204"/>
                  </a:ext>
                </a:extLst>
              </a:tr>
              <a:tr h="205475">
                <a:tc>
                  <a:txBody>
                    <a:bodyPr/>
                    <a:lstStyle/>
                    <a:p>
                      <a:pPr algn="l" fontAlgn="ctr"/>
                      <a:r>
                        <a:rPr lang="cs-CZ" sz="1400" b="1" i="0" u="none" strike="noStrike" dirty="0">
                          <a:solidFill>
                            <a:srgbClr val="151515"/>
                          </a:solidFill>
                          <a:effectLst/>
                          <a:latin typeface="Arial" panose="020B0604020202020204" pitchFamily="34" charset="0"/>
                        </a:rPr>
                        <a:t>Vacek Jiří</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2</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501D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2</a:t>
                      </a:r>
                    </a:p>
                  </a:txBody>
                  <a:tcPr marL="9222" marR="9222" marT="9222" marB="0" anchor="ctr">
                    <a:lnL w="6350" cap="flat" cmpd="sng" algn="ctr">
                      <a:solidFill>
                        <a:srgbClr val="501D0D"/>
                      </a:solidFill>
                      <a:prstDash val="solid"/>
                      <a:round/>
                      <a:headEnd type="none" w="med" len="med"/>
                      <a:tailEnd type="none" w="med" len="med"/>
                    </a:lnL>
                    <a:lnR w="12700" cap="flat" cmpd="sng" algn="ctr">
                      <a:solidFill>
                        <a:srgbClr val="5021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485645772"/>
                  </a:ext>
                </a:extLst>
              </a:tr>
              <a:tr h="205475">
                <a:tc>
                  <a:txBody>
                    <a:bodyPr/>
                    <a:lstStyle/>
                    <a:p>
                      <a:pPr algn="l" fontAlgn="ctr"/>
                      <a:r>
                        <a:rPr lang="cs-CZ" sz="1400" b="1" i="0" u="none" strike="noStrike" dirty="0">
                          <a:solidFill>
                            <a:srgbClr val="151515"/>
                          </a:solidFill>
                          <a:effectLst/>
                          <a:latin typeface="Arial" panose="020B0604020202020204" pitchFamily="34" charset="0"/>
                        </a:rPr>
                        <a:t>Beruška Dominik</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1</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F020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F0200D"/>
                      </a:solidFill>
                      <a:prstDash val="solid"/>
                      <a:round/>
                      <a:headEnd type="none" w="med" len="med"/>
                      <a:tailEnd type="none" w="med" len="med"/>
                    </a:lnL>
                    <a:lnR w="12700" cap="flat" cmpd="sng" algn="ctr">
                      <a:solidFill>
                        <a:srgbClr val="301D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866406308"/>
                  </a:ext>
                </a:extLst>
              </a:tr>
              <a:tr h="205475">
                <a:tc>
                  <a:txBody>
                    <a:bodyPr/>
                    <a:lstStyle/>
                    <a:p>
                      <a:pPr algn="l" fontAlgn="ctr"/>
                      <a:r>
                        <a:rPr lang="cs-CZ" sz="1400" b="1" i="0" u="none" strike="noStrike">
                          <a:solidFill>
                            <a:srgbClr val="151515"/>
                          </a:solidFill>
                          <a:effectLst/>
                          <a:latin typeface="Arial" panose="020B0604020202020204" pitchFamily="34" charset="0"/>
                        </a:rPr>
                        <a:t>Mencl David</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1</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D01B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1</a:t>
                      </a:r>
                    </a:p>
                  </a:txBody>
                  <a:tcPr marL="9222" marR="9222" marT="9222" marB="0" anchor="ctr">
                    <a:lnL w="6350" cap="flat" cmpd="sng" algn="ctr">
                      <a:solidFill>
                        <a:srgbClr val="D01B0D"/>
                      </a:solidFill>
                      <a:prstDash val="solid"/>
                      <a:round/>
                      <a:headEnd type="none" w="med" len="med"/>
                      <a:tailEnd type="none" w="med" len="med"/>
                    </a:lnL>
                    <a:lnR w="12700" cap="flat" cmpd="sng" algn="ctr">
                      <a:solidFill>
                        <a:srgbClr val="3026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36362979"/>
                  </a:ext>
                </a:extLst>
              </a:tr>
              <a:tr h="205475">
                <a:tc>
                  <a:txBody>
                    <a:bodyPr/>
                    <a:lstStyle/>
                    <a:p>
                      <a:pPr algn="l" fontAlgn="ctr"/>
                      <a:r>
                        <a:rPr lang="cs-CZ" sz="1400" b="1" i="0" u="none" strike="noStrike">
                          <a:solidFill>
                            <a:srgbClr val="151515"/>
                          </a:solidFill>
                          <a:effectLst/>
                          <a:latin typeface="Arial" panose="020B0604020202020204" pitchFamily="34" charset="0"/>
                        </a:rPr>
                        <a:t>Ransdor Jiří</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dirty="0">
                          <a:solidFill>
                            <a:srgbClr val="151515"/>
                          </a:solidFill>
                          <a:effectLst/>
                          <a:latin typeface="Arial" panose="020B0604020202020204" pitchFamily="34" charset="0"/>
                        </a:rPr>
                        <a:t>1</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F025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2</a:t>
                      </a:r>
                    </a:p>
                  </a:txBody>
                  <a:tcPr marL="9222" marR="9222" marT="9222" marB="0" anchor="ctr">
                    <a:lnL w="6350" cap="flat" cmpd="sng" algn="ctr">
                      <a:solidFill>
                        <a:srgbClr val="F0250D"/>
                      </a:solidFill>
                      <a:prstDash val="solid"/>
                      <a:round/>
                      <a:headEnd type="none" w="med" len="med"/>
                      <a:tailEnd type="none" w="med" len="med"/>
                    </a:lnL>
                    <a:lnR w="12700" cap="flat" cmpd="sng" algn="ctr">
                      <a:solidFill>
                        <a:srgbClr val="B022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118098560"/>
                  </a:ext>
                </a:extLst>
              </a:tr>
              <a:tr h="205475">
                <a:tc>
                  <a:txBody>
                    <a:bodyPr/>
                    <a:lstStyle/>
                    <a:p>
                      <a:pPr algn="l" fontAlgn="ctr"/>
                      <a:r>
                        <a:rPr lang="cs-CZ" sz="1400" b="1" i="0" u="none" strike="noStrike">
                          <a:solidFill>
                            <a:srgbClr val="151515"/>
                          </a:solidFill>
                          <a:effectLst/>
                          <a:latin typeface="Arial" panose="020B0604020202020204" pitchFamily="34" charset="0"/>
                        </a:rPr>
                        <a:t>Stejskal Petr</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1</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5023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151515"/>
                          </a:solidFill>
                          <a:effectLst/>
                          <a:latin typeface="Arial" panose="020B0604020202020204" pitchFamily="34" charset="0"/>
                        </a:rPr>
                        <a:t>9</a:t>
                      </a:r>
                    </a:p>
                  </a:txBody>
                  <a:tcPr marL="9222" marR="9222" marT="9222" marB="0" anchor="ctr">
                    <a:lnL w="6350" cap="flat" cmpd="sng" algn="ctr">
                      <a:solidFill>
                        <a:srgbClr val="50230D"/>
                      </a:solidFill>
                      <a:prstDash val="solid"/>
                      <a:round/>
                      <a:headEnd type="none" w="med" len="med"/>
                      <a:tailEnd type="none" w="med" len="med"/>
                    </a:lnL>
                    <a:lnR w="12700" cap="flat" cmpd="sng" algn="ctr">
                      <a:solidFill>
                        <a:srgbClr val="3024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935800788"/>
                  </a:ext>
                </a:extLst>
              </a:tr>
              <a:tr h="205475">
                <a:tc>
                  <a:txBody>
                    <a:bodyPr/>
                    <a:lstStyle/>
                    <a:p>
                      <a:pPr algn="l" fontAlgn="ctr"/>
                      <a:r>
                        <a:rPr lang="cs-CZ" sz="1400" b="1" i="0" u="none" strike="noStrike">
                          <a:solidFill>
                            <a:srgbClr val="151515"/>
                          </a:solidFill>
                          <a:effectLst/>
                          <a:latin typeface="Arial" panose="020B0604020202020204" pitchFamily="34" charset="0"/>
                        </a:rPr>
                        <a:t>Balaštík Jan</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B025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dirty="0">
                          <a:solidFill>
                            <a:srgbClr val="151515"/>
                          </a:solidFill>
                          <a:effectLst/>
                          <a:latin typeface="Arial" panose="020B0604020202020204" pitchFamily="34" charset="0"/>
                        </a:rPr>
                        <a:t>0</a:t>
                      </a:r>
                    </a:p>
                  </a:txBody>
                  <a:tcPr marL="9222" marR="9222" marT="9222" marB="0" anchor="ctr">
                    <a:lnL w="6350" cap="flat" cmpd="sng" algn="ctr">
                      <a:solidFill>
                        <a:srgbClr val="B0250D"/>
                      </a:solidFill>
                      <a:prstDash val="solid"/>
                      <a:round/>
                      <a:headEnd type="none" w="med" len="med"/>
                      <a:tailEnd type="none" w="med" len="med"/>
                    </a:lnL>
                    <a:lnR w="12700" cap="flat" cmpd="sng" algn="ctr">
                      <a:solidFill>
                        <a:srgbClr val="5028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559410760"/>
                  </a:ext>
                </a:extLst>
              </a:tr>
              <a:tr h="205475">
                <a:tc>
                  <a:txBody>
                    <a:bodyPr/>
                    <a:lstStyle/>
                    <a:p>
                      <a:pPr algn="l" fontAlgn="ctr"/>
                      <a:r>
                        <a:rPr lang="cs-CZ" sz="1400" b="1" i="0" u="none" strike="noStrike">
                          <a:solidFill>
                            <a:srgbClr val="151515"/>
                          </a:solidFill>
                          <a:effectLst/>
                          <a:latin typeface="Arial" panose="020B0604020202020204" pitchFamily="34" charset="0"/>
                        </a:rPr>
                        <a:t>Čámský Milan</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902A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151515"/>
                          </a:solidFill>
                          <a:effectLst/>
                          <a:latin typeface="Arial" panose="020B0604020202020204" pitchFamily="34" charset="0"/>
                        </a:rPr>
                        <a:t>3</a:t>
                      </a:r>
                    </a:p>
                  </a:txBody>
                  <a:tcPr marL="9222" marR="9222" marT="9222" marB="0" anchor="ctr">
                    <a:lnL w="6350" cap="flat" cmpd="sng" algn="ctr">
                      <a:solidFill>
                        <a:srgbClr val="902A0D"/>
                      </a:solidFill>
                      <a:prstDash val="solid"/>
                      <a:round/>
                      <a:headEnd type="none" w="med" len="med"/>
                      <a:tailEnd type="none" w="med" len="med"/>
                    </a:lnL>
                    <a:lnR w="12700" cap="flat" cmpd="sng" algn="ctr">
                      <a:solidFill>
                        <a:srgbClr val="702E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344890733"/>
                  </a:ext>
                </a:extLst>
              </a:tr>
              <a:tr h="205475">
                <a:tc>
                  <a:txBody>
                    <a:bodyPr/>
                    <a:lstStyle/>
                    <a:p>
                      <a:pPr algn="l" fontAlgn="ctr"/>
                      <a:r>
                        <a:rPr lang="cs-CZ" sz="1400" b="1" i="0" u="none" strike="noStrike">
                          <a:solidFill>
                            <a:srgbClr val="151515"/>
                          </a:solidFill>
                          <a:effectLst/>
                          <a:latin typeface="Arial" panose="020B0604020202020204" pitchFamily="34" charset="0"/>
                        </a:rPr>
                        <a:t>Feko Robert</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502E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dirty="0">
                          <a:solidFill>
                            <a:srgbClr val="151515"/>
                          </a:solidFill>
                          <a:effectLst/>
                          <a:latin typeface="Arial" panose="020B0604020202020204" pitchFamily="34" charset="0"/>
                        </a:rPr>
                        <a:t>0</a:t>
                      </a:r>
                    </a:p>
                  </a:txBody>
                  <a:tcPr marL="9222" marR="9222" marT="9222" marB="0" anchor="ctr">
                    <a:lnL w="6350" cap="flat" cmpd="sng" algn="ctr">
                      <a:solidFill>
                        <a:srgbClr val="502E0D"/>
                      </a:solidFill>
                      <a:prstDash val="solid"/>
                      <a:round/>
                      <a:headEnd type="none" w="med" len="med"/>
                      <a:tailEnd type="none" w="med" len="med"/>
                    </a:lnL>
                    <a:lnR w="12700" cap="flat" cmpd="sng" algn="ctr">
                      <a:solidFill>
                        <a:srgbClr val="102B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198998670"/>
                  </a:ext>
                </a:extLst>
              </a:tr>
              <a:tr h="205475">
                <a:tc>
                  <a:txBody>
                    <a:bodyPr/>
                    <a:lstStyle/>
                    <a:p>
                      <a:pPr algn="l" fontAlgn="ctr"/>
                      <a:r>
                        <a:rPr lang="cs-CZ" sz="1400" b="1" i="0" u="none" strike="noStrike">
                          <a:solidFill>
                            <a:srgbClr val="151515"/>
                          </a:solidFill>
                          <a:effectLst/>
                          <a:latin typeface="Arial" panose="020B0604020202020204" pitchFamily="34" charset="0"/>
                        </a:rPr>
                        <a:t>Gabriel Jiří</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D02F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151515"/>
                          </a:solidFill>
                          <a:effectLst/>
                          <a:latin typeface="Arial" panose="020B0604020202020204" pitchFamily="34" charset="0"/>
                        </a:rPr>
                        <a:t>2</a:t>
                      </a:r>
                    </a:p>
                  </a:txBody>
                  <a:tcPr marL="9222" marR="9222" marT="9222" marB="0" anchor="ctr">
                    <a:lnL w="6350" cap="flat" cmpd="sng" algn="ctr">
                      <a:solidFill>
                        <a:srgbClr val="D02F0D"/>
                      </a:solidFill>
                      <a:prstDash val="solid"/>
                      <a:round/>
                      <a:headEnd type="none" w="med" len="med"/>
                      <a:tailEnd type="none" w="med" len="med"/>
                    </a:lnL>
                    <a:lnR w="12700" cap="flat" cmpd="sng" algn="ctr">
                      <a:solidFill>
                        <a:srgbClr val="902B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710428740"/>
                  </a:ext>
                </a:extLst>
              </a:tr>
              <a:tr h="205475">
                <a:tc>
                  <a:txBody>
                    <a:bodyPr/>
                    <a:lstStyle/>
                    <a:p>
                      <a:pPr algn="l" fontAlgn="ctr"/>
                      <a:r>
                        <a:rPr lang="cs-CZ" sz="1400" b="1" i="0" u="none" strike="noStrike">
                          <a:solidFill>
                            <a:srgbClr val="151515"/>
                          </a:solidFill>
                          <a:effectLst/>
                          <a:latin typeface="Arial" panose="020B0604020202020204" pitchFamily="34" charset="0"/>
                        </a:rPr>
                        <a:t>Horváth Koloman</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7032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dirty="0">
                          <a:solidFill>
                            <a:srgbClr val="151515"/>
                          </a:solidFill>
                          <a:effectLst/>
                          <a:latin typeface="Arial" panose="020B0604020202020204" pitchFamily="34" charset="0"/>
                        </a:rPr>
                        <a:t>0</a:t>
                      </a:r>
                    </a:p>
                  </a:txBody>
                  <a:tcPr marL="9222" marR="9222" marT="9222" marB="0" anchor="ctr">
                    <a:lnL w="6350" cap="flat" cmpd="sng" algn="ctr">
                      <a:solidFill>
                        <a:srgbClr val="70320D"/>
                      </a:solidFill>
                      <a:prstDash val="solid"/>
                      <a:round/>
                      <a:headEnd type="none" w="med" len="med"/>
                      <a:tailEnd type="none" w="med" len="med"/>
                    </a:lnL>
                    <a:lnR w="12700" cap="flat" cmpd="sng" algn="ctr">
                      <a:solidFill>
                        <a:srgbClr val="9031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564489986"/>
                  </a:ext>
                </a:extLst>
              </a:tr>
              <a:tr h="205475">
                <a:tc>
                  <a:txBody>
                    <a:bodyPr/>
                    <a:lstStyle/>
                    <a:p>
                      <a:pPr algn="l" fontAlgn="ctr"/>
                      <a:r>
                        <a:rPr lang="cs-CZ" sz="1400" b="1" i="0" u="none" strike="noStrike">
                          <a:solidFill>
                            <a:srgbClr val="151515"/>
                          </a:solidFill>
                          <a:effectLst/>
                          <a:latin typeface="Arial" panose="020B0604020202020204" pitchFamily="34" charset="0"/>
                        </a:rPr>
                        <a:t>Poráč Vladimír</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7033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151515"/>
                          </a:solidFill>
                          <a:effectLst/>
                          <a:latin typeface="Arial" panose="020B0604020202020204" pitchFamily="34" charset="0"/>
                        </a:rPr>
                        <a:t>0</a:t>
                      </a:r>
                    </a:p>
                  </a:txBody>
                  <a:tcPr marL="9222" marR="9222" marT="9222" marB="0" anchor="ctr">
                    <a:lnL w="6350" cap="flat" cmpd="sng" algn="ctr">
                      <a:solidFill>
                        <a:srgbClr val="70330D"/>
                      </a:solidFill>
                      <a:prstDash val="solid"/>
                      <a:round/>
                      <a:headEnd type="none" w="med" len="med"/>
                      <a:tailEnd type="none" w="med" len="med"/>
                    </a:lnL>
                    <a:lnR w="12700" cap="flat" cmpd="sng" algn="ctr">
                      <a:solidFill>
                        <a:srgbClr val="5032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895909412"/>
                  </a:ext>
                </a:extLst>
              </a:tr>
              <a:tr h="205475">
                <a:tc>
                  <a:txBody>
                    <a:bodyPr/>
                    <a:lstStyle/>
                    <a:p>
                      <a:pPr algn="l" fontAlgn="ctr"/>
                      <a:r>
                        <a:rPr lang="cs-CZ" sz="1400" b="1" i="0" u="none" strike="noStrike">
                          <a:solidFill>
                            <a:srgbClr val="151515"/>
                          </a:solidFill>
                          <a:effectLst/>
                          <a:latin typeface="Arial" panose="020B0604020202020204" pitchFamily="34" charset="0"/>
                        </a:rPr>
                        <a:t>Slavík Lukáš</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1037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dirty="0">
                          <a:solidFill>
                            <a:srgbClr val="151515"/>
                          </a:solidFill>
                          <a:effectLst/>
                          <a:latin typeface="Arial" panose="020B0604020202020204" pitchFamily="34" charset="0"/>
                        </a:rPr>
                        <a:t>1</a:t>
                      </a:r>
                    </a:p>
                  </a:txBody>
                  <a:tcPr marL="9222" marR="9222" marT="9222" marB="0" anchor="ctr">
                    <a:lnL w="6350" cap="flat" cmpd="sng" algn="ctr">
                      <a:solidFill>
                        <a:srgbClr val="10370D"/>
                      </a:solidFill>
                      <a:prstDash val="solid"/>
                      <a:round/>
                      <a:headEnd type="none" w="med" len="med"/>
                      <a:tailEnd type="none" w="med" len="med"/>
                    </a:lnL>
                    <a:lnR w="12700" cap="flat" cmpd="sng" algn="ctr">
                      <a:solidFill>
                        <a:srgbClr val="D032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762999520"/>
                  </a:ext>
                </a:extLst>
              </a:tr>
              <a:tr h="205475">
                <a:tc>
                  <a:txBody>
                    <a:bodyPr/>
                    <a:lstStyle/>
                    <a:p>
                      <a:pPr algn="l" fontAlgn="ctr"/>
                      <a:r>
                        <a:rPr lang="cs-CZ" sz="1400" b="1" i="0" u="none" strike="noStrike">
                          <a:solidFill>
                            <a:srgbClr val="151515"/>
                          </a:solidFill>
                          <a:effectLst/>
                          <a:latin typeface="Arial" panose="020B0604020202020204" pitchFamily="34" charset="0"/>
                        </a:rPr>
                        <a:t>Svoboda Matěj</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9032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151515"/>
                          </a:solidFill>
                          <a:effectLst/>
                          <a:latin typeface="Arial" panose="020B0604020202020204" pitchFamily="34" charset="0"/>
                        </a:rPr>
                        <a:t>0</a:t>
                      </a:r>
                    </a:p>
                  </a:txBody>
                  <a:tcPr marL="9222" marR="9222" marT="9222" marB="0" anchor="ctr">
                    <a:lnL w="6350" cap="flat" cmpd="sng" algn="ctr">
                      <a:solidFill>
                        <a:srgbClr val="90320D"/>
                      </a:solidFill>
                      <a:prstDash val="solid"/>
                      <a:round/>
                      <a:headEnd type="none" w="med" len="med"/>
                      <a:tailEnd type="none" w="med" len="med"/>
                    </a:lnL>
                    <a:lnR w="12700" cap="flat" cmpd="sng" algn="ctr">
                      <a:solidFill>
                        <a:srgbClr val="D0320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90426052"/>
                  </a:ext>
                </a:extLst>
              </a:tr>
              <a:tr h="205475">
                <a:tc>
                  <a:txBody>
                    <a:bodyPr/>
                    <a:lstStyle/>
                    <a:p>
                      <a:pPr algn="l" fontAlgn="ctr"/>
                      <a:r>
                        <a:rPr lang="cs-CZ" sz="1400" b="1" i="0" u="none" strike="noStrike">
                          <a:solidFill>
                            <a:srgbClr val="151515"/>
                          </a:solidFill>
                          <a:effectLst/>
                          <a:latin typeface="Arial" panose="020B0604020202020204" pitchFamily="34" charset="0"/>
                        </a:rPr>
                        <a:t>Šmidrkal Michal</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00CF4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400" b="1" i="0" u="none" strike="noStrike" dirty="0">
                          <a:solidFill>
                            <a:srgbClr val="151515"/>
                          </a:solidFill>
                          <a:effectLst/>
                          <a:latin typeface="Arial" panose="020B0604020202020204" pitchFamily="34" charset="0"/>
                        </a:rPr>
                        <a:t>0</a:t>
                      </a:r>
                    </a:p>
                  </a:txBody>
                  <a:tcPr marL="9222" marR="9222" marT="9222" marB="0" anchor="ctr">
                    <a:lnL w="6350" cap="flat" cmpd="sng" algn="ctr">
                      <a:solidFill>
                        <a:srgbClr val="00CF48"/>
                      </a:solidFill>
                      <a:prstDash val="solid"/>
                      <a:round/>
                      <a:headEnd type="none" w="med" len="med"/>
                      <a:tailEnd type="none" w="med" len="med"/>
                    </a:lnL>
                    <a:lnR w="12700" cap="flat" cmpd="sng" algn="ctr">
                      <a:solidFill>
                        <a:srgbClr val="C0CC4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4218266853"/>
                  </a:ext>
                </a:extLst>
              </a:tr>
              <a:tr h="215259">
                <a:tc>
                  <a:txBody>
                    <a:bodyPr/>
                    <a:lstStyle/>
                    <a:p>
                      <a:pPr algn="l" fontAlgn="ctr"/>
                      <a:r>
                        <a:rPr lang="cs-CZ" sz="1400" b="1" i="0" u="none" strike="noStrike">
                          <a:solidFill>
                            <a:srgbClr val="151515"/>
                          </a:solidFill>
                          <a:effectLst/>
                          <a:latin typeface="Arial" panose="020B0604020202020204" pitchFamily="34" charset="0"/>
                        </a:rPr>
                        <a:t>Šraga David</a:t>
                      </a:r>
                    </a:p>
                  </a:txBody>
                  <a:tcPr marL="9222" marR="9222" marT="922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a:solidFill>
                            <a:srgbClr val="151515"/>
                          </a:solidFill>
                          <a:effectLst/>
                          <a:latin typeface="Arial" panose="020B0604020202020204" pitchFamily="34" charset="0"/>
                        </a:rPr>
                        <a:t>0</a:t>
                      </a:r>
                    </a:p>
                  </a:txBody>
                  <a:tcPr marL="9222" marR="9222" marT="9222" marB="0" anchor="ctr">
                    <a:lnL w="6350" cap="flat" cmpd="sng" algn="ctr">
                      <a:solidFill>
                        <a:srgbClr val="000000"/>
                      </a:solidFill>
                      <a:prstDash val="solid"/>
                      <a:round/>
                      <a:headEnd type="none" w="med" len="med"/>
                      <a:tailEnd type="none" w="med" len="med"/>
                    </a:lnL>
                    <a:lnR w="6350" cap="flat" cmpd="sng" algn="ctr">
                      <a:solidFill>
                        <a:srgbClr val="20CD48"/>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400" b="1" i="0" u="none" strike="noStrike" dirty="0">
                          <a:solidFill>
                            <a:srgbClr val="151515"/>
                          </a:solidFill>
                          <a:effectLst/>
                          <a:latin typeface="Arial" panose="020B0604020202020204" pitchFamily="34" charset="0"/>
                        </a:rPr>
                        <a:t>1</a:t>
                      </a:r>
                    </a:p>
                  </a:txBody>
                  <a:tcPr marL="9222" marR="9222" marT="9222" marB="0" anchor="ctr">
                    <a:lnL w="6350" cap="flat" cmpd="sng" algn="ctr">
                      <a:solidFill>
                        <a:srgbClr val="20CD48"/>
                      </a:solidFill>
                      <a:prstDash val="solid"/>
                      <a:round/>
                      <a:headEnd type="none" w="med" len="med"/>
                      <a:tailEnd type="none" w="med" len="med"/>
                    </a:lnL>
                    <a:lnR w="12700" cap="flat" cmpd="sng" algn="ctr">
                      <a:solidFill>
                        <a:srgbClr val="40CF48"/>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42230616"/>
                  </a:ext>
                </a:extLst>
              </a:tr>
            </a:tbl>
          </a:graphicData>
        </a:graphic>
      </p:graphicFrame>
      <p:sp>
        <p:nvSpPr>
          <p:cNvPr id="8" name="Obdélník 7"/>
          <p:cNvSpPr/>
          <p:nvPr/>
        </p:nvSpPr>
        <p:spPr>
          <a:xfrm>
            <a:off x="5514278" y="163116"/>
            <a:ext cx="4597134" cy="1446550"/>
          </a:xfrm>
          <a:prstGeom prst="rect">
            <a:avLst/>
          </a:prstGeom>
          <a:pattFill prst="dkHorz">
            <a:fgClr>
              <a:schemeClr val="accent1"/>
            </a:fgClr>
            <a:bgClr>
              <a:schemeClr val="bg1"/>
            </a:bgClr>
          </a:pattFill>
        </p:spPr>
        <p:txBody>
          <a:bodyPr wrap="square" lIns="91440" tIns="45720" rIns="91440" bIns="45720">
            <a:spAutoFit/>
          </a:bodyPr>
          <a:lstStyle/>
          <a:p>
            <a:pPr algn="ctr"/>
            <a:r>
              <a:rPr lang="cs-CZ" sz="4400" b="1" cap="none" spc="0" dirty="0" smtClean="0">
                <a:ln w="13462">
                  <a:solidFill>
                    <a:schemeClr val="bg1"/>
                  </a:solidFill>
                  <a:prstDash val="solid"/>
                </a:ln>
                <a:solidFill>
                  <a:srgbClr val="6600CC"/>
                </a:solidFill>
                <a:effectLst>
                  <a:outerShdw dist="38100" dir="2700000" algn="bl" rotWithShape="0">
                    <a:schemeClr val="accent5"/>
                  </a:outerShdw>
                </a:effectLst>
              </a:rPr>
              <a:t>Hráčská statistika</a:t>
            </a:r>
            <a:endParaRPr lang="cs-CZ" sz="4400" b="1" cap="none" spc="0" dirty="0">
              <a:ln w="13462">
                <a:solidFill>
                  <a:schemeClr val="bg1"/>
                </a:solidFill>
                <a:prstDash val="solid"/>
              </a:ln>
              <a:solidFill>
                <a:srgbClr val="6600CC"/>
              </a:solidFill>
              <a:effectLst>
                <a:outerShdw dist="38100" dir="2700000" algn="bl" rotWithShape="0">
                  <a:schemeClr val="accent5"/>
                </a:outerShdw>
              </a:effectLst>
            </a:endParaRPr>
          </a:p>
        </p:txBody>
      </p:sp>
      <p:sp>
        <p:nvSpPr>
          <p:cNvPr id="9" name="TextovéPole 8"/>
          <p:cNvSpPr txBox="1"/>
          <p:nvPr/>
        </p:nvSpPr>
        <p:spPr>
          <a:xfrm>
            <a:off x="7582962" y="6953226"/>
            <a:ext cx="55391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19</a:t>
            </a:r>
          </a:p>
        </p:txBody>
      </p:sp>
      <p:sp>
        <p:nvSpPr>
          <p:cNvPr id="10" name="TextovéPole 9"/>
          <p:cNvSpPr txBox="1"/>
          <p:nvPr/>
        </p:nvSpPr>
        <p:spPr>
          <a:xfrm>
            <a:off x="1874784" y="6931868"/>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26</a:t>
            </a:r>
          </a:p>
        </p:txBody>
      </p:sp>
    </p:spTree>
    <p:extLst>
      <p:ext uri="{BB962C8B-B14F-4D97-AF65-F5344CB8AC3E}">
        <p14:creationId xmlns:p14="http://schemas.microsoft.com/office/powerpoint/2010/main" val="3599439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p:cNvSpPr txBox="1"/>
          <p:nvPr/>
        </p:nvSpPr>
        <p:spPr>
          <a:xfrm>
            <a:off x="78547" y="2378844"/>
            <a:ext cx="4680520" cy="4616648"/>
          </a:xfrm>
          <a:prstGeom prst="rect">
            <a:avLst/>
          </a:prstGeom>
          <a:solidFill>
            <a:srgbClr val="CCFFFF">
              <a:alpha val="24000"/>
            </a:srgbClr>
          </a:solidFill>
        </p:spPr>
        <p:txBody>
          <a:bodyPr wrap="square" rtlCol="0">
            <a:spAutoFit/>
          </a:bodyPr>
          <a:lstStyle/>
          <a:p>
            <a:pPr algn="just"/>
            <a:r>
              <a:rPr lang="cs-CZ" sz="1400" b="0" dirty="0" smtClean="0">
                <a:latin typeface="Arial" panose="020B0604020202020204" pitchFamily="34" charset="0"/>
                <a:cs typeface="Arial" panose="020B0604020202020204" pitchFamily="34" charset="0"/>
              </a:rPr>
              <a:t>Malé ohlédnutí za podzimní částí soutěže. Loni divize a pád do Ústeckého přeboru. Nálada a pohoda v mužstvu byla hodně nalomena a odrazilo se to i v odchodu klíčových hráčů do jiných týmů v rámci volného přestupu. Pro oživení kolektivu bylo třeba něco udělat a pokusit tým nastartovat do další činnosti. V tuto dobu fotbalový oddíl oslovil Jiřího </a:t>
            </a:r>
            <a:r>
              <a:rPr lang="cs-CZ" sz="1400" b="0" dirty="0" err="1" smtClean="0">
                <a:latin typeface="Arial" panose="020B0604020202020204" pitchFamily="34" charset="0"/>
                <a:cs typeface="Arial" panose="020B0604020202020204" pitchFamily="34" charset="0"/>
              </a:rPr>
              <a:t>Ransdorfa</a:t>
            </a:r>
            <a:r>
              <a:rPr lang="cs-CZ" sz="1400" b="0" dirty="0" smtClean="0">
                <a:latin typeface="Arial" panose="020B0604020202020204" pitchFamily="34" charset="0"/>
                <a:cs typeface="Arial" panose="020B0604020202020204" pitchFamily="34" charset="0"/>
              </a:rPr>
              <a:t> a Karla Zunu s nabídkou na převzetí týmu. I přes určité obavy související s rozpadem mužstva řekli nakonec ano. Začala hektická jednání o přestupech s cílem kádr doplnit. Herní letní prověrkou byl celkem kvalitně obsazený tradiční turnaj v Dobříni, kde jsme obsadili 2. místo. S pozdějším vítězem účastníkem České fotbalové ligy jsme sehráli vyrovnanou partii, i když jsme nakonec prohráli. To už jsme hráli s některými novými posilami v </a:t>
            </a:r>
            <a:r>
              <a:rPr lang="cs-CZ" sz="1400" b="0" dirty="0" err="1" smtClean="0">
                <a:latin typeface="Arial" panose="020B0604020202020204" pitchFamily="34" charset="0"/>
                <a:cs typeface="Arial" panose="020B0604020202020204" pitchFamily="34" charset="0"/>
              </a:rPr>
              <a:t>sestavě,jako</a:t>
            </a:r>
            <a:r>
              <a:rPr lang="cs-CZ" sz="1400" b="0" dirty="0" smtClean="0">
                <a:latin typeface="Arial" panose="020B0604020202020204" pitchFamily="34" charset="0"/>
                <a:cs typeface="Arial" panose="020B0604020202020204" pitchFamily="34" charset="0"/>
              </a:rPr>
              <a:t> třeba Marek Faust nebo David Brandejs. Začátek podzimní části Ústeckého přeboru proti Modlanům doma 12.8.2017 se blížil a mohli jsme hlásit, že jsme připraveni. Za cíl jsme si stanovili hrát pohledný fotbal, který se bude divákům líbit a nebudou nás trápit starosti se</a:t>
            </a:r>
          </a:p>
        </p:txBody>
      </p:sp>
      <p:sp>
        <p:nvSpPr>
          <p:cNvPr id="7" name="TextovéPole 6"/>
          <p:cNvSpPr txBox="1"/>
          <p:nvPr/>
        </p:nvSpPr>
        <p:spPr>
          <a:xfrm>
            <a:off x="71984" y="91108"/>
            <a:ext cx="4680520" cy="2062103"/>
          </a:xfrm>
          <a:prstGeom prst="rect">
            <a:avLst/>
          </a:prstGeom>
          <a:solidFill>
            <a:srgbClr val="EEBAFE"/>
          </a:solidFill>
          <a:effectLst>
            <a:glow rad="101600">
              <a:schemeClr val="bg1">
                <a:lumMod val="95000"/>
                <a:alpha val="40000"/>
              </a:schemeClr>
            </a:glow>
            <a:outerShdw blurRad="50800" dist="50800" dir="5400000" algn="ctr" rotWithShape="0">
              <a:srgbClr val="FFFF00"/>
            </a:outerShdw>
            <a:softEdge rad="342900"/>
          </a:effectLst>
        </p:spPr>
        <p:txBody>
          <a:bodyPr wrap="square" rtlCol="0">
            <a:spAutoFit/>
          </a:bodyPr>
          <a:lstStyle/>
          <a:p>
            <a:pPr algn="ctr"/>
            <a:r>
              <a:rPr lang="cs-CZ" sz="3200" dirty="0" smtClean="0">
                <a:solidFill>
                  <a:srgbClr val="FF0000"/>
                </a:solidFill>
                <a:latin typeface="Berlin Sans FB Demi" panose="020E0802020502020306" pitchFamily="34" charset="0"/>
              </a:rPr>
              <a:t>Projděme se dosavadním průběhem mužstva dospělých v Ústeckém přeboru </a:t>
            </a:r>
          </a:p>
        </p:txBody>
      </p:sp>
      <p:cxnSp>
        <p:nvCxnSpPr>
          <p:cNvPr id="9" name="Přímá spojnice se šipkou 8"/>
          <p:cNvCxnSpPr/>
          <p:nvPr/>
        </p:nvCxnSpPr>
        <p:spPr bwMode="auto">
          <a:xfrm>
            <a:off x="2952304" y="7075884"/>
            <a:ext cx="1008112" cy="0"/>
          </a:xfrm>
          <a:prstGeom prst="straightConnector1">
            <a:avLst/>
          </a:prstGeom>
          <a:noFill/>
          <a:ln w="38100" cap="flat" cmpd="sng" algn="ctr">
            <a:solidFill>
              <a:srgbClr val="669900"/>
            </a:solidFill>
            <a:prstDash val="solid"/>
            <a:round/>
            <a:headEnd type="none" w="med" len="med"/>
            <a:tailEnd type="triangle"/>
          </a:ln>
          <a:effectLst>
            <a:outerShdw dist="45791" dir="2021404" algn="ctr" rotWithShape="0">
              <a:srgbClr val="9999FF"/>
            </a:outerShdw>
          </a:effectLst>
        </p:spPr>
      </p:cxnSp>
      <p:sp>
        <p:nvSpPr>
          <p:cNvPr id="5" name="TextovéPole 4"/>
          <p:cNvSpPr txBox="1"/>
          <p:nvPr/>
        </p:nvSpPr>
        <p:spPr>
          <a:xfrm>
            <a:off x="1874784" y="6931868"/>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20</a:t>
            </a:r>
          </a:p>
        </p:txBody>
      </p:sp>
      <p:sp>
        <p:nvSpPr>
          <p:cNvPr id="8" name="TextovéPole 7"/>
          <p:cNvSpPr txBox="1"/>
          <p:nvPr/>
        </p:nvSpPr>
        <p:spPr>
          <a:xfrm>
            <a:off x="7344792" y="7004811"/>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25</a:t>
            </a:r>
          </a:p>
        </p:txBody>
      </p:sp>
      <p:graphicFrame>
        <p:nvGraphicFramePr>
          <p:cNvPr id="3" name="Tabulka 2"/>
          <p:cNvGraphicFramePr>
            <a:graphicFrameLocks noGrp="1"/>
          </p:cNvGraphicFramePr>
          <p:nvPr>
            <p:extLst>
              <p:ext uri="{D42A27DB-BD31-4B8C-83A1-F6EECF244321}">
                <p14:modId xmlns:p14="http://schemas.microsoft.com/office/powerpoint/2010/main" val="2736072149"/>
              </p:ext>
            </p:extLst>
          </p:nvPr>
        </p:nvGraphicFramePr>
        <p:xfrm>
          <a:off x="5576653" y="207144"/>
          <a:ext cx="4504443" cy="6508694"/>
        </p:xfrm>
        <a:graphic>
          <a:graphicData uri="http://schemas.openxmlformats.org/drawingml/2006/table">
            <a:tbl>
              <a:tblPr/>
              <a:tblGrid>
                <a:gridCol w="605171">
                  <a:extLst>
                    <a:ext uri="{9D8B030D-6E8A-4147-A177-3AD203B41FA5}">
                      <a16:colId xmlns:a16="http://schemas.microsoft.com/office/drawing/2014/main" val="270216235"/>
                    </a:ext>
                  </a:extLst>
                </a:gridCol>
                <a:gridCol w="608884">
                  <a:extLst>
                    <a:ext uri="{9D8B030D-6E8A-4147-A177-3AD203B41FA5}">
                      <a16:colId xmlns:a16="http://schemas.microsoft.com/office/drawing/2014/main" val="544705537"/>
                    </a:ext>
                  </a:extLst>
                </a:gridCol>
                <a:gridCol w="326719">
                  <a:extLst>
                    <a:ext uri="{9D8B030D-6E8A-4147-A177-3AD203B41FA5}">
                      <a16:colId xmlns:a16="http://schemas.microsoft.com/office/drawing/2014/main" val="487722736"/>
                    </a:ext>
                  </a:extLst>
                </a:gridCol>
                <a:gridCol w="910541">
                  <a:extLst>
                    <a:ext uri="{9D8B030D-6E8A-4147-A177-3AD203B41FA5}">
                      <a16:colId xmlns:a16="http://schemas.microsoft.com/office/drawing/2014/main" val="1451336557"/>
                    </a:ext>
                  </a:extLst>
                </a:gridCol>
                <a:gridCol w="1061835">
                  <a:extLst>
                    <a:ext uri="{9D8B030D-6E8A-4147-A177-3AD203B41FA5}">
                      <a16:colId xmlns:a16="http://schemas.microsoft.com/office/drawing/2014/main" val="3633422536"/>
                    </a:ext>
                  </a:extLst>
                </a:gridCol>
                <a:gridCol w="452950">
                  <a:extLst>
                    <a:ext uri="{9D8B030D-6E8A-4147-A177-3AD203B41FA5}">
                      <a16:colId xmlns:a16="http://schemas.microsoft.com/office/drawing/2014/main" val="3900500857"/>
                    </a:ext>
                  </a:extLst>
                </a:gridCol>
                <a:gridCol w="538343">
                  <a:extLst>
                    <a:ext uri="{9D8B030D-6E8A-4147-A177-3AD203B41FA5}">
                      <a16:colId xmlns:a16="http://schemas.microsoft.com/office/drawing/2014/main" val="2787078577"/>
                    </a:ext>
                  </a:extLst>
                </a:gridCol>
              </a:tblGrid>
              <a:tr h="374899">
                <a:tc gridSpan="7">
                  <a:txBody>
                    <a:bodyPr/>
                    <a:lstStyle/>
                    <a:p>
                      <a:pPr algn="ctr" fontAlgn="ctr"/>
                      <a:r>
                        <a:rPr lang="cs-CZ" sz="1200" b="1" i="0" u="none" strike="noStrike" dirty="0">
                          <a:solidFill>
                            <a:srgbClr val="000000"/>
                          </a:solidFill>
                          <a:effectLst/>
                          <a:latin typeface="Arial" panose="020B0604020202020204" pitchFamily="34" charset="0"/>
                        </a:rPr>
                        <a:t>Ústecký přebor dospělí jaro 2018 - změny </a:t>
                      </a:r>
                      <a:r>
                        <a:rPr lang="cs-CZ" sz="1200" b="1" i="0" u="none" strike="noStrike" dirty="0" smtClean="0">
                          <a:solidFill>
                            <a:srgbClr val="000000"/>
                          </a:solidFill>
                          <a:effectLst/>
                          <a:latin typeface="Arial" panose="020B0604020202020204" pitchFamily="34" charset="0"/>
                        </a:rPr>
                        <a:t>vyhrazeny</a:t>
                      </a:r>
                      <a:endParaRPr lang="cs-CZ" sz="1200" b="1" i="0" u="none" strike="noStrike" dirty="0">
                        <a:solidFill>
                          <a:srgbClr val="000000"/>
                        </a:solidFill>
                        <a:effectLst/>
                        <a:latin typeface="Arial" panose="020B0604020202020204" pitchFamily="34" charset="0"/>
                      </a:endParaRPr>
                    </a:p>
                  </a:txBody>
                  <a:tcPr marL="2429" marR="2429" marT="242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994762980"/>
                  </a:ext>
                </a:extLst>
              </a:tr>
              <a:tr h="222027">
                <a:tc>
                  <a:txBody>
                    <a:bodyPr/>
                    <a:lstStyle/>
                    <a:p>
                      <a:pPr algn="ctr" fontAlgn="ctr"/>
                      <a:r>
                        <a:rPr lang="cs-CZ" sz="600" b="1" i="0" u="none" strike="noStrike">
                          <a:solidFill>
                            <a:srgbClr val="000000"/>
                          </a:solidFill>
                          <a:effectLst/>
                          <a:latin typeface="Arial" panose="020B0604020202020204" pitchFamily="34" charset="0"/>
                        </a:rPr>
                        <a:t>Datum</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Den</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Čas</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Doma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Venku</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Kolo</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600" b="1" i="0" u="none" strike="noStrike">
                          <a:solidFill>
                            <a:srgbClr val="000000"/>
                          </a:solidFill>
                          <a:effectLst/>
                          <a:latin typeface="Arial" panose="020B0604020202020204" pitchFamily="34" charset="0"/>
                        </a:rPr>
                        <a:t>Výsledek</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281732728"/>
                  </a:ext>
                </a:extLst>
              </a:tr>
              <a:tr h="388731">
                <a:tc>
                  <a:txBody>
                    <a:bodyPr/>
                    <a:lstStyle/>
                    <a:p>
                      <a:pPr algn="ctr" fontAlgn="ctr"/>
                      <a:r>
                        <a:rPr lang="cs-CZ" sz="800" b="1" i="0" u="none" strike="noStrike" dirty="0">
                          <a:solidFill>
                            <a:srgbClr val="0000CC"/>
                          </a:solidFill>
                          <a:effectLst/>
                          <a:latin typeface="Arial" panose="020B0604020202020204" pitchFamily="34" charset="0"/>
                        </a:rPr>
                        <a:t>10.03.2018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14:30</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SK Baník Modlany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16</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3083858749"/>
                  </a:ext>
                </a:extLst>
              </a:tr>
              <a:tr h="388731">
                <a:tc>
                  <a:txBody>
                    <a:bodyPr/>
                    <a:lstStyle/>
                    <a:p>
                      <a:pPr algn="ctr" fontAlgn="ctr"/>
                      <a:r>
                        <a:rPr lang="cs-CZ" sz="800" b="1" i="0" u="none" strike="noStrike">
                          <a:solidFill>
                            <a:srgbClr val="0000CC"/>
                          </a:solidFill>
                          <a:effectLst/>
                          <a:latin typeface="Arial" panose="020B0604020202020204" pitchFamily="34" charset="0"/>
                        </a:rPr>
                        <a:t>17.03.2018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10:15</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TJ Horní Jiřetín/FK Litvínov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17</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977621690"/>
                  </a:ext>
                </a:extLst>
              </a:tr>
              <a:tr h="469534">
                <a:tc>
                  <a:txBody>
                    <a:bodyPr/>
                    <a:lstStyle/>
                    <a:p>
                      <a:pPr algn="ctr" fontAlgn="ctr"/>
                      <a:r>
                        <a:rPr lang="cs-CZ" sz="800" b="1" i="0" u="none" strike="noStrike">
                          <a:solidFill>
                            <a:srgbClr val="0000CC"/>
                          </a:solidFill>
                          <a:effectLst/>
                          <a:latin typeface="Arial" panose="020B0604020202020204" pitchFamily="34" charset="0"/>
                        </a:rPr>
                        <a:t>25.03.2018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dirty="0">
                          <a:solidFill>
                            <a:srgbClr val="0000CC"/>
                          </a:solidFill>
                          <a:effectLst/>
                          <a:latin typeface="Arial" panose="020B0604020202020204" pitchFamily="34" charset="0"/>
                        </a:rPr>
                        <a:t>neděle</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15:00</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FK Neštěmice</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SK Štětí, z.s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18</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3012564454"/>
                  </a:ext>
                </a:extLst>
              </a:tr>
              <a:tr h="388731">
                <a:tc>
                  <a:txBody>
                    <a:bodyPr/>
                    <a:lstStyle/>
                    <a:p>
                      <a:pPr algn="ctr" fontAlgn="ctr"/>
                      <a:r>
                        <a:rPr lang="cs-CZ" sz="800" b="1" i="0" u="none" strike="noStrike">
                          <a:solidFill>
                            <a:srgbClr val="0000CC"/>
                          </a:solidFill>
                          <a:effectLst/>
                          <a:latin typeface="Arial" panose="020B0604020202020204" pitchFamily="34" charset="0"/>
                        </a:rPr>
                        <a:t>31.03.2018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neděle</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10:15</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SK Štětí, z.s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FK Jiskra Modrá</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19</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481914922"/>
                  </a:ext>
                </a:extLst>
              </a:tr>
              <a:tr h="388731">
                <a:tc>
                  <a:txBody>
                    <a:bodyPr/>
                    <a:lstStyle/>
                    <a:p>
                      <a:pPr algn="ctr" fontAlgn="ctr"/>
                      <a:r>
                        <a:rPr lang="cs-CZ" sz="800" b="1" i="0" u="none" strike="noStrike">
                          <a:solidFill>
                            <a:srgbClr val="0000CC"/>
                          </a:solidFill>
                          <a:effectLst/>
                          <a:latin typeface="Arial" panose="020B0604020202020204" pitchFamily="34" charset="0"/>
                        </a:rPr>
                        <a:t>07.04.2018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16:30</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dirty="0">
                          <a:solidFill>
                            <a:srgbClr val="0000CC"/>
                          </a:solidFill>
                          <a:effectLst/>
                          <a:latin typeface="Arial" panose="020B0604020202020204" pitchFamily="34" charset="0"/>
                        </a:rPr>
                        <a:t>FK Jílové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20</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1540868239"/>
                  </a:ext>
                </a:extLst>
              </a:tr>
              <a:tr h="388731">
                <a:tc>
                  <a:txBody>
                    <a:bodyPr/>
                    <a:lstStyle/>
                    <a:p>
                      <a:pPr algn="ctr" fontAlgn="ctr"/>
                      <a:r>
                        <a:rPr lang="cs-CZ" sz="800" b="1" i="0" u="none" strike="noStrike">
                          <a:solidFill>
                            <a:srgbClr val="0000CC"/>
                          </a:solidFill>
                          <a:effectLst/>
                          <a:latin typeface="Arial" panose="020B0604020202020204" pitchFamily="34" charset="0"/>
                        </a:rPr>
                        <a:t>14.04.2018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10:15</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SK STAP Vilémov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21</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797896748"/>
                  </a:ext>
                </a:extLst>
              </a:tr>
              <a:tr h="388731">
                <a:tc>
                  <a:txBody>
                    <a:bodyPr/>
                    <a:lstStyle/>
                    <a:p>
                      <a:pPr algn="ctr" fontAlgn="ctr"/>
                      <a:r>
                        <a:rPr lang="cs-CZ" sz="800" b="1" i="0" u="none" strike="noStrike">
                          <a:solidFill>
                            <a:srgbClr val="0000CC"/>
                          </a:solidFill>
                          <a:effectLst/>
                          <a:latin typeface="Arial" panose="020B0604020202020204" pitchFamily="34" charset="0"/>
                        </a:rPr>
                        <a:t>21.04.2018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10:15</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Mostecký fotbalový klub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22</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2271408234"/>
                  </a:ext>
                </a:extLst>
              </a:tr>
              <a:tr h="388731">
                <a:tc>
                  <a:txBody>
                    <a:bodyPr/>
                    <a:lstStyle/>
                    <a:p>
                      <a:pPr algn="ctr" fontAlgn="ctr"/>
                      <a:r>
                        <a:rPr lang="cs-CZ" sz="800" b="1" i="0" u="none" strike="noStrike" dirty="0">
                          <a:solidFill>
                            <a:srgbClr val="0000CC"/>
                          </a:solidFill>
                          <a:effectLst/>
                          <a:latin typeface="Arial" panose="020B0604020202020204" pitchFamily="34" charset="0"/>
                        </a:rPr>
                        <a:t>28.04.2018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10:15</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FK Tatran Kadaň</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23</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556797705"/>
                  </a:ext>
                </a:extLst>
              </a:tr>
              <a:tr h="388731">
                <a:tc>
                  <a:txBody>
                    <a:bodyPr/>
                    <a:lstStyle/>
                    <a:p>
                      <a:pPr algn="ctr" fontAlgn="ctr"/>
                      <a:r>
                        <a:rPr lang="cs-CZ" sz="800" b="1" i="0" u="none" strike="noStrike" dirty="0">
                          <a:solidFill>
                            <a:srgbClr val="0000CC"/>
                          </a:solidFill>
                          <a:effectLst/>
                          <a:latin typeface="Arial" panose="020B0604020202020204" pitchFamily="34" charset="0"/>
                        </a:rPr>
                        <a:t>05.05.2018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15:00</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FK Bílina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dirty="0">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24</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1138609655"/>
                  </a:ext>
                </a:extLst>
              </a:tr>
              <a:tr h="388731">
                <a:tc>
                  <a:txBody>
                    <a:bodyPr/>
                    <a:lstStyle/>
                    <a:p>
                      <a:pPr algn="ctr" fontAlgn="ctr"/>
                      <a:r>
                        <a:rPr lang="cs-CZ" sz="800" b="1" i="0" u="none" strike="noStrike" dirty="0">
                          <a:solidFill>
                            <a:srgbClr val="0000CC"/>
                          </a:solidFill>
                          <a:effectLst/>
                          <a:latin typeface="Arial" panose="020B0604020202020204" pitchFamily="34" charset="0"/>
                        </a:rPr>
                        <a:t>12.05.2018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10:15</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SK Brná, z.s.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CC"/>
                          </a:solidFill>
                          <a:effectLst/>
                          <a:latin typeface="Arial" panose="020B0604020202020204" pitchFamily="34" charset="0"/>
                        </a:rPr>
                        <a:t>25</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588369634"/>
                  </a:ext>
                </a:extLst>
              </a:tr>
              <a:tr h="388731">
                <a:tc>
                  <a:txBody>
                    <a:bodyPr/>
                    <a:lstStyle/>
                    <a:p>
                      <a:pPr algn="ctr" fontAlgn="ctr"/>
                      <a:r>
                        <a:rPr lang="cs-CZ" sz="800" b="1" i="0" u="none" strike="noStrike" dirty="0">
                          <a:solidFill>
                            <a:srgbClr val="0000CC"/>
                          </a:solidFill>
                          <a:effectLst/>
                          <a:latin typeface="Arial" panose="020B0604020202020204" pitchFamily="34" charset="0"/>
                        </a:rPr>
                        <a:t>19.05.2018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14:30</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FK Litoměřicko B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dirty="0">
                          <a:solidFill>
                            <a:srgbClr val="0000CC"/>
                          </a:solidFill>
                          <a:effectLst/>
                          <a:latin typeface="Arial" panose="020B0604020202020204" pitchFamily="34" charset="0"/>
                        </a:rPr>
                        <a:t>26</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dirty="0">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3201298707"/>
                  </a:ext>
                </a:extLst>
              </a:tr>
              <a:tr h="388731">
                <a:tc>
                  <a:txBody>
                    <a:bodyPr/>
                    <a:lstStyle/>
                    <a:p>
                      <a:pPr algn="ctr" fontAlgn="ctr"/>
                      <a:r>
                        <a:rPr lang="cs-CZ" sz="800" b="1" i="0" u="none" strike="noStrike" dirty="0">
                          <a:solidFill>
                            <a:srgbClr val="0000CC"/>
                          </a:solidFill>
                          <a:effectLst/>
                          <a:latin typeface="Arial" panose="020B0604020202020204" pitchFamily="34" charset="0"/>
                        </a:rPr>
                        <a:t>26.05.2018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17:00</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FK Slavoj Žatec</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27</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dirty="0">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1113709544"/>
                  </a:ext>
                </a:extLst>
              </a:tr>
              <a:tr h="388731">
                <a:tc>
                  <a:txBody>
                    <a:bodyPr/>
                    <a:lstStyle/>
                    <a:p>
                      <a:pPr algn="ctr" fontAlgn="ctr"/>
                      <a:r>
                        <a:rPr lang="cs-CZ" sz="800" b="1" i="0" u="none" strike="noStrike" dirty="0">
                          <a:solidFill>
                            <a:srgbClr val="0000CC"/>
                          </a:solidFill>
                          <a:effectLst/>
                          <a:latin typeface="Arial" panose="020B0604020202020204" pitchFamily="34" charset="0"/>
                        </a:rPr>
                        <a:t>02.06.2018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10:15</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TJ Krupka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28</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99860450"/>
                  </a:ext>
                </a:extLst>
              </a:tr>
              <a:tr h="388731">
                <a:tc>
                  <a:txBody>
                    <a:bodyPr/>
                    <a:lstStyle/>
                    <a:p>
                      <a:pPr algn="ctr" fontAlgn="ctr"/>
                      <a:r>
                        <a:rPr lang="cs-CZ" sz="800" b="1" i="0" u="none" strike="noStrike" dirty="0">
                          <a:solidFill>
                            <a:srgbClr val="0000CC"/>
                          </a:solidFill>
                          <a:effectLst/>
                          <a:latin typeface="Arial" panose="020B0604020202020204" pitchFamily="34" charset="0"/>
                        </a:rPr>
                        <a:t>09.06.2018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17:00</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TJ Sokol Srbice </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a:solidFill>
                            <a:srgbClr val="0000CC"/>
                          </a:solidFill>
                          <a:effectLst/>
                          <a:latin typeface="Arial" panose="020B0604020202020204" pitchFamily="34" charset="0"/>
                        </a:rPr>
                        <a:t>29</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fontAlgn="ctr"/>
                      <a:r>
                        <a:rPr lang="cs-CZ" sz="900" b="1" i="0" u="none" strike="noStrike" dirty="0">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170797111"/>
                  </a:ext>
                </a:extLst>
              </a:tr>
              <a:tr h="388731">
                <a:tc>
                  <a:txBody>
                    <a:bodyPr/>
                    <a:lstStyle/>
                    <a:p>
                      <a:pPr algn="ctr" fontAlgn="ctr"/>
                      <a:r>
                        <a:rPr lang="cs-CZ" sz="800" b="1" i="0" u="none" strike="noStrike" dirty="0">
                          <a:solidFill>
                            <a:srgbClr val="0000CC"/>
                          </a:solidFill>
                          <a:effectLst/>
                          <a:latin typeface="Arial" panose="020B0604020202020204" pitchFamily="34" charset="0"/>
                        </a:rPr>
                        <a:t>16.62018</a:t>
                      </a:r>
                    </a:p>
                  </a:txBody>
                  <a:tcPr marL="2429" marR="2429" marT="242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10:15</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TJ Spartak Perštejn</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a:solidFill>
                            <a:srgbClr val="0000CC"/>
                          </a:solidFill>
                          <a:effectLst/>
                          <a:latin typeface="Arial" panose="020B0604020202020204" pitchFamily="34" charset="0"/>
                        </a:rPr>
                        <a:t>30</a:t>
                      </a:r>
                    </a:p>
                  </a:txBody>
                  <a:tcPr marL="2429" marR="2429" marT="242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tc>
                  <a:txBody>
                    <a:bodyPr/>
                    <a:lstStyle/>
                    <a:p>
                      <a:pPr algn="ctr" fontAlgn="ctr"/>
                      <a:r>
                        <a:rPr lang="cs-CZ" sz="900" b="1" i="0" u="none" strike="noStrike" dirty="0">
                          <a:solidFill>
                            <a:srgbClr val="0000CC"/>
                          </a:solidFill>
                          <a:effectLst/>
                          <a:latin typeface="Arial" panose="020B0604020202020204" pitchFamily="34" charset="0"/>
                        </a:rPr>
                        <a:t> </a:t>
                      </a:r>
                    </a:p>
                  </a:txBody>
                  <a:tcPr marL="2429" marR="2429" marT="242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486174979"/>
                  </a:ext>
                </a:extLst>
              </a:tr>
            </a:tbl>
          </a:graphicData>
        </a:graphic>
      </p:graphicFrame>
    </p:spTree>
    <p:extLst>
      <p:ext uri="{BB962C8B-B14F-4D97-AF65-F5344CB8AC3E}">
        <p14:creationId xmlns:p14="http://schemas.microsoft.com/office/powerpoint/2010/main" val="2347416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5400576" y="523156"/>
            <a:ext cx="4752528" cy="5893921"/>
          </a:xfrm>
          <a:prstGeom prst="rect">
            <a:avLst/>
          </a:prstGeom>
          <a:solidFill>
            <a:srgbClr val="CCFFFF">
              <a:alpha val="21000"/>
            </a:srgbClr>
          </a:solidFill>
        </p:spPr>
        <p:txBody>
          <a:bodyPr wrap="square">
            <a:spAutoFit/>
          </a:bodyPr>
          <a:lstStyle/>
          <a:p>
            <a:pPr algn="just"/>
            <a:r>
              <a:rPr lang="cs-CZ" sz="1300" b="0" dirty="0" smtClean="0">
                <a:latin typeface="Arial" panose="020B0604020202020204" pitchFamily="34" charset="0"/>
                <a:cs typeface="Arial" panose="020B0604020202020204" pitchFamily="34" charset="0"/>
              </a:rPr>
              <a:t>sestupem. První zápas to byl ale </a:t>
            </a:r>
            <a:r>
              <a:rPr lang="cs-CZ" sz="1300" b="0" dirty="0" err="1" smtClean="0">
                <a:latin typeface="Arial" panose="020B0604020202020204" pitchFamily="34" charset="0"/>
                <a:cs typeface="Arial" panose="020B0604020202020204" pitchFamily="34" charset="0"/>
              </a:rPr>
              <a:t>fičák</a:t>
            </a:r>
            <a:r>
              <a:rPr lang="cs-CZ" sz="1300" b="0" dirty="0" smtClean="0">
                <a:latin typeface="Arial" panose="020B0604020202020204" pitchFamily="34" charset="0"/>
                <a:cs typeface="Arial" panose="020B0604020202020204" pitchFamily="34" charset="0"/>
              </a:rPr>
              <a:t>. Hlavně v 1. poločase jsme se nestačili divit, když nám Modlany střílely jednu branku za druhou a v podstatě všechno do čeho koply skončilo v síti. Prohra 5:2 nám uštědřila velké zklamání, ale se svěšenými hlavami ke 2.kolu do Horního Jiřetína, kde má své sídlo domácí tým sdružený s Litvínovem, jsme nevyráželi. Zodpovědný a disciplinovaný výkon vedl k zasloužené výhře 2:0. Ve 2. domácím </a:t>
            </a:r>
            <a:r>
              <a:rPr lang="cs-CZ" sz="1300" b="0" dirty="0">
                <a:latin typeface="Arial" panose="020B0604020202020204" pitchFamily="34" charset="0"/>
                <a:cs typeface="Arial" panose="020B0604020202020204" pitchFamily="34" charset="0"/>
              </a:rPr>
              <a:t>zápase jsme již výhru hostů nepřipustili a po kanonádě Vokouna jsme přestříleli Neštěmice 6:2. První zářijovou neděli jsme mířili do Modré a na některé akce byla radost se dívat. Odměněni jsme byli výhrou 4:0. Po 4. kolech jsme byli na 2. místě za Mostem. Hattrick Brandejse byl tím hlavním faktorem, který rozhodl o našem domácím vítězství nad nováčkem soutěže z Jílového 3:2 v 5. kole. Následovala dlouhá cesta až do Vilémova, kde jsme vyhráli gólem z penalty 1:0, ale to co následovala v dalších 2 týdnech stojí za to zmínit. Podle video záznamu se disciplinární komise rozhodla potrestat Marka Fausta za nafilmovanou penaltu zastavením závodní činnosti na 2 zápasy. Kdo to viděl na videu, tak musel konstatovat, že to nahrál. Kdo to viděl v reálu z druhé strany, tak zase tvrdil, že byl k zemi stažen rukou. Nepomohla ani osobní účast na jednání disciplinární komise. Před 7. kolem proti do té doby vedoucímu celku tabulky Mosteckému fotbalovému klubu, kdy jsme byli stále na 2. místě, to byla velká rána. Když k tomu přičteme ještě neúčast dalších dvou klíčových hráčů Brandejse a Vokouna, tak to s námi růžově nevypadalo. Opět se ale ukázalo, že výsledky nedělají jednotlivci, ale celé mužstvo. Překvapili jsme všechny i sebe. Výhra 2:0 byla nečekané, ale kdo </a:t>
            </a:r>
            <a:r>
              <a:rPr lang="cs-CZ" sz="1300" b="0" dirty="0" smtClean="0">
                <a:latin typeface="Arial" panose="020B0604020202020204" pitchFamily="34" charset="0"/>
                <a:cs typeface="Arial" panose="020B0604020202020204" pitchFamily="34" charset="0"/>
              </a:rPr>
              <a:t>zápas</a:t>
            </a:r>
            <a:endParaRPr lang="cs-CZ" sz="1300" b="0" dirty="0">
              <a:latin typeface="Arial" panose="020B0604020202020204" pitchFamily="34" charset="0"/>
              <a:cs typeface="Arial" panose="020B0604020202020204" pitchFamily="34" charset="0"/>
            </a:endParaRPr>
          </a:p>
        </p:txBody>
      </p:sp>
      <p:sp>
        <p:nvSpPr>
          <p:cNvPr id="3" name="TextovéPole 2"/>
          <p:cNvSpPr txBox="1"/>
          <p:nvPr/>
        </p:nvSpPr>
        <p:spPr>
          <a:xfrm>
            <a:off x="5613024" y="91108"/>
            <a:ext cx="4176464" cy="307777"/>
          </a:xfrm>
          <a:prstGeom prst="rect">
            <a:avLst/>
          </a:prstGeom>
          <a:solidFill>
            <a:srgbClr val="FFFFCC"/>
          </a:solidFill>
        </p:spPr>
        <p:txBody>
          <a:bodyPr wrap="square" rtlCol="0">
            <a:spAutoFit/>
          </a:bodyPr>
          <a:lstStyle/>
          <a:p>
            <a:pPr algn="ctr"/>
            <a:r>
              <a:rPr lang="cs-CZ" sz="1400" dirty="0" smtClean="0">
                <a:latin typeface="Georgia" panose="02040502050405020303" pitchFamily="18" charset="0"/>
              </a:rPr>
              <a:t>Procházka jednotlivými zápasy pokračuje.</a:t>
            </a:r>
          </a:p>
        </p:txBody>
      </p:sp>
      <p:cxnSp>
        <p:nvCxnSpPr>
          <p:cNvPr id="4" name="Přímá spojnice se šipkou 3"/>
          <p:cNvCxnSpPr/>
          <p:nvPr/>
        </p:nvCxnSpPr>
        <p:spPr bwMode="auto">
          <a:xfrm>
            <a:off x="8781376" y="7003876"/>
            <a:ext cx="1008112" cy="0"/>
          </a:xfrm>
          <a:prstGeom prst="straightConnector1">
            <a:avLst/>
          </a:prstGeom>
          <a:noFill/>
          <a:ln w="38100" cap="flat" cmpd="sng" algn="ctr">
            <a:solidFill>
              <a:srgbClr val="669900"/>
            </a:solidFill>
            <a:prstDash val="solid"/>
            <a:round/>
            <a:headEnd type="none" w="med" len="med"/>
            <a:tailEnd type="triangle"/>
          </a:ln>
          <a:effectLst>
            <a:outerShdw dist="45791" dir="2021404" algn="ctr" rotWithShape="0">
              <a:srgbClr val="9999FF"/>
            </a:outerShdw>
          </a:effectLst>
        </p:spPr>
      </p:cxnSp>
      <p:sp>
        <p:nvSpPr>
          <p:cNvPr id="5" name="TextovéPole 4"/>
          <p:cNvSpPr txBox="1"/>
          <p:nvPr/>
        </p:nvSpPr>
        <p:spPr>
          <a:xfrm>
            <a:off x="7056760" y="6929145"/>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21</a:t>
            </a:r>
          </a:p>
        </p:txBody>
      </p:sp>
      <p:sp>
        <p:nvSpPr>
          <p:cNvPr id="6" name="TextovéPole 5"/>
          <p:cNvSpPr txBox="1"/>
          <p:nvPr/>
        </p:nvSpPr>
        <p:spPr>
          <a:xfrm>
            <a:off x="1874784"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24</a:t>
            </a:r>
          </a:p>
        </p:txBody>
      </p:sp>
      <p:sp>
        <p:nvSpPr>
          <p:cNvPr id="7" name="TextovéPole 6"/>
          <p:cNvSpPr txBox="1"/>
          <p:nvPr/>
        </p:nvSpPr>
        <p:spPr>
          <a:xfrm>
            <a:off x="179996" y="91108"/>
            <a:ext cx="4644516" cy="6771084"/>
          </a:xfrm>
          <a:prstGeom prst="rect">
            <a:avLst/>
          </a:prstGeom>
          <a:gradFill>
            <a:gsLst>
              <a:gs pos="83000">
                <a:schemeClr val="accent1">
                  <a:lumMod val="45000"/>
                  <a:lumOff val="55000"/>
                </a:schemeClr>
              </a:gs>
              <a:gs pos="39000">
                <a:schemeClr val="bg1"/>
              </a:gs>
            </a:gsLst>
            <a:lin ang="5400000" scaled="1"/>
          </a:gradFill>
          <a:ln w="69850">
            <a:solidFill>
              <a:srgbClr val="CC0000"/>
            </a:solidFill>
          </a:ln>
        </p:spPr>
        <p:txBody>
          <a:bodyPr wrap="square" rtlCol="0">
            <a:spAutoFit/>
          </a:bodyPr>
          <a:lstStyle/>
          <a:p>
            <a:pPr algn="ctr"/>
            <a:r>
              <a:rPr lang="cs-CZ" sz="3100" dirty="0" smtClean="0">
                <a:solidFill>
                  <a:srgbClr val="0000FF"/>
                </a:solidFill>
                <a:latin typeface="Berlin Sans FB Demi" panose="020E0802020502020306" pitchFamily="34" charset="0"/>
              </a:rPr>
              <a:t>Zimní příprava mužstva dospělých zahajuje </a:t>
            </a:r>
          </a:p>
          <a:p>
            <a:pPr algn="ctr"/>
            <a:r>
              <a:rPr lang="cs-CZ" sz="3100" dirty="0" smtClean="0">
                <a:solidFill>
                  <a:srgbClr val="0000FF"/>
                </a:solidFill>
                <a:latin typeface="Berlin Sans FB Demi" panose="020E0802020502020306" pitchFamily="34" charset="0"/>
              </a:rPr>
              <a:t>8. ledna 2018  </a:t>
            </a:r>
          </a:p>
          <a:p>
            <a:pPr algn="ctr"/>
            <a:r>
              <a:rPr lang="cs-CZ" sz="3100" dirty="0" smtClean="0">
                <a:solidFill>
                  <a:srgbClr val="0000FF"/>
                </a:solidFill>
                <a:latin typeface="Berlin Sans FB Demi" panose="020E0802020502020306" pitchFamily="34" charset="0"/>
              </a:rPr>
              <a:t>na hřišti ve Štětí.</a:t>
            </a:r>
          </a:p>
          <a:p>
            <a:pPr algn="ctr"/>
            <a:r>
              <a:rPr lang="cs-CZ" sz="3100" dirty="0" smtClean="0">
                <a:solidFill>
                  <a:srgbClr val="0000FF"/>
                </a:solidFill>
                <a:latin typeface="Berlin Sans FB Demi" panose="020E0802020502020306" pitchFamily="34" charset="0"/>
              </a:rPr>
              <a:t>Na programu jsou přátelské zápasy a ten první 20.1.2018 na umělé trávě v Hrobcích proti Velvarům. Od 21. ledna 2018 do 24.  se jede na soustředění do Heřmanic. Trénovat se bude na umělé trávě ve Štětí a Roudnici </a:t>
            </a:r>
            <a:r>
              <a:rPr lang="cs-CZ" sz="3100" dirty="0" err="1" smtClean="0">
                <a:solidFill>
                  <a:srgbClr val="0000FF"/>
                </a:solidFill>
                <a:latin typeface="Berlin Sans FB Demi" panose="020E0802020502020306" pitchFamily="34" charset="0"/>
              </a:rPr>
              <a:t>n.L.</a:t>
            </a:r>
            <a:endParaRPr lang="cs-CZ" sz="3100" dirty="0" smtClean="0">
              <a:solidFill>
                <a:srgbClr val="0000FF"/>
              </a:solidFill>
              <a:latin typeface="Berlin Sans FB Demi" panose="020E0802020502020306" pitchFamily="34" charset="0"/>
            </a:endParaRPr>
          </a:p>
        </p:txBody>
      </p:sp>
    </p:spTree>
    <p:extLst>
      <p:ext uri="{BB962C8B-B14F-4D97-AF65-F5344CB8AC3E}">
        <p14:creationId xmlns:p14="http://schemas.microsoft.com/office/powerpoint/2010/main" val="3883835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93000"/>
          </a:schemeClr>
        </a:solidFill>
        <a:effectLst/>
      </p:bgPr>
    </p:bg>
    <p:spTree>
      <p:nvGrpSpPr>
        <p:cNvPr id="1" name=""/>
        <p:cNvGrpSpPr/>
        <p:nvPr/>
      </p:nvGrpSpPr>
      <p:grpSpPr>
        <a:xfrm>
          <a:off x="0" y="0"/>
          <a:ext cx="0" cy="0"/>
          <a:chOff x="0" y="0"/>
          <a:chExt cx="0" cy="0"/>
        </a:xfrm>
      </p:grpSpPr>
      <p:sp>
        <p:nvSpPr>
          <p:cNvPr id="2" name="Obdélník 1"/>
          <p:cNvSpPr/>
          <p:nvPr/>
        </p:nvSpPr>
        <p:spPr>
          <a:xfrm>
            <a:off x="143992" y="667172"/>
            <a:ext cx="4392488" cy="6294031"/>
          </a:xfrm>
          <a:prstGeom prst="rect">
            <a:avLst/>
          </a:prstGeom>
          <a:solidFill>
            <a:srgbClr val="CCFFFF">
              <a:alpha val="38000"/>
            </a:srgbClr>
          </a:solidFill>
        </p:spPr>
        <p:txBody>
          <a:bodyPr wrap="square">
            <a:spAutoFit/>
          </a:bodyPr>
          <a:lstStyle/>
          <a:p>
            <a:pPr algn="just"/>
            <a:r>
              <a:rPr lang="cs-CZ" sz="1300" b="0" dirty="0">
                <a:latin typeface="Arial" panose="020B0604020202020204" pitchFamily="34" charset="0"/>
                <a:cs typeface="Arial" panose="020B0604020202020204" pitchFamily="34" charset="0"/>
              </a:rPr>
              <a:t>viděl, tak uznal, že i zasloužená. S tímto výsledkem jsme jeli poslední zářijovou sobotu obhajovat 1. místo do Kadaně. Opět bez Fausta, kterému disciplinárka druhou polovinu trestu neodpustila. Výkon to byl vlažný  a to nejdůležitější, branky, žádné z mužstev nevstřelilo. </a:t>
            </a:r>
            <a:r>
              <a:rPr lang="cs-CZ" sz="1300" b="0" dirty="0" smtClean="0">
                <a:latin typeface="Arial" panose="020B0604020202020204" pitchFamily="34" charset="0"/>
                <a:cs typeface="Arial" panose="020B0604020202020204" pitchFamily="34" charset="0"/>
              </a:rPr>
              <a:t>Kopaly </a:t>
            </a:r>
            <a:r>
              <a:rPr lang="cs-CZ" sz="1300" b="0" dirty="0">
                <a:latin typeface="Arial" panose="020B0604020202020204" pitchFamily="34" charset="0"/>
                <a:cs typeface="Arial" panose="020B0604020202020204" pitchFamily="34" charset="0"/>
              </a:rPr>
              <a:t>se penalty a aspoň v těch jsme vyšli jako vítěz. Byli z toho ale jenom 2 body a čele nás vystřídaly Modlany. 9. kolo bylo utkáním odpuštění. Odnesla to Bílina 7:1,  když 6 gólů jsme vstřelili ve 2. poločase. 14. října byla na programu </a:t>
            </a:r>
            <a:r>
              <a:rPr lang="cs-CZ" sz="1300" b="0" dirty="0" err="1">
                <a:latin typeface="Arial" panose="020B0604020202020204" pitchFamily="34" charset="0"/>
                <a:cs typeface="Arial" panose="020B0604020202020204" pitchFamily="34" charset="0"/>
              </a:rPr>
              <a:t>Brná</a:t>
            </a:r>
            <a:r>
              <a:rPr lang="cs-CZ" sz="1300" b="0" dirty="0">
                <a:latin typeface="Arial" panose="020B0604020202020204" pitchFamily="34" charset="0"/>
                <a:cs typeface="Arial" panose="020B0604020202020204" pitchFamily="34" charset="0"/>
              </a:rPr>
              <a:t>, která na svých klubových stránkách informovala, že doma ještě neprohrála. Po prohře s námi 2:0 už to ale neplatilo. 2 branky Brandejse v 1. poločase vítěznou sérii domácích přerušily. To už nás ale čekaly 2 domácí zápasy v řadě. 21. října to bylo derby s Litoměřickem B, které bývá vždy dramatické a zvlášť, když hosté nastoupili i s několika hráči Á týmu. O vítězství jsme se, jak už to na podzim  doma ve většině zápasů probíhalo, postarali ve 2. poločase. Vstřelili jsme 3 branky, které značily i výhru 3:0. Do následující výhody domácího prostředí jsme vybíhali v dobré náladě, ale jen do doby úvodního hvizdu rozhodčího. Utkáním s Žatcem jsme se protrápili a prohra 2:1 tomu odpovídala. Modlany na 1. místě získaly dvou bodový náskok a 3. Most už na nás ztrácí pouze </a:t>
            </a:r>
            <a:r>
              <a:rPr lang="cs-CZ" sz="1300" b="0" dirty="0" smtClean="0">
                <a:latin typeface="Arial" panose="020B0604020202020204" pitchFamily="34" charset="0"/>
                <a:cs typeface="Arial" panose="020B0604020202020204" pitchFamily="34" charset="0"/>
              </a:rPr>
              <a:t>bod. S prohrou na domácím trávníku jsme jeli do Krupky, která v posledních kolech vyhrává a od 1. minuty jsme se nestačili divit, jak rozhodčí straní domácím. Navíc se nám herně moc nedařilo a bylo z toho druhé velké zklamání za sebou doprovázené prohrou 3:1, I s tím dnešním utkáním jsou před námi na podzim ještě 2 kola a stále je o co hrát. Takže držme palce.  </a:t>
            </a:r>
            <a:endParaRPr lang="cs-CZ" sz="1300" b="0" dirty="0">
              <a:latin typeface="Arial" panose="020B0604020202020204" pitchFamily="34" charset="0"/>
              <a:cs typeface="Arial" panose="020B0604020202020204" pitchFamily="34" charset="0"/>
            </a:endParaRPr>
          </a:p>
        </p:txBody>
      </p:sp>
      <p:graphicFrame>
        <p:nvGraphicFramePr>
          <p:cNvPr id="3" name="Tabulka 2"/>
          <p:cNvGraphicFramePr>
            <a:graphicFrameLocks noGrp="1"/>
          </p:cNvGraphicFramePr>
          <p:nvPr>
            <p:extLst>
              <p:ext uri="{D42A27DB-BD31-4B8C-83A1-F6EECF244321}">
                <p14:modId xmlns:p14="http://schemas.microsoft.com/office/powerpoint/2010/main" val="2895367229"/>
              </p:ext>
            </p:extLst>
          </p:nvPr>
        </p:nvGraphicFramePr>
        <p:xfrm>
          <a:off x="5616600" y="91108"/>
          <a:ext cx="4464496" cy="6696747"/>
        </p:xfrm>
        <a:graphic>
          <a:graphicData uri="http://schemas.openxmlformats.org/drawingml/2006/table">
            <a:tbl>
              <a:tblPr/>
              <a:tblGrid>
                <a:gridCol w="563302">
                  <a:extLst>
                    <a:ext uri="{9D8B030D-6E8A-4147-A177-3AD203B41FA5}">
                      <a16:colId xmlns:a16="http://schemas.microsoft.com/office/drawing/2014/main" val="1065170113"/>
                    </a:ext>
                  </a:extLst>
                </a:gridCol>
                <a:gridCol w="705203">
                  <a:extLst>
                    <a:ext uri="{9D8B030D-6E8A-4147-A177-3AD203B41FA5}">
                      <a16:colId xmlns:a16="http://schemas.microsoft.com/office/drawing/2014/main" val="481374056"/>
                    </a:ext>
                  </a:extLst>
                </a:gridCol>
                <a:gridCol w="378402">
                  <a:extLst>
                    <a:ext uri="{9D8B030D-6E8A-4147-A177-3AD203B41FA5}">
                      <a16:colId xmlns:a16="http://schemas.microsoft.com/office/drawing/2014/main" val="2490240310"/>
                    </a:ext>
                  </a:extLst>
                </a:gridCol>
                <a:gridCol w="898705">
                  <a:extLst>
                    <a:ext uri="{9D8B030D-6E8A-4147-A177-3AD203B41FA5}">
                      <a16:colId xmlns:a16="http://schemas.microsoft.com/office/drawing/2014/main" val="2466781026"/>
                    </a:ext>
                  </a:extLst>
                </a:gridCol>
                <a:gridCol w="770780">
                  <a:extLst>
                    <a:ext uri="{9D8B030D-6E8A-4147-A177-3AD203B41FA5}">
                      <a16:colId xmlns:a16="http://schemas.microsoft.com/office/drawing/2014/main" val="1940278479"/>
                    </a:ext>
                  </a:extLst>
                </a:gridCol>
                <a:gridCol w="524601">
                  <a:extLst>
                    <a:ext uri="{9D8B030D-6E8A-4147-A177-3AD203B41FA5}">
                      <a16:colId xmlns:a16="http://schemas.microsoft.com/office/drawing/2014/main" val="107184683"/>
                    </a:ext>
                  </a:extLst>
                </a:gridCol>
                <a:gridCol w="623503">
                  <a:extLst>
                    <a:ext uri="{9D8B030D-6E8A-4147-A177-3AD203B41FA5}">
                      <a16:colId xmlns:a16="http://schemas.microsoft.com/office/drawing/2014/main" val="3204124926"/>
                    </a:ext>
                  </a:extLst>
                </a:gridCol>
              </a:tblGrid>
              <a:tr h="360224">
                <a:tc gridSpan="7">
                  <a:txBody>
                    <a:bodyPr/>
                    <a:lstStyle/>
                    <a:p>
                      <a:pPr algn="ctr" fontAlgn="ctr"/>
                      <a:r>
                        <a:rPr lang="cs-CZ" sz="900" b="1" i="0" u="none" strike="noStrike">
                          <a:solidFill>
                            <a:srgbClr val="000000"/>
                          </a:solidFill>
                          <a:effectLst/>
                          <a:latin typeface="Arial" panose="020B0604020202020204" pitchFamily="34" charset="0"/>
                        </a:rPr>
                        <a:t>Ústecký přebor dospělí podzim 2017 </a:t>
                      </a:r>
                    </a:p>
                  </a:txBody>
                  <a:tcPr marL="2292" marR="2292" marT="2292"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685160671"/>
                  </a:ext>
                </a:extLst>
              </a:tr>
              <a:tr h="213338">
                <a:tc>
                  <a:txBody>
                    <a:bodyPr/>
                    <a:lstStyle/>
                    <a:p>
                      <a:pPr algn="ctr" fontAlgn="ctr"/>
                      <a:r>
                        <a:rPr lang="cs-CZ" sz="500" b="1" i="0" u="none" strike="noStrike">
                          <a:solidFill>
                            <a:srgbClr val="000000"/>
                          </a:solidFill>
                          <a:effectLst/>
                          <a:latin typeface="Arial" panose="020B0604020202020204" pitchFamily="34" charset="0"/>
                        </a:rPr>
                        <a:t>Datum</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500" b="1" i="0" u="none" strike="noStrike">
                          <a:solidFill>
                            <a:srgbClr val="000000"/>
                          </a:solidFill>
                          <a:effectLst/>
                          <a:latin typeface="Arial" panose="020B0604020202020204" pitchFamily="34" charset="0"/>
                        </a:rPr>
                        <a:t>Den</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500" b="1" i="0" u="none" strike="noStrike">
                          <a:solidFill>
                            <a:srgbClr val="000000"/>
                          </a:solidFill>
                          <a:effectLst/>
                          <a:latin typeface="Arial" panose="020B0604020202020204" pitchFamily="34" charset="0"/>
                        </a:rPr>
                        <a:t>Čas</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500" b="1" i="0" u="none" strike="noStrike">
                          <a:solidFill>
                            <a:srgbClr val="000000"/>
                          </a:solidFill>
                          <a:effectLst/>
                          <a:latin typeface="Arial" panose="020B0604020202020204" pitchFamily="34" charset="0"/>
                        </a:rPr>
                        <a:t>Doma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500" b="1" i="0" u="none" strike="noStrike">
                          <a:solidFill>
                            <a:srgbClr val="000000"/>
                          </a:solidFill>
                          <a:effectLst/>
                          <a:latin typeface="Arial" panose="020B0604020202020204" pitchFamily="34" charset="0"/>
                        </a:rPr>
                        <a:t>Venku</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500" b="1" i="0" u="none" strike="noStrike">
                          <a:solidFill>
                            <a:srgbClr val="000000"/>
                          </a:solidFill>
                          <a:effectLst/>
                          <a:latin typeface="Arial" panose="020B0604020202020204" pitchFamily="34" charset="0"/>
                        </a:rPr>
                        <a:t>Kolo</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500" b="1" i="0" u="none" strike="noStrike">
                          <a:solidFill>
                            <a:srgbClr val="000000"/>
                          </a:solidFill>
                          <a:effectLst/>
                          <a:latin typeface="Arial" panose="020B0604020202020204" pitchFamily="34" charset="0"/>
                        </a:rPr>
                        <a:t>Výsledek</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7250809"/>
                  </a:ext>
                </a:extLst>
              </a:tr>
              <a:tr h="373515">
                <a:tc>
                  <a:txBody>
                    <a:bodyPr/>
                    <a:lstStyle/>
                    <a:p>
                      <a:pPr algn="ctr" fontAlgn="ctr"/>
                      <a:r>
                        <a:rPr lang="cs-CZ" sz="800" b="1" i="0" u="none" strike="noStrike" dirty="0">
                          <a:solidFill>
                            <a:srgbClr val="0000CC"/>
                          </a:solidFill>
                          <a:effectLst/>
                          <a:latin typeface="Arial" panose="020B0604020202020204" pitchFamily="34" charset="0"/>
                        </a:rPr>
                        <a:t>5.8.2017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900" b="1" i="0" u="none" strike="noStrike">
                          <a:solidFill>
                            <a:srgbClr val="0000CC"/>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900" b="1" i="0" u="none" strike="noStrike">
                          <a:solidFill>
                            <a:srgbClr val="0000CC"/>
                          </a:solidFill>
                          <a:effectLst/>
                          <a:latin typeface="Arial" panose="020B0604020202020204" pitchFamily="34" charset="0"/>
                        </a:rPr>
                        <a:t>17:00</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900" b="1" i="0" u="none" strike="noStrike" dirty="0">
                          <a:solidFill>
                            <a:srgbClr val="0000CC"/>
                          </a:solidFill>
                          <a:effectLst/>
                          <a:latin typeface="Arial" panose="020B0604020202020204" pitchFamily="34" charset="0"/>
                        </a:rPr>
                        <a:t>TJ. </a:t>
                      </a:r>
                      <a:r>
                        <a:rPr lang="cs-CZ" sz="900" b="1" i="0" u="none" strike="noStrike" dirty="0" err="1">
                          <a:solidFill>
                            <a:srgbClr val="0000CC"/>
                          </a:solidFill>
                          <a:effectLst/>
                          <a:latin typeface="Arial" panose="020B0604020202020204" pitchFamily="34" charset="0"/>
                        </a:rPr>
                        <a:t>Mojžíř</a:t>
                      </a:r>
                      <a:endParaRPr lang="cs-CZ" sz="900" b="1" i="0" u="none" strike="noStrike" dirty="0">
                        <a:solidFill>
                          <a:srgbClr val="0000CC"/>
                        </a:solidFill>
                        <a:effectLst/>
                        <a:latin typeface="Arial" panose="020B0604020202020204" pitchFamily="34" charset="0"/>
                      </a:endParaRP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900" b="1" i="0" u="none" strike="noStrike">
                          <a:solidFill>
                            <a:srgbClr val="0000CC"/>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900" b="1" i="0" u="none" strike="noStrike">
                          <a:solidFill>
                            <a:srgbClr val="0000CC"/>
                          </a:solidFill>
                          <a:effectLst/>
                          <a:latin typeface="Arial" panose="020B0604020202020204" pitchFamily="34" charset="0"/>
                        </a:rPr>
                        <a:t>Předkolo poháru</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900" b="1" i="0" u="none" strike="noStrike">
                          <a:solidFill>
                            <a:srgbClr val="0000CC"/>
                          </a:solidFill>
                          <a:effectLst/>
                          <a:latin typeface="Arial" panose="020B0604020202020204" pitchFamily="34" charset="0"/>
                        </a:rPr>
                        <a:t>4:2</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95691348"/>
                  </a:ext>
                </a:extLst>
              </a:tr>
              <a:tr h="373515">
                <a:tc>
                  <a:txBody>
                    <a:bodyPr/>
                    <a:lstStyle/>
                    <a:p>
                      <a:pPr algn="ctr" fontAlgn="ctr"/>
                      <a:r>
                        <a:rPr lang="cs-CZ" sz="800" b="1" i="0" u="none" strike="noStrike">
                          <a:solidFill>
                            <a:srgbClr val="000000"/>
                          </a:solidFill>
                          <a:effectLst/>
                          <a:latin typeface="Arial" panose="020B0604020202020204" pitchFamily="34" charset="0"/>
                        </a:rPr>
                        <a:t>12.8.2017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10:15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SK Štětí, z.s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SK Baník Modlany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2:5</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3627758266"/>
                  </a:ext>
                </a:extLst>
              </a:tr>
              <a:tr h="451155">
                <a:tc>
                  <a:txBody>
                    <a:bodyPr/>
                    <a:lstStyle/>
                    <a:p>
                      <a:pPr algn="ctr" fontAlgn="ctr"/>
                      <a:r>
                        <a:rPr lang="cs-CZ" sz="800" b="1" i="0" u="none" strike="noStrike" dirty="0">
                          <a:solidFill>
                            <a:srgbClr val="000000"/>
                          </a:solidFill>
                          <a:effectLst/>
                          <a:latin typeface="Arial" panose="020B0604020202020204" pitchFamily="34" charset="0"/>
                        </a:rPr>
                        <a:t>19.8.2017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17:00</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TJ Horní Jiřetín/FK Litvínov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0:2</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008160510"/>
                  </a:ext>
                </a:extLst>
              </a:tr>
              <a:tr h="373515">
                <a:tc>
                  <a:txBody>
                    <a:bodyPr/>
                    <a:lstStyle/>
                    <a:p>
                      <a:pPr algn="ctr" fontAlgn="ctr"/>
                      <a:r>
                        <a:rPr lang="cs-CZ" sz="800" b="1" i="0" u="none" strike="noStrike">
                          <a:solidFill>
                            <a:srgbClr val="000000"/>
                          </a:solidFill>
                          <a:effectLst/>
                          <a:latin typeface="Arial" panose="020B0604020202020204" pitchFamily="34" charset="0"/>
                        </a:rPr>
                        <a:t>26.8.2017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SK Štětí, </a:t>
                      </a:r>
                      <a:r>
                        <a:rPr lang="cs-CZ" sz="900" b="1" i="0" u="none" strike="noStrike" dirty="0" err="1">
                          <a:solidFill>
                            <a:srgbClr val="000000"/>
                          </a:solidFill>
                          <a:effectLst/>
                          <a:latin typeface="Arial" panose="020B0604020202020204" pitchFamily="34" charset="0"/>
                        </a:rPr>
                        <a:t>z.s</a:t>
                      </a:r>
                      <a:r>
                        <a:rPr lang="cs-CZ" sz="900" b="1" i="0" u="none" strike="noStrike" dirty="0">
                          <a:solidFill>
                            <a:srgbClr val="000000"/>
                          </a:solidFill>
                          <a:effectLst/>
                          <a:latin typeface="Arial" panose="020B0604020202020204" pitchFamily="34" charset="0"/>
                        </a:rPr>
                        <a:t>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FK Neštěmice</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3</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6:2</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408976802"/>
                  </a:ext>
                </a:extLst>
              </a:tr>
              <a:tr h="373515">
                <a:tc>
                  <a:txBody>
                    <a:bodyPr/>
                    <a:lstStyle/>
                    <a:p>
                      <a:pPr algn="ctr" fontAlgn="ctr"/>
                      <a:r>
                        <a:rPr lang="cs-CZ" sz="800" b="1" i="0" u="none" strike="noStrike" dirty="0">
                          <a:solidFill>
                            <a:srgbClr val="000000"/>
                          </a:solidFill>
                          <a:effectLst/>
                          <a:latin typeface="Arial" panose="020B0604020202020204" pitchFamily="34" charset="0"/>
                        </a:rPr>
                        <a:t>3.9.2017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neděle</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FK Jiskra Modrá</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SK Štětí, </a:t>
                      </a:r>
                      <a:r>
                        <a:rPr lang="cs-CZ" sz="900" b="1" i="0" u="none" strike="noStrike" dirty="0" err="1">
                          <a:solidFill>
                            <a:srgbClr val="000000"/>
                          </a:solidFill>
                          <a:effectLst/>
                          <a:latin typeface="Arial" panose="020B0604020202020204" pitchFamily="34" charset="0"/>
                        </a:rPr>
                        <a:t>z.s</a:t>
                      </a:r>
                      <a:r>
                        <a:rPr lang="cs-CZ" sz="900" b="1" i="0" u="none" strike="noStrike" dirty="0">
                          <a:solidFill>
                            <a:srgbClr val="000000"/>
                          </a:solidFill>
                          <a:effectLst/>
                          <a:latin typeface="Arial" panose="020B0604020202020204" pitchFamily="34" charset="0"/>
                        </a:rPr>
                        <a:t>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0:4</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140779098"/>
                  </a:ext>
                </a:extLst>
              </a:tr>
              <a:tr h="373515">
                <a:tc>
                  <a:txBody>
                    <a:bodyPr/>
                    <a:lstStyle/>
                    <a:p>
                      <a:pPr algn="ctr" fontAlgn="ctr"/>
                      <a:r>
                        <a:rPr lang="cs-CZ" sz="800" b="1" i="0" u="none" strike="noStrike" dirty="0">
                          <a:solidFill>
                            <a:srgbClr val="000000"/>
                          </a:solidFill>
                          <a:effectLst/>
                          <a:latin typeface="Arial" panose="020B0604020202020204" pitchFamily="34" charset="0"/>
                        </a:rPr>
                        <a:t>9.9.2017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FK Jílové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3:2</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3835954812"/>
                  </a:ext>
                </a:extLst>
              </a:tr>
              <a:tr h="373515">
                <a:tc>
                  <a:txBody>
                    <a:bodyPr/>
                    <a:lstStyle/>
                    <a:p>
                      <a:pPr algn="ctr" fontAlgn="ctr"/>
                      <a:r>
                        <a:rPr lang="cs-CZ" sz="800" b="1" i="0" u="none" strike="noStrike">
                          <a:solidFill>
                            <a:srgbClr val="000000"/>
                          </a:solidFill>
                          <a:effectLst/>
                          <a:latin typeface="Arial" panose="020B0604020202020204" pitchFamily="34" charset="0"/>
                        </a:rPr>
                        <a:t>16.9.2017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17:00</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SK STAP Vilémov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0:1</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974077699"/>
                  </a:ext>
                </a:extLst>
              </a:tr>
              <a:tr h="442820">
                <a:tc>
                  <a:txBody>
                    <a:bodyPr/>
                    <a:lstStyle/>
                    <a:p>
                      <a:pPr algn="ctr" fontAlgn="ctr"/>
                      <a:r>
                        <a:rPr lang="cs-CZ" sz="800" b="1" i="0" u="none" strike="noStrike" dirty="0">
                          <a:solidFill>
                            <a:srgbClr val="000000"/>
                          </a:solidFill>
                          <a:effectLst/>
                          <a:latin typeface="Arial" panose="020B0604020202020204" pitchFamily="34" charset="0"/>
                        </a:rPr>
                        <a:t>23.9.2017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Mostecký fotbalový klub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2:0</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872440950"/>
                  </a:ext>
                </a:extLst>
              </a:tr>
              <a:tr h="373515">
                <a:tc>
                  <a:txBody>
                    <a:bodyPr/>
                    <a:lstStyle/>
                    <a:p>
                      <a:pPr algn="ctr" fontAlgn="ctr"/>
                      <a:r>
                        <a:rPr lang="cs-CZ" sz="800" b="1" i="0" u="none" strike="noStrike" dirty="0">
                          <a:solidFill>
                            <a:srgbClr val="000000"/>
                          </a:solidFill>
                          <a:effectLst/>
                          <a:latin typeface="Arial" panose="020B0604020202020204" pitchFamily="34" charset="0"/>
                        </a:rPr>
                        <a:t>30.9.2017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FK Tatran Kadaň</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0:1 PK</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4135782071"/>
                  </a:ext>
                </a:extLst>
              </a:tr>
              <a:tr h="373515">
                <a:tc>
                  <a:txBody>
                    <a:bodyPr/>
                    <a:lstStyle/>
                    <a:p>
                      <a:pPr algn="ctr" fontAlgn="ctr"/>
                      <a:r>
                        <a:rPr lang="cs-CZ" sz="800" b="1" i="0" u="none" strike="noStrike" dirty="0">
                          <a:solidFill>
                            <a:srgbClr val="000000"/>
                          </a:solidFill>
                          <a:effectLst/>
                          <a:latin typeface="Arial" panose="020B0604020202020204" pitchFamily="34" charset="0"/>
                        </a:rPr>
                        <a:t>7.10.2017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FK Bílina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7:1</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4189262814"/>
                  </a:ext>
                </a:extLst>
              </a:tr>
              <a:tr h="373515">
                <a:tc>
                  <a:txBody>
                    <a:bodyPr/>
                    <a:lstStyle/>
                    <a:p>
                      <a:pPr algn="ctr" fontAlgn="ctr"/>
                      <a:r>
                        <a:rPr lang="cs-CZ" sz="800" b="1" i="0" u="none" strike="noStrike" dirty="0">
                          <a:solidFill>
                            <a:srgbClr val="000000"/>
                          </a:solidFill>
                          <a:effectLst/>
                          <a:latin typeface="Arial" panose="020B0604020202020204" pitchFamily="34" charset="0"/>
                        </a:rPr>
                        <a:t>14.10.2017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16:00</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SK Brná, z.s.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10</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0:2</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313799081"/>
                  </a:ext>
                </a:extLst>
              </a:tr>
              <a:tr h="373515">
                <a:tc>
                  <a:txBody>
                    <a:bodyPr/>
                    <a:lstStyle/>
                    <a:p>
                      <a:pPr algn="ctr" fontAlgn="ctr"/>
                      <a:r>
                        <a:rPr lang="cs-CZ" sz="800" b="1" i="0" u="none" strike="noStrike" dirty="0">
                          <a:solidFill>
                            <a:srgbClr val="000000"/>
                          </a:solidFill>
                          <a:effectLst/>
                          <a:latin typeface="Arial" panose="020B0604020202020204" pitchFamily="34" charset="0"/>
                        </a:rPr>
                        <a:t>21.10.2017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FK Litoměřicko B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11</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3:0</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879971811"/>
                  </a:ext>
                </a:extLst>
              </a:tr>
              <a:tr h="373515">
                <a:tc>
                  <a:txBody>
                    <a:bodyPr/>
                    <a:lstStyle/>
                    <a:p>
                      <a:pPr algn="ctr" fontAlgn="ctr"/>
                      <a:r>
                        <a:rPr lang="cs-CZ" sz="800" b="1" i="0" u="none" strike="noStrike" dirty="0">
                          <a:solidFill>
                            <a:srgbClr val="000000"/>
                          </a:solidFill>
                          <a:effectLst/>
                          <a:latin typeface="Arial" panose="020B0604020202020204" pitchFamily="34" charset="0"/>
                        </a:rPr>
                        <a:t>28.10.2017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FK Slavoj Žatec</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12</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900" b="1" i="0" u="none" strike="noStrike" dirty="0">
                          <a:solidFill>
                            <a:srgbClr val="000000"/>
                          </a:solidFill>
                          <a:effectLst/>
                          <a:latin typeface="Arial" panose="020B0604020202020204" pitchFamily="34" charset="0"/>
                        </a:rPr>
                        <a:t> </a:t>
                      </a:r>
                      <a:r>
                        <a:rPr lang="cs-CZ" sz="900" b="1" i="0" u="none" strike="noStrike" dirty="0" smtClean="0">
                          <a:solidFill>
                            <a:srgbClr val="000000"/>
                          </a:solidFill>
                          <a:effectLst/>
                          <a:latin typeface="Arial" panose="020B0604020202020204" pitchFamily="34" charset="0"/>
                        </a:rPr>
                        <a:t>1:2</a:t>
                      </a:r>
                      <a:endParaRPr lang="cs-CZ" sz="900" b="1" i="0" u="none" strike="noStrike" dirty="0">
                        <a:solidFill>
                          <a:srgbClr val="000000"/>
                        </a:solidFill>
                        <a:effectLst/>
                        <a:latin typeface="Arial" panose="020B0604020202020204" pitchFamily="34" charset="0"/>
                      </a:endParaRP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959662349"/>
                  </a:ext>
                </a:extLst>
              </a:tr>
              <a:tr h="373515">
                <a:tc>
                  <a:txBody>
                    <a:bodyPr/>
                    <a:lstStyle/>
                    <a:p>
                      <a:pPr algn="ctr" fontAlgn="ctr"/>
                      <a:r>
                        <a:rPr lang="cs-CZ" sz="800" b="1" i="0" u="none" strike="noStrike" dirty="0">
                          <a:solidFill>
                            <a:srgbClr val="000000"/>
                          </a:solidFill>
                          <a:effectLst/>
                          <a:latin typeface="Arial" panose="020B0604020202020204" pitchFamily="34" charset="0"/>
                        </a:rPr>
                        <a:t>4.11.2017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14:00</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TJ Krupka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13</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smtClean="0">
                          <a:solidFill>
                            <a:srgbClr val="000000"/>
                          </a:solidFill>
                          <a:effectLst/>
                          <a:latin typeface="Arial" panose="020B0604020202020204" pitchFamily="34" charset="0"/>
                        </a:rPr>
                        <a:t>3:1</a:t>
                      </a:r>
                      <a:r>
                        <a:rPr lang="cs-CZ" sz="900" b="1" i="0" u="none" strike="noStrike" dirty="0">
                          <a:solidFill>
                            <a:srgbClr val="000000"/>
                          </a:solidFill>
                          <a:effectLst/>
                          <a:latin typeface="Arial" panose="020B0604020202020204" pitchFamily="34" charset="0"/>
                        </a:rPr>
                        <a:t> </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197236794"/>
                  </a:ext>
                </a:extLst>
              </a:tr>
              <a:tr h="373515">
                <a:tc>
                  <a:txBody>
                    <a:bodyPr/>
                    <a:lstStyle/>
                    <a:p>
                      <a:pPr algn="ctr" fontAlgn="ctr"/>
                      <a:r>
                        <a:rPr lang="cs-CZ" sz="800" b="1" i="0" u="none" strike="noStrike" dirty="0">
                          <a:solidFill>
                            <a:srgbClr val="000000"/>
                          </a:solidFill>
                          <a:effectLst/>
                          <a:latin typeface="Arial" panose="020B0604020202020204" pitchFamily="34" charset="0"/>
                        </a:rPr>
                        <a:t>11.11.2017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solidFill>
                            <a:srgbClr val="000000"/>
                          </a:solidFill>
                          <a:effectLst/>
                          <a:latin typeface="Arial" panose="020B0604020202020204" pitchFamily="34" charset="0"/>
                        </a:rPr>
                        <a:t>10:15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TJ Sokol Srbice </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solidFill>
                            <a:srgbClr val="000000"/>
                          </a:solidFill>
                          <a:effectLst/>
                          <a:latin typeface="Arial" panose="020B0604020202020204" pitchFamily="34" charset="0"/>
                        </a:rPr>
                        <a:t>14</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dirty="0">
                          <a:solidFill>
                            <a:srgbClr val="000000"/>
                          </a:solidFill>
                          <a:effectLst/>
                          <a:latin typeface="Arial" panose="020B0604020202020204" pitchFamily="34" charset="0"/>
                        </a:rPr>
                        <a:t> </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2472785229"/>
                  </a:ext>
                </a:extLst>
              </a:tr>
              <a:tr h="373515">
                <a:tc>
                  <a:txBody>
                    <a:bodyPr/>
                    <a:lstStyle/>
                    <a:p>
                      <a:pPr algn="ctr" fontAlgn="ctr"/>
                      <a:r>
                        <a:rPr lang="cs-CZ" sz="800" b="1" i="0" u="none" strike="noStrike" dirty="0">
                          <a:solidFill>
                            <a:srgbClr val="000000"/>
                          </a:solidFill>
                          <a:effectLst/>
                          <a:latin typeface="Arial" panose="020B0604020202020204" pitchFamily="34" charset="0"/>
                        </a:rPr>
                        <a:t>18.11.2017</a:t>
                      </a:r>
                    </a:p>
                  </a:txBody>
                  <a:tcPr marL="2292" marR="2292" marT="2292"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sobota</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13:30</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TJ Spartak Perštejn</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SK Štětí</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2292" marR="2292" marT="22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fontAlgn="ctr"/>
                      <a:r>
                        <a:rPr lang="cs-CZ" sz="900" b="1" i="0" u="none" strike="noStrike" dirty="0">
                          <a:solidFill>
                            <a:srgbClr val="000000"/>
                          </a:solidFill>
                          <a:effectLst/>
                          <a:latin typeface="Arial" panose="020B0604020202020204" pitchFamily="34" charset="0"/>
                        </a:rPr>
                        <a:t> </a:t>
                      </a:r>
                    </a:p>
                  </a:txBody>
                  <a:tcPr marL="2292" marR="2292" marT="2292"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464215615"/>
                  </a:ext>
                </a:extLst>
              </a:tr>
            </a:tbl>
          </a:graphicData>
        </a:graphic>
      </p:graphicFrame>
      <p:sp>
        <p:nvSpPr>
          <p:cNvPr id="4" name="TextovéPole 3"/>
          <p:cNvSpPr txBox="1"/>
          <p:nvPr/>
        </p:nvSpPr>
        <p:spPr>
          <a:xfrm>
            <a:off x="143992" y="91108"/>
            <a:ext cx="4392488" cy="369332"/>
          </a:xfrm>
          <a:prstGeom prst="rect">
            <a:avLst/>
          </a:prstGeom>
          <a:solidFill>
            <a:schemeClr val="accent2">
              <a:lumMod val="20000"/>
              <a:lumOff val="80000"/>
            </a:schemeClr>
          </a:solidFill>
        </p:spPr>
        <p:txBody>
          <a:bodyPr wrap="square" rtlCol="0">
            <a:spAutoFit/>
          </a:bodyPr>
          <a:lstStyle/>
          <a:p>
            <a:pPr algn="ctr"/>
            <a:r>
              <a:rPr lang="cs-CZ" sz="1800" u="sng" dirty="0" err="1" smtClean="0">
                <a:latin typeface="Algerian" panose="04020705040A02060702" pitchFamily="82" charset="0"/>
              </a:rPr>
              <a:t>Zavěr</a:t>
            </a:r>
            <a:r>
              <a:rPr lang="cs-CZ" sz="1800" u="sng" dirty="0" smtClean="0">
                <a:latin typeface="Algerian" panose="04020705040A02060702" pitchFamily="82" charset="0"/>
              </a:rPr>
              <a:t> Podzimního  bilancování</a:t>
            </a:r>
          </a:p>
        </p:txBody>
      </p:sp>
      <p:sp>
        <p:nvSpPr>
          <p:cNvPr id="5" name="TextovéPole 4"/>
          <p:cNvSpPr txBox="1"/>
          <p:nvPr/>
        </p:nvSpPr>
        <p:spPr>
          <a:xfrm>
            <a:off x="1874784"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22</a:t>
            </a:r>
          </a:p>
        </p:txBody>
      </p:sp>
      <p:sp>
        <p:nvSpPr>
          <p:cNvPr id="6" name="TextovéPole 5"/>
          <p:cNvSpPr txBox="1"/>
          <p:nvPr/>
        </p:nvSpPr>
        <p:spPr>
          <a:xfrm>
            <a:off x="7344792"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23</a:t>
            </a:r>
          </a:p>
        </p:txBody>
      </p:sp>
    </p:spTree>
    <p:extLst>
      <p:ext uri="{BB962C8B-B14F-4D97-AF65-F5344CB8AC3E}">
        <p14:creationId xmlns:p14="http://schemas.microsoft.com/office/powerpoint/2010/main" val="39438359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Výchozí návrh">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a:blip xmlns:r="http://schemas.openxmlformats.org/officeDocument/2006/relationships" r:embed="rId1"/>
          <a:stretch>
            <a:fillRect/>
          </a:stretch>
        </a:blipFill>
        <a:ln w="9525">
          <a:noFill/>
          <a:miter lim="800000"/>
          <a:headEnd/>
          <a:tailEnd/>
        </a:ln>
        <a:effectLst/>
      </a:spPr>
      <a:bodyPr vert="horz" wrap="square" lIns="0" tIns="0" rIns="38088" bIns="39675"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900" b="1" i="0" u="none" strike="noStrike" cap="none" normalizeH="0" baseline="0" dirty="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45791" dir="2021404" algn="ctr" rotWithShape="0">
            <a:srgbClr val="9999FF"/>
          </a:outerShdw>
        </a:effectLst>
      </a:spPr>
      <a:bodyPr vert="horz" wrap="non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outerShdw blurRad="38100" dist="38100" dir="2700000" algn="tl">
                <a:srgbClr val="000000">
                  <a:alpha val="43137"/>
                </a:srgbClr>
              </a:outerShdw>
            </a:effectLst>
            <a:latin typeface="Arial Rounded MT Bold" pitchFamily="34" charset="0"/>
          </a:defRPr>
        </a:defPPr>
      </a:lstStyle>
    </a:lnDef>
    <a:txDef>
      <a:spPr>
        <a:solidFill>
          <a:srgbClr val="99FF66"/>
        </a:solidFill>
      </a:spPr>
      <a:bodyPr wrap="square" rtlCol="0">
        <a:spAutoFit/>
      </a:bodyPr>
      <a:lstStyle>
        <a:defPPr algn="just">
          <a:defRPr sz="1400" u="sng" dirty="0" smtClean="0">
            <a:latin typeface="Bookman Old Style" pitchFamily="18" charset="0"/>
          </a:defRPr>
        </a:defPPr>
      </a:lstStyle>
    </a:txDef>
  </a:objectDefaults>
  <a:extraClrSchemeLst>
    <a:extraClrScheme>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ýchozí návr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ýchozí návr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ýchozí návr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345505</TotalTime>
  <Words>6127</Words>
  <Application>Microsoft Office PowerPoint</Application>
  <PresentationFormat>Vlastní</PresentationFormat>
  <Paragraphs>1637</Paragraphs>
  <Slides>22</Slides>
  <Notes>18</Notes>
  <HiddenSlides>0</HiddenSlides>
  <MMClips>0</MMClips>
  <ScaleCrop>false</ScaleCrop>
  <HeadingPairs>
    <vt:vector size="6" baseType="variant">
      <vt:variant>
        <vt:lpstr>Použitá písma</vt:lpstr>
      </vt:variant>
      <vt:variant>
        <vt:i4>39</vt:i4>
      </vt:variant>
      <vt:variant>
        <vt:lpstr>Motiv</vt:lpstr>
      </vt:variant>
      <vt:variant>
        <vt:i4>1</vt:i4>
      </vt:variant>
      <vt:variant>
        <vt:lpstr>Nadpisy snímků</vt:lpstr>
      </vt:variant>
      <vt:variant>
        <vt:i4>22</vt:i4>
      </vt:variant>
    </vt:vector>
  </HeadingPairs>
  <TitlesOfParts>
    <vt:vector size="62" baseType="lpstr">
      <vt:lpstr>Malgun Gothic</vt:lpstr>
      <vt:lpstr>Aharoni</vt:lpstr>
      <vt:lpstr>Albertus MT</vt:lpstr>
      <vt:lpstr>Algerian</vt:lpstr>
      <vt:lpstr>Arial</vt:lpstr>
      <vt:lpstr>Arial Black</vt:lpstr>
      <vt:lpstr>Arial Rounded MT Bold</vt:lpstr>
      <vt:lpstr>Baskerville Old Face</vt:lpstr>
      <vt:lpstr>Berlin Sans FB Demi</vt:lpstr>
      <vt:lpstr>Bernard MT Condensed</vt:lpstr>
      <vt:lpstr>Bookman Old Style</vt:lpstr>
      <vt:lpstr>Calibri</vt:lpstr>
      <vt:lpstr>Century Gothic</vt:lpstr>
      <vt:lpstr>Comic Sans MS</vt:lpstr>
      <vt:lpstr>CommercialScript BT</vt:lpstr>
      <vt:lpstr>Eras Bold ITC</vt:lpstr>
      <vt:lpstr>FangSong</vt:lpstr>
      <vt:lpstr>Franklin Gothic Demi</vt:lpstr>
      <vt:lpstr>Georgia</vt:lpstr>
      <vt:lpstr>Gill Sans Ultra Bold</vt:lpstr>
      <vt:lpstr>Gungsuh</vt:lpstr>
      <vt:lpstr>GungsuhChe</vt:lpstr>
      <vt:lpstr>Imprint MT Shadow</vt:lpstr>
      <vt:lpstr>Khmer UI</vt:lpstr>
      <vt:lpstr>KodchiangUPC</vt:lpstr>
      <vt:lpstr>Miriam</vt:lpstr>
      <vt:lpstr>Modern No. 20</vt:lpstr>
      <vt:lpstr>Mongolian Baiti</vt:lpstr>
      <vt:lpstr>PMingLiU</vt:lpstr>
      <vt:lpstr>Rockwell</vt:lpstr>
      <vt:lpstr>Rockwell Condensed</vt:lpstr>
      <vt:lpstr>SimHei</vt:lpstr>
      <vt:lpstr>Simplified Arabic</vt:lpstr>
      <vt:lpstr>Sitka Display</vt:lpstr>
      <vt:lpstr>Snap ITC</vt:lpstr>
      <vt:lpstr>Tahoma</vt:lpstr>
      <vt:lpstr>Times New Roman</vt:lpstr>
      <vt:lpstr>Tw Cen MT Condensed Extra Bold</vt:lpstr>
      <vt:lpstr>Verdana</vt:lpstr>
      <vt:lpstr>Výchozí návrh</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Frantschach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Bez nadpisu</dc:title>
  <dc:creator>Pavel Čermák</dc:creator>
  <cp:lastModifiedBy>Uživatel systému Windows</cp:lastModifiedBy>
  <cp:revision>21117</cp:revision>
  <cp:lastPrinted>2017-10-26T04:05:10Z</cp:lastPrinted>
  <dcterms:created xsi:type="dcterms:W3CDTF">2001-03-12T13:44:53Z</dcterms:created>
  <dcterms:modified xsi:type="dcterms:W3CDTF">2017-11-09T18:49:30Z</dcterms:modified>
</cp:coreProperties>
</file>