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44" r:id="rId2"/>
    <p:sldId id="323" r:id="rId3"/>
    <p:sldId id="324" r:id="rId4"/>
    <p:sldId id="325" r:id="rId5"/>
    <p:sldId id="326" r:id="rId6"/>
    <p:sldId id="327" r:id="rId7"/>
    <p:sldId id="328" r:id="rId8"/>
    <p:sldId id="329" r:id="rId9"/>
    <p:sldId id="332" r:id="rId10"/>
    <p:sldId id="333" r:id="rId11"/>
    <p:sldId id="330" r:id="rId12"/>
    <p:sldId id="331" r:id="rId13"/>
    <p:sldId id="334" r:id="rId14"/>
    <p:sldId id="335" r:id="rId15"/>
    <p:sldId id="336" r:id="rId16"/>
    <p:sldId id="337" r:id="rId17"/>
    <p:sldId id="338" r:id="rId18"/>
    <p:sldId id="339" r:id="rId19"/>
    <p:sldId id="340" r:id="rId20"/>
    <p:sldId id="341" r:id="rId21"/>
    <p:sldId id="342" r:id="rId22"/>
    <p:sldId id="343" r:id="rId23"/>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n Plisek" initials="MP" lastIdx="3" clrIdx="0">
    <p:extLst>
      <p:ext uri="{19B8F6BF-5375-455C-9EA6-DF929625EA0E}">
        <p15:presenceInfo xmlns:p15="http://schemas.microsoft.com/office/powerpoint/2012/main" userId="S::milan.plisek@rail.bombardier.com::9318a93b-ce22-47e3-9c79-2b5115da7876" providerId="AD"/>
      </p:ext>
    </p:extLst>
  </p:cmAuthor>
  <p:cmAuthor id="2" name="Uživatel systému Windows" initials="UsW" lastIdx="1" clrIdx="1">
    <p:extLst>
      <p:ext uri="{19B8F6BF-5375-455C-9EA6-DF929625EA0E}">
        <p15:presenceInfo xmlns:p15="http://schemas.microsoft.com/office/powerpoint/2012/main" userId="Uživatel systému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66FF66"/>
    <a:srgbClr val="3333CC"/>
    <a:srgbClr val="0000CC"/>
    <a:srgbClr val="FFFF99"/>
    <a:srgbClr val="000066"/>
    <a:srgbClr val="CCFFFF"/>
    <a:srgbClr val="66FF33"/>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26" autoAdjust="0"/>
    <p:restoredTop sz="95455" autoAdjust="0"/>
  </p:normalViewPr>
  <p:slideViewPr>
    <p:cSldViewPr>
      <p:cViewPr varScale="1">
        <p:scale>
          <a:sx n="86" d="100"/>
          <a:sy n="86" d="100"/>
        </p:scale>
        <p:origin x="972" y="90"/>
      </p:cViewPr>
      <p:guideLst>
        <p:guide orient="horz" pos="2371"/>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jpg"/><Relationship Id="rId4" Type="http://schemas.openxmlformats.org/officeDocument/2006/relationships/hyperlink" Target="http://www.publicdomainpictures.net/view-image.php?image=122192&amp;picture=&amp;jazyk=CS" TargetMode="External"/><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79"/>
          <p:cNvSpPr>
            <a:spLocks noChangeArrowheads="1"/>
          </p:cNvSpPr>
          <p:nvPr/>
        </p:nvSpPr>
        <p:spPr bwMode="auto">
          <a:xfrm>
            <a:off x="154839" y="62846"/>
            <a:ext cx="4608512" cy="504825"/>
          </a:xfrm>
          <a:prstGeom prst="rect">
            <a:avLst/>
          </a:prstGeom>
          <a:solidFill>
            <a:srgbClr val="FF99CC"/>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2019</a:t>
            </a:r>
          </a:p>
        </p:txBody>
      </p:sp>
      <p:sp>
        <p:nvSpPr>
          <p:cNvPr id="3" name="Rectangle 1280"/>
          <p:cNvSpPr>
            <a:spLocks noChangeArrowheads="1"/>
          </p:cNvSpPr>
          <p:nvPr/>
        </p:nvSpPr>
        <p:spPr bwMode="auto">
          <a:xfrm>
            <a:off x="143992" y="2035324"/>
            <a:ext cx="4608512" cy="431800"/>
          </a:xfrm>
          <a:prstGeom prst="rect">
            <a:avLst/>
          </a:prstGeom>
          <a:solidFill>
            <a:srgbClr val="FF99CC"/>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2019</a:t>
            </a:r>
            <a:endParaRPr lang="cs-CZ" sz="2400" b="0" dirty="0">
              <a:latin typeface="Times New Roman" pitchFamily="18" charset="0"/>
            </a:endParaRPr>
          </a:p>
        </p:txBody>
      </p:sp>
      <p:sp>
        <p:nvSpPr>
          <p:cNvPr id="4" name="Rectangle 1278"/>
          <p:cNvSpPr>
            <a:spLocks noChangeArrowheads="1"/>
          </p:cNvSpPr>
          <p:nvPr/>
        </p:nvSpPr>
        <p:spPr bwMode="auto">
          <a:xfrm>
            <a:off x="143992" y="2611388"/>
            <a:ext cx="4608512" cy="4572000"/>
          </a:xfrm>
          <a:prstGeom prst="rect">
            <a:avLst/>
          </a:prstGeom>
          <a:pattFill prst="pct20">
            <a:fgClr>
              <a:srgbClr val="00FFFF"/>
            </a:fgClr>
            <a:bgClr>
              <a:schemeClr val="bg1"/>
            </a:bgClr>
          </a:pattFill>
          <a:ln w="28575">
            <a:solidFill>
              <a:schemeClr val="tx1">
                <a:alpha val="99000"/>
              </a:schemeClr>
            </a:solidFill>
            <a:miter lim="800000"/>
            <a:headEnd/>
            <a:tailEnd/>
          </a:ln>
        </p:spPr>
        <p:txBody>
          <a:bodyPr lIns="91425" tIns="45713" rIns="91425" bIns="45713"/>
          <a:lstStyle/>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FORNAXA –TĚSNĚNÍ,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Dům dětí a mládeže Štětí</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VOLEMAN - autobusová přeprava</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Ahlfit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Izolace Beran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POKORNÝ,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STAVEBNÍ STROJE A DOPRAVA s.r.o. </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JT-Service s.r.o.</a:t>
            </a:r>
          </a:p>
          <a:p>
            <a:pPr algn="ctr" eaLnBrk="0" hangingPunct="0">
              <a:defRPr/>
            </a:pPr>
            <a:r>
              <a:rPr lang="cs-CZ" sz="2100" dirty="0" err="1">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Průmstav</a:t>
            </a: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Štětí a.s.</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en-GB"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EKRA Industrial s.r.o. </a:t>
            </a:r>
            <a:endPar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INDUSTRIAL CZ,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Unistroj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GEAR SERVICE s.r.o.</a:t>
            </a:r>
          </a:p>
        </p:txBody>
      </p:sp>
      <p:sp>
        <p:nvSpPr>
          <p:cNvPr id="5" name="Rectangle 1339"/>
          <p:cNvSpPr>
            <a:spLocks noChangeArrowheads="1"/>
          </p:cNvSpPr>
          <p:nvPr/>
        </p:nvSpPr>
        <p:spPr bwMode="auto">
          <a:xfrm>
            <a:off x="143993" y="595164"/>
            <a:ext cx="4619358" cy="1440160"/>
          </a:xfrm>
          <a:prstGeom prst="rect">
            <a:avLst/>
          </a:prstGeom>
          <a:solidFill>
            <a:schemeClr val="bg1">
              <a:lumMod val="85000"/>
            </a:schemeClr>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6" name="Picture 1341"/>
          <p:cNvPicPr>
            <a:picLocks noChangeAspect="1" noChangeArrowheads="1"/>
          </p:cNvPicPr>
          <p:nvPr/>
        </p:nvPicPr>
        <p:blipFill>
          <a:blip r:embed="rId2" cstate="print"/>
          <a:srcRect/>
          <a:stretch>
            <a:fillRect/>
          </a:stretch>
        </p:blipFill>
        <p:spPr bwMode="auto">
          <a:xfrm>
            <a:off x="1656160" y="790233"/>
            <a:ext cx="1069432" cy="1080000"/>
          </a:xfrm>
          <a:prstGeom prst="rect">
            <a:avLst/>
          </a:prstGeom>
          <a:noFill/>
          <a:ln w="9525">
            <a:noFill/>
            <a:miter lim="800000"/>
            <a:headEnd/>
            <a:tailEnd/>
          </a:ln>
        </p:spPr>
      </p:pic>
      <p:sp>
        <p:nvSpPr>
          <p:cNvPr id="7" name="Text Box 6"/>
          <p:cNvSpPr txBox="1">
            <a:spLocks noChangeArrowheads="1"/>
          </p:cNvSpPr>
          <p:nvPr/>
        </p:nvSpPr>
        <p:spPr bwMode="auto">
          <a:xfrm>
            <a:off x="5423813" y="4063219"/>
            <a:ext cx="4712610" cy="2946173"/>
          </a:xfrm>
          <a:prstGeom prst="rect">
            <a:avLst/>
          </a:prstGeom>
          <a:blipFill>
            <a:blip r:embed="rId3"/>
            <a:stretch>
              <a:fillRect/>
            </a:stretch>
          </a:blipFill>
          <a:ln w="73025" cap="rnd" cmpd="sng">
            <a:solidFill>
              <a:srgbClr val="FFCC00"/>
            </a:solidFill>
            <a:prstDash val="solid"/>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1800" dirty="0">
                <a:ln w="28575" cap="rnd" cmpd="dbl">
                  <a:noFill/>
                  <a:bevel/>
                </a:ln>
                <a:effectLst/>
                <a:latin typeface="Rockwell Nova Extra Bold" panose="02060903020205020403" pitchFamily="18" charset="0"/>
                <a:ea typeface="Gungsuh" pitchFamily="18" charset="-127"/>
                <a:cs typeface="Arial" panose="020B0604020202020204" pitchFamily="34" charset="0"/>
              </a:rPr>
              <a:t> </a:t>
            </a:r>
            <a:r>
              <a:rPr lang="cs-CZ" sz="3200" dirty="0">
                <a:ln w="38100" cap="rnd" cmpd="dbl">
                  <a:solidFill>
                    <a:srgbClr val="FFFF00"/>
                  </a:solidFill>
                  <a:bevel/>
                </a:ln>
                <a:solidFill>
                  <a:srgbClr val="CC0000"/>
                </a:solidFill>
                <a:effectLst/>
                <a:latin typeface="Cooper Black" panose="0208090404030B020404" pitchFamily="18" charset="0"/>
                <a:ea typeface="Gungsuh" pitchFamily="18" charset="-127"/>
                <a:cs typeface="Arial" panose="020B0604020202020204" pitchFamily="34" charset="0"/>
              </a:rPr>
              <a:t>9</a:t>
            </a:r>
            <a:r>
              <a:rPr lang="cs-CZ" sz="3200" b="0" dirty="0">
                <a:ln w="38100">
                  <a:solidFill>
                    <a:srgbClr val="FFFF00"/>
                  </a:solidFill>
                </a:ln>
                <a:solidFill>
                  <a:srgbClr val="CC0000"/>
                </a:solidFill>
                <a:effectLst>
                  <a:outerShdw blurRad="38100" dist="19050" dir="2700000" algn="tl" rotWithShape="0">
                    <a:schemeClr val="dk1">
                      <a:alpha val="40000"/>
                    </a:schemeClr>
                  </a:outerShdw>
                </a:effectLst>
                <a:latin typeface="Cooper Black" panose="0208090404030B020404" pitchFamily="18" charset="0"/>
                <a:ea typeface="Gungsuh" pitchFamily="18" charset="-127"/>
                <a:cs typeface="Arial" panose="020B0604020202020204" pitchFamily="34" charset="0"/>
              </a:rPr>
              <a:t>.</a:t>
            </a:r>
            <a:endParaRPr lang="cs-CZ" sz="2000" dirty="0">
              <a:ln w="38100">
                <a:solidFill>
                  <a:srgbClr val="FFFF00"/>
                </a:solidFill>
              </a:ln>
              <a:solidFill>
                <a:srgbClr val="CC0000"/>
              </a:solidFill>
              <a:effectLst/>
              <a:latin typeface="Cooper Black" panose="0208090404030B020404" pitchFamily="18" charset="0"/>
              <a:ea typeface="STHupo" panose="020B0503020204020204" pitchFamily="2" charset="-122"/>
              <a:cs typeface="Arial" panose="020B0604020202020204" pitchFamily="34" charset="0"/>
            </a:endParaRPr>
          </a:p>
          <a:p>
            <a:pPr algn="ctr" eaLnBrk="0" hangingPunct="0">
              <a:defRPr/>
            </a:pPr>
            <a:r>
              <a:rPr lang="cs-CZ" sz="5400" dirty="0">
                <a:ln w="38100" cap="rnd" cmpd="dbl">
                  <a:solidFill>
                    <a:srgbClr val="FFFF00"/>
                  </a:solidFill>
                  <a:bevel/>
                </a:ln>
                <a:solidFill>
                  <a:srgbClr val="CC0000"/>
                </a:solidFill>
                <a:effectLst/>
                <a:latin typeface="Cooper Black" panose="0208090404030B020404" pitchFamily="18" charset="0"/>
                <a:ea typeface="STHupo" panose="020B0503020204020204" pitchFamily="2" charset="-122"/>
                <a:cs typeface="Arial" panose="020B0604020202020204" pitchFamily="34" charset="0"/>
              </a:rPr>
              <a:t>FK Jiskra </a:t>
            </a:r>
            <a:r>
              <a:rPr lang="cs-CZ" sz="4800" dirty="0">
                <a:ln w="38100" cap="rnd" cmpd="dbl">
                  <a:solidFill>
                    <a:srgbClr val="FFFF00"/>
                  </a:solidFill>
                  <a:bevel/>
                </a:ln>
                <a:solidFill>
                  <a:srgbClr val="CC0000"/>
                </a:solidFill>
                <a:effectLst/>
                <a:latin typeface="Cooper Black" panose="0208090404030B020404" pitchFamily="18" charset="0"/>
                <a:ea typeface="STHupo" panose="020B0503020204020204" pitchFamily="2" charset="-122"/>
                <a:cs typeface="Arial" panose="020B0604020202020204" pitchFamily="34" charset="0"/>
              </a:rPr>
              <a:t>Modrá/</a:t>
            </a:r>
          </a:p>
          <a:p>
            <a:pPr algn="ctr" eaLnBrk="0" hangingPunct="0">
              <a:defRPr/>
            </a:pPr>
            <a:r>
              <a:rPr lang="cs-CZ" sz="4800" dirty="0" smtClean="0">
                <a:ln w="38100" cap="rnd" cmpd="dbl">
                  <a:solidFill>
                    <a:srgbClr val="FFFF00"/>
                  </a:solidFill>
                  <a:bevel/>
                </a:ln>
                <a:solidFill>
                  <a:srgbClr val="CC0000"/>
                </a:solidFill>
                <a:effectLst/>
                <a:latin typeface="Cooper Black" panose="0208090404030B020404" pitchFamily="18" charset="0"/>
                <a:ea typeface="STHupo" panose="020B0503020204020204" pitchFamily="2" charset="-122"/>
                <a:cs typeface="Arial" panose="020B0604020202020204" pitchFamily="34" charset="0"/>
              </a:rPr>
              <a:t>Hrobce 2:1 PK</a:t>
            </a:r>
            <a:endParaRPr lang="cs-CZ" sz="4800" dirty="0">
              <a:ln w="38100" cap="rnd" cmpd="dbl">
                <a:solidFill>
                  <a:srgbClr val="FFFF00"/>
                </a:solidFill>
                <a:bevel/>
              </a:ln>
              <a:solidFill>
                <a:srgbClr val="CC0000"/>
              </a:solidFill>
              <a:effectLst/>
              <a:latin typeface="Cooper Black" panose="0208090404030B020404" pitchFamily="18" charset="0"/>
              <a:ea typeface="STHupo" panose="020B0503020204020204" pitchFamily="2" charset="-122"/>
              <a:cs typeface="Arial" panose="020B0604020202020204" pitchFamily="34" charset="0"/>
            </a:endParaRPr>
          </a:p>
        </p:txBody>
      </p:sp>
      <p:sp>
        <p:nvSpPr>
          <p:cNvPr id="8" name="TextovéPole 7"/>
          <p:cNvSpPr txBox="1"/>
          <p:nvPr/>
        </p:nvSpPr>
        <p:spPr>
          <a:xfrm>
            <a:off x="5400576" y="2287524"/>
            <a:ext cx="4712610" cy="1548000"/>
          </a:xfrm>
          <a:prstGeom prst="rect">
            <a:avLst/>
          </a:prstGeom>
          <a:solidFill>
            <a:srgbClr val="FFFF00"/>
          </a:solidFill>
          <a:ln w="50800" cap="rnd" cmpd="sng">
            <a:solidFill>
              <a:schemeClr val="tx1">
                <a:lumMod val="75000"/>
                <a:lumOff val="25000"/>
              </a:schemeClr>
            </a:solidFill>
            <a:prstDash val="solid"/>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3600" dirty="0">
                <a:ln w="19050">
                  <a:noFill/>
                </a:ln>
                <a:solidFill>
                  <a:srgbClr val="0033CC"/>
                </a:solidFill>
                <a:effectLst>
                  <a:reflection endPos="0" dist="50800" dir="5400000" sy="-100000" algn="bl" rotWithShape="0"/>
                </a:effectLst>
                <a:latin typeface="Segoe UI Black" panose="020B0A02040204020203" pitchFamily="34" charset="0"/>
                <a:ea typeface="Segoe UI Black" panose="020B0A02040204020203" pitchFamily="34" charset="0"/>
                <a:cs typeface="Arial" panose="020B0604020202020204" pitchFamily="34" charset="0"/>
              </a:rPr>
              <a:t>16.3.2019 sobota    </a:t>
            </a:r>
          </a:p>
          <a:p>
            <a:pPr algn="ctr"/>
            <a:r>
              <a:rPr lang="cs-CZ" sz="3600" dirty="0">
                <a:ln w="19050">
                  <a:noFill/>
                </a:ln>
                <a:solidFill>
                  <a:srgbClr val="0033CC"/>
                </a:solidFill>
                <a:effectLst>
                  <a:reflection endPos="0" dist="50800" dir="5400000" sy="-100000" algn="bl" rotWithShape="0"/>
                </a:effectLst>
                <a:latin typeface="Segoe UI Black" panose="020B0A02040204020203" pitchFamily="34" charset="0"/>
                <a:ea typeface="Segoe UI Black" panose="020B0A02040204020203" pitchFamily="34" charset="0"/>
                <a:cs typeface="Arial" panose="020B0604020202020204" pitchFamily="34" charset="0"/>
              </a:rPr>
              <a:t>10:15 hod 17. kolo</a:t>
            </a:r>
          </a:p>
        </p:txBody>
      </p:sp>
      <p:sp>
        <p:nvSpPr>
          <p:cNvPr id="9" name="TextovéPole 8"/>
          <p:cNvSpPr txBox="1"/>
          <p:nvPr/>
        </p:nvSpPr>
        <p:spPr>
          <a:xfrm>
            <a:off x="5400576" y="1315244"/>
            <a:ext cx="4722518" cy="882737"/>
          </a:xfrm>
          <a:prstGeom prst="rect">
            <a:avLst/>
          </a:prstGeom>
          <a:pattFill prst="lgCheck">
            <a:fgClr>
              <a:srgbClr val="00FFFF"/>
            </a:fgClr>
            <a:bgClr>
              <a:schemeClr val="bg1"/>
            </a:bgClr>
          </a:pattFill>
          <a:ln w="57150" cmpd="sng">
            <a:solidFill>
              <a:srgbClr val="FF66CC"/>
            </a:solidFill>
            <a:prstDash val="dash"/>
            <a:miter lim="800000"/>
          </a:ln>
          <a:effectLst>
            <a:innerShdw blurRad="63500" dist="50800" dir="10800000">
              <a:srgbClr val="FF3399">
                <a:alpha val="49804"/>
              </a:srgbClr>
            </a:innerShdw>
          </a:effectLst>
          <a:scene3d>
            <a:camera prst="orthographicFront"/>
            <a:lightRig rig="threePt" dir="t"/>
          </a:scene3d>
          <a:sp3d contourW="6350" prstMaterial="matte">
            <a:bevelT w="0" h="0" prst="coolSlant"/>
            <a:extrusionClr>
              <a:srgbClr val="CC00CC"/>
            </a:extrusionClr>
            <a:contourClr>
              <a:schemeClr val="bg1"/>
            </a:contourClr>
          </a:sp3d>
        </p:spPr>
        <p:txBody>
          <a:bodyPr wrap="square" lIns="108000" tIns="36000" rtlCol="0" anchor="ctr">
            <a:spAutoFit/>
          </a:bodyPr>
          <a:lstStyle/>
          <a:p>
            <a:pPr algn="ctr"/>
            <a:r>
              <a:rPr lang="cs-CZ" sz="2800" dirty="0">
                <a:ln w="19050" cap="sq">
                  <a:noFill/>
                  <a:prstDash val="solid"/>
                  <a:miter lim="800000"/>
                </a:ln>
                <a:solidFill>
                  <a:srgbClr val="008000"/>
                </a:solidFill>
                <a:effectLst>
                  <a:glow rad="63500">
                    <a:schemeClr val="accent3">
                      <a:satMod val="175000"/>
                      <a:alpha val="40000"/>
                    </a:schemeClr>
                  </a:glow>
                </a:effectLst>
                <a:latin typeface="Arial Black" panose="020B0A04020102020204" pitchFamily="34" charset="0"/>
                <a:ea typeface="Yu Gothic UI Light" panose="020B0300000000000000" pitchFamily="34" charset="-128"/>
                <a:cs typeface="Arial" panose="020B0604020202020204" pitchFamily="34" charset="0"/>
              </a:rPr>
              <a:t>Sezóna 2018/2019</a:t>
            </a:r>
          </a:p>
          <a:p>
            <a:pPr algn="ctr"/>
            <a:r>
              <a:rPr lang="cs-CZ" sz="2400" dirty="0">
                <a:ln w="19050" cap="sq">
                  <a:noFill/>
                  <a:prstDash val="solid"/>
                  <a:miter lim="800000"/>
                </a:ln>
                <a:solidFill>
                  <a:srgbClr val="008000"/>
                </a:solidFill>
                <a:effectLst>
                  <a:glow rad="63500">
                    <a:schemeClr val="accent3">
                      <a:satMod val="175000"/>
                      <a:alpha val="40000"/>
                    </a:schemeClr>
                  </a:glow>
                </a:effectLst>
                <a:latin typeface="Arial Black" panose="020B0A04020102020204" pitchFamily="34" charset="0"/>
                <a:ea typeface="Yu Gothic UI Light" panose="020B0300000000000000" pitchFamily="34" charset="-128"/>
                <a:cs typeface="Arial" panose="020B0604020202020204" pitchFamily="34" charset="0"/>
              </a:rPr>
              <a:t>Ústecký přebor Jaro</a:t>
            </a:r>
          </a:p>
        </p:txBody>
      </p:sp>
      <p:pic>
        <p:nvPicPr>
          <p:cNvPr id="10" name="Obrázek 9" descr="Vector Logos, &lt;strong&gt;Logo&lt;/strong&gt; Templates Free Download | seek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592" y="4051548"/>
            <a:ext cx="720080" cy="729165"/>
          </a:xfrm>
          <a:prstGeom prst="rect">
            <a:avLst/>
          </a:prstGeom>
          <a:noFill/>
          <a:ln>
            <a:noFill/>
          </a:ln>
        </p:spPr>
      </p:pic>
      <p:pic>
        <p:nvPicPr>
          <p:cNvPr id="11" name="Obrázek 10"/>
          <p:cNvPicPr>
            <a:picLocks noChangeAspect="1"/>
          </p:cNvPicPr>
          <p:nvPr/>
        </p:nvPicPr>
        <p:blipFill>
          <a:blip r:embed="rId5"/>
          <a:stretch>
            <a:fillRect/>
          </a:stretch>
        </p:blipFill>
        <p:spPr>
          <a:xfrm>
            <a:off x="9072984" y="4051548"/>
            <a:ext cx="648072" cy="729827"/>
          </a:xfrm>
          <a:prstGeom prst="rect">
            <a:avLst/>
          </a:prstGeom>
        </p:spPr>
      </p:pic>
      <p:sp>
        <p:nvSpPr>
          <p:cNvPr id="12" name="AutoShape 3" descr="ů§"/>
          <p:cNvSpPr>
            <a:spLocks noChangeArrowheads="1"/>
          </p:cNvSpPr>
          <p:nvPr/>
        </p:nvSpPr>
        <p:spPr bwMode="auto">
          <a:xfrm>
            <a:off x="5400576" y="62846"/>
            <a:ext cx="4752528" cy="1127576"/>
          </a:xfrm>
          <a:prstGeom prst="flowChartAlternateProcess">
            <a:avLst/>
          </a:prstGeom>
          <a:blipFill>
            <a:blip r:embed="rId6"/>
            <a:stretch>
              <a:fillRect/>
            </a:stretch>
          </a:blipFill>
          <a:ln w="50800" cap="flat" cmpd="sng">
            <a:solidFill>
              <a:schemeClr val="tx1"/>
            </a:solidFill>
            <a:prstDash val="solid"/>
            <a:bevel/>
            <a:headEnd/>
            <a:tailEnd/>
          </a:ln>
          <a:effectLst/>
          <a:scene3d>
            <a:camera prst="orthographicFront"/>
            <a:lightRig rig="threePt" dir="t"/>
          </a:scene3d>
          <a:sp3d>
            <a:bevelT w="0" h="0" prst="relaxedInset"/>
          </a:sp3d>
        </p:spPr>
        <p:txBody>
          <a:bodyPr wrap="none" lIns="0" tIns="45713" rIns="91425" bIns="45713" anchor="ctr">
            <a:prstTxWarp prst="textTriangleInverted">
              <a:avLst/>
            </a:prstTxWarp>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3200" dirty="0">
                <a:ln w="9525" cap="rnd">
                  <a:noFill/>
                  <a:miter lim="800000"/>
                </a:ln>
                <a:solidFill>
                  <a:srgbClr val="C9671D"/>
                </a:solidFill>
                <a:latin typeface="Stencil" panose="040409050D0802020404" pitchFamily="82" charset="0"/>
                <a:ea typeface="Verdana" panose="020B0604030504040204" pitchFamily="34" charset="0"/>
                <a:cs typeface="Arial" panose="020B0604020202020204" pitchFamily="34" charset="0"/>
              </a:rPr>
              <a:t>Fotbalový zpravodaj</a:t>
            </a:r>
          </a:p>
          <a:p>
            <a:pPr algn="ctr" eaLnBrk="0" hangingPunct="0">
              <a:defRPr/>
            </a:pPr>
            <a:r>
              <a:rPr lang="cs-CZ" sz="3200" dirty="0">
                <a:ln w="9525" cap="rnd">
                  <a:noFill/>
                  <a:miter lim="800000"/>
                </a:ln>
                <a:solidFill>
                  <a:srgbClr val="C9671D"/>
                </a:solidFill>
                <a:latin typeface="Stencil" panose="040409050D0802020404" pitchFamily="82" charset="0"/>
                <a:ea typeface="Verdana" panose="020B0604030504040204" pitchFamily="34" charset="0"/>
                <a:cs typeface="Arial" panose="020B0604020202020204" pitchFamily="34" charset="0"/>
              </a:rPr>
              <a:t>SK Štětí, z.s.</a:t>
            </a:r>
          </a:p>
        </p:txBody>
      </p:sp>
    </p:spTree>
    <p:extLst>
      <p:ext uri="{BB962C8B-B14F-4D97-AF65-F5344CB8AC3E}">
        <p14:creationId xmlns:p14="http://schemas.microsoft.com/office/powerpoint/2010/main" val="173239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9" name="TextovéPole 8"/>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35</a:t>
            </a:r>
          </a:p>
        </p:txBody>
      </p:sp>
      <p:sp>
        <p:nvSpPr>
          <p:cNvPr id="2" name="TextovéPole 1">
            <a:extLst>
              <a:ext uri="{FF2B5EF4-FFF2-40B4-BE49-F238E27FC236}">
                <a16:creationId xmlns:a16="http://schemas.microsoft.com/office/drawing/2014/main" id="{1EFF4352-9A72-4CB4-93CC-04E0A5B240C5}"/>
              </a:ext>
            </a:extLst>
          </p:cNvPr>
          <p:cNvSpPr txBox="1"/>
          <p:nvPr/>
        </p:nvSpPr>
        <p:spPr>
          <a:xfrm>
            <a:off x="5832624" y="581963"/>
            <a:ext cx="3816424" cy="1477328"/>
          </a:xfrm>
          <a:prstGeom prst="rect">
            <a:avLst/>
          </a:prstGeom>
          <a:solidFill>
            <a:schemeClr val="bg1">
              <a:lumMod val="95000"/>
            </a:schemeClr>
          </a:solidFill>
          <a:ln w="34925">
            <a:solidFill>
              <a:srgbClr val="D60093"/>
            </a:solidFill>
            <a:prstDash val="sysDot"/>
          </a:ln>
          <a:effectLst>
            <a:glow rad="711200">
              <a:srgbClr val="4BFC04">
                <a:alpha val="68627"/>
              </a:srgbClr>
            </a:glow>
            <a:softEdge rad="0"/>
          </a:effectLst>
        </p:spPr>
        <p:txBody>
          <a:bodyPr wrap="square" rtlCol="0">
            <a:spAutoFit/>
          </a:bodyPr>
          <a:lstStyle/>
          <a:p>
            <a:pPr algn="ctr"/>
            <a:r>
              <a:rPr lang="cs-CZ" sz="1800" dirty="0">
                <a:solidFill>
                  <a:srgbClr val="2929A9"/>
                </a:solidFill>
                <a:latin typeface="Arial Black" panose="020B0A04020102020204" pitchFamily="34" charset="0"/>
              </a:rPr>
              <a:t>Starší a mladší žáci zahajují mistrovské zápasy Ústeckého přeboru za týden na umělé trávě v Neštěmicích </a:t>
            </a:r>
          </a:p>
        </p:txBody>
      </p:sp>
      <p:sp>
        <p:nvSpPr>
          <p:cNvPr id="3" name="TextovéPole 2">
            <a:extLst>
              <a:ext uri="{FF2B5EF4-FFF2-40B4-BE49-F238E27FC236}">
                <a16:creationId xmlns:a16="http://schemas.microsoft.com/office/drawing/2014/main" id="{E8362A07-38EE-4A40-A150-02E924827EA4}"/>
              </a:ext>
            </a:extLst>
          </p:cNvPr>
          <p:cNvSpPr txBox="1"/>
          <p:nvPr/>
        </p:nvSpPr>
        <p:spPr>
          <a:xfrm>
            <a:off x="5544592" y="2708364"/>
            <a:ext cx="4464496" cy="1631216"/>
          </a:xfrm>
          <a:prstGeom prst="rect">
            <a:avLst/>
          </a:prstGeom>
          <a:blipFill>
            <a:blip r:embed="rId2"/>
            <a:tile tx="0" ty="0" sx="100000" sy="100000" flip="none" algn="tl"/>
          </a:blipFill>
          <a:effectLst>
            <a:softEdge rad="0"/>
          </a:effectLst>
        </p:spPr>
        <p:txBody>
          <a:bodyPr wrap="square" rtlCol="0">
            <a:spAutoFit/>
          </a:bodyPr>
          <a:lstStyle/>
          <a:p>
            <a:pPr algn="ctr"/>
            <a:r>
              <a:rPr lang="cs-CZ" sz="2000" dirty="0">
                <a:solidFill>
                  <a:srgbClr val="660033"/>
                </a:solidFill>
                <a:latin typeface="Arial Black" panose="020B0A04020102020204" pitchFamily="34" charset="0"/>
              </a:rPr>
              <a:t>FK ČL Neštěmice</a:t>
            </a:r>
          </a:p>
          <a:p>
            <a:pPr algn="ctr"/>
            <a:r>
              <a:rPr lang="cs-CZ" sz="2000" dirty="0">
                <a:solidFill>
                  <a:srgbClr val="660033"/>
                </a:solidFill>
                <a:latin typeface="Arial Black" panose="020B0A04020102020204" pitchFamily="34" charset="0"/>
              </a:rPr>
              <a:t>SK Štětí </a:t>
            </a:r>
          </a:p>
          <a:p>
            <a:pPr algn="ctr"/>
            <a:r>
              <a:rPr lang="cs-CZ" sz="2000" dirty="0">
                <a:solidFill>
                  <a:srgbClr val="660033"/>
                </a:solidFill>
                <a:latin typeface="Arial Black" panose="020B0A04020102020204" pitchFamily="34" charset="0"/>
              </a:rPr>
              <a:t>Sobota 23.3.2019 </a:t>
            </a:r>
          </a:p>
          <a:p>
            <a:pPr algn="ctr"/>
            <a:r>
              <a:rPr lang="cs-CZ" sz="2000" dirty="0">
                <a:solidFill>
                  <a:srgbClr val="660033"/>
                </a:solidFill>
                <a:latin typeface="Arial Black" panose="020B0A04020102020204" pitchFamily="34" charset="0"/>
              </a:rPr>
              <a:t>Starší 10:00</a:t>
            </a:r>
          </a:p>
          <a:p>
            <a:pPr algn="ctr"/>
            <a:r>
              <a:rPr lang="cs-CZ" sz="2000" dirty="0">
                <a:solidFill>
                  <a:srgbClr val="660033"/>
                </a:solidFill>
                <a:latin typeface="Arial Black" panose="020B0A04020102020204" pitchFamily="34" charset="0"/>
              </a:rPr>
              <a:t>Mladší 11:45</a:t>
            </a:r>
          </a:p>
        </p:txBody>
      </p:sp>
      <p:sp>
        <p:nvSpPr>
          <p:cNvPr id="8" name="TextovéPole 7">
            <a:extLst>
              <a:ext uri="{FF2B5EF4-FFF2-40B4-BE49-F238E27FC236}">
                <a16:creationId xmlns:a16="http://schemas.microsoft.com/office/drawing/2014/main" id="{32DCBB6F-BFB8-4E25-9016-3E7CBE02E733}"/>
              </a:ext>
            </a:extLst>
          </p:cNvPr>
          <p:cNvSpPr txBox="1"/>
          <p:nvPr/>
        </p:nvSpPr>
        <p:spPr>
          <a:xfrm>
            <a:off x="5544592" y="4739516"/>
            <a:ext cx="4464496" cy="1631216"/>
          </a:xfrm>
          <a:prstGeom prst="rect">
            <a:avLst/>
          </a:prstGeom>
          <a:gradFill>
            <a:gsLst>
              <a:gs pos="83000">
                <a:srgbClr val="F9FBB7"/>
              </a:gs>
              <a:gs pos="100000">
                <a:schemeClr val="accent1">
                  <a:lumMod val="30000"/>
                  <a:lumOff val="70000"/>
                </a:schemeClr>
              </a:gs>
            </a:gsLst>
            <a:lin ang="5400000" scaled="1"/>
          </a:gradFill>
          <a:effectLst>
            <a:softEdge rad="0"/>
          </a:effectLst>
        </p:spPr>
        <p:txBody>
          <a:bodyPr wrap="square" rtlCol="0">
            <a:spAutoFit/>
          </a:bodyPr>
          <a:lstStyle/>
          <a:p>
            <a:pPr algn="ctr"/>
            <a:r>
              <a:rPr lang="cs-CZ" sz="2000" dirty="0">
                <a:solidFill>
                  <a:srgbClr val="D60093"/>
                </a:solidFill>
                <a:latin typeface="Arial Black" panose="020B0A04020102020204" pitchFamily="34" charset="0"/>
              </a:rPr>
              <a:t>Starší jsou na 5. místě a hrají se 4. celkem tabulky.</a:t>
            </a:r>
          </a:p>
          <a:p>
            <a:pPr algn="ctr"/>
            <a:r>
              <a:rPr lang="cs-CZ" sz="2000" dirty="0">
                <a:solidFill>
                  <a:srgbClr val="D60093"/>
                </a:solidFill>
                <a:latin typeface="Arial Black" panose="020B0A04020102020204" pitchFamily="34" charset="0"/>
              </a:rPr>
              <a:t>Mladší jsou na 2. místě a mají stejný počet bodů jako 3. Neštěmice</a:t>
            </a:r>
          </a:p>
        </p:txBody>
      </p:sp>
      <p:graphicFrame>
        <p:nvGraphicFramePr>
          <p:cNvPr id="11" name="Tabulka 10">
            <a:extLst>
              <a:ext uri="{FF2B5EF4-FFF2-40B4-BE49-F238E27FC236}">
                <a16:creationId xmlns:a16="http://schemas.microsoft.com/office/drawing/2014/main" id="{F804E0B5-8B2B-4A9E-AA3D-B03108069F99}"/>
              </a:ext>
            </a:extLst>
          </p:cNvPr>
          <p:cNvGraphicFramePr>
            <a:graphicFrameLocks noGrp="1"/>
          </p:cNvGraphicFramePr>
          <p:nvPr>
            <p:extLst>
              <p:ext uri="{D42A27DB-BD31-4B8C-83A1-F6EECF244321}">
                <p14:modId xmlns:p14="http://schemas.microsoft.com/office/powerpoint/2010/main" val="2010948012"/>
              </p:ext>
            </p:extLst>
          </p:nvPr>
        </p:nvGraphicFramePr>
        <p:xfrm>
          <a:off x="143992" y="2612826"/>
          <a:ext cx="4646331" cy="4352925"/>
        </p:xfrm>
        <a:graphic>
          <a:graphicData uri="http://schemas.openxmlformats.org/drawingml/2006/table">
            <a:tbl>
              <a:tblPr/>
              <a:tblGrid>
                <a:gridCol w="913125">
                  <a:extLst>
                    <a:ext uri="{9D8B030D-6E8A-4147-A177-3AD203B41FA5}">
                      <a16:colId xmlns:a16="http://schemas.microsoft.com/office/drawing/2014/main" val="410556849"/>
                    </a:ext>
                  </a:extLst>
                </a:gridCol>
                <a:gridCol w="1238252">
                  <a:extLst>
                    <a:ext uri="{9D8B030D-6E8A-4147-A177-3AD203B41FA5}">
                      <a16:colId xmlns:a16="http://schemas.microsoft.com/office/drawing/2014/main" val="2725993336"/>
                    </a:ext>
                  </a:extLst>
                </a:gridCol>
                <a:gridCol w="617975">
                  <a:extLst>
                    <a:ext uri="{9D8B030D-6E8A-4147-A177-3AD203B41FA5}">
                      <a16:colId xmlns:a16="http://schemas.microsoft.com/office/drawing/2014/main" val="496599112"/>
                    </a:ext>
                  </a:extLst>
                </a:gridCol>
                <a:gridCol w="728655">
                  <a:extLst>
                    <a:ext uri="{9D8B030D-6E8A-4147-A177-3AD203B41FA5}">
                      <a16:colId xmlns:a16="http://schemas.microsoft.com/office/drawing/2014/main" val="2310052102"/>
                    </a:ext>
                  </a:extLst>
                </a:gridCol>
                <a:gridCol w="569702">
                  <a:extLst>
                    <a:ext uri="{9D8B030D-6E8A-4147-A177-3AD203B41FA5}">
                      <a16:colId xmlns:a16="http://schemas.microsoft.com/office/drawing/2014/main" val="1973685514"/>
                    </a:ext>
                  </a:extLst>
                </a:gridCol>
                <a:gridCol w="578622">
                  <a:extLst>
                    <a:ext uri="{9D8B030D-6E8A-4147-A177-3AD203B41FA5}">
                      <a16:colId xmlns:a16="http://schemas.microsoft.com/office/drawing/2014/main" val="1809798052"/>
                    </a:ext>
                  </a:extLst>
                </a:gridCol>
              </a:tblGrid>
              <a:tr h="476250">
                <a:tc>
                  <a:txBody>
                    <a:bodyPr/>
                    <a:lstStyle/>
                    <a:p>
                      <a:pPr algn="ctr" fontAlgn="ctr"/>
                      <a:r>
                        <a:rPr lang="cs-CZ" sz="1100" b="0" i="0" u="none" strike="noStrike" dirty="0">
                          <a:solidFill>
                            <a:srgbClr val="FF0000"/>
                          </a:solidFill>
                          <a:effectLst/>
                          <a:latin typeface="Arial Black" panose="020B0A04020102020204" pitchFamily="34" charset="0"/>
                        </a:rPr>
                        <a:t>A mužstvo dospělých</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Krajský přebor dospělých</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4. místo</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29 bodů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41:22</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900" b="0" i="0" u="none" strike="noStrike" dirty="0">
                          <a:solidFill>
                            <a:srgbClr val="FF0000"/>
                          </a:solidFill>
                          <a:effectLst/>
                          <a:latin typeface="Arial Black" panose="020B0A04020102020204" pitchFamily="34" charset="0"/>
                        </a:rPr>
                        <a:t>16 </a:t>
                      </a:r>
                      <a:r>
                        <a:rPr lang="cs-CZ" sz="800" b="0" i="0" u="none" strike="noStrike" dirty="0">
                          <a:solidFill>
                            <a:srgbClr val="FF0000"/>
                          </a:solidFill>
                          <a:effectLst/>
                          <a:latin typeface="Arial Black" panose="020B0A04020102020204" pitchFamily="34" charset="0"/>
                        </a:rPr>
                        <a:t>účastníků</a:t>
                      </a:r>
                      <a:endParaRPr lang="cs-CZ" sz="900" b="0"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840058456"/>
                  </a:ext>
                </a:extLst>
              </a:tr>
              <a:tr h="476250">
                <a:tc>
                  <a:txBody>
                    <a:bodyPr/>
                    <a:lstStyle/>
                    <a:p>
                      <a:pPr algn="ctr" fontAlgn="ctr"/>
                      <a:r>
                        <a:rPr lang="cs-CZ" sz="1100" b="0" i="0" u="none" strike="noStrike">
                          <a:solidFill>
                            <a:srgbClr val="000000"/>
                          </a:solidFill>
                          <a:effectLst/>
                          <a:latin typeface="Arial Black" panose="020B0A04020102020204" pitchFamily="34" charset="0"/>
                        </a:rPr>
                        <a:t>B mužstvo dospělých</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a:solidFill>
                            <a:srgbClr val="000000"/>
                          </a:solidFill>
                          <a:effectLst/>
                          <a:latin typeface="Arial Black" panose="020B0A04020102020204" pitchFamily="34" charset="0"/>
                        </a:rPr>
                        <a:t>IV. třída dospělých sk. "B"</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1.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26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dirty="0">
                          <a:solidFill>
                            <a:srgbClr val="000000"/>
                          </a:solidFill>
                          <a:effectLst/>
                          <a:latin typeface="Arial Black" panose="020B0A04020102020204" pitchFamily="34" charset="0"/>
                        </a:rPr>
                        <a:t>52:12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latin typeface="Arial Black" panose="020B0A04020102020204" pitchFamily="34" charset="0"/>
                        </a:rPr>
                        <a:t>9 </a:t>
                      </a:r>
                      <a:r>
                        <a:rPr lang="cs-CZ" sz="800" b="0" i="0" u="none" strike="noStrike" dirty="0">
                          <a:solidFill>
                            <a:srgbClr val="000000"/>
                          </a:solidFill>
                          <a:effectLst/>
                          <a:latin typeface="Arial Black" panose="020B0A04020102020204" pitchFamily="34" charset="0"/>
                        </a:rPr>
                        <a:t>účastníků</a:t>
                      </a:r>
                      <a:endParaRPr lang="cs-CZ" sz="900" b="0" i="0" u="none" strike="noStrike" dirty="0">
                        <a:solidFill>
                          <a:srgbClr val="00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465983432"/>
                  </a:ext>
                </a:extLst>
              </a:tr>
              <a:tr h="476250">
                <a:tc>
                  <a:txBody>
                    <a:bodyPr/>
                    <a:lstStyle/>
                    <a:p>
                      <a:pPr algn="ctr" fontAlgn="ctr"/>
                      <a:r>
                        <a:rPr lang="cs-CZ" sz="1100" b="0" i="0" u="none" strike="noStrike" dirty="0">
                          <a:solidFill>
                            <a:srgbClr val="FF0000"/>
                          </a:solidFill>
                          <a:effectLst/>
                          <a:latin typeface="Arial Black" panose="020B0A04020102020204" pitchFamily="34" charset="0"/>
                        </a:rPr>
                        <a:t>Dorost</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err="1">
                          <a:solidFill>
                            <a:srgbClr val="FF0000"/>
                          </a:solidFill>
                          <a:effectLst/>
                          <a:latin typeface="Arial Black" panose="020B0A04020102020204" pitchFamily="34" charset="0"/>
                        </a:rPr>
                        <a:t>I.třída</a:t>
                      </a:r>
                      <a:r>
                        <a:rPr lang="cs-CZ" sz="1050" b="0" i="0" u="none" strike="noStrike" dirty="0">
                          <a:solidFill>
                            <a:srgbClr val="FF0000"/>
                          </a:solidFill>
                          <a:effectLst/>
                          <a:latin typeface="Arial Black" panose="020B0A04020102020204" pitchFamily="34" charset="0"/>
                        </a:rPr>
                        <a:t> staršího dorostu - </a:t>
                      </a:r>
                      <a:r>
                        <a:rPr lang="cs-CZ" sz="1050" b="0" i="0" u="none" strike="noStrike" dirty="0" err="1">
                          <a:solidFill>
                            <a:srgbClr val="FF0000"/>
                          </a:solidFill>
                          <a:effectLst/>
                          <a:latin typeface="Arial Black" panose="020B0A04020102020204" pitchFamily="34" charset="0"/>
                        </a:rPr>
                        <a:t>sk.A</a:t>
                      </a:r>
                      <a:endParaRPr lang="cs-CZ" sz="1050" b="0" i="0" u="none" strike="noStrike" dirty="0">
                        <a:solidFill>
                          <a:srgbClr val="FF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9.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13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43:40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900" b="0" i="0" u="none" strike="noStrike" dirty="0">
                          <a:solidFill>
                            <a:srgbClr val="FF0000"/>
                          </a:solidFill>
                          <a:effectLst/>
                          <a:latin typeface="Arial Black" panose="020B0A04020102020204" pitchFamily="34" charset="0"/>
                        </a:rPr>
                        <a:t>13 </a:t>
                      </a:r>
                      <a:r>
                        <a:rPr lang="cs-CZ" sz="800" b="0" i="0" u="none" strike="noStrike" dirty="0">
                          <a:solidFill>
                            <a:srgbClr val="FF0000"/>
                          </a:solidFill>
                          <a:effectLst/>
                          <a:latin typeface="Arial Black" panose="020B0A04020102020204" pitchFamily="34" charset="0"/>
                        </a:rPr>
                        <a:t>účastníků</a:t>
                      </a:r>
                      <a:endParaRPr lang="cs-CZ" sz="900" b="0" i="0" u="none" strike="noStrike" dirty="0">
                        <a:solidFill>
                          <a:srgbClr val="FF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495258918"/>
                  </a:ext>
                </a:extLst>
              </a:tr>
              <a:tr h="476250">
                <a:tc>
                  <a:txBody>
                    <a:bodyPr/>
                    <a:lstStyle/>
                    <a:p>
                      <a:pPr algn="ctr" fontAlgn="ctr"/>
                      <a:r>
                        <a:rPr lang="cs-CZ" sz="1100" b="0" i="0" u="none" strike="noStrike">
                          <a:solidFill>
                            <a:srgbClr val="000000"/>
                          </a:solidFill>
                          <a:effectLst/>
                          <a:latin typeface="Arial Black" panose="020B0A04020102020204" pitchFamily="34" charset="0"/>
                        </a:rPr>
                        <a:t>Starší žáci</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dirty="0">
                          <a:solidFill>
                            <a:srgbClr val="000000"/>
                          </a:solidFill>
                          <a:effectLst/>
                          <a:latin typeface="Arial Black" panose="020B0A04020102020204" pitchFamily="34" charset="0"/>
                        </a:rPr>
                        <a:t>Krajský přebor starších žáků- </a:t>
                      </a:r>
                      <a:r>
                        <a:rPr lang="cs-CZ" sz="1050" b="0" i="0" u="none" strike="noStrike" dirty="0" err="1">
                          <a:solidFill>
                            <a:srgbClr val="000000"/>
                          </a:solidFill>
                          <a:effectLst/>
                          <a:latin typeface="Arial Black" panose="020B0A04020102020204" pitchFamily="34" charset="0"/>
                        </a:rPr>
                        <a:t>sk</a:t>
                      </a:r>
                      <a:r>
                        <a:rPr lang="cs-CZ" sz="1050" b="0" i="0" u="none" strike="noStrike" dirty="0">
                          <a:solidFill>
                            <a:srgbClr val="000000"/>
                          </a:solidFill>
                          <a:effectLst/>
                          <a:latin typeface="Arial Black" panose="020B0A04020102020204" pitchFamily="34" charset="0"/>
                        </a:rPr>
                        <a:t>. B</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Black" panose="020B0A04020102020204" pitchFamily="34" charset="0"/>
                        </a:rPr>
                        <a:t>5.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19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a:solidFill>
                            <a:srgbClr val="000000"/>
                          </a:solidFill>
                          <a:effectLst/>
                          <a:latin typeface="Arial Black" panose="020B0A04020102020204" pitchFamily="34" charset="0"/>
                        </a:rPr>
                        <a:t>66:57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latin typeface="Arial Black" panose="020B0A04020102020204" pitchFamily="34" charset="0"/>
                        </a:rPr>
                        <a:t>9 </a:t>
                      </a:r>
                      <a:r>
                        <a:rPr lang="cs-CZ" sz="800" b="0" i="0" u="none" strike="noStrike" dirty="0">
                          <a:solidFill>
                            <a:srgbClr val="000000"/>
                          </a:solidFill>
                          <a:effectLst/>
                          <a:latin typeface="Arial Black" panose="020B0A04020102020204" pitchFamily="34" charset="0"/>
                        </a:rPr>
                        <a:t>účastníků</a:t>
                      </a:r>
                      <a:endParaRPr lang="cs-CZ" sz="900" b="0" i="0" u="none" strike="noStrike" dirty="0">
                        <a:solidFill>
                          <a:srgbClr val="00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148809716"/>
                  </a:ext>
                </a:extLst>
              </a:tr>
              <a:tr h="476250">
                <a:tc>
                  <a:txBody>
                    <a:bodyPr/>
                    <a:lstStyle/>
                    <a:p>
                      <a:pPr algn="ctr" fontAlgn="ctr"/>
                      <a:r>
                        <a:rPr lang="cs-CZ" sz="1100" b="0" i="0" u="none" strike="noStrike" dirty="0">
                          <a:solidFill>
                            <a:srgbClr val="FF0000"/>
                          </a:solidFill>
                          <a:effectLst/>
                          <a:latin typeface="Arial Black" panose="020B0A04020102020204" pitchFamily="34" charset="0"/>
                        </a:rPr>
                        <a:t>Mladší žáci</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Krajský přebor mladších žáků- </a:t>
                      </a:r>
                      <a:r>
                        <a:rPr lang="cs-CZ" sz="1050" b="0" i="0" u="none" strike="noStrike" dirty="0" err="1">
                          <a:solidFill>
                            <a:srgbClr val="FF0000"/>
                          </a:solidFill>
                          <a:effectLst/>
                          <a:latin typeface="Arial Black" panose="020B0A04020102020204" pitchFamily="34" charset="0"/>
                        </a:rPr>
                        <a:t>sk</a:t>
                      </a:r>
                      <a:r>
                        <a:rPr lang="cs-CZ" sz="1050" b="0" i="0" u="none" strike="noStrike" dirty="0">
                          <a:solidFill>
                            <a:srgbClr val="FF0000"/>
                          </a:solidFill>
                          <a:effectLst/>
                          <a:latin typeface="Arial Black" panose="020B0A04020102020204" pitchFamily="34" charset="0"/>
                        </a:rPr>
                        <a:t>. B</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2.místo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24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a:solidFill>
                            <a:srgbClr val="FF0000"/>
                          </a:solidFill>
                          <a:effectLst/>
                          <a:latin typeface="Arial Black" panose="020B0A04020102020204" pitchFamily="34" charset="0"/>
                        </a:rPr>
                        <a:t>103:36</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900" b="0" i="0" u="none" strike="noStrike" dirty="0">
                          <a:solidFill>
                            <a:srgbClr val="FF0000"/>
                          </a:solidFill>
                          <a:effectLst/>
                          <a:latin typeface="Arial Black" panose="020B0A04020102020204" pitchFamily="34" charset="0"/>
                        </a:rPr>
                        <a:t>9 </a:t>
                      </a:r>
                      <a:r>
                        <a:rPr lang="cs-CZ" sz="800" b="0" i="0" u="none" strike="noStrike" dirty="0">
                          <a:solidFill>
                            <a:srgbClr val="FF0000"/>
                          </a:solidFill>
                          <a:effectLst/>
                          <a:latin typeface="Arial Black" panose="020B0A04020102020204" pitchFamily="34" charset="0"/>
                        </a:rPr>
                        <a:t>účastníků</a:t>
                      </a:r>
                      <a:endParaRPr lang="cs-CZ" sz="900" b="0" i="0" u="none" strike="noStrike" dirty="0">
                        <a:solidFill>
                          <a:srgbClr val="FF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215369459"/>
                  </a:ext>
                </a:extLst>
              </a:tr>
              <a:tr h="476250">
                <a:tc>
                  <a:txBody>
                    <a:bodyPr/>
                    <a:lstStyle/>
                    <a:p>
                      <a:pPr algn="ctr" fontAlgn="ctr"/>
                      <a:r>
                        <a:rPr lang="cs-CZ" sz="1100" b="0" i="0" u="none" strike="noStrike">
                          <a:solidFill>
                            <a:srgbClr val="000000"/>
                          </a:solidFill>
                          <a:effectLst/>
                          <a:latin typeface="Arial Black" panose="020B0A04020102020204" pitchFamily="34" charset="0"/>
                        </a:rPr>
                        <a:t>Starší přípravka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dirty="0">
                          <a:solidFill>
                            <a:srgbClr val="000000"/>
                          </a:solidFill>
                          <a:effectLst/>
                          <a:latin typeface="Arial Black" panose="020B0A04020102020204" pitchFamily="34" charset="0"/>
                        </a:rPr>
                        <a:t>OP Starších Přípravek </a:t>
                      </a:r>
                      <a:r>
                        <a:rPr lang="cs-CZ" sz="1050" b="0" i="0" u="none" strike="noStrike" dirty="0" err="1">
                          <a:solidFill>
                            <a:srgbClr val="000000"/>
                          </a:solidFill>
                          <a:effectLst/>
                          <a:latin typeface="Arial Black" panose="020B0A04020102020204" pitchFamily="34" charset="0"/>
                        </a:rPr>
                        <a:t>sk</a:t>
                      </a:r>
                      <a:r>
                        <a:rPr lang="cs-CZ" sz="1050" b="0" i="0" u="none" strike="noStrike" dirty="0">
                          <a:solidFill>
                            <a:srgbClr val="000000"/>
                          </a:solidFill>
                          <a:effectLst/>
                          <a:latin typeface="Arial Black" panose="020B0A04020102020204" pitchFamily="34" charset="0"/>
                        </a:rPr>
                        <a:t>. "B"</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6.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Black" panose="020B0A04020102020204" pitchFamily="34" charset="0"/>
                        </a:rPr>
                        <a:t>18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dirty="0">
                          <a:solidFill>
                            <a:srgbClr val="000000"/>
                          </a:solidFill>
                          <a:effectLst/>
                          <a:latin typeface="Arial Black" panose="020B0A04020102020204" pitchFamily="34" charset="0"/>
                        </a:rPr>
                        <a:t>73:102</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latin typeface="Arial Black" panose="020B0A04020102020204" pitchFamily="34" charset="0"/>
                        </a:rPr>
                        <a:t>12 účastníků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525602146"/>
                  </a:ext>
                </a:extLst>
              </a:tr>
              <a:tr h="476250">
                <a:tc>
                  <a:txBody>
                    <a:bodyPr/>
                    <a:lstStyle/>
                    <a:p>
                      <a:pPr algn="ctr" fontAlgn="ctr"/>
                      <a:r>
                        <a:rPr lang="cs-CZ" sz="1100" b="0" i="0" u="none" strike="noStrike" dirty="0">
                          <a:solidFill>
                            <a:srgbClr val="FF0000"/>
                          </a:solidFill>
                          <a:effectLst/>
                          <a:latin typeface="Arial Black" panose="020B0A04020102020204" pitchFamily="34" charset="0"/>
                        </a:rPr>
                        <a:t>Mladší přípravka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OP Mladší přípravka </a:t>
                      </a:r>
                      <a:r>
                        <a:rPr lang="cs-CZ" sz="1050" b="0" i="0" u="none" strike="noStrike" dirty="0" err="1">
                          <a:solidFill>
                            <a:srgbClr val="FF0000"/>
                          </a:solidFill>
                          <a:effectLst/>
                          <a:latin typeface="Arial Black" panose="020B0A04020102020204" pitchFamily="34" charset="0"/>
                        </a:rPr>
                        <a:t>sk</a:t>
                      </a:r>
                      <a:r>
                        <a:rPr lang="cs-CZ" sz="1050" b="0" i="0" u="none" strike="noStrike" dirty="0">
                          <a:solidFill>
                            <a:srgbClr val="FF0000"/>
                          </a:solidFill>
                          <a:effectLst/>
                          <a:latin typeface="Arial Black" panose="020B0A04020102020204" pitchFamily="34" charset="0"/>
                        </a:rPr>
                        <a:t>. "B"</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5.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11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75:67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a:txBody>
                    <a:bodyPr/>
                    <a:lstStyle/>
                    <a:p>
                      <a:pPr algn="ctr" fontAlgn="ctr"/>
                      <a:r>
                        <a:rPr lang="cs-CZ" sz="900" b="0" i="0" u="none" strike="noStrike" dirty="0">
                          <a:solidFill>
                            <a:srgbClr val="FF0000"/>
                          </a:solidFill>
                          <a:effectLst/>
                          <a:latin typeface="Arial Black" panose="020B0A04020102020204" pitchFamily="34" charset="0"/>
                        </a:rPr>
                        <a:t>9 </a:t>
                      </a:r>
                      <a:r>
                        <a:rPr lang="cs-CZ" sz="800" b="0" i="0" u="none" strike="noStrike" dirty="0">
                          <a:solidFill>
                            <a:srgbClr val="FF0000"/>
                          </a:solidFill>
                          <a:effectLst/>
                          <a:latin typeface="Arial Black" panose="020B0A04020102020204" pitchFamily="34" charset="0"/>
                        </a:rPr>
                        <a:t>účastníků</a:t>
                      </a:r>
                      <a:endParaRPr lang="cs-CZ" sz="900" b="0" i="0" u="none" strike="noStrike" dirty="0">
                        <a:solidFill>
                          <a:srgbClr val="FF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974035167"/>
                  </a:ext>
                </a:extLst>
              </a:tr>
              <a:tr h="476250">
                <a:tc>
                  <a:txBody>
                    <a:bodyPr/>
                    <a:lstStyle/>
                    <a:p>
                      <a:pPr algn="ctr" fontAlgn="ctr"/>
                      <a:r>
                        <a:rPr lang="cs-CZ" sz="1100" b="0" i="0" u="none" strike="noStrike">
                          <a:solidFill>
                            <a:srgbClr val="000000"/>
                          </a:solidFill>
                          <a:effectLst/>
                          <a:latin typeface="Arial Black" panose="020B0A04020102020204" pitchFamily="34" charset="0"/>
                        </a:rPr>
                        <a:t>Minipřípravka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dirty="0">
                          <a:solidFill>
                            <a:srgbClr val="000000"/>
                          </a:solidFill>
                          <a:effectLst/>
                          <a:latin typeface="Arial Black" panose="020B0A04020102020204" pitchFamily="34" charset="0"/>
                        </a:rPr>
                        <a:t>OP Mini přípravky</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2.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Black" panose="020B0A04020102020204" pitchFamily="34" charset="0"/>
                        </a:rPr>
                        <a:t>12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50" b="0" i="0" u="none" strike="noStrike">
                          <a:solidFill>
                            <a:srgbClr val="000000"/>
                          </a:solidFill>
                          <a:effectLst/>
                          <a:latin typeface="Arial Black" panose="020B0A04020102020204" pitchFamily="34" charset="0"/>
                        </a:rPr>
                        <a:t>107:101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latin typeface="Arial Black" panose="020B0A04020102020204" pitchFamily="34" charset="0"/>
                        </a:rPr>
                        <a:t>4 účastníci</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838100898"/>
                  </a:ext>
                </a:extLst>
              </a:tr>
              <a:tr h="476250">
                <a:tc>
                  <a:txBody>
                    <a:bodyPr/>
                    <a:lstStyle/>
                    <a:p>
                      <a:pPr algn="ctr" fontAlgn="ctr"/>
                      <a:r>
                        <a:rPr lang="cs-CZ" sz="1100" b="0" i="0" u="none" strike="noStrike" dirty="0">
                          <a:solidFill>
                            <a:srgbClr val="FF0000"/>
                          </a:solidFill>
                          <a:effectLst/>
                          <a:latin typeface="Arial Black" panose="020B0A04020102020204" pitchFamily="34" charset="0"/>
                        </a:rPr>
                        <a:t>Stará garda</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Okresní přebor</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3. místo</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tc>
                  <a:txBody>
                    <a:bodyPr/>
                    <a:lstStyle/>
                    <a:p>
                      <a:pPr algn="ctr" fontAlgn="ctr"/>
                      <a:r>
                        <a:rPr lang="cs-CZ" sz="1100" b="0" i="0" u="none" strike="noStrike" dirty="0">
                          <a:solidFill>
                            <a:srgbClr val="FF0000"/>
                          </a:solidFill>
                          <a:effectLst/>
                          <a:latin typeface="Arial Black" panose="020B0A04020102020204" pitchFamily="34" charset="0"/>
                        </a:rPr>
                        <a:t>16 bodů</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tc>
                  <a:txBody>
                    <a:bodyPr/>
                    <a:lstStyle/>
                    <a:p>
                      <a:pPr algn="ctr" fontAlgn="ctr"/>
                      <a:r>
                        <a:rPr lang="cs-CZ" sz="1050" b="0" i="0" u="none" strike="noStrike" dirty="0">
                          <a:solidFill>
                            <a:srgbClr val="FF0000"/>
                          </a:solidFill>
                          <a:effectLst/>
                          <a:latin typeface="Arial Black" panose="020B0A04020102020204" pitchFamily="34" charset="0"/>
                        </a:rPr>
                        <a:t>24:18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tc>
                  <a:txBody>
                    <a:bodyPr/>
                    <a:lstStyle/>
                    <a:p>
                      <a:pPr algn="ctr" fontAlgn="ctr"/>
                      <a:r>
                        <a:rPr lang="cs-CZ" sz="900" b="0" i="0" u="none" strike="noStrike" dirty="0">
                          <a:solidFill>
                            <a:srgbClr val="FF0000"/>
                          </a:solidFill>
                          <a:effectLst/>
                          <a:latin typeface="Arial Black" panose="020B0A04020102020204" pitchFamily="34" charset="0"/>
                        </a:rPr>
                        <a:t>9 </a:t>
                      </a:r>
                      <a:r>
                        <a:rPr lang="cs-CZ" sz="800" b="0" i="0" u="none" strike="noStrike" dirty="0">
                          <a:solidFill>
                            <a:srgbClr val="FF0000"/>
                          </a:solidFill>
                          <a:effectLst/>
                          <a:latin typeface="Arial Black" panose="020B0A04020102020204" pitchFamily="34" charset="0"/>
                        </a:rPr>
                        <a:t>účastníků</a:t>
                      </a:r>
                      <a:endParaRPr lang="cs-CZ" sz="900" b="0" i="0" u="none" strike="noStrike" dirty="0">
                        <a:solidFill>
                          <a:srgbClr val="FF0000"/>
                        </a:solidFill>
                        <a:effectLst/>
                        <a:latin typeface="Arial Black" panose="020B0A04020102020204" pitchFamily="34" charset="0"/>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3815141574"/>
                  </a:ext>
                </a:extLst>
              </a:tr>
            </a:tbl>
          </a:graphicData>
        </a:graphic>
      </p:graphicFrame>
      <p:sp>
        <p:nvSpPr>
          <p:cNvPr id="12" name="TextovéPole 11">
            <a:extLst>
              <a:ext uri="{FF2B5EF4-FFF2-40B4-BE49-F238E27FC236}">
                <a16:creationId xmlns:a16="http://schemas.microsoft.com/office/drawing/2014/main" id="{92F8C96A-BD3D-4D6B-A1E5-F6A205194FE4}"/>
              </a:ext>
            </a:extLst>
          </p:cNvPr>
          <p:cNvSpPr txBox="1"/>
          <p:nvPr/>
        </p:nvSpPr>
        <p:spPr>
          <a:xfrm>
            <a:off x="143992" y="1306810"/>
            <a:ext cx="4641168" cy="954107"/>
          </a:xfrm>
          <a:prstGeom prst="rect">
            <a:avLst/>
          </a:prstGeom>
          <a:solidFill>
            <a:srgbClr val="CCFF66"/>
          </a:solidFill>
          <a:effectLst>
            <a:glow rad="63500">
              <a:srgbClr val="FFCCFF">
                <a:alpha val="40000"/>
              </a:srgbClr>
            </a:glow>
            <a:softEdge rad="215900"/>
          </a:effectLst>
        </p:spPr>
        <p:txBody>
          <a:bodyPr wrap="square" rtlCol="0">
            <a:spAutoFit/>
          </a:bodyPr>
          <a:lstStyle/>
          <a:p>
            <a:pPr algn="ctr"/>
            <a:r>
              <a:rPr lang="cs-CZ" sz="2800" dirty="0">
                <a:latin typeface="Arial Black" panose="020B0A04020102020204" pitchFamily="34" charset="0"/>
              </a:rPr>
              <a:t>Podzim 2018 </a:t>
            </a:r>
          </a:p>
          <a:p>
            <a:pPr algn="ctr"/>
            <a:r>
              <a:rPr lang="cs-CZ" sz="2800" dirty="0">
                <a:latin typeface="Arial Black" panose="020B0A04020102020204" pitchFamily="34" charset="0"/>
              </a:rPr>
              <a:t>9 mužstev SK Štětí</a:t>
            </a:r>
            <a:endParaRPr lang="cs-CZ" sz="2000" dirty="0">
              <a:latin typeface="Arial Black" panose="020B0A04020102020204" pitchFamily="34" charset="0"/>
            </a:endParaRPr>
          </a:p>
        </p:txBody>
      </p:sp>
      <p:sp>
        <p:nvSpPr>
          <p:cNvPr id="13" name="TextovéPole 12">
            <a:extLst>
              <a:ext uri="{FF2B5EF4-FFF2-40B4-BE49-F238E27FC236}">
                <a16:creationId xmlns:a16="http://schemas.microsoft.com/office/drawing/2014/main" id="{F794B72F-AEEB-40F2-894F-491264A5567F}"/>
              </a:ext>
            </a:extLst>
          </p:cNvPr>
          <p:cNvSpPr txBox="1"/>
          <p:nvPr/>
        </p:nvSpPr>
        <p:spPr>
          <a:xfrm>
            <a:off x="71984" y="99184"/>
            <a:ext cx="4641168" cy="646331"/>
          </a:xfrm>
          <a:prstGeom prst="rect">
            <a:avLst/>
          </a:prstGeom>
          <a:pattFill prst="pct30">
            <a:fgClr>
              <a:srgbClr val="CCFF66"/>
            </a:fgClr>
            <a:bgClr>
              <a:schemeClr val="bg1"/>
            </a:bgClr>
          </a:pattFill>
          <a:effectLst>
            <a:softEdge rad="0"/>
          </a:effectLst>
        </p:spPr>
        <p:txBody>
          <a:bodyPr wrap="square" rtlCol="0">
            <a:prstTxWarp prst="textWave2">
              <a:avLst/>
            </a:prstTxWarp>
            <a:spAutoFit/>
          </a:bodyPr>
          <a:lstStyle/>
          <a:p>
            <a:pPr algn="ctr"/>
            <a:r>
              <a:rPr lang="cs-CZ" sz="3600" dirty="0">
                <a:solidFill>
                  <a:srgbClr val="0033CC"/>
                </a:solidFill>
                <a:latin typeface="Elephant" panose="02020904090505020303" pitchFamily="18" charset="0"/>
              </a:rPr>
              <a:t>Vysvědčení</a:t>
            </a:r>
          </a:p>
        </p:txBody>
      </p:sp>
    </p:spTree>
    <p:extLst>
      <p:ext uri="{BB962C8B-B14F-4D97-AF65-F5344CB8AC3E}">
        <p14:creationId xmlns:p14="http://schemas.microsoft.com/office/powerpoint/2010/main" val="290661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34</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2" name="TextovéPole 1"/>
          <p:cNvSpPr txBox="1"/>
          <p:nvPr/>
        </p:nvSpPr>
        <p:spPr>
          <a:xfrm>
            <a:off x="5472584" y="163116"/>
            <a:ext cx="4635298" cy="2308324"/>
          </a:xfrm>
          <a:prstGeom prst="rect">
            <a:avLst/>
          </a:prstGeom>
          <a:gradFill>
            <a:gsLst>
              <a:gs pos="30000">
                <a:srgbClr val="66FF66"/>
              </a:gs>
              <a:gs pos="71000">
                <a:schemeClr val="bg1">
                  <a:lumMod val="85000"/>
                </a:schemeClr>
              </a:gs>
            </a:gsLst>
            <a:lin ang="5400000" scaled="1"/>
          </a:gradFill>
          <a:effectLst>
            <a:softEdge rad="127000"/>
          </a:effectLst>
        </p:spPr>
        <p:txBody>
          <a:bodyPr wrap="square" rtlCol="0">
            <a:spAutoFit/>
          </a:bodyPr>
          <a:lstStyle/>
          <a:p>
            <a:pPr algn="ctr"/>
            <a:r>
              <a:rPr lang="cs-CZ" sz="2400" dirty="0">
                <a:solidFill>
                  <a:srgbClr val="0000CC"/>
                </a:solidFill>
                <a:latin typeface="Segoe UI Black" panose="020B0A02040204020203" pitchFamily="34" charset="0"/>
                <a:ea typeface="Segoe UI Black" panose="020B0A02040204020203" pitchFamily="34" charset="0"/>
              </a:rPr>
              <a:t>Po brankách Marka Fausta a Tomáše Písaře získalo mužstvo dospělých Lovosicích, které doma prohrály jen jednou, </a:t>
            </a:r>
          </a:p>
          <a:p>
            <a:pPr algn="ctr"/>
            <a:r>
              <a:rPr lang="cs-CZ" sz="2400" dirty="0">
                <a:solidFill>
                  <a:srgbClr val="0000CC"/>
                </a:solidFill>
                <a:latin typeface="Segoe UI Black" panose="020B0A02040204020203" pitchFamily="34" charset="0"/>
                <a:ea typeface="Segoe UI Black" panose="020B0A02040204020203" pitchFamily="34" charset="0"/>
              </a:rPr>
              <a:t>3 body,  </a:t>
            </a:r>
          </a:p>
        </p:txBody>
      </p:sp>
      <p:sp>
        <p:nvSpPr>
          <p:cNvPr id="3" name="Obdélník 2"/>
          <p:cNvSpPr/>
          <p:nvPr/>
        </p:nvSpPr>
        <p:spPr>
          <a:xfrm>
            <a:off x="5472584" y="2611388"/>
            <a:ext cx="4635298" cy="4373505"/>
          </a:xfrm>
          <a:prstGeom prst="rect">
            <a:avLst/>
          </a:prstGeom>
        </p:spPr>
        <p:txBody>
          <a:bodyPr wrap="square">
            <a:spAutoFit/>
          </a:bodyPr>
          <a:lstStyle/>
          <a:p>
            <a:pPr algn="ctr">
              <a:lnSpc>
                <a:spcPct val="107000"/>
              </a:lnSpc>
              <a:spcAft>
                <a:spcPts val="0"/>
              </a:spcAft>
            </a:pP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ASK Lovosice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0:2(0:1)    9.3.2019   16. 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dirty="0">
                <a:latin typeface="Arial" panose="020B0604020202020204" pitchFamily="34" charset="0"/>
                <a:ea typeface="Calibri" panose="020F0502020204030204" pitchFamily="34" charset="0"/>
                <a:cs typeface="Arial" panose="020B0604020202020204" pitchFamily="34" charset="0"/>
              </a:rPr>
              <a:t>Fotbalové jaro zaklepalo  a dveře se otevřely v Lovosicích, kde nás čekal první jarní zápas. Ještě v den výkopu ale probíhala nepřetržitá výměna informací, zda a kde se bude hrát. Původně to byla přírodní tráva, pak začalo pršet a změnilo se to na umělou, aby před obědem vysvitlo sluníčko a definitivně se rozhodlo, že se mužstva utkají na trávě přírodní. Soupeři jsme měli co vracet, protože v prvním zápase letošního ročníku nám nováček soutěže uštědřil porážku 1:0 a mnozí si určitě ještě vzpomínají na toto dramatické a nervózní střetnutí, které vyvrcholilo sporným vyloučením Jiřího Vokouna. Jirka, nejlepší podzimní střelec našeho týmu, udělal trenérům vrásky na čele i před tímto okresním derby, když si poranil kotník den před výkopem a nemohl nastoupit. Lovosice byly před utkáním na 5. místě s 2 bodovou ztrátou na náš tým. V úvodu byli i aktivnější a rychlým přechodem na polovinu soupeře dělali  naší obraně starosti. Rychle jsme se vzpamatovali a velkou příležitost zapsat se do listiny střelců měl Tomáš </a:t>
            </a:r>
            <a:r>
              <a:rPr lang="cs-CZ" sz="1000" dirty="0" err="1">
                <a:latin typeface="Arial" panose="020B0604020202020204" pitchFamily="34" charset="0"/>
                <a:ea typeface="Calibri" panose="020F0502020204030204" pitchFamily="34" charset="0"/>
                <a:cs typeface="Arial" panose="020B0604020202020204" pitchFamily="34" charset="0"/>
              </a:rPr>
              <a:t>Belák</a:t>
            </a:r>
            <a:r>
              <a:rPr lang="cs-CZ" sz="1000" dirty="0">
                <a:latin typeface="Arial" panose="020B0604020202020204" pitchFamily="34" charset="0"/>
                <a:ea typeface="Calibri" panose="020F0502020204030204" pitchFamily="34" charset="0"/>
                <a:cs typeface="Arial" panose="020B0604020202020204" pitchFamily="34" charset="0"/>
              </a:rPr>
              <a:t> v 9. minutě, když se před ním na hranici šestnáctky otevřel prostor k zakončení, ale cíl netrefil. Domácí si ve 12. minutě vypracovali také slibnou příležitost k dosažení branky. Hráč s číslem 17 Matěj Walter, na podzim hrál právě za náš tým, udělal šikovnou kličku brankáři, ale dostal se až do příliš těžko střeleckého úhlu a branku netrefil. Vzápětí se na naší straně žlutilo, když nedovoleně za záchrannou brzdu zatáhl František Svoboda. V 16. minutě vyzkoušela střelecké štěstí nová tvář v našem týmu</a:t>
            </a:r>
            <a:endParaRPr lang="cs-CZ"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5DA3FF74-4A2A-4D6E-9A9B-F8B6F5C31D98}"/>
              </a:ext>
            </a:extLst>
          </p:cNvPr>
          <p:cNvSpPr txBox="1"/>
          <p:nvPr/>
        </p:nvSpPr>
        <p:spPr>
          <a:xfrm>
            <a:off x="121250" y="71343"/>
            <a:ext cx="4775269" cy="1200329"/>
          </a:xfrm>
          <a:prstGeom prst="rect">
            <a:avLst/>
          </a:prstGeom>
          <a:solidFill>
            <a:srgbClr val="FFFF00">
              <a:alpha val="36000"/>
            </a:srgbClr>
          </a:solidFill>
        </p:spPr>
        <p:txBody>
          <a:bodyPr wrap="square" rtlCol="0">
            <a:spAutoFit/>
          </a:bodyPr>
          <a:lstStyle/>
          <a:p>
            <a:pPr algn="ctr" fontAlgn="auto">
              <a:spcBef>
                <a:spcPts val="0"/>
              </a:spcBef>
              <a:spcAft>
                <a:spcPts val="0"/>
              </a:spcAft>
            </a:pPr>
            <a:r>
              <a:rPr lang="cs-CZ" sz="3600" dirty="0">
                <a:ln w="28575">
                  <a:solidFill>
                    <a:prstClr val="white">
                      <a:lumMod val="75000"/>
                    </a:prstClr>
                  </a:solidFill>
                </a:ln>
                <a:solidFill>
                  <a:srgbClr val="FF0000"/>
                </a:solidFill>
                <a:latin typeface="Calibri" panose="020F0502020204030204"/>
              </a:rPr>
              <a:t>Heslo fotbalového oddílu SK Štětí</a:t>
            </a:r>
          </a:p>
        </p:txBody>
      </p:sp>
      <p:pic>
        <p:nvPicPr>
          <p:cNvPr id="4" name="Obrázek 3">
            <a:extLst>
              <a:ext uri="{FF2B5EF4-FFF2-40B4-BE49-F238E27FC236}">
                <a16:creationId xmlns:a16="http://schemas.microsoft.com/office/drawing/2014/main" id="{4508C6B8-ECDB-4912-96A3-0D2C14239FFF}"/>
              </a:ext>
            </a:extLst>
          </p:cNvPr>
          <p:cNvPicPr>
            <a:picLocks noChangeAspect="1"/>
          </p:cNvPicPr>
          <p:nvPr/>
        </p:nvPicPr>
        <p:blipFill>
          <a:blip r:embed="rId2"/>
          <a:stretch>
            <a:fillRect/>
          </a:stretch>
        </p:blipFill>
        <p:spPr>
          <a:xfrm>
            <a:off x="360016" y="2126727"/>
            <a:ext cx="4059055" cy="1190519"/>
          </a:xfrm>
          <a:prstGeom prst="rect">
            <a:avLst/>
          </a:prstGeom>
        </p:spPr>
      </p:pic>
      <p:pic>
        <p:nvPicPr>
          <p:cNvPr id="5" name="Obrázek 4">
            <a:extLst>
              <a:ext uri="{FF2B5EF4-FFF2-40B4-BE49-F238E27FC236}">
                <a16:creationId xmlns:a16="http://schemas.microsoft.com/office/drawing/2014/main" id="{D079B885-A7E3-4BAF-AFE1-FC5A15A14E2C}"/>
              </a:ext>
            </a:extLst>
          </p:cNvPr>
          <p:cNvPicPr>
            <a:picLocks noChangeAspect="1"/>
          </p:cNvPicPr>
          <p:nvPr/>
        </p:nvPicPr>
        <p:blipFill>
          <a:blip r:embed="rId3"/>
          <a:stretch>
            <a:fillRect/>
          </a:stretch>
        </p:blipFill>
        <p:spPr>
          <a:xfrm>
            <a:off x="823683" y="3897448"/>
            <a:ext cx="2961097" cy="2717242"/>
          </a:xfrm>
          <a:prstGeom prst="rect">
            <a:avLst/>
          </a:prstGeom>
        </p:spPr>
      </p:pic>
    </p:spTree>
    <p:extLst>
      <p:ext uri="{BB962C8B-B14F-4D97-AF65-F5344CB8AC3E}">
        <p14:creationId xmlns:p14="http://schemas.microsoft.com/office/powerpoint/2010/main" val="31244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33</a:t>
            </a:r>
          </a:p>
        </p:txBody>
      </p:sp>
      <p:sp>
        <p:nvSpPr>
          <p:cNvPr id="2" name="Obdélník 1"/>
          <p:cNvSpPr/>
          <p:nvPr/>
        </p:nvSpPr>
        <p:spPr>
          <a:xfrm>
            <a:off x="71984" y="451148"/>
            <a:ext cx="4608512" cy="6843412"/>
          </a:xfrm>
          <a:prstGeom prst="rect">
            <a:avLst/>
          </a:prstGeom>
          <a:solidFill>
            <a:srgbClr val="FFFFFF"/>
          </a:solidFill>
        </p:spPr>
        <p:txBody>
          <a:bodyPr wrap="square">
            <a:spAutoFit/>
          </a:bodyPr>
          <a:lstStyle/>
          <a:p>
            <a:pPr lvl="0" algn="just">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Tomáš Písař. Levačkou branku těsně minul.    Žlutou kartu za nehezky vypadající faul na Jakuba Slavíčka viděl i domácí hráč Martin Suchý. Ve 24. minutě jsme se dopracovali k prvnímu rohu zápasu, který zahrával Marek Faust, ale nic těžkého pro domácí obranu to nebylo. Ti naopak po faulu Pavla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Faryho</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zahrávali volný přímý kop z pravé strany naší obrany, volili zpětnou přihrávku s následnou střelou, ale míč si cestu do naší branky nenašel. Naše snaha o překvapení domácí obrany často ztroskotávala na nepřesných přihrávkách. Teda až do 39. minuty, kdy si na přesně načasovaný centr Rudolfa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naběhl Marek Faust a hlavou zajistil našemu týmu poločasové vedení 1:0. V úvodu druhé časti byla na hře domácích vidět snaha o rychlé vyrovnání, ale žádná větší šance z toho nebyla. Jeden zával před brankou a volný přímý kop ve 49. minutě, který zahrával Walter, tentokrát Dominik, ale míč skončil vysoko nad brankovou konstrukcí. K dispozici měl volný přímý kop i Rudolf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ale míč Tomáše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v rozhodujícím okamžiku neposlechl. S rohem domácích si v 56. minutě lehce poradil Tomáš Kysela v brance. Hned z protiútoku si do volného prostoru naběhl Tomáš Písař, odkud zkusil pohotově vypálit, ale balón se zatoulal těsně vedle. V 60. minutě už ale radost na naší lavičce mohla vypuknout. Po několika střeleckých pokusech se míč dostal až na kopačky Tomáše Písaře a ten svojí první brankou v dresu Štětí zvýšil na 2:0. Rozhodčí chvilku mezi sebou situaci konzultovali, zda se nejedná o ofsajd, ale nakonec hlavní ukázal do středového kruhu. O 3 minuty později mohl Tomáš dokonce zvýšit už na 3:0, ale dostal se až příliš na kontakt s brankářem a ten jeho střelu zneškodnil. V 64. minutě podržel dvoubrankové vedení našeho týmu skvělým zákrokem Tomáš Kysela a Pavel Fary ještě vyražený míč odkopl na roh. Stále častěji už jsme se začínali dívat na časomíru a trenéři začali střídat. Petra Stejskala, který v minulosti v Lovosicích dlouho působil, se tribuny dočkaly v 70. minutě. Poslední desetiminutovka se nesla ve znamení tlaku domácích. Všechny jejich pokusy, ale skončily neúspěšně. Největší příležitost měli v 86. minutě, kdy stál před domácím střelcem už jen brankář, ale mezi 3 tyče se netrefil a tak jsme mohli slavit první jarní vítězství 2:0, které jste pro nepřítomnost kamery nemohli vidět na internetových stránkách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tvcom</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Branky: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M.Faust</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T,Písař</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1</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T.Kysela-P.Fary</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F.Svoboda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J.Vacek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D.Mencl-J.Slavíček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(83.R.Slanička),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D.Beruška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(7.P.Stejskal),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M.Faust</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(86.F.Podhorský)-</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T.Belák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T.Písař</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(66.K.Horváth)</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Připraveni: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M.Svoboda</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Vedoucí: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M.Toráč</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Rozhodčí: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Miroslav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Klimpl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-Ivan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Kuriljak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Milan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Karrmann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Delegát:</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Václav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Píbl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100 diváků</a:t>
            </a:r>
          </a:p>
        </p:txBody>
      </p:sp>
      <p:sp>
        <p:nvSpPr>
          <p:cNvPr id="9" name="TextovéPole 8"/>
          <p:cNvSpPr txBox="1"/>
          <p:nvPr/>
        </p:nvSpPr>
        <p:spPr>
          <a:xfrm>
            <a:off x="3024312" y="6980798"/>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12</a:t>
            </a:r>
          </a:p>
        </p:txBody>
      </p:sp>
      <p:sp>
        <p:nvSpPr>
          <p:cNvPr id="3" name="TextovéPole 2"/>
          <p:cNvSpPr txBox="1"/>
          <p:nvPr/>
        </p:nvSpPr>
        <p:spPr>
          <a:xfrm>
            <a:off x="71984" y="91109"/>
            <a:ext cx="4536504" cy="307777"/>
          </a:xfrm>
          <a:prstGeom prst="rect">
            <a:avLst/>
          </a:prstGeom>
          <a:solidFill>
            <a:schemeClr val="bg1">
              <a:lumMod val="85000"/>
            </a:schemeClr>
          </a:solidFill>
          <a:effectLst>
            <a:glow rad="101600">
              <a:srgbClr val="FFFF66">
                <a:alpha val="40000"/>
              </a:srgbClr>
            </a:glow>
            <a:softEdge rad="0"/>
          </a:effectLst>
        </p:spPr>
        <p:txBody>
          <a:bodyPr wrap="square" rtlCol="0">
            <a:spAutoFit/>
          </a:bodyPr>
          <a:lstStyle/>
          <a:p>
            <a:pPr algn="ctr"/>
            <a:r>
              <a:rPr lang="cs-CZ" sz="1400" dirty="0">
                <a:latin typeface="Arial" panose="020B0604020202020204" pitchFamily="34" charset="0"/>
                <a:cs typeface="Arial" panose="020B0604020202020204" pitchFamily="34" charset="0"/>
              </a:rPr>
              <a:t>ASK Lovosice-SK Štětí 9.3.2019 pokračování </a:t>
            </a:r>
          </a:p>
        </p:txBody>
      </p:sp>
      <p:sp>
        <p:nvSpPr>
          <p:cNvPr id="4" name="TextovéPole 3">
            <a:extLst>
              <a:ext uri="{FF2B5EF4-FFF2-40B4-BE49-F238E27FC236}">
                <a16:creationId xmlns:a16="http://schemas.microsoft.com/office/drawing/2014/main" id="{C08BF5B6-996B-445D-BA88-F3A1F8384958}"/>
              </a:ext>
            </a:extLst>
          </p:cNvPr>
          <p:cNvSpPr txBox="1"/>
          <p:nvPr/>
        </p:nvSpPr>
        <p:spPr>
          <a:xfrm>
            <a:off x="5544592" y="163116"/>
            <a:ext cx="4536504" cy="1323439"/>
          </a:xfrm>
          <a:prstGeom prst="rect">
            <a:avLst/>
          </a:prstGeom>
          <a:solidFill>
            <a:srgbClr val="99FFCC"/>
          </a:solidFill>
          <a:effectLst>
            <a:softEdge rad="317500"/>
          </a:effectLst>
        </p:spPr>
        <p:txBody>
          <a:bodyPr wrap="square" rtlCol="0">
            <a:spAutoFit/>
          </a:bodyPr>
          <a:lstStyle/>
          <a:p>
            <a:pPr algn="ctr"/>
            <a:r>
              <a:rPr lang="cs-CZ" sz="2000" dirty="0">
                <a:latin typeface="Arial Black" panose="020B0A04020102020204" pitchFamily="34" charset="0"/>
              </a:rPr>
              <a:t>Ještě ohlédnutí za posledním podzimním zápasem mužstva dospělých v Srbicích, který nám moc nevyšel.</a:t>
            </a:r>
          </a:p>
        </p:txBody>
      </p:sp>
      <p:sp>
        <p:nvSpPr>
          <p:cNvPr id="5" name="Obdélník 4">
            <a:extLst>
              <a:ext uri="{FF2B5EF4-FFF2-40B4-BE49-F238E27FC236}">
                <a16:creationId xmlns:a16="http://schemas.microsoft.com/office/drawing/2014/main" id="{C5EBDDA9-CC5B-4376-8C7F-819CD85461E2}"/>
              </a:ext>
            </a:extLst>
          </p:cNvPr>
          <p:cNvSpPr/>
          <p:nvPr/>
        </p:nvSpPr>
        <p:spPr>
          <a:xfrm>
            <a:off x="5494965" y="1644745"/>
            <a:ext cx="4473305" cy="4431983"/>
          </a:xfrm>
          <a:prstGeom prst="rect">
            <a:avLst/>
          </a:prstGeom>
        </p:spPr>
        <p:txBody>
          <a:bodyPr wrap="square">
            <a:spAutoFit/>
          </a:bodyPr>
          <a:lstStyle/>
          <a:p>
            <a:pPr algn="ctr">
              <a:spcAft>
                <a:spcPts val="0"/>
              </a:spcAft>
            </a:pPr>
            <a:r>
              <a:rPr lang="cs-CZ" sz="2000" dirty="0">
                <a:solidFill>
                  <a:srgbClr val="545454"/>
                </a:solidFill>
                <a:latin typeface="Arial Black" panose="020B0A04020102020204" pitchFamily="34" charset="0"/>
              </a:rPr>
              <a:t>TJ Sokol Srbice - SK Štětí</a:t>
            </a:r>
            <a:endParaRPr lang="cs-CZ" dirty="0">
              <a:solidFill>
                <a:srgbClr val="545454"/>
              </a:solidFill>
              <a:latin typeface="Arial Black" panose="020B0A04020102020204" pitchFamily="34" charset="0"/>
            </a:endParaRPr>
          </a:p>
          <a:p>
            <a:pPr algn="ctr">
              <a:spcAft>
                <a:spcPts val="0"/>
              </a:spcAft>
            </a:pPr>
            <a:r>
              <a:rPr lang="cs-CZ" sz="2000" dirty="0">
                <a:solidFill>
                  <a:srgbClr val="545454"/>
                </a:solidFill>
                <a:latin typeface="Arial Black" panose="020B0A04020102020204" pitchFamily="34" charset="0"/>
              </a:rPr>
              <a:t>3:1(1:0)</a:t>
            </a:r>
            <a:endParaRPr lang="cs-CZ" dirty="0">
              <a:solidFill>
                <a:srgbClr val="545454"/>
              </a:solidFill>
              <a:latin typeface="Arial Black" panose="020B0A04020102020204" pitchFamily="34" charset="0"/>
            </a:endParaRPr>
          </a:p>
          <a:p>
            <a:pPr algn="ctr">
              <a:spcAft>
                <a:spcPts val="0"/>
              </a:spcAft>
            </a:pPr>
            <a:r>
              <a:rPr lang="cs-CZ" sz="2000" dirty="0">
                <a:solidFill>
                  <a:srgbClr val="545454"/>
                </a:solidFill>
                <a:latin typeface="Arial Black" panose="020B0A04020102020204" pitchFamily="34" charset="0"/>
              </a:rPr>
              <a:t>   17.11.2018   15. kolo</a:t>
            </a:r>
            <a:endParaRPr lang="cs-CZ" dirty="0">
              <a:solidFill>
                <a:srgbClr val="545454"/>
              </a:solidFill>
              <a:latin typeface="Arial Black" panose="020B0A04020102020204" pitchFamily="34" charset="0"/>
            </a:endParaRPr>
          </a:p>
          <a:p>
            <a:pPr algn="just">
              <a:spcAft>
                <a:spcPts val="0"/>
              </a:spcAft>
            </a:pPr>
            <a:r>
              <a:rPr lang="cs-CZ" sz="1100" b="0" dirty="0">
                <a:solidFill>
                  <a:srgbClr val="545454"/>
                </a:solidFill>
                <a:latin typeface="Calibri" panose="020F0502020204030204" pitchFamily="34" charset="0"/>
              </a:rPr>
              <a:t>       Do zápasu jsme nastoupili ve stejné sestavě jako před týdnem, kdy jsme doma po dobrém výkonu porazili Krupku. Dnešní klání jsme ale nezačali dobře. Vůbec celý 1. poločas byl z naší strany nevýrazný a do správného herního tempa jsme se za 45 minut nedostali.  Vypracovali jsme si také jen jednu šanci. To domácí jich měli více. Po změně stran jsme rychle vyrovnali, ale zase jsme se dlouho neradovali, protože za necelých 10 minut jsme po gólu </a:t>
            </a:r>
            <a:r>
              <a:rPr lang="cs-CZ" sz="1100" b="0" dirty="0" err="1">
                <a:solidFill>
                  <a:srgbClr val="545454"/>
                </a:solidFill>
                <a:latin typeface="Calibri" panose="020F0502020204030204" pitchFamily="34" charset="0"/>
              </a:rPr>
              <a:t>Martykána</a:t>
            </a:r>
            <a:r>
              <a:rPr lang="cs-CZ" sz="1100" b="0" dirty="0">
                <a:solidFill>
                  <a:srgbClr val="545454"/>
                </a:solidFill>
                <a:latin typeface="Calibri" panose="020F0502020204030204" pitchFamily="34" charset="0"/>
              </a:rPr>
              <a:t> opět prohrávali. V 2. části byl náš výkon oproti 1. půli lepší, ale bohužel na domácí to tentokrát nestačilo. Ti využívali znalost v uvozovkách oblíbené umělé domácí trávy pro všechna mužstva, která sem přijíždí,  a zaslouženě vyhráli.  Mysleli jsme na 3 místo, ale nakonec je z toho místo 4. Na druhou stranu je třeba mužstvo za 2. polovinu podzimu pochválit, protože z 8 zápasů dokázalo 7x vyhrát.</a:t>
            </a:r>
            <a:endParaRPr lang="cs-CZ" b="0" dirty="0">
              <a:solidFill>
                <a:srgbClr val="545454"/>
              </a:solidFill>
              <a:latin typeface="Arial" panose="020B0604020202020204" pitchFamily="34" charset="0"/>
            </a:endParaRPr>
          </a:p>
          <a:p>
            <a:pPr algn="just">
              <a:spcAft>
                <a:spcPts val="0"/>
              </a:spcAft>
            </a:pPr>
            <a:r>
              <a:rPr lang="cs-CZ" sz="1100" b="0" u="sng" dirty="0">
                <a:solidFill>
                  <a:srgbClr val="545454"/>
                </a:solidFill>
                <a:latin typeface="Calibri" panose="020F0502020204030204" pitchFamily="34" charset="0"/>
              </a:rPr>
              <a:t>Branky:</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M.Walter</a:t>
            </a:r>
            <a:r>
              <a:rPr lang="cs-CZ" sz="1100" b="0" dirty="0">
                <a:solidFill>
                  <a:srgbClr val="545454"/>
                </a:solidFill>
                <a:latin typeface="Calibri" panose="020F0502020204030204" pitchFamily="34" charset="0"/>
              </a:rPr>
              <a:t> 1</a:t>
            </a:r>
            <a:endParaRPr lang="cs-CZ" b="0" dirty="0">
              <a:solidFill>
                <a:srgbClr val="545454"/>
              </a:solidFill>
              <a:latin typeface="Arial" panose="020B0604020202020204" pitchFamily="34" charset="0"/>
            </a:endParaRPr>
          </a:p>
          <a:p>
            <a:pPr>
              <a:spcAft>
                <a:spcPts val="0"/>
              </a:spcAft>
            </a:pPr>
            <a:r>
              <a:rPr lang="cs-CZ" sz="1100" b="0" u="sng" dirty="0">
                <a:solidFill>
                  <a:srgbClr val="545454"/>
                </a:solidFill>
                <a:latin typeface="Calibri" panose="020F0502020204030204" pitchFamily="34" charset="0"/>
              </a:rPr>
              <a:t>Sestava:</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T.Kysela-P.Fary</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J,Vacek</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J,Ransdorf</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D.Mencl</a:t>
            </a:r>
            <a:r>
              <a:rPr lang="cs-CZ" sz="1100" b="0" dirty="0">
                <a:solidFill>
                  <a:srgbClr val="545454"/>
                </a:solidFill>
                <a:latin typeface="Calibri" panose="020F0502020204030204" pitchFamily="34" charset="0"/>
              </a:rPr>
              <a:t>(80. </a:t>
            </a:r>
            <a:r>
              <a:rPr lang="cs-CZ" sz="1100" b="0" dirty="0" err="1">
                <a:solidFill>
                  <a:srgbClr val="545454"/>
                </a:solidFill>
                <a:latin typeface="Calibri" panose="020F0502020204030204" pitchFamily="34" charset="0"/>
              </a:rPr>
              <a:t>K.Horváth</a:t>
            </a:r>
            <a:r>
              <a:rPr lang="cs-CZ" sz="1100" b="0" dirty="0">
                <a:solidFill>
                  <a:srgbClr val="545454"/>
                </a:solidFill>
                <a:latin typeface="Calibri" panose="020F0502020204030204" pitchFamily="34" charset="0"/>
              </a:rPr>
              <a:t>)-</a:t>
            </a:r>
            <a:endParaRPr lang="cs-CZ" b="0" dirty="0">
              <a:solidFill>
                <a:srgbClr val="545454"/>
              </a:solidFill>
              <a:latin typeface="Arial" panose="020B0604020202020204" pitchFamily="34" charset="0"/>
            </a:endParaRPr>
          </a:p>
          <a:p>
            <a:pPr>
              <a:spcAft>
                <a:spcPts val="0"/>
              </a:spcAft>
            </a:pP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T.Belák</a:t>
            </a:r>
            <a:r>
              <a:rPr lang="cs-CZ" sz="1100" b="0" dirty="0">
                <a:solidFill>
                  <a:srgbClr val="545454"/>
                </a:solidFill>
                <a:latin typeface="Calibri" panose="020F0502020204030204" pitchFamily="34" charset="0"/>
              </a:rPr>
              <a:t>(43.M.Walter), </a:t>
            </a:r>
            <a:r>
              <a:rPr lang="cs-CZ" sz="1100" b="0" dirty="0" err="1">
                <a:solidFill>
                  <a:srgbClr val="545454"/>
                </a:solidFill>
                <a:latin typeface="Calibri" panose="020F0502020204030204" pitchFamily="34" charset="0"/>
              </a:rPr>
              <a:t>R.Slanička</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J.Vokoun</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P.Stejskal</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M.Faust</a:t>
            </a:r>
            <a:r>
              <a:rPr lang="cs-CZ" sz="1100" b="0" dirty="0">
                <a:solidFill>
                  <a:srgbClr val="545454"/>
                </a:solidFill>
                <a:latin typeface="Calibri" panose="020F0502020204030204" pitchFamily="34" charset="0"/>
              </a:rPr>
              <a:t>-</a:t>
            </a:r>
            <a:endParaRPr lang="cs-CZ" b="0" dirty="0">
              <a:solidFill>
                <a:srgbClr val="545454"/>
              </a:solidFill>
              <a:latin typeface="Arial" panose="020B0604020202020204" pitchFamily="34" charset="0"/>
            </a:endParaRPr>
          </a:p>
          <a:p>
            <a:pPr>
              <a:spcAft>
                <a:spcPts val="0"/>
              </a:spcAft>
            </a:pP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M.Rejman</a:t>
            </a:r>
            <a:endParaRPr lang="cs-CZ" b="0" dirty="0">
              <a:solidFill>
                <a:srgbClr val="545454"/>
              </a:solidFill>
              <a:latin typeface="Arial" panose="020B0604020202020204" pitchFamily="34" charset="0"/>
            </a:endParaRPr>
          </a:p>
          <a:p>
            <a:pPr>
              <a:spcAft>
                <a:spcPts val="0"/>
              </a:spcAft>
            </a:pPr>
            <a:r>
              <a:rPr lang="cs-CZ" sz="1100" b="0" u="sng" dirty="0">
                <a:solidFill>
                  <a:srgbClr val="545454"/>
                </a:solidFill>
                <a:latin typeface="Calibri" panose="020F0502020204030204" pitchFamily="34" charset="0"/>
              </a:rPr>
              <a:t>Připraveni:</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F.Svoboda</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R.Feko</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D.Beruška</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J.Gabriel</a:t>
            </a:r>
            <a:endParaRPr lang="cs-CZ" b="0" dirty="0">
              <a:solidFill>
                <a:srgbClr val="545454"/>
              </a:solidFill>
              <a:latin typeface="Arial" panose="020B0604020202020204" pitchFamily="34" charset="0"/>
            </a:endParaRPr>
          </a:p>
          <a:p>
            <a:pPr>
              <a:spcAft>
                <a:spcPts val="0"/>
              </a:spcAft>
            </a:pPr>
            <a:r>
              <a:rPr lang="cs-CZ" b="0" u="sng" dirty="0">
                <a:solidFill>
                  <a:srgbClr val="545454"/>
                </a:solidFill>
                <a:latin typeface="Arial" panose="020B0604020202020204" pitchFamily="34" charset="0"/>
              </a:rPr>
              <a:t>Trenér:</a:t>
            </a:r>
            <a:r>
              <a:rPr lang="cs-CZ" b="0" dirty="0">
                <a:solidFill>
                  <a:srgbClr val="545454"/>
                </a:solidFill>
                <a:latin typeface="Arial" panose="020B0604020202020204" pitchFamily="34" charset="0"/>
              </a:rPr>
              <a:t> </a:t>
            </a:r>
            <a:r>
              <a:rPr lang="cs-CZ" b="0" dirty="0" err="1">
                <a:solidFill>
                  <a:srgbClr val="545454"/>
                </a:solidFill>
                <a:latin typeface="Arial" panose="020B0604020202020204" pitchFamily="34" charset="0"/>
              </a:rPr>
              <a:t>J.Ransdorf</a:t>
            </a:r>
            <a:r>
              <a:rPr lang="cs-CZ" b="0" dirty="0">
                <a:solidFill>
                  <a:srgbClr val="545454"/>
                </a:solidFill>
                <a:latin typeface="Arial" panose="020B0604020202020204" pitchFamily="34" charset="0"/>
              </a:rPr>
              <a:t>, </a:t>
            </a:r>
            <a:r>
              <a:rPr lang="cs-CZ" b="0" dirty="0" err="1">
                <a:solidFill>
                  <a:srgbClr val="545454"/>
                </a:solidFill>
                <a:latin typeface="Arial" panose="020B0604020202020204" pitchFamily="34" charset="0"/>
              </a:rPr>
              <a:t>K.Zuna</a:t>
            </a:r>
            <a:r>
              <a:rPr lang="cs-CZ" b="0" dirty="0">
                <a:solidFill>
                  <a:srgbClr val="545454"/>
                </a:solidFill>
                <a:latin typeface="Arial" panose="020B0604020202020204" pitchFamily="34" charset="0"/>
              </a:rPr>
              <a:t> </a:t>
            </a:r>
            <a:r>
              <a:rPr lang="cs-CZ" b="0" u="sng" dirty="0">
                <a:solidFill>
                  <a:srgbClr val="545454"/>
                </a:solidFill>
                <a:latin typeface="Arial" panose="020B0604020202020204" pitchFamily="34" charset="0"/>
              </a:rPr>
              <a:t>Vedoucí</a:t>
            </a:r>
            <a:r>
              <a:rPr lang="cs-CZ" b="0" dirty="0">
                <a:solidFill>
                  <a:srgbClr val="545454"/>
                </a:solidFill>
                <a:latin typeface="Arial" panose="020B0604020202020204" pitchFamily="34" charset="0"/>
              </a:rPr>
              <a:t>: </a:t>
            </a:r>
            <a:r>
              <a:rPr lang="cs-CZ" b="0" dirty="0" err="1">
                <a:solidFill>
                  <a:srgbClr val="545454"/>
                </a:solidFill>
                <a:latin typeface="Arial" panose="020B0604020202020204" pitchFamily="34" charset="0"/>
              </a:rPr>
              <a:t>M.Plíšek</a:t>
            </a:r>
            <a:r>
              <a:rPr lang="cs-CZ" b="0" dirty="0">
                <a:solidFill>
                  <a:srgbClr val="545454"/>
                </a:solidFill>
                <a:latin typeface="Arial" panose="020B0604020202020204" pitchFamily="34" charset="0"/>
              </a:rPr>
              <a:t>   Delegát: </a:t>
            </a:r>
            <a:r>
              <a:rPr lang="cs-CZ" b="0" dirty="0" err="1">
                <a:solidFill>
                  <a:srgbClr val="545454"/>
                </a:solidFill>
                <a:latin typeface="Arial" panose="020B0604020202020204" pitchFamily="34" charset="0"/>
              </a:rPr>
              <a:t>M.Mráz</a:t>
            </a:r>
            <a:endParaRPr lang="cs-CZ" b="0" dirty="0">
              <a:solidFill>
                <a:srgbClr val="545454"/>
              </a:solidFill>
              <a:latin typeface="Arial" panose="020B0604020202020204" pitchFamily="34" charset="0"/>
            </a:endParaRPr>
          </a:p>
          <a:p>
            <a:pPr>
              <a:spcAft>
                <a:spcPts val="0"/>
              </a:spcAft>
            </a:pPr>
            <a:r>
              <a:rPr lang="cs-CZ" sz="1100" b="0" u="sng" dirty="0">
                <a:solidFill>
                  <a:srgbClr val="545454"/>
                </a:solidFill>
                <a:latin typeface="Calibri" panose="020F0502020204030204" pitchFamily="34" charset="0"/>
              </a:rPr>
              <a:t>Rozhodčí</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J.Oborník-J.Šefčík</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M.Sabo</a:t>
            </a:r>
            <a:r>
              <a:rPr lang="cs-CZ" sz="1100" b="0" dirty="0">
                <a:solidFill>
                  <a:srgbClr val="545454"/>
                </a:solidFill>
                <a:latin typeface="Calibri" panose="020F0502020204030204" pitchFamily="34" charset="0"/>
              </a:rPr>
              <a:t>  </a:t>
            </a:r>
            <a:r>
              <a:rPr lang="cs-CZ" sz="1100" b="0" u="sng" dirty="0">
                <a:solidFill>
                  <a:srgbClr val="545454"/>
                </a:solidFill>
                <a:latin typeface="Calibri" panose="020F0502020204030204" pitchFamily="34" charset="0"/>
              </a:rPr>
              <a:t>Delegát:</a:t>
            </a:r>
            <a:r>
              <a:rPr lang="cs-CZ" sz="1100" b="0" dirty="0">
                <a:solidFill>
                  <a:srgbClr val="545454"/>
                </a:solidFill>
                <a:latin typeface="Calibri" panose="020F0502020204030204" pitchFamily="34" charset="0"/>
              </a:rPr>
              <a:t> </a:t>
            </a:r>
            <a:r>
              <a:rPr lang="cs-CZ" sz="1100" b="0" dirty="0" err="1">
                <a:solidFill>
                  <a:srgbClr val="545454"/>
                </a:solidFill>
                <a:latin typeface="Calibri" panose="020F0502020204030204" pitchFamily="34" charset="0"/>
              </a:rPr>
              <a:t>M.Mráz</a:t>
            </a:r>
            <a:r>
              <a:rPr lang="cs-CZ" sz="1100" b="0" dirty="0">
                <a:solidFill>
                  <a:srgbClr val="545454"/>
                </a:solidFill>
                <a:latin typeface="Calibri" panose="020F0502020204030204" pitchFamily="34" charset="0"/>
              </a:rPr>
              <a:t>    100 diváků</a:t>
            </a:r>
            <a:endParaRPr lang="cs-CZ" b="0" dirty="0">
              <a:solidFill>
                <a:srgbClr val="545454"/>
              </a:solidFill>
              <a:latin typeface="Arial" panose="020B0604020202020204" pitchFamily="34" charset="0"/>
            </a:endParaRPr>
          </a:p>
        </p:txBody>
      </p:sp>
      <p:pic>
        <p:nvPicPr>
          <p:cNvPr id="6" name="Obrázek 5">
            <a:extLst>
              <a:ext uri="{FF2B5EF4-FFF2-40B4-BE49-F238E27FC236}">
                <a16:creationId xmlns:a16="http://schemas.microsoft.com/office/drawing/2014/main" id="{BFAD25B5-7728-4843-83C0-3ADE895CB706}"/>
              </a:ext>
            </a:extLst>
          </p:cNvPr>
          <p:cNvPicPr>
            <a:picLocks noChangeAspect="1"/>
          </p:cNvPicPr>
          <p:nvPr/>
        </p:nvPicPr>
        <p:blipFill>
          <a:blip r:embed="rId2"/>
          <a:stretch>
            <a:fillRect/>
          </a:stretch>
        </p:blipFill>
        <p:spPr>
          <a:xfrm>
            <a:off x="8424912" y="6311132"/>
            <a:ext cx="990601" cy="900113"/>
          </a:xfrm>
          <a:prstGeom prst="rect">
            <a:avLst/>
          </a:prstGeom>
        </p:spPr>
      </p:pic>
    </p:spTree>
    <p:extLst>
      <p:ext uri="{BB962C8B-B14F-4D97-AF65-F5344CB8AC3E}">
        <p14:creationId xmlns:p14="http://schemas.microsoft.com/office/powerpoint/2010/main" val="36919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6" name="TextovéPole 5"/>
          <p:cNvSpPr txBox="1"/>
          <p:nvPr/>
        </p:nvSpPr>
        <p:spPr>
          <a:xfrm>
            <a:off x="143992" y="91108"/>
            <a:ext cx="4680520" cy="1569660"/>
          </a:xfrm>
          <a:prstGeom prst="rect">
            <a:avLst/>
          </a:prstGeom>
          <a:pattFill prst="smGrid">
            <a:fgClr>
              <a:schemeClr val="accent3">
                <a:lumMod val="95000"/>
              </a:schemeClr>
            </a:fgClr>
            <a:bgClr>
              <a:srgbClr val="FFFF66"/>
            </a:bgClr>
          </a:pattFill>
          <a:effectLst>
            <a:glow rad="101600">
              <a:srgbClr val="99FF33">
                <a:alpha val="40000"/>
              </a:srgbClr>
            </a:glow>
            <a:softEdge rad="469900"/>
          </a:effectLst>
        </p:spPr>
        <p:txBody>
          <a:bodyPr wrap="square" rtlCol="0">
            <a:spAutoFit/>
          </a:bodyPr>
          <a:lstStyle/>
          <a:p>
            <a:pPr algn="ctr"/>
            <a:r>
              <a:rPr lang="cs-CZ" sz="2400" dirty="0">
                <a:solidFill>
                  <a:schemeClr val="accent6">
                    <a:lumMod val="75000"/>
                  </a:schemeClr>
                </a:solidFill>
                <a:latin typeface="Berlin Sans FB Demi" panose="020E0802020502020306" pitchFamily="34" charset="0"/>
              </a:rPr>
              <a:t>Poslední zápasová zkouška mužstvu dospělých před startem jarní části vyšla. 3 branky vstřelil Tomáš </a:t>
            </a:r>
            <a:r>
              <a:rPr lang="cs-CZ" sz="2400" dirty="0" err="1">
                <a:solidFill>
                  <a:schemeClr val="accent6">
                    <a:lumMod val="75000"/>
                  </a:schemeClr>
                </a:solidFill>
                <a:latin typeface="Berlin Sans FB Demi" panose="020E0802020502020306" pitchFamily="34" charset="0"/>
              </a:rPr>
              <a:t>Belák</a:t>
            </a:r>
            <a:endParaRPr lang="cs-CZ" sz="2400" dirty="0">
              <a:solidFill>
                <a:schemeClr val="accent6">
                  <a:lumMod val="75000"/>
                </a:schemeClr>
              </a:solidFill>
              <a:latin typeface="Berlin Sans FB Demi" panose="020E0802020502020306" pitchFamily="34" charset="0"/>
            </a:endParaRPr>
          </a:p>
        </p:txBody>
      </p:sp>
      <p:sp>
        <p:nvSpPr>
          <p:cNvPr id="7" name="Obdélník 6"/>
          <p:cNvSpPr/>
          <p:nvPr/>
        </p:nvSpPr>
        <p:spPr>
          <a:xfrm>
            <a:off x="71984" y="3084917"/>
            <a:ext cx="4680520" cy="3846951"/>
          </a:xfrm>
          <a:prstGeom prst="rect">
            <a:avLst/>
          </a:prstGeom>
        </p:spPr>
        <p:txBody>
          <a:bodyPr wrap="square">
            <a:spAutoFit/>
          </a:bodyPr>
          <a:lstStyle/>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Arial" panose="020B0604020202020204" pitchFamily="34" charset="0"/>
              </a:rPr>
              <a:t>SK Štětí - FK Česká Kamenice</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Arial" panose="020B0604020202020204" pitchFamily="34" charset="0"/>
              </a:rPr>
              <a:t>8:0(3:0) </a:t>
            </a:r>
            <a:r>
              <a:rPr lang="cs-CZ" sz="1600" dirty="0">
                <a:highlight>
                  <a:srgbClr val="FFFF00"/>
                </a:highlight>
                <a:latin typeface="Arial Black" panose="020B0A04020102020204" pitchFamily="34" charset="0"/>
                <a:ea typeface="Calibri" panose="020F0502020204030204" pitchFamily="34" charset="0"/>
                <a:cs typeface="Arial" panose="020B0604020202020204" pitchFamily="34" charset="0"/>
              </a:rPr>
              <a:t>  </a:t>
            </a:r>
            <a:r>
              <a:rPr lang="cs-CZ" sz="1100" dirty="0">
                <a:highlight>
                  <a:srgbClr val="FFFF00"/>
                </a:highlight>
                <a:latin typeface="Arial Black" panose="020B0A04020102020204" pitchFamily="34" charset="0"/>
                <a:ea typeface="Calibri" panose="020F0502020204030204" pitchFamily="34" charset="0"/>
                <a:cs typeface="Arial" panose="020B0604020202020204" pitchFamily="34" charset="0"/>
              </a:rPr>
              <a:t>2.3.2019   UT Hrobce přátelský zápas</a:t>
            </a:r>
            <a:endParaRPr lang="cs-CZ" sz="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Soupeř držel čisté konto do 20. minuty. V té se prosadil Tomáš </a:t>
            </a:r>
            <a:r>
              <a:rPr lang="cs-CZ" b="0" dirty="0" err="1">
                <a:latin typeface="Arial" panose="020B0604020202020204" pitchFamily="34" charset="0"/>
                <a:ea typeface="Calibri" panose="020F0502020204030204" pitchFamily="34" charset="0"/>
                <a:cs typeface="Arial" panose="020B0604020202020204" pitchFamily="34" charset="0"/>
              </a:rPr>
              <a:t>Belák</a:t>
            </a:r>
            <a:r>
              <a:rPr lang="cs-CZ" b="0" dirty="0">
                <a:latin typeface="Arial" panose="020B0604020202020204" pitchFamily="34" charset="0"/>
                <a:ea typeface="Calibri" panose="020F0502020204030204" pitchFamily="34" charset="0"/>
                <a:cs typeface="Arial" panose="020B0604020202020204" pitchFamily="34" charset="0"/>
              </a:rPr>
              <a:t>, a když o 2 minuty později přidal další kousek Koloman Horváth, tak nebylo pochyb, kdo bude pánem na hřišti. Soupeře jsme často dostávali do úzkých a do poločasu zvýšil na 3:0 Rudolf </a:t>
            </a:r>
            <a:r>
              <a:rPr lang="cs-CZ" b="0" dirty="0" err="1">
                <a:latin typeface="Arial" panose="020B0604020202020204" pitchFamily="34" charset="0"/>
                <a:ea typeface="Calibri" panose="020F0502020204030204" pitchFamily="34" charset="0"/>
                <a:cs typeface="Arial" panose="020B0604020202020204" pitchFamily="34" charset="0"/>
              </a:rPr>
              <a:t>Slanička</a:t>
            </a:r>
            <a:r>
              <a:rPr lang="cs-CZ" b="0" dirty="0">
                <a:latin typeface="Arial" panose="020B0604020202020204" pitchFamily="34" charset="0"/>
                <a:ea typeface="Calibri" panose="020F0502020204030204" pitchFamily="34" charset="0"/>
                <a:cs typeface="Arial" panose="020B0604020202020204" pitchFamily="34" charset="0"/>
              </a:rPr>
              <a:t>. Čekání na branku netrvalo dlouho ani po změně stran, když 2 rychlými góly za sebou upravil už na 5:0 Tomáš </a:t>
            </a:r>
            <a:r>
              <a:rPr lang="cs-CZ" b="0" dirty="0" err="1">
                <a:latin typeface="Arial" panose="020B0604020202020204" pitchFamily="34" charset="0"/>
                <a:ea typeface="Calibri" panose="020F0502020204030204" pitchFamily="34" charset="0"/>
                <a:cs typeface="Arial" panose="020B0604020202020204" pitchFamily="34" charset="0"/>
              </a:rPr>
              <a:t>Belák</a:t>
            </a:r>
            <a:r>
              <a:rPr lang="cs-CZ" b="0" dirty="0">
                <a:latin typeface="Arial" panose="020B0604020202020204" pitchFamily="34" charset="0"/>
                <a:ea typeface="Calibri" panose="020F0502020204030204" pitchFamily="34" charset="0"/>
                <a:cs typeface="Arial" panose="020B0604020202020204" pitchFamily="34" charset="0"/>
              </a:rPr>
              <a:t>. Soupeř postupně fyzicky odpadal a to jsme dokázali po brankách Kolomana Horvátha, Tomáše Písaře a Rudolfa </a:t>
            </a:r>
            <a:r>
              <a:rPr lang="cs-CZ" b="0" dirty="0" err="1">
                <a:latin typeface="Arial" panose="020B0604020202020204" pitchFamily="34" charset="0"/>
                <a:ea typeface="Calibri" panose="020F0502020204030204" pitchFamily="34" charset="0"/>
                <a:cs typeface="Arial" panose="020B0604020202020204" pitchFamily="34" charset="0"/>
              </a:rPr>
              <a:t>Slaničky</a:t>
            </a:r>
            <a:r>
              <a:rPr lang="cs-CZ" b="0" dirty="0">
                <a:latin typeface="Arial" panose="020B0604020202020204" pitchFamily="34" charset="0"/>
                <a:ea typeface="Calibri" panose="020F0502020204030204" pitchFamily="34" charset="0"/>
                <a:cs typeface="Arial" panose="020B0604020202020204" pitchFamily="34" charset="0"/>
              </a:rPr>
              <a:t> využít k navýšení skóre na konečných  8:0.</a:t>
            </a: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Branky:</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T.Belák</a:t>
            </a:r>
            <a:r>
              <a:rPr lang="cs-CZ" b="0" dirty="0">
                <a:latin typeface="Arial" panose="020B0604020202020204" pitchFamily="34" charset="0"/>
                <a:ea typeface="Calibri" panose="020F0502020204030204" pitchFamily="34" charset="0"/>
                <a:cs typeface="Arial" panose="020B0604020202020204" pitchFamily="34" charset="0"/>
              </a:rPr>
              <a:t> 3, </a:t>
            </a:r>
            <a:r>
              <a:rPr lang="cs-CZ" b="0" dirty="0" err="1">
                <a:latin typeface="Arial" panose="020B0604020202020204" pitchFamily="34" charset="0"/>
                <a:ea typeface="Calibri" panose="020F0502020204030204" pitchFamily="34" charset="0"/>
                <a:cs typeface="Arial" panose="020B0604020202020204" pitchFamily="34" charset="0"/>
              </a:rPr>
              <a:t>K.Horváth</a:t>
            </a:r>
            <a:r>
              <a:rPr lang="cs-CZ" b="0" dirty="0">
                <a:latin typeface="Arial" panose="020B0604020202020204" pitchFamily="34" charset="0"/>
                <a:ea typeface="Calibri" panose="020F0502020204030204" pitchFamily="34" charset="0"/>
                <a:cs typeface="Arial" panose="020B0604020202020204" pitchFamily="34" charset="0"/>
              </a:rPr>
              <a:t> 2, </a:t>
            </a:r>
            <a:r>
              <a:rPr lang="cs-CZ" b="0" dirty="0" err="1">
                <a:latin typeface="Arial" panose="020B0604020202020204" pitchFamily="34" charset="0"/>
                <a:ea typeface="Calibri" panose="020F0502020204030204" pitchFamily="34" charset="0"/>
                <a:cs typeface="Arial" panose="020B0604020202020204" pitchFamily="34" charset="0"/>
              </a:rPr>
              <a:t>R.Slanička</a:t>
            </a:r>
            <a:r>
              <a:rPr lang="cs-CZ" b="0" dirty="0">
                <a:latin typeface="Arial" panose="020B0604020202020204" pitchFamily="34" charset="0"/>
                <a:ea typeface="Calibri" panose="020F0502020204030204" pitchFamily="34" charset="0"/>
                <a:cs typeface="Arial" panose="020B0604020202020204" pitchFamily="34" charset="0"/>
              </a:rPr>
              <a:t> 2, </a:t>
            </a:r>
            <a:r>
              <a:rPr lang="cs-CZ" b="0" dirty="0" err="1">
                <a:latin typeface="Arial" panose="020B0604020202020204" pitchFamily="34" charset="0"/>
                <a:ea typeface="Calibri" panose="020F0502020204030204" pitchFamily="34" charset="0"/>
                <a:cs typeface="Arial" panose="020B0604020202020204" pitchFamily="34" charset="0"/>
              </a:rPr>
              <a:t>T.Písař</a:t>
            </a:r>
            <a:r>
              <a:rPr lang="cs-CZ"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Sestava:</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T.Kysela</a:t>
            </a:r>
            <a:r>
              <a:rPr lang="cs-CZ" b="0" dirty="0">
                <a:latin typeface="Arial" panose="020B0604020202020204" pitchFamily="34" charset="0"/>
                <a:ea typeface="Calibri" panose="020F0502020204030204" pitchFamily="34" charset="0"/>
                <a:cs typeface="Arial" panose="020B0604020202020204" pitchFamily="34" charset="0"/>
              </a:rPr>
              <a:t>(45.M.Svoboda)-</a:t>
            </a:r>
            <a:r>
              <a:rPr lang="cs-CZ" b="0" dirty="0" err="1">
                <a:latin typeface="Arial" panose="020B0604020202020204" pitchFamily="34" charset="0"/>
                <a:ea typeface="Calibri" panose="020F0502020204030204" pitchFamily="34" charset="0"/>
                <a:cs typeface="Arial" panose="020B0604020202020204" pitchFamily="34" charset="0"/>
              </a:rPr>
              <a:t>P.Fary</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J.Vacek</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F.Svoboda</a:t>
            </a:r>
            <a:r>
              <a:rPr lang="cs-CZ"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D,Mencl-J.Slavíček</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R.Slanička</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J.Vokoun</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M.Faust</a:t>
            </a:r>
            <a:r>
              <a:rPr lang="cs-CZ"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T.Písař</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T.Belák</a:t>
            </a:r>
            <a:endParaRPr lang="cs-CZ"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Střídající:</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D.Beruška</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R.Feko</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F.Podhorský</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K.Horváth</a:t>
            </a:r>
            <a:endParaRPr lang="cs-CZ"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Trenéři:</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J.Ransdorf</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P.Hoznédl</a:t>
            </a:r>
            <a:endParaRPr lang="cs-CZ"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Rozhodčí:</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M.Hlaváček-T.Holcman</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M.Hlaváček</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jun</a:t>
            </a:r>
            <a:r>
              <a:rPr lang="cs-CZ" b="0" dirty="0">
                <a:latin typeface="Arial" panose="020B0604020202020204" pitchFamily="34" charset="0"/>
                <a:ea typeface="Calibri" panose="020F0502020204030204" pitchFamily="34" charset="0"/>
                <a:cs typeface="Arial" panose="020B0604020202020204" pitchFamily="34" charset="0"/>
              </a:rPr>
              <a:t>) </a:t>
            </a:r>
            <a:endParaRPr lang="cs-CZ" b="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Obrázek 10"/>
          <p:cNvPicPr>
            <a:picLocks noChangeAspect="1"/>
          </p:cNvPicPr>
          <p:nvPr/>
        </p:nvPicPr>
        <p:blipFill>
          <a:blip r:embed="rId2"/>
          <a:stretch>
            <a:fillRect/>
          </a:stretch>
        </p:blipFill>
        <p:spPr>
          <a:xfrm>
            <a:off x="1584152" y="1891308"/>
            <a:ext cx="1028480" cy="1022358"/>
          </a:xfrm>
          <a:prstGeom prst="rect">
            <a:avLst/>
          </a:prstGeom>
        </p:spPr>
      </p:pic>
      <p:sp>
        <p:nvSpPr>
          <p:cNvPr id="8" name="Obdélník 7">
            <a:extLst>
              <a:ext uri="{FF2B5EF4-FFF2-40B4-BE49-F238E27FC236}">
                <a16:creationId xmlns:a16="http://schemas.microsoft.com/office/drawing/2014/main" id="{AB5A8856-E04B-4A9B-B9ED-1DFA9A9D78EE}"/>
              </a:ext>
            </a:extLst>
          </p:cNvPr>
          <p:cNvSpPr/>
          <p:nvPr/>
        </p:nvSpPr>
        <p:spPr>
          <a:xfrm>
            <a:off x="5400578" y="72488"/>
            <a:ext cx="4680520" cy="6740307"/>
          </a:xfrm>
          <a:prstGeom prst="rect">
            <a:avLst/>
          </a:prstGeom>
          <a:pattFill prst="pct60">
            <a:fgClr>
              <a:srgbClr val="FFFF99"/>
            </a:fgClr>
            <a:bgClr>
              <a:schemeClr val="bg1"/>
            </a:bgClr>
          </a:pattFill>
          <a:effectLst>
            <a:softEdge rad="12700"/>
          </a:effectLst>
        </p:spPr>
        <p:txBody>
          <a:bodyPr wrap="square" lIns="91440" tIns="45720" rIns="91440" bIns="45720">
            <a:spAutoFit/>
          </a:bodyPr>
          <a:lstStyle/>
          <a:p>
            <a:pPr algn="ctr" fontAlgn="ctr"/>
            <a:r>
              <a:rPr lang="cs-CZ" sz="1600" b="1" cap="none" spc="0" dirty="0">
                <a:ln w="9525">
                  <a:noFill/>
                  <a:prstDash val="solid"/>
                </a:ln>
                <a:effectLst>
                  <a:outerShdw blurRad="63500" sx="102000" sy="102000" algn="ctr" rotWithShape="0">
                    <a:srgbClr val="00B050">
                      <a:alpha val="40000"/>
                    </a:srgbClr>
                  </a:outerShdw>
                </a:effectLst>
                <a:latin typeface="Arial Black" panose="020B0A04020102020204" pitchFamily="34" charset="0"/>
                <a:cs typeface="Arial" panose="020B0604020202020204" pitchFamily="34" charset="0"/>
              </a:rPr>
              <a:t>Výsledky 16. kola přeboru 9.-10.3.2019 </a:t>
            </a:r>
          </a:p>
          <a:p>
            <a:pPr algn="ctr" fontAlgn="ctr"/>
            <a:r>
              <a:rPr lang="cs-CZ" sz="1400" u="sng" dirty="0">
                <a:solidFill>
                  <a:srgbClr val="0000CC"/>
                </a:solidFill>
                <a:latin typeface="Arial Black" panose="020B0A04020102020204" pitchFamily="34" charset="0"/>
              </a:rPr>
              <a:t>FK SEKO Louny</a:t>
            </a:r>
            <a:r>
              <a:rPr lang="cs-CZ" sz="1400" b="0" u="sng" dirty="0">
                <a:solidFill>
                  <a:srgbClr val="0000CC"/>
                </a:solidFill>
                <a:latin typeface="Arial Black" panose="020B0A04020102020204" pitchFamily="34" charset="0"/>
              </a:rPr>
              <a:t> - </a:t>
            </a:r>
            <a:r>
              <a:rPr lang="cs-CZ" sz="1400" u="sng" dirty="0">
                <a:solidFill>
                  <a:srgbClr val="0000CC"/>
                </a:solidFill>
                <a:latin typeface="Arial Black" panose="020B0A04020102020204" pitchFamily="34" charset="0"/>
              </a:rPr>
              <a:t>SK Baník Modlany</a:t>
            </a:r>
          </a:p>
          <a:p>
            <a:pPr algn="ctr" fontAlgn="ctr"/>
            <a:r>
              <a:rPr lang="cs-CZ" sz="1400" u="sng" dirty="0">
                <a:solidFill>
                  <a:srgbClr val="0000CC"/>
                </a:solidFill>
                <a:latin typeface="Arial Black" panose="020B0A04020102020204" pitchFamily="34" charset="0"/>
              </a:rPr>
              <a:t>6:1</a:t>
            </a:r>
          </a:p>
          <a:p>
            <a:pPr fontAlgn="ctr"/>
            <a:r>
              <a:rPr lang="cs-CZ" dirty="0">
                <a:latin typeface="Arial" panose="020B0604020202020204" pitchFamily="34" charset="0"/>
                <a:cs typeface="Arial" panose="020B0604020202020204" pitchFamily="34" charset="0"/>
              </a:rPr>
              <a:t>Domácí úlohu favorita potvrdili a soupeř, kterému chybělo několik opor, jako třeba Verbíř, velký odpor nekladli.</a:t>
            </a:r>
            <a:endParaRPr lang="cs-CZ" dirty="0">
              <a:latin typeface="Arial Black" panose="020B0A04020102020204" pitchFamily="34" charset="0"/>
            </a:endParaRPr>
          </a:p>
          <a:p>
            <a:pPr algn="ctr" fontAlgn="ctr"/>
            <a:r>
              <a:rPr lang="cs-CZ" sz="1400" u="sng" dirty="0">
                <a:solidFill>
                  <a:srgbClr val="0000CC"/>
                </a:solidFill>
                <a:latin typeface="Arial Black" panose="020B0A04020102020204" pitchFamily="34" charset="0"/>
              </a:rPr>
              <a:t>FK Jílové</a:t>
            </a:r>
            <a:r>
              <a:rPr lang="cs-CZ" sz="1400" b="0" u="sng" dirty="0">
                <a:solidFill>
                  <a:srgbClr val="0000CC"/>
                </a:solidFill>
                <a:latin typeface="Arial Black" panose="020B0A04020102020204" pitchFamily="34" charset="0"/>
              </a:rPr>
              <a:t> - </a:t>
            </a:r>
            <a:r>
              <a:rPr lang="cs-CZ" sz="1400" u="sng" dirty="0">
                <a:solidFill>
                  <a:srgbClr val="0000CC"/>
                </a:solidFill>
                <a:latin typeface="Arial Black" panose="020B0A04020102020204" pitchFamily="34" charset="0"/>
              </a:rPr>
              <a:t>TJ Spartak Perštejn  </a:t>
            </a:r>
          </a:p>
          <a:p>
            <a:pPr algn="ctr" fontAlgn="ctr"/>
            <a:r>
              <a:rPr lang="cs-CZ" sz="1400" u="sng" dirty="0">
                <a:solidFill>
                  <a:srgbClr val="0000CC"/>
                </a:solidFill>
                <a:latin typeface="Arial Black" panose="020B0A04020102020204" pitchFamily="34" charset="0"/>
              </a:rPr>
              <a:t>3:4 PK (0:2)</a:t>
            </a:r>
          </a:p>
          <a:p>
            <a:pPr algn="just" fontAlgn="ctr"/>
            <a:r>
              <a:rPr lang="cs-CZ" dirty="0">
                <a:latin typeface="Arial" panose="020B0604020202020204" pitchFamily="34" charset="0"/>
                <a:cs typeface="Arial" panose="020B0604020202020204" pitchFamily="34" charset="0"/>
              </a:rPr>
              <a:t>Jak na houpačce vypadal zápas týmů ze spodku tabulky. Hosté vedli 2:0, 3:1, ale nakonec rozhodovali o bonusovém bodu penalty.</a:t>
            </a:r>
          </a:p>
          <a:p>
            <a:pPr algn="ctr" fontAlgn="ctr"/>
            <a:r>
              <a:rPr lang="cs-CZ" sz="1400" u="sng" dirty="0">
                <a:solidFill>
                  <a:srgbClr val="0000CC"/>
                </a:solidFill>
                <a:latin typeface="Arial Black" panose="020B0A04020102020204" pitchFamily="34" charset="0"/>
              </a:rPr>
              <a:t>ASK Lovosice</a:t>
            </a:r>
            <a:r>
              <a:rPr lang="cs-CZ" sz="1400" b="0" u="sng" dirty="0">
                <a:solidFill>
                  <a:srgbClr val="0000CC"/>
                </a:solidFill>
                <a:latin typeface="Arial Black" panose="020B0A04020102020204" pitchFamily="34" charset="0"/>
              </a:rPr>
              <a:t> - </a:t>
            </a:r>
            <a:r>
              <a:rPr lang="cs-CZ" sz="1400" u="sng" dirty="0">
                <a:solidFill>
                  <a:srgbClr val="0000CC"/>
                </a:solidFill>
                <a:latin typeface="Arial Black" panose="020B0A04020102020204" pitchFamily="34" charset="0"/>
              </a:rPr>
              <a:t>SK Štětí </a:t>
            </a:r>
          </a:p>
          <a:p>
            <a:pPr algn="ctr" fontAlgn="ctr"/>
            <a:r>
              <a:rPr lang="cs-CZ" sz="1400" u="sng" dirty="0">
                <a:solidFill>
                  <a:srgbClr val="0000CC"/>
                </a:solidFill>
                <a:latin typeface="Arial Black" panose="020B0A04020102020204" pitchFamily="34" charset="0"/>
              </a:rPr>
              <a:t> 0:2(0:1)</a:t>
            </a:r>
          </a:p>
          <a:p>
            <a:pPr algn="just" fontAlgn="ctr"/>
            <a:r>
              <a:rPr lang="cs-CZ" dirty="0">
                <a:latin typeface="Arial" panose="020B0604020202020204" pitchFamily="34" charset="0"/>
                <a:cs typeface="Arial" panose="020B0604020202020204" pitchFamily="34" charset="0"/>
              </a:rPr>
              <a:t>Zápas sousedů v tabulce lépe zvládli hosté, kteří se dostali do vedení v závěru 1. poločasu. Druhou branku přidala po změně stran nová tvář v dresu Štětí Tomáš Písař.</a:t>
            </a:r>
            <a:endParaRPr lang="cs-CZ" dirty="0">
              <a:latin typeface="Arial Black" panose="020B0A04020102020204" pitchFamily="34" charset="0"/>
            </a:endParaRPr>
          </a:p>
          <a:p>
            <a:pPr algn="ctr" fontAlgn="ctr"/>
            <a:r>
              <a:rPr lang="cs-CZ" sz="1400" u="sng" dirty="0">
                <a:solidFill>
                  <a:srgbClr val="0000CC"/>
                </a:solidFill>
                <a:latin typeface="Arial Black" panose="020B0A04020102020204" pitchFamily="34" charset="0"/>
              </a:rPr>
              <a:t>TJ Sokol Srbice</a:t>
            </a:r>
            <a:r>
              <a:rPr lang="cs-CZ" sz="1400" b="0" u="sng" dirty="0">
                <a:solidFill>
                  <a:srgbClr val="0000CC"/>
                </a:solidFill>
                <a:latin typeface="Arial Black" panose="020B0A04020102020204" pitchFamily="34" charset="0"/>
              </a:rPr>
              <a:t> - </a:t>
            </a:r>
            <a:r>
              <a:rPr lang="cs-CZ" sz="1400" u="sng" dirty="0">
                <a:solidFill>
                  <a:srgbClr val="0000CC"/>
                </a:solidFill>
                <a:latin typeface="Arial Black" panose="020B0A04020102020204" pitchFamily="34" charset="0"/>
              </a:rPr>
              <a:t>TJ Sokol Horní Jiřetín</a:t>
            </a:r>
          </a:p>
          <a:p>
            <a:pPr algn="ctr" fontAlgn="ctr"/>
            <a:r>
              <a:rPr lang="cs-CZ" sz="1400" u="sng" dirty="0">
                <a:solidFill>
                  <a:srgbClr val="0000CC"/>
                </a:solidFill>
                <a:latin typeface="Arial Black" panose="020B0A04020102020204" pitchFamily="34" charset="0"/>
              </a:rPr>
              <a:t>5:0(3:0)</a:t>
            </a:r>
          </a:p>
          <a:p>
            <a:pPr algn="just" fontAlgn="ctr"/>
            <a:r>
              <a:rPr lang="cs-CZ" dirty="0">
                <a:latin typeface="Arial" panose="020B0604020202020204" pitchFamily="34" charset="0"/>
                <a:cs typeface="Arial" panose="020B0604020202020204" pitchFamily="34" charset="0"/>
              </a:rPr>
              <a:t>Srbice ukázaly, že i na jaře budou patřit k nejlepším týmům soutěže. Vedoucí branku vstřelil Karel Jelen a zavelel tak k další demolici hostující obrany.</a:t>
            </a:r>
          </a:p>
          <a:p>
            <a:pPr algn="ctr" fontAlgn="ctr"/>
            <a:r>
              <a:rPr lang="cs-CZ" sz="1400" u="sng" dirty="0">
                <a:solidFill>
                  <a:srgbClr val="0000CC"/>
                </a:solidFill>
                <a:latin typeface="Arial Black" panose="020B0A04020102020204" pitchFamily="34" charset="0"/>
              </a:rPr>
              <a:t>TJ Krupka</a:t>
            </a:r>
            <a:r>
              <a:rPr lang="cs-CZ" sz="1400" b="0" u="sng" dirty="0">
                <a:solidFill>
                  <a:srgbClr val="0000CC"/>
                </a:solidFill>
                <a:latin typeface="Arial Black" panose="020B0A04020102020204" pitchFamily="34" charset="0"/>
              </a:rPr>
              <a:t> - </a:t>
            </a:r>
            <a:r>
              <a:rPr lang="cs-CZ" sz="1400" u="sng" dirty="0">
                <a:solidFill>
                  <a:srgbClr val="0000CC"/>
                </a:solidFill>
                <a:latin typeface="Arial Black" panose="020B0A04020102020204" pitchFamily="34" charset="0"/>
              </a:rPr>
              <a:t>FK </a:t>
            </a:r>
            <a:r>
              <a:rPr lang="cs-CZ" sz="1400" u="sng" dirty="0" err="1">
                <a:solidFill>
                  <a:srgbClr val="0000CC"/>
                </a:solidFill>
                <a:latin typeface="Arial Black" panose="020B0A04020102020204" pitchFamily="34" charset="0"/>
              </a:rPr>
              <a:t>Tatran</a:t>
            </a:r>
            <a:r>
              <a:rPr lang="cs-CZ" sz="1400" u="sng" dirty="0">
                <a:solidFill>
                  <a:srgbClr val="0000CC"/>
                </a:solidFill>
                <a:latin typeface="Arial Black" panose="020B0A04020102020204" pitchFamily="34" charset="0"/>
              </a:rPr>
              <a:t> Kadaň</a:t>
            </a:r>
          </a:p>
          <a:p>
            <a:pPr algn="ctr" fontAlgn="ctr"/>
            <a:r>
              <a:rPr lang="cs-CZ" sz="1400" u="sng" dirty="0">
                <a:solidFill>
                  <a:srgbClr val="0000CC"/>
                </a:solidFill>
                <a:latin typeface="Arial Black" panose="020B0A04020102020204" pitchFamily="34" charset="0"/>
              </a:rPr>
              <a:t>  6:0(3:0)</a:t>
            </a:r>
          </a:p>
          <a:p>
            <a:pPr algn="just" fontAlgn="ctr"/>
            <a:r>
              <a:rPr lang="cs-CZ" dirty="0">
                <a:latin typeface="Arial" panose="020B0604020202020204" pitchFamily="34" charset="0"/>
                <a:cs typeface="Arial" panose="020B0604020202020204" pitchFamily="34" charset="0"/>
              </a:rPr>
              <a:t>Hrálo se na umělce menších rozměrů a domácí i bez Rilkeho, který přestoupil do Mostu dominovali. 2 branky vstřelili Matěj Suchý a David Kolář.</a:t>
            </a:r>
            <a:endParaRPr lang="cs-CZ" dirty="0">
              <a:latin typeface="Arial Black" panose="020B0A04020102020204" pitchFamily="34" charset="0"/>
            </a:endParaRPr>
          </a:p>
          <a:p>
            <a:pPr algn="ctr" fontAlgn="ctr"/>
            <a:r>
              <a:rPr lang="cs-CZ" u="sng" dirty="0">
                <a:solidFill>
                  <a:srgbClr val="0000CC"/>
                </a:solidFill>
                <a:latin typeface="Arial Black" panose="020B0A04020102020204" pitchFamily="34" charset="0"/>
              </a:rPr>
              <a:t>FK Jiskra Modrá/SK Hrobce</a:t>
            </a:r>
            <a:r>
              <a:rPr lang="cs-CZ" b="0" u="sng" dirty="0">
                <a:solidFill>
                  <a:srgbClr val="0000CC"/>
                </a:solidFill>
                <a:latin typeface="Arial Black" panose="020B0A04020102020204" pitchFamily="34" charset="0"/>
              </a:rPr>
              <a:t> - </a:t>
            </a:r>
            <a:r>
              <a:rPr lang="cs-CZ" u="sng" dirty="0">
                <a:solidFill>
                  <a:srgbClr val="0000CC"/>
                </a:solidFill>
                <a:latin typeface="Arial Black" panose="020B0A04020102020204" pitchFamily="34" charset="0"/>
              </a:rPr>
              <a:t>FK Slavoj Žatec</a:t>
            </a:r>
          </a:p>
          <a:p>
            <a:pPr algn="ctr" fontAlgn="ctr"/>
            <a:r>
              <a:rPr lang="cs-CZ" u="sng" dirty="0">
                <a:solidFill>
                  <a:srgbClr val="0000CC"/>
                </a:solidFill>
                <a:latin typeface="Arial Black" panose="020B0A04020102020204" pitchFamily="34" charset="0"/>
              </a:rPr>
              <a:t>3:2(1:1)</a:t>
            </a:r>
          </a:p>
          <a:p>
            <a:pPr algn="just" fontAlgn="ctr"/>
            <a:r>
              <a:rPr lang="cs-CZ" dirty="0">
                <a:latin typeface="Arial" panose="020B0604020202020204" pitchFamily="34" charset="0"/>
                <a:cs typeface="Arial" panose="020B0604020202020204" pitchFamily="34" charset="0"/>
              </a:rPr>
              <a:t>Domácí přes zimu doplnili tým o několik hráčů a právě jeden z nich Ahmed minutu před koncem v důležitém záchranářském souboji rozhodl o výhře Modré.</a:t>
            </a:r>
          </a:p>
          <a:p>
            <a:pPr fontAlgn="ctr"/>
            <a:endParaRPr lang="cs-CZ" dirty="0">
              <a:latin typeface="Arial Black" panose="020B0A04020102020204" pitchFamily="34" charset="0"/>
            </a:endParaRPr>
          </a:p>
          <a:p>
            <a:pPr fontAlgn="ctr"/>
            <a:r>
              <a:rPr lang="cs-CZ" dirty="0">
                <a:solidFill>
                  <a:srgbClr val="0000CC"/>
                </a:solidFill>
                <a:latin typeface="Arial Black" panose="020B0A04020102020204" pitchFamily="34" charset="0"/>
              </a:rPr>
              <a:t>FK Dobroměřice</a:t>
            </a:r>
            <a:r>
              <a:rPr lang="cs-CZ" b="0" dirty="0">
                <a:solidFill>
                  <a:srgbClr val="0000CC"/>
                </a:solidFill>
                <a:latin typeface="Arial Black" panose="020B0A04020102020204" pitchFamily="34" charset="0"/>
              </a:rPr>
              <a:t> - </a:t>
            </a:r>
            <a:r>
              <a:rPr lang="cs-CZ" dirty="0">
                <a:solidFill>
                  <a:srgbClr val="0000CC"/>
                </a:solidFill>
                <a:latin typeface="Arial Black" panose="020B0A04020102020204" pitchFamily="34" charset="0"/>
              </a:rPr>
              <a:t>SK </a:t>
            </a:r>
            <a:r>
              <a:rPr lang="cs-CZ" dirty="0" err="1">
                <a:solidFill>
                  <a:srgbClr val="0000CC"/>
                </a:solidFill>
                <a:latin typeface="Arial Black" panose="020B0A04020102020204" pitchFamily="34" charset="0"/>
              </a:rPr>
              <a:t>Brná</a:t>
            </a:r>
            <a:r>
              <a:rPr lang="cs-CZ" dirty="0">
                <a:solidFill>
                  <a:srgbClr val="0000CC"/>
                </a:solidFill>
                <a:latin typeface="Arial Black" panose="020B0A04020102020204" pitchFamily="34" charset="0"/>
              </a:rPr>
              <a:t>    8.5.2019</a:t>
            </a:r>
          </a:p>
          <a:p>
            <a:pPr fontAlgn="ctr"/>
            <a:r>
              <a:rPr lang="cs-CZ" dirty="0">
                <a:solidFill>
                  <a:srgbClr val="0000CC"/>
                </a:solidFill>
                <a:latin typeface="Arial Black" panose="020B0A04020102020204" pitchFamily="34" charset="0"/>
              </a:rPr>
              <a:t>FK Litoměřicko B</a:t>
            </a:r>
            <a:r>
              <a:rPr lang="cs-CZ" b="0" dirty="0">
                <a:solidFill>
                  <a:srgbClr val="0000CC"/>
                </a:solidFill>
                <a:latin typeface="Arial Black" panose="020B0A04020102020204" pitchFamily="34" charset="0"/>
              </a:rPr>
              <a:t> - </a:t>
            </a:r>
            <a:r>
              <a:rPr lang="cs-CZ" dirty="0">
                <a:solidFill>
                  <a:srgbClr val="0000CC"/>
                </a:solidFill>
                <a:latin typeface="Arial Black" panose="020B0A04020102020204" pitchFamily="34" charset="0"/>
              </a:rPr>
              <a:t>SK STAP-TRATEC Vilémov odloženo</a:t>
            </a:r>
          </a:p>
        </p:txBody>
      </p:sp>
    </p:spTree>
    <p:extLst>
      <p:ext uri="{BB962C8B-B14F-4D97-AF65-F5344CB8AC3E}">
        <p14:creationId xmlns:p14="http://schemas.microsoft.com/office/powerpoint/2010/main" val="827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31</a:t>
            </a:r>
          </a:p>
        </p:txBody>
      </p:sp>
      <p:sp>
        <p:nvSpPr>
          <p:cNvPr id="5" name="Obdélník 4"/>
          <p:cNvSpPr/>
          <p:nvPr/>
        </p:nvSpPr>
        <p:spPr>
          <a:xfrm>
            <a:off x="5420950" y="1197934"/>
            <a:ext cx="4680520" cy="2653034"/>
          </a:xfrm>
          <a:prstGeom prst="rect">
            <a:avLst/>
          </a:prstGeom>
        </p:spPr>
        <p:txBody>
          <a:bodyPr wrap="square">
            <a:spAutoFit/>
          </a:bodyPr>
          <a:lstStyle/>
          <a:p>
            <a:pPr algn="ctr">
              <a:lnSpc>
                <a:spcPct val="106000"/>
              </a:lnSpc>
              <a:spcAft>
                <a:spcPts val="0"/>
              </a:spcAft>
            </a:pPr>
            <a:r>
              <a:rPr lang="cs-CZ" sz="1800" u="sng" dirty="0">
                <a:highlight>
                  <a:srgbClr val="FFFF00"/>
                </a:highlight>
                <a:latin typeface="Arial Black" panose="020B0A04020102020204" pitchFamily="34" charset="0"/>
                <a:ea typeface="Calibri" panose="020F0502020204030204" pitchFamily="34" charset="0"/>
                <a:cs typeface="Arial" panose="020B0604020202020204" pitchFamily="34" charset="0"/>
              </a:rPr>
              <a:t>FK Bílina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0"/>
              </a:spcAft>
            </a:pPr>
            <a:r>
              <a:rPr lang="cs-CZ" sz="1800" u="sng" dirty="0">
                <a:highlight>
                  <a:srgbClr val="FFFF00"/>
                </a:highlight>
                <a:latin typeface="Arial Black" panose="020B0A04020102020204" pitchFamily="34" charset="0"/>
                <a:ea typeface="Calibri" panose="020F0502020204030204" pitchFamily="34" charset="0"/>
                <a:cs typeface="Arial" panose="020B0604020202020204" pitchFamily="34" charset="0"/>
              </a:rPr>
              <a:t>1:4(0:1)    </a:t>
            </a:r>
            <a:r>
              <a:rPr lang="cs-CZ" sz="1400" u="sng" dirty="0">
                <a:highlight>
                  <a:srgbClr val="FFFF00"/>
                </a:highlight>
                <a:latin typeface="Arial Black" panose="020B0A04020102020204" pitchFamily="34" charset="0"/>
                <a:ea typeface="Calibri" panose="020F0502020204030204" pitchFamily="34" charset="0"/>
                <a:cs typeface="Arial" panose="020B0604020202020204" pitchFamily="34" charset="0"/>
              </a:rPr>
              <a:t>16.2.2019   přátelský zápas</a:t>
            </a: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I v tomto utkání jsme se potýkali s mnoha zraněními a do ideální sestavy jsme měli daleko. Proti 2. celku I.A třídy jsme podali solidní výkon. V průběhu celého utkání jsme byli lepším celkem a dokázali jsme se i střelecky prosadit. Skóre otevřel v závěru poločasu hezkou brankou Jiří Vokoun a ve 2. poločase jsme skóre ještě navýšili. </a:t>
            </a:r>
          </a:p>
          <a:p>
            <a:pPr algn="just">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J.Vokoun</a:t>
            </a:r>
            <a:r>
              <a:rPr lang="cs-CZ" sz="1100" b="0" dirty="0">
                <a:latin typeface="Arial" panose="020B0604020202020204" pitchFamily="34" charset="0"/>
                <a:ea typeface="Calibri" panose="020F0502020204030204" pitchFamily="34" charset="0"/>
                <a:cs typeface="Arial" panose="020B0604020202020204" pitchFamily="34" charset="0"/>
              </a:rPr>
              <a:t> 1, </a:t>
            </a:r>
            <a:r>
              <a:rPr lang="cs-CZ" sz="1100" b="0" dirty="0" err="1">
                <a:latin typeface="Arial" panose="020B0604020202020204" pitchFamily="34" charset="0"/>
                <a:ea typeface="Calibri" panose="020F0502020204030204" pitchFamily="34" charset="0"/>
                <a:cs typeface="Arial" panose="020B0604020202020204" pitchFamily="34" charset="0"/>
              </a:rPr>
              <a:t>R.Slanička</a:t>
            </a:r>
            <a:r>
              <a:rPr lang="cs-CZ" sz="1100" b="0" dirty="0">
                <a:latin typeface="Arial" panose="020B0604020202020204" pitchFamily="34" charset="0"/>
                <a:ea typeface="Calibri" panose="020F0502020204030204" pitchFamily="34" charset="0"/>
                <a:cs typeface="Arial" panose="020B0604020202020204" pitchFamily="34" charset="0"/>
              </a:rPr>
              <a:t> 1, </a:t>
            </a:r>
            <a:r>
              <a:rPr lang="cs-CZ" sz="1100" b="0" dirty="0" err="1">
                <a:latin typeface="Arial" panose="020B0604020202020204" pitchFamily="34" charset="0"/>
                <a:ea typeface="Calibri" panose="020F0502020204030204" pitchFamily="34" charset="0"/>
                <a:cs typeface="Arial" panose="020B0604020202020204" pitchFamily="34" charset="0"/>
              </a:rPr>
              <a:t>T.Belák</a:t>
            </a:r>
            <a:r>
              <a:rPr lang="cs-CZ" sz="1100" b="0" dirty="0">
                <a:latin typeface="Arial" panose="020B0604020202020204" pitchFamily="34" charset="0"/>
                <a:ea typeface="Calibri" panose="020F0502020204030204" pitchFamily="34" charset="0"/>
                <a:cs typeface="Arial" panose="020B0604020202020204" pitchFamily="34" charset="0"/>
              </a:rPr>
              <a:t> 1, </a:t>
            </a:r>
            <a:r>
              <a:rPr lang="cs-CZ" sz="1100" b="0" dirty="0" err="1">
                <a:latin typeface="Arial" panose="020B0604020202020204" pitchFamily="34" charset="0"/>
                <a:ea typeface="Calibri" panose="020F0502020204030204" pitchFamily="34" charset="0"/>
                <a:cs typeface="Arial" panose="020B0604020202020204" pitchFamily="34" charset="0"/>
              </a:rPr>
              <a:t>R.Feko</a:t>
            </a:r>
            <a:r>
              <a:rPr lang="cs-CZ" sz="1100" b="0" dirty="0">
                <a:latin typeface="Arial" panose="020B0604020202020204" pitchFamily="34" charset="0"/>
                <a:ea typeface="Calibri" panose="020F0502020204030204" pitchFamily="34" charset="0"/>
                <a:cs typeface="Arial" panose="020B0604020202020204" pitchFamily="34" charset="0"/>
              </a:rPr>
              <a:t> 1</a:t>
            </a:r>
          </a:p>
          <a:p>
            <a:pPr>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J.Lukeš</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D.Svoboda</a:t>
            </a:r>
            <a:r>
              <a:rPr lang="cs-CZ" sz="1100" b="0" dirty="0">
                <a:latin typeface="Arial" panose="020B0604020202020204" pitchFamily="34" charset="0"/>
                <a:ea typeface="Calibri" panose="020F0502020204030204" pitchFamily="34" charset="0"/>
                <a:cs typeface="Arial" panose="020B0604020202020204" pitchFamily="34" charset="0"/>
              </a:rPr>
              <a:t>)-</a:t>
            </a:r>
            <a:r>
              <a:rPr lang="cs-CZ" sz="1100" b="0" dirty="0" err="1">
                <a:latin typeface="Arial" panose="020B0604020202020204" pitchFamily="34" charset="0"/>
                <a:ea typeface="Calibri" panose="020F0502020204030204" pitchFamily="34" charset="0"/>
                <a:cs typeface="Arial" panose="020B0604020202020204" pitchFamily="34" charset="0"/>
              </a:rPr>
              <a:t>P.Fary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J.Vacek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F.Svoboda</a:t>
            </a:r>
            <a:r>
              <a:rPr lang="cs-CZ" sz="1100" b="0" dirty="0">
                <a:latin typeface="Arial" panose="020B0604020202020204" pitchFamily="34" charset="0"/>
                <a:ea typeface="Calibri" panose="020F0502020204030204" pitchFamily="34" charset="0"/>
                <a:cs typeface="Arial" panose="020B0604020202020204" pitchFamily="34" charset="0"/>
              </a:rPr>
              <a:t>, </a:t>
            </a:r>
          </a:p>
          <a:p>
            <a:pPr>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D.Mencl-T.Belák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R.Slanička,D.Beruška</a:t>
            </a:r>
            <a:r>
              <a:rPr lang="cs-CZ" sz="1100" b="0" dirty="0">
                <a:latin typeface="Arial" panose="020B0604020202020204" pitchFamily="34" charset="0"/>
                <a:ea typeface="Calibri" panose="020F0502020204030204" pitchFamily="34" charset="0"/>
                <a:cs typeface="Arial" panose="020B0604020202020204" pitchFamily="34" charset="0"/>
              </a:rPr>
              <a:t>, </a:t>
            </a:r>
          </a:p>
          <a:p>
            <a:pPr>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F.Podhorský-K.Horváth</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Střídající: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R.Feko</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J.Ransdorf</a:t>
            </a:r>
            <a:r>
              <a:rPr lang="cs-CZ" sz="1100" b="0" dirty="0">
                <a:latin typeface="Arial" panose="020B0604020202020204" pitchFamily="34" charset="0"/>
                <a:ea typeface="Calibri" panose="020F0502020204030204" pitchFamily="34" charset="0"/>
                <a:cs typeface="Arial" panose="020B0604020202020204" pitchFamily="34" charset="0"/>
              </a:rPr>
              <a:t> </a:t>
            </a:r>
            <a:endParaRPr lang="cs-CZ" sz="11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Obdélník 7"/>
          <p:cNvSpPr/>
          <p:nvPr/>
        </p:nvSpPr>
        <p:spPr>
          <a:xfrm>
            <a:off x="5391358" y="3978128"/>
            <a:ext cx="4608512" cy="3011850"/>
          </a:xfrm>
          <a:prstGeom prst="rect">
            <a:avLst/>
          </a:prstGeom>
        </p:spPr>
        <p:txBody>
          <a:bodyPr wrap="square">
            <a:spAutoFit/>
          </a:bodyPr>
          <a:lstStyle/>
          <a:p>
            <a:pPr algn="ctr">
              <a:lnSpc>
                <a:spcPct val="106000"/>
              </a:lnSpc>
              <a:spcAft>
                <a:spcPts val="0"/>
              </a:spcAft>
            </a:pPr>
            <a:r>
              <a:rPr lang="cs-CZ" sz="1800" dirty="0">
                <a:highlight>
                  <a:srgbClr val="00FFFF"/>
                </a:highlight>
                <a:latin typeface="Arial" panose="020B0604020202020204" pitchFamily="34" charset="0"/>
                <a:ea typeface="Calibri" panose="020F0502020204030204" pitchFamily="34" charset="0"/>
                <a:cs typeface="Arial" panose="020B0604020202020204" pitchFamily="34" charset="0"/>
              </a:rPr>
              <a:t>SK Štětí - TJ Doksy</a:t>
            </a:r>
            <a:endParaRPr lang="cs-CZ" sz="1100" dirty="0">
              <a:latin typeface="Arial" panose="020B0604020202020204" pitchFamily="34" charset="0"/>
              <a:ea typeface="Calibri" panose="020F0502020204030204" pitchFamily="34" charset="0"/>
              <a:cs typeface="Arial" panose="020B0604020202020204" pitchFamily="34" charset="0"/>
            </a:endParaRPr>
          </a:p>
          <a:p>
            <a:pPr algn="ctr">
              <a:lnSpc>
                <a:spcPct val="106000"/>
              </a:lnSpc>
              <a:spcAft>
                <a:spcPts val="0"/>
              </a:spcAft>
            </a:pPr>
            <a:r>
              <a:rPr lang="cs-CZ" sz="1800" dirty="0">
                <a:highlight>
                  <a:srgbClr val="00FFFF"/>
                </a:highlight>
                <a:latin typeface="Arial" panose="020B0604020202020204" pitchFamily="34" charset="0"/>
                <a:ea typeface="Calibri" panose="020F0502020204030204" pitchFamily="34" charset="0"/>
                <a:cs typeface="Arial" panose="020B0604020202020204" pitchFamily="34" charset="0"/>
              </a:rPr>
              <a:t>0:1(0:1)   </a:t>
            </a:r>
            <a:r>
              <a:rPr lang="cs-CZ" sz="1400" dirty="0">
                <a:highlight>
                  <a:srgbClr val="00FFFF"/>
                </a:highlight>
                <a:latin typeface="Arial" panose="020B0604020202020204" pitchFamily="34" charset="0"/>
                <a:ea typeface="Calibri" panose="020F0502020204030204" pitchFamily="34" charset="0"/>
                <a:cs typeface="Arial" panose="020B0604020202020204" pitchFamily="34" charset="0"/>
              </a:rPr>
              <a:t>23.2.2019   </a:t>
            </a:r>
            <a:r>
              <a:rPr lang="cs-CZ" sz="1100" dirty="0">
                <a:highlight>
                  <a:srgbClr val="00FFFF"/>
                </a:highlight>
                <a:latin typeface="Arial" panose="020B0604020202020204" pitchFamily="34" charset="0"/>
                <a:ea typeface="Calibri" panose="020F0502020204030204" pitchFamily="34" charset="0"/>
                <a:cs typeface="Arial" panose="020B0604020202020204" pitchFamily="34" charset="0"/>
              </a:rPr>
              <a:t>přátelák  UT Roudnice </a:t>
            </a:r>
            <a:r>
              <a:rPr lang="cs-CZ" sz="1100" dirty="0" err="1">
                <a:highlight>
                  <a:srgbClr val="00FFFF"/>
                </a:highlight>
                <a:latin typeface="Arial" panose="020B0604020202020204" pitchFamily="34" charset="0"/>
                <a:ea typeface="Calibri" panose="020F0502020204030204" pitchFamily="34" charset="0"/>
                <a:cs typeface="Arial" panose="020B0604020202020204" pitchFamily="34" charset="0"/>
              </a:rPr>
              <a:t>n.L.</a:t>
            </a:r>
            <a:endParaRPr lang="cs-CZ" sz="100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Zápas proti vedoucímu celku Libereckého přeboru se nám moc nepovedl. Vypracovali jsme si málo brankových příležitostí, a když už nějaká přišla, tak jsme ji promarnili. Šanci  měli v 1. poločase David Mencl a Robert </a:t>
            </a:r>
            <a:r>
              <a:rPr lang="cs-CZ" sz="1100" b="0" dirty="0" err="1">
                <a:latin typeface="Arial" panose="020B0604020202020204" pitchFamily="34" charset="0"/>
                <a:ea typeface="Calibri" panose="020F0502020204030204" pitchFamily="34" charset="0"/>
                <a:cs typeface="Arial" panose="020B0604020202020204" pitchFamily="34" charset="0"/>
              </a:rPr>
              <a:t>Feko</a:t>
            </a:r>
            <a:r>
              <a:rPr lang="cs-CZ" sz="1100" b="0" dirty="0">
                <a:latin typeface="Arial" panose="020B0604020202020204" pitchFamily="34" charset="0"/>
                <a:ea typeface="Calibri" panose="020F0502020204030204" pitchFamily="34" charset="0"/>
                <a:cs typeface="Arial" panose="020B0604020202020204" pitchFamily="34" charset="0"/>
              </a:rPr>
              <a:t>. Ve 2. poločase byli nejblíže úspěchu Jakub Slavíček a opět David Mencl, ale v tomto případě jsme střelecký prach nechali uschován. Disciplinovaně bránícímu soupeř stačil jeden nebezpečný výpad ještě v 1. poločase a to mu nakonec stačilo </a:t>
            </a:r>
          </a:p>
          <a:p>
            <a:pPr algn="just">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T.Kysela</a:t>
            </a:r>
            <a:r>
              <a:rPr lang="cs-CZ" sz="1100" b="0" dirty="0">
                <a:latin typeface="Arial" panose="020B0604020202020204" pitchFamily="34" charset="0"/>
                <a:ea typeface="Calibri" panose="020F0502020204030204" pitchFamily="34" charset="0"/>
                <a:cs typeface="Arial" panose="020B0604020202020204" pitchFamily="34" charset="0"/>
              </a:rPr>
              <a:t>(</a:t>
            </a:r>
            <a:r>
              <a:rPr lang="cs-CZ" sz="1100" b="0" dirty="0" err="1">
                <a:latin typeface="Arial" panose="020B0604020202020204" pitchFamily="34" charset="0"/>
                <a:ea typeface="Calibri" panose="020F0502020204030204" pitchFamily="34" charset="0"/>
                <a:cs typeface="Arial" panose="020B0604020202020204" pitchFamily="34" charset="0"/>
              </a:rPr>
              <a:t>M.Svoboda</a:t>
            </a:r>
            <a:r>
              <a:rPr lang="cs-CZ" sz="1100" b="0" dirty="0">
                <a:latin typeface="Arial" panose="020B0604020202020204" pitchFamily="34" charset="0"/>
                <a:ea typeface="Calibri" panose="020F0502020204030204" pitchFamily="34" charset="0"/>
                <a:cs typeface="Arial" panose="020B0604020202020204" pitchFamily="34" charset="0"/>
              </a:rPr>
              <a:t>)-</a:t>
            </a:r>
            <a:r>
              <a:rPr lang="cs-CZ" sz="1100" b="0" dirty="0" err="1">
                <a:latin typeface="Arial" panose="020B0604020202020204" pitchFamily="34" charset="0"/>
                <a:ea typeface="Calibri" panose="020F0502020204030204" pitchFamily="34" charset="0"/>
                <a:cs typeface="Arial" panose="020B0604020202020204" pitchFamily="34" charset="0"/>
              </a:rPr>
              <a:t>P.Fary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J.Vacek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F.Svoboda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D.Mencl</a:t>
            </a:r>
            <a:r>
              <a:rPr lang="cs-CZ" sz="1100" b="0" dirty="0">
                <a:latin typeface="Arial" panose="020B0604020202020204" pitchFamily="34" charset="0"/>
                <a:ea typeface="Calibri" panose="020F0502020204030204" pitchFamily="34" charset="0"/>
                <a:cs typeface="Arial" panose="020B0604020202020204" pitchFamily="34" charset="0"/>
              </a:rPr>
              <a:t>-</a:t>
            </a:r>
          </a:p>
          <a:p>
            <a:pPr algn="just">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J.Slavíček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R.Slanička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D.Beruška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R.Feko</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M.Faust</a:t>
            </a:r>
            <a:r>
              <a:rPr lang="cs-CZ" sz="1100" b="0" dirty="0">
                <a:latin typeface="Arial" panose="020B0604020202020204" pitchFamily="34" charset="0"/>
                <a:ea typeface="Calibri" panose="020F0502020204030204" pitchFamily="34" charset="0"/>
                <a:cs typeface="Arial" panose="020B0604020202020204" pitchFamily="34" charset="0"/>
              </a:rPr>
              <a:t>-</a:t>
            </a:r>
          </a:p>
          <a:p>
            <a:pPr algn="just">
              <a:lnSpc>
                <a:spcPct val="106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K.Horváth</a:t>
            </a:r>
            <a:endParaRPr lang="cs-CZ" sz="1100" b="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Střídající: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R.Feko</a:t>
            </a:r>
            <a:r>
              <a:rPr lang="cs-CZ" sz="1100" b="0" dirty="0">
                <a:latin typeface="Arial" panose="020B0604020202020204" pitchFamily="34" charset="0"/>
                <a:ea typeface="Calibri" panose="020F0502020204030204" pitchFamily="34" charset="0"/>
                <a:cs typeface="Arial" panose="020B0604020202020204" pitchFamily="34" charset="0"/>
              </a:rPr>
              <a:t> </a:t>
            </a:r>
          </a:p>
          <a:p>
            <a:pPr algn="just">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J.Ransdorf</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P.Hoznédl</a:t>
            </a:r>
            <a:endParaRPr lang="cs-CZ" sz="1100" b="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J.Řezníček</a:t>
            </a:r>
            <a:r>
              <a:rPr lang="cs-CZ" sz="1100" b="0" dirty="0">
                <a:latin typeface="Arial" panose="020B0604020202020204" pitchFamily="34" charset="0"/>
                <a:ea typeface="Calibri" panose="020F0502020204030204" pitchFamily="34" charset="0"/>
                <a:cs typeface="Arial" panose="020B0604020202020204" pitchFamily="34" charset="0"/>
              </a:rPr>
              <a:t> jun.</a:t>
            </a:r>
            <a:endParaRPr lang="cs-C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ovéPole 8"/>
          <p:cNvSpPr txBox="1"/>
          <p:nvPr/>
        </p:nvSpPr>
        <p:spPr>
          <a:xfrm>
            <a:off x="5400576" y="91108"/>
            <a:ext cx="4732154" cy="923330"/>
          </a:xfrm>
          <a:prstGeom prst="rect">
            <a:avLst/>
          </a:prstGeom>
          <a:pattFill prst="wdUpDiag">
            <a:fgClr>
              <a:srgbClr val="66FFCC"/>
            </a:fgClr>
            <a:bgClr>
              <a:srgbClr val="FFFF66"/>
            </a:bgClr>
          </a:pattFill>
          <a:effectLst>
            <a:softEdge rad="0"/>
          </a:effectLst>
        </p:spPr>
        <p:txBody>
          <a:bodyPr wrap="square" rtlCol="0">
            <a:spAutoFit/>
          </a:bodyPr>
          <a:lstStyle/>
          <a:p>
            <a:pPr algn="ctr"/>
            <a:r>
              <a:rPr lang="cs-CZ" sz="1800" dirty="0">
                <a:solidFill>
                  <a:srgbClr val="FF0000"/>
                </a:solidFill>
                <a:latin typeface="Arial Black" panose="020B0A04020102020204" pitchFamily="34" charset="0"/>
              </a:rPr>
              <a:t>Solidní výkon mužstva dospělých v Bílině. O týden později naopak špatný výkon  proti Doksům.</a:t>
            </a:r>
          </a:p>
        </p:txBody>
      </p:sp>
      <p:pic>
        <p:nvPicPr>
          <p:cNvPr id="11" name="Obrázek 10"/>
          <p:cNvPicPr>
            <a:picLocks noChangeAspect="1"/>
          </p:cNvPicPr>
          <p:nvPr/>
        </p:nvPicPr>
        <p:blipFill>
          <a:blip r:embed="rId2"/>
          <a:stretch>
            <a:fillRect/>
          </a:stretch>
        </p:blipFill>
        <p:spPr>
          <a:xfrm>
            <a:off x="9144992" y="3150720"/>
            <a:ext cx="854878" cy="854878"/>
          </a:xfrm>
          <a:prstGeom prst="rect">
            <a:avLst/>
          </a:prstGeom>
        </p:spPr>
      </p:pic>
      <p:pic>
        <p:nvPicPr>
          <p:cNvPr id="12" name="Obrázek 11"/>
          <p:cNvPicPr>
            <a:picLocks noChangeAspect="1"/>
          </p:cNvPicPr>
          <p:nvPr/>
        </p:nvPicPr>
        <p:blipFill>
          <a:blip r:embed="rId3"/>
          <a:stretch>
            <a:fillRect/>
          </a:stretch>
        </p:blipFill>
        <p:spPr>
          <a:xfrm>
            <a:off x="9262775" y="6243409"/>
            <a:ext cx="619312" cy="810344"/>
          </a:xfrm>
          <a:prstGeom prst="rect">
            <a:avLst/>
          </a:prstGeom>
        </p:spPr>
      </p:pic>
      <p:graphicFrame>
        <p:nvGraphicFramePr>
          <p:cNvPr id="13" name="Tabulka 12">
            <a:extLst>
              <a:ext uri="{FF2B5EF4-FFF2-40B4-BE49-F238E27FC236}">
                <a16:creationId xmlns:a16="http://schemas.microsoft.com/office/drawing/2014/main" id="{682C8D3A-81E3-4B90-B78D-9EB0636D8937}"/>
              </a:ext>
            </a:extLst>
          </p:cNvPr>
          <p:cNvGraphicFramePr>
            <a:graphicFrameLocks noGrp="1"/>
          </p:cNvGraphicFramePr>
          <p:nvPr>
            <p:extLst>
              <p:ext uri="{D42A27DB-BD31-4B8C-83A1-F6EECF244321}">
                <p14:modId xmlns:p14="http://schemas.microsoft.com/office/powerpoint/2010/main" val="872490982"/>
              </p:ext>
            </p:extLst>
          </p:nvPr>
        </p:nvGraphicFramePr>
        <p:xfrm>
          <a:off x="123617" y="3668250"/>
          <a:ext cx="4589687" cy="3277449"/>
        </p:xfrm>
        <a:graphic>
          <a:graphicData uri="http://schemas.openxmlformats.org/drawingml/2006/table">
            <a:tbl>
              <a:tblPr/>
              <a:tblGrid>
                <a:gridCol w="223615">
                  <a:extLst>
                    <a:ext uri="{9D8B030D-6E8A-4147-A177-3AD203B41FA5}">
                      <a16:colId xmlns:a16="http://schemas.microsoft.com/office/drawing/2014/main" val="4177989862"/>
                    </a:ext>
                  </a:extLst>
                </a:gridCol>
                <a:gridCol w="424867">
                  <a:extLst>
                    <a:ext uri="{9D8B030D-6E8A-4147-A177-3AD203B41FA5}">
                      <a16:colId xmlns:a16="http://schemas.microsoft.com/office/drawing/2014/main" val="2851689147"/>
                    </a:ext>
                  </a:extLst>
                </a:gridCol>
                <a:gridCol w="1366843">
                  <a:extLst>
                    <a:ext uri="{9D8B030D-6E8A-4147-A177-3AD203B41FA5}">
                      <a16:colId xmlns:a16="http://schemas.microsoft.com/office/drawing/2014/main" val="2545662187"/>
                    </a:ext>
                  </a:extLst>
                </a:gridCol>
                <a:gridCol w="357783">
                  <a:extLst>
                    <a:ext uri="{9D8B030D-6E8A-4147-A177-3AD203B41FA5}">
                      <a16:colId xmlns:a16="http://schemas.microsoft.com/office/drawing/2014/main" val="1601716521"/>
                    </a:ext>
                  </a:extLst>
                </a:gridCol>
                <a:gridCol w="346602">
                  <a:extLst>
                    <a:ext uri="{9D8B030D-6E8A-4147-A177-3AD203B41FA5}">
                      <a16:colId xmlns:a16="http://schemas.microsoft.com/office/drawing/2014/main" val="1430135309"/>
                    </a:ext>
                  </a:extLst>
                </a:gridCol>
                <a:gridCol w="223615">
                  <a:extLst>
                    <a:ext uri="{9D8B030D-6E8A-4147-A177-3AD203B41FA5}">
                      <a16:colId xmlns:a16="http://schemas.microsoft.com/office/drawing/2014/main" val="1265756651"/>
                    </a:ext>
                  </a:extLst>
                </a:gridCol>
                <a:gridCol w="223615">
                  <a:extLst>
                    <a:ext uri="{9D8B030D-6E8A-4147-A177-3AD203B41FA5}">
                      <a16:colId xmlns:a16="http://schemas.microsoft.com/office/drawing/2014/main" val="563186761"/>
                    </a:ext>
                  </a:extLst>
                </a:gridCol>
                <a:gridCol w="223615">
                  <a:extLst>
                    <a:ext uri="{9D8B030D-6E8A-4147-A177-3AD203B41FA5}">
                      <a16:colId xmlns:a16="http://schemas.microsoft.com/office/drawing/2014/main" val="2493463212"/>
                    </a:ext>
                  </a:extLst>
                </a:gridCol>
                <a:gridCol w="559036">
                  <a:extLst>
                    <a:ext uri="{9D8B030D-6E8A-4147-A177-3AD203B41FA5}">
                      <a16:colId xmlns:a16="http://schemas.microsoft.com/office/drawing/2014/main" val="2124050489"/>
                    </a:ext>
                  </a:extLst>
                </a:gridCol>
                <a:gridCol w="360578">
                  <a:extLst>
                    <a:ext uri="{9D8B030D-6E8A-4147-A177-3AD203B41FA5}">
                      <a16:colId xmlns:a16="http://schemas.microsoft.com/office/drawing/2014/main" val="2627548368"/>
                    </a:ext>
                  </a:extLst>
                </a:gridCol>
                <a:gridCol w="279518">
                  <a:extLst>
                    <a:ext uri="{9D8B030D-6E8A-4147-A177-3AD203B41FA5}">
                      <a16:colId xmlns:a16="http://schemas.microsoft.com/office/drawing/2014/main" val="4203609493"/>
                    </a:ext>
                  </a:extLst>
                </a:gridCol>
              </a:tblGrid>
              <a:tr h="120668">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59383631"/>
                  </a:ext>
                </a:extLst>
              </a:tr>
              <a:tr h="15463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100" b="1" i="0" u="none" strike="noStrike">
                          <a:solidFill>
                            <a:srgbClr val="0000CC"/>
                          </a:solidFill>
                          <a:effectLst/>
                          <a:latin typeface="Calibri" panose="020F0502020204030204" pitchFamily="34" charset="0"/>
                        </a:rPr>
                        <a:t>Ústecký přebor dospělých 2018-2019 po 16 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510638570"/>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FK Louny</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44:10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156232868"/>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Srbice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55:17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759733894"/>
                  </a:ext>
                </a:extLst>
              </a:tr>
              <a:tr h="15463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dirty="0">
                          <a:solidFill>
                            <a:srgbClr val="FF0000"/>
                          </a:solidFill>
                          <a:effectLst/>
                          <a:latin typeface="Arial" panose="020B0604020202020204" pitchFamily="34" charset="0"/>
                        </a:rPr>
                        <a:t>SK Štětí, </a:t>
                      </a:r>
                      <a:r>
                        <a:rPr lang="cs-CZ" sz="1100" b="1" i="0" u="none" strike="noStrike" dirty="0" err="1">
                          <a:solidFill>
                            <a:srgbClr val="FF0000"/>
                          </a:solidFill>
                          <a:effectLst/>
                          <a:latin typeface="Arial" panose="020B0604020202020204" pitchFamily="34" charset="0"/>
                        </a:rPr>
                        <a:t>z.s</a:t>
                      </a:r>
                      <a:r>
                        <a:rPr lang="cs-CZ" sz="1100" b="1" i="0" u="none" strike="noStrike" dirty="0">
                          <a:solidFill>
                            <a:srgbClr val="FF0000"/>
                          </a:solidFill>
                          <a:effectLst/>
                          <a:latin typeface="Arial" panose="020B0604020202020204" pitchFamily="34" charset="0"/>
                        </a:rPr>
                        <a:t>.</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43:22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effectLst/>
                          <a:latin typeface="Arial" panose="020B0604020202020204" pitchFamily="34" charset="0"/>
                        </a:rPr>
                        <a:t>32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12231868"/>
                  </a:ext>
                </a:extLst>
              </a:tr>
              <a:tr h="182955">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SK STAP Vilémov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31:17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98374027"/>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45:26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4733242"/>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20:21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928147999"/>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SK Baník Modlany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39:30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983244276"/>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Brná,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37:33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75102752"/>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TJ H.Jiřetín /Litvínov</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32:44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593826153"/>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Litoměřicko, z.s. B</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32:49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49938422"/>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FK Tatran Kadaň o.s.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27:44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63333909"/>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Slavoj Žatec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32:44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681637815"/>
                  </a:ext>
                </a:extLst>
              </a:tr>
              <a:tr h="21984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TJ Spartak Perštejn</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28:55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703917579"/>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Dobroměřice.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18:27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740958837"/>
                  </a:ext>
                </a:extLst>
              </a:tr>
              <a:tr h="14133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FK Jílové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21:40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79530295"/>
                  </a:ext>
                </a:extLst>
              </a:tr>
              <a:tr h="27435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Jiskra Modrá/SK Hrobce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19:44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256476590"/>
                  </a:ext>
                </a:extLst>
              </a:tr>
              <a:tr h="120668">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69327183"/>
                  </a:ext>
                </a:extLst>
              </a:tr>
            </a:tbl>
          </a:graphicData>
        </a:graphic>
      </p:graphicFrame>
      <p:sp>
        <p:nvSpPr>
          <p:cNvPr id="14" name="TextovéPole 13">
            <a:extLst>
              <a:ext uri="{FF2B5EF4-FFF2-40B4-BE49-F238E27FC236}">
                <a16:creationId xmlns:a16="http://schemas.microsoft.com/office/drawing/2014/main" id="{CFCC1736-8A67-4845-88DB-05B73DCB7302}"/>
              </a:ext>
            </a:extLst>
          </p:cNvPr>
          <p:cNvSpPr txBox="1"/>
          <p:nvPr/>
        </p:nvSpPr>
        <p:spPr>
          <a:xfrm>
            <a:off x="123618" y="104939"/>
            <a:ext cx="4608512" cy="3462486"/>
          </a:xfrm>
          <a:prstGeom prst="rect">
            <a:avLst/>
          </a:prstGeom>
          <a:pattFill prst="pct5">
            <a:fgClr>
              <a:schemeClr val="accent1"/>
            </a:fgClr>
            <a:bgClr>
              <a:schemeClr val="bg1"/>
            </a:bgClr>
          </a:pattFill>
          <a:effectLst>
            <a:softEdge rad="0"/>
          </a:effectLst>
        </p:spPr>
        <p:txBody>
          <a:bodyPr wrap="square" rtlCol="0">
            <a:spAutoFit/>
          </a:bodyPr>
          <a:lstStyle/>
          <a:p>
            <a:pPr algn="ctr"/>
            <a:r>
              <a:rPr lang="cs-CZ" sz="2400" dirty="0">
                <a:solidFill>
                  <a:srgbClr val="0000CC"/>
                </a:solidFill>
                <a:effectLst>
                  <a:glow rad="63500">
                    <a:schemeClr val="accent5">
                      <a:satMod val="175000"/>
                      <a:alpha val="40000"/>
                    </a:schemeClr>
                  </a:glow>
                </a:effectLst>
                <a:latin typeface="Arial" panose="020B0604020202020204" pitchFamily="34" charset="0"/>
                <a:cs typeface="Arial" panose="020B0604020202020204" pitchFamily="34" charset="0"/>
              </a:rPr>
              <a:t>Je za námi první jarní kolo</a:t>
            </a:r>
          </a:p>
          <a:p>
            <a:pPr algn="just"/>
            <a:r>
              <a:rPr lang="cs-CZ" sz="1300" dirty="0">
                <a:latin typeface="Arial" panose="020B0604020202020204" pitchFamily="34" charset="0"/>
                <a:cs typeface="Arial" panose="020B0604020202020204" pitchFamily="34" charset="0"/>
              </a:rPr>
              <a:t>,kterému do úplného výčtu chybí 2 zápasy. Dobroměřice s </a:t>
            </a:r>
            <a:r>
              <a:rPr lang="cs-CZ" sz="1300" dirty="0" err="1">
                <a:latin typeface="Arial" panose="020B0604020202020204" pitchFamily="34" charset="0"/>
                <a:cs typeface="Arial" panose="020B0604020202020204" pitchFamily="34" charset="0"/>
              </a:rPr>
              <a:t>Brnou</a:t>
            </a:r>
            <a:r>
              <a:rPr lang="cs-CZ" sz="1300" dirty="0">
                <a:latin typeface="Arial" panose="020B0604020202020204" pitchFamily="34" charset="0"/>
                <a:cs typeface="Arial" panose="020B0604020202020204" pitchFamily="34" charset="0"/>
              </a:rPr>
              <a:t> si zápas přeložili na 8.5.2019 a Litoměřická rezerva prohlásila svůj trávník také jako neregulérní a Vilémov bude muset do okresního města vyrazit v jiném termínu. Protože favorité jasně vítězili, tak se na čele tabulky pořadí moc neměnilo. Pouze naše mužstvo poskočilo na 3. místo, kde jsme vystřídali Vilémov, ale ten má o zápas méně. Do 8. místa můžou být mužstva v klidu. 8. </a:t>
            </a:r>
            <a:r>
              <a:rPr lang="cs-CZ" sz="1300" dirty="0" err="1">
                <a:latin typeface="Arial" panose="020B0604020202020204" pitchFamily="34" charset="0"/>
                <a:cs typeface="Arial" panose="020B0604020202020204" pitchFamily="34" charset="0"/>
              </a:rPr>
              <a:t>Brná</a:t>
            </a:r>
            <a:r>
              <a:rPr lang="cs-CZ" sz="1300" dirty="0">
                <a:latin typeface="Arial" panose="020B0604020202020204" pitchFamily="34" charset="0"/>
                <a:cs typeface="Arial" panose="020B0604020202020204" pitchFamily="34" charset="0"/>
              </a:rPr>
              <a:t> má 24 bodů a </a:t>
            </a:r>
            <a:r>
              <a:rPr lang="cs-CZ" sz="1300" dirty="0" smtClean="0">
                <a:latin typeface="Arial" panose="020B0604020202020204" pitchFamily="34" charset="0"/>
                <a:cs typeface="Arial" panose="020B0604020202020204" pitchFamily="34" charset="0"/>
              </a:rPr>
              <a:t>zápas </a:t>
            </a:r>
            <a:r>
              <a:rPr lang="cs-CZ" sz="1300" dirty="0">
                <a:latin typeface="Arial" panose="020B0604020202020204" pitchFamily="34" charset="0"/>
                <a:cs typeface="Arial" panose="020B0604020202020204" pitchFamily="34" charset="0"/>
              </a:rPr>
              <a:t>k dobru. 9. je Horní Jiřetín, který vyfasoval příděl v Srbicích a potřebuje vyhrávat doma. Tabulka ve spodní je celkem vyrovnaná a nikdo zde nemá nic jisté. Náš dnešní soupeř v minulém kole porazil Žatec a s posledním místem se určitě nebude chtít spokojit. Mezi poslední čtyřkou je rozdíl pouze 4 bodů. </a:t>
            </a:r>
          </a:p>
        </p:txBody>
      </p:sp>
    </p:spTree>
    <p:extLst>
      <p:ext uri="{BB962C8B-B14F-4D97-AF65-F5344CB8AC3E}">
        <p14:creationId xmlns:p14="http://schemas.microsoft.com/office/powerpoint/2010/main" val="245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30</a:t>
            </a:r>
          </a:p>
        </p:txBody>
      </p:sp>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5" name="Obdélník 4">
            <a:extLst>
              <a:ext uri="{FF2B5EF4-FFF2-40B4-BE49-F238E27FC236}">
                <a16:creationId xmlns:a16="http://schemas.microsoft.com/office/drawing/2014/main" id="{C1960581-6AF5-44DE-B3A7-4995BEB5AD93}"/>
              </a:ext>
            </a:extLst>
          </p:cNvPr>
          <p:cNvSpPr/>
          <p:nvPr/>
        </p:nvSpPr>
        <p:spPr>
          <a:xfrm>
            <a:off x="157712" y="717886"/>
            <a:ext cx="4666800" cy="2825645"/>
          </a:xfrm>
          <a:prstGeom prst="rect">
            <a:avLst/>
          </a:prstGeom>
          <a:effectLst>
            <a:innerShdw blurRad="63500" dist="50800" dir="18900000">
              <a:prstClr val="black">
                <a:alpha val="50000"/>
              </a:prstClr>
            </a:innerShdw>
          </a:effectLst>
        </p:spPr>
        <p:txBody>
          <a:bodyPr wrap="square">
            <a:spAutoFit/>
          </a:bodyPr>
          <a:lstStyle/>
          <a:p>
            <a:pPr algn="ctr">
              <a:lnSpc>
                <a:spcPct val="107000"/>
              </a:lnSpc>
              <a:spcAft>
                <a:spcPts val="0"/>
              </a:spcAft>
            </a:pPr>
            <a:r>
              <a:rPr lang="cs-CZ" sz="1800" u="sng" dirty="0">
                <a:highlight>
                  <a:srgbClr val="00FF00"/>
                </a:highlight>
                <a:latin typeface="Arial" panose="020B0604020202020204" pitchFamily="34" charset="0"/>
                <a:ea typeface="Calibri" panose="020F0502020204030204" pitchFamily="34" charset="0"/>
                <a:cs typeface="Times New Roman" panose="02020603050405020304" pitchFamily="18" charset="0"/>
              </a:rPr>
              <a:t>SK Štětí - TJ Byšice</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u="sng" dirty="0">
                <a:highlight>
                  <a:srgbClr val="00FF00"/>
                </a:highlight>
                <a:latin typeface="Arial" panose="020B0604020202020204" pitchFamily="34" charset="0"/>
                <a:ea typeface="Calibri" panose="020F0502020204030204" pitchFamily="34" charset="0"/>
                <a:cs typeface="Times New Roman" panose="02020603050405020304" pitchFamily="18" charset="0"/>
              </a:rPr>
              <a:t>7:2(4:0)    2.2.2019  UT Hrobce</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Times New Roman" panose="02020603050405020304" pitchFamily="18" charset="0"/>
              </a:rPr>
              <a:t>Ve druhém přípravném zápase zimní přípravy mužstva dospělých jsme proti účastníkovi I.B třídy Středočeského kraje úlohu favorita splnili. Na první branku se čekalo do 16. minuty a pak už náš náskok začal narůstat. První gól vstřelil Koloman Horváth, druhou branku přidal Pavel Fary a na 3:0 zvýšil ve 20. minutě Rudolf </a:t>
            </a:r>
            <a:r>
              <a:rPr lang="cs-CZ" sz="1000" b="0" dirty="0" err="1">
                <a:latin typeface="Arial" panose="020B0604020202020204" pitchFamily="34" charset="0"/>
                <a:ea typeface="Calibri" panose="020F0502020204030204" pitchFamily="34" charset="0"/>
                <a:cs typeface="Times New Roman" panose="02020603050405020304" pitchFamily="18" charset="0"/>
              </a:rPr>
              <a:t>Slanička</a:t>
            </a:r>
            <a:r>
              <a:rPr lang="cs-CZ" sz="1000" b="0" dirty="0">
                <a:latin typeface="Arial" panose="020B0604020202020204" pitchFamily="34" charset="0"/>
                <a:ea typeface="Calibri" panose="020F0502020204030204" pitchFamily="34" charset="0"/>
                <a:cs typeface="Times New Roman" panose="02020603050405020304" pitchFamily="18" charset="0"/>
              </a:rPr>
              <a:t>. Poločasový účet 4:0 podtrhl svojí druhou brankou Koloman Horváth.  Po změně stran se jako první prosadily Byšice, ale jejich radost dlouho netrvalo.  I v dalších minutách byl zápas bohatý na branky a bylo to naše mužstvo, které režírovalo hru. Konečný výsledek 7:2 tomu také napovídá.</a:t>
            </a:r>
            <a:endParaRPr lang="cs-CZ" sz="1100" b="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Times New Roman" panose="02020603050405020304" pitchFamily="18" charset="0"/>
              </a:rPr>
              <a:t>Branky:</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K.Horváth</a:t>
            </a:r>
            <a:r>
              <a:rPr lang="cs-CZ" sz="1000" b="0" dirty="0">
                <a:latin typeface="Arial" panose="020B0604020202020204" pitchFamily="34" charset="0"/>
                <a:ea typeface="Calibri" panose="020F0502020204030204" pitchFamily="34" charset="0"/>
                <a:cs typeface="Times New Roman" panose="02020603050405020304" pitchFamily="18" charset="0"/>
              </a:rPr>
              <a:t> 3, </a:t>
            </a:r>
            <a:r>
              <a:rPr lang="cs-CZ" sz="1000" b="0" dirty="0" err="1">
                <a:latin typeface="Arial" panose="020B0604020202020204" pitchFamily="34" charset="0"/>
                <a:ea typeface="Calibri" panose="020F0502020204030204" pitchFamily="34" charset="0"/>
                <a:cs typeface="Times New Roman" panose="02020603050405020304" pitchFamily="18" charset="0"/>
              </a:rPr>
              <a:t>R.Slanička</a:t>
            </a:r>
            <a:r>
              <a:rPr lang="cs-CZ" sz="1000" b="0" dirty="0">
                <a:latin typeface="Arial" panose="020B0604020202020204" pitchFamily="34" charset="0"/>
                <a:ea typeface="Calibri" panose="020F0502020204030204" pitchFamily="34" charset="0"/>
                <a:cs typeface="Times New Roman" panose="02020603050405020304" pitchFamily="18" charset="0"/>
              </a:rPr>
              <a:t> 1, </a:t>
            </a:r>
            <a:r>
              <a:rPr lang="cs-CZ" sz="1000" b="0" dirty="0" err="1">
                <a:latin typeface="Arial" panose="020B0604020202020204" pitchFamily="34" charset="0"/>
                <a:ea typeface="Calibri" panose="020F0502020204030204" pitchFamily="34" charset="0"/>
                <a:cs typeface="Times New Roman" panose="02020603050405020304" pitchFamily="18" charset="0"/>
              </a:rPr>
              <a:t>P.Fary</a:t>
            </a:r>
            <a:r>
              <a:rPr lang="cs-CZ" sz="1000" b="0" dirty="0">
                <a:latin typeface="Arial" panose="020B0604020202020204" pitchFamily="34" charset="0"/>
                <a:ea typeface="Calibri" panose="020F0502020204030204" pitchFamily="34" charset="0"/>
                <a:cs typeface="Times New Roman" panose="02020603050405020304" pitchFamily="18" charset="0"/>
              </a:rPr>
              <a:t> 1. </a:t>
            </a:r>
            <a:r>
              <a:rPr lang="cs-CZ" sz="1000" b="0" dirty="0" err="1">
                <a:latin typeface="Arial" panose="020B0604020202020204" pitchFamily="34" charset="0"/>
                <a:ea typeface="Calibri" panose="020F0502020204030204" pitchFamily="34" charset="0"/>
                <a:cs typeface="Times New Roman" panose="02020603050405020304" pitchFamily="18" charset="0"/>
              </a:rPr>
              <a:t>M.Faust</a:t>
            </a:r>
            <a:r>
              <a:rPr lang="cs-CZ" sz="1000" b="0" dirty="0">
                <a:latin typeface="Arial" panose="020B0604020202020204" pitchFamily="34" charset="0"/>
                <a:ea typeface="Calibri" panose="020F0502020204030204" pitchFamily="34" charset="0"/>
                <a:cs typeface="Times New Roman" panose="02020603050405020304" pitchFamily="18" charset="0"/>
              </a:rPr>
              <a:t> 1, </a:t>
            </a:r>
            <a:r>
              <a:rPr lang="cs-CZ" sz="1000" b="0" dirty="0" err="1">
                <a:latin typeface="Arial" panose="020B0604020202020204" pitchFamily="34" charset="0"/>
                <a:ea typeface="Calibri" panose="020F0502020204030204" pitchFamily="34" charset="0"/>
                <a:cs typeface="Times New Roman" panose="02020603050405020304" pitchFamily="18" charset="0"/>
              </a:rPr>
              <a:t>J.Slavíček</a:t>
            </a:r>
            <a:r>
              <a:rPr lang="cs-CZ" sz="1000" b="0" dirty="0">
                <a:latin typeface="Arial" panose="020B0604020202020204" pitchFamily="34" charset="0"/>
                <a:ea typeface="Calibri" panose="020F0502020204030204" pitchFamily="34" charset="0"/>
                <a:cs typeface="Times New Roman" panose="02020603050405020304" pitchFamily="18" charset="0"/>
              </a:rPr>
              <a:t> 1</a:t>
            </a:r>
            <a:endParaRPr lang="cs-CZ" sz="1100" b="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Times New Roman" panose="02020603050405020304" pitchFamily="18" charset="0"/>
              </a:rPr>
              <a:t>Sestava:</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T.Kysela-P.Fary</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J.Ransdorf</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F.Svoboda</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D.Mencl-J.Slavíček</a:t>
            </a:r>
            <a:r>
              <a:rPr lang="cs-CZ" sz="1000" b="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R.Slanička</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J.Vokoun</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D.Beruška</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M.Faust-K.Horváth</a:t>
            </a:r>
            <a:endParaRPr lang="cs-CZ" sz="1100" b="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Times New Roman" panose="02020603050405020304" pitchFamily="18" charset="0"/>
              </a:rPr>
              <a:t>Trenér:</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J.Ransdorf</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P.Hoznédl</a:t>
            </a:r>
            <a:endParaRPr lang="cs-CZ" sz="1100" b="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Times New Roman" panose="02020603050405020304" pitchFamily="18" charset="0"/>
              </a:rPr>
              <a:t>Rozhodčí:</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M.Starý-D.Čada</a:t>
            </a:r>
            <a:r>
              <a:rPr lang="cs-CZ" sz="1000" b="0" dirty="0">
                <a:latin typeface="Arial" panose="020B0604020202020204" pitchFamily="34" charset="0"/>
                <a:ea typeface="Calibri" panose="020F0502020204030204" pitchFamily="34" charset="0"/>
                <a:cs typeface="Times New Roman" panose="02020603050405020304" pitchFamily="18" charset="0"/>
              </a:rPr>
              <a:t>, </a:t>
            </a:r>
            <a:r>
              <a:rPr lang="cs-CZ" sz="1000" b="0" dirty="0" err="1">
                <a:latin typeface="Arial" panose="020B0604020202020204" pitchFamily="34" charset="0"/>
                <a:ea typeface="Calibri" panose="020F0502020204030204" pitchFamily="34" charset="0"/>
                <a:cs typeface="Times New Roman" panose="02020603050405020304" pitchFamily="18" charset="0"/>
              </a:rPr>
              <a:t>P.Šeba</a:t>
            </a:r>
            <a:endParaRPr lang="cs-CZ" sz="11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ovéPole 5"/>
          <p:cNvSpPr txBox="1"/>
          <p:nvPr/>
        </p:nvSpPr>
        <p:spPr>
          <a:xfrm>
            <a:off x="90954" y="57701"/>
            <a:ext cx="4733558" cy="400110"/>
          </a:xfrm>
          <a:prstGeom prst="rect">
            <a:avLst/>
          </a:prstGeom>
          <a:solidFill>
            <a:schemeClr val="accent1">
              <a:lumMod val="60000"/>
              <a:lumOff val="40000"/>
            </a:schemeClr>
          </a:solidFill>
          <a:effectLst>
            <a:glow rad="101600">
              <a:srgbClr val="FFFF66">
                <a:alpha val="40000"/>
              </a:srgbClr>
            </a:glow>
            <a:softEdge rad="0"/>
          </a:effectLst>
        </p:spPr>
        <p:txBody>
          <a:bodyPr wrap="square" rtlCol="0">
            <a:spAutoFit/>
          </a:bodyPr>
          <a:lstStyle/>
          <a:p>
            <a:pPr algn="ctr"/>
            <a:r>
              <a:rPr lang="cs-CZ" sz="2000" dirty="0">
                <a:latin typeface="Arial Black" panose="020B0A04020102020204" pitchFamily="34" charset="0"/>
              </a:rPr>
              <a:t>Hattrick Kolomana </a:t>
            </a:r>
            <a:r>
              <a:rPr lang="cs-CZ" sz="2000" dirty="0" err="1">
                <a:latin typeface="Arial Black" panose="020B0A04020102020204" pitchFamily="34" charset="0"/>
              </a:rPr>
              <a:t>Hovátha</a:t>
            </a:r>
            <a:endParaRPr lang="cs-CZ" sz="2000" dirty="0">
              <a:latin typeface="Arial Black" panose="020B0A04020102020204" pitchFamily="34" charset="0"/>
            </a:endParaRPr>
          </a:p>
        </p:txBody>
      </p:sp>
      <p:sp>
        <p:nvSpPr>
          <p:cNvPr id="7" name="Obdélník 6"/>
          <p:cNvSpPr/>
          <p:nvPr/>
        </p:nvSpPr>
        <p:spPr>
          <a:xfrm>
            <a:off x="157712" y="4334751"/>
            <a:ext cx="4774895" cy="2734851"/>
          </a:xfrm>
          <a:prstGeom prst="rect">
            <a:avLst/>
          </a:prstGeom>
        </p:spPr>
        <p:txBody>
          <a:bodyPr wrap="square">
            <a:spAutoFit/>
          </a:bodyPr>
          <a:lstStyle/>
          <a:p>
            <a:pPr algn="ctr">
              <a:lnSpc>
                <a:spcPct val="106000"/>
              </a:lnSpc>
              <a:spcAft>
                <a:spcPts val="0"/>
              </a:spcAft>
            </a:pPr>
            <a:r>
              <a:rPr lang="cs-CZ" sz="1600" dirty="0">
                <a:highlight>
                  <a:srgbClr val="00FFFF"/>
                </a:highlight>
                <a:latin typeface="Arial" panose="020B0604020202020204" pitchFamily="34" charset="0"/>
                <a:ea typeface="Calibri" panose="020F0502020204030204" pitchFamily="34" charset="0"/>
                <a:cs typeface="Arial" panose="020B0604020202020204" pitchFamily="34" charset="0"/>
              </a:rPr>
              <a:t>SK Roudnice </a:t>
            </a:r>
            <a:r>
              <a:rPr lang="cs-CZ" sz="1600" dirty="0" err="1">
                <a:highlight>
                  <a:srgbClr val="00FFFF"/>
                </a:highlight>
                <a:latin typeface="Arial" panose="020B0604020202020204" pitchFamily="34" charset="0"/>
                <a:ea typeface="Calibri" panose="020F0502020204030204" pitchFamily="34" charset="0"/>
                <a:cs typeface="Arial" panose="020B0604020202020204" pitchFamily="34" charset="0"/>
              </a:rPr>
              <a:t>n.L.</a:t>
            </a:r>
            <a:r>
              <a:rPr lang="cs-CZ" sz="1600" dirty="0">
                <a:highlight>
                  <a:srgbClr val="00FFFF"/>
                </a:highlight>
                <a:latin typeface="Arial" panose="020B0604020202020204" pitchFamily="34" charset="0"/>
                <a:ea typeface="Calibri" panose="020F0502020204030204" pitchFamily="34" charset="0"/>
                <a:cs typeface="Arial" panose="020B0604020202020204" pitchFamily="34" charset="0"/>
              </a:rPr>
              <a:t>-SK Štětí</a:t>
            </a:r>
            <a:endParaRPr lang="cs-CZ" sz="1600" dirty="0">
              <a:latin typeface="Arial" panose="020B0604020202020204" pitchFamily="34" charset="0"/>
              <a:ea typeface="Calibri" panose="020F0502020204030204" pitchFamily="34" charset="0"/>
              <a:cs typeface="Arial" panose="020B0604020202020204" pitchFamily="34" charset="0"/>
            </a:endParaRPr>
          </a:p>
          <a:p>
            <a:pPr algn="ctr">
              <a:lnSpc>
                <a:spcPct val="106000"/>
              </a:lnSpc>
              <a:spcAft>
                <a:spcPts val="0"/>
              </a:spcAft>
            </a:pPr>
            <a:r>
              <a:rPr lang="cs-CZ" sz="1600" dirty="0">
                <a:highlight>
                  <a:srgbClr val="00FFFF"/>
                </a:highlight>
                <a:latin typeface="Arial" panose="020B0604020202020204" pitchFamily="34" charset="0"/>
                <a:ea typeface="Calibri" panose="020F0502020204030204" pitchFamily="34" charset="0"/>
                <a:cs typeface="Arial" panose="020B0604020202020204" pitchFamily="34" charset="0"/>
              </a:rPr>
              <a:t>0:3(0:0)  </a:t>
            </a:r>
            <a:r>
              <a:rPr lang="cs-CZ" sz="1400" dirty="0">
                <a:highlight>
                  <a:srgbClr val="00FFFF"/>
                </a:highlight>
                <a:latin typeface="Arial" panose="020B0604020202020204" pitchFamily="34" charset="0"/>
                <a:ea typeface="Calibri" panose="020F0502020204030204" pitchFamily="34" charset="0"/>
                <a:cs typeface="Arial" panose="020B0604020202020204" pitchFamily="34" charset="0"/>
              </a:rPr>
              <a:t> 9.2.2019  UT Roudnice </a:t>
            </a:r>
            <a:r>
              <a:rPr lang="cs-CZ" sz="1400" dirty="0" err="1">
                <a:highlight>
                  <a:srgbClr val="00FFFF"/>
                </a:highlight>
                <a:latin typeface="Arial" panose="020B0604020202020204" pitchFamily="34" charset="0"/>
                <a:ea typeface="Calibri" panose="020F0502020204030204" pitchFamily="34" charset="0"/>
                <a:cs typeface="Arial" panose="020B0604020202020204" pitchFamily="34" charset="0"/>
              </a:rPr>
              <a:t>n.L.</a:t>
            </a:r>
            <a:r>
              <a:rPr lang="cs-CZ" sz="1400" dirty="0">
                <a:highlight>
                  <a:srgbClr val="00FFFF"/>
                </a:highlight>
                <a:latin typeface="Arial" panose="020B0604020202020204" pitchFamily="34" charset="0"/>
                <a:ea typeface="Calibri" panose="020F0502020204030204" pitchFamily="34" charset="0"/>
                <a:cs typeface="Arial" panose="020B0604020202020204" pitchFamily="34" charset="0"/>
              </a:rPr>
              <a:t>  </a:t>
            </a:r>
            <a:endParaRPr lang="cs-CZ" sz="140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Zajímavá prověrka odvěkých rivalů, i když tentokrát to bylo jen v přípravném klání. V prvním poločase si obě mužstva vypracovala několik slibných brankových příležitostí, ale k úspěchu nevedla ani jedna. Hrálo se více v naší i těch šancí bylo více na naší straně, ale na přestávku se šlo za stavu 0:0. Brzo po změně stran jsme se ale dočkali, i když to bylo docela laciné, protože po střele Vokouna propadl lehce míč domácímu brankáři mezi rukama. Další drama už jsme nepřipustili a do konce zápasu přidali ještě góly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 Horváth. Branek mohlo být i více, ale v koncovce nám chybělo více klidu a rozvahy.</a:t>
            </a:r>
          </a:p>
          <a:p>
            <a:pPr algn="just">
              <a:lnSpc>
                <a:spcPct val="106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 1 </a:t>
            </a:r>
          </a:p>
          <a:p>
            <a:pPr algn="just">
              <a:lnSpc>
                <a:spcPct val="106000"/>
              </a:lnSpc>
              <a:spcAft>
                <a:spcPts val="0"/>
              </a:spcAft>
            </a:pPr>
            <a:r>
              <a:rPr lang="cs-CZ" sz="1000" b="0" u="sng" dirty="0">
                <a:solidFill>
                  <a:srgbClr val="333333"/>
                </a:solidFill>
                <a:latin typeface="Arial" panose="020B0604020202020204" pitchFamily="34" charset="0"/>
                <a:ea typeface="Calibri" panose="020F0502020204030204" pitchFamily="34" charset="0"/>
                <a:cs typeface="Arial" panose="020B0604020202020204" pitchFamily="34" charset="0"/>
              </a:rPr>
              <a:t>Sestava:</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T.Kysela</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P.Fary</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F.Svoboda</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J.Vacek</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D.Mencl</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 J. Slavíček, </a:t>
            </a:r>
          </a:p>
          <a:p>
            <a:pPr algn="just">
              <a:lnSpc>
                <a:spcPct val="106000"/>
              </a:lnSpc>
              <a:spcAft>
                <a:spcPts val="0"/>
              </a:spcAft>
            </a:pP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R.Slanička</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D.Beruška</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M.Faust</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T.Belák</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000" b="0" u="sng" dirty="0">
                <a:solidFill>
                  <a:srgbClr val="333333"/>
                </a:solidFill>
                <a:latin typeface="Arial" panose="020B0604020202020204" pitchFamily="34" charset="0"/>
                <a:ea typeface="Calibri" panose="020F0502020204030204" pitchFamily="34" charset="0"/>
                <a:cs typeface="Arial" panose="020B0604020202020204" pitchFamily="34" charset="0"/>
              </a:rPr>
              <a:t>Střídající:</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K.Horváth</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D.Brandejs</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spcAft>
                <a:spcPts val="0"/>
              </a:spcAft>
            </a:pPr>
            <a:r>
              <a:rPr lang="cs-CZ" sz="1000" b="0" u="sng" dirty="0">
                <a:solidFill>
                  <a:srgbClr val="333333"/>
                </a:solidFill>
                <a:latin typeface="Arial" panose="020B0604020202020204" pitchFamily="34" charset="0"/>
                <a:ea typeface="Calibri" panose="020F0502020204030204" pitchFamily="34" charset="0"/>
                <a:cs typeface="Arial" panose="020B0604020202020204" pitchFamily="34" charset="0"/>
              </a:rPr>
              <a:t>Trenér:</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333333"/>
                </a:solidFill>
                <a:latin typeface="Arial" panose="020B0604020202020204" pitchFamily="34" charset="0"/>
                <a:ea typeface="Calibri" panose="020F0502020204030204" pitchFamily="34" charset="0"/>
                <a:cs typeface="Arial" panose="020B0604020202020204" pitchFamily="34" charset="0"/>
              </a:rPr>
              <a:t>P.Hoznédl</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ovéPole 7"/>
          <p:cNvSpPr txBox="1"/>
          <p:nvPr/>
        </p:nvSpPr>
        <p:spPr>
          <a:xfrm>
            <a:off x="101780" y="3832505"/>
            <a:ext cx="4794740" cy="338554"/>
          </a:xfrm>
          <a:prstGeom prst="rect">
            <a:avLst/>
          </a:prstGeom>
          <a:gradFill>
            <a:gsLst>
              <a:gs pos="0">
                <a:schemeClr val="accent1">
                  <a:lumMod val="5000"/>
                  <a:lumOff val="95000"/>
                </a:schemeClr>
              </a:gs>
              <a:gs pos="43000">
                <a:srgbClr val="FFFF00"/>
              </a:gs>
            </a:gsLst>
            <a:lin ang="5400000" scaled="1"/>
          </a:gradFill>
          <a:effectLst>
            <a:glow>
              <a:srgbClr val="FFFF66"/>
            </a:glow>
            <a:softEdge rad="0"/>
          </a:effectLst>
        </p:spPr>
        <p:txBody>
          <a:bodyPr wrap="square" rtlCol="0">
            <a:spAutoFit/>
          </a:bodyPr>
          <a:lstStyle/>
          <a:p>
            <a:pPr algn="ctr"/>
            <a:r>
              <a:rPr lang="cs-CZ" sz="1600" dirty="0">
                <a:latin typeface="Arial Black" panose="020B0A04020102020204" pitchFamily="34" charset="0"/>
              </a:rPr>
              <a:t>V derby padaly branky až po změně stran</a:t>
            </a:r>
            <a:endParaRPr lang="cs-CZ" sz="1800" dirty="0">
              <a:latin typeface="Arial Black" panose="020B0A04020102020204" pitchFamily="34" charset="0"/>
            </a:endParaRPr>
          </a:p>
        </p:txBody>
      </p:sp>
      <p:pic>
        <p:nvPicPr>
          <p:cNvPr id="9" name="Obrázek 8"/>
          <p:cNvPicPr>
            <a:picLocks noChangeAspect="1"/>
          </p:cNvPicPr>
          <p:nvPr/>
        </p:nvPicPr>
        <p:blipFill>
          <a:blip r:embed="rId2"/>
          <a:stretch>
            <a:fillRect/>
          </a:stretch>
        </p:blipFill>
        <p:spPr>
          <a:xfrm>
            <a:off x="3924196" y="3084569"/>
            <a:ext cx="901084" cy="720080"/>
          </a:xfrm>
          <a:prstGeom prst="rect">
            <a:avLst/>
          </a:prstGeom>
        </p:spPr>
      </p:pic>
      <p:pic>
        <p:nvPicPr>
          <p:cNvPr id="12" name="Obrázek 11"/>
          <p:cNvPicPr>
            <a:picLocks noChangeAspect="1"/>
          </p:cNvPicPr>
          <p:nvPr/>
        </p:nvPicPr>
        <p:blipFill>
          <a:blip r:embed="rId3"/>
          <a:stretch>
            <a:fillRect/>
          </a:stretch>
        </p:blipFill>
        <p:spPr>
          <a:xfrm>
            <a:off x="4045233" y="6552918"/>
            <a:ext cx="553583" cy="559260"/>
          </a:xfrm>
          <a:prstGeom prst="rect">
            <a:avLst/>
          </a:prstGeom>
        </p:spPr>
      </p:pic>
      <p:graphicFrame>
        <p:nvGraphicFramePr>
          <p:cNvPr id="13" name="Tabulka 12">
            <a:extLst>
              <a:ext uri="{FF2B5EF4-FFF2-40B4-BE49-F238E27FC236}">
                <a16:creationId xmlns:a16="http://schemas.microsoft.com/office/drawing/2014/main" id="{8B4B573A-15D3-4D7F-8846-62E6CCBF9FCC}"/>
              </a:ext>
            </a:extLst>
          </p:cNvPr>
          <p:cNvGraphicFramePr>
            <a:graphicFrameLocks noGrp="1"/>
          </p:cNvGraphicFramePr>
          <p:nvPr>
            <p:extLst>
              <p:ext uri="{D42A27DB-BD31-4B8C-83A1-F6EECF244321}">
                <p14:modId xmlns:p14="http://schemas.microsoft.com/office/powerpoint/2010/main" val="1080597807"/>
              </p:ext>
            </p:extLst>
          </p:nvPr>
        </p:nvGraphicFramePr>
        <p:xfrm>
          <a:off x="5544591" y="185170"/>
          <a:ext cx="4537330" cy="6356494"/>
        </p:xfrm>
        <a:graphic>
          <a:graphicData uri="http://schemas.openxmlformats.org/drawingml/2006/table">
            <a:tbl>
              <a:tblPr/>
              <a:tblGrid>
                <a:gridCol w="1291394">
                  <a:extLst>
                    <a:ext uri="{9D8B030D-6E8A-4147-A177-3AD203B41FA5}">
                      <a16:colId xmlns:a16="http://schemas.microsoft.com/office/drawing/2014/main" val="3872083874"/>
                    </a:ext>
                  </a:extLst>
                </a:gridCol>
                <a:gridCol w="1439729">
                  <a:extLst>
                    <a:ext uri="{9D8B030D-6E8A-4147-A177-3AD203B41FA5}">
                      <a16:colId xmlns:a16="http://schemas.microsoft.com/office/drawing/2014/main" val="1688035651"/>
                    </a:ext>
                  </a:extLst>
                </a:gridCol>
                <a:gridCol w="1806207">
                  <a:extLst>
                    <a:ext uri="{9D8B030D-6E8A-4147-A177-3AD203B41FA5}">
                      <a16:colId xmlns:a16="http://schemas.microsoft.com/office/drawing/2014/main" val="4271461429"/>
                    </a:ext>
                  </a:extLst>
                </a:gridCol>
              </a:tblGrid>
              <a:tr h="185860">
                <a:tc gridSpan="3">
                  <a:txBody>
                    <a:bodyPr/>
                    <a:lstStyle/>
                    <a:p>
                      <a:pPr algn="ctr" rtl="0" fontAlgn="ctr"/>
                      <a:r>
                        <a:rPr lang="cs-CZ" sz="1100" b="1" i="0" u="none" strike="noStrike">
                          <a:solidFill>
                            <a:srgbClr val="000000"/>
                          </a:solidFill>
                          <a:effectLst/>
                          <a:latin typeface="Arial" panose="020B0604020202020204" pitchFamily="34" charset="0"/>
                        </a:rPr>
                        <a:t>17. kolo Ústeckého přeboru dospělých</a:t>
                      </a:r>
                    </a:p>
                  </a:txBody>
                  <a:tcPr marL="5402" marR="5402" marT="540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347698327"/>
                  </a:ext>
                </a:extLst>
              </a:tr>
              <a:tr h="365917">
                <a:tc>
                  <a:txBody>
                    <a:bodyPr/>
                    <a:lstStyle/>
                    <a:p>
                      <a:pPr algn="ctr" rtl="0" fontAlgn="ctr"/>
                      <a:r>
                        <a:rPr lang="cs-CZ" sz="1100" b="1" i="0" u="none" strike="noStrike" dirty="0">
                          <a:solidFill>
                            <a:srgbClr val="000000"/>
                          </a:solidFill>
                          <a:effectLst/>
                          <a:latin typeface="Arial" panose="020B0604020202020204" pitchFamily="34" charset="0"/>
                        </a:rPr>
                        <a:t>16.03.2019 10:15</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Štětí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Jiskra Modrá/SK Hrobce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3168180074"/>
                  </a:ext>
                </a:extLst>
              </a:tr>
              <a:tr h="365917">
                <a:tc>
                  <a:txBody>
                    <a:bodyPr/>
                    <a:lstStyle/>
                    <a:p>
                      <a:pPr algn="ctr" rtl="0" fontAlgn="ctr"/>
                      <a:r>
                        <a:rPr lang="cs-CZ" sz="1100" b="1" i="0" u="none" strike="noStrike" dirty="0">
                          <a:solidFill>
                            <a:srgbClr val="000000"/>
                          </a:solidFill>
                          <a:effectLst/>
                          <a:latin typeface="Arial" panose="020B0604020202020204" pitchFamily="34" charset="0"/>
                        </a:rPr>
                        <a:t>16.03.2019 10:30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Horní Jiřetín/FK Litvínov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ASK Lovosice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447103519"/>
                  </a:ext>
                </a:extLst>
              </a:tr>
              <a:tr h="212380">
                <a:tc>
                  <a:txBody>
                    <a:bodyPr/>
                    <a:lstStyle/>
                    <a:p>
                      <a:pPr algn="l" rtl="0" fontAlgn="ctr"/>
                      <a:r>
                        <a:rPr lang="cs-CZ" sz="1100" b="1" i="0" u="none" strike="noStrike" dirty="0">
                          <a:solidFill>
                            <a:srgbClr val="000000"/>
                          </a:solidFill>
                          <a:effectLst/>
                          <a:latin typeface="Arial" panose="020B0604020202020204" pitchFamily="34" charset="0"/>
                        </a:rPr>
                        <a:t>  16.03.2019 15:00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Baník Modlany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STAP Vilémov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891322391"/>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16.03.2019 15:00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Krupka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Litoměřicko B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445686092"/>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5.06.2019 18:00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Brná</a:t>
                      </a:r>
                      <a:r>
                        <a:rPr lang="cs-CZ" sz="1100" b="1" i="0" u="none" strike="noStrike" dirty="0">
                          <a:solidFill>
                            <a:srgbClr val="000000"/>
                          </a:solidFill>
                          <a:effectLst/>
                          <a:latin typeface="Arial" panose="020B0604020202020204" pitchFamily="34" charset="0"/>
                        </a:rPr>
                        <a:t>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SEKO Louny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62028395"/>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16.03.2019 15:00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Spartak Perštejn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Dobroměřice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949835207"/>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16.03.2019 15:00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Slavoj Žatec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Jílové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536479118"/>
                  </a:ext>
                </a:extLst>
              </a:tr>
              <a:tr h="365917">
                <a:tc>
                  <a:txBody>
                    <a:bodyPr/>
                    <a:lstStyle/>
                    <a:p>
                      <a:pPr algn="ctr" rtl="0" fontAlgn="ctr"/>
                      <a:r>
                        <a:rPr lang="cs-CZ" sz="1100" b="1" i="0" u="none" strike="noStrike" dirty="0">
                          <a:solidFill>
                            <a:srgbClr val="000000"/>
                          </a:solidFill>
                          <a:effectLst/>
                          <a:latin typeface="Arial" panose="020B0604020202020204" pitchFamily="34" charset="0"/>
                        </a:rPr>
                        <a:t>17.03.2019 14:00</a:t>
                      </a:r>
                    </a:p>
                  </a:txBody>
                  <a:tcPr marL="5402" marR="5402" marT="5402" marB="0" anchor="ctr">
                    <a:lnL w="2540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a:t>
                      </a:r>
                      <a:r>
                        <a:rPr lang="cs-CZ" sz="1100" b="1" i="0" u="none" strike="noStrike" dirty="0" err="1">
                          <a:solidFill>
                            <a:srgbClr val="000000"/>
                          </a:solidFill>
                          <a:effectLst/>
                          <a:latin typeface="Arial" panose="020B0604020202020204" pitchFamily="34" charset="0"/>
                        </a:rPr>
                        <a:t>Tatran</a:t>
                      </a:r>
                      <a:r>
                        <a:rPr lang="cs-CZ" sz="1100" b="1" i="0" u="none" strike="noStrike" dirty="0">
                          <a:solidFill>
                            <a:srgbClr val="000000"/>
                          </a:solidFill>
                          <a:effectLst/>
                          <a:latin typeface="Arial" panose="020B0604020202020204" pitchFamily="34" charset="0"/>
                        </a:rPr>
                        <a:t> Kadaň </a:t>
                      </a:r>
                    </a:p>
                  </a:txBody>
                  <a:tcPr marL="5402" marR="5402" marT="5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Srbice </a:t>
                      </a:r>
                    </a:p>
                  </a:txBody>
                  <a:tcPr marL="5402" marR="5402" marT="5402" marB="0" anchor="ctr">
                    <a:lnL w="12700" cap="flat" cmpd="sng" algn="ctr">
                      <a:solidFill>
                        <a:schemeClr val="tx1"/>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604758447"/>
                  </a:ext>
                </a:extLst>
              </a:tr>
              <a:tr h="185860">
                <a:tc gridSpan="3">
                  <a:txBody>
                    <a:bodyPr/>
                    <a:lstStyle/>
                    <a:p>
                      <a:pPr algn="ctr" rtl="0" fontAlgn="ctr"/>
                      <a:r>
                        <a:rPr lang="cs-CZ" sz="1100" b="1" i="0" u="none" strike="noStrike" dirty="0">
                          <a:solidFill>
                            <a:srgbClr val="000000"/>
                          </a:solidFill>
                          <a:effectLst/>
                          <a:latin typeface="Arial" panose="020B0604020202020204" pitchFamily="34" charset="0"/>
                        </a:rPr>
                        <a:t>18. kolo Ústeckého přeboru dospělých</a:t>
                      </a:r>
                    </a:p>
                  </a:txBody>
                  <a:tcPr marL="5402" marR="5402" marT="540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383005505"/>
                  </a:ext>
                </a:extLst>
              </a:tr>
              <a:tr h="185860">
                <a:tc>
                  <a:txBody>
                    <a:bodyPr/>
                    <a:lstStyle/>
                    <a:p>
                      <a:pPr algn="ctr" rtl="0" fontAlgn="ctr"/>
                      <a:r>
                        <a:rPr lang="cs-CZ" sz="1100" b="1" i="0" u="none" strike="noStrike">
                          <a:solidFill>
                            <a:srgbClr val="000000"/>
                          </a:solidFill>
                          <a:effectLst/>
                          <a:latin typeface="Arial" panose="020B0604020202020204" pitchFamily="34" charset="0"/>
                        </a:rPr>
                        <a:t>23.03.2019 14:30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ASK Lovosice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FK Tatran Kadaň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38066994"/>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24.03.2019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Litoměřicko B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SK Baník Modlany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328344909"/>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23.03.2019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Dobroměřice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Slavoj Žatec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81601586"/>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23.03.2019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Jílové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SK Štětí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153661965"/>
                  </a:ext>
                </a:extLst>
              </a:tr>
              <a:tr h="265599">
                <a:tc>
                  <a:txBody>
                    <a:bodyPr/>
                    <a:lstStyle/>
                    <a:p>
                      <a:pPr algn="ctr" rtl="0" fontAlgn="ctr"/>
                      <a:r>
                        <a:rPr lang="cs-CZ" sz="1100" b="1" i="0" u="none" strike="noStrike" dirty="0">
                          <a:solidFill>
                            <a:srgbClr val="000000"/>
                          </a:solidFill>
                          <a:effectLst/>
                          <a:latin typeface="Arial" panose="020B0604020202020204" pitchFamily="34" charset="0"/>
                        </a:rPr>
                        <a:t>23.03.2019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STAP Vilémov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Brná</a:t>
                      </a:r>
                      <a:r>
                        <a:rPr lang="cs-CZ" sz="1100" b="1" i="0" u="none" strike="noStrike" dirty="0">
                          <a:solidFill>
                            <a:srgbClr val="000000"/>
                          </a:solidFill>
                          <a:effectLst/>
                          <a:latin typeface="Arial" panose="020B0604020202020204" pitchFamily="34" charset="0"/>
                        </a:rPr>
                        <a:t>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12404294"/>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23.03.2019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Srbice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Krupka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781750127"/>
                  </a:ext>
                </a:extLst>
              </a:tr>
              <a:tr h="365917">
                <a:tc>
                  <a:txBody>
                    <a:bodyPr/>
                    <a:lstStyle/>
                    <a:p>
                      <a:pPr algn="ctr" rtl="0" fontAlgn="ctr"/>
                      <a:r>
                        <a:rPr lang="cs-CZ" sz="1100" b="1" i="0" u="none" strike="noStrike" dirty="0">
                          <a:solidFill>
                            <a:srgbClr val="000000"/>
                          </a:solidFill>
                          <a:effectLst/>
                          <a:latin typeface="Arial" panose="020B0604020202020204" pitchFamily="34" charset="0"/>
                        </a:rPr>
                        <a:t>24.03.2019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Jiskra Modrá/SK Hrobce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Horní Jiřetín/FK Litvínov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54170368"/>
                  </a:ext>
                </a:extLst>
              </a:tr>
              <a:tr h="365917">
                <a:tc>
                  <a:txBody>
                    <a:bodyPr/>
                    <a:lstStyle/>
                    <a:p>
                      <a:pPr algn="ctr" rtl="0" fontAlgn="ctr"/>
                      <a:r>
                        <a:rPr lang="cs-CZ" sz="1100" b="1" i="0" u="none" strike="noStrike" dirty="0">
                          <a:solidFill>
                            <a:srgbClr val="000000"/>
                          </a:solidFill>
                          <a:effectLst/>
                          <a:latin typeface="Arial" panose="020B0604020202020204" pitchFamily="34" charset="0"/>
                        </a:rPr>
                        <a:t>24.03.2019 15:00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SEKO Louny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Spartak Perštejn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396704350"/>
                  </a:ext>
                </a:extLst>
              </a:tr>
              <a:tr h="185860">
                <a:tc gridSpan="3">
                  <a:txBody>
                    <a:bodyPr/>
                    <a:lstStyle/>
                    <a:p>
                      <a:pPr algn="ctr" rtl="0" fontAlgn="ctr"/>
                      <a:r>
                        <a:rPr lang="cs-CZ" sz="1100" b="1" i="0" u="none" strike="noStrike">
                          <a:solidFill>
                            <a:srgbClr val="000000"/>
                          </a:solidFill>
                          <a:effectLst/>
                          <a:latin typeface="Arial" panose="020B0604020202020204" pitchFamily="34" charset="0"/>
                        </a:rPr>
                        <a:t>19. kolo Ústeckého přeboru dospělých</a:t>
                      </a:r>
                    </a:p>
                  </a:txBody>
                  <a:tcPr marL="5402" marR="5402" marT="540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352206232"/>
                  </a:ext>
                </a:extLst>
              </a:tr>
              <a:tr h="365917">
                <a:tc>
                  <a:txBody>
                    <a:bodyPr/>
                    <a:lstStyle/>
                    <a:p>
                      <a:pPr algn="ctr" rtl="0" fontAlgn="ctr"/>
                      <a:r>
                        <a:rPr lang="cs-CZ" sz="1100" b="1" i="0" u="none" strike="noStrike">
                          <a:solidFill>
                            <a:srgbClr val="000000"/>
                          </a:solidFill>
                          <a:effectLst/>
                          <a:latin typeface="Arial" panose="020B0604020202020204" pitchFamily="34" charset="0"/>
                        </a:rPr>
                        <a:t>30.03.2019 10:15</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FK Tatran Kadaň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FK Jiskra Modrá/SK Hrobce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53536245"/>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10:15</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SK Štětí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Dobroměřice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419536626"/>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10:30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Horní Jiřetín/FK Litvínov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FK Jílové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15024449"/>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16:30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Brná</a:t>
                      </a:r>
                      <a:r>
                        <a:rPr lang="cs-CZ" sz="1100" b="1" i="0" u="none" strike="noStrike" dirty="0">
                          <a:solidFill>
                            <a:srgbClr val="000000"/>
                          </a:solidFill>
                          <a:effectLst/>
                          <a:latin typeface="Arial" panose="020B0604020202020204" pitchFamily="34" charset="0"/>
                        </a:rPr>
                        <a:t>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SK Baník Modlany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219692770"/>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16:30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TJ Krupka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ASK Lovosice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968719902"/>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16:30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Srbice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Litoměřicko B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185900258"/>
                  </a:ext>
                </a:extLst>
              </a:tr>
              <a:tr h="182711">
                <a:tc>
                  <a:txBody>
                    <a:bodyPr/>
                    <a:lstStyle/>
                    <a:p>
                      <a:pPr algn="ctr" rtl="0" fontAlgn="ctr"/>
                      <a:r>
                        <a:rPr lang="cs-CZ" sz="1100" b="1" i="0" u="none" strike="noStrike" dirty="0">
                          <a:solidFill>
                            <a:srgbClr val="000000"/>
                          </a:solidFill>
                          <a:effectLst/>
                          <a:latin typeface="Arial" panose="020B0604020202020204" pitchFamily="34" charset="0"/>
                        </a:rPr>
                        <a:t>30.03.2019 16:30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TJ Spartak Perštejn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SK STAP Vilémov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55790353"/>
                  </a:ext>
                </a:extLst>
              </a:tr>
              <a:tr h="185860">
                <a:tc>
                  <a:txBody>
                    <a:bodyPr/>
                    <a:lstStyle/>
                    <a:p>
                      <a:pPr algn="ctr" rtl="0" fontAlgn="ctr"/>
                      <a:r>
                        <a:rPr lang="cs-CZ" sz="1100" b="1" i="0" u="none" strike="noStrike" dirty="0">
                          <a:solidFill>
                            <a:srgbClr val="000000"/>
                          </a:solidFill>
                          <a:effectLst/>
                          <a:latin typeface="Arial" panose="020B0604020202020204" pitchFamily="34" charset="0"/>
                        </a:rPr>
                        <a:t>30.03.2019 16:30</a:t>
                      </a:r>
                    </a:p>
                  </a:txBody>
                  <a:tcPr marL="5402" marR="5402" marT="540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a:solidFill>
                            <a:srgbClr val="000000"/>
                          </a:solidFill>
                          <a:effectLst/>
                          <a:latin typeface="Arial" panose="020B0604020202020204" pitchFamily="34" charset="0"/>
                        </a:rPr>
                        <a:t>FK Slavoj Žatec </a:t>
                      </a:r>
                    </a:p>
                  </a:txBody>
                  <a:tcPr marL="5402" marR="5402" marT="5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dirty="0">
                          <a:solidFill>
                            <a:srgbClr val="000000"/>
                          </a:solidFill>
                          <a:effectLst/>
                          <a:latin typeface="Arial" panose="020B0604020202020204" pitchFamily="34" charset="0"/>
                        </a:rPr>
                        <a:t>FK SEKO Louny </a:t>
                      </a:r>
                    </a:p>
                  </a:txBody>
                  <a:tcPr marL="5402" marR="5402" marT="540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818080752"/>
                  </a:ext>
                </a:extLst>
              </a:tr>
            </a:tbl>
          </a:graphicData>
        </a:graphic>
      </p:graphicFrame>
    </p:spTree>
    <p:extLst>
      <p:ext uri="{BB962C8B-B14F-4D97-AF65-F5344CB8AC3E}">
        <p14:creationId xmlns:p14="http://schemas.microsoft.com/office/powerpoint/2010/main" val="16254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16</a:t>
            </a:r>
          </a:p>
        </p:txBody>
      </p:sp>
      <p:sp>
        <p:nvSpPr>
          <p:cNvPr id="16" name="TextovéPole 1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29</a:t>
            </a:r>
          </a:p>
        </p:txBody>
      </p:sp>
      <p:sp>
        <p:nvSpPr>
          <p:cNvPr id="6" name="Obdélník 5">
            <a:extLst>
              <a:ext uri="{FF2B5EF4-FFF2-40B4-BE49-F238E27FC236}">
                <a16:creationId xmlns:a16="http://schemas.microsoft.com/office/drawing/2014/main" id="{EAFD1360-F98D-4BE5-98B9-53DA6292203F}"/>
              </a:ext>
            </a:extLst>
          </p:cNvPr>
          <p:cNvSpPr/>
          <p:nvPr/>
        </p:nvSpPr>
        <p:spPr>
          <a:xfrm>
            <a:off x="5391354" y="1039270"/>
            <a:ext cx="4702394" cy="5810501"/>
          </a:xfrm>
          <a:prstGeom prst="rect">
            <a:avLst/>
          </a:prstGeom>
        </p:spPr>
        <p:txBody>
          <a:bodyPr wrap="square">
            <a:spAutoFit/>
          </a:bodyPr>
          <a:lstStyle/>
          <a:p>
            <a:pPr algn="ctr">
              <a:lnSpc>
                <a:spcPct val="107000"/>
              </a:lnSpc>
              <a:spcAft>
                <a:spcPts val="0"/>
              </a:spcAft>
            </a:pPr>
            <a:r>
              <a:rPr lang="cs-CZ" sz="2400" u="sng" dirty="0">
                <a:highlight>
                  <a:srgbClr val="00FFFF"/>
                </a:highlight>
                <a:latin typeface="Arial" panose="020B0604020202020204" pitchFamily="34" charset="0"/>
                <a:ea typeface="Calibri" panose="020F0502020204030204" pitchFamily="34" charset="0"/>
                <a:cs typeface="Times New Roman" panose="02020603050405020304" pitchFamily="18" charset="0"/>
              </a:rPr>
              <a:t>FC Jiskra Nový Bor - SK Štětí</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u="sng" dirty="0">
                <a:highlight>
                  <a:srgbClr val="00FFFF"/>
                </a:highlight>
                <a:latin typeface="Arial" panose="020B0604020202020204" pitchFamily="34" charset="0"/>
                <a:ea typeface="Calibri" panose="020F0502020204030204" pitchFamily="34" charset="0"/>
                <a:cs typeface="Times New Roman" panose="02020603050405020304" pitchFamily="18" charset="0"/>
              </a:rPr>
              <a:t>2:0(0:0)    </a:t>
            </a:r>
            <a:r>
              <a:rPr lang="cs-CZ" sz="1800" u="sng" dirty="0">
                <a:highlight>
                  <a:srgbClr val="00FFFF"/>
                </a:highlight>
                <a:latin typeface="Arial" panose="020B0604020202020204" pitchFamily="34" charset="0"/>
                <a:ea typeface="Calibri" panose="020F0502020204030204" pitchFamily="34" charset="0"/>
                <a:cs typeface="Times New Roman" panose="02020603050405020304" pitchFamily="18" charset="0"/>
              </a:rPr>
              <a:t>19.1.2019   přátelský zápas</a:t>
            </a:r>
            <a:endParaRPr lang="cs-CZ"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dirty="0">
                <a:latin typeface="Arial" panose="020B0604020202020204" pitchFamily="34" charset="0"/>
                <a:ea typeface="Calibri" panose="020F0502020204030204" pitchFamily="34" charset="0"/>
                <a:cs typeface="Arial" panose="020B0604020202020204" pitchFamily="34" charset="0"/>
              </a:rPr>
              <a:t>Skóre se mohlo měnit hned ve 2. minutě, když se po takové nevinné akce před brankářem objevil hráč Nového Boru a moc nescházelo, aby míč skončil za brankovou čárou.  První nebezpečí před domácí svatyní jsme očekávali v 6. minutě po volném přímém kopu zahrávaného Rejmanem, ale </a:t>
            </a:r>
            <a:r>
              <a:rPr lang="cs-CZ" sz="1000" dirty="0" err="1">
                <a:latin typeface="Arial" panose="020B0604020202020204" pitchFamily="34" charset="0"/>
                <a:ea typeface="Calibri" panose="020F0502020204030204" pitchFamily="34" charset="0"/>
                <a:cs typeface="Arial" panose="020B0604020202020204" pitchFamily="34" charset="0"/>
              </a:rPr>
              <a:t>Slanička</a:t>
            </a:r>
            <a:r>
              <a:rPr lang="cs-CZ" sz="1000" dirty="0">
                <a:latin typeface="Arial" panose="020B0604020202020204" pitchFamily="34" charset="0"/>
                <a:ea typeface="Calibri" panose="020F0502020204030204" pitchFamily="34" charset="0"/>
                <a:cs typeface="Arial" panose="020B0604020202020204" pitchFamily="34" charset="0"/>
              </a:rPr>
              <a:t> se ke střele nedostal.  Stejně to dopadlo s naším volným přímým kopem i ve 14. minutě. Obě mužstva se v úvodu hledala a pohledných akcí k vidění moc nebylo. Ve 26. se připomenuli domácí, ale bylo to po hlavičce jednoho z našich borců, který ve snaze odvrátit míč do bezpečí trefil málem vlastní branku. Byl z toho jen roh. Největší příležitost ke vstřelení branky měl  v 1. poločase ve 28. minutě Rudolf </a:t>
            </a:r>
            <a:r>
              <a:rPr lang="cs-CZ" sz="1000" dirty="0" err="1">
                <a:latin typeface="Arial" panose="020B0604020202020204" pitchFamily="34" charset="0"/>
                <a:ea typeface="Calibri" panose="020F0502020204030204" pitchFamily="34" charset="0"/>
                <a:cs typeface="Arial" panose="020B0604020202020204" pitchFamily="34" charset="0"/>
              </a:rPr>
              <a:t>Slanička</a:t>
            </a:r>
            <a:r>
              <a:rPr lang="cs-CZ" sz="1000" dirty="0">
                <a:latin typeface="Arial" panose="020B0604020202020204" pitchFamily="34" charset="0"/>
                <a:ea typeface="Calibri" panose="020F0502020204030204" pitchFamily="34" charset="0"/>
                <a:cs typeface="Arial" panose="020B0604020202020204" pitchFamily="34" charset="0"/>
              </a:rPr>
              <a:t>. Stál před ním jen brankář, míč si našteloval na levačku, ale přeci jenom tu pravou má silnější. Střela skončila nad brankovou konstrukcí. Domácí, ale i hostující diváci natěšeni na 1. branku svého týmu v roce 2019, se v 1. poločase nedočkali. 2. poločas začal zajímavě. Ve 48. minutě nejprve domácí hráč hlavičkoval těsně nad branku, aby hned z protiútoku měl gól na kopačce Marek Faust. Střela byla ale sražena jen na roh. Minuty ubíhaly a žádné z mužstev se do větší šance nedostalo. Až v 65. minutě, kdy jsme ve středu hřiště nezachytili rozvíjející se akci domácích, se první branka utkání urodila. Hezká kombinace zakončená střelou do prázdné branky na 1:0. Pokusili jsme se o rychlou odpověď, ale přihrávka Martina Rejmana před brankou nikoho nenašla. V 72. minutě byl blízko vyrovnání David Mencl. Z těžkého úhlu se pokusil procpat míč do sítě podél brankáře, ale k našemu zklamání se to nepovedlo. Rozhodnutí přišlo 7. minut před koncem. Akce podobná té při první brance. Opět rychlé zaběhnutí   za obranu, kde tentokrát domácí útočník nepřihrával, ale přímo zvyšoval na 2:0, což byl nakonec i výsledek konečný. </a:t>
            </a:r>
          </a:p>
          <a:p>
            <a:pPr algn="just">
              <a:lnSpc>
                <a:spcPct val="107000"/>
              </a:lnSpc>
              <a:spcAft>
                <a:spcPts val="0"/>
              </a:spcAft>
            </a:pPr>
            <a:r>
              <a:rPr lang="cs-CZ" sz="1000" u="sng" dirty="0">
                <a:latin typeface="Arial" panose="020B0604020202020204" pitchFamily="34" charset="0"/>
                <a:ea typeface="Calibri" panose="020F0502020204030204" pitchFamily="34" charset="0"/>
                <a:cs typeface="Arial" panose="020B0604020202020204" pitchFamily="34" charset="0"/>
              </a:rPr>
              <a:t>Sestava:</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T.Kysela-P.Fary</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F.Svoboda</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J.Ransdorf</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D.Mencl-K.Horváth</a:t>
            </a:r>
            <a:r>
              <a:rPr lang="cs-CZ" sz="10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J.Vacek</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R.Slanička,M.Rejman</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M.Faust-T.Belák</a:t>
            </a:r>
            <a:endParaRPr lang="cs-CZ" sz="1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u="sng" dirty="0">
                <a:latin typeface="Arial" panose="020B0604020202020204" pitchFamily="34" charset="0"/>
                <a:ea typeface="Calibri" panose="020F0502020204030204" pitchFamily="34" charset="0"/>
                <a:cs typeface="Arial" panose="020B0604020202020204" pitchFamily="34" charset="0"/>
              </a:rPr>
              <a:t>Střídající:</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D.Beruška</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R.Feko</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F.Podhorský</a:t>
            </a:r>
            <a:r>
              <a:rPr lang="cs-CZ" sz="10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00" u="sng" dirty="0">
                <a:latin typeface="Arial" panose="020B0604020202020204" pitchFamily="34" charset="0"/>
                <a:ea typeface="Calibri" panose="020F0502020204030204" pitchFamily="34" charset="0"/>
                <a:cs typeface="Arial" panose="020B0604020202020204" pitchFamily="34" charset="0"/>
              </a:rPr>
              <a:t>Trenér:</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J.Ransdorf</a:t>
            </a:r>
            <a:r>
              <a:rPr lang="cs-CZ" sz="1000" dirty="0">
                <a:latin typeface="Arial" panose="020B0604020202020204" pitchFamily="34" charset="0"/>
                <a:ea typeface="Calibri" panose="020F0502020204030204" pitchFamily="34" charset="0"/>
                <a:cs typeface="Arial" panose="020B0604020202020204" pitchFamily="34" charset="0"/>
              </a:rPr>
              <a:t>, </a:t>
            </a:r>
            <a:r>
              <a:rPr lang="cs-CZ" sz="1000" dirty="0" err="1">
                <a:latin typeface="Arial" panose="020B0604020202020204" pitchFamily="34" charset="0"/>
                <a:ea typeface="Calibri" panose="020F0502020204030204" pitchFamily="34" charset="0"/>
                <a:cs typeface="Arial" panose="020B0604020202020204" pitchFamily="34" charset="0"/>
              </a:rPr>
              <a:t>P.Hoznédl</a:t>
            </a:r>
            <a:r>
              <a:rPr lang="cs-CZ" sz="1000" dirty="0">
                <a:latin typeface="Arial" panose="020B0604020202020204" pitchFamily="34" charset="0"/>
                <a:ea typeface="Calibri" panose="020F0502020204030204" pitchFamily="34" charset="0"/>
                <a:cs typeface="Arial" panose="020B0604020202020204" pitchFamily="34" charset="0"/>
              </a:rPr>
              <a:t>  </a:t>
            </a:r>
          </a:p>
        </p:txBody>
      </p:sp>
      <p:sp>
        <p:nvSpPr>
          <p:cNvPr id="7" name="TextovéPole 6">
            <a:extLst>
              <a:ext uri="{FF2B5EF4-FFF2-40B4-BE49-F238E27FC236}">
                <a16:creationId xmlns:a16="http://schemas.microsoft.com/office/drawing/2014/main" id="{44C68E41-A9C6-4C61-B36F-862A40CFB378}"/>
              </a:ext>
            </a:extLst>
          </p:cNvPr>
          <p:cNvSpPr txBox="1"/>
          <p:nvPr/>
        </p:nvSpPr>
        <p:spPr>
          <a:xfrm>
            <a:off x="5505694" y="235124"/>
            <a:ext cx="4473715" cy="707886"/>
          </a:xfrm>
          <a:prstGeom prst="rect">
            <a:avLst/>
          </a:prstGeom>
          <a:gradFill>
            <a:gsLst>
              <a:gs pos="36000">
                <a:schemeClr val="accent6">
                  <a:lumMod val="40000"/>
                  <a:lumOff val="60000"/>
                </a:schemeClr>
              </a:gs>
              <a:gs pos="75000">
                <a:srgbClr val="FF9933"/>
              </a:gs>
            </a:gsLst>
            <a:lin ang="5400000" scaled="1"/>
          </a:gradFill>
          <a:effectLst>
            <a:softEdge rad="0"/>
          </a:effectLst>
        </p:spPr>
        <p:txBody>
          <a:bodyPr wrap="square" rtlCol="0">
            <a:spAutoFit/>
          </a:bodyPr>
          <a:lstStyle/>
          <a:p>
            <a:pPr algn="ctr"/>
            <a:r>
              <a:rPr lang="cs-CZ" sz="2000" dirty="0">
                <a:ln w="12700">
                  <a:solidFill>
                    <a:schemeClr val="accent4"/>
                  </a:solidFill>
                </a:ln>
                <a:solidFill>
                  <a:schemeClr val="bg1"/>
                </a:solidFill>
                <a:latin typeface="Arial Black" panose="020B0A04020102020204" pitchFamily="34" charset="0"/>
              </a:rPr>
              <a:t>První přípravný zápas mužstva dospělých v roce 2019</a:t>
            </a:r>
          </a:p>
        </p:txBody>
      </p:sp>
      <p:pic>
        <p:nvPicPr>
          <p:cNvPr id="8" name="Obrázek 7">
            <a:extLst>
              <a:ext uri="{FF2B5EF4-FFF2-40B4-BE49-F238E27FC236}">
                <a16:creationId xmlns:a16="http://schemas.microsoft.com/office/drawing/2014/main" id="{0175D0A5-DF77-4409-9C1B-F926D9DF0023}"/>
              </a:ext>
            </a:extLst>
          </p:cNvPr>
          <p:cNvPicPr>
            <a:picLocks noChangeAspect="1"/>
          </p:cNvPicPr>
          <p:nvPr/>
        </p:nvPicPr>
        <p:blipFill>
          <a:blip r:embed="rId2"/>
          <a:stretch>
            <a:fillRect/>
          </a:stretch>
        </p:blipFill>
        <p:spPr>
          <a:xfrm>
            <a:off x="9217000" y="6392081"/>
            <a:ext cx="677749" cy="761165"/>
          </a:xfrm>
          <a:prstGeom prst="rect">
            <a:avLst/>
          </a:prstGeom>
        </p:spPr>
      </p:pic>
      <p:graphicFrame>
        <p:nvGraphicFramePr>
          <p:cNvPr id="9" name="Tabulka 8">
            <a:extLst>
              <a:ext uri="{FF2B5EF4-FFF2-40B4-BE49-F238E27FC236}">
                <a16:creationId xmlns:a16="http://schemas.microsoft.com/office/drawing/2014/main" id="{48015F3A-47E1-4435-8B0D-E7DB8AADA80F}"/>
              </a:ext>
            </a:extLst>
          </p:cNvPr>
          <p:cNvGraphicFramePr>
            <a:graphicFrameLocks noGrp="1"/>
          </p:cNvGraphicFramePr>
          <p:nvPr>
            <p:extLst>
              <p:ext uri="{D42A27DB-BD31-4B8C-83A1-F6EECF244321}">
                <p14:modId xmlns:p14="http://schemas.microsoft.com/office/powerpoint/2010/main" val="26338079"/>
              </p:ext>
            </p:extLst>
          </p:nvPr>
        </p:nvGraphicFramePr>
        <p:xfrm>
          <a:off x="142574" y="1003753"/>
          <a:ext cx="4691161" cy="5912746"/>
        </p:xfrm>
        <a:graphic>
          <a:graphicData uri="http://schemas.openxmlformats.org/drawingml/2006/table">
            <a:tbl>
              <a:tblPr/>
              <a:tblGrid>
                <a:gridCol w="487028">
                  <a:extLst>
                    <a:ext uri="{9D8B030D-6E8A-4147-A177-3AD203B41FA5}">
                      <a16:colId xmlns:a16="http://schemas.microsoft.com/office/drawing/2014/main" val="807814024"/>
                    </a:ext>
                  </a:extLst>
                </a:gridCol>
                <a:gridCol w="449076">
                  <a:extLst>
                    <a:ext uri="{9D8B030D-6E8A-4147-A177-3AD203B41FA5}">
                      <a16:colId xmlns:a16="http://schemas.microsoft.com/office/drawing/2014/main" val="3041982923"/>
                    </a:ext>
                  </a:extLst>
                </a:gridCol>
                <a:gridCol w="501568">
                  <a:extLst>
                    <a:ext uri="{9D8B030D-6E8A-4147-A177-3AD203B41FA5}">
                      <a16:colId xmlns:a16="http://schemas.microsoft.com/office/drawing/2014/main" val="3487487639"/>
                    </a:ext>
                  </a:extLst>
                </a:gridCol>
                <a:gridCol w="388685">
                  <a:extLst>
                    <a:ext uri="{9D8B030D-6E8A-4147-A177-3AD203B41FA5}">
                      <a16:colId xmlns:a16="http://schemas.microsoft.com/office/drawing/2014/main" val="781848886"/>
                    </a:ext>
                  </a:extLst>
                </a:gridCol>
                <a:gridCol w="797276">
                  <a:extLst>
                    <a:ext uri="{9D8B030D-6E8A-4147-A177-3AD203B41FA5}">
                      <a16:colId xmlns:a16="http://schemas.microsoft.com/office/drawing/2014/main" val="1277066086"/>
                    </a:ext>
                  </a:extLst>
                </a:gridCol>
                <a:gridCol w="741080">
                  <a:extLst>
                    <a:ext uri="{9D8B030D-6E8A-4147-A177-3AD203B41FA5}">
                      <a16:colId xmlns:a16="http://schemas.microsoft.com/office/drawing/2014/main" val="1049671090"/>
                    </a:ext>
                  </a:extLst>
                </a:gridCol>
                <a:gridCol w="533858">
                  <a:extLst>
                    <a:ext uri="{9D8B030D-6E8A-4147-A177-3AD203B41FA5}">
                      <a16:colId xmlns:a16="http://schemas.microsoft.com/office/drawing/2014/main" val="673265661"/>
                    </a:ext>
                  </a:extLst>
                </a:gridCol>
                <a:gridCol w="291514">
                  <a:extLst>
                    <a:ext uri="{9D8B030D-6E8A-4147-A177-3AD203B41FA5}">
                      <a16:colId xmlns:a16="http://schemas.microsoft.com/office/drawing/2014/main" val="2215417390"/>
                    </a:ext>
                  </a:extLst>
                </a:gridCol>
                <a:gridCol w="501076">
                  <a:extLst>
                    <a:ext uri="{9D8B030D-6E8A-4147-A177-3AD203B41FA5}">
                      <a16:colId xmlns:a16="http://schemas.microsoft.com/office/drawing/2014/main" val="1782364504"/>
                    </a:ext>
                  </a:extLst>
                </a:gridCol>
              </a:tblGrid>
              <a:tr h="203227">
                <a:tc gridSpan="9">
                  <a:txBody>
                    <a:bodyPr/>
                    <a:lstStyle/>
                    <a:p>
                      <a:pPr algn="ctr" fontAlgn="ctr"/>
                      <a:r>
                        <a:rPr lang="cs-CZ" sz="1100" b="1" i="0" u="none" strike="noStrike" dirty="0">
                          <a:solidFill>
                            <a:srgbClr val="000099"/>
                          </a:solidFill>
                          <a:effectLst/>
                          <a:latin typeface="Algerian" panose="04020705040A02060702" pitchFamily="82" charset="0"/>
                        </a:rPr>
                        <a:t>Dospělí Jaro 2019-Ústecký přebor - změny vyhrazeny</a:t>
                      </a:r>
                    </a:p>
                  </a:txBody>
                  <a:tcPr marL="1884" marR="1884" marT="18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55468559"/>
                  </a:ext>
                </a:extLst>
              </a:tr>
              <a:tr h="79064">
                <a:tc>
                  <a:txBody>
                    <a:bodyPr/>
                    <a:lstStyle/>
                    <a:p>
                      <a:pPr algn="ctr" fontAlgn="ctr"/>
                      <a:r>
                        <a:rPr lang="cs-CZ" sz="400" b="1" i="0" u="none" strike="noStrike">
                          <a:solidFill>
                            <a:srgbClr val="000099"/>
                          </a:solidFill>
                          <a:effectLst/>
                          <a:latin typeface="Arial" panose="020B0604020202020204" pitchFamily="34" charset="0"/>
                        </a:rPr>
                        <a:t>Den</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Datum</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Čas</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Odjezd</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Domácí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dirty="0">
                          <a:solidFill>
                            <a:srgbClr val="000099"/>
                          </a:solidFill>
                          <a:effectLst/>
                          <a:latin typeface="Arial" panose="020B0604020202020204" pitchFamily="34" charset="0"/>
                        </a:rPr>
                        <a:t>Hosté</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Hřiště</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99"/>
                          </a:solidFill>
                          <a:effectLst/>
                          <a:latin typeface="Arial" panose="020B0604020202020204" pitchFamily="34" charset="0"/>
                        </a:rPr>
                        <a:t>Kolo</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dirty="0">
                          <a:solidFill>
                            <a:srgbClr val="000099"/>
                          </a:solidFill>
                          <a:effectLst/>
                          <a:latin typeface="Arial" panose="020B0604020202020204" pitchFamily="34" charset="0"/>
                        </a:rPr>
                        <a:t>Výsledek</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63755523"/>
                  </a:ext>
                </a:extLst>
              </a:tr>
              <a:tr h="331616">
                <a:tc>
                  <a:txBody>
                    <a:bodyPr/>
                    <a:lstStyle/>
                    <a:p>
                      <a:pPr algn="ctr" fontAlgn="ctr"/>
                      <a:r>
                        <a:rPr lang="cs-CZ" sz="900" b="1" i="0" u="none" strike="noStrike" dirty="0">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09.03.</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14:30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12:45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ASK Lovosice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Lovosice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16</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a:t>
                      </a:r>
                      <a:r>
                        <a:rPr lang="cs-CZ" sz="1800" b="1" i="0" u="none" strike="noStrike" dirty="0" smtClean="0">
                          <a:solidFill>
                            <a:srgbClr val="000000"/>
                          </a:solidFill>
                          <a:effectLst/>
                          <a:latin typeface="Arial" panose="020B0604020202020204" pitchFamily="34" charset="0"/>
                        </a:rPr>
                        <a:t>0:2</a:t>
                      </a:r>
                      <a:endParaRPr lang="cs-CZ" sz="1800" b="1" i="0" u="none" strike="noStrike" dirty="0">
                        <a:solidFill>
                          <a:srgbClr val="000000"/>
                        </a:solidFill>
                        <a:effectLst/>
                        <a:latin typeface="Arial" panose="020B0604020202020204" pitchFamily="34" charset="0"/>
                      </a:endParaRP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9649367"/>
                  </a:ext>
                </a:extLst>
              </a:tr>
              <a:tr h="495545">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16.03.</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FK Jiskra Modrá/SK Hrobce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1178102"/>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23.03.</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15:00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12:30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FK Jílové</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Jílové</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13904006"/>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30.03.</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FK Dobroměřice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95859110"/>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06.04.</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16:30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14:00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FK SEKO Louny</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Louny</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91897727"/>
                  </a:ext>
                </a:extLst>
              </a:tr>
              <a:tr h="495545">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13.04.</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STAPTRATEC Vilémov</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21</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02845802"/>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20.04.</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17:00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14:30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Baník Modlany</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Modlany</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22</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52735215"/>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27.04.</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a:t>
                      </a:r>
                      <a:r>
                        <a:rPr lang="cs-CZ" sz="900" b="1" i="0" u="none" strike="noStrike" dirty="0" err="1">
                          <a:solidFill>
                            <a:srgbClr val="000000"/>
                          </a:solidFill>
                          <a:effectLst/>
                          <a:latin typeface="Arial" panose="020B0604020202020204" pitchFamily="34" charset="0"/>
                        </a:rPr>
                        <a:t>Brná</a:t>
                      </a:r>
                      <a:endParaRPr lang="cs-CZ" sz="900" b="1" i="0" u="none" strike="noStrike" dirty="0">
                        <a:solidFill>
                          <a:srgbClr val="000000"/>
                        </a:solidFill>
                        <a:effectLst/>
                        <a:latin typeface="Arial" panose="020B0604020202020204" pitchFamily="34" charset="0"/>
                      </a:endParaRP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23</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6633342"/>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04.05.</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17:00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14:00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TJ Spartak Perštejn</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Perštejn</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24</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71533046"/>
                  </a:ext>
                </a:extLst>
              </a:tr>
              <a:tr h="331616">
                <a:tc>
                  <a:txBody>
                    <a:bodyPr/>
                    <a:lstStyle/>
                    <a:p>
                      <a:pPr algn="ctr" fontAlgn="ctr"/>
                      <a:r>
                        <a:rPr lang="cs-CZ" sz="900" b="1" i="0" u="none" strike="noStrike">
                          <a:solidFill>
                            <a:srgbClr val="000000"/>
                          </a:solidFill>
                          <a:effectLst/>
                          <a:latin typeface="Arial" panose="020B0604020202020204" pitchFamily="34" charset="0"/>
                        </a:rPr>
                        <a:t>neděle</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12.05.</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FK Slavoj Žatec</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42455638"/>
                  </a:ext>
                </a:extLst>
              </a:tr>
              <a:tr h="331616">
                <a:tc>
                  <a:txBody>
                    <a:bodyPr/>
                    <a:lstStyle/>
                    <a:p>
                      <a:pPr algn="ctr" fontAlgn="ctr"/>
                      <a:r>
                        <a:rPr lang="cs-CZ" sz="900" b="1" i="0" u="none" strike="noStrike">
                          <a:solidFill>
                            <a:srgbClr val="000000"/>
                          </a:solidFill>
                          <a:effectLst/>
                          <a:latin typeface="Arial" panose="020B0604020202020204" pitchFamily="34" charset="0"/>
                        </a:rPr>
                        <a:t>neděle</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19.05.</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17:00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15:15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FK Litoměřicko B</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Litoměřice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26</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49105151"/>
                  </a:ext>
                </a:extLst>
              </a:tr>
              <a:tr h="659973">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25.05.</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10:30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8:00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TJ Sokol Horní Jiřetín/FK Litvínov</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Horní Jiřetín</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27</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02052407"/>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01.06.</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FK Tatran Kadaň</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28</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82896358"/>
                  </a:ext>
                </a:extLst>
              </a:tr>
              <a:tr h="331616">
                <a:tc>
                  <a:txBody>
                    <a:bodyPr/>
                    <a:lstStyle/>
                    <a:p>
                      <a:pPr algn="ctr" fontAlgn="ctr"/>
                      <a:r>
                        <a:rPr lang="cs-CZ" sz="900" b="1" i="0" u="none" strike="noStrike">
                          <a:solidFill>
                            <a:srgbClr val="000000"/>
                          </a:solidFill>
                          <a:effectLst/>
                          <a:latin typeface="Arial" panose="020B0604020202020204" pitchFamily="34" charset="0"/>
                        </a:rPr>
                        <a:t>neděle</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09.06.</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17:00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14:30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TJ Krupka</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Krupka</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29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56920735"/>
                  </a:ext>
                </a:extLst>
              </a:tr>
              <a:tr h="331616">
                <a:tc>
                  <a:txBody>
                    <a:bodyPr/>
                    <a:lstStyle/>
                    <a:p>
                      <a:pPr algn="ctr" fontAlgn="ctr"/>
                      <a:r>
                        <a:rPr lang="cs-CZ" sz="900" b="1" i="0" u="none" strike="noStrike">
                          <a:solidFill>
                            <a:srgbClr val="000000"/>
                          </a:solidFill>
                          <a:effectLst/>
                          <a:latin typeface="Arial" panose="020B0604020202020204" pitchFamily="34" charset="0"/>
                        </a:rPr>
                        <a:t>sobota</a:t>
                      </a:r>
                    </a:p>
                  </a:txBody>
                  <a:tcPr marL="1884" marR="1884" marT="1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15.06.</a:t>
                      </a:r>
                    </a:p>
                    <a:p>
                      <a:pPr algn="ctr" fontAlgn="ctr"/>
                      <a:r>
                        <a:rPr lang="cs-CZ" sz="800" b="1" i="0" u="none" strike="noStrike" dirty="0">
                          <a:solidFill>
                            <a:srgbClr val="000000"/>
                          </a:solidFill>
                          <a:effectLst/>
                          <a:latin typeface="Arial" panose="020B0604020202020204" pitchFamily="34" charset="0"/>
                        </a:rPr>
                        <a:t>2019</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TJ Sokol Srbice</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30</a:t>
                      </a:r>
                    </a:p>
                  </a:txBody>
                  <a:tcPr marL="1884" marR="1884" marT="1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1884" marR="1884" marT="18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750495943"/>
                  </a:ext>
                </a:extLst>
              </a:tr>
            </a:tbl>
          </a:graphicData>
        </a:graphic>
      </p:graphicFrame>
      <p:sp>
        <p:nvSpPr>
          <p:cNvPr id="10" name="TextovéPole 9">
            <a:extLst>
              <a:ext uri="{FF2B5EF4-FFF2-40B4-BE49-F238E27FC236}">
                <a16:creationId xmlns:a16="http://schemas.microsoft.com/office/drawing/2014/main" id="{17F69988-1EA4-42B6-BF3D-CD371B20E27D}"/>
              </a:ext>
            </a:extLst>
          </p:cNvPr>
          <p:cNvSpPr txBox="1"/>
          <p:nvPr/>
        </p:nvSpPr>
        <p:spPr>
          <a:xfrm>
            <a:off x="182892" y="19100"/>
            <a:ext cx="4536503" cy="830997"/>
          </a:xfrm>
          <a:prstGeom prst="rect">
            <a:avLst/>
          </a:prstGeom>
          <a:blipFill dpi="0" rotWithShape="1">
            <a:blip r:embed="rId3">
              <a:alphaModFix amt="33000"/>
            </a:blip>
            <a:srcRect/>
            <a:stretch>
              <a:fillRect/>
            </a:stretch>
          </a:blipFill>
          <a:effectLst>
            <a:softEdge rad="241300"/>
          </a:effectLst>
        </p:spPr>
        <p:txBody>
          <a:bodyPr wrap="square" rtlCol="0">
            <a:spAutoFit/>
          </a:bodyPr>
          <a:lstStyle/>
          <a:p>
            <a:pPr algn="ctr"/>
            <a:r>
              <a:rPr lang="cs-CZ" sz="2400" dirty="0">
                <a:latin typeface="Rockwell Extra Bold" panose="02060903040505020403" pitchFamily="18" charset="0"/>
              </a:rPr>
              <a:t>Jarní program 2019  mužstva dospělých  </a:t>
            </a:r>
          </a:p>
        </p:txBody>
      </p:sp>
    </p:spTree>
    <p:extLst>
      <p:ext uri="{BB962C8B-B14F-4D97-AF65-F5344CB8AC3E}">
        <p14:creationId xmlns:p14="http://schemas.microsoft.com/office/powerpoint/2010/main" val="81356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28</a:t>
            </a:r>
          </a:p>
        </p:txBody>
      </p:sp>
      <p:sp>
        <p:nvSpPr>
          <p:cNvPr id="10" name="TextovéPole 9"/>
          <p:cNvSpPr txBox="1"/>
          <p:nvPr/>
        </p:nvSpPr>
        <p:spPr>
          <a:xfrm>
            <a:off x="8640936" y="6948652"/>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17</a:t>
            </a:r>
          </a:p>
        </p:txBody>
      </p:sp>
      <p:sp>
        <p:nvSpPr>
          <p:cNvPr id="3" name="TextovéPole 2"/>
          <p:cNvSpPr txBox="1"/>
          <p:nvPr/>
        </p:nvSpPr>
        <p:spPr>
          <a:xfrm>
            <a:off x="5688608" y="1459260"/>
            <a:ext cx="3816424" cy="432048"/>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graphicFrame>
        <p:nvGraphicFramePr>
          <p:cNvPr id="15" name="Tabulka 14"/>
          <p:cNvGraphicFramePr>
            <a:graphicFrameLocks noGrp="1"/>
          </p:cNvGraphicFramePr>
          <p:nvPr>
            <p:extLst>
              <p:ext uri="{D42A27DB-BD31-4B8C-83A1-F6EECF244321}">
                <p14:modId xmlns:p14="http://schemas.microsoft.com/office/powerpoint/2010/main" val="3342733389"/>
              </p:ext>
            </p:extLst>
          </p:nvPr>
        </p:nvGraphicFramePr>
        <p:xfrm>
          <a:off x="216000" y="797007"/>
          <a:ext cx="4683953" cy="3247484"/>
        </p:xfrm>
        <a:graphic>
          <a:graphicData uri="http://schemas.openxmlformats.org/drawingml/2006/table">
            <a:tbl>
              <a:tblPr/>
              <a:tblGrid>
                <a:gridCol w="645709">
                  <a:extLst>
                    <a:ext uri="{9D8B030D-6E8A-4147-A177-3AD203B41FA5}">
                      <a16:colId xmlns:a16="http://schemas.microsoft.com/office/drawing/2014/main" val="3337881932"/>
                    </a:ext>
                  </a:extLst>
                </a:gridCol>
                <a:gridCol w="468542">
                  <a:extLst>
                    <a:ext uri="{9D8B030D-6E8A-4147-A177-3AD203B41FA5}">
                      <a16:colId xmlns:a16="http://schemas.microsoft.com/office/drawing/2014/main" val="1131247750"/>
                    </a:ext>
                  </a:extLst>
                </a:gridCol>
                <a:gridCol w="803841">
                  <a:extLst>
                    <a:ext uri="{9D8B030D-6E8A-4147-A177-3AD203B41FA5}">
                      <a16:colId xmlns:a16="http://schemas.microsoft.com/office/drawing/2014/main" val="1358027096"/>
                    </a:ext>
                  </a:extLst>
                </a:gridCol>
                <a:gridCol w="901943">
                  <a:extLst>
                    <a:ext uri="{9D8B030D-6E8A-4147-A177-3AD203B41FA5}">
                      <a16:colId xmlns:a16="http://schemas.microsoft.com/office/drawing/2014/main" val="4151412794"/>
                    </a:ext>
                  </a:extLst>
                </a:gridCol>
                <a:gridCol w="901943">
                  <a:extLst>
                    <a:ext uri="{9D8B030D-6E8A-4147-A177-3AD203B41FA5}">
                      <a16:colId xmlns:a16="http://schemas.microsoft.com/office/drawing/2014/main" val="4247305392"/>
                    </a:ext>
                  </a:extLst>
                </a:gridCol>
                <a:gridCol w="961975">
                  <a:extLst>
                    <a:ext uri="{9D8B030D-6E8A-4147-A177-3AD203B41FA5}">
                      <a16:colId xmlns:a16="http://schemas.microsoft.com/office/drawing/2014/main" val="2608524237"/>
                    </a:ext>
                  </a:extLst>
                </a:gridCol>
              </a:tblGrid>
              <a:tr h="285549">
                <a:tc>
                  <a:txBody>
                    <a:bodyPr/>
                    <a:lstStyle/>
                    <a:p>
                      <a:pPr algn="ctr" fontAlgn="ctr"/>
                      <a:r>
                        <a:rPr lang="cs-CZ" sz="1400" b="1" i="0" u="none" strike="noStrike" dirty="0">
                          <a:solidFill>
                            <a:srgbClr val="000000"/>
                          </a:solidFill>
                          <a:effectLst/>
                          <a:latin typeface="Arial" panose="020B0604020202020204" pitchFamily="34" charset="0"/>
                        </a:rPr>
                        <a:t>Datum</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Den</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cs-CZ" sz="1400" b="1" i="0" u="none" strike="noStrike" dirty="0">
                          <a:solidFill>
                            <a:srgbClr val="000000"/>
                          </a:solidFill>
                          <a:effectLst/>
                          <a:latin typeface="Arial" panose="020B0604020202020204" pitchFamily="34" charset="0"/>
                        </a:rPr>
                        <a:t>Soupeř</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fontAlgn="ctr"/>
                      <a:r>
                        <a:rPr lang="cs-CZ" sz="1400" b="1" i="0" u="none" strike="noStrike" dirty="0">
                          <a:solidFill>
                            <a:srgbClr val="000000"/>
                          </a:solidFill>
                          <a:effectLst/>
                          <a:latin typeface="Arial" panose="020B0604020202020204" pitchFamily="34" charset="0"/>
                        </a:rPr>
                        <a:t>Výsledek</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Kde</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37433680"/>
                  </a:ext>
                </a:extLst>
              </a:tr>
              <a:tr h="434578">
                <a:tc>
                  <a:txBody>
                    <a:bodyPr/>
                    <a:lstStyle/>
                    <a:p>
                      <a:pPr algn="ctr" fontAlgn="ctr"/>
                      <a:r>
                        <a:rPr lang="cs-CZ" sz="1050" b="1" i="0" u="none" strike="noStrike" dirty="0">
                          <a:solidFill>
                            <a:srgbClr val="0000CC"/>
                          </a:solidFill>
                          <a:effectLst/>
                          <a:latin typeface="Arial Black" panose="020B0A04020102020204" pitchFamily="34" charset="0"/>
                        </a:rPr>
                        <a:t>19.01.</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CC"/>
                          </a:solidFill>
                          <a:effectLst/>
                          <a:latin typeface="Arial Black" panose="020B0A04020102020204" pitchFamily="34" charset="0"/>
                        </a:rPr>
                        <a:t>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FC Nový Bor</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400" b="1" i="0" u="none" strike="noStrike" dirty="0">
                          <a:solidFill>
                            <a:srgbClr val="0000CC"/>
                          </a:solidFill>
                          <a:effectLst/>
                          <a:latin typeface="Arial Black" panose="020B0A04020102020204" pitchFamily="34" charset="0"/>
                        </a:rPr>
                        <a:t>2:0</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UT Nový Bor</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76943498"/>
                  </a:ext>
                </a:extLst>
              </a:tr>
              <a:tr h="434578">
                <a:tc>
                  <a:txBody>
                    <a:bodyPr/>
                    <a:lstStyle/>
                    <a:p>
                      <a:pPr algn="ctr" fontAlgn="ctr"/>
                      <a:r>
                        <a:rPr lang="cs-CZ" sz="1050" b="1" i="0" u="none" strike="noStrike" dirty="0">
                          <a:solidFill>
                            <a:srgbClr val="0000CC"/>
                          </a:solidFill>
                          <a:effectLst/>
                          <a:latin typeface="Arial Black" panose="020B0A04020102020204" pitchFamily="34" charset="0"/>
                        </a:rPr>
                        <a:t>02.02.</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CC"/>
                          </a:solidFill>
                          <a:effectLst/>
                          <a:latin typeface="Arial Black" panose="020B0A04020102020204" pitchFamily="34" charset="0"/>
                        </a:rPr>
                        <a:t>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dirty="0">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TJ Byšice</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400" b="1" i="0" u="none" strike="noStrike" dirty="0">
                          <a:solidFill>
                            <a:srgbClr val="0000CC"/>
                          </a:solidFill>
                          <a:effectLst/>
                          <a:latin typeface="Arial Black" panose="020B0A04020102020204" pitchFamily="34" charset="0"/>
                        </a:rPr>
                        <a:t>7:2</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UT Hrobce</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6752021"/>
                  </a:ext>
                </a:extLst>
              </a:tr>
              <a:tr h="562939">
                <a:tc>
                  <a:txBody>
                    <a:bodyPr/>
                    <a:lstStyle/>
                    <a:p>
                      <a:pPr algn="ctr" fontAlgn="ctr"/>
                      <a:r>
                        <a:rPr lang="cs-CZ" sz="1050" b="1" i="0" u="none" strike="noStrike" dirty="0">
                          <a:solidFill>
                            <a:srgbClr val="0000CC"/>
                          </a:solidFill>
                          <a:effectLst/>
                          <a:latin typeface="Arial Black" panose="020B0A04020102020204" pitchFamily="34" charset="0"/>
                        </a:rPr>
                        <a:t>09.02.</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CC"/>
                          </a:solidFill>
                          <a:effectLst/>
                          <a:latin typeface="Arial Black" panose="020B0A04020102020204" pitchFamily="34" charset="0"/>
                        </a:rPr>
                        <a:t>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CC"/>
                          </a:solidFill>
                          <a:effectLst/>
                          <a:latin typeface="Arial Black" panose="020B0A04020102020204" pitchFamily="34" charset="0"/>
                        </a:rPr>
                        <a:t>SK Roudnice </a:t>
                      </a:r>
                      <a:r>
                        <a:rPr lang="cs-CZ" sz="1200" b="1" i="0" u="none" strike="noStrike" dirty="0" err="1">
                          <a:solidFill>
                            <a:srgbClr val="0000CC"/>
                          </a:solidFill>
                          <a:effectLst/>
                          <a:latin typeface="Arial Black" panose="020B0A04020102020204" pitchFamily="34" charset="0"/>
                        </a:rPr>
                        <a:t>n.L.</a:t>
                      </a:r>
                      <a:endParaRPr lang="cs-CZ" sz="1200" b="1" i="0" u="none" strike="noStrike" dirty="0">
                        <a:solidFill>
                          <a:srgbClr val="0000CC"/>
                        </a:solidFill>
                        <a:effectLst/>
                        <a:latin typeface="Arial Black" panose="020B0A04020102020204" pitchFamily="34" charset="0"/>
                      </a:endParaRP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0000CC"/>
                          </a:solidFill>
                          <a:effectLst/>
                          <a:latin typeface="Arial Black" panose="020B0A04020102020204" pitchFamily="34" charset="0"/>
                        </a:rPr>
                        <a:t>0:3</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CC"/>
                          </a:solidFill>
                          <a:effectLst/>
                          <a:latin typeface="Arial Black" panose="020B0A04020102020204" pitchFamily="34" charset="0"/>
                        </a:rPr>
                        <a:t>UT Roudnice n.L.</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027802465"/>
                  </a:ext>
                </a:extLst>
              </a:tr>
              <a:tr h="434578">
                <a:tc>
                  <a:txBody>
                    <a:bodyPr/>
                    <a:lstStyle/>
                    <a:p>
                      <a:pPr algn="ctr" fontAlgn="ctr"/>
                      <a:r>
                        <a:rPr lang="cs-CZ" sz="1050" b="1" i="0" u="none" strike="noStrike" dirty="0">
                          <a:solidFill>
                            <a:srgbClr val="0000CC"/>
                          </a:solidFill>
                          <a:effectLst/>
                          <a:latin typeface="Arial Black" panose="020B0A04020102020204" pitchFamily="34" charset="0"/>
                        </a:rPr>
                        <a:t>16.02.</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CC"/>
                          </a:solidFill>
                          <a:effectLst/>
                          <a:latin typeface="Arial Black" panose="020B0A04020102020204" pitchFamily="34" charset="0"/>
                        </a:rPr>
                        <a:t>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dirty="0">
                          <a:solidFill>
                            <a:srgbClr val="0000CC"/>
                          </a:solidFill>
                          <a:effectLst/>
                          <a:latin typeface="Arial Black" panose="020B0A04020102020204" pitchFamily="34" charset="0"/>
                        </a:rPr>
                        <a:t>FK Bílina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dirty="0">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400" b="1" i="0" u="none" strike="noStrike" dirty="0">
                          <a:solidFill>
                            <a:srgbClr val="0000CC"/>
                          </a:solidFill>
                          <a:effectLst/>
                          <a:latin typeface="Arial Black" panose="020B0A04020102020204" pitchFamily="34" charset="0"/>
                        </a:rPr>
                        <a:t>1:4</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UT Bílina</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44035784"/>
                  </a:ext>
                </a:extLst>
              </a:tr>
              <a:tr h="434578">
                <a:tc>
                  <a:txBody>
                    <a:bodyPr/>
                    <a:lstStyle/>
                    <a:p>
                      <a:pPr algn="ctr" fontAlgn="ctr"/>
                      <a:r>
                        <a:rPr lang="cs-CZ" sz="1050" b="1" i="0" u="none" strike="noStrike" dirty="0">
                          <a:solidFill>
                            <a:srgbClr val="0000CC"/>
                          </a:solidFill>
                          <a:effectLst/>
                          <a:latin typeface="Arial Black" panose="020B0A04020102020204" pitchFamily="34" charset="0"/>
                        </a:rPr>
                        <a:t>23.02.</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CC"/>
                          </a:solidFill>
                          <a:effectLst/>
                          <a:latin typeface="Arial Black" panose="020B0A04020102020204" pitchFamily="34" charset="0"/>
                        </a:rPr>
                        <a:t>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CC"/>
                          </a:solidFill>
                          <a:effectLst/>
                          <a:latin typeface="Arial Black" panose="020B0A04020102020204" pitchFamily="34" charset="0"/>
                        </a:rPr>
                        <a:t>TJ Doksy</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0000CC"/>
                          </a:solidFill>
                          <a:effectLst/>
                          <a:latin typeface="Arial Black" panose="020B0A04020102020204" pitchFamily="34" charset="0"/>
                        </a:rPr>
                        <a:t>0:1</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CC"/>
                          </a:solidFill>
                          <a:effectLst/>
                          <a:latin typeface="Arial Black" panose="020B0A04020102020204" pitchFamily="34" charset="0"/>
                        </a:rPr>
                        <a:t>UT Roudnice n.L.</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201077750"/>
                  </a:ext>
                </a:extLst>
              </a:tr>
              <a:tr h="538463">
                <a:tc>
                  <a:txBody>
                    <a:bodyPr/>
                    <a:lstStyle/>
                    <a:p>
                      <a:pPr algn="ctr" fontAlgn="ctr"/>
                      <a:r>
                        <a:rPr lang="cs-CZ" sz="1050" b="1" i="0" u="none" strike="noStrike" dirty="0">
                          <a:solidFill>
                            <a:srgbClr val="0000CC"/>
                          </a:solidFill>
                          <a:effectLst/>
                          <a:latin typeface="Arial Black" panose="020B0A04020102020204" pitchFamily="34" charset="0"/>
                        </a:rPr>
                        <a:t>02.03.</a:t>
                      </a:r>
                    </a:p>
                    <a:p>
                      <a:pPr algn="ctr" fontAlgn="ctr"/>
                      <a:r>
                        <a:rPr lang="cs-CZ" sz="1050" b="1" i="0" u="none" strike="noStrike" dirty="0">
                          <a:solidFill>
                            <a:srgbClr val="0000CC"/>
                          </a:solidFill>
                          <a:effectLst/>
                          <a:latin typeface="Arial Black" panose="020B0A04020102020204" pitchFamily="34" charset="0"/>
                        </a:rPr>
                        <a:t>2019</a:t>
                      </a:r>
                    </a:p>
                  </a:txBody>
                  <a:tcPr marL="8159" marR="8159" marT="81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CC"/>
                          </a:solidFill>
                          <a:effectLst/>
                          <a:latin typeface="Arial Black" panose="020B0A04020102020204" pitchFamily="34" charset="0"/>
                        </a:rPr>
                        <a:t> sobota</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SK Štětí</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a:solidFill>
                            <a:srgbClr val="0000CC"/>
                          </a:solidFill>
                          <a:effectLst/>
                          <a:latin typeface="Arial Black" panose="020B0A04020102020204" pitchFamily="34" charset="0"/>
                        </a:rPr>
                        <a:t>FK Česká Kamenice</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400" b="1" i="0" u="none" strike="noStrike" dirty="0">
                          <a:solidFill>
                            <a:srgbClr val="0000CC"/>
                          </a:solidFill>
                          <a:effectLst/>
                          <a:latin typeface="Arial Black" panose="020B0A04020102020204" pitchFamily="34" charset="0"/>
                        </a:rPr>
                        <a:t>8:0 </a:t>
                      </a:r>
                    </a:p>
                  </a:txBody>
                  <a:tcPr marL="8159" marR="8159" marT="81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200" b="1" i="0" u="none" strike="noStrike" dirty="0">
                          <a:solidFill>
                            <a:srgbClr val="0000CC"/>
                          </a:solidFill>
                          <a:effectLst/>
                          <a:latin typeface="Arial Black" panose="020B0A04020102020204" pitchFamily="34" charset="0"/>
                        </a:rPr>
                        <a:t>UT Hrobce</a:t>
                      </a:r>
                    </a:p>
                  </a:txBody>
                  <a:tcPr marL="8159" marR="8159" marT="81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97771188"/>
                  </a:ext>
                </a:extLst>
              </a:tr>
            </a:tbl>
          </a:graphicData>
        </a:graphic>
      </p:graphicFrame>
      <p:graphicFrame>
        <p:nvGraphicFramePr>
          <p:cNvPr id="16" name="Tabulka 15"/>
          <p:cNvGraphicFramePr>
            <a:graphicFrameLocks noGrp="1"/>
          </p:cNvGraphicFramePr>
          <p:nvPr>
            <p:extLst>
              <p:ext uri="{D42A27DB-BD31-4B8C-83A1-F6EECF244321}">
                <p14:modId xmlns:p14="http://schemas.microsoft.com/office/powerpoint/2010/main" val="2865714272"/>
              </p:ext>
            </p:extLst>
          </p:nvPr>
        </p:nvGraphicFramePr>
        <p:xfrm>
          <a:off x="720056" y="4109822"/>
          <a:ext cx="3416300" cy="2619375"/>
        </p:xfrm>
        <a:graphic>
          <a:graphicData uri="http://schemas.openxmlformats.org/drawingml/2006/table">
            <a:tbl>
              <a:tblPr/>
              <a:tblGrid>
                <a:gridCol w="2082800">
                  <a:extLst>
                    <a:ext uri="{9D8B030D-6E8A-4147-A177-3AD203B41FA5}">
                      <a16:colId xmlns:a16="http://schemas.microsoft.com/office/drawing/2014/main" val="2917276652"/>
                    </a:ext>
                  </a:extLst>
                </a:gridCol>
                <a:gridCol w="1333500">
                  <a:extLst>
                    <a:ext uri="{9D8B030D-6E8A-4147-A177-3AD203B41FA5}">
                      <a16:colId xmlns:a16="http://schemas.microsoft.com/office/drawing/2014/main" val="246106797"/>
                    </a:ext>
                  </a:extLst>
                </a:gridCol>
              </a:tblGrid>
              <a:tr h="476250">
                <a:tc gridSpan="2">
                  <a:txBody>
                    <a:bodyPr/>
                    <a:lstStyle/>
                    <a:p>
                      <a:pPr algn="ctr" fontAlgn="ctr"/>
                      <a:r>
                        <a:rPr lang="cs-CZ" sz="1800" b="0" i="0" u="none" strike="noStrike">
                          <a:solidFill>
                            <a:srgbClr val="0000CC"/>
                          </a:solidFill>
                          <a:effectLst/>
                          <a:latin typeface="Britannic Bold" panose="020B0903060703020204" pitchFamily="34" charset="0"/>
                        </a:rPr>
                        <a:t>Zimní střelci mužstva dospělých</a:t>
                      </a:r>
                    </a:p>
                  </a:txBody>
                  <a:tcPr marL="9525" marR="9525" marT="9525" marB="0" anchor="ctr">
                    <a:lnL>
                      <a:noFill/>
                    </a:lnL>
                    <a:lnR>
                      <a:noFill/>
                    </a:lnR>
                    <a:lnT>
                      <a:noFill/>
                    </a:lnT>
                    <a:lnB>
                      <a:noFill/>
                    </a:lnB>
                    <a:pattFill prst="pct10">
                      <a:fgClr>
                        <a:srgbClr val="000000"/>
                      </a:fgClr>
                      <a:bgClr>
                        <a:srgbClr val="00FF99"/>
                      </a:bgClr>
                    </a:pattFill>
                  </a:tcPr>
                </a:tc>
                <a:tc hMerge="1">
                  <a:txBody>
                    <a:bodyPr/>
                    <a:lstStyle/>
                    <a:p>
                      <a:endParaRPr lang="cs-CZ"/>
                    </a:p>
                  </a:txBody>
                  <a:tcPr/>
                </a:tc>
                <a:extLst>
                  <a:ext uri="{0D108BD9-81ED-4DB2-BD59-A6C34878D82A}">
                    <a16:rowId xmlns:a16="http://schemas.microsoft.com/office/drawing/2014/main" val="211848993"/>
                  </a:ext>
                </a:extLst>
              </a:tr>
              <a:tr h="238125">
                <a:tc>
                  <a:txBody>
                    <a:bodyPr/>
                    <a:lstStyle/>
                    <a:p>
                      <a:pPr algn="ctr" fontAlgn="ctr"/>
                      <a:r>
                        <a:rPr lang="cs-CZ" sz="1400" b="0" i="0" u="none" strike="noStrike" dirty="0">
                          <a:solidFill>
                            <a:srgbClr val="000000"/>
                          </a:solidFill>
                          <a:effectLst/>
                          <a:latin typeface="Eras Bold ITC" panose="020B0907030504020204" pitchFamily="34" charset="0"/>
                        </a:rPr>
                        <a:t>Horváth Koloman</a:t>
                      </a:r>
                    </a:p>
                  </a:txBody>
                  <a:tcPr marL="9525" marR="9525" marT="9525" marB="0" anchor="ctr">
                    <a:lnL>
                      <a:noFill/>
                    </a:lnL>
                    <a:lnR>
                      <a:noFill/>
                    </a:lnR>
                    <a:lnT>
                      <a:noFill/>
                    </a:lnT>
                    <a:lnB>
                      <a:noFill/>
                    </a:lnB>
                    <a:solidFill>
                      <a:srgbClr val="FFFF99"/>
                    </a:solidFill>
                  </a:tcPr>
                </a:tc>
                <a:tc>
                  <a:txBody>
                    <a:bodyPr/>
                    <a:lstStyle/>
                    <a:p>
                      <a:pPr algn="ctr" fontAlgn="ctr"/>
                      <a:r>
                        <a:rPr lang="cs-CZ" sz="1400" b="0" i="0" u="none" strike="noStrike">
                          <a:solidFill>
                            <a:srgbClr val="000000"/>
                          </a:solidFill>
                          <a:effectLst/>
                          <a:latin typeface="Eras Bold ITC" panose="020B0907030504020204" pitchFamily="34" charset="0"/>
                        </a:rPr>
                        <a:t>6</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319693825"/>
                  </a:ext>
                </a:extLst>
              </a:tr>
              <a:tr h="238125">
                <a:tc>
                  <a:txBody>
                    <a:bodyPr/>
                    <a:lstStyle/>
                    <a:p>
                      <a:pPr algn="ctr" fontAlgn="ctr"/>
                      <a:r>
                        <a:rPr lang="cs-CZ" sz="1400" b="0" i="0" u="none" strike="noStrike">
                          <a:solidFill>
                            <a:srgbClr val="000000"/>
                          </a:solidFill>
                          <a:effectLst/>
                          <a:latin typeface="Eras Bold ITC" panose="020B0907030504020204" pitchFamily="34" charset="0"/>
                        </a:rPr>
                        <a:t>Slanička Rudolf</a:t>
                      </a: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5</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80295192"/>
                  </a:ext>
                </a:extLst>
              </a:tr>
              <a:tr h="238125">
                <a:tc>
                  <a:txBody>
                    <a:bodyPr/>
                    <a:lstStyle/>
                    <a:p>
                      <a:pPr algn="ctr" fontAlgn="ctr"/>
                      <a:r>
                        <a:rPr lang="cs-CZ" sz="1400" b="0" i="0" u="none" strike="noStrike">
                          <a:solidFill>
                            <a:srgbClr val="000000"/>
                          </a:solidFill>
                          <a:effectLst/>
                          <a:latin typeface="Eras Bold ITC" panose="020B0907030504020204" pitchFamily="34" charset="0"/>
                        </a:rPr>
                        <a:t>Belák Tomáš</a:t>
                      </a:r>
                    </a:p>
                  </a:txBody>
                  <a:tcPr marL="9525" marR="9525" marT="9525" marB="0" anchor="ctr">
                    <a:lnL>
                      <a:noFill/>
                    </a:lnL>
                    <a:lnR>
                      <a:noFill/>
                    </a:lnR>
                    <a:lnT>
                      <a:noFill/>
                    </a:lnT>
                    <a:lnB>
                      <a:noFill/>
                    </a:lnB>
                    <a:solidFill>
                      <a:srgbClr val="FFFF99"/>
                    </a:solidFill>
                  </a:tcPr>
                </a:tc>
                <a:tc>
                  <a:txBody>
                    <a:bodyPr/>
                    <a:lstStyle/>
                    <a:p>
                      <a:pPr algn="ctr" fontAlgn="ctr"/>
                      <a:r>
                        <a:rPr lang="cs-CZ" sz="1400" b="0" i="0" u="none" strike="noStrike">
                          <a:solidFill>
                            <a:srgbClr val="000000"/>
                          </a:solidFill>
                          <a:effectLst/>
                          <a:latin typeface="Eras Bold ITC" panose="020B0907030504020204" pitchFamily="34" charset="0"/>
                        </a:rPr>
                        <a:t>4</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2050878810"/>
                  </a:ext>
                </a:extLst>
              </a:tr>
              <a:tr h="238125">
                <a:tc>
                  <a:txBody>
                    <a:bodyPr/>
                    <a:lstStyle/>
                    <a:p>
                      <a:pPr algn="ctr" fontAlgn="ctr"/>
                      <a:r>
                        <a:rPr lang="cs-CZ" sz="1400" b="0" i="0" u="none" strike="noStrike">
                          <a:solidFill>
                            <a:srgbClr val="000000"/>
                          </a:solidFill>
                          <a:effectLst/>
                          <a:latin typeface="Eras Bold ITC" panose="020B0907030504020204" pitchFamily="34" charset="0"/>
                        </a:rPr>
                        <a:t>Vokoun Jiří</a:t>
                      </a: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2</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81932913"/>
                  </a:ext>
                </a:extLst>
              </a:tr>
              <a:tr h="238125">
                <a:tc>
                  <a:txBody>
                    <a:bodyPr/>
                    <a:lstStyle/>
                    <a:p>
                      <a:pPr algn="ctr" fontAlgn="ctr"/>
                      <a:r>
                        <a:rPr lang="cs-CZ" sz="1400" b="0" i="0" u="none" strike="noStrike" dirty="0">
                          <a:solidFill>
                            <a:srgbClr val="000000"/>
                          </a:solidFill>
                          <a:effectLst/>
                          <a:latin typeface="Eras Bold ITC" panose="020B0907030504020204" pitchFamily="34" charset="0"/>
                        </a:rPr>
                        <a:t>Fary Pavel</a:t>
                      </a:r>
                    </a:p>
                  </a:txBody>
                  <a:tcPr marL="9525" marR="9525" marT="9525" marB="0" anchor="ctr">
                    <a:lnL>
                      <a:noFill/>
                    </a:lnL>
                    <a:lnR>
                      <a:noFill/>
                    </a:lnR>
                    <a:lnT>
                      <a:noFill/>
                    </a:lnT>
                    <a:lnB>
                      <a:noFill/>
                    </a:lnB>
                    <a:solidFill>
                      <a:srgbClr val="FFFF99"/>
                    </a:solidFill>
                  </a:tcPr>
                </a:tc>
                <a:tc>
                  <a:txBody>
                    <a:bodyPr/>
                    <a:lstStyle/>
                    <a:p>
                      <a:pPr algn="ctr" fontAlgn="ctr"/>
                      <a:r>
                        <a:rPr lang="cs-CZ" sz="1400" b="0" i="0" u="none" strike="noStrike">
                          <a:solidFill>
                            <a:srgbClr val="000000"/>
                          </a:solidFill>
                          <a:effectLst/>
                          <a:latin typeface="Eras Bold ITC" panose="020B0907030504020204" pitchFamily="34" charset="0"/>
                        </a:rPr>
                        <a:t>1</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3743727034"/>
                  </a:ext>
                </a:extLst>
              </a:tr>
              <a:tr h="238125">
                <a:tc>
                  <a:txBody>
                    <a:bodyPr/>
                    <a:lstStyle/>
                    <a:p>
                      <a:pPr algn="ctr" fontAlgn="ctr"/>
                      <a:r>
                        <a:rPr lang="cs-CZ" sz="1400" b="0" i="0" u="none" strike="noStrike">
                          <a:solidFill>
                            <a:srgbClr val="000000"/>
                          </a:solidFill>
                          <a:effectLst/>
                          <a:latin typeface="Eras Bold ITC" panose="020B0907030504020204" pitchFamily="34" charset="0"/>
                        </a:rPr>
                        <a:t>Faust Marek</a:t>
                      </a: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197160753"/>
                  </a:ext>
                </a:extLst>
              </a:tr>
              <a:tr h="238125">
                <a:tc>
                  <a:txBody>
                    <a:bodyPr/>
                    <a:lstStyle/>
                    <a:p>
                      <a:pPr algn="ctr" fontAlgn="ctr"/>
                      <a:r>
                        <a:rPr lang="cs-CZ" sz="1400" b="0" i="0" u="none" strike="noStrike">
                          <a:solidFill>
                            <a:srgbClr val="000000"/>
                          </a:solidFill>
                          <a:effectLst/>
                          <a:latin typeface="Eras Bold ITC" panose="020B0907030504020204" pitchFamily="34" charset="0"/>
                        </a:rPr>
                        <a:t>Slavíček Jakub</a:t>
                      </a:r>
                    </a:p>
                  </a:txBody>
                  <a:tcPr marL="9525" marR="9525" marT="9525" marB="0" anchor="ctr">
                    <a:lnL>
                      <a:noFill/>
                    </a:lnL>
                    <a:lnR>
                      <a:noFill/>
                    </a:lnR>
                    <a:lnT>
                      <a:noFill/>
                    </a:lnT>
                    <a:lnB>
                      <a:noFill/>
                    </a:lnB>
                    <a:solidFill>
                      <a:srgbClr val="FFFF99"/>
                    </a:solidFill>
                  </a:tcPr>
                </a:tc>
                <a:tc>
                  <a:txBody>
                    <a:bodyPr/>
                    <a:lstStyle/>
                    <a:p>
                      <a:pPr algn="ctr" fontAlgn="ctr"/>
                      <a:r>
                        <a:rPr lang="cs-CZ" sz="1400" b="0" i="0" u="none" strike="noStrike">
                          <a:solidFill>
                            <a:srgbClr val="000000"/>
                          </a:solidFill>
                          <a:effectLst/>
                          <a:latin typeface="Eras Bold ITC" panose="020B0907030504020204" pitchFamily="34" charset="0"/>
                        </a:rPr>
                        <a:t>1</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2661395425"/>
                  </a:ext>
                </a:extLst>
              </a:tr>
              <a:tr h="238125">
                <a:tc>
                  <a:txBody>
                    <a:bodyPr/>
                    <a:lstStyle/>
                    <a:p>
                      <a:pPr algn="ctr" fontAlgn="ctr"/>
                      <a:r>
                        <a:rPr lang="cs-CZ" sz="1400" b="0" i="0" u="none" strike="noStrike">
                          <a:solidFill>
                            <a:srgbClr val="000000"/>
                          </a:solidFill>
                          <a:effectLst/>
                          <a:latin typeface="Eras Bold ITC" panose="020B0907030504020204" pitchFamily="34" charset="0"/>
                        </a:rPr>
                        <a:t>Feko Robert</a:t>
                      </a: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627320824"/>
                  </a:ext>
                </a:extLst>
              </a:tr>
              <a:tr h="238125">
                <a:tc>
                  <a:txBody>
                    <a:bodyPr/>
                    <a:lstStyle/>
                    <a:p>
                      <a:pPr algn="ctr" fontAlgn="ctr"/>
                      <a:r>
                        <a:rPr lang="cs-CZ" sz="1400" b="0" i="0" u="none" strike="noStrike">
                          <a:solidFill>
                            <a:srgbClr val="000000"/>
                          </a:solidFill>
                          <a:effectLst/>
                          <a:latin typeface="Eras Bold ITC" panose="020B0907030504020204" pitchFamily="34" charset="0"/>
                        </a:rPr>
                        <a:t>Písař Tomáš</a:t>
                      </a:r>
                    </a:p>
                  </a:txBody>
                  <a:tcPr marL="9525" marR="9525" marT="9525" marB="0" anchor="ctr">
                    <a:lnL>
                      <a:noFill/>
                    </a:lnL>
                    <a:lnR>
                      <a:noFill/>
                    </a:lnR>
                    <a:lnT>
                      <a:noFill/>
                    </a:lnT>
                    <a:lnB>
                      <a:noFill/>
                    </a:lnB>
                    <a:solidFill>
                      <a:srgbClr val="FFFF99"/>
                    </a:solidFill>
                  </a:tcPr>
                </a:tc>
                <a:tc>
                  <a:txBody>
                    <a:bodyPr/>
                    <a:lstStyle/>
                    <a:p>
                      <a:pPr algn="ctr" fontAlgn="ctr"/>
                      <a:r>
                        <a:rPr lang="cs-CZ" sz="1400" b="0" i="0" u="none" strike="noStrike" dirty="0">
                          <a:solidFill>
                            <a:srgbClr val="000000"/>
                          </a:solidFill>
                          <a:effectLst/>
                          <a:latin typeface="Eras Bold ITC" panose="020B0907030504020204" pitchFamily="34" charset="0"/>
                        </a:rPr>
                        <a:t>1</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3871542623"/>
                  </a:ext>
                </a:extLst>
              </a:tr>
            </a:tbl>
          </a:graphicData>
        </a:graphic>
      </p:graphicFrame>
      <p:sp>
        <p:nvSpPr>
          <p:cNvPr id="17" name="Obdélník 16"/>
          <p:cNvSpPr/>
          <p:nvPr/>
        </p:nvSpPr>
        <p:spPr>
          <a:xfrm>
            <a:off x="143992" y="81569"/>
            <a:ext cx="4608512" cy="523220"/>
          </a:xfrm>
          <a:prstGeom prst="rect">
            <a:avLst/>
          </a:prstGeom>
          <a:blipFill>
            <a:blip r:embed="rId2">
              <a:alphaModFix amt="79000"/>
            </a:blip>
            <a:tile tx="0" ty="0" sx="100000" sy="100000" flip="none" algn="tl"/>
          </a:blipFill>
        </p:spPr>
        <p:txBody>
          <a:bodyPr wrap="square" lIns="91440" tIns="45720" rIns="91440" bIns="45720">
            <a:spAutoFit/>
          </a:bodyPr>
          <a:lstStyle/>
          <a:p>
            <a:pPr algn="ctr"/>
            <a:r>
              <a:rPr lang="cs-CZ" sz="2800" b="1" cap="none" spc="0" dirty="0">
                <a:ln w="12700" cmpd="sng">
                  <a:solidFill>
                    <a:schemeClr val="accent4"/>
                  </a:solidFill>
                  <a:prstDash val="solid"/>
                </a:ln>
                <a:solidFill>
                  <a:srgbClr val="D60093"/>
                </a:solidFill>
                <a:effectLst/>
              </a:rPr>
              <a:t>Zimní výsledky dospělých</a:t>
            </a:r>
          </a:p>
        </p:txBody>
      </p:sp>
      <p:sp>
        <p:nvSpPr>
          <p:cNvPr id="11" name="Obdélník 10">
            <a:extLst>
              <a:ext uri="{FF2B5EF4-FFF2-40B4-BE49-F238E27FC236}">
                <a16:creationId xmlns:a16="http://schemas.microsoft.com/office/drawing/2014/main" id="{923FD48F-AB7C-48C8-8B04-714DF0B40CE9}"/>
              </a:ext>
            </a:extLst>
          </p:cNvPr>
          <p:cNvSpPr/>
          <p:nvPr/>
        </p:nvSpPr>
        <p:spPr>
          <a:xfrm>
            <a:off x="5469152" y="974023"/>
            <a:ext cx="4683951" cy="6138155"/>
          </a:xfrm>
          <a:prstGeom prst="rect">
            <a:avLst/>
          </a:prstGeom>
        </p:spPr>
        <p:txBody>
          <a:bodyPr wrap="square">
            <a:spAutoFit/>
          </a:bodyPr>
          <a:lstStyle/>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FK Louny </a:t>
            </a:r>
            <a:r>
              <a:rPr lang="cs-CZ" dirty="0">
                <a:latin typeface="Arial" panose="020B0604020202020204" pitchFamily="34" charset="0"/>
                <a:ea typeface="Calibri" panose="020F0502020204030204" pitchFamily="34" charset="0"/>
                <a:cs typeface="Arial" panose="020B0604020202020204" pitchFamily="34" charset="0"/>
              </a:rPr>
              <a:t>na podzim přišly pouze o 2 body a mají náskok 9 bodu před Srbicemi. Nemyslí na nic jiného než na návrat do divize. Hlásí 2 posily bývalého juniora Sparty </a:t>
            </a:r>
            <a:r>
              <a:rPr lang="cs-CZ" dirty="0" err="1">
                <a:latin typeface="Arial" panose="020B0604020202020204" pitchFamily="34" charset="0"/>
                <a:ea typeface="Calibri" panose="020F0502020204030204" pitchFamily="34" charset="0"/>
                <a:cs typeface="Arial" panose="020B0604020202020204" pitchFamily="34" charset="0"/>
              </a:rPr>
              <a:t>Sulovského</a:t>
            </a:r>
            <a:r>
              <a:rPr lang="cs-CZ" dirty="0">
                <a:latin typeface="Arial" panose="020B0604020202020204" pitchFamily="34" charset="0"/>
                <a:ea typeface="Calibri" panose="020F0502020204030204" pitchFamily="34" charset="0"/>
                <a:cs typeface="Arial" panose="020B0604020202020204" pitchFamily="34" charset="0"/>
              </a:rPr>
              <a:t>, který přišel z Žatce a Kočího z </a:t>
            </a:r>
            <a:r>
              <a:rPr lang="cs-CZ" dirty="0" err="1">
                <a:latin typeface="Arial" panose="020B0604020202020204" pitchFamily="34" charset="0"/>
                <a:ea typeface="Calibri" panose="020F0502020204030204" pitchFamily="34" charset="0"/>
                <a:cs typeface="Arial" panose="020B0604020202020204" pitchFamily="34" charset="0"/>
              </a:rPr>
              <a:t>Jiren</a:t>
            </a:r>
            <a:r>
              <a:rPr lang="cs-CZ" dirty="0">
                <a:latin typeface="Arial" panose="020B0604020202020204" pitchFamily="34" charset="0"/>
                <a:ea typeface="Calibri" panose="020F0502020204030204" pitchFamily="34" charset="0"/>
                <a:cs typeface="Arial" panose="020B0604020202020204" pitchFamily="34" charset="0"/>
              </a:rPr>
              <a:t> </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TJ Sokol Srbice </a:t>
            </a:r>
            <a:r>
              <a:rPr lang="cs-CZ" dirty="0">
                <a:latin typeface="Arial" panose="020B0604020202020204" pitchFamily="34" charset="0"/>
                <a:ea typeface="Calibri" panose="020F0502020204030204" pitchFamily="34" charset="0"/>
                <a:cs typeface="Arial" panose="020B0604020202020204" pitchFamily="34" charset="0"/>
              </a:rPr>
              <a:t>hledají útočníka za zraněného nejlepšího střelce </a:t>
            </a:r>
            <a:r>
              <a:rPr lang="cs-CZ" dirty="0" err="1">
                <a:latin typeface="Arial" panose="020B0604020202020204" pitchFamily="34" charset="0"/>
                <a:ea typeface="Calibri" panose="020F0502020204030204" pitchFamily="34" charset="0"/>
                <a:cs typeface="Arial" panose="020B0604020202020204" pitchFamily="34" charset="0"/>
              </a:rPr>
              <a:t>Egrta</a:t>
            </a:r>
            <a:r>
              <a:rPr lang="cs-CZ" dirty="0">
                <a:latin typeface="Arial" panose="020B0604020202020204" pitchFamily="34" charset="0"/>
                <a:ea typeface="Calibri" panose="020F0502020204030204" pitchFamily="34" charset="0"/>
                <a:cs typeface="Arial" panose="020B0604020202020204" pitchFamily="34" charset="0"/>
              </a:rPr>
              <a:t>. V případě postupu řeší problém nevyhovujícího hřiště v podobě umělé trávy</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SK STAP </a:t>
            </a:r>
            <a:r>
              <a:rPr lang="cs-CZ" sz="16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Tratec</a:t>
            </a: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Vilémov  </a:t>
            </a:r>
            <a:r>
              <a:rPr lang="cs-CZ" dirty="0">
                <a:latin typeface="Arial" panose="020B0604020202020204" pitchFamily="34" charset="0"/>
                <a:ea typeface="Calibri" panose="020F0502020204030204" pitchFamily="34" charset="0"/>
                <a:cs typeface="Arial" panose="020B0604020202020204" pitchFamily="34" charset="0"/>
              </a:rPr>
              <a:t>se chce udržet na špici a cílem je skončit do 3. místa. Chtějí udržet místo nejlepšího mužstva okresu. </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SK Štětí </a:t>
            </a:r>
            <a:r>
              <a:rPr lang="cs-CZ" dirty="0">
                <a:latin typeface="Arial" panose="020B0604020202020204" pitchFamily="34" charset="0"/>
                <a:ea typeface="Calibri" panose="020F0502020204030204" pitchFamily="34" charset="0"/>
                <a:cs typeface="Arial" panose="020B0604020202020204" pitchFamily="34" charset="0"/>
              </a:rPr>
              <a:t>trénovalo v zimě na umělce v Roudnici </a:t>
            </a:r>
            <a:r>
              <a:rPr lang="cs-CZ" dirty="0" err="1">
                <a:latin typeface="Arial" panose="020B0604020202020204" pitchFamily="34" charset="0"/>
                <a:ea typeface="Calibri" panose="020F0502020204030204" pitchFamily="34" charset="0"/>
                <a:cs typeface="Arial" panose="020B0604020202020204" pitchFamily="34" charset="0"/>
              </a:rPr>
              <a:t>n.L.</a:t>
            </a:r>
            <a:r>
              <a:rPr lang="cs-CZ" dirty="0">
                <a:latin typeface="Arial" panose="020B0604020202020204" pitchFamily="34" charset="0"/>
                <a:ea typeface="Calibri" panose="020F0502020204030204" pitchFamily="34" charset="0"/>
                <a:cs typeface="Arial" panose="020B0604020202020204" pitchFamily="34" charset="0"/>
              </a:rPr>
              <a:t> Kvalitní přípravu narušovala mnohá zranění. Štětí má v plánu udržet se do 4. místa.</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TJ Krupka </a:t>
            </a:r>
            <a:r>
              <a:rPr lang="cs-CZ" dirty="0">
                <a:latin typeface="Arial" panose="020B0604020202020204" pitchFamily="34" charset="0"/>
                <a:ea typeface="Calibri" panose="020F0502020204030204" pitchFamily="34" charset="0"/>
                <a:cs typeface="Arial" panose="020B0604020202020204" pitchFamily="34" charset="0"/>
              </a:rPr>
              <a:t>chce postupně omlazovat kádr. Kádr doznal v zimě dost změn, jako třena odchod Emila Rilkeho do Mostu. Cíl je podle trenéra Martina Vrtišky skončit 3.</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ASK Lovosice </a:t>
            </a:r>
            <a:r>
              <a:rPr lang="cs-CZ" dirty="0">
                <a:latin typeface="Arial" panose="020B0604020202020204" pitchFamily="34" charset="0"/>
                <a:ea typeface="Calibri" panose="020F0502020204030204" pitchFamily="34" charset="0"/>
                <a:cs typeface="Arial" panose="020B0604020202020204" pitchFamily="34" charset="0"/>
              </a:rPr>
              <a:t>chtějí změnit herní styl a mají k tomu pomoci i 2 posily Lukáš Stejskal a Matěj Walter, kteří v nedávné době působili ve Štětí. V přípravě tým nezářil, ale cíl je skončit do 8. místa.</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SK Baník Modlany </a:t>
            </a:r>
            <a:r>
              <a:rPr lang="cs-CZ" dirty="0">
                <a:latin typeface="Arial" panose="020B0604020202020204" pitchFamily="34" charset="0"/>
                <a:ea typeface="Calibri" panose="020F0502020204030204" pitchFamily="34" charset="0"/>
                <a:cs typeface="Arial" panose="020B0604020202020204" pitchFamily="34" charset="0"/>
              </a:rPr>
              <a:t>tým má ve svém středu několik bývalých ligových fotbalistů. O divizi neusilují a fotbal si zde chtějí hlavně užívat. </a:t>
            </a:r>
          </a:p>
          <a:p>
            <a:pPr marL="342900" lvl="0" indent="-342900" algn="just">
              <a:lnSpc>
                <a:spcPct val="107000"/>
              </a:lnSpc>
              <a:spcAft>
                <a:spcPts val="0"/>
              </a:spcAft>
              <a:buFont typeface="+mj-lt"/>
              <a:buAutoNum type="arabicPeriod"/>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SK </a:t>
            </a:r>
            <a:r>
              <a:rPr lang="cs-CZ" sz="16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Brné</a:t>
            </a: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cs-CZ" dirty="0">
                <a:latin typeface="Arial" panose="020B0604020202020204" pitchFamily="34" charset="0"/>
                <a:ea typeface="Calibri" panose="020F0502020204030204" pitchFamily="34" charset="0"/>
                <a:cs typeface="Arial" panose="020B0604020202020204" pitchFamily="34" charset="0"/>
              </a:rPr>
              <a:t>odešel nejlepší střelec Jan </a:t>
            </a:r>
            <a:r>
              <a:rPr lang="cs-CZ" dirty="0" err="1">
                <a:latin typeface="Arial" panose="020B0604020202020204" pitchFamily="34" charset="0"/>
                <a:ea typeface="Calibri" panose="020F0502020204030204" pitchFamily="34" charset="0"/>
                <a:cs typeface="Arial" panose="020B0604020202020204" pitchFamily="34" charset="0"/>
              </a:rPr>
              <a:t>Králik</a:t>
            </a:r>
            <a:r>
              <a:rPr lang="cs-CZ" dirty="0">
                <a:latin typeface="Arial" panose="020B0604020202020204" pitchFamily="34" charset="0"/>
                <a:ea typeface="Calibri" panose="020F0502020204030204" pitchFamily="34" charset="0"/>
                <a:cs typeface="Arial" panose="020B0604020202020204" pitchFamily="34" charset="0"/>
              </a:rPr>
              <a:t> do Mostu. Mají zde však </a:t>
            </a:r>
            <a:r>
              <a:rPr lang="cs-CZ" dirty="0" err="1">
                <a:latin typeface="Arial" panose="020B0604020202020204" pitchFamily="34" charset="0"/>
                <a:ea typeface="Calibri" panose="020F0502020204030204" pitchFamily="34" charset="0"/>
                <a:cs typeface="Arial" panose="020B0604020202020204" pitchFamily="34" charset="0"/>
              </a:rPr>
              <a:t>Jevgenije</a:t>
            </a:r>
            <a:r>
              <a:rPr lang="cs-CZ" dirty="0">
                <a:latin typeface="Arial" panose="020B0604020202020204" pitchFamily="34" charset="0"/>
                <a:ea typeface="Calibri" panose="020F0502020204030204" pitchFamily="34" charset="0"/>
                <a:cs typeface="Arial" panose="020B0604020202020204" pitchFamily="34" charset="0"/>
              </a:rPr>
              <a:t> </a:t>
            </a:r>
            <a:r>
              <a:rPr lang="cs-CZ" dirty="0" err="1">
                <a:latin typeface="Arial" panose="020B0604020202020204" pitchFamily="34" charset="0"/>
                <a:ea typeface="Calibri" panose="020F0502020204030204" pitchFamily="34" charset="0"/>
                <a:cs typeface="Arial" panose="020B0604020202020204" pitchFamily="34" charset="0"/>
              </a:rPr>
              <a:t>Demčenka</a:t>
            </a:r>
            <a:r>
              <a:rPr lang="cs-CZ" dirty="0">
                <a:latin typeface="Arial" panose="020B0604020202020204" pitchFamily="34" charset="0"/>
                <a:ea typeface="Calibri" panose="020F0502020204030204" pitchFamily="34" charset="0"/>
                <a:cs typeface="Arial" panose="020B0604020202020204" pitchFamily="34" charset="0"/>
              </a:rPr>
              <a:t>, který vstřelil 9 gólů. V přípravě ani jednou </a:t>
            </a:r>
            <a:r>
              <a:rPr lang="cs-CZ" dirty="0" err="1">
                <a:latin typeface="Arial" panose="020B0604020202020204" pitchFamily="34" charset="0"/>
                <a:ea typeface="Calibri" panose="020F0502020204030204" pitchFamily="34" charset="0"/>
                <a:cs typeface="Arial" panose="020B0604020202020204" pitchFamily="34" charset="0"/>
              </a:rPr>
              <a:t>Brná</a:t>
            </a:r>
            <a:r>
              <a:rPr lang="cs-CZ" dirty="0">
                <a:latin typeface="Arial" panose="020B0604020202020204" pitchFamily="34" charset="0"/>
                <a:ea typeface="Calibri" panose="020F0502020204030204" pitchFamily="34" charset="0"/>
                <a:cs typeface="Arial" panose="020B0604020202020204" pitchFamily="34" charset="0"/>
              </a:rPr>
              <a:t> neprohrála. S 6. až 8. místem by byla v </a:t>
            </a:r>
            <a:r>
              <a:rPr lang="cs-CZ" dirty="0" err="1">
                <a:latin typeface="Arial" panose="020B0604020202020204" pitchFamily="34" charset="0"/>
                <a:ea typeface="Calibri" panose="020F0502020204030204" pitchFamily="34" charset="0"/>
                <a:cs typeface="Arial" panose="020B0604020202020204" pitchFamily="34" charset="0"/>
              </a:rPr>
              <a:t>Brné</a:t>
            </a:r>
            <a:r>
              <a:rPr lang="cs-CZ" dirty="0">
                <a:latin typeface="Arial" panose="020B0604020202020204" pitchFamily="34" charset="0"/>
                <a:ea typeface="Calibri" panose="020F0502020204030204" pitchFamily="34" charset="0"/>
                <a:cs typeface="Arial" panose="020B0604020202020204" pitchFamily="34" charset="0"/>
              </a:rPr>
              <a:t> spokojenost.</a:t>
            </a:r>
            <a:endParaRPr lang="cs-CZ"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FA38F12A-0519-40C8-8761-87991EE84081}"/>
              </a:ext>
            </a:extLst>
          </p:cNvPr>
          <p:cNvSpPr txBox="1"/>
          <p:nvPr/>
        </p:nvSpPr>
        <p:spPr>
          <a:xfrm>
            <a:off x="5469153" y="91108"/>
            <a:ext cx="4683951" cy="830997"/>
          </a:xfrm>
          <a:prstGeom prst="rect">
            <a:avLst/>
          </a:prstGeom>
          <a:gradFill>
            <a:gsLst>
              <a:gs pos="34000">
                <a:srgbClr val="FFFF99"/>
              </a:gs>
              <a:gs pos="78000">
                <a:schemeClr val="accent1">
                  <a:lumMod val="30000"/>
                  <a:lumOff val="70000"/>
                </a:schemeClr>
              </a:gs>
            </a:gsLst>
            <a:lin ang="5400000" scaled="1"/>
          </a:gradFill>
          <a:effectLst>
            <a:softEdge rad="0"/>
          </a:effectLst>
        </p:spPr>
        <p:txBody>
          <a:bodyPr wrap="square" rtlCol="0">
            <a:spAutoFit/>
          </a:bodyPr>
          <a:lstStyle/>
          <a:p>
            <a:pPr algn="ctr"/>
            <a:r>
              <a:rPr lang="cs-CZ" sz="2400" dirty="0">
                <a:latin typeface="Georgia Pro Cond Black" panose="02040A06050405020203" pitchFamily="18" charset="0"/>
              </a:rPr>
              <a:t>Plány mužstev do jarní části soutěže</a:t>
            </a:r>
          </a:p>
        </p:txBody>
      </p:sp>
    </p:spTree>
    <p:extLst>
      <p:ext uri="{BB962C8B-B14F-4D97-AF65-F5344CB8AC3E}">
        <p14:creationId xmlns:p14="http://schemas.microsoft.com/office/powerpoint/2010/main" val="30308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18</a:t>
            </a:r>
          </a:p>
        </p:txBody>
      </p:sp>
      <p:sp>
        <p:nvSpPr>
          <p:cNvPr id="13" name="TextovéPole 12"/>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27</a:t>
            </a:r>
          </a:p>
        </p:txBody>
      </p:sp>
      <p:sp>
        <p:nvSpPr>
          <p:cNvPr id="14" name="TextovéPole 13"/>
          <p:cNvSpPr txBox="1"/>
          <p:nvPr/>
        </p:nvSpPr>
        <p:spPr>
          <a:xfrm>
            <a:off x="5375001" y="823377"/>
            <a:ext cx="4778103" cy="4524315"/>
          </a:xfrm>
          <a:prstGeom prst="rect">
            <a:avLst/>
          </a:prstGeom>
          <a:solidFill>
            <a:schemeClr val="bg1">
              <a:lumMod val="95000"/>
            </a:schemeClr>
          </a:solidFill>
          <a:effectLst>
            <a:glow rad="101600">
              <a:srgbClr val="FFFF66">
                <a:alpha val="40000"/>
              </a:srgbClr>
            </a:glow>
            <a:softEdge rad="0"/>
          </a:effectLst>
        </p:spPr>
        <p:txBody>
          <a:bodyPr wrap="square" rtlCol="0">
            <a:spAutoFit/>
          </a:bodyPr>
          <a:lstStyle/>
          <a:p>
            <a:pPr algn="just"/>
            <a:r>
              <a:rPr lang="cs-CZ" dirty="0">
                <a:latin typeface="Arial" panose="020B0604020202020204" pitchFamily="34" charset="0"/>
                <a:cs typeface="Arial" panose="020B0604020202020204" pitchFamily="34" charset="0"/>
              </a:rPr>
              <a:t>odejít do FK Neratovic-</a:t>
            </a:r>
            <a:r>
              <a:rPr lang="cs-CZ" dirty="0" err="1">
                <a:latin typeface="Arial" panose="020B0604020202020204" pitchFamily="34" charset="0"/>
                <a:cs typeface="Arial" panose="020B0604020202020204" pitchFamily="34" charset="0"/>
              </a:rPr>
              <a:t>Byškovic</a:t>
            </a:r>
            <a:r>
              <a:rPr lang="cs-CZ" dirty="0">
                <a:latin typeface="Arial" panose="020B0604020202020204" pitchFamily="34" charset="0"/>
                <a:cs typeface="Arial" panose="020B0604020202020204" pitchFamily="34" charset="0"/>
              </a:rPr>
              <a:t> odkud do Štětí před rokem přišel.  Odchody bývají ve fotbale doprovázeny příchody.  Ve Štětí jsme v zimě dva zaznamenali. Z hostování v Horních Počaplech přišel brankář Matěj Svoboda. Štětský odchovanec loni ještě dorostenec, který patřil k nadějnému ročníku fotbalistů narozených v roce 1999. Druhým novým hráčem pro jarní část je Tomáš Písař. Přestoupil z TJ Sokolu </a:t>
            </a:r>
            <a:r>
              <a:rPr lang="cs-CZ" dirty="0" err="1">
                <a:latin typeface="Arial" panose="020B0604020202020204" pitchFamily="34" charset="0"/>
                <a:cs typeface="Arial" panose="020B0604020202020204" pitchFamily="34" charset="0"/>
              </a:rPr>
              <a:t>Pokratice</a:t>
            </a:r>
            <a:r>
              <a:rPr lang="cs-CZ" dirty="0">
                <a:latin typeface="Arial" panose="020B0604020202020204" pitchFamily="34" charset="0"/>
                <a:cs typeface="Arial" panose="020B0604020202020204" pitchFamily="34" charset="0"/>
              </a:rPr>
              <a:t>-Litoměřice, ale poslední 2 roky hrál za rezervu FK Litoměřicko, kde patřil k nejlepším střelcům. Mužstvo má ve svém středu kvalitní fotbalisty a v jeho silách je bojovat v Ústeckém přeboru o příčky nejvyšší. Na 1. místo, kde jsou s obrovským náskokem FK Louny už to nevypadá, ale dostat se na 3. případně i 2. místo není nereálné. S tím se samozřejmě nabízí i otázka, zda chceme bojovat o postup. Opověď je jednoduchá. Do každého zápasu budeme nastupovat s cílem vyhrát a bude-li z toho postup, tak pak teprve uvidíme. Postupuje však dle soutěžního řádu pouze vítěz. Postup mimo pořadí není na programu dne.  Navíc FAČR chystá pro příští ročník změnu. Ruší se juniorská liga a v Čechách budou vytvořeny  2 skupiny 3. ligy. Jak se nakonec mužstva v pavučině sestupů a postupů rozdělí je tak trochu tajenkou a na její vyřešení budeme čekat až do léta. Před námi je nyní ale 15 jarních zápasů, kde se ukáže jak na tom jednotlivé týmy jsou a na jaké umístění mohou pomýšlet. </a:t>
            </a:r>
          </a:p>
        </p:txBody>
      </p:sp>
      <p:sp>
        <p:nvSpPr>
          <p:cNvPr id="15" name="TextovéPole 14"/>
          <p:cNvSpPr txBox="1"/>
          <p:nvPr/>
        </p:nvSpPr>
        <p:spPr>
          <a:xfrm>
            <a:off x="5375001" y="31294"/>
            <a:ext cx="4778104" cy="707886"/>
          </a:xfrm>
          <a:prstGeom prst="rect">
            <a:avLst/>
          </a:prstGeom>
          <a:pattFill prst="wdDnDiag">
            <a:fgClr>
              <a:srgbClr val="99FFCC"/>
            </a:fgClr>
            <a:bgClr>
              <a:schemeClr val="bg1"/>
            </a:bgClr>
          </a:pattFill>
          <a:effectLst>
            <a:softEdge rad="0"/>
          </a:effectLst>
        </p:spPr>
        <p:txBody>
          <a:bodyPr wrap="square" rtlCol="0">
            <a:spAutoFit/>
          </a:bodyPr>
          <a:lstStyle/>
          <a:p>
            <a:pPr algn="ctr"/>
            <a:r>
              <a:rPr lang="cs-CZ" sz="2000" dirty="0">
                <a:solidFill>
                  <a:srgbClr val="9900FF"/>
                </a:solidFill>
                <a:latin typeface="Arial Black" panose="020B0A04020102020204" pitchFamily="34" charset="0"/>
              </a:rPr>
              <a:t>Pokračování zimní přípravy mužstva dospělých </a:t>
            </a:r>
          </a:p>
        </p:txBody>
      </p:sp>
      <p:pic>
        <p:nvPicPr>
          <p:cNvPr id="16" name="Obrázek 15"/>
          <p:cNvPicPr>
            <a:picLocks noChangeAspect="1"/>
          </p:cNvPicPr>
          <p:nvPr/>
        </p:nvPicPr>
        <p:blipFill>
          <a:blip r:embed="rId2"/>
          <a:stretch>
            <a:fillRect/>
          </a:stretch>
        </p:blipFill>
        <p:spPr>
          <a:xfrm>
            <a:off x="8712944" y="5573507"/>
            <a:ext cx="1075765" cy="1053944"/>
          </a:xfrm>
          <a:prstGeom prst="rect">
            <a:avLst/>
          </a:prstGeom>
        </p:spPr>
      </p:pic>
      <p:pic>
        <p:nvPicPr>
          <p:cNvPr id="17" name="Obrázek 16"/>
          <p:cNvPicPr>
            <a:picLocks noChangeAspect="1"/>
          </p:cNvPicPr>
          <p:nvPr/>
        </p:nvPicPr>
        <p:blipFill>
          <a:blip r:embed="rId3"/>
          <a:stretch>
            <a:fillRect/>
          </a:stretch>
        </p:blipFill>
        <p:spPr>
          <a:xfrm>
            <a:off x="6048648" y="5553241"/>
            <a:ext cx="959649" cy="1019289"/>
          </a:xfrm>
          <a:prstGeom prst="rect">
            <a:avLst/>
          </a:prstGeom>
        </p:spPr>
      </p:pic>
      <p:sp>
        <p:nvSpPr>
          <p:cNvPr id="3" name="Obdélník 2">
            <a:extLst>
              <a:ext uri="{FF2B5EF4-FFF2-40B4-BE49-F238E27FC236}">
                <a16:creationId xmlns:a16="http://schemas.microsoft.com/office/drawing/2014/main" id="{46777202-AF31-4586-930F-7ABF65B390D9}"/>
              </a:ext>
            </a:extLst>
          </p:cNvPr>
          <p:cNvSpPr/>
          <p:nvPr/>
        </p:nvSpPr>
        <p:spPr>
          <a:xfrm>
            <a:off x="95724" y="930551"/>
            <a:ext cx="4804434" cy="5503494"/>
          </a:xfrm>
          <a:prstGeom prst="rect">
            <a:avLst/>
          </a:prstGeom>
        </p:spPr>
        <p:txBody>
          <a:bodyPr wrap="square">
            <a:spAutoFit/>
          </a:bodyPr>
          <a:lstStyle/>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9. TJ Horní Jiřetín </a:t>
            </a:r>
            <a:r>
              <a:rPr lang="cs-CZ" dirty="0">
                <a:latin typeface="Arial" panose="020B0604020202020204" pitchFamily="34" charset="0"/>
                <a:ea typeface="Calibri" panose="020F0502020204030204" pitchFamily="34" charset="0"/>
                <a:cs typeface="Arial" panose="020B0604020202020204" pitchFamily="34" charset="0"/>
              </a:rPr>
              <a:t>se chce dle slov trenéra Pavla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Chaloupky na jaře posunout z 9. místa o něco výše. </a:t>
            </a:r>
          </a:p>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10. FK Litoměřicko B </a:t>
            </a:r>
            <a:r>
              <a:rPr lang="cs-CZ" dirty="0">
                <a:latin typeface="Arial" panose="020B0604020202020204" pitchFamily="34" charset="0"/>
                <a:ea typeface="Calibri" panose="020F0502020204030204" pitchFamily="34" charset="0"/>
                <a:cs typeface="Arial" panose="020B0604020202020204" pitchFamily="34" charset="0"/>
              </a:rPr>
              <a:t>mluví o záchraně, protože nad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sestupovým místem mají náskok 3 bodů. Zlepšit chtějí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obranu, protože inkasovali 49 branek.</a:t>
            </a:r>
          </a:p>
          <a:p>
            <a:pPr lvl="0" algn="just">
              <a:lnSpc>
                <a:spcPct val="107000"/>
              </a:lnSpc>
              <a:spcAft>
                <a:spcPts val="0"/>
              </a:spcAft>
            </a:pPr>
            <a:r>
              <a:rPr lang="cs-CZ" sz="1600" dirty="0">
                <a:latin typeface="Arial" panose="020B0604020202020204" pitchFamily="34" charset="0"/>
                <a:ea typeface="Calibri" panose="020F0502020204030204" pitchFamily="34" charset="0"/>
                <a:cs typeface="Arial" panose="020B0604020202020204" pitchFamily="34" charset="0"/>
              </a:rPr>
              <a:t>11. </a:t>
            </a: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FK Tatran Kadaň  </a:t>
            </a:r>
            <a:r>
              <a:rPr lang="cs-CZ" dirty="0">
                <a:latin typeface="Arial" panose="020B0604020202020204" pitchFamily="34" charset="0"/>
                <a:ea typeface="Calibri" panose="020F0502020204030204" pitchFamily="34" charset="0"/>
                <a:cs typeface="Arial" panose="020B0604020202020204" pitchFamily="34" charset="0"/>
              </a:rPr>
              <a:t>měla špatný začátek soutěže.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Pak se lepšila a i na jaře chce dle trenéra Jindřicha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a:t>
            </a:r>
            <a:r>
              <a:rPr lang="cs-CZ" dirty="0" err="1">
                <a:latin typeface="Arial" panose="020B0604020202020204" pitchFamily="34" charset="0"/>
                <a:ea typeface="Calibri" panose="020F0502020204030204" pitchFamily="34" charset="0"/>
                <a:cs typeface="Arial" panose="020B0604020202020204" pitchFamily="34" charset="0"/>
              </a:rPr>
              <a:t>Hefnera</a:t>
            </a:r>
            <a:r>
              <a:rPr lang="cs-CZ" dirty="0">
                <a:latin typeface="Arial" panose="020B0604020202020204" pitchFamily="34" charset="0"/>
                <a:ea typeface="Calibri" panose="020F0502020204030204" pitchFamily="34" charset="0"/>
                <a:cs typeface="Arial" panose="020B0604020202020204" pitchFamily="34" charset="0"/>
              </a:rPr>
              <a:t> v tabulce stoupat nahoru.</a:t>
            </a:r>
          </a:p>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12. FK Slavoj Žatec </a:t>
            </a:r>
            <a:r>
              <a:rPr lang="cs-CZ" dirty="0">
                <a:latin typeface="Arial" panose="020B0604020202020204" pitchFamily="34" charset="0"/>
                <a:ea typeface="Calibri" panose="020F0502020204030204" pitchFamily="34" charset="0"/>
                <a:cs typeface="Arial" panose="020B0604020202020204" pitchFamily="34" charset="0"/>
              </a:rPr>
              <a:t>chce mít dobrý začátek a dostat se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do klidného středu tabulky. V zimě moc přípravných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zápasů neodehrál, ale i tak byla příprava kvalitní,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Nejlepším střelce je Petr </a:t>
            </a:r>
            <a:r>
              <a:rPr lang="cs-CZ" dirty="0" err="1">
                <a:latin typeface="Arial" panose="020B0604020202020204" pitchFamily="34" charset="0"/>
                <a:ea typeface="Calibri" panose="020F0502020204030204" pitchFamily="34" charset="0"/>
                <a:cs typeface="Arial" panose="020B0604020202020204" pitchFamily="34" charset="0"/>
              </a:rPr>
              <a:t>Klinec</a:t>
            </a:r>
            <a:r>
              <a:rPr lang="cs-CZ" dirty="0">
                <a:latin typeface="Arial" panose="020B0604020202020204" pitchFamily="34" charset="0"/>
                <a:ea typeface="Calibri" panose="020F0502020204030204" pitchFamily="34" charset="0"/>
                <a:cs typeface="Arial" panose="020B0604020202020204" pitchFamily="34" charset="0"/>
              </a:rPr>
              <a:t> se 16 brankami.</a:t>
            </a:r>
          </a:p>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13. FK Dobroměřice </a:t>
            </a:r>
            <a:r>
              <a:rPr lang="cs-CZ" dirty="0">
                <a:latin typeface="Arial" panose="020B0604020202020204" pitchFamily="34" charset="0"/>
                <a:ea typeface="Calibri" panose="020F0502020204030204" pitchFamily="34" charset="0"/>
                <a:cs typeface="Arial" panose="020B0604020202020204" pitchFamily="34" charset="0"/>
              </a:rPr>
              <a:t>mají zimní střeleckou posilu Zdeňka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Zmeškala, který v přípravě skóroval 5x a měl by pomoci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v boji o záchranu. </a:t>
            </a:r>
          </a:p>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14. TJ Spartak Perštejn </a:t>
            </a:r>
            <a:r>
              <a:rPr lang="cs-CZ" dirty="0">
                <a:latin typeface="Arial" panose="020B0604020202020204" pitchFamily="34" charset="0"/>
                <a:ea typeface="Calibri" panose="020F0502020204030204" pitchFamily="34" charset="0"/>
                <a:cs typeface="Arial" panose="020B0604020202020204" pitchFamily="34" charset="0"/>
              </a:rPr>
              <a:t>vyhrál na podzim jen 4x a čeká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ho horké jaro. V prvním jarním kole vyhrál na penalty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v Jílovém.  </a:t>
            </a:r>
          </a:p>
          <a:p>
            <a:pPr lvl="0" algn="just">
              <a:lnSpc>
                <a:spcPct val="107000"/>
              </a:lnSpc>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15. FK Jílové </a:t>
            </a:r>
            <a:r>
              <a:rPr lang="cs-CZ" dirty="0">
                <a:latin typeface="Arial" panose="020B0604020202020204" pitchFamily="34" charset="0"/>
                <a:ea typeface="Calibri" panose="020F0502020204030204" pitchFamily="34" charset="0"/>
                <a:cs typeface="Arial" panose="020B0604020202020204" pitchFamily="34" charset="0"/>
              </a:rPr>
              <a:t>má navíc říká trenér Pavel </a:t>
            </a:r>
            <a:r>
              <a:rPr lang="cs-CZ" dirty="0" err="1">
                <a:latin typeface="Arial" panose="020B0604020202020204" pitchFamily="34" charset="0"/>
                <a:ea typeface="Calibri" panose="020F0502020204030204" pitchFamily="34" charset="0"/>
                <a:cs typeface="Arial" panose="020B0604020202020204" pitchFamily="34" charset="0"/>
              </a:rPr>
              <a:t>Salava</a:t>
            </a:r>
            <a:r>
              <a:rPr lang="cs-CZ" dirty="0">
                <a:latin typeface="Arial" panose="020B0604020202020204" pitchFamily="34" charset="0"/>
                <a:ea typeface="Calibri" panose="020F0502020204030204" pitchFamily="34" charset="0"/>
                <a:cs typeface="Arial" panose="020B0604020202020204" pitchFamily="34" charset="0"/>
              </a:rPr>
              <a:t>. V kádru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velké změny nenastaly. Přišel Lukáš Čtvrtníček, který zde </a:t>
            </a:r>
          </a:p>
          <a:p>
            <a:pPr lvl="0" algn="just">
              <a:lnSpc>
                <a:spcPct val="107000"/>
              </a:lnSpc>
              <a:spcAft>
                <a:spcPts val="0"/>
              </a:spcAft>
            </a:pPr>
            <a:r>
              <a:rPr lang="cs-CZ" dirty="0">
                <a:latin typeface="Arial" panose="020B0604020202020204" pitchFamily="34" charset="0"/>
                <a:ea typeface="Calibri" panose="020F0502020204030204" pitchFamily="34" charset="0"/>
                <a:cs typeface="Arial" panose="020B0604020202020204" pitchFamily="34" charset="0"/>
              </a:rPr>
              <a:t>        dříve hrával.</a:t>
            </a:r>
          </a:p>
          <a:p>
            <a:pPr lvl="0" algn="just">
              <a:spcAft>
                <a:spcPts val="0"/>
              </a:spcAft>
            </a:pPr>
            <a:r>
              <a:rPr lang="cs-CZ" sz="1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16. FK Jiskra Modrá </a:t>
            </a:r>
            <a:r>
              <a:rPr lang="cs-CZ" dirty="0">
                <a:latin typeface="Arial" panose="020B0604020202020204" pitchFamily="34" charset="0"/>
                <a:ea typeface="Calibri" panose="020F0502020204030204" pitchFamily="34" charset="0"/>
                <a:cs typeface="Arial" panose="020B0604020202020204" pitchFamily="34" charset="0"/>
              </a:rPr>
              <a:t>se s případným sestupem nechce     </a:t>
            </a:r>
          </a:p>
          <a:p>
            <a:pPr lvl="0" algn="just">
              <a:spcAft>
                <a:spcPts val="0"/>
              </a:spcAft>
            </a:pPr>
            <a:r>
              <a:rPr lang="cs-CZ" dirty="0">
                <a:latin typeface="Arial" panose="020B0604020202020204" pitchFamily="34" charset="0"/>
                <a:ea typeface="Calibri" panose="020F0502020204030204" pitchFamily="34" charset="0"/>
                <a:cs typeface="Arial" panose="020B0604020202020204" pitchFamily="34" charset="0"/>
              </a:rPr>
              <a:t>       smířit. Přišli noví hráči, 2 z nich jsou Z Ghany. Problémy ze</a:t>
            </a:r>
          </a:p>
          <a:p>
            <a:pPr lvl="0" algn="just">
              <a:spcAft>
                <a:spcPts val="0"/>
              </a:spcAft>
            </a:pPr>
            <a:r>
              <a:rPr lang="cs-CZ" dirty="0">
                <a:latin typeface="Arial" panose="020B0604020202020204" pitchFamily="34" charset="0"/>
                <a:ea typeface="Calibri" panose="020F0502020204030204" pitchFamily="34" charset="0"/>
                <a:cs typeface="Arial" panose="020B0604020202020204" pitchFamily="34" charset="0"/>
              </a:rPr>
              <a:t>       začátku sezóny, kdy nečekaně odešlo několik hráčů jsou </a:t>
            </a:r>
          </a:p>
          <a:p>
            <a:pPr lvl="0" algn="just">
              <a:spcAft>
                <a:spcPts val="0"/>
              </a:spcAft>
            </a:pPr>
            <a:r>
              <a:rPr lang="cs-CZ" dirty="0">
                <a:latin typeface="Arial" panose="020B0604020202020204" pitchFamily="34" charset="0"/>
                <a:ea typeface="Calibri" panose="020F0502020204030204" pitchFamily="34" charset="0"/>
                <a:cs typeface="Arial" panose="020B0604020202020204" pitchFamily="34" charset="0"/>
              </a:rPr>
              <a:t>      pryč a Modrá bude na jaře bojovat o udržení.   </a:t>
            </a:r>
          </a:p>
        </p:txBody>
      </p:sp>
      <p:sp>
        <p:nvSpPr>
          <p:cNvPr id="10" name="TextovéPole 9">
            <a:extLst>
              <a:ext uri="{FF2B5EF4-FFF2-40B4-BE49-F238E27FC236}">
                <a16:creationId xmlns:a16="http://schemas.microsoft.com/office/drawing/2014/main" id="{F840F47E-69F0-463A-8630-60F7CC270D5B}"/>
              </a:ext>
            </a:extLst>
          </p:cNvPr>
          <p:cNvSpPr txBox="1"/>
          <p:nvPr/>
        </p:nvSpPr>
        <p:spPr>
          <a:xfrm>
            <a:off x="95724" y="124207"/>
            <a:ext cx="4683951" cy="646331"/>
          </a:xfrm>
          <a:prstGeom prst="rect">
            <a:avLst/>
          </a:prstGeom>
          <a:gradFill>
            <a:gsLst>
              <a:gs pos="34000">
                <a:schemeClr val="accent1">
                  <a:lumMod val="20000"/>
                  <a:lumOff val="80000"/>
                </a:schemeClr>
              </a:gs>
              <a:gs pos="78000">
                <a:schemeClr val="bg1">
                  <a:lumMod val="85000"/>
                </a:schemeClr>
              </a:gs>
            </a:gsLst>
            <a:lin ang="5400000" scaled="1"/>
          </a:gradFill>
          <a:effectLst>
            <a:softEdge rad="0"/>
          </a:effectLst>
        </p:spPr>
        <p:txBody>
          <a:bodyPr wrap="square" rtlCol="0">
            <a:spAutoFit/>
          </a:bodyPr>
          <a:lstStyle/>
          <a:p>
            <a:pPr algn="ctr"/>
            <a:r>
              <a:rPr lang="cs-CZ" sz="1800" dirty="0">
                <a:solidFill>
                  <a:srgbClr val="0000CC"/>
                </a:solidFill>
                <a:latin typeface="Arial Black" panose="020B0A04020102020204" pitchFamily="34" charset="0"/>
              </a:rPr>
              <a:t>Mužstva ve spodní polovině tabulky se na jaře chtějí dostat výše</a:t>
            </a:r>
          </a:p>
        </p:txBody>
      </p:sp>
    </p:spTree>
    <p:extLst>
      <p:ext uri="{BB962C8B-B14F-4D97-AF65-F5344CB8AC3E}">
        <p14:creationId xmlns:p14="http://schemas.microsoft.com/office/powerpoint/2010/main" val="66928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26</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19</a:t>
            </a:r>
          </a:p>
        </p:txBody>
      </p:sp>
      <p:sp>
        <p:nvSpPr>
          <p:cNvPr id="16" name="TextovéPole 15"/>
          <p:cNvSpPr txBox="1"/>
          <p:nvPr/>
        </p:nvSpPr>
        <p:spPr>
          <a:xfrm>
            <a:off x="143992" y="91108"/>
            <a:ext cx="4752528" cy="1077218"/>
          </a:xfrm>
          <a:prstGeom prst="rect">
            <a:avLst/>
          </a:prstGeom>
          <a:blipFill>
            <a:blip r:embed="rId2">
              <a:alphaModFix amt="79000"/>
            </a:blip>
            <a:stretch>
              <a:fillRect/>
            </a:stretch>
          </a:blipFill>
          <a:ln w="34925">
            <a:solidFill>
              <a:srgbClr val="00B050"/>
            </a:solidFill>
          </a:ln>
          <a:effectLst>
            <a:softEdge rad="0"/>
          </a:effectLst>
        </p:spPr>
        <p:txBody>
          <a:bodyPr wrap="square" rtlCol="0">
            <a:spAutoFit/>
          </a:bodyPr>
          <a:lstStyle/>
          <a:p>
            <a:pPr algn="ctr"/>
            <a:r>
              <a:rPr lang="cs-CZ" sz="3200" dirty="0">
                <a:latin typeface="Georgia" panose="02040502050405020303" pitchFamily="18" charset="0"/>
              </a:rPr>
              <a:t>Zima mužstva dospělých</a:t>
            </a:r>
          </a:p>
        </p:txBody>
      </p:sp>
      <p:pic>
        <p:nvPicPr>
          <p:cNvPr id="17" name="Obrázek 16"/>
          <p:cNvPicPr>
            <a:picLocks noChangeAspect="1"/>
          </p:cNvPicPr>
          <p:nvPr/>
        </p:nvPicPr>
        <p:blipFill>
          <a:blip r:embed="rId3"/>
          <a:stretch>
            <a:fillRect/>
          </a:stretch>
        </p:blipFill>
        <p:spPr>
          <a:xfrm>
            <a:off x="1728168" y="1459260"/>
            <a:ext cx="1331417" cy="1296760"/>
          </a:xfrm>
          <a:prstGeom prst="rect">
            <a:avLst/>
          </a:prstGeom>
        </p:spPr>
      </p:pic>
      <p:sp>
        <p:nvSpPr>
          <p:cNvPr id="18" name="TextovéPole 17"/>
          <p:cNvSpPr txBox="1"/>
          <p:nvPr/>
        </p:nvSpPr>
        <p:spPr>
          <a:xfrm>
            <a:off x="127635" y="2975713"/>
            <a:ext cx="4785242" cy="3970318"/>
          </a:xfrm>
          <a:prstGeom prst="rect">
            <a:avLst/>
          </a:prstGeom>
          <a:solidFill>
            <a:schemeClr val="bg1">
              <a:lumMod val="95000"/>
            </a:schemeClr>
          </a:solidFill>
          <a:effectLst>
            <a:glow rad="101600">
              <a:srgbClr val="FFFF66">
                <a:alpha val="40000"/>
              </a:srgbClr>
            </a:glow>
            <a:softEdge rad="0"/>
          </a:effectLst>
        </p:spPr>
        <p:txBody>
          <a:bodyPr wrap="square" rtlCol="0">
            <a:spAutoFit/>
          </a:bodyPr>
          <a:lstStyle/>
          <a:p>
            <a:pPr algn="just"/>
            <a:r>
              <a:rPr lang="cs-CZ" dirty="0">
                <a:latin typeface="Arial" panose="020B0604020202020204" pitchFamily="34" charset="0"/>
                <a:cs typeface="Arial" panose="020B0604020202020204" pitchFamily="34" charset="0"/>
              </a:rPr>
              <a:t>Zimní přípravu zahájilo mužstvo dospělých x.xx.2019. Trénovalo 3x týdně. 2x na umělé trávě v Roudnici </a:t>
            </a:r>
            <a:r>
              <a:rPr lang="cs-CZ" dirty="0" err="1">
                <a:latin typeface="Arial" panose="020B0604020202020204" pitchFamily="34" charset="0"/>
                <a:cs typeface="Arial" panose="020B0604020202020204" pitchFamily="34" charset="0"/>
              </a:rPr>
              <a:t>n.L.</a:t>
            </a:r>
            <a:r>
              <a:rPr lang="cs-CZ" dirty="0">
                <a:latin typeface="Arial" panose="020B0604020202020204" pitchFamily="34" charset="0"/>
                <a:cs typeface="Arial" panose="020B0604020202020204" pitchFamily="34" charset="0"/>
              </a:rPr>
              <a:t> a 1x na umělce ve Štětí.  Velká změna v zimní pauze se odehrála na postu trenéra. Po roce a půl skončil z osobních důvodů Karel Zuna. Velká škoda, protože Karel patřil k hlavním osobnostem realizačního týmu. Jeho odchodu je věnována i jiná část zpravodaje. Skončit u týmu se rozhodl i masér Karel Zavřel, kterému také patří poděkování. Trenérský tandem doplnil Pavel </a:t>
            </a:r>
            <a:r>
              <a:rPr lang="cs-CZ" dirty="0" err="1">
                <a:latin typeface="Arial" panose="020B0604020202020204" pitchFamily="34" charset="0"/>
                <a:cs typeface="Arial" panose="020B0604020202020204" pitchFamily="34" charset="0"/>
              </a:rPr>
              <a:t>Hoznédl</a:t>
            </a:r>
            <a:r>
              <a:rPr lang="cs-CZ" dirty="0">
                <a:latin typeface="Arial" panose="020B0604020202020204" pitchFamily="34" charset="0"/>
                <a:cs typeface="Arial" panose="020B0604020202020204" pitchFamily="34" charset="0"/>
              </a:rPr>
              <a:t>. Mladý trenér, který má své hráčské i trenérské kořeny ve Štětí. Naposledy vedl úspěšný celek okresního přeboru FK Polepy.  Mužstvo v zimě sehrálo 6 zápasů z nichž 4 byly vítězné a ve 2 prohrálo. Nestřetávalo se s týmy z vyšších soutěží, ale i tak bylo dost prostoru vyzkoušet si varianty herních situací. Horší už to bylo s tréninkovým nácvikem, který byl ovlivněn zraněními a nemocemi. Kádr čítá 18 hráčů.  Po skončení podzimu se rozhodl neprodloužit smlouvu ve Štětí Matěj Walter, který zde byl na hostování z Brozan a nyní nastupuje za Lovosice. Záměr  vyzkoušet si strážení 3 tyčí za hranicemi České republiky se rozhodl Jiří Gabriel a do zimní přípravy se již nezapojil.  Třetím, kdo bude na jaře v sestavě Štětí chybět je Martin Rejman. Přípravu zde sice zahájil, ale brzy se rozhodl  </a:t>
            </a:r>
          </a:p>
        </p:txBody>
      </p:sp>
      <p:sp>
        <p:nvSpPr>
          <p:cNvPr id="2" name="TextovéPole 1">
            <a:extLst>
              <a:ext uri="{FF2B5EF4-FFF2-40B4-BE49-F238E27FC236}">
                <a16:creationId xmlns:a16="http://schemas.microsoft.com/office/drawing/2014/main" id="{9DCD17E5-EBC9-4710-AED4-41C05006A755}"/>
              </a:ext>
            </a:extLst>
          </p:cNvPr>
          <p:cNvSpPr txBox="1"/>
          <p:nvPr/>
        </p:nvSpPr>
        <p:spPr>
          <a:xfrm>
            <a:off x="5544592" y="114648"/>
            <a:ext cx="4511972" cy="2862322"/>
          </a:xfrm>
          <a:prstGeom prst="rect">
            <a:avLst/>
          </a:prstGeom>
          <a:pattFill prst="solidDmnd">
            <a:fgClr>
              <a:srgbClr val="99FFCC"/>
            </a:fgClr>
            <a:bgClr>
              <a:schemeClr val="bg1"/>
            </a:bgClr>
          </a:pattFill>
          <a:ln w="31750">
            <a:solidFill>
              <a:srgbClr val="D60093"/>
            </a:solidFill>
          </a:ln>
          <a:effectLst>
            <a:softEdge rad="0"/>
          </a:effectLst>
        </p:spPr>
        <p:txBody>
          <a:bodyPr wrap="square" rtlCol="0">
            <a:spAutoFit/>
          </a:bodyPr>
          <a:lstStyle/>
          <a:p>
            <a:pPr algn="ctr"/>
            <a:r>
              <a:rPr lang="cs-CZ" sz="3600" dirty="0">
                <a:latin typeface="Georgia Pro Cond Black" panose="02040A06050405020203" pitchFamily="18" charset="0"/>
              </a:rPr>
              <a:t>Kde nás také najdete</a:t>
            </a:r>
          </a:p>
          <a:p>
            <a:pPr algn="ctr"/>
            <a:r>
              <a:rPr lang="cs-CZ" sz="3600" dirty="0">
                <a:solidFill>
                  <a:schemeClr val="accent6">
                    <a:lumMod val="75000"/>
                  </a:schemeClr>
                </a:solidFill>
                <a:latin typeface="Arial Black" panose="020B0A04020102020204" pitchFamily="34" charset="0"/>
              </a:rPr>
              <a:t>www.</a:t>
            </a:r>
          </a:p>
          <a:p>
            <a:pPr algn="ctr"/>
            <a:r>
              <a:rPr lang="cs-CZ" sz="3600" dirty="0" err="1">
                <a:solidFill>
                  <a:schemeClr val="accent6">
                    <a:lumMod val="75000"/>
                  </a:schemeClr>
                </a:solidFill>
                <a:latin typeface="Arial Black" panose="020B0A04020102020204" pitchFamily="34" charset="0"/>
              </a:rPr>
              <a:t>stetimondifotbal</a:t>
            </a:r>
            <a:r>
              <a:rPr lang="cs-CZ" sz="3600" dirty="0">
                <a:solidFill>
                  <a:schemeClr val="accent6">
                    <a:lumMod val="75000"/>
                  </a:schemeClr>
                </a:solidFill>
                <a:latin typeface="Arial Black" panose="020B0A04020102020204" pitchFamily="34" charset="0"/>
              </a:rPr>
              <a:t>.</a:t>
            </a:r>
          </a:p>
          <a:p>
            <a:pPr algn="ctr"/>
            <a:r>
              <a:rPr lang="cs-CZ" sz="3600" dirty="0" err="1">
                <a:solidFill>
                  <a:schemeClr val="accent6">
                    <a:lumMod val="75000"/>
                  </a:schemeClr>
                </a:solidFill>
                <a:latin typeface="Arial Black" panose="020B0A04020102020204" pitchFamily="34" charset="0"/>
              </a:rPr>
              <a:t>cz</a:t>
            </a:r>
            <a:endParaRPr lang="cs-CZ" sz="3600" dirty="0">
              <a:solidFill>
                <a:schemeClr val="accent6">
                  <a:lumMod val="75000"/>
                </a:schemeClr>
              </a:solidFill>
              <a:latin typeface="Arial Black" panose="020B0A04020102020204" pitchFamily="34" charset="0"/>
            </a:endParaRPr>
          </a:p>
        </p:txBody>
      </p:sp>
      <p:pic>
        <p:nvPicPr>
          <p:cNvPr id="3" name="Obrázek 2">
            <a:extLst>
              <a:ext uri="{FF2B5EF4-FFF2-40B4-BE49-F238E27FC236}">
                <a16:creationId xmlns:a16="http://schemas.microsoft.com/office/drawing/2014/main" id="{85A33828-BB77-4138-9675-27724F2F770C}"/>
              </a:ext>
            </a:extLst>
          </p:cNvPr>
          <p:cNvPicPr>
            <a:picLocks noChangeAspect="1"/>
          </p:cNvPicPr>
          <p:nvPr/>
        </p:nvPicPr>
        <p:blipFill>
          <a:blip r:embed="rId4"/>
          <a:stretch>
            <a:fillRect/>
          </a:stretch>
        </p:blipFill>
        <p:spPr>
          <a:xfrm>
            <a:off x="5655652" y="3620244"/>
            <a:ext cx="4511972" cy="2766741"/>
          </a:xfrm>
          <a:prstGeom prst="rect">
            <a:avLst/>
          </a:prstGeom>
        </p:spPr>
      </p:pic>
    </p:spTree>
    <p:extLst>
      <p:ext uri="{BB962C8B-B14F-4D97-AF65-F5344CB8AC3E}">
        <p14:creationId xmlns:p14="http://schemas.microsoft.com/office/powerpoint/2010/main" val="292880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12" name="Rectangle 87"/>
          <p:cNvSpPr>
            <a:spLocks noChangeArrowheads="1"/>
          </p:cNvSpPr>
          <p:nvPr/>
        </p:nvSpPr>
        <p:spPr bwMode="auto">
          <a:xfrm>
            <a:off x="83001" y="96573"/>
            <a:ext cx="4678239" cy="930639"/>
          </a:xfrm>
          <a:prstGeom prst="rect">
            <a:avLst/>
          </a:prstGeom>
          <a:blipFill dpi="0" rotWithShape="1">
            <a:blip r:embed="rId3">
              <a:alphaModFix amt="55000"/>
            </a:blip>
            <a:srcRect/>
            <a:stretch>
              <a:fillRect/>
            </a:stretch>
          </a:blipFill>
          <a:ln w="31750" cmpd="sng">
            <a:solidFill>
              <a:srgbClr val="FF0000"/>
            </a:solidFill>
            <a:prstDash val="solid"/>
            <a:headEnd/>
            <a:tailEnd/>
          </a:ln>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b" anchorCtr="0">
            <a:normAutofit fontScale="77500" lnSpcReduction="20000"/>
            <a:scene3d>
              <a:camera prst="orthographicFront"/>
              <a:lightRig rig="twoPt" dir="t"/>
            </a:scene3d>
            <a:sp3d contourW="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9400" i="1" dirty="0">
                <a:ln w="19050">
                  <a:solidFill>
                    <a:srgbClr val="0033CC"/>
                  </a:solidFill>
                  <a:prstDash val="solid"/>
                </a:ln>
                <a:solidFill>
                  <a:srgbClr val="FFFF00"/>
                </a:solidFill>
                <a:effectLst/>
                <a:latin typeface="Rockwell" panose="02060603020205020403" pitchFamily="18" charset="0"/>
                <a:ea typeface="Segoe UI Black" panose="020B0A02040204020203" pitchFamily="34" charset="0"/>
                <a:cs typeface="Arial" panose="020B0604020202020204" pitchFamily="34" charset="0"/>
              </a:rPr>
              <a:t>Vítáme</a:t>
            </a:r>
            <a:endParaRPr lang="cs-CZ" sz="11300" i="1" dirty="0">
              <a:ln w="19050">
                <a:solidFill>
                  <a:srgbClr val="0033CC"/>
                </a:solidFill>
                <a:prstDash val="solid"/>
              </a:ln>
              <a:solidFill>
                <a:srgbClr val="FFFF00"/>
              </a:solidFill>
              <a:effectLst/>
              <a:latin typeface="Rockwell" panose="02060603020205020403" pitchFamily="18" charset="0"/>
              <a:ea typeface="Segoe UI Black" panose="020B0A02040204020203" pitchFamily="34" charset="0"/>
              <a:cs typeface="Arial" panose="020B0604020202020204" pitchFamily="34" charset="0"/>
            </a:endParaRPr>
          </a:p>
        </p:txBody>
      </p:sp>
      <p:sp>
        <p:nvSpPr>
          <p:cNvPr id="13" name="Rectangle 129"/>
          <p:cNvSpPr>
            <a:spLocks noChangeArrowheads="1"/>
          </p:cNvSpPr>
          <p:nvPr/>
        </p:nvSpPr>
        <p:spPr bwMode="auto">
          <a:xfrm>
            <a:off x="83001" y="1750548"/>
            <a:ext cx="4662504" cy="1008112"/>
          </a:xfrm>
          <a:prstGeom prst="rect">
            <a:avLst/>
          </a:prstGeom>
          <a:solidFill>
            <a:schemeClr val="bg1"/>
          </a:solidFill>
          <a:ln w="38100" cmpd="sng">
            <a:solidFill>
              <a:srgbClr val="FF6600"/>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6000" dirty="0">
                <a:ln w="3175">
                  <a:noFill/>
                </a:ln>
                <a:solidFill>
                  <a:srgbClr val="FF0000"/>
                </a:solidFill>
                <a:effectLst>
                  <a:outerShdw blurRad="38100" dist="38100" dir="2700000" algn="tl">
                    <a:srgbClr val="000000">
                      <a:alpha val="43137"/>
                    </a:srgbClr>
                  </a:outerShdw>
                </a:effectLst>
                <a:latin typeface="Baskerville Old Face" panose="02020602080505020303" pitchFamily="18" charset="0"/>
                <a:ea typeface="Verdana" pitchFamily="34" charset="0"/>
                <a:cs typeface="Arial" panose="020B0604020202020204" pitchFamily="34" charset="0"/>
              </a:rPr>
              <a:t>SK Štětí, </a:t>
            </a:r>
            <a:r>
              <a:rPr lang="cs-CZ" sz="6000" dirty="0" err="1">
                <a:ln w="3175">
                  <a:noFill/>
                </a:ln>
                <a:solidFill>
                  <a:srgbClr val="FF0000"/>
                </a:solidFill>
                <a:effectLst>
                  <a:outerShdw blurRad="38100" dist="38100" dir="2700000" algn="tl">
                    <a:srgbClr val="000000">
                      <a:alpha val="43137"/>
                    </a:srgbClr>
                  </a:outerShdw>
                </a:effectLst>
                <a:latin typeface="Baskerville Old Face" panose="02020602080505020303" pitchFamily="18" charset="0"/>
                <a:ea typeface="Verdana" pitchFamily="34" charset="0"/>
                <a:cs typeface="Arial" panose="020B0604020202020204" pitchFamily="34" charset="0"/>
              </a:rPr>
              <a:t>z.s</a:t>
            </a:r>
            <a:r>
              <a:rPr lang="cs-CZ" sz="6000" dirty="0">
                <a:ln w="3175">
                  <a:noFill/>
                </a:ln>
                <a:solidFill>
                  <a:srgbClr val="FF0000"/>
                </a:solidFill>
                <a:effectLst>
                  <a:outerShdw blurRad="38100" dist="38100" dir="2700000" algn="tl">
                    <a:srgbClr val="000000">
                      <a:alpha val="43137"/>
                    </a:srgbClr>
                  </a:outerShdw>
                </a:effectLst>
                <a:latin typeface="Baskerville Old Face" panose="02020602080505020303" pitchFamily="18" charset="0"/>
                <a:ea typeface="Verdana" pitchFamily="34" charset="0"/>
                <a:cs typeface="Arial" panose="020B0604020202020204" pitchFamily="34" charset="0"/>
              </a:rPr>
              <a:t>.</a:t>
            </a:r>
          </a:p>
        </p:txBody>
      </p:sp>
      <p:sp>
        <p:nvSpPr>
          <p:cNvPr id="14" name="Text Box 148"/>
          <p:cNvSpPr txBox="1">
            <a:spLocks noChangeArrowheads="1"/>
          </p:cNvSpPr>
          <p:nvPr/>
        </p:nvSpPr>
        <p:spPr bwMode="auto">
          <a:xfrm>
            <a:off x="83001" y="4195564"/>
            <a:ext cx="4678238" cy="2677642"/>
          </a:xfrm>
          <a:prstGeom prst="rect">
            <a:avLst/>
          </a:prstGeom>
          <a:solidFill>
            <a:srgbClr val="AFF0FF"/>
          </a:solidFill>
          <a:ln w="31750" cmpd="sng">
            <a:solidFill>
              <a:srgbClr val="FF9966"/>
            </a:solidFill>
            <a:prstDash val="sysDash"/>
            <a:miter lim="800000"/>
            <a:headEnd/>
            <a:tailEnd/>
          </a:ln>
          <a:effectLst>
            <a:innerShdw blurRad="63500" dist="50800" dir="10800000">
              <a:schemeClr val="accent1">
                <a:lumMod val="60000"/>
                <a:lumOff val="40000"/>
                <a:alpha val="50000"/>
              </a:schemeClr>
            </a:innerShdw>
            <a:softEdge rad="0"/>
          </a:effectLst>
          <a:scene3d>
            <a:camera prst="orthographicFront"/>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a:ln w="0"/>
                <a:solidFill>
                  <a:srgbClr val="CC00CC"/>
                </a:solidFill>
                <a:effectLst>
                  <a:outerShdw blurRad="38100" dist="25400" dir="5400000" algn="ctr" rotWithShape="0">
                    <a:srgbClr val="6E747A">
                      <a:alpha val="43000"/>
                    </a:srgbClr>
                  </a:outerShdw>
                </a:effectLst>
                <a:latin typeface="Modern No. 20" panose="02070704070505020303" pitchFamily="18" charset="0"/>
                <a:ea typeface="GungsuhChe" pitchFamily="49" charset="-127"/>
                <a:cs typeface="Arial" panose="020B0604020202020204" pitchFamily="34" charset="0"/>
              </a:rPr>
              <a:t>Hlavního rozhodčího</a:t>
            </a:r>
          </a:p>
          <a:p>
            <a:pPr algn="ctr" eaLnBrk="0" hangingPunct="0">
              <a:defRPr/>
            </a:pPr>
            <a:r>
              <a:rPr lang="cs-CZ" sz="2800" dirty="0">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Dominika Průšu</a:t>
            </a:r>
          </a:p>
          <a:p>
            <a:pPr algn="ctr" eaLnBrk="0" hangingPunct="0">
              <a:defRPr/>
            </a:pPr>
            <a:r>
              <a:rPr lang="cs-CZ" sz="2400" u="sng" dirty="0">
                <a:ln w="19050">
                  <a:noFill/>
                </a:ln>
                <a:solidFill>
                  <a:srgbClr val="CC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rPr>
              <a:t>Asistenty hlavního rozhodčího</a:t>
            </a:r>
          </a:p>
          <a:p>
            <a:pPr algn="ctr" eaLnBrk="0" hangingPunct="0">
              <a:defRPr/>
            </a:pPr>
            <a:r>
              <a:rPr lang="cs-CZ" sz="2400" dirty="0">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Antonína Suchánka</a:t>
            </a:r>
          </a:p>
          <a:p>
            <a:pPr algn="ctr" eaLnBrk="0" hangingPunct="0">
              <a:defRPr/>
            </a:pPr>
            <a:r>
              <a:rPr lang="cs-CZ" sz="2400" dirty="0">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Lukáše Klouba</a:t>
            </a:r>
          </a:p>
          <a:p>
            <a:pPr algn="ctr" eaLnBrk="0" hangingPunct="0">
              <a:defRPr/>
            </a:pPr>
            <a:r>
              <a:rPr lang="cs-CZ" sz="2000" u="sng" dirty="0">
                <a:ln w="19050">
                  <a:noFill/>
                </a:ln>
                <a:solidFill>
                  <a:srgbClr val="CC00CC"/>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Delegáta ÚKFS</a:t>
            </a:r>
          </a:p>
          <a:p>
            <a:pPr eaLnBrk="0" hangingPunct="0">
              <a:defRPr/>
            </a:pPr>
            <a:r>
              <a:rPr lang="cs-CZ" sz="1800" dirty="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400" dirty="0">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Petra </a:t>
            </a:r>
            <a:r>
              <a:rPr lang="cs-CZ" sz="2400" dirty="0" err="1">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Wencla</a:t>
            </a:r>
            <a:endParaRPr lang="cs-CZ" sz="2000" dirty="0">
              <a:ln w="3175">
                <a:noFill/>
              </a:ln>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endParaRPr>
          </a:p>
        </p:txBody>
      </p:sp>
      <p:sp>
        <p:nvSpPr>
          <p:cNvPr id="16" name="TextovéPole 15"/>
          <p:cNvSpPr txBox="1"/>
          <p:nvPr/>
        </p:nvSpPr>
        <p:spPr>
          <a:xfrm>
            <a:off x="83001" y="1111012"/>
            <a:ext cx="4662504" cy="584775"/>
          </a:xfrm>
          <a:prstGeom prst="rect">
            <a:avLst/>
          </a:prstGeom>
          <a:gradFill>
            <a:gsLst>
              <a:gs pos="38000">
                <a:srgbClr val="66FF66"/>
              </a:gs>
              <a:gs pos="79000">
                <a:srgbClr val="FFFF99"/>
              </a:gs>
            </a:gsLst>
            <a:lin ang="5400000" scaled="1"/>
          </a:gradFill>
          <a:ln w="31750" cap="rnd">
            <a:solidFill>
              <a:schemeClr val="tx1"/>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a:effectLst/>
                <a:latin typeface="Tw Cen MT Condensed Extra Bold" panose="020B0803020202020204" pitchFamily="34" charset="-18"/>
                <a:ea typeface="Yu Mincho Demibold" panose="020B0400000000000000" pitchFamily="18" charset="-128"/>
                <a:cs typeface="Arial" panose="020B0604020202020204" pitchFamily="34" charset="0"/>
              </a:rPr>
              <a:t>Při příležitosti dnešního utkání Ústeckého přeboru funkcionáře, hráče a příznivce</a:t>
            </a:r>
          </a:p>
        </p:txBody>
      </p:sp>
      <p:sp>
        <p:nvSpPr>
          <p:cNvPr id="18" name="Rectangle 129"/>
          <p:cNvSpPr>
            <a:spLocks noChangeArrowheads="1"/>
          </p:cNvSpPr>
          <p:nvPr/>
        </p:nvSpPr>
        <p:spPr bwMode="auto">
          <a:xfrm>
            <a:off x="83000" y="2816914"/>
            <a:ext cx="4678239" cy="1331436"/>
          </a:xfrm>
          <a:prstGeom prst="rect">
            <a:avLst/>
          </a:prstGeom>
          <a:pattFill prst="dkVert">
            <a:fgClr>
              <a:srgbClr val="CCFF99"/>
            </a:fgClr>
            <a:bgClr>
              <a:schemeClr val="bg1"/>
            </a:bgClr>
          </a:pattFill>
          <a:ln w="31750" cmpd="sng">
            <a:solidFill>
              <a:schemeClr val="accent6">
                <a:lumMod val="60000"/>
                <a:lumOff val="40000"/>
              </a:schemeClr>
            </a:solidFill>
            <a:prstDash val="solid"/>
            <a:miter lim="800000"/>
            <a:headEnd/>
            <a:tailEnd/>
          </a:ln>
          <a:effectLst>
            <a:softEdge rad="0"/>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4400" dirty="0">
                <a:ln w="28575" cap="rnd" cmpd="dbl">
                  <a:noFill/>
                  <a:bevel/>
                </a:ln>
                <a:solidFill>
                  <a:srgbClr val="0033CC"/>
                </a:solidFill>
                <a:effectLst>
                  <a:outerShdw blurRad="38100" dist="38100" dir="2700000" algn="tl">
                    <a:srgbClr val="000000">
                      <a:alpha val="43137"/>
                    </a:srgbClr>
                  </a:outerShdw>
                </a:effectLst>
                <a:latin typeface="Baskerville Old Face" panose="02020602080505020303" pitchFamily="18" charset="0"/>
                <a:ea typeface="Gungsuh" pitchFamily="18" charset="-127"/>
                <a:cs typeface="Arial" panose="020B0604020202020204" pitchFamily="34" charset="0"/>
              </a:rPr>
              <a:t>FK Jiskra </a:t>
            </a:r>
          </a:p>
          <a:p>
            <a:pPr algn="ctr" eaLnBrk="0" hangingPunct="0">
              <a:defRPr/>
            </a:pPr>
            <a:r>
              <a:rPr lang="cs-CZ" sz="4400" dirty="0">
                <a:ln w="28575" cap="rnd" cmpd="dbl">
                  <a:noFill/>
                  <a:bevel/>
                </a:ln>
                <a:solidFill>
                  <a:srgbClr val="0033CC"/>
                </a:solidFill>
                <a:effectLst>
                  <a:outerShdw blurRad="38100" dist="38100" dir="2700000" algn="tl">
                    <a:srgbClr val="000000">
                      <a:alpha val="43137"/>
                    </a:srgbClr>
                  </a:outerShdw>
                </a:effectLst>
                <a:latin typeface="Baskerville Old Face" panose="02020602080505020303" pitchFamily="18" charset="0"/>
                <a:ea typeface="Gungsuh" pitchFamily="18" charset="-127"/>
                <a:cs typeface="Arial" panose="020B0604020202020204" pitchFamily="34" charset="0"/>
              </a:rPr>
              <a:t>Modrá/SK Hrobce</a:t>
            </a:r>
            <a:endParaRPr lang="cs-CZ" sz="4800" dirty="0">
              <a:ln w="28575" cap="rnd" cmpd="dbl">
                <a:noFill/>
                <a:bevel/>
              </a:ln>
              <a:solidFill>
                <a:srgbClr val="0033CC"/>
              </a:solidFill>
              <a:effectLst>
                <a:outerShdw blurRad="38100" dist="38100" dir="2700000" algn="tl">
                  <a:srgbClr val="000000">
                    <a:alpha val="43137"/>
                  </a:srgbClr>
                </a:outerShdw>
              </a:effectLst>
              <a:latin typeface="Baskerville Old Face" panose="02020602080505020303" pitchFamily="18" charset="0"/>
              <a:ea typeface="Gungsuh" pitchFamily="18" charset="-127"/>
              <a:cs typeface="Arial" panose="020B0604020202020204" pitchFamily="34" charset="0"/>
            </a:endParaRPr>
          </a:p>
        </p:txBody>
      </p:sp>
      <p:pic>
        <p:nvPicPr>
          <p:cNvPr id="2" name="Obrázek 1" descr="Soccer Clip Art Clip Art Images in high Resolution for fre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392" y="6989247"/>
            <a:ext cx="288032" cy="227394"/>
          </a:xfrm>
          <a:prstGeom prst="rect">
            <a:avLst/>
          </a:prstGeom>
        </p:spPr>
      </p:pic>
      <p:pic>
        <p:nvPicPr>
          <p:cNvPr id="3" name="Obrázek 2" descr="&lt;strong&gt;Socer&lt;/strong&gt; Gifts on Zazz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79" y="6902500"/>
            <a:ext cx="316301" cy="316301"/>
          </a:xfrm>
          <a:prstGeom prst="rect">
            <a:avLst/>
          </a:prstGeom>
        </p:spPr>
      </p:pic>
      <p:sp>
        <p:nvSpPr>
          <p:cNvPr id="4" name="TextovéPole 3"/>
          <p:cNvSpPr txBox="1"/>
          <p:nvPr/>
        </p:nvSpPr>
        <p:spPr>
          <a:xfrm>
            <a:off x="5909426" y="451148"/>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sp>
        <p:nvSpPr>
          <p:cNvPr id="8" name="Svislý svitek 7"/>
          <p:cNvSpPr/>
          <p:nvPr/>
        </p:nvSpPr>
        <p:spPr bwMode="auto">
          <a:xfrm>
            <a:off x="5436580" y="82529"/>
            <a:ext cx="4752528" cy="3660854"/>
          </a:xfrm>
          <a:prstGeom prst="verticalScroll">
            <a:avLst/>
          </a:prstGeom>
          <a:solidFill>
            <a:srgbClr val="99FF99"/>
          </a:solidFill>
          <a:ln w="41275">
            <a:solidFill>
              <a:srgbClr val="6666FF"/>
            </a:solidFill>
            <a:prstDash val="lgDashDot"/>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a:ln>
                  <a:solidFill>
                    <a:srgbClr val="FF9966"/>
                  </a:solidFill>
                </a:ln>
                <a:solidFill>
                  <a:srgbClr val="FFFFFF"/>
                </a:solidFill>
                <a:effectLst/>
                <a:latin typeface="Rockwell Extra Bold" panose="02060903040505020403" pitchFamily="18" charset="0"/>
                <a:cs typeface="Arial" pitchFamily="34" charset="0"/>
              </a:rPr>
              <a:t>Zveme Vás na další domácí utkání. Do Štětí přijede nováček soutěže.</a:t>
            </a:r>
          </a:p>
        </p:txBody>
      </p:sp>
      <p:sp>
        <p:nvSpPr>
          <p:cNvPr id="9" name="TextovéPole 8"/>
          <p:cNvSpPr txBox="1"/>
          <p:nvPr/>
        </p:nvSpPr>
        <p:spPr>
          <a:xfrm>
            <a:off x="5544592" y="3967341"/>
            <a:ext cx="4536504" cy="3108543"/>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glow rad="101600">
              <a:srgbClr val="FFFF66">
                <a:alpha val="40000"/>
              </a:srgbClr>
            </a:glow>
            <a:softEdge rad="469900"/>
          </a:effectLst>
        </p:spPr>
        <p:txBody>
          <a:bodyPr wrap="square" rtlCol="0">
            <a:spAutoFit/>
          </a:bodyPr>
          <a:lstStyle/>
          <a:p>
            <a:pPr algn="ctr"/>
            <a:r>
              <a:rPr lang="cs-CZ" sz="3800" dirty="0">
                <a:ln w="19050">
                  <a:solidFill>
                    <a:srgbClr val="6600FF"/>
                  </a:solidFill>
                </a:ln>
                <a:latin typeface="Arial Black" panose="020B0A04020102020204" pitchFamily="34" charset="0"/>
              </a:rPr>
              <a:t>SK Štětí</a:t>
            </a:r>
          </a:p>
          <a:p>
            <a:pPr algn="ctr"/>
            <a:r>
              <a:rPr lang="cs-CZ" sz="3800" dirty="0">
                <a:ln w="19050">
                  <a:solidFill>
                    <a:srgbClr val="6600FF"/>
                  </a:solidFill>
                </a:ln>
                <a:latin typeface="Arial Black" panose="020B0A04020102020204" pitchFamily="34" charset="0"/>
              </a:rPr>
              <a:t>FK Dobroměřice</a:t>
            </a:r>
          </a:p>
          <a:p>
            <a:pPr algn="ctr"/>
            <a:r>
              <a:rPr lang="cs-CZ" sz="4400" dirty="0">
                <a:ln w="19050">
                  <a:solidFill>
                    <a:srgbClr val="6600FF"/>
                  </a:solidFill>
                </a:ln>
                <a:latin typeface="Arial Black" panose="020B0A04020102020204" pitchFamily="34" charset="0"/>
              </a:rPr>
              <a:t>s</a:t>
            </a:r>
            <a:r>
              <a:rPr lang="cs-CZ" sz="3600" dirty="0">
                <a:ln w="19050">
                  <a:solidFill>
                    <a:srgbClr val="6600FF"/>
                  </a:solidFill>
                </a:ln>
                <a:latin typeface="Arial Black" panose="020B0A04020102020204" pitchFamily="34" charset="0"/>
              </a:rPr>
              <a:t>obota </a:t>
            </a:r>
            <a:r>
              <a:rPr lang="cs-CZ" sz="3200" dirty="0">
                <a:ln w="19050">
                  <a:solidFill>
                    <a:srgbClr val="6600FF"/>
                  </a:solidFill>
                </a:ln>
                <a:latin typeface="Arial Black" panose="020B0A04020102020204" pitchFamily="34" charset="0"/>
              </a:rPr>
              <a:t>30.3.2019 </a:t>
            </a:r>
          </a:p>
          <a:p>
            <a:pPr algn="ctr"/>
            <a:r>
              <a:rPr lang="cs-CZ" sz="4400" dirty="0">
                <a:ln w="19050">
                  <a:solidFill>
                    <a:srgbClr val="6600FF"/>
                  </a:solidFill>
                </a:ln>
                <a:latin typeface="Arial Black" panose="020B0A04020102020204" pitchFamily="34" charset="0"/>
              </a:rPr>
              <a:t>10:15 hod</a:t>
            </a:r>
          </a:p>
          <a:p>
            <a:pPr algn="ctr"/>
            <a:r>
              <a:rPr lang="cs-CZ" sz="2800" dirty="0">
                <a:ln w="19050">
                  <a:solidFill>
                    <a:srgbClr val="6600FF"/>
                  </a:solidFill>
                </a:ln>
                <a:latin typeface="Arial Black" panose="020B0A04020102020204" pitchFamily="34" charset="0"/>
              </a:rPr>
              <a:t>19.kolo</a:t>
            </a:r>
          </a:p>
        </p:txBody>
      </p:sp>
      <p:pic>
        <p:nvPicPr>
          <p:cNvPr id="17" name="Obrázek 16"/>
          <p:cNvPicPr>
            <a:picLocks noChangeAspect="1"/>
          </p:cNvPicPr>
          <p:nvPr/>
        </p:nvPicPr>
        <p:blipFill>
          <a:blip r:embed="rId6"/>
          <a:stretch>
            <a:fillRect/>
          </a:stretch>
        </p:blipFill>
        <p:spPr>
          <a:xfrm>
            <a:off x="9217000" y="6405269"/>
            <a:ext cx="504056" cy="509385"/>
          </a:xfrm>
          <a:prstGeom prst="rect">
            <a:avLst/>
          </a:prstGeom>
        </p:spPr>
      </p:pic>
      <p:pic>
        <p:nvPicPr>
          <p:cNvPr id="11" name="Obrázek 10" descr="World Of Michael Trent: StenDoodle A World Cup C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4157" y="2179340"/>
            <a:ext cx="519842" cy="5029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20</a:t>
            </a:r>
          </a:p>
        </p:txBody>
      </p:sp>
      <p:sp>
        <p:nvSpPr>
          <p:cNvPr id="7" name="TextovéPole 6"/>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25</a:t>
            </a:r>
          </a:p>
        </p:txBody>
      </p:sp>
      <p:graphicFrame>
        <p:nvGraphicFramePr>
          <p:cNvPr id="8" name="Tabulka 7">
            <a:extLst>
              <a:ext uri="{FF2B5EF4-FFF2-40B4-BE49-F238E27FC236}">
                <a16:creationId xmlns:a16="http://schemas.microsoft.com/office/drawing/2014/main" id="{1B4E22C2-19DB-4A86-8519-F9388CE68CE0}"/>
              </a:ext>
            </a:extLst>
          </p:cNvPr>
          <p:cNvGraphicFramePr>
            <a:graphicFrameLocks noGrp="1"/>
          </p:cNvGraphicFramePr>
          <p:nvPr>
            <p:extLst>
              <p:ext uri="{D42A27DB-BD31-4B8C-83A1-F6EECF244321}">
                <p14:modId xmlns:p14="http://schemas.microsoft.com/office/powerpoint/2010/main" val="3411084143"/>
              </p:ext>
            </p:extLst>
          </p:nvPr>
        </p:nvGraphicFramePr>
        <p:xfrm>
          <a:off x="5459543" y="964636"/>
          <a:ext cx="4544149" cy="5871053"/>
        </p:xfrm>
        <a:graphic>
          <a:graphicData uri="http://schemas.openxmlformats.org/drawingml/2006/table">
            <a:tbl>
              <a:tblPr/>
              <a:tblGrid>
                <a:gridCol w="704087">
                  <a:extLst>
                    <a:ext uri="{9D8B030D-6E8A-4147-A177-3AD203B41FA5}">
                      <a16:colId xmlns:a16="http://schemas.microsoft.com/office/drawing/2014/main" val="959811769"/>
                    </a:ext>
                  </a:extLst>
                </a:gridCol>
                <a:gridCol w="607740">
                  <a:extLst>
                    <a:ext uri="{9D8B030D-6E8A-4147-A177-3AD203B41FA5}">
                      <a16:colId xmlns:a16="http://schemas.microsoft.com/office/drawing/2014/main" val="3389813221"/>
                    </a:ext>
                  </a:extLst>
                </a:gridCol>
                <a:gridCol w="818966">
                  <a:extLst>
                    <a:ext uri="{9D8B030D-6E8A-4147-A177-3AD203B41FA5}">
                      <a16:colId xmlns:a16="http://schemas.microsoft.com/office/drawing/2014/main" val="3349939507"/>
                    </a:ext>
                  </a:extLst>
                </a:gridCol>
                <a:gridCol w="931064">
                  <a:extLst>
                    <a:ext uri="{9D8B030D-6E8A-4147-A177-3AD203B41FA5}">
                      <a16:colId xmlns:a16="http://schemas.microsoft.com/office/drawing/2014/main" val="1055222533"/>
                    </a:ext>
                  </a:extLst>
                </a:gridCol>
                <a:gridCol w="452099">
                  <a:extLst>
                    <a:ext uri="{9D8B030D-6E8A-4147-A177-3AD203B41FA5}">
                      <a16:colId xmlns:a16="http://schemas.microsoft.com/office/drawing/2014/main" val="786931965"/>
                    </a:ext>
                  </a:extLst>
                </a:gridCol>
                <a:gridCol w="1030193">
                  <a:extLst>
                    <a:ext uri="{9D8B030D-6E8A-4147-A177-3AD203B41FA5}">
                      <a16:colId xmlns:a16="http://schemas.microsoft.com/office/drawing/2014/main" val="1876572085"/>
                    </a:ext>
                  </a:extLst>
                </a:gridCol>
              </a:tblGrid>
              <a:tr h="237865">
                <a:tc gridSpan="6">
                  <a:txBody>
                    <a:bodyPr/>
                    <a:lstStyle/>
                    <a:p>
                      <a:pPr algn="ctr" fontAlgn="ctr"/>
                      <a:r>
                        <a:rPr lang="cs-CZ" sz="1400" b="1" i="0" u="none" strike="noStrike">
                          <a:solidFill>
                            <a:srgbClr val="000000"/>
                          </a:solidFill>
                          <a:effectLst/>
                          <a:latin typeface="Arial" panose="020B0604020202020204" pitchFamily="34" charset="0"/>
                        </a:rPr>
                        <a:t>Ústecký přebor dospělí podzim 2018</a:t>
                      </a:r>
                      <a:endParaRPr lang="cs-CZ" sz="1400" b="1" i="0" u="none" strike="noStrike" dirty="0">
                        <a:solidFill>
                          <a:srgbClr val="000000"/>
                        </a:solidFill>
                        <a:effectLst/>
                        <a:latin typeface="Arial" panose="020B0604020202020204" pitchFamily="34" charset="0"/>
                      </a:endParaRPr>
                    </a:p>
                  </a:txBody>
                  <a:tcPr marL="1828" marR="1828" marT="1828"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93116587"/>
                  </a:ext>
                </a:extLst>
              </a:tr>
              <a:tr h="140872">
                <a:tc>
                  <a:txBody>
                    <a:bodyPr/>
                    <a:lstStyle/>
                    <a:p>
                      <a:pPr algn="ctr" fontAlgn="ctr"/>
                      <a:r>
                        <a:rPr lang="cs-CZ" sz="1000" b="1" i="0" u="none" strike="noStrike" dirty="0">
                          <a:solidFill>
                            <a:srgbClr val="000000"/>
                          </a:solidFill>
                          <a:effectLst/>
                          <a:latin typeface="Arial" panose="020B0604020202020204" pitchFamily="34" charset="0"/>
                        </a:rPr>
                        <a:t>Datum</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Den</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Doma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Venku</a:t>
                      </a:r>
                      <a:endParaRPr lang="cs-CZ" sz="100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Kolo</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Výsledek</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3596356744"/>
                  </a:ext>
                </a:extLst>
              </a:tr>
              <a:tr h="307763">
                <a:tc>
                  <a:txBody>
                    <a:bodyPr/>
                    <a:lstStyle/>
                    <a:p>
                      <a:pPr algn="ctr" fontAlgn="ctr"/>
                      <a:r>
                        <a:rPr lang="cs-CZ" sz="1050" b="1" i="0" u="none" strike="noStrike" dirty="0">
                          <a:solidFill>
                            <a:srgbClr val="000000"/>
                          </a:solidFill>
                          <a:effectLst/>
                          <a:latin typeface="Arial" panose="020B0604020202020204" pitchFamily="34" charset="0"/>
                        </a:rPr>
                        <a:t>11.8.2018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ASK Lovosice</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a:solidFill>
                            <a:srgbClr val="000000"/>
                          </a:solidFill>
                          <a:effectLst/>
                          <a:latin typeface="Arial" panose="020B0604020202020204" pitchFamily="34" charset="0"/>
                        </a:rPr>
                        <a:t>0:1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55808962"/>
                  </a:ext>
                </a:extLst>
              </a:tr>
              <a:tr h="392032">
                <a:tc>
                  <a:txBody>
                    <a:bodyPr/>
                    <a:lstStyle/>
                    <a:p>
                      <a:pPr algn="ctr" fontAlgn="ctr"/>
                      <a:r>
                        <a:rPr lang="cs-CZ" sz="1050" b="1" i="0" u="none" strike="noStrike">
                          <a:solidFill>
                            <a:srgbClr val="000000"/>
                          </a:solidFill>
                          <a:effectLst/>
                          <a:latin typeface="Arial" panose="020B0604020202020204" pitchFamily="34" charset="0"/>
                        </a:rPr>
                        <a:t>19.8.2018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neděle</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FK Jiskra Modrá</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0:4</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44957796"/>
                  </a:ext>
                </a:extLst>
              </a:tr>
              <a:tr h="307763">
                <a:tc>
                  <a:txBody>
                    <a:bodyPr/>
                    <a:lstStyle/>
                    <a:p>
                      <a:pPr algn="ctr" fontAlgn="ctr"/>
                      <a:r>
                        <a:rPr lang="cs-CZ" sz="1050" b="1" i="0" u="none" strike="noStrike">
                          <a:solidFill>
                            <a:srgbClr val="000000"/>
                          </a:solidFill>
                          <a:effectLst/>
                          <a:latin typeface="Arial" panose="020B0604020202020204" pitchFamily="34" charset="0"/>
                        </a:rPr>
                        <a:t>25.8.2018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FK Jílové</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a:solidFill>
                            <a:srgbClr val="000000"/>
                          </a:solidFill>
                          <a:effectLst/>
                          <a:latin typeface="Arial" panose="020B0604020202020204" pitchFamily="34" charset="0"/>
                        </a:rPr>
                        <a:t>4:1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291392269"/>
                  </a:ext>
                </a:extLst>
              </a:tr>
              <a:tr h="425664">
                <a:tc>
                  <a:txBody>
                    <a:bodyPr/>
                    <a:lstStyle/>
                    <a:p>
                      <a:pPr algn="ctr" fontAlgn="ctr"/>
                      <a:r>
                        <a:rPr lang="cs-CZ" sz="1050" b="1" i="0" u="none" strike="noStrike">
                          <a:solidFill>
                            <a:srgbClr val="000000"/>
                          </a:solidFill>
                          <a:effectLst/>
                          <a:latin typeface="Arial" panose="020B0604020202020204" pitchFamily="34" charset="0"/>
                        </a:rPr>
                        <a:t>1.9.2018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FK Dobroměřice</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4</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2:0</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694802867"/>
                  </a:ext>
                </a:extLst>
              </a:tr>
              <a:tr h="307763">
                <a:tc>
                  <a:txBody>
                    <a:bodyPr/>
                    <a:lstStyle/>
                    <a:p>
                      <a:pPr algn="ctr" fontAlgn="ctr"/>
                      <a:r>
                        <a:rPr lang="cs-CZ" sz="1050" b="1" i="0" u="none" strike="noStrike">
                          <a:solidFill>
                            <a:srgbClr val="000000"/>
                          </a:solidFill>
                          <a:effectLst/>
                          <a:latin typeface="Bookman Old Style" panose="02050604050505020204" pitchFamily="18" charset="0"/>
                        </a:rPr>
                        <a:t>5.9.2018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a:solidFill>
                            <a:srgbClr val="000000"/>
                          </a:solidFill>
                          <a:effectLst/>
                          <a:latin typeface="Bookman Old Style" panose="02050604050505020204" pitchFamily="18" charset="0"/>
                        </a:rPr>
                        <a:t>středa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a:solidFill>
                            <a:srgbClr val="000000"/>
                          </a:solidFill>
                          <a:effectLst/>
                          <a:latin typeface="Bookman Old Style" panose="02050604050505020204" pitchFamily="18" charset="0"/>
                        </a:rPr>
                        <a:t>TJ Union Děčín</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a:solidFill>
                            <a:srgbClr val="000000"/>
                          </a:solidFill>
                          <a:effectLst/>
                          <a:latin typeface="Bookman Old Style" panose="02050604050505020204" pitchFamily="18" charset="0"/>
                        </a:rPr>
                        <a:t>SK Štětí</a:t>
                      </a:r>
                      <a:endParaRPr lang="cs-CZ" sz="1050" b="1" i="0" u="none" strike="noStrike" dirty="0">
                        <a:solidFill>
                          <a:srgbClr val="000000"/>
                        </a:solidFill>
                        <a:effectLst/>
                        <a:latin typeface="Bookman Old Style" panose="02050604050505020204" pitchFamily="18"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a:solidFill>
                            <a:srgbClr val="000000"/>
                          </a:solidFill>
                          <a:effectLst/>
                          <a:latin typeface="Bookman Old Style" panose="02050604050505020204" pitchFamily="18" charset="0"/>
                        </a:rPr>
                        <a:t>pohár ČF</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400" b="1" i="0" u="none" strike="noStrike">
                          <a:solidFill>
                            <a:srgbClr val="000000"/>
                          </a:solidFill>
                          <a:effectLst/>
                          <a:latin typeface="Bookman Old Style" panose="02050604050505020204" pitchFamily="18" charset="0"/>
                        </a:rPr>
                        <a:t>5:4</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190607056"/>
                  </a:ext>
                </a:extLst>
              </a:tr>
              <a:tr h="307763">
                <a:tc>
                  <a:txBody>
                    <a:bodyPr/>
                    <a:lstStyle/>
                    <a:p>
                      <a:pPr algn="ctr" fontAlgn="ctr"/>
                      <a:r>
                        <a:rPr lang="cs-CZ" sz="1050" b="1" i="0" u="none" strike="noStrike">
                          <a:solidFill>
                            <a:srgbClr val="000000"/>
                          </a:solidFill>
                          <a:effectLst/>
                          <a:latin typeface="Arial" panose="020B0604020202020204" pitchFamily="34" charset="0"/>
                        </a:rPr>
                        <a:t>8.9.2018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FK SEKO Louny</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5</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3:2 PK</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65114537"/>
                  </a:ext>
                </a:extLst>
              </a:tr>
              <a:tr h="406450">
                <a:tc>
                  <a:txBody>
                    <a:bodyPr/>
                    <a:lstStyle/>
                    <a:p>
                      <a:pPr algn="ctr" fontAlgn="ctr"/>
                      <a:r>
                        <a:rPr lang="cs-CZ" sz="1050" b="1" i="0" u="none" strike="noStrike">
                          <a:solidFill>
                            <a:srgbClr val="000000"/>
                          </a:solidFill>
                          <a:effectLst/>
                          <a:latin typeface="Arial" panose="020B0604020202020204" pitchFamily="34" charset="0"/>
                        </a:rPr>
                        <a:t>15.9.2018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SK STAP Vilémov </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6</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1:0</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01849126"/>
                  </a:ext>
                </a:extLst>
              </a:tr>
              <a:tr h="307763">
                <a:tc>
                  <a:txBody>
                    <a:bodyPr/>
                    <a:lstStyle/>
                    <a:p>
                      <a:pPr algn="ctr" fontAlgn="ctr"/>
                      <a:r>
                        <a:rPr lang="cs-CZ" sz="1050" b="1" i="0" u="none" strike="noStrike">
                          <a:solidFill>
                            <a:srgbClr val="000000"/>
                          </a:solidFill>
                          <a:effectLst/>
                          <a:latin typeface="Arial" panose="020B0604020202020204" pitchFamily="34" charset="0"/>
                        </a:rPr>
                        <a:t>22.9.2018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SK Baník Modlany</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7</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1:3</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20343622"/>
                  </a:ext>
                </a:extLst>
              </a:tr>
              <a:tr h="307763">
                <a:tc>
                  <a:txBody>
                    <a:bodyPr/>
                    <a:lstStyle/>
                    <a:p>
                      <a:pPr algn="ctr" fontAlgn="ctr"/>
                      <a:r>
                        <a:rPr lang="cs-CZ" sz="1050" b="1" i="0" u="none" strike="noStrike">
                          <a:solidFill>
                            <a:srgbClr val="000000"/>
                          </a:solidFill>
                          <a:effectLst/>
                          <a:latin typeface="Arial" panose="020B0604020202020204" pitchFamily="34" charset="0"/>
                        </a:rPr>
                        <a:t>29.9.2018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Brná, z.s. </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8</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1:4</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67533924"/>
                  </a:ext>
                </a:extLst>
              </a:tr>
              <a:tr h="307763">
                <a:tc>
                  <a:txBody>
                    <a:bodyPr/>
                    <a:lstStyle/>
                    <a:p>
                      <a:pPr algn="ctr" fontAlgn="ctr"/>
                      <a:r>
                        <a:rPr lang="cs-CZ" sz="1050" b="1" i="0" u="none" strike="noStrike">
                          <a:solidFill>
                            <a:srgbClr val="000000"/>
                          </a:solidFill>
                          <a:effectLst/>
                          <a:latin typeface="Arial" panose="020B0604020202020204" pitchFamily="34" charset="0"/>
                        </a:rPr>
                        <a:t>6.10.2018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TJ Spartak Perštejn</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9</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7:3</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79734776"/>
                  </a:ext>
                </a:extLst>
              </a:tr>
              <a:tr h="307763">
                <a:tc>
                  <a:txBody>
                    <a:bodyPr/>
                    <a:lstStyle/>
                    <a:p>
                      <a:pPr algn="ctr" fontAlgn="ctr"/>
                      <a:r>
                        <a:rPr lang="cs-CZ" sz="1050" b="1" i="0" u="none" strike="noStrike">
                          <a:solidFill>
                            <a:srgbClr val="000000"/>
                          </a:solidFill>
                          <a:effectLst/>
                          <a:latin typeface="Arial" panose="020B0604020202020204" pitchFamily="34" charset="0"/>
                        </a:rPr>
                        <a:t>13.10.2018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FK Slavoj Žatec</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10</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02554313"/>
                  </a:ext>
                </a:extLst>
              </a:tr>
              <a:tr h="307763">
                <a:tc>
                  <a:txBody>
                    <a:bodyPr/>
                    <a:lstStyle/>
                    <a:p>
                      <a:pPr algn="ctr" fontAlgn="ctr"/>
                      <a:r>
                        <a:rPr lang="cs-CZ" sz="1050" b="1" i="0" u="none" strike="noStrike">
                          <a:solidFill>
                            <a:srgbClr val="000000"/>
                          </a:solidFill>
                          <a:effectLst/>
                          <a:latin typeface="Arial" panose="020B0604020202020204" pitchFamily="34" charset="0"/>
                        </a:rPr>
                        <a:t>21.10.2018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neděle</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FK Litoměřicko B </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11</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4:2</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759136717"/>
                  </a:ext>
                </a:extLst>
              </a:tr>
              <a:tr h="392594">
                <a:tc>
                  <a:txBody>
                    <a:bodyPr/>
                    <a:lstStyle/>
                    <a:p>
                      <a:pPr algn="ctr" fontAlgn="ctr"/>
                      <a:r>
                        <a:rPr lang="cs-CZ" sz="1050" b="1" i="0" u="none" strike="noStrike">
                          <a:solidFill>
                            <a:srgbClr val="000000"/>
                          </a:solidFill>
                          <a:effectLst/>
                          <a:latin typeface="Arial" panose="020B0604020202020204" pitchFamily="34" charset="0"/>
                        </a:rPr>
                        <a:t>27.10.2018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TJ Horní Jiřetín</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12</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6:1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67806752"/>
                  </a:ext>
                </a:extLst>
              </a:tr>
              <a:tr h="307763">
                <a:tc>
                  <a:txBody>
                    <a:bodyPr/>
                    <a:lstStyle/>
                    <a:p>
                      <a:pPr algn="ctr" fontAlgn="ctr"/>
                      <a:r>
                        <a:rPr lang="cs-CZ" sz="1050" b="1" i="0" u="none" strike="noStrike">
                          <a:solidFill>
                            <a:srgbClr val="000000"/>
                          </a:solidFill>
                          <a:effectLst/>
                          <a:latin typeface="Arial" panose="020B0604020202020204" pitchFamily="34" charset="0"/>
                        </a:rPr>
                        <a:t>3.11.2018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FK Tatran Kadaň</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SK Štětí</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13</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86638048"/>
                  </a:ext>
                </a:extLst>
              </a:tr>
              <a:tr h="307763">
                <a:tc>
                  <a:txBody>
                    <a:bodyPr/>
                    <a:lstStyle/>
                    <a:p>
                      <a:pPr algn="ctr" fontAlgn="ctr"/>
                      <a:r>
                        <a:rPr lang="cs-CZ" sz="1050" b="1" i="0" u="none" strike="noStrike">
                          <a:solidFill>
                            <a:srgbClr val="000000"/>
                          </a:solidFill>
                          <a:effectLst/>
                          <a:latin typeface="Arial" panose="020B0604020202020204" pitchFamily="34" charset="0"/>
                        </a:rPr>
                        <a:t>10.11.2018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a:solidFill>
                            <a:srgbClr val="000000"/>
                          </a:solidFill>
                          <a:effectLst/>
                          <a:latin typeface="Arial" panose="020B0604020202020204" pitchFamily="34" charset="0"/>
                        </a:rPr>
                        <a:t>TJ Krupka </a:t>
                      </a:r>
                      <a:endParaRPr lang="cs-CZ" sz="1050" b="1" i="0" u="none" strike="noStrike" dirty="0">
                        <a:solidFill>
                          <a:srgbClr val="000000"/>
                        </a:solidFill>
                        <a:effectLst/>
                        <a:latin typeface="Arial" panose="020B0604020202020204" pitchFamily="34" charset="0"/>
                      </a:endParaRP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effectLst/>
                          <a:latin typeface="Arial" panose="020B0604020202020204" pitchFamily="34" charset="0"/>
                        </a:rPr>
                        <a:t>14</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400" b="1" i="0" u="none" strike="noStrike" dirty="0">
                          <a:solidFill>
                            <a:srgbClr val="000000"/>
                          </a:solidFill>
                          <a:effectLst/>
                          <a:latin typeface="Arial" panose="020B0604020202020204" pitchFamily="34" charset="0"/>
                        </a:rPr>
                        <a:t> 4:1</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7030130"/>
                  </a:ext>
                </a:extLst>
              </a:tr>
              <a:tr h="307763">
                <a:tc>
                  <a:txBody>
                    <a:bodyPr/>
                    <a:lstStyle/>
                    <a:p>
                      <a:pPr algn="ctr" fontAlgn="ctr"/>
                      <a:r>
                        <a:rPr lang="cs-CZ" sz="1050" b="1" i="0" u="none" strike="noStrike">
                          <a:solidFill>
                            <a:srgbClr val="000000"/>
                          </a:solidFill>
                          <a:effectLst/>
                          <a:latin typeface="Arial" panose="020B0604020202020204" pitchFamily="34" charset="0"/>
                        </a:rPr>
                        <a:t>17.11.2018</a:t>
                      </a:r>
                    </a:p>
                  </a:txBody>
                  <a:tcPr marL="1828" marR="1828" marT="182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sobota</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TJ Sokol Srbice</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SK Štětí</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15</a:t>
                      </a:r>
                    </a:p>
                  </a:txBody>
                  <a:tcPr marL="1828" marR="1828" marT="1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3:1 </a:t>
                      </a:r>
                    </a:p>
                  </a:txBody>
                  <a:tcPr marL="1828" marR="1828" marT="182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27866680"/>
                  </a:ext>
                </a:extLst>
              </a:tr>
            </a:tbl>
          </a:graphicData>
        </a:graphic>
      </p:graphicFrame>
      <p:sp>
        <p:nvSpPr>
          <p:cNvPr id="9" name="TextovéPole 8"/>
          <p:cNvSpPr txBox="1"/>
          <p:nvPr/>
        </p:nvSpPr>
        <p:spPr>
          <a:xfrm>
            <a:off x="5459543" y="91108"/>
            <a:ext cx="4544149" cy="707886"/>
          </a:xfrm>
          <a:prstGeom prst="rect">
            <a:avLst/>
          </a:prstGeom>
          <a:pattFill prst="diagBrick">
            <a:fgClr>
              <a:srgbClr val="D60093"/>
            </a:fgClr>
            <a:bgClr>
              <a:schemeClr val="bg1"/>
            </a:bgClr>
          </a:pattFill>
          <a:ln w="41275">
            <a:solidFill>
              <a:srgbClr val="FF9966"/>
            </a:solidFill>
          </a:ln>
          <a:effectLst>
            <a:softEdge rad="0"/>
          </a:effectLst>
        </p:spPr>
        <p:txBody>
          <a:bodyPr wrap="square" rtlCol="0">
            <a:spAutoFit/>
          </a:bodyPr>
          <a:lstStyle/>
          <a:p>
            <a:pPr algn="ctr"/>
            <a:r>
              <a:rPr lang="cs-CZ" sz="2000" dirty="0">
                <a:solidFill>
                  <a:srgbClr val="0000CC"/>
                </a:solidFill>
                <a:latin typeface="Rockwell Extra Bold" panose="02060903040505020403" pitchFamily="18" charset="0"/>
              </a:rPr>
              <a:t>7 výher v řadě od 29.9. do 10.11.2018</a:t>
            </a:r>
          </a:p>
        </p:txBody>
      </p:sp>
      <p:sp>
        <p:nvSpPr>
          <p:cNvPr id="13" name="TextovéPole 12"/>
          <p:cNvSpPr txBox="1"/>
          <p:nvPr/>
        </p:nvSpPr>
        <p:spPr>
          <a:xfrm>
            <a:off x="216000" y="1041202"/>
            <a:ext cx="4608512" cy="5940088"/>
          </a:xfrm>
          <a:prstGeom prst="rect">
            <a:avLst/>
          </a:prstGeom>
          <a:solidFill>
            <a:schemeClr val="bg1"/>
          </a:solidFill>
          <a:effectLst>
            <a:glow rad="101600">
              <a:srgbClr val="FFFF66">
                <a:alpha val="40000"/>
              </a:srgbClr>
            </a:glow>
            <a:softEdge rad="241300"/>
          </a:effectLst>
        </p:spPr>
        <p:txBody>
          <a:bodyPr wrap="square" rtlCol="0">
            <a:spAutoFit/>
          </a:bodyPr>
          <a:lstStyle/>
          <a:p>
            <a:r>
              <a:rPr lang="cs-CZ" sz="2000" u="sng" dirty="0">
                <a:latin typeface="Arial Black" panose="020B0A04020102020204" pitchFamily="34" charset="0"/>
              </a:rPr>
              <a:t>Trenéři:</a:t>
            </a:r>
          </a:p>
          <a:p>
            <a:r>
              <a:rPr lang="cs-CZ" sz="2000" dirty="0">
                <a:latin typeface="Arial Black" panose="020B0A04020102020204" pitchFamily="34" charset="0"/>
              </a:rPr>
              <a:t>Jiří </a:t>
            </a:r>
            <a:r>
              <a:rPr lang="cs-CZ" sz="2000" dirty="0" err="1">
                <a:latin typeface="Arial Black" panose="020B0A04020102020204" pitchFamily="34" charset="0"/>
              </a:rPr>
              <a:t>Ransdorf</a:t>
            </a:r>
            <a:r>
              <a:rPr lang="cs-CZ" sz="2000" dirty="0">
                <a:latin typeface="Arial Black" panose="020B0A04020102020204" pitchFamily="34" charset="0"/>
              </a:rPr>
              <a:t>, Pavel </a:t>
            </a:r>
            <a:r>
              <a:rPr lang="cs-CZ" sz="2000" dirty="0" err="1">
                <a:latin typeface="Arial Black" panose="020B0A04020102020204" pitchFamily="34" charset="0"/>
              </a:rPr>
              <a:t>Hoznédl</a:t>
            </a:r>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u="sng" dirty="0">
              <a:latin typeface="Arial Black" panose="020B0A04020102020204" pitchFamily="34" charset="0"/>
            </a:endParaRPr>
          </a:p>
          <a:p>
            <a:endParaRPr lang="cs-CZ" sz="2000" u="sng" dirty="0">
              <a:latin typeface="Arial Black" panose="020B0A04020102020204" pitchFamily="34" charset="0"/>
            </a:endParaRPr>
          </a:p>
          <a:p>
            <a:endParaRPr lang="cs-CZ" sz="2000" u="sng" dirty="0">
              <a:latin typeface="Arial Black" panose="020B0A04020102020204" pitchFamily="34" charset="0"/>
            </a:endParaRPr>
          </a:p>
          <a:p>
            <a:endParaRPr lang="cs-CZ" sz="2000" u="sng" dirty="0">
              <a:latin typeface="Arial Black" panose="020B0A04020102020204" pitchFamily="34" charset="0"/>
            </a:endParaRPr>
          </a:p>
          <a:p>
            <a:endParaRPr lang="cs-CZ" sz="2000" u="sng" dirty="0">
              <a:latin typeface="Arial Black" panose="020B0A04020102020204" pitchFamily="34" charset="0"/>
            </a:endParaRPr>
          </a:p>
          <a:p>
            <a:r>
              <a:rPr lang="cs-CZ" sz="2000" u="sng" dirty="0">
                <a:latin typeface="Arial Black" panose="020B0A04020102020204" pitchFamily="34" charset="0"/>
              </a:rPr>
              <a:t>Vedoucí:</a:t>
            </a:r>
            <a:r>
              <a:rPr lang="cs-CZ" sz="2000" dirty="0">
                <a:latin typeface="Arial Black" panose="020B0A04020102020204" pitchFamily="34" charset="0"/>
              </a:rPr>
              <a:t>  Martin Toráč</a:t>
            </a: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a:p>
            <a:endParaRPr lang="cs-CZ" sz="2000" dirty="0">
              <a:latin typeface="Arial Black" panose="020B0A04020102020204" pitchFamily="34" charset="0"/>
            </a:endParaRPr>
          </a:p>
        </p:txBody>
      </p:sp>
      <p:sp>
        <p:nvSpPr>
          <p:cNvPr id="14" name="TextovéPole 13"/>
          <p:cNvSpPr txBox="1"/>
          <p:nvPr/>
        </p:nvSpPr>
        <p:spPr>
          <a:xfrm>
            <a:off x="216000" y="105098"/>
            <a:ext cx="4608512" cy="830997"/>
          </a:xfrm>
          <a:prstGeom prst="rect">
            <a:avLst/>
          </a:prstGeom>
          <a:blipFill>
            <a:blip r:embed="rId2">
              <a:alphaModFix amt="79000"/>
            </a:blip>
            <a:stretch>
              <a:fillRect/>
            </a:stretch>
          </a:blipFill>
          <a:ln w="47625">
            <a:solidFill>
              <a:srgbClr val="6666FF"/>
            </a:solidFill>
          </a:ln>
          <a:effectLst>
            <a:softEdge rad="0"/>
          </a:effectLst>
        </p:spPr>
        <p:txBody>
          <a:bodyPr wrap="square" rtlCol="0">
            <a:spAutoFit/>
          </a:bodyPr>
          <a:lstStyle/>
          <a:p>
            <a:pPr algn="ctr"/>
            <a:r>
              <a:rPr lang="cs-CZ" sz="2400" dirty="0">
                <a:latin typeface="Elephant" panose="02020904090505020303" pitchFamily="18" charset="0"/>
              </a:rPr>
              <a:t>Realizační tým mužstva dospělých jaro 2019</a:t>
            </a:r>
          </a:p>
        </p:txBody>
      </p:sp>
      <p:pic>
        <p:nvPicPr>
          <p:cNvPr id="15" name="Obrázek 14"/>
          <p:cNvPicPr>
            <a:picLocks noChangeAspect="1"/>
          </p:cNvPicPr>
          <p:nvPr/>
        </p:nvPicPr>
        <p:blipFill>
          <a:blip r:embed="rId3"/>
          <a:stretch>
            <a:fillRect/>
          </a:stretch>
        </p:blipFill>
        <p:spPr>
          <a:xfrm>
            <a:off x="2766191" y="2719130"/>
            <a:ext cx="1181925" cy="1465427"/>
          </a:xfrm>
          <a:prstGeom prst="rect">
            <a:avLst/>
          </a:prstGeom>
          <a:ln w="41275" cmpd="sng">
            <a:noFill/>
            <a:prstDash val="dash"/>
          </a:ln>
        </p:spPr>
      </p:pic>
      <p:pic>
        <p:nvPicPr>
          <p:cNvPr id="17" name="Obrázek 16"/>
          <p:cNvPicPr>
            <a:picLocks noChangeAspect="1"/>
          </p:cNvPicPr>
          <p:nvPr/>
        </p:nvPicPr>
        <p:blipFill>
          <a:blip r:embed="rId4"/>
          <a:stretch>
            <a:fillRect/>
          </a:stretch>
        </p:blipFill>
        <p:spPr>
          <a:xfrm>
            <a:off x="664917" y="1797286"/>
            <a:ext cx="1114963" cy="1440160"/>
          </a:xfrm>
          <a:prstGeom prst="rect">
            <a:avLst/>
          </a:prstGeom>
        </p:spPr>
      </p:pic>
      <p:pic>
        <p:nvPicPr>
          <p:cNvPr id="18" name="Obrázek 17"/>
          <p:cNvPicPr>
            <a:picLocks noChangeAspect="1"/>
          </p:cNvPicPr>
          <p:nvPr/>
        </p:nvPicPr>
        <p:blipFill>
          <a:blip r:embed="rId5"/>
          <a:stretch>
            <a:fillRect/>
          </a:stretch>
        </p:blipFill>
        <p:spPr>
          <a:xfrm>
            <a:off x="1709212" y="5131668"/>
            <a:ext cx="1279197" cy="1462919"/>
          </a:xfrm>
          <a:prstGeom prst="rect">
            <a:avLst/>
          </a:prstGeom>
        </p:spPr>
      </p:pic>
    </p:spTree>
    <p:extLst>
      <p:ext uri="{BB962C8B-B14F-4D97-AF65-F5344CB8AC3E}">
        <p14:creationId xmlns:p14="http://schemas.microsoft.com/office/powerpoint/2010/main" val="335487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21</a:t>
            </a:r>
          </a:p>
        </p:txBody>
      </p:sp>
      <p:sp>
        <p:nvSpPr>
          <p:cNvPr id="8" name="TextovéPole 7"/>
          <p:cNvSpPr txBox="1"/>
          <p:nvPr/>
        </p:nvSpPr>
        <p:spPr>
          <a:xfrm>
            <a:off x="179996" y="165227"/>
            <a:ext cx="4572508" cy="707886"/>
          </a:xfrm>
          <a:prstGeom prst="rect">
            <a:avLst/>
          </a:prstGeom>
          <a:blipFill>
            <a:blip r:embed="rId2"/>
            <a:stretch>
              <a:fillRect/>
            </a:stretch>
          </a:blipFill>
          <a:ln w="69850" cmpd="sng">
            <a:solidFill>
              <a:srgbClr val="FF9966"/>
            </a:solidFill>
            <a:prstDash val="lgDashDotDot"/>
          </a:ln>
          <a:effectLst>
            <a:softEdge rad="0"/>
          </a:effectLst>
        </p:spPr>
        <p:txBody>
          <a:bodyPr wrap="square" rtlCol="0">
            <a:spAutoFit/>
          </a:bodyPr>
          <a:lstStyle/>
          <a:p>
            <a:pPr algn="ctr"/>
            <a:r>
              <a:rPr lang="cs-CZ" sz="2000" dirty="0">
                <a:latin typeface="Arial Black" panose="020B0A04020102020204" pitchFamily="34" charset="0"/>
              </a:rPr>
              <a:t>V kádru mužstva dospělých vítáme nové hráče </a:t>
            </a:r>
          </a:p>
        </p:txBody>
      </p:sp>
      <p:sp>
        <p:nvSpPr>
          <p:cNvPr id="11" name="TextovéPole 10"/>
          <p:cNvSpPr txBox="1"/>
          <p:nvPr/>
        </p:nvSpPr>
        <p:spPr>
          <a:xfrm>
            <a:off x="143992" y="1002233"/>
            <a:ext cx="4487107" cy="6001643"/>
          </a:xfrm>
          <a:prstGeom prst="rect">
            <a:avLst/>
          </a:prstGeom>
          <a:pattFill prst="pct10">
            <a:fgClr>
              <a:srgbClr val="CCFFFF"/>
            </a:fgClr>
            <a:bgClr>
              <a:schemeClr val="bg1"/>
            </a:bgClr>
          </a:pattFill>
          <a:ln w="22225">
            <a:solidFill>
              <a:schemeClr val="accent6">
                <a:lumMod val="75000"/>
              </a:schemeClr>
            </a:solidFill>
          </a:ln>
          <a:effectLst>
            <a:softEdge rad="0"/>
          </a:effectLst>
        </p:spPr>
        <p:txBody>
          <a:bodyPr wrap="square" rtlCol="0">
            <a:spAutoFit/>
          </a:bodyPr>
          <a:lstStyle/>
          <a:p>
            <a:r>
              <a:rPr lang="cs-CZ" sz="2400" dirty="0">
                <a:solidFill>
                  <a:srgbClr val="0000CC"/>
                </a:solidFill>
                <a:latin typeface="Arial Black" panose="020B0A04020102020204" pitchFamily="34" charset="0"/>
              </a:rPr>
              <a:t>Tomáš Písař</a:t>
            </a:r>
          </a:p>
          <a:p>
            <a:r>
              <a:rPr lang="cs-CZ" sz="2400" b="0" dirty="0">
                <a:solidFill>
                  <a:srgbClr val="0000CC"/>
                </a:solidFill>
                <a:latin typeface="Arial Black" panose="020B0A04020102020204" pitchFamily="34" charset="0"/>
              </a:rPr>
              <a:t>TJ Sokol </a:t>
            </a:r>
            <a:r>
              <a:rPr lang="cs-CZ" sz="2400" b="0" dirty="0" err="1">
                <a:solidFill>
                  <a:srgbClr val="0000CC"/>
                </a:solidFill>
                <a:latin typeface="Arial Black" panose="020B0A04020102020204" pitchFamily="34" charset="0"/>
              </a:rPr>
              <a:t>Pokratice</a:t>
            </a:r>
            <a:r>
              <a:rPr lang="cs-CZ" sz="2400" b="0" dirty="0">
                <a:solidFill>
                  <a:srgbClr val="0000CC"/>
                </a:solidFill>
                <a:latin typeface="Arial Black" panose="020B0A04020102020204" pitchFamily="34" charset="0"/>
              </a:rPr>
              <a:t> – Litoměřice</a:t>
            </a:r>
          </a:p>
          <a:p>
            <a:r>
              <a:rPr lang="cs-CZ" sz="2400" b="0" dirty="0">
                <a:solidFill>
                  <a:srgbClr val="0000CC"/>
                </a:solidFill>
                <a:latin typeface="Arial Black" panose="020B0A04020102020204" pitchFamily="34" charset="0"/>
              </a:rPr>
              <a:t>29 let</a:t>
            </a:r>
          </a:p>
          <a:p>
            <a:endParaRPr lang="cs-CZ" sz="2400" b="0" dirty="0">
              <a:latin typeface="Arial Black" panose="020B0A04020102020204" pitchFamily="34" charset="0"/>
            </a:endParaRPr>
          </a:p>
          <a:p>
            <a:pPr algn="ctr"/>
            <a:endParaRPr lang="cs-CZ" sz="2400" b="0" dirty="0">
              <a:latin typeface="Arial Black" panose="020B0A04020102020204" pitchFamily="34" charset="0"/>
            </a:endParaRPr>
          </a:p>
          <a:p>
            <a:r>
              <a:rPr lang="cs-CZ" sz="2400" b="0" dirty="0">
                <a:solidFill>
                  <a:srgbClr val="0000CC"/>
                </a:solidFill>
                <a:latin typeface="Arial Black" panose="020B0A04020102020204" pitchFamily="34" charset="0"/>
              </a:rPr>
              <a:t>Matěj Svoboda</a:t>
            </a:r>
          </a:p>
          <a:p>
            <a:r>
              <a:rPr lang="cs-CZ" sz="2400" b="0" dirty="0">
                <a:solidFill>
                  <a:srgbClr val="0000CC"/>
                </a:solidFill>
                <a:latin typeface="Arial Black" panose="020B0A04020102020204" pitchFamily="34" charset="0"/>
              </a:rPr>
              <a:t>Hostování Horní Počaply</a:t>
            </a:r>
          </a:p>
          <a:p>
            <a:r>
              <a:rPr lang="cs-CZ" sz="2400" b="0" dirty="0">
                <a:solidFill>
                  <a:srgbClr val="0000CC"/>
                </a:solidFill>
                <a:latin typeface="Arial Black" panose="020B0A04020102020204" pitchFamily="34" charset="0"/>
              </a:rPr>
              <a:t>19 let</a:t>
            </a:r>
          </a:p>
          <a:p>
            <a:endParaRPr lang="cs-CZ" sz="2400" b="0" dirty="0">
              <a:latin typeface="Arial Black" panose="020B0A04020102020204" pitchFamily="34" charset="0"/>
            </a:endParaRPr>
          </a:p>
          <a:p>
            <a:endParaRPr lang="cs-CZ" sz="2400" b="0" dirty="0">
              <a:latin typeface="Arial Black" panose="020B0A04020102020204" pitchFamily="34" charset="0"/>
            </a:endParaRPr>
          </a:p>
          <a:p>
            <a:r>
              <a:rPr lang="cs-CZ" sz="2400" b="0" dirty="0">
                <a:solidFill>
                  <a:srgbClr val="0000CC"/>
                </a:solidFill>
                <a:latin typeface="Arial Black" panose="020B0A04020102020204" pitchFamily="34" charset="0"/>
              </a:rPr>
              <a:t>Jan </a:t>
            </a:r>
            <a:r>
              <a:rPr lang="cs-CZ" sz="2400" b="0" dirty="0" err="1">
                <a:solidFill>
                  <a:srgbClr val="0000CC"/>
                </a:solidFill>
                <a:latin typeface="Arial Black" panose="020B0A04020102020204" pitchFamily="34" charset="0"/>
              </a:rPr>
              <a:t>Prieložný</a:t>
            </a:r>
            <a:r>
              <a:rPr lang="cs-CZ" sz="2400" b="0" dirty="0">
                <a:solidFill>
                  <a:srgbClr val="0000CC"/>
                </a:solidFill>
                <a:latin typeface="Arial Black" panose="020B0A04020102020204" pitchFamily="34" charset="0"/>
              </a:rPr>
              <a:t> </a:t>
            </a:r>
          </a:p>
          <a:p>
            <a:r>
              <a:rPr lang="cs-CZ" sz="2400" b="0" dirty="0">
                <a:solidFill>
                  <a:srgbClr val="0000CC"/>
                </a:solidFill>
                <a:latin typeface="Arial Black" panose="020B0A04020102020204" pitchFamily="34" charset="0"/>
              </a:rPr>
              <a:t>Sk Mšeno</a:t>
            </a:r>
          </a:p>
          <a:p>
            <a:r>
              <a:rPr lang="cs-CZ" sz="2400" b="0" dirty="0">
                <a:solidFill>
                  <a:srgbClr val="0000CC"/>
                </a:solidFill>
                <a:latin typeface="Arial Black" panose="020B0A04020102020204" pitchFamily="34" charset="0"/>
              </a:rPr>
              <a:t>24 let</a:t>
            </a:r>
          </a:p>
          <a:p>
            <a:endParaRPr lang="cs-CZ" sz="2400" b="0" dirty="0">
              <a:latin typeface="Arial Black" panose="020B0A04020102020204" pitchFamily="34" charset="0"/>
            </a:endParaRPr>
          </a:p>
          <a:p>
            <a:endParaRPr lang="cs-CZ" sz="2400" dirty="0">
              <a:latin typeface="Arial Black" panose="020B0A04020102020204" pitchFamily="34" charset="0"/>
            </a:endParaRPr>
          </a:p>
        </p:txBody>
      </p:sp>
      <p:pic>
        <p:nvPicPr>
          <p:cNvPr id="12" name="Obrázek 11"/>
          <p:cNvPicPr>
            <a:picLocks noChangeAspect="1"/>
          </p:cNvPicPr>
          <p:nvPr/>
        </p:nvPicPr>
        <p:blipFill>
          <a:blip r:embed="rId3"/>
          <a:stretch>
            <a:fillRect/>
          </a:stretch>
        </p:blipFill>
        <p:spPr>
          <a:xfrm>
            <a:off x="2638043" y="3989809"/>
            <a:ext cx="981075" cy="1285875"/>
          </a:xfrm>
          <a:prstGeom prst="rect">
            <a:avLst/>
          </a:prstGeom>
          <a:ln w="19050">
            <a:solidFill>
              <a:schemeClr val="accent1">
                <a:lumMod val="50000"/>
              </a:schemeClr>
            </a:solidFill>
          </a:ln>
        </p:spPr>
      </p:pic>
      <p:pic>
        <p:nvPicPr>
          <p:cNvPr id="13" name="Obrázek 12"/>
          <p:cNvPicPr>
            <a:picLocks noChangeAspect="1"/>
          </p:cNvPicPr>
          <p:nvPr/>
        </p:nvPicPr>
        <p:blipFill>
          <a:blip r:embed="rId4"/>
          <a:stretch>
            <a:fillRect/>
          </a:stretch>
        </p:blipFill>
        <p:spPr>
          <a:xfrm>
            <a:off x="2638043" y="1870378"/>
            <a:ext cx="1028700" cy="1333500"/>
          </a:xfrm>
          <a:prstGeom prst="rect">
            <a:avLst/>
          </a:prstGeom>
          <a:ln w="15875">
            <a:solidFill>
              <a:schemeClr val="accent1">
                <a:lumMod val="50000"/>
              </a:schemeClr>
            </a:solidFill>
          </a:ln>
        </p:spPr>
      </p:pic>
      <p:pic>
        <p:nvPicPr>
          <p:cNvPr id="14" name="Obrázek 13"/>
          <p:cNvPicPr>
            <a:picLocks noChangeAspect="1"/>
          </p:cNvPicPr>
          <p:nvPr/>
        </p:nvPicPr>
        <p:blipFill>
          <a:blip r:embed="rId5"/>
          <a:stretch>
            <a:fillRect/>
          </a:stretch>
        </p:blipFill>
        <p:spPr>
          <a:xfrm>
            <a:off x="2609468" y="5477792"/>
            <a:ext cx="1009650" cy="1323975"/>
          </a:xfrm>
          <a:prstGeom prst="rect">
            <a:avLst/>
          </a:prstGeom>
          <a:ln w="19050">
            <a:solidFill>
              <a:schemeClr val="accent1">
                <a:lumMod val="50000"/>
              </a:schemeClr>
            </a:solidFill>
          </a:ln>
        </p:spPr>
      </p:pic>
      <p:sp>
        <p:nvSpPr>
          <p:cNvPr id="5" name="TextovéPole 4"/>
          <p:cNvSpPr txBox="1"/>
          <p:nvPr/>
        </p:nvSpPr>
        <p:spPr>
          <a:xfrm>
            <a:off x="1872184"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24</a:t>
            </a:r>
          </a:p>
        </p:txBody>
      </p:sp>
      <p:sp>
        <p:nvSpPr>
          <p:cNvPr id="15" name="TextovéPole 14"/>
          <p:cNvSpPr txBox="1"/>
          <p:nvPr/>
        </p:nvSpPr>
        <p:spPr>
          <a:xfrm>
            <a:off x="5472584" y="247318"/>
            <a:ext cx="4680520" cy="707886"/>
          </a:xfrm>
          <a:prstGeom prst="rect">
            <a:avLst/>
          </a:prstGeom>
          <a:solidFill>
            <a:srgbClr val="6699FF"/>
          </a:solidFill>
          <a:effectLst>
            <a:glow rad="228600">
              <a:srgbClr val="DCFB21">
                <a:alpha val="40000"/>
              </a:srgbClr>
            </a:glow>
            <a:softEdge rad="254000"/>
          </a:effectLst>
        </p:spPr>
        <p:txBody>
          <a:bodyPr wrap="square" rtlCol="0">
            <a:prstTxWarp prst="textWave2">
              <a:avLst/>
            </a:prstTxWarp>
            <a:spAutoFit/>
          </a:bodyPr>
          <a:lstStyle/>
          <a:p>
            <a:pPr algn="ctr"/>
            <a:r>
              <a:rPr lang="cs-CZ" sz="2000" dirty="0">
                <a:solidFill>
                  <a:srgbClr val="FF0000"/>
                </a:solidFill>
                <a:latin typeface="Arial Black" panose="020B0A04020102020204" pitchFamily="34" charset="0"/>
              </a:rPr>
              <a:t>Změna na trenérském postu mužstva dospělých</a:t>
            </a:r>
          </a:p>
        </p:txBody>
      </p:sp>
      <p:sp>
        <p:nvSpPr>
          <p:cNvPr id="16" name="TextovéPole 15"/>
          <p:cNvSpPr txBox="1"/>
          <p:nvPr/>
        </p:nvSpPr>
        <p:spPr>
          <a:xfrm>
            <a:off x="5472584" y="1264716"/>
            <a:ext cx="4644516" cy="4154984"/>
          </a:xfrm>
          <a:prstGeom prst="rect">
            <a:avLst/>
          </a:prstGeom>
          <a:pattFill prst="pct20">
            <a:fgClr>
              <a:srgbClr val="6699FF"/>
            </a:fgClr>
            <a:bgClr>
              <a:schemeClr val="bg1"/>
            </a:bgClr>
          </a:pattFill>
          <a:effectLst>
            <a:softEdge rad="0"/>
          </a:effectLst>
        </p:spPr>
        <p:txBody>
          <a:bodyPr wrap="square" rtlCol="0">
            <a:spAutoFit/>
          </a:bodyPr>
          <a:lstStyle/>
          <a:p>
            <a:pPr algn="just"/>
            <a:r>
              <a:rPr lang="cs-CZ" sz="1600" dirty="0">
                <a:latin typeface="Arial Black" panose="020B0A04020102020204" pitchFamily="34" charset="0"/>
              </a:rPr>
              <a:t>V 1. kole jarní části soutěže před týdnem v Lovosicích mohli diváci zpozorovat, že na lavičce už není  trenér </a:t>
            </a:r>
            <a:r>
              <a:rPr lang="cs-CZ" sz="2400" dirty="0">
                <a:solidFill>
                  <a:srgbClr val="6600CC"/>
                </a:solidFill>
                <a:latin typeface="Arial Black" panose="020B0A04020102020204" pitchFamily="34" charset="0"/>
              </a:rPr>
              <a:t>Karel Zuna</a:t>
            </a:r>
            <a:r>
              <a:rPr lang="cs-CZ" sz="1600" dirty="0">
                <a:latin typeface="Arial Black" panose="020B0A04020102020204" pitchFamily="34" charset="0"/>
              </a:rPr>
              <a:t>. V zimní přestávce Karel oznámil, že z pracovních důvodů není schopen funkci vykonávat. Výbor fotbalového oddílu a nejenom ten, ale i hráči a další členové našeho klubu mu za jeho 1,5 letou práci děkují. Společně s Jiřím </a:t>
            </a:r>
            <a:r>
              <a:rPr lang="cs-CZ" sz="1600" dirty="0" err="1">
                <a:latin typeface="Arial Black" panose="020B0A04020102020204" pitchFamily="34" charset="0"/>
              </a:rPr>
              <a:t>Ransdorfem</a:t>
            </a:r>
            <a:r>
              <a:rPr lang="cs-CZ" sz="1600" dirty="0">
                <a:latin typeface="Arial Black" panose="020B0A04020102020204" pitchFamily="34" charset="0"/>
              </a:rPr>
              <a:t> dovedli mužstvo dospělých v uplynulém ročníku krajského přeboru ke 2. místu a i letos se hraje o příčky nejvyšší. Ještě jednou děkujeme a přejeme mnoho úspěchů a radosti v pracovním, ale i osobním životě. </a:t>
            </a:r>
          </a:p>
        </p:txBody>
      </p:sp>
      <p:pic>
        <p:nvPicPr>
          <p:cNvPr id="17" name="Obrázek 16"/>
          <p:cNvPicPr>
            <a:picLocks noChangeAspect="1"/>
          </p:cNvPicPr>
          <p:nvPr/>
        </p:nvPicPr>
        <p:blipFill>
          <a:blip r:embed="rId6"/>
          <a:stretch>
            <a:fillRect/>
          </a:stretch>
        </p:blipFill>
        <p:spPr>
          <a:xfrm>
            <a:off x="6988420" y="5563860"/>
            <a:ext cx="1216800" cy="1296000"/>
          </a:xfrm>
          <a:prstGeom prst="rect">
            <a:avLst/>
          </a:prstGeom>
          <a:ln w="34925">
            <a:solidFill>
              <a:schemeClr val="accent1"/>
            </a:solidFill>
            <a:prstDash val="sysDash"/>
          </a:ln>
        </p:spPr>
      </p:pic>
    </p:spTree>
    <p:extLst>
      <p:ext uri="{BB962C8B-B14F-4D97-AF65-F5344CB8AC3E}">
        <p14:creationId xmlns:p14="http://schemas.microsoft.com/office/powerpoint/2010/main" val="393644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22</a:t>
            </a:r>
          </a:p>
        </p:txBody>
      </p:sp>
      <p:sp>
        <p:nvSpPr>
          <p:cNvPr id="6" name="TextovéPole 5"/>
          <p:cNvSpPr txBox="1"/>
          <p:nvPr/>
        </p:nvSpPr>
        <p:spPr>
          <a:xfrm>
            <a:off x="7731617" y="689819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23</a:t>
            </a:r>
          </a:p>
        </p:txBody>
      </p:sp>
      <p:graphicFrame>
        <p:nvGraphicFramePr>
          <p:cNvPr id="14" name="Tabulka 13">
            <a:extLst>
              <a:ext uri="{FF2B5EF4-FFF2-40B4-BE49-F238E27FC236}">
                <a16:creationId xmlns:a16="http://schemas.microsoft.com/office/drawing/2014/main" id="{DC7B4BB6-ADFC-4F57-80E8-D1DCE812B002}"/>
              </a:ext>
            </a:extLst>
          </p:cNvPr>
          <p:cNvGraphicFramePr>
            <a:graphicFrameLocks noGrp="1"/>
          </p:cNvGraphicFramePr>
          <p:nvPr>
            <p:extLst>
              <p:ext uri="{D42A27DB-BD31-4B8C-83A1-F6EECF244321}">
                <p14:modId xmlns:p14="http://schemas.microsoft.com/office/powerpoint/2010/main" val="3603661379"/>
              </p:ext>
            </p:extLst>
          </p:nvPr>
        </p:nvGraphicFramePr>
        <p:xfrm>
          <a:off x="5454403" y="163116"/>
          <a:ext cx="4554429" cy="5302446"/>
        </p:xfrm>
        <a:graphic>
          <a:graphicData uri="http://schemas.openxmlformats.org/drawingml/2006/table">
            <a:tbl>
              <a:tblPr/>
              <a:tblGrid>
                <a:gridCol w="676296">
                  <a:extLst>
                    <a:ext uri="{9D8B030D-6E8A-4147-A177-3AD203B41FA5}">
                      <a16:colId xmlns:a16="http://schemas.microsoft.com/office/drawing/2014/main" val="1289810295"/>
                    </a:ext>
                  </a:extLst>
                </a:gridCol>
                <a:gridCol w="1986619">
                  <a:extLst>
                    <a:ext uri="{9D8B030D-6E8A-4147-A177-3AD203B41FA5}">
                      <a16:colId xmlns:a16="http://schemas.microsoft.com/office/drawing/2014/main" val="3583988660"/>
                    </a:ext>
                  </a:extLst>
                </a:gridCol>
                <a:gridCol w="1891514">
                  <a:extLst>
                    <a:ext uri="{9D8B030D-6E8A-4147-A177-3AD203B41FA5}">
                      <a16:colId xmlns:a16="http://schemas.microsoft.com/office/drawing/2014/main" val="3052163148"/>
                    </a:ext>
                  </a:extLst>
                </a:gridCol>
              </a:tblGrid>
              <a:tr h="289137">
                <a:tc gridSpan="3">
                  <a:txBody>
                    <a:bodyPr/>
                    <a:lstStyle/>
                    <a:p>
                      <a:pPr algn="ctr" fontAlgn="b"/>
                      <a:r>
                        <a:rPr lang="cs-CZ" sz="2000" b="1" i="0" u="none" strike="noStrike" dirty="0">
                          <a:solidFill>
                            <a:srgbClr val="000000"/>
                          </a:solidFill>
                          <a:effectLst/>
                          <a:latin typeface="Bookman Old Style" panose="02050604050505020204" pitchFamily="18" charset="0"/>
                        </a:rPr>
                        <a:t>Kádr mužstva dospělých</a:t>
                      </a:r>
                    </a:p>
                  </a:txBody>
                  <a:tcPr marL="7398" marR="7398" marT="7398" marB="0" anchor="b">
                    <a:lnL>
                      <a:noFill/>
                    </a:lnL>
                    <a:lnR>
                      <a:noFill/>
                    </a:lnR>
                    <a:lnT>
                      <a:noFill/>
                    </a:lnT>
                    <a:lnB>
                      <a:noFill/>
                    </a:lnB>
                    <a:solidFill>
                      <a:srgbClr val="99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548371855"/>
                  </a:ext>
                </a:extLst>
              </a:tr>
              <a:tr h="216726">
                <a:tc gridSpan="2">
                  <a:txBody>
                    <a:bodyPr/>
                    <a:lstStyle/>
                    <a:p>
                      <a:pPr algn="ctr" rtl="0" fontAlgn="ctr"/>
                      <a:r>
                        <a:rPr lang="cs-CZ" sz="900" b="1" i="0" u="none" strike="noStrike" dirty="0">
                          <a:solidFill>
                            <a:srgbClr val="000000"/>
                          </a:solidFill>
                          <a:effectLst/>
                          <a:latin typeface="Bookman Old Style" panose="02050604050505020204" pitchFamily="18" charset="0"/>
                        </a:rPr>
                        <a:t>Hráč</a:t>
                      </a:r>
                    </a:p>
                  </a:txBody>
                  <a:tcPr marL="7398" marR="7398" marT="7398" marB="0" anchor="ctr">
                    <a:lnL>
                      <a:noFill/>
                    </a:lnL>
                    <a:lnR>
                      <a:noFill/>
                    </a:lnR>
                    <a:lnT>
                      <a:noFill/>
                    </a:lnT>
                    <a:lnB>
                      <a:noFill/>
                    </a:lnB>
                    <a:solidFill>
                      <a:srgbClr val="99FF99"/>
                    </a:solidFill>
                  </a:tcPr>
                </a:tc>
                <a:tc hMerge="1">
                  <a:txBody>
                    <a:bodyPr/>
                    <a:lstStyle/>
                    <a:p>
                      <a:endParaRPr lang="cs-CZ"/>
                    </a:p>
                  </a:txBody>
                  <a:tcPr/>
                </a:tc>
                <a:tc>
                  <a:txBody>
                    <a:bodyPr/>
                    <a:lstStyle/>
                    <a:p>
                      <a:pPr algn="ctr" rtl="0" fontAlgn="ctr"/>
                      <a:r>
                        <a:rPr lang="cs-CZ" sz="900" b="1" i="0" u="none" strike="noStrike" dirty="0">
                          <a:solidFill>
                            <a:srgbClr val="000000"/>
                          </a:solidFill>
                          <a:effectLst/>
                          <a:latin typeface="Bookman Old Style" panose="02050604050505020204" pitchFamily="18" charset="0"/>
                        </a:rPr>
                        <a:t>Ročník</a:t>
                      </a:r>
                    </a:p>
                  </a:txBody>
                  <a:tcPr marL="7398" marR="7398" marT="7398" marB="0" anchor="ctr">
                    <a:lnL>
                      <a:noFill/>
                    </a:lnL>
                    <a:lnR>
                      <a:noFill/>
                    </a:lnR>
                    <a:lnT>
                      <a:noFill/>
                    </a:lnT>
                    <a:lnB w="12700" cap="flat" cmpd="sng" algn="ctr">
                      <a:solidFill>
                        <a:srgbClr val="FFFFFF"/>
                      </a:solidFill>
                      <a:prstDash val="solid"/>
                      <a:round/>
                      <a:headEnd type="none" w="med" len="med"/>
                      <a:tailEnd type="none" w="med" len="med"/>
                    </a:lnB>
                    <a:solidFill>
                      <a:srgbClr val="99FF99"/>
                    </a:solidFill>
                  </a:tcPr>
                </a:tc>
                <a:extLst>
                  <a:ext uri="{0D108BD9-81ED-4DB2-BD59-A6C34878D82A}">
                    <a16:rowId xmlns:a16="http://schemas.microsoft.com/office/drawing/2014/main" val="2688716573"/>
                  </a:ext>
                </a:extLst>
              </a:tr>
              <a:tr h="232680">
                <a:tc>
                  <a:txBody>
                    <a:bodyPr/>
                    <a:lstStyle/>
                    <a:p>
                      <a:pPr algn="ctr" rtl="0" fontAlgn="ctr"/>
                      <a:r>
                        <a:rPr lang="cs-CZ" sz="1600" b="1" i="0" u="none" strike="noStrike" dirty="0">
                          <a:solidFill>
                            <a:srgbClr val="0000CC"/>
                          </a:solidFill>
                          <a:effectLst/>
                          <a:latin typeface="Bookman Old Style" panose="02050604050505020204" pitchFamily="18" charset="0"/>
                        </a:rPr>
                        <a:t>1</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a:solidFill>
                            <a:srgbClr val="0000CC"/>
                          </a:solidFill>
                          <a:effectLst/>
                          <a:latin typeface="Bookman Old Style" panose="02050604050505020204" pitchFamily="18" charset="0"/>
                        </a:rPr>
                        <a:t>Tomáš Kysela</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a:solidFill>
                            <a:srgbClr val="0000CC"/>
                          </a:solidFill>
                          <a:effectLst/>
                          <a:latin typeface="Bookman Old Style" panose="02050604050505020204" pitchFamily="18" charset="0"/>
                        </a:rPr>
                        <a:t>1991</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2735906066"/>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2</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dirty="0">
                          <a:solidFill>
                            <a:srgbClr val="C00000"/>
                          </a:solidFill>
                          <a:effectLst/>
                          <a:latin typeface="Bookman Old Style" panose="02050604050505020204" pitchFamily="18" charset="0"/>
                        </a:rPr>
                        <a:t>Pavel Fary</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1997</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1866803128"/>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3</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a:solidFill>
                            <a:srgbClr val="0000CC"/>
                          </a:solidFill>
                          <a:effectLst/>
                          <a:latin typeface="Bookman Old Style" panose="02050604050505020204" pitchFamily="18" charset="0"/>
                        </a:rPr>
                        <a:t>Matěj Svoboda</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a:solidFill>
                            <a:srgbClr val="0000CC"/>
                          </a:solidFill>
                          <a:effectLst/>
                          <a:latin typeface="Bookman Old Style" panose="02050604050505020204" pitchFamily="18" charset="0"/>
                        </a:rPr>
                        <a:t>1999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1656512300"/>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4</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dirty="0">
                          <a:solidFill>
                            <a:srgbClr val="C00000"/>
                          </a:solidFill>
                          <a:effectLst/>
                          <a:latin typeface="Bookman Old Style" panose="02050604050505020204" pitchFamily="18" charset="0"/>
                        </a:rPr>
                        <a:t>Jiří Vacek</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a:solidFill>
                            <a:srgbClr val="C00000"/>
                          </a:solidFill>
                          <a:effectLst/>
                          <a:latin typeface="Bookman Old Style" panose="02050604050505020204" pitchFamily="18" charset="0"/>
                        </a:rPr>
                        <a:t>1980</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2198041742"/>
                  </a:ext>
                </a:extLst>
              </a:tr>
              <a:tr h="232680">
                <a:tc>
                  <a:txBody>
                    <a:bodyPr/>
                    <a:lstStyle/>
                    <a:p>
                      <a:pPr algn="ctr" rtl="0" fontAlgn="ctr"/>
                      <a:r>
                        <a:rPr lang="cs-CZ" sz="1600" b="1" i="0" u="none" strike="noStrike" dirty="0">
                          <a:solidFill>
                            <a:srgbClr val="0000CC"/>
                          </a:solidFill>
                          <a:effectLst/>
                          <a:latin typeface="Bookman Old Style" panose="02050604050505020204" pitchFamily="18" charset="0"/>
                        </a:rPr>
                        <a:t>5</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a:solidFill>
                            <a:srgbClr val="0000CC"/>
                          </a:solidFill>
                          <a:effectLst/>
                          <a:latin typeface="Bookman Old Style" panose="02050604050505020204" pitchFamily="18" charset="0"/>
                        </a:rPr>
                        <a:t>Petr Stejskal</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a:solidFill>
                            <a:srgbClr val="0000CC"/>
                          </a:solidFill>
                          <a:effectLst/>
                          <a:latin typeface="Bookman Old Style" panose="02050604050505020204" pitchFamily="18" charset="0"/>
                        </a:rPr>
                        <a:t>1985</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3985265528"/>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6</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dirty="0">
                          <a:solidFill>
                            <a:srgbClr val="C00000"/>
                          </a:solidFill>
                          <a:effectLst/>
                          <a:latin typeface="Bookman Old Style" panose="02050604050505020204" pitchFamily="18" charset="0"/>
                        </a:rPr>
                        <a:t>Jiří </a:t>
                      </a:r>
                      <a:r>
                        <a:rPr lang="cs-CZ" sz="1600" b="1" i="0" u="none" strike="noStrike" dirty="0" err="1">
                          <a:solidFill>
                            <a:srgbClr val="C00000"/>
                          </a:solidFill>
                          <a:effectLst/>
                          <a:latin typeface="Bookman Old Style" panose="02050604050505020204" pitchFamily="18" charset="0"/>
                        </a:rPr>
                        <a:t>Ransdorf</a:t>
                      </a:r>
                      <a:endParaRPr lang="cs-CZ" sz="1600" b="1" i="0" u="none" strike="noStrike" dirty="0">
                        <a:solidFill>
                          <a:srgbClr val="C00000"/>
                        </a:solidFill>
                        <a:effectLst/>
                        <a:latin typeface="Bookman Old Style" panose="02050604050505020204" pitchFamily="18" charset="0"/>
                      </a:endParaRP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a:solidFill>
                            <a:srgbClr val="C00000"/>
                          </a:solidFill>
                          <a:effectLst/>
                          <a:latin typeface="Bookman Old Style" panose="02050604050505020204" pitchFamily="18" charset="0"/>
                        </a:rPr>
                        <a:t>1986</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3159193781"/>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7</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a:solidFill>
                            <a:srgbClr val="0000CC"/>
                          </a:solidFill>
                          <a:effectLst/>
                          <a:latin typeface="Bookman Old Style" panose="02050604050505020204" pitchFamily="18" charset="0"/>
                        </a:rPr>
                        <a:t>David Mencl</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1987</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2918514388"/>
                  </a:ext>
                </a:extLst>
              </a:tr>
              <a:tr h="232680">
                <a:tc>
                  <a:txBody>
                    <a:bodyPr/>
                    <a:lstStyle/>
                    <a:p>
                      <a:pPr algn="ctr" rtl="0" fontAlgn="ctr"/>
                      <a:r>
                        <a:rPr lang="cs-CZ" sz="1600" b="1" i="0" u="none" strike="noStrike" dirty="0">
                          <a:solidFill>
                            <a:srgbClr val="C00000"/>
                          </a:solidFill>
                          <a:effectLst/>
                          <a:latin typeface="Bookman Old Style" panose="02050604050505020204" pitchFamily="18" charset="0"/>
                        </a:rPr>
                        <a:t>8</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a:solidFill>
                            <a:srgbClr val="C00000"/>
                          </a:solidFill>
                          <a:effectLst/>
                          <a:latin typeface="Bookman Old Style" panose="02050604050505020204" pitchFamily="18" charset="0"/>
                        </a:rPr>
                        <a:t>Písař Tomáš</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fontAlgn="ctr"/>
                      <a:r>
                        <a:rPr lang="cs-CZ" sz="1600" b="1" i="0" u="none" strike="noStrike" dirty="0">
                          <a:solidFill>
                            <a:srgbClr val="C00000"/>
                          </a:solidFill>
                          <a:effectLst/>
                          <a:latin typeface="Bookman Old Style" panose="02050604050505020204" pitchFamily="18" charset="0"/>
                        </a:rPr>
                        <a:t>1989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2077241193"/>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9</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err="1">
                          <a:solidFill>
                            <a:srgbClr val="0000CC"/>
                          </a:solidFill>
                          <a:effectLst/>
                          <a:latin typeface="Bookman Old Style" panose="02050604050505020204" pitchFamily="18" charset="0"/>
                        </a:rPr>
                        <a:t>Prieložný</a:t>
                      </a:r>
                      <a:r>
                        <a:rPr lang="cs-CZ" sz="1600" b="1" i="0" u="none" strike="noStrike" dirty="0">
                          <a:solidFill>
                            <a:srgbClr val="0000CC"/>
                          </a:solidFill>
                          <a:effectLst/>
                          <a:latin typeface="Bookman Old Style" panose="02050604050505020204" pitchFamily="18" charset="0"/>
                        </a:rPr>
                        <a:t> Jan</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1994</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1870844583"/>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10</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a:solidFill>
                            <a:srgbClr val="C00000"/>
                          </a:solidFill>
                          <a:effectLst/>
                          <a:latin typeface="Bookman Old Style" panose="02050604050505020204" pitchFamily="18" charset="0"/>
                        </a:rPr>
                        <a:t>František Svoboda</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1989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3506277510"/>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11</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a:solidFill>
                            <a:srgbClr val="0000CC"/>
                          </a:solidFill>
                          <a:effectLst/>
                          <a:latin typeface="Bookman Old Style" panose="02050604050505020204" pitchFamily="18" charset="0"/>
                        </a:rPr>
                        <a:t>Tomáš Belák</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1990</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456961547"/>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12</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a:solidFill>
                            <a:srgbClr val="C00000"/>
                          </a:solidFill>
                          <a:effectLst/>
                          <a:latin typeface="Bookman Old Style" panose="02050604050505020204" pitchFamily="18" charset="0"/>
                        </a:rPr>
                        <a:t>Marek Faust</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1991</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1011499245"/>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13</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a:solidFill>
                            <a:srgbClr val="0000CC"/>
                          </a:solidFill>
                          <a:effectLst/>
                          <a:latin typeface="Bookman Old Style" panose="02050604050505020204" pitchFamily="18" charset="0"/>
                        </a:rPr>
                        <a:t>Jakub Slavíček</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1991</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3044723370"/>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14</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a:solidFill>
                            <a:srgbClr val="C00000"/>
                          </a:solidFill>
                          <a:effectLst/>
                          <a:latin typeface="Bookman Old Style" panose="02050604050505020204" pitchFamily="18" charset="0"/>
                        </a:rPr>
                        <a:t>Rudolf Slanička</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1993</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3167869462"/>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15</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a:solidFill>
                            <a:srgbClr val="0000CC"/>
                          </a:solidFill>
                          <a:effectLst/>
                          <a:latin typeface="Bookman Old Style" panose="02050604050505020204" pitchFamily="18" charset="0"/>
                        </a:rPr>
                        <a:t>Jiří Vokoun</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1996</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2050948374"/>
                  </a:ext>
                </a:extLst>
              </a:tr>
              <a:tr h="232680">
                <a:tc>
                  <a:txBody>
                    <a:bodyPr/>
                    <a:lstStyle/>
                    <a:p>
                      <a:pPr algn="ctr" rtl="0" fontAlgn="ctr"/>
                      <a:r>
                        <a:rPr lang="cs-CZ" sz="1600" b="1" i="0" u="none" strike="noStrike">
                          <a:solidFill>
                            <a:srgbClr val="C00000"/>
                          </a:solidFill>
                          <a:effectLst/>
                          <a:latin typeface="Bookman Old Style" panose="02050604050505020204" pitchFamily="18" charset="0"/>
                        </a:rPr>
                        <a:t>16</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a:solidFill>
                            <a:srgbClr val="C00000"/>
                          </a:solidFill>
                          <a:effectLst/>
                          <a:latin typeface="Bookman Old Style" panose="02050604050505020204" pitchFamily="18" charset="0"/>
                        </a:rPr>
                        <a:t>Koloman Horváth</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1999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136999898"/>
                  </a:ext>
                </a:extLst>
              </a:tr>
              <a:tr h="232680">
                <a:tc>
                  <a:txBody>
                    <a:bodyPr/>
                    <a:lstStyle/>
                    <a:p>
                      <a:pPr algn="ctr" rtl="0" fontAlgn="ctr"/>
                      <a:r>
                        <a:rPr lang="cs-CZ" sz="1600" b="1" i="0" u="none" strike="noStrike">
                          <a:solidFill>
                            <a:srgbClr val="0000CC"/>
                          </a:solidFill>
                          <a:effectLst/>
                          <a:latin typeface="Bookman Old Style" panose="02050604050505020204" pitchFamily="18" charset="0"/>
                        </a:rPr>
                        <a:t>17</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a:solidFill>
                            <a:srgbClr val="0000CC"/>
                          </a:solidFill>
                          <a:effectLst/>
                          <a:latin typeface="Bookman Old Style" panose="02050604050505020204" pitchFamily="18" charset="0"/>
                        </a:rPr>
                        <a:t>Dominik Beruška</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3617022129"/>
                  </a:ext>
                </a:extLst>
              </a:tr>
              <a:tr h="232680">
                <a:tc>
                  <a:txBody>
                    <a:bodyPr/>
                    <a:lstStyle/>
                    <a:p>
                      <a:pPr algn="ctr" rtl="0" fontAlgn="ctr"/>
                      <a:r>
                        <a:rPr lang="cs-CZ" sz="1600" b="1" i="0" u="none" strike="noStrike" dirty="0">
                          <a:solidFill>
                            <a:srgbClr val="C00000"/>
                          </a:solidFill>
                          <a:effectLst/>
                          <a:latin typeface="Bookman Old Style" panose="02050604050505020204" pitchFamily="18" charset="0"/>
                        </a:rPr>
                        <a:t>18</a:t>
                      </a:r>
                    </a:p>
                  </a:txBody>
                  <a:tcPr marL="7398" marR="7398" marT="7398" marB="0" anchor="ctr">
                    <a:lnL>
                      <a:noFill/>
                    </a:lnL>
                    <a:lnR>
                      <a:noFill/>
                    </a:lnR>
                    <a:lnT>
                      <a:noFill/>
                    </a:lnT>
                    <a:lnB>
                      <a:noFill/>
                    </a:lnB>
                    <a:solidFill>
                      <a:srgbClr val="79EFFB"/>
                    </a:solidFill>
                  </a:tcPr>
                </a:tc>
                <a:tc>
                  <a:txBody>
                    <a:bodyPr/>
                    <a:lstStyle/>
                    <a:p>
                      <a:pPr algn="l" rtl="0" fontAlgn="ctr"/>
                      <a:r>
                        <a:rPr lang="cs-CZ" sz="1600" b="1" i="0" u="none" strike="noStrike" dirty="0">
                          <a:solidFill>
                            <a:srgbClr val="C00000"/>
                          </a:solidFill>
                          <a:effectLst/>
                          <a:latin typeface="Bookman Old Style" panose="02050604050505020204" pitchFamily="18" charset="0"/>
                        </a:rPr>
                        <a:t>Robert </a:t>
                      </a:r>
                      <a:r>
                        <a:rPr lang="cs-CZ" sz="1600" b="1" i="0" u="none" strike="noStrike" dirty="0" err="1">
                          <a:solidFill>
                            <a:srgbClr val="C00000"/>
                          </a:solidFill>
                          <a:effectLst/>
                          <a:latin typeface="Bookman Old Style" panose="02050604050505020204" pitchFamily="18" charset="0"/>
                        </a:rPr>
                        <a:t>Feko</a:t>
                      </a:r>
                      <a:endParaRPr lang="cs-CZ" sz="1600" b="1" i="0" u="none" strike="noStrike" dirty="0">
                        <a:solidFill>
                          <a:srgbClr val="C00000"/>
                        </a:solidFill>
                        <a:effectLst/>
                        <a:latin typeface="Bookman Old Style" panose="02050604050505020204" pitchFamily="18" charset="0"/>
                      </a:endParaRP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tc>
                  <a:txBody>
                    <a:bodyPr/>
                    <a:lstStyle/>
                    <a:p>
                      <a:pPr algn="ctr" rtl="0" fontAlgn="ctr"/>
                      <a:r>
                        <a:rPr lang="cs-CZ" sz="1600" b="1" i="0" u="none" strike="noStrike" dirty="0">
                          <a:solidFill>
                            <a:srgbClr val="C00000"/>
                          </a:solidFill>
                          <a:effectLst/>
                          <a:latin typeface="Bookman Old Style" panose="02050604050505020204" pitchFamily="18" charset="0"/>
                        </a:rPr>
                        <a:t>1999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EFFB"/>
                    </a:solidFill>
                  </a:tcPr>
                </a:tc>
                <a:extLst>
                  <a:ext uri="{0D108BD9-81ED-4DB2-BD59-A6C34878D82A}">
                    <a16:rowId xmlns:a16="http://schemas.microsoft.com/office/drawing/2014/main" val="3328507329"/>
                  </a:ext>
                </a:extLst>
              </a:tr>
              <a:tr h="232680">
                <a:tc>
                  <a:txBody>
                    <a:bodyPr/>
                    <a:lstStyle/>
                    <a:p>
                      <a:pPr algn="ctr" rtl="0" fontAlgn="ctr"/>
                      <a:r>
                        <a:rPr lang="cs-CZ" sz="1600" b="1" i="0" u="none" strike="noStrike" dirty="0">
                          <a:solidFill>
                            <a:srgbClr val="0000CC"/>
                          </a:solidFill>
                          <a:effectLst/>
                          <a:latin typeface="Bookman Old Style" panose="02050604050505020204" pitchFamily="18" charset="0"/>
                        </a:rPr>
                        <a:t>19</a:t>
                      </a:r>
                    </a:p>
                  </a:txBody>
                  <a:tcPr marL="7398" marR="7398" marT="7398" marB="0" anchor="ctr">
                    <a:lnL>
                      <a:noFill/>
                    </a:lnL>
                    <a:lnR>
                      <a:noFill/>
                    </a:lnR>
                    <a:lnT>
                      <a:noFill/>
                    </a:lnT>
                    <a:lnB>
                      <a:noFill/>
                    </a:lnB>
                    <a:solidFill>
                      <a:srgbClr val="FFFF99"/>
                    </a:solidFill>
                  </a:tcPr>
                </a:tc>
                <a:tc>
                  <a:txBody>
                    <a:bodyPr/>
                    <a:lstStyle/>
                    <a:p>
                      <a:pPr algn="l" rtl="0" fontAlgn="ctr"/>
                      <a:r>
                        <a:rPr lang="cs-CZ" sz="1600" b="1" i="0" u="none" strike="noStrike" dirty="0">
                          <a:solidFill>
                            <a:srgbClr val="0000CC"/>
                          </a:solidFill>
                          <a:effectLst/>
                          <a:latin typeface="Bookman Old Style" panose="02050604050505020204" pitchFamily="18" charset="0"/>
                        </a:rPr>
                        <a:t>Filip Podhorský</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tc>
                  <a:txBody>
                    <a:bodyPr/>
                    <a:lstStyle/>
                    <a:p>
                      <a:pPr algn="ctr" rtl="0" fontAlgn="ctr"/>
                      <a:r>
                        <a:rPr lang="cs-CZ" sz="1600" b="1" i="0" u="none" strike="noStrike" dirty="0">
                          <a:solidFill>
                            <a:srgbClr val="0000CC"/>
                          </a:solidFill>
                          <a:effectLst/>
                          <a:latin typeface="Bookman Old Style" panose="02050604050505020204" pitchFamily="18" charset="0"/>
                        </a:rPr>
                        <a:t>1999</a:t>
                      </a:r>
                    </a:p>
                  </a:txBody>
                  <a:tcPr marL="7398" marR="7398" marT="7398"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99"/>
                    </a:solidFill>
                  </a:tcPr>
                </a:tc>
                <a:extLst>
                  <a:ext uri="{0D108BD9-81ED-4DB2-BD59-A6C34878D82A}">
                    <a16:rowId xmlns:a16="http://schemas.microsoft.com/office/drawing/2014/main" val="4290668365"/>
                  </a:ext>
                </a:extLst>
              </a:tr>
            </a:tbl>
          </a:graphicData>
        </a:graphic>
      </p:graphicFrame>
      <p:sp>
        <p:nvSpPr>
          <p:cNvPr id="15" name="TextovéPole 14"/>
          <p:cNvSpPr txBox="1"/>
          <p:nvPr/>
        </p:nvSpPr>
        <p:spPr>
          <a:xfrm>
            <a:off x="71984" y="91108"/>
            <a:ext cx="4680520" cy="1446550"/>
          </a:xfrm>
          <a:prstGeom prst="rect">
            <a:avLst/>
          </a:prstGeom>
          <a:gradFill>
            <a:gsLst>
              <a:gs pos="26000">
                <a:srgbClr val="D9FB2D"/>
              </a:gs>
              <a:gs pos="76000">
                <a:srgbClr val="47FA16"/>
              </a:gs>
            </a:gsLst>
            <a:lin ang="5400000" scaled="1"/>
          </a:gradFill>
          <a:effectLst>
            <a:softEdge rad="317500"/>
          </a:effectLst>
        </p:spPr>
        <p:txBody>
          <a:bodyPr wrap="square" rtlCol="0">
            <a:prstTxWarp prst="textCanUp">
              <a:avLst/>
            </a:prstTxWarp>
            <a:spAutoFit/>
          </a:bodyPr>
          <a:lstStyle/>
          <a:p>
            <a:pPr algn="ctr"/>
            <a:r>
              <a:rPr lang="cs-CZ" sz="2400" dirty="0">
                <a:latin typeface="Cooper Black" panose="0208090404030B020404" pitchFamily="18" charset="0"/>
              </a:rPr>
              <a:t>Trenérskou dvojici mužstva dospělých doplnil </a:t>
            </a:r>
          </a:p>
          <a:p>
            <a:pPr algn="ctr"/>
            <a:r>
              <a:rPr lang="cs-CZ" sz="4000" dirty="0">
                <a:solidFill>
                  <a:srgbClr val="000099"/>
                </a:solidFill>
                <a:latin typeface="Cooper Black" panose="0208090404030B020404" pitchFamily="18" charset="0"/>
              </a:rPr>
              <a:t>Pavel </a:t>
            </a:r>
            <a:r>
              <a:rPr lang="cs-CZ" sz="4000" dirty="0" err="1">
                <a:solidFill>
                  <a:srgbClr val="000099"/>
                </a:solidFill>
                <a:latin typeface="Cooper Black" panose="0208090404030B020404" pitchFamily="18" charset="0"/>
              </a:rPr>
              <a:t>Hoznédl</a:t>
            </a:r>
            <a:endParaRPr lang="cs-CZ" sz="4000" dirty="0">
              <a:solidFill>
                <a:srgbClr val="000099"/>
              </a:solidFill>
              <a:latin typeface="Cooper Black" panose="0208090404030B020404" pitchFamily="18" charset="0"/>
            </a:endParaRPr>
          </a:p>
        </p:txBody>
      </p:sp>
      <p:sp>
        <p:nvSpPr>
          <p:cNvPr id="16" name="TextovéPole 15"/>
          <p:cNvSpPr txBox="1"/>
          <p:nvPr/>
        </p:nvSpPr>
        <p:spPr>
          <a:xfrm>
            <a:off x="71984" y="1675284"/>
            <a:ext cx="4824536" cy="3293209"/>
          </a:xfrm>
          <a:prstGeom prst="rect">
            <a:avLst/>
          </a:prstGeom>
          <a:pattFill prst="pct10">
            <a:fgClr>
              <a:schemeClr val="accent1"/>
            </a:fgClr>
            <a:bgClr>
              <a:schemeClr val="bg1"/>
            </a:bgClr>
          </a:pattFill>
          <a:effectLst>
            <a:softEdge rad="0"/>
          </a:effectLst>
        </p:spPr>
        <p:txBody>
          <a:bodyPr wrap="square" rtlCol="0">
            <a:spAutoFit/>
          </a:bodyPr>
          <a:lstStyle/>
          <a:p>
            <a:pPr algn="just"/>
            <a:r>
              <a:rPr lang="cs-CZ" sz="1600" dirty="0">
                <a:latin typeface="Baskerville Old Face" panose="02020602080505020303" pitchFamily="18" charset="0"/>
              </a:rPr>
              <a:t>Před zahájením zimní přípravy stál výbor fotbalového oddílu po odstoupení Karla Zuny z funkce trenéra mužstva dospělých před úkolem zajistit náhradu. Volba padla na štětského rodáka Pavla </a:t>
            </a:r>
            <a:r>
              <a:rPr lang="cs-CZ" sz="1600" dirty="0" err="1" smtClean="0">
                <a:latin typeface="Baskerville Old Face" panose="02020602080505020303" pitchFamily="18" charset="0"/>
              </a:rPr>
              <a:t>Hoznédla</a:t>
            </a:r>
            <a:r>
              <a:rPr lang="cs-CZ" sz="1600" dirty="0">
                <a:latin typeface="Baskerville Old Face" panose="02020602080505020303" pitchFamily="18" charset="0"/>
              </a:rPr>
              <a:t>. Jednání bylo úspěšné a Jiří </a:t>
            </a:r>
            <a:r>
              <a:rPr lang="cs-CZ" sz="1600" dirty="0" err="1">
                <a:latin typeface="Baskerville Old Face" panose="02020602080505020303" pitchFamily="18" charset="0"/>
              </a:rPr>
              <a:t>Ransdorf</a:t>
            </a:r>
            <a:r>
              <a:rPr lang="cs-CZ" sz="1600" dirty="0">
                <a:latin typeface="Baskerville Old Face" panose="02020602080505020303" pitchFamily="18" charset="0"/>
              </a:rPr>
              <a:t> dostal u A mužstva dospělých nového parťáka. Pavla ve Štětí vítáme. S fotbalem začínal v našem oddíle, kde také až do svých 24 let působil. Jeho další hráčské kroky vedly přes </a:t>
            </a:r>
            <a:r>
              <a:rPr lang="cs-CZ" sz="1600" dirty="0" err="1">
                <a:latin typeface="Baskerville Old Face" panose="02020602080505020303" pitchFamily="18" charset="0"/>
              </a:rPr>
              <a:t>Předonín</a:t>
            </a:r>
            <a:r>
              <a:rPr lang="cs-CZ" sz="1600" dirty="0">
                <a:latin typeface="Baskerville Old Face" panose="02020602080505020303" pitchFamily="18" charset="0"/>
              </a:rPr>
              <a:t> do Polep. Mezitím už se ale začal věnovat trenérské práci a první zkušenosti získával u mládežnických mužstev právě v našem klubu. V dalších letech působil  v mládežnické akademii VOŠ Roudnice </a:t>
            </a:r>
            <a:r>
              <a:rPr lang="cs-CZ" sz="1600" dirty="0" err="1">
                <a:latin typeface="Baskerville Old Face" panose="02020602080505020303" pitchFamily="18" charset="0"/>
              </a:rPr>
              <a:t>n.L.</a:t>
            </a:r>
            <a:r>
              <a:rPr lang="cs-CZ" sz="1600" dirty="0">
                <a:latin typeface="Baskerville Old Face" panose="02020602080505020303" pitchFamily="18" charset="0"/>
              </a:rPr>
              <a:t> Poslední roky vedl mužstvo dospělých FK Polepy v okresním přeboru. </a:t>
            </a:r>
          </a:p>
        </p:txBody>
      </p:sp>
      <p:pic>
        <p:nvPicPr>
          <p:cNvPr id="17" name="Obrázek 16"/>
          <p:cNvPicPr>
            <a:picLocks noChangeAspect="1"/>
          </p:cNvPicPr>
          <p:nvPr/>
        </p:nvPicPr>
        <p:blipFill>
          <a:blip r:embed="rId2"/>
          <a:stretch>
            <a:fillRect/>
          </a:stretch>
        </p:blipFill>
        <p:spPr>
          <a:xfrm>
            <a:off x="1813031" y="5203676"/>
            <a:ext cx="1198426" cy="1575708"/>
          </a:xfrm>
          <a:prstGeom prst="rect">
            <a:avLst/>
          </a:prstGeom>
          <a:ln w="41275" cmpd="sng">
            <a:solidFill>
              <a:schemeClr val="accent1">
                <a:lumMod val="75000"/>
              </a:schemeClr>
            </a:solidFill>
            <a:prstDash val="dash"/>
          </a:ln>
        </p:spPr>
      </p:pic>
      <p:pic>
        <p:nvPicPr>
          <p:cNvPr id="2" name="Obrázek 1">
            <a:extLst>
              <a:ext uri="{FF2B5EF4-FFF2-40B4-BE49-F238E27FC236}">
                <a16:creationId xmlns:a16="http://schemas.microsoft.com/office/drawing/2014/main" id="{548E7F96-CD32-4527-8919-0792A161EB91}"/>
              </a:ext>
            </a:extLst>
          </p:cNvPr>
          <p:cNvPicPr>
            <a:picLocks noChangeAspect="1"/>
          </p:cNvPicPr>
          <p:nvPr/>
        </p:nvPicPr>
        <p:blipFill>
          <a:blip r:embed="rId3"/>
          <a:stretch>
            <a:fillRect/>
          </a:stretch>
        </p:blipFill>
        <p:spPr>
          <a:xfrm>
            <a:off x="7056760" y="5591028"/>
            <a:ext cx="1198424" cy="1140807"/>
          </a:xfrm>
          <a:prstGeom prst="rect">
            <a:avLst/>
          </a:prstGeom>
        </p:spPr>
      </p:pic>
    </p:spTree>
    <p:extLst>
      <p:ext uri="{BB962C8B-B14F-4D97-AF65-F5344CB8AC3E}">
        <p14:creationId xmlns:p14="http://schemas.microsoft.com/office/powerpoint/2010/main" val="118295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472584" y="68451"/>
            <a:ext cx="4594415" cy="6863417"/>
          </a:xfrm>
          <a:prstGeom prst="rect">
            <a:avLst/>
          </a:prstGeom>
          <a:noFill/>
          <a:ln w="57150">
            <a:solidFill>
              <a:schemeClr val="accent2">
                <a:lumMod val="75000"/>
              </a:schemeClr>
            </a:solidFill>
            <a:prstDash val="dash"/>
          </a:ln>
          <a:effectLst>
            <a:innerShdw blurRad="114300">
              <a:prstClr val="black"/>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28575" cap="flat">
                  <a:noFill/>
                  <a:prstDash val="solid"/>
                  <a:round/>
                </a:ln>
                <a:solidFill>
                  <a:schemeClr val="accent6">
                    <a:lumMod val="50000"/>
                  </a:schemeClr>
                </a:solidFill>
                <a:effectLst>
                  <a:outerShdw blurRad="50800" dist="38100" dir="10800000" algn="r" rotWithShape="0">
                    <a:srgbClr val="FFC000">
                      <a:alpha val="40000"/>
                    </a:srgbClr>
                  </a:outerShdw>
                </a:effectLst>
                <a:latin typeface="Bahnschrift SemiBold Condensed" panose="020B0502040204020203" pitchFamily="34" charset="0"/>
                <a:ea typeface="Yu Gothic UI Semibold" panose="020B0700000000000000" pitchFamily="34" charset="-128"/>
                <a:cs typeface="Miriam" panose="020B0502050101010101" pitchFamily="34" charset="-79"/>
              </a:rPr>
              <a:t>Vážení sportovní přátelé</a:t>
            </a:r>
          </a:p>
          <a:p>
            <a:pPr algn="just" eaLnBrk="0" hangingPunct="0">
              <a:defRPr/>
            </a:pPr>
            <a:r>
              <a:rPr lang="cs-CZ" sz="1300" i="1" dirty="0">
                <a:latin typeface="Arial" pitchFamily="34" charset="0"/>
                <a:cs typeface="Arial" pitchFamily="34" charset="0"/>
              </a:rPr>
              <a:t>     zima je pryč a zimní fotbalová přestávka končí. Trávníky ožívají a fotbaloví fanoušci už se nemohou dočkat, kdy  se jim hráči, kterým budou držet  palce k dosažení co nejlepších výsledků poprvé představí. Mezi ně patříte určitě i vy, kteří jste dnes na fotbalový stadion přišli shlédnout první letošní domácí zápas mužstva dospělých. Naposledy se zde hrálo 10. listopadu loňského roku a loučení to bylo příjemné, protože jsme porazili Krupku 4:1. Od té doby Labem ve Štětí proteklo už hodně vody a určitý pohyb, který vás bude zajímat nastal i v našem oddíle. Dozvíte se je v právě otevřeném zpravodaji s číslem 9. I na jaře budou vycházet a budeme se snažit každé číslo připravit co nejkvalitnější, kde se dočtete nejenom o životě A mužstva dospělých, ale i ostatních týmech v našem klubu, které hrají rozličné soutěže od okresních až po krajské. Těšit se máte určitě na co. Už v březnu je na programu na zdejším stadionu 7 zápasů. Vybírat je z čeho.  Mužstvo dospělých bude na jaře bojovat o medailové stupínky v přeboru a štětská rezerva zase  o postup do III. Třídy. Stará garda se v okresním přeboru pokusí obhájit bronzový stupínek.  Dorostu v I.A třídě nevyšel podzim a tak bude chtít určitě zapracovat na zlepšení.  Starší žáci jsou na 5. místě přeboru skupiny B a toto postavení budou chtít udržet. Vysokou laťku si postavili mladší žáci 2. místem v přeboru. Velký prostor k zápasům dostanou všechna 3 mužstva přípravek , která hrají okresní soutěže. </a:t>
            </a:r>
          </a:p>
          <a:p>
            <a:pPr algn="just" eaLnBrk="0" hangingPunct="0">
              <a:defRPr/>
            </a:pPr>
            <a:r>
              <a:rPr lang="cs-CZ" sz="1300" i="1" dirty="0">
                <a:latin typeface="Arial" pitchFamily="34" charset="0"/>
                <a:cs typeface="Arial" pitchFamily="34" charset="0"/>
              </a:rPr>
              <a:t>        A teď už nezbývá nic jiného než si společně zakřičet</a:t>
            </a:r>
          </a:p>
          <a:p>
            <a:pPr algn="just" eaLnBrk="0" hangingPunct="0">
              <a:defRPr/>
            </a:pPr>
            <a:r>
              <a:rPr lang="cs-CZ" sz="1300" i="1" dirty="0">
                <a:latin typeface="Arial" pitchFamily="34" charset="0"/>
                <a:cs typeface="Arial" pitchFamily="34" charset="0"/>
              </a:rPr>
              <a:t>                                                     </a:t>
            </a:r>
            <a:r>
              <a:rPr lang="cs-CZ" sz="1800" i="1" dirty="0">
                <a:latin typeface="Algerian" panose="04020705040A02060702" pitchFamily="82" charset="0"/>
                <a:cs typeface="Arial" pitchFamily="34" charset="0"/>
              </a:rPr>
              <a:t>Štětí do toho</a:t>
            </a:r>
            <a:endParaRPr lang="cs-CZ" sz="1300" i="1" dirty="0">
              <a:latin typeface="Algerian" panose="04020705040A02060702" pitchFamily="82" charset="0"/>
              <a:cs typeface="Arial" pitchFamily="34" charset="0"/>
            </a:endParaRPr>
          </a:p>
        </p:txBody>
      </p:sp>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42</a:t>
            </a:r>
          </a:p>
        </p:txBody>
      </p:sp>
      <p:sp>
        <p:nvSpPr>
          <p:cNvPr id="12" name="TextovéPole 11"/>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2" name="TextovéPole 1"/>
          <p:cNvSpPr txBox="1"/>
          <p:nvPr/>
        </p:nvSpPr>
        <p:spPr>
          <a:xfrm>
            <a:off x="216000" y="3956888"/>
            <a:ext cx="4608512" cy="3046988"/>
          </a:xfrm>
          <a:prstGeom prst="rect">
            <a:avLst/>
          </a:prstGeom>
          <a:solidFill>
            <a:srgbClr val="00FFFF"/>
          </a:solidFill>
          <a:effectLst>
            <a:softEdge rad="863600"/>
          </a:effectLst>
        </p:spPr>
        <p:txBody>
          <a:bodyPr wrap="square" rtlCol="0">
            <a:spAutoFit/>
          </a:bodyPr>
          <a:lstStyle/>
          <a:p>
            <a:pPr algn="ctr"/>
            <a:r>
              <a:rPr lang="cs-CZ" sz="6000" dirty="0">
                <a:ln w="38100">
                  <a:solidFill>
                    <a:srgbClr val="CC3399"/>
                  </a:solidFill>
                </a:ln>
                <a:solidFill>
                  <a:srgbClr val="008000"/>
                </a:solidFill>
                <a:latin typeface="Cooper Black" panose="0208090404030B020404" pitchFamily="18" charset="0"/>
              </a:rPr>
              <a:t>SK Štětí</a:t>
            </a:r>
          </a:p>
          <a:p>
            <a:pPr algn="ctr"/>
            <a:r>
              <a:rPr lang="cs-CZ" sz="6000" dirty="0">
                <a:ln w="38100">
                  <a:solidFill>
                    <a:srgbClr val="CC3399"/>
                  </a:solidFill>
                </a:ln>
                <a:solidFill>
                  <a:srgbClr val="008000"/>
                </a:solidFill>
                <a:latin typeface="Cooper Black" panose="0208090404030B020404" pitchFamily="18" charset="0"/>
              </a:rPr>
              <a:t>FK Jílové</a:t>
            </a:r>
          </a:p>
          <a:p>
            <a:pPr algn="ctr"/>
            <a:r>
              <a:rPr lang="cs-CZ" sz="3600" dirty="0">
                <a:ln w="38100">
                  <a:solidFill>
                    <a:srgbClr val="CC3399"/>
                  </a:solidFill>
                </a:ln>
                <a:solidFill>
                  <a:srgbClr val="008000"/>
                </a:solidFill>
                <a:latin typeface="Cooper Black" panose="0208090404030B020404" pitchFamily="18" charset="0"/>
              </a:rPr>
              <a:t>Sobota 23.3.2019</a:t>
            </a:r>
          </a:p>
          <a:p>
            <a:pPr algn="ctr"/>
            <a:r>
              <a:rPr lang="cs-CZ" sz="3600" dirty="0">
                <a:ln w="38100">
                  <a:solidFill>
                    <a:srgbClr val="CC3399"/>
                  </a:solidFill>
                </a:ln>
                <a:solidFill>
                  <a:srgbClr val="008000"/>
                </a:solidFill>
                <a:latin typeface="Cooper Black" panose="0208090404030B020404" pitchFamily="18" charset="0"/>
              </a:rPr>
              <a:t>15:00 hod</a:t>
            </a:r>
          </a:p>
        </p:txBody>
      </p:sp>
      <p:sp>
        <p:nvSpPr>
          <p:cNvPr id="4" name="TextovéPole 3"/>
          <p:cNvSpPr txBox="1"/>
          <p:nvPr/>
        </p:nvSpPr>
        <p:spPr>
          <a:xfrm>
            <a:off x="143992" y="91108"/>
            <a:ext cx="4680520" cy="3711654"/>
          </a:xfrm>
          <a:prstGeom prst="flowChartAlternateProcess">
            <a:avLst/>
          </a:prstGeom>
          <a:blipFill dpi="0" rotWithShape="1">
            <a:blip r:embed="rId2">
              <a:alphaModFix amt="74000"/>
            </a:blip>
            <a:srcRect/>
            <a:stretch>
              <a:fillRect/>
            </a:stretch>
          </a:blipFill>
          <a:ln w="57150">
            <a:solidFill>
              <a:srgbClr val="009900"/>
            </a:solidFill>
            <a:prstDash val="sysDash"/>
          </a:ln>
          <a:effectLst>
            <a:glow rad="101600">
              <a:srgbClr val="FFFF66">
                <a:alpha val="40000"/>
              </a:srgbClr>
            </a:glow>
            <a:softEdge rad="0"/>
          </a:effectLst>
        </p:spPr>
        <p:txBody>
          <a:bodyPr wrap="square" rtlCol="0">
            <a:spAutoFit/>
          </a:bodyPr>
          <a:lstStyle/>
          <a:p>
            <a:pPr algn="ctr"/>
            <a:r>
              <a:rPr lang="cs-CZ" sz="2400" dirty="0">
                <a:ln>
                  <a:solidFill>
                    <a:schemeClr val="tx1"/>
                  </a:solidFill>
                </a:ln>
                <a:solidFill>
                  <a:srgbClr val="000066"/>
                </a:solidFill>
                <a:latin typeface="Arial" panose="020B0604020202020204" pitchFamily="34" charset="0"/>
                <a:cs typeface="Arial" panose="020B0604020202020204" pitchFamily="34" charset="0"/>
              </a:rPr>
              <a:t>Od postupu Jílového do Ústeckého přeboru v roce 2017 jsme všechny 3 vzájemné zápasy vyhráli. Podaří se mužstvu dospělých za týden sérii prodloužit? Autobus odjíždí ze hřiště ve </a:t>
            </a:r>
            <a:r>
              <a:rPr lang="cs-CZ" sz="4400" dirty="0">
                <a:ln>
                  <a:solidFill>
                    <a:schemeClr val="tx1"/>
                  </a:solidFill>
                </a:ln>
                <a:solidFill>
                  <a:srgbClr val="000066"/>
                </a:solidFill>
                <a:latin typeface="Arial" panose="020B0604020202020204" pitchFamily="34" charset="0"/>
                <a:cs typeface="Arial" panose="020B0604020202020204" pitchFamily="34" charset="0"/>
              </a:rPr>
              <a:t>12:30.</a:t>
            </a:r>
            <a:endParaRPr lang="cs-CZ" sz="2400" dirty="0">
              <a:ln>
                <a:solidFill>
                  <a:schemeClr val="tx1"/>
                </a:solidFill>
              </a:ln>
              <a:solidFill>
                <a:srgbClr val="000066"/>
              </a:solidFill>
              <a:latin typeface="Arial" panose="020B0604020202020204" pitchFamily="34" charset="0"/>
              <a:cs typeface="Arial" panose="020B0604020202020204" pitchFamily="34" charset="0"/>
            </a:endParaRPr>
          </a:p>
        </p:txBody>
      </p:sp>
      <p:pic>
        <p:nvPicPr>
          <p:cNvPr id="11" name="Obrázek 10"/>
          <p:cNvPicPr>
            <a:picLocks noChangeAspect="1"/>
          </p:cNvPicPr>
          <p:nvPr/>
        </p:nvPicPr>
        <p:blipFill>
          <a:blip r:embed="rId3"/>
          <a:stretch>
            <a:fillRect/>
          </a:stretch>
        </p:blipFill>
        <p:spPr>
          <a:xfrm>
            <a:off x="168588" y="3979540"/>
            <a:ext cx="690766" cy="720080"/>
          </a:xfrm>
          <a:prstGeom prst="rect">
            <a:avLst/>
          </a:prstGeom>
          <a:ln w="34925">
            <a:noFill/>
          </a:ln>
        </p:spPr>
      </p:pic>
      <p:pic>
        <p:nvPicPr>
          <p:cNvPr id="13" name="Obrázek 12" descr="Clipart - &lt;strong&gt;Soccer Ball&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408" y="6293115"/>
            <a:ext cx="687247" cy="971947"/>
          </a:xfrm>
          <a:prstGeom prst="rect">
            <a:avLst/>
          </a:prstGeom>
        </p:spPr>
      </p:pic>
    </p:spTree>
    <p:extLst>
      <p:ext uri="{BB962C8B-B14F-4D97-AF65-F5344CB8AC3E}">
        <p14:creationId xmlns:p14="http://schemas.microsoft.com/office/powerpoint/2010/main" val="185489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41</a:t>
            </a:r>
          </a:p>
        </p:txBody>
      </p:sp>
      <p:pic>
        <p:nvPicPr>
          <p:cNvPr id="13" name="Obrázek 12">
            <a:extLst>
              <a:ext uri="{FF2B5EF4-FFF2-40B4-BE49-F238E27FC236}">
                <a16:creationId xmlns:a16="http://schemas.microsoft.com/office/drawing/2014/main" id="{D9A2652A-40F7-4672-84A5-82C914E711C0}"/>
              </a:ext>
            </a:extLst>
          </p:cNvPr>
          <p:cNvPicPr>
            <a:picLocks noChangeAspect="1"/>
          </p:cNvPicPr>
          <p:nvPr/>
        </p:nvPicPr>
        <p:blipFill>
          <a:blip r:embed="rId2"/>
          <a:stretch>
            <a:fillRect/>
          </a:stretch>
        </p:blipFill>
        <p:spPr>
          <a:xfrm>
            <a:off x="5521777" y="3498990"/>
            <a:ext cx="4559318" cy="3144846"/>
          </a:xfrm>
          <a:prstGeom prst="rect">
            <a:avLst/>
          </a:prstGeom>
          <a:ln w="25400">
            <a:solidFill>
              <a:srgbClr val="002060"/>
            </a:solidFill>
          </a:ln>
        </p:spPr>
      </p:pic>
      <p:sp>
        <p:nvSpPr>
          <p:cNvPr id="14" name="Obdélník 13">
            <a:extLst>
              <a:ext uri="{FF2B5EF4-FFF2-40B4-BE49-F238E27FC236}">
                <a16:creationId xmlns:a16="http://schemas.microsoft.com/office/drawing/2014/main" id="{FADB54DE-FD1F-4778-AC9D-7AC5D7F83748}"/>
              </a:ext>
            </a:extLst>
          </p:cNvPr>
          <p:cNvSpPr/>
          <p:nvPr/>
        </p:nvSpPr>
        <p:spPr>
          <a:xfrm>
            <a:off x="5544594" y="1839675"/>
            <a:ext cx="4559736" cy="1384995"/>
          </a:xfrm>
          <a:prstGeom prst="rect">
            <a:avLst/>
          </a:prstGeom>
        </p:spPr>
        <p:txBody>
          <a:bodyPr wrap="square">
            <a:spAutoFit/>
          </a:bodyPr>
          <a:lstStyle/>
          <a:p>
            <a:pPr marL="342900" indent="-342900">
              <a:buAutoNum type="arabicPeriod"/>
            </a:pPr>
            <a:r>
              <a:rPr lang="cs-CZ" sz="1400" dirty="0">
                <a:latin typeface="Trebuchet MS" panose="020B0603020202020204" pitchFamily="34" charset="0"/>
              </a:rPr>
              <a:t>řada zleva: </a:t>
            </a:r>
            <a:r>
              <a:rPr lang="cs-CZ" sz="1400" dirty="0" err="1">
                <a:latin typeface="Trebuchet MS" panose="020B0603020202020204" pitchFamily="34" charset="0"/>
              </a:rPr>
              <a:t>Fritsch</a:t>
            </a:r>
            <a:r>
              <a:rPr lang="cs-CZ" sz="1400" dirty="0">
                <a:latin typeface="Trebuchet MS" panose="020B0603020202020204" pitchFamily="34" charset="0"/>
              </a:rPr>
              <a:t> František, Blažek Pavel, </a:t>
            </a:r>
            <a:r>
              <a:rPr lang="cs-CZ" sz="1400" dirty="0" err="1">
                <a:latin typeface="Trebuchet MS" panose="020B0603020202020204" pitchFamily="34" charset="0"/>
              </a:rPr>
              <a:t>Hoznédl</a:t>
            </a:r>
            <a:r>
              <a:rPr lang="cs-CZ" sz="1400" dirty="0">
                <a:latin typeface="Trebuchet MS" panose="020B0603020202020204" pitchFamily="34" charset="0"/>
              </a:rPr>
              <a:t> Jiří, Krejbich Olda, </a:t>
            </a:r>
            <a:r>
              <a:rPr lang="cs-CZ" sz="1400" dirty="0" err="1">
                <a:latin typeface="Trebuchet MS" panose="020B0603020202020204" pitchFamily="34" charset="0"/>
              </a:rPr>
              <a:t>Janšto</a:t>
            </a:r>
            <a:r>
              <a:rPr lang="cs-CZ" sz="1400" dirty="0">
                <a:latin typeface="Trebuchet MS" panose="020B0603020202020204" pitchFamily="34" charset="0"/>
              </a:rPr>
              <a:t> Ondřej, </a:t>
            </a:r>
            <a:r>
              <a:rPr lang="cs-CZ" sz="1400" dirty="0" err="1">
                <a:latin typeface="Trebuchet MS" panose="020B0603020202020204" pitchFamily="34" charset="0"/>
              </a:rPr>
              <a:t>Malecha</a:t>
            </a:r>
            <a:r>
              <a:rPr lang="cs-CZ" sz="1400" dirty="0">
                <a:latin typeface="Trebuchet MS" panose="020B0603020202020204" pitchFamily="34" charset="0"/>
              </a:rPr>
              <a:t> Olda, Kalenda Mirek, Manžel Zdeněk </a:t>
            </a:r>
          </a:p>
          <a:p>
            <a:pPr marL="342900" indent="-342900">
              <a:buAutoNum type="arabicPeriod"/>
            </a:pPr>
            <a:r>
              <a:rPr lang="cs-CZ" sz="1400" dirty="0">
                <a:latin typeface="Trebuchet MS" panose="020B0603020202020204" pitchFamily="34" charset="0"/>
              </a:rPr>
              <a:t>2. řada zleva: Cihlář Jiří, Mokrý Jiří, Vávrů Bohumil, Hradecký Míla, Novák Vladislav, Stuchlý Vláďa, Hradecký Bohumil</a:t>
            </a:r>
            <a:endParaRPr lang="cs-CZ" sz="1400" dirty="0"/>
          </a:p>
        </p:txBody>
      </p:sp>
      <p:sp>
        <p:nvSpPr>
          <p:cNvPr id="15" name="Obdélník 14">
            <a:extLst>
              <a:ext uri="{FF2B5EF4-FFF2-40B4-BE49-F238E27FC236}">
                <a16:creationId xmlns:a16="http://schemas.microsoft.com/office/drawing/2014/main" id="{8757E4F5-8B66-466A-9012-EA95ABC61FD4}"/>
              </a:ext>
            </a:extLst>
          </p:cNvPr>
          <p:cNvSpPr/>
          <p:nvPr/>
        </p:nvSpPr>
        <p:spPr>
          <a:xfrm>
            <a:off x="5512065" y="145928"/>
            <a:ext cx="4608512" cy="1323439"/>
          </a:xfrm>
          <a:prstGeom prst="rect">
            <a:avLst/>
          </a:prstGeom>
          <a:solidFill>
            <a:schemeClr val="bg1">
              <a:lumMod val="85000"/>
            </a:schemeClr>
          </a:solidFill>
          <a:ln w="69850">
            <a:solidFill>
              <a:srgbClr val="C00000"/>
            </a:solidFill>
            <a:prstDash val="sysDot"/>
          </a:ln>
          <a:effectLst/>
        </p:spPr>
        <p:txBody>
          <a:bodyPr wrap="square" lIns="91440" tIns="45720" rIns="91440" bIns="45720">
            <a:spAutoFit/>
            <a:scene3d>
              <a:camera prst="orthographicFront">
                <a:rot lat="20999999" lon="1193987" rev="0"/>
              </a:camera>
              <a:lightRig rig="threePt" dir="t"/>
            </a:scene3d>
          </a:bodyPr>
          <a:lstStyle/>
          <a:p>
            <a:pPr algn="ctr"/>
            <a:r>
              <a:rPr lang="cs-CZ" sz="4000" b="1" cap="none" spc="0" dirty="0">
                <a:ln w="9525">
                  <a:solidFill>
                    <a:schemeClr val="bg1"/>
                  </a:solidFill>
                  <a:prstDash val="solid"/>
                </a:ln>
                <a:solidFill>
                  <a:schemeClr val="tx1"/>
                </a:solidFill>
                <a:effectLst>
                  <a:outerShdw blurRad="12700" dist="38100" sx="1000" sy="1000" algn="tl" rotWithShape="0">
                    <a:schemeClr val="bg1">
                      <a:lumMod val="50000"/>
                    </a:schemeClr>
                  </a:outerShdw>
                </a:effectLst>
              </a:rPr>
              <a:t>Štětská fotbalová minulost</a:t>
            </a:r>
          </a:p>
        </p:txBody>
      </p:sp>
      <p:sp>
        <p:nvSpPr>
          <p:cNvPr id="16" name="TextovéPole 15">
            <a:extLst>
              <a:ext uri="{FF2B5EF4-FFF2-40B4-BE49-F238E27FC236}">
                <a16:creationId xmlns:a16="http://schemas.microsoft.com/office/drawing/2014/main" id="{A9B1E6C4-B777-45F0-B227-321010F7A796}"/>
              </a:ext>
            </a:extLst>
          </p:cNvPr>
          <p:cNvSpPr txBox="1"/>
          <p:nvPr/>
        </p:nvSpPr>
        <p:spPr>
          <a:xfrm>
            <a:off x="143992" y="163116"/>
            <a:ext cx="4608512" cy="3329185"/>
          </a:xfrm>
          <a:prstGeom prst="rect">
            <a:avLst/>
          </a:prstGeom>
          <a:blipFill>
            <a:blip r:embed="rId3"/>
            <a:stretch>
              <a:fillRect/>
            </a:stretch>
          </a:blipFill>
          <a:ln w="66675" cmpd="dbl">
            <a:solidFill>
              <a:schemeClr val="accent1">
                <a:lumMod val="75000"/>
              </a:schemeClr>
            </a:solidFill>
            <a:prstDash val="lgDash"/>
          </a:ln>
          <a:effectLst>
            <a:softEdge rad="0"/>
          </a:effectLst>
        </p:spPr>
        <p:txBody>
          <a:bodyPr wrap="square" rtlCol="0">
            <a:spAutoFit/>
          </a:bodyPr>
          <a:lstStyle/>
          <a:p>
            <a:pPr algn="ctr"/>
            <a:r>
              <a:rPr lang="cs-CZ" sz="2600" dirty="0">
                <a:solidFill>
                  <a:srgbClr val="3333CC"/>
                </a:solidFill>
                <a:latin typeface="Verdana Pro Cond Black" panose="020B0A06030504040204" pitchFamily="34" charset="0"/>
              </a:rPr>
              <a:t>Vítáme na stadionu ve Štětí všechny fanoušky a věříme, že zde na jaře společně prožijeme krásné fotbalové momenty, které Vám dlouho zůstanou v paměti, jako vzpomínka na </a:t>
            </a:r>
            <a:r>
              <a:rPr lang="cs-CZ" sz="2600" dirty="0" smtClean="0">
                <a:solidFill>
                  <a:srgbClr val="3333CC"/>
                </a:solidFill>
                <a:latin typeface="Verdana Pro Cond Black" panose="020B0A06030504040204" pitchFamily="34" charset="0"/>
              </a:rPr>
              <a:t>hezký </a:t>
            </a:r>
            <a:r>
              <a:rPr lang="cs-CZ" sz="2600" dirty="0">
                <a:solidFill>
                  <a:srgbClr val="3333CC"/>
                </a:solidFill>
                <a:latin typeface="Verdana Pro Cond Black" panose="020B0A06030504040204" pitchFamily="34" charset="0"/>
              </a:rPr>
              <a:t>prožitý volný čas</a:t>
            </a:r>
          </a:p>
        </p:txBody>
      </p:sp>
      <p:pic>
        <p:nvPicPr>
          <p:cNvPr id="3" name="Obrázek 2">
            <a:extLst>
              <a:ext uri="{FF2B5EF4-FFF2-40B4-BE49-F238E27FC236}">
                <a16:creationId xmlns:a16="http://schemas.microsoft.com/office/drawing/2014/main" id="{8B7B51E5-3116-4D70-B556-0C5EF5AEC13C}"/>
              </a:ext>
            </a:extLst>
          </p:cNvPr>
          <p:cNvPicPr>
            <a:picLocks noChangeAspect="1"/>
          </p:cNvPicPr>
          <p:nvPr/>
        </p:nvPicPr>
        <p:blipFill>
          <a:blip r:embed="rId4"/>
          <a:stretch>
            <a:fillRect/>
          </a:stretch>
        </p:blipFill>
        <p:spPr>
          <a:xfrm>
            <a:off x="71984" y="3746699"/>
            <a:ext cx="4747507" cy="3144846"/>
          </a:xfrm>
          <a:prstGeom prst="rect">
            <a:avLst/>
          </a:prstGeom>
          <a:ln w="12700">
            <a:solidFill>
              <a:srgbClr val="D60093"/>
            </a:solidFill>
          </a:ln>
        </p:spPr>
      </p:pic>
    </p:spTree>
    <p:extLst>
      <p:ext uri="{BB962C8B-B14F-4D97-AF65-F5344CB8AC3E}">
        <p14:creationId xmlns:p14="http://schemas.microsoft.com/office/powerpoint/2010/main" val="17106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40</a:t>
            </a:r>
          </a:p>
        </p:txBody>
      </p:sp>
      <p:sp>
        <p:nvSpPr>
          <p:cNvPr id="8" name="TextovéPole 7"/>
          <p:cNvSpPr txBox="1"/>
          <p:nvPr/>
        </p:nvSpPr>
        <p:spPr>
          <a:xfrm>
            <a:off x="7758663"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graphicFrame>
        <p:nvGraphicFramePr>
          <p:cNvPr id="10" name="Tabulka 9">
            <a:extLst>
              <a:ext uri="{FF2B5EF4-FFF2-40B4-BE49-F238E27FC236}">
                <a16:creationId xmlns:a16="http://schemas.microsoft.com/office/drawing/2014/main" id="{D19DB9E9-082C-481D-9FDD-B2D3D39F2077}"/>
              </a:ext>
            </a:extLst>
          </p:cNvPr>
          <p:cNvGraphicFramePr>
            <a:graphicFrameLocks noGrp="1"/>
          </p:cNvGraphicFramePr>
          <p:nvPr>
            <p:extLst>
              <p:ext uri="{D42A27DB-BD31-4B8C-83A1-F6EECF244321}">
                <p14:modId xmlns:p14="http://schemas.microsoft.com/office/powerpoint/2010/main" val="2600383557"/>
              </p:ext>
            </p:extLst>
          </p:nvPr>
        </p:nvGraphicFramePr>
        <p:xfrm>
          <a:off x="216000" y="163116"/>
          <a:ext cx="4698347" cy="6652198"/>
        </p:xfrm>
        <a:graphic>
          <a:graphicData uri="http://schemas.openxmlformats.org/drawingml/2006/table">
            <a:tbl>
              <a:tblPr/>
              <a:tblGrid>
                <a:gridCol w="446720">
                  <a:extLst>
                    <a:ext uri="{9D8B030D-6E8A-4147-A177-3AD203B41FA5}">
                      <a16:colId xmlns:a16="http://schemas.microsoft.com/office/drawing/2014/main" val="3575419445"/>
                    </a:ext>
                  </a:extLst>
                </a:gridCol>
                <a:gridCol w="618135">
                  <a:extLst>
                    <a:ext uri="{9D8B030D-6E8A-4147-A177-3AD203B41FA5}">
                      <a16:colId xmlns:a16="http://schemas.microsoft.com/office/drawing/2014/main" val="974289433"/>
                    </a:ext>
                  </a:extLst>
                </a:gridCol>
                <a:gridCol w="524636">
                  <a:extLst>
                    <a:ext uri="{9D8B030D-6E8A-4147-A177-3AD203B41FA5}">
                      <a16:colId xmlns:a16="http://schemas.microsoft.com/office/drawing/2014/main" val="3198145387"/>
                    </a:ext>
                  </a:extLst>
                </a:gridCol>
                <a:gridCol w="884348">
                  <a:extLst>
                    <a:ext uri="{9D8B030D-6E8A-4147-A177-3AD203B41FA5}">
                      <a16:colId xmlns:a16="http://schemas.microsoft.com/office/drawing/2014/main" val="528735752"/>
                    </a:ext>
                  </a:extLst>
                </a:gridCol>
                <a:gridCol w="1064854">
                  <a:extLst>
                    <a:ext uri="{9D8B030D-6E8A-4147-A177-3AD203B41FA5}">
                      <a16:colId xmlns:a16="http://schemas.microsoft.com/office/drawing/2014/main" val="261863702"/>
                    </a:ext>
                  </a:extLst>
                </a:gridCol>
                <a:gridCol w="650601">
                  <a:extLst>
                    <a:ext uri="{9D8B030D-6E8A-4147-A177-3AD203B41FA5}">
                      <a16:colId xmlns:a16="http://schemas.microsoft.com/office/drawing/2014/main" val="2151753384"/>
                    </a:ext>
                  </a:extLst>
                </a:gridCol>
                <a:gridCol w="509053">
                  <a:extLst>
                    <a:ext uri="{9D8B030D-6E8A-4147-A177-3AD203B41FA5}">
                      <a16:colId xmlns:a16="http://schemas.microsoft.com/office/drawing/2014/main" val="3766792434"/>
                    </a:ext>
                  </a:extLst>
                </a:gridCol>
              </a:tblGrid>
              <a:tr h="340751">
                <a:tc gridSpan="7">
                  <a:txBody>
                    <a:bodyPr/>
                    <a:lstStyle/>
                    <a:p>
                      <a:pPr algn="ctr" fontAlgn="ctr"/>
                      <a:r>
                        <a:rPr lang="cs-CZ" sz="1300" b="1" i="0" u="none" strike="noStrike" dirty="0">
                          <a:solidFill>
                            <a:srgbClr val="000000"/>
                          </a:solidFill>
                          <a:effectLst/>
                          <a:latin typeface="Arial" panose="020B0604020202020204" pitchFamily="34" charset="0"/>
                        </a:rPr>
                        <a:t>Dospělí  B Jaro 2019 IV. Třída-změny vyhrazeny </a:t>
                      </a:r>
                    </a:p>
                  </a:txBody>
                  <a:tcPr marL="3309" marR="3309" marT="33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671634219"/>
                  </a:ext>
                </a:extLst>
              </a:tr>
              <a:tr h="160353">
                <a:tc>
                  <a:txBody>
                    <a:bodyPr/>
                    <a:lstStyle/>
                    <a:p>
                      <a:pPr algn="ctr" fontAlgn="ctr"/>
                      <a:r>
                        <a:rPr lang="cs-CZ" sz="600" b="1" i="0" u="none" strike="noStrike">
                          <a:solidFill>
                            <a:srgbClr val="000000"/>
                          </a:solidFill>
                          <a:effectLst/>
                          <a:latin typeface="Arial" panose="020B0604020202020204" pitchFamily="34" charset="0"/>
                        </a:rPr>
                        <a:t>Den</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Datum</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Čas</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Domácí</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Hosté</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Kolo</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Výsledek</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41428201"/>
                  </a:ext>
                </a:extLst>
              </a:tr>
              <a:tr h="467361">
                <a:tc>
                  <a:txBody>
                    <a:bodyPr/>
                    <a:lstStyle/>
                    <a:p>
                      <a:pPr algn="ctr" fontAlgn="ctr"/>
                      <a:r>
                        <a:rPr lang="cs-CZ" sz="900" b="1" i="0" u="none" strike="noStrike" dirty="0">
                          <a:solidFill>
                            <a:srgbClr val="000000"/>
                          </a:solidFill>
                          <a:effectLst/>
                          <a:latin typeface="Arial" panose="020B0604020202020204" pitchFamily="34" charset="0"/>
                        </a:rPr>
                        <a:t>sobota</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900" b="1" i="0" u="none" strike="noStrike">
                          <a:solidFill>
                            <a:srgbClr val="000000"/>
                          </a:solidFill>
                          <a:effectLst/>
                          <a:latin typeface="Arial" panose="020B0604020202020204" pitchFamily="34" charset="0"/>
                        </a:rPr>
                        <a:t>09.03.2019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a:solidFill>
                            <a:srgbClr val="000000"/>
                          </a:solidFill>
                          <a:effectLst/>
                          <a:latin typeface="Arial" panose="020B0604020202020204" pitchFamily="34" charset="0"/>
                        </a:rPr>
                        <a:t>14:00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a:solidFill>
                            <a:srgbClr val="000000"/>
                          </a:solidFill>
                          <a:effectLst/>
                          <a:latin typeface="Arial" panose="020B0604020202020204" pitchFamily="34" charset="0"/>
                        </a:rPr>
                        <a:t>SK Štětí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a:solidFill>
                            <a:srgbClr val="000000"/>
                          </a:solidFill>
                          <a:effectLst/>
                          <a:latin typeface="Arial" panose="020B0604020202020204" pitchFamily="34" charset="0"/>
                        </a:rPr>
                        <a:t>TJ Sokol Račice</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effectLst/>
                          <a:latin typeface="Arial" panose="020B0604020202020204" pitchFamily="34" charset="0"/>
                        </a:rPr>
                        <a:t>PU</a:t>
                      </a:r>
                    </a:p>
                    <a:p>
                      <a:pPr algn="ctr" fontAlgn="ctr"/>
                      <a:r>
                        <a:rPr lang="cs-CZ" sz="800" b="1" i="0" u="none" strike="noStrike" dirty="0">
                          <a:solidFill>
                            <a:srgbClr val="000000"/>
                          </a:solidFill>
                          <a:effectLst/>
                          <a:latin typeface="Arial" panose="020B0604020202020204" pitchFamily="34" charset="0"/>
                        </a:rPr>
                        <a:t>UT Štětí</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550990365"/>
                  </a:ext>
                </a:extLst>
              </a:tr>
              <a:tr h="542762">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24.03.2019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SK Štětí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pl-PL" sz="1000" b="1" i="0" u="none" strike="noStrike">
                          <a:solidFill>
                            <a:srgbClr val="000000"/>
                          </a:solidFill>
                          <a:effectLst/>
                          <a:latin typeface="Arial" panose="020B0604020202020204" pitchFamily="34" charset="0"/>
                        </a:rPr>
                        <a:t>  TJ Dynamo Podlusky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94272078"/>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effectLst/>
                          <a:latin typeface="Arial" panose="020B0604020202020204" pitchFamily="34" charset="0"/>
                        </a:rPr>
                        <a:t>31.03.2019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rPr>
                        <a:t>15:00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  SK Štětí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  SK Dušníky,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364213529"/>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07.04.2019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16:30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  SK Štětí </a:t>
                      </a:r>
                      <a:r>
                        <a:rPr lang="cs-CZ" sz="1000" b="1" i="0" u="none" strike="noStrike" dirty="0" err="1">
                          <a:solidFill>
                            <a:srgbClr val="000000"/>
                          </a:solidFill>
                          <a:effectLst/>
                          <a:latin typeface="Arial" panose="020B0604020202020204" pitchFamily="34" charset="0"/>
                        </a:rPr>
                        <a:t>z.s</a:t>
                      </a:r>
                      <a:r>
                        <a:rPr lang="cs-CZ" sz="1000" b="1" i="0" u="none" strike="noStrike" dirty="0">
                          <a:solidFill>
                            <a:srgbClr val="000000"/>
                          </a:solidFill>
                          <a:effectLst/>
                          <a:latin typeface="Arial" panose="020B0604020202020204" pitchFamily="34" charset="0"/>
                        </a:rPr>
                        <a:t>.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  </a:t>
                      </a:r>
                      <a:r>
                        <a:rPr lang="cs-CZ" sz="1000" b="1" i="0" u="none" strike="noStrike" dirty="0" err="1">
                          <a:solidFill>
                            <a:srgbClr val="000000"/>
                          </a:solidFill>
                          <a:effectLst/>
                          <a:latin typeface="Arial" panose="020B0604020202020204" pitchFamily="34" charset="0"/>
                        </a:rPr>
                        <a:t>Podřipan</a:t>
                      </a:r>
                      <a:r>
                        <a:rPr lang="cs-CZ" sz="1000" b="1" i="0" u="none" strike="noStrike" dirty="0">
                          <a:solidFill>
                            <a:srgbClr val="000000"/>
                          </a:solidFill>
                          <a:effectLst/>
                          <a:latin typeface="Arial" panose="020B0604020202020204" pitchFamily="34" charset="0"/>
                        </a:rPr>
                        <a:t> Kostomlaty</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80423958"/>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effectLst/>
                          <a:latin typeface="Arial" panose="020B0604020202020204" pitchFamily="34" charset="0"/>
                        </a:rPr>
                        <a:t>14.04.2019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16:30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  Přestavlky</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  SK Štětí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650705530"/>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21.04.2019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SK Štětí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  Ctiněves/ Libkovice</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16</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85305513"/>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effectLst/>
                          <a:latin typeface="Arial" panose="020B0604020202020204" pitchFamily="34" charset="0"/>
                        </a:rPr>
                        <a:t>28.04.2019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  SK Štětí z.s.  "B"</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volný los</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17</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3715019073"/>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12.05.2019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Nadstavba 1</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1N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8744220"/>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19.05.2019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Nadstavba 2</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2N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4596895"/>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26.05.2019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Nadstavba 3</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3N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92623370"/>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02.06.2019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Nadstavba 4</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4N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47647524"/>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09.06.2019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Nadstavba 5</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5N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56091007"/>
                  </a:ext>
                </a:extLst>
              </a:tr>
              <a:tr h="467361">
                <a:tc>
                  <a:txBody>
                    <a:bodyPr/>
                    <a:lstStyle/>
                    <a:p>
                      <a:pPr algn="ctr" fontAlgn="ctr"/>
                      <a:r>
                        <a:rPr lang="cs-CZ" sz="900" b="1" i="0" u="none" strike="noStrike">
                          <a:solidFill>
                            <a:srgbClr val="000000"/>
                          </a:solidFill>
                          <a:effectLst/>
                          <a:latin typeface="Arial" panose="020B0604020202020204" pitchFamily="34" charset="0"/>
                        </a:rPr>
                        <a:t>neděle</a:t>
                      </a:r>
                    </a:p>
                  </a:txBody>
                  <a:tcPr marL="3309" marR="3309" marT="33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16.06.2019</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Nadstavba 6</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6N</a:t>
                      </a:r>
                    </a:p>
                  </a:txBody>
                  <a:tcPr marL="3309" marR="3309" marT="33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3309" marR="3309" marT="330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54856205"/>
                  </a:ext>
                </a:extLst>
              </a:tr>
            </a:tbl>
          </a:graphicData>
        </a:graphic>
      </p:graphicFrame>
      <p:sp>
        <p:nvSpPr>
          <p:cNvPr id="9" name="TextovéPole 8">
            <a:extLst>
              <a:ext uri="{FF2B5EF4-FFF2-40B4-BE49-F238E27FC236}">
                <a16:creationId xmlns:a16="http://schemas.microsoft.com/office/drawing/2014/main" id="{E9C706BB-FB42-4F3B-9983-1A8E75A07865}"/>
              </a:ext>
            </a:extLst>
          </p:cNvPr>
          <p:cNvSpPr txBox="1"/>
          <p:nvPr/>
        </p:nvSpPr>
        <p:spPr>
          <a:xfrm>
            <a:off x="5409490" y="210562"/>
            <a:ext cx="4698346" cy="1754326"/>
          </a:xfrm>
          <a:prstGeom prst="rect">
            <a:avLst/>
          </a:prstGeom>
          <a:solidFill>
            <a:srgbClr val="CCFF99"/>
          </a:solidFill>
          <a:effectLst>
            <a:glow rad="127000">
              <a:srgbClr val="FF99CC"/>
            </a:glow>
            <a:innerShdw blurRad="114300">
              <a:prstClr val="black"/>
            </a:innerShdw>
            <a:softEdge rad="355600"/>
          </a:effectLst>
        </p:spPr>
        <p:txBody>
          <a:bodyPr wrap="square" rtlCol="0">
            <a:spAutoFit/>
          </a:bodyPr>
          <a:lstStyle/>
          <a:p>
            <a:pPr algn="ctr"/>
            <a:r>
              <a:rPr lang="cs-CZ" sz="5400" dirty="0">
                <a:solidFill>
                  <a:srgbClr val="6600CC"/>
                </a:solidFill>
                <a:latin typeface="Cooper Black" panose="0208090404030B020404" pitchFamily="18" charset="0"/>
              </a:rPr>
              <a:t>FK Jiskra Modrá</a:t>
            </a:r>
          </a:p>
        </p:txBody>
      </p:sp>
      <p:pic>
        <p:nvPicPr>
          <p:cNvPr id="14" name="Obrázek 13">
            <a:extLst>
              <a:ext uri="{FF2B5EF4-FFF2-40B4-BE49-F238E27FC236}">
                <a16:creationId xmlns:a16="http://schemas.microsoft.com/office/drawing/2014/main" id="{F0CBF317-0BAA-4C84-8685-F270A4DACBC9}"/>
              </a:ext>
            </a:extLst>
          </p:cNvPr>
          <p:cNvPicPr>
            <a:picLocks noChangeAspect="1"/>
          </p:cNvPicPr>
          <p:nvPr/>
        </p:nvPicPr>
        <p:blipFill>
          <a:blip r:embed="rId2"/>
          <a:stretch>
            <a:fillRect/>
          </a:stretch>
        </p:blipFill>
        <p:spPr>
          <a:xfrm>
            <a:off x="7263521" y="2154778"/>
            <a:ext cx="864096" cy="868645"/>
          </a:xfrm>
          <a:prstGeom prst="rect">
            <a:avLst/>
          </a:prstGeom>
        </p:spPr>
      </p:pic>
      <p:sp>
        <p:nvSpPr>
          <p:cNvPr id="15" name="TextovéPole 14">
            <a:extLst>
              <a:ext uri="{FF2B5EF4-FFF2-40B4-BE49-F238E27FC236}">
                <a16:creationId xmlns:a16="http://schemas.microsoft.com/office/drawing/2014/main" id="{E54D5A3A-8104-4F06-BC66-098A52E78EC6}"/>
              </a:ext>
            </a:extLst>
          </p:cNvPr>
          <p:cNvSpPr txBox="1"/>
          <p:nvPr/>
        </p:nvSpPr>
        <p:spPr>
          <a:xfrm>
            <a:off x="5409490" y="3234898"/>
            <a:ext cx="4708465" cy="3754874"/>
          </a:xfrm>
          <a:prstGeom prst="rect">
            <a:avLst/>
          </a:prstGeom>
          <a:gradFill>
            <a:gsLst>
              <a:gs pos="41000">
                <a:schemeClr val="bg1">
                  <a:lumMod val="85000"/>
                </a:schemeClr>
              </a:gs>
              <a:gs pos="100000">
                <a:schemeClr val="accent1">
                  <a:lumMod val="30000"/>
                  <a:lumOff val="70000"/>
                </a:schemeClr>
              </a:gs>
            </a:gsLst>
            <a:lin ang="5400000" scaled="1"/>
          </a:gradFill>
          <a:effectLst>
            <a:softEdge rad="0"/>
          </a:effectLst>
        </p:spPr>
        <p:txBody>
          <a:bodyPr wrap="square" rtlCol="0">
            <a:spAutoFit/>
          </a:bodyPr>
          <a:lstStyle/>
          <a:p>
            <a:pPr algn="just"/>
            <a:r>
              <a:rPr lang="cs-CZ" sz="1400" dirty="0">
                <a:latin typeface="Bookman Old Style" panose="02050604050505020204" pitchFamily="18" charset="0"/>
              </a:rPr>
              <a:t>Společně s hráči a funkcionáři vítáme na našem stadionu všechny fanoušky našeho dnešního soupeře. Modrá je v posledních 25 letech  naším tradičním soupeřem v Ústeckém, dříve Severočeském přeboru. Byly sice ročníky , kde se naše cesty nepotkaly, důvodem byl náš postup do divize nebo sestup soupeře do I. A třídy, ale převažují roky společné soutěže. V minulém ročníku se Modrá zachránila v přeboru díky vytvoření společného týmu s FK Hrobci, které sestupovaly z divize a také má pro tento rok Hrobce v názvu týmu, i když by jste v jejich sestavě kmenového hráče Hrobců těžko hledali. Po podzimní části byly Hrobce  na posledním místě, ale s tím se určitě nesmíří a budou se chtít dostat výše o čemž svědčí jejich výhra v prvním jarním kole nad Žatcem.    </a:t>
            </a:r>
          </a:p>
        </p:txBody>
      </p:sp>
    </p:spTree>
    <p:extLst>
      <p:ext uri="{BB962C8B-B14F-4D97-AF65-F5344CB8AC3E}">
        <p14:creationId xmlns:p14="http://schemas.microsoft.com/office/powerpoint/2010/main" val="14738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7" name="TextovéPole 6"/>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39</a:t>
            </a:r>
          </a:p>
        </p:txBody>
      </p:sp>
      <p:sp>
        <p:nvSpPr>
          <p:cNvPr id="2" name="TextovéPole 1">
            <a:extLst>
              <a:ext uri="{FF2B5EF4-FFF2-40B4-BE49-F238E27FC236}">
                <a16:creationId xmlns:a16="http://schemas.microsoft.com/office/drawing/2014/main" id="{A6FF21BB-ACDC-4C85-BF1D-263503D431AE}"/>
              </a:ext>
            </a:extLst>
          </p:cNvPr>
          <p:cNvSpPr txBox="1"/>
          <p:nvPr/>
        </p:nvSpPr>
        <p:spPr>
          <a:xfrm>
            <a:off x="5472584" y="91108"/>
            <a:ext cx="4608512" cy="1015663"/>
          </a:xfrm>
          <a:prstGeom prst="rect">
            <a:avLst/>
          </a:prstGeom>
          <a:gradFill>
            <a:gsLst>
              <a:gs pos="83000">
                <a:srgbClr val="99EF85"/>
              </a:gs>
              <a:gs pos="100000">
                <a:schemeClr val="accent1">
                  <a:lumMod val="30000"/>
                  <a:lumOff val="70000"/>
                </a:schemeClr>
              </a:gs>
            </a:gsLst>
            <a:lin ang="5400000" scaled="1"/>
          </a:gradFill>
          <a:ln w="25400">
            <a:solidFill>
              <a:schemeClr val="accent1"/>
            </a:solidFill>
          </a:ln>
          <a:effectLst>
            <a:softEdge rad="0"/>
          </a:effectLst>
          <a:scene3d>
            <a:camera prst="orthographicFront">
              <a:rot lat="300000" lon="20999996" rev="0"/>
            </a:camera>
            <a:lightRig rig="threePt" dir="t"/>
          </a:scene3d>
        </p:spPr>
        <p:txBody>
          <a:bodyPr wrap="square" rtlCol="0">
            <a:spAutoFit/>
          </a:bodyPr>
          <a:lstStyle/>
          <a:p>
            <a:pPr algn="ctr"/>
            <a:r>
              <a:rPr lang="cs-CZ" sz="2000" dirty="0">
                <a:solidFill>
                  <a:srgbClr val="FF0000"/>
                </a:solidFill>
                <a:latin typeface="Arial Black" panose="020B0A04020102020204" pitchFamily="34" charset="0"/>
              </a:rPr>
              <a:t>B mužstvo dospělých</a:t>
            </a:r>
          </a:p>
          <a:p>
            <a:pPr algn="ctr"/>
            <a:r>
              <a:rPr lang="cs-CZ" sz="2000" dirty="0">
                <a:solidFill>
                  <a:srgbClr val="FF0000"/>
                </a:solidFill>
                <a:latin typeface="Arial Black" panose="020B0A04020102020204" pitchFamily="34" charset="0"/>
              </a:rPr>
              <a:t>Hraje první jarní mistrák na domácím hřišti</a:t>
            </a:r>
          </a:p>
        </p:txBody>
      </p:sp>
      <p:pic>
        <p:nvPicPr>
          <p:cNvPr id="3" name="Obrázek 2">
            <a:extLst>
              <a:ext uri="{FF2B5EF4-FFF2-40B4-BE49-F238E27FC236}">
                <a16:creationId xmlns:a16="http://schemas.microsoft.com/office/drawing/2014/main" id="{69F567F0-1ABC-4B7A-86B7-483F26272244}"/>
              </a:ext>
            </a:extLst>
          </p:cNvPr>
          <p:cNvPicPr>
            <a:picLocks noChangeAspect="1"/>
          </p:cNvPicPr>
          <p:nvPr/>
        </p:nvPicPr>
        <p:blipFill>
          <a:blip r:embed="rId2"/>
          <a:stretch>
            <a:fillRect/>
          </a:stretch>
        </p:blipFill>
        <p:spPr>
          <a:xfrm>
            <a:off x="5472584" y="3936378"/>
            <a:ext cx="2520280" cy="2779466"/>
          </a:xfrm>
          <a:prstGeom prst="rect">
            <a:avLst/>
          </a:prstGeom>
        </p:spPr>
      </p:pic>
      <p:sp>
        <p:nvSpPr>
          <p:cNvPr id="4" name="TextovéPole 3">
            <a:extLst>
              <a:ext uri="{FF2B5EF4-FFF2-40B4-BE49-F238E27FC236}">
                <a16:creationId xmlns:a16="http://schemas.microsoft.com/office/drawing/2014/main" id="{5B8085CD-3A1E-4F56-A1D5-36E38EDB9751}"/>
              </a:ext>
            </a:extLst>
          </p:cNvPr>
          <p:cNvSpPr txBox="1"/>
          <p:nvPr/>
        </p:nvSpPr>
        <p:spPr>
          <a:xfrm>
            <a:off x="5427362" y="1284061"/>
            <a:ext cx="4608512" cy="1384995"/>
          </a:xfrm>
          <a:prstGeom prst="rect">
            <a:avLst/>
          </a:prstGeom>
          <a:gradFill>
            <a:gsLst>
              <a:gs pos="83000">
                <a:schemeClr val="accent3">
                  <a:lumMod val="85000"/>
                </a:schemeClr>
              </a:gs>
              <a:gs pos="100000">
                <a:schemeClr val="accent1">
                  <a:lumMod val="30000"/>
                  <a:lumOff val="70000"/>
                </a:schemeClr>
              </a:gs>
            </a:gsLst>
            <a:lin ang="5400000" scaled="1"/>
          </a:gradFill>
          <a:ln w="57150">
            <a:solidFill>
              <a:srgbClr val="FFFF00"/>
            </a:solidFill>
            <a:prstDash val="dash"/>
          </a:ln>
          <a:effectLst>
            <a:softEdge rad="0"/>
          </a:effectLst>
          <a:scene3d>
            <a:camera prst="orthographicFront"/>
            <a:lightRig rig="threePt" dir="t"/>
          </a:scene3d>
          <a:sp3d>
            <a:bevelT w="44450"/>
          </a:sp3d>
        </p:spPr>
        <p:txBody>
          <a:bodyPr wrap="square" rtlCol="0">
            <a:spAutoFit/>
          </a:bodyPr>
          <a:lstStyle/>
          <a:p>
            <a:pPr algn="ctr"/>
            <a:r>
              <a:rPr lang="cs-CZ" sz="2800" dirty="0">
                <a:latin typeface="Eras Bold ITC" panose="020B0907030504020204" pitchFamily="34" charset="0"/>
              </a:rPr>
              <a:t>SK Štětí B</a:t>
            </a:r>
          </a:p>
          <a:p>
            <a:pPr algn="ctr"/>
            <a:r>
              <a:rPr lang="cs-CZ" sz="2800" dirty="0">
                <a:latin typeface="Eras Bold ITC" panose="020B0907030504020204" pitchFamily="34" charset="0"/>
              </a:rPr>
              <a:t>TJ Dynamo </a:t>
            </a:r>
            <a:r>
              <a:rPr lang="cs-CZ" sz="2800" dirty="0" err="1">
                <a:latin typeface="Eras Bold ITC" panose="020B0907030504020204" pitchFamily="34" charset="0"/>
              </a:rPr>
              <a:t>Podlusky</a:t>
            </a:r>
            <a:endParaRPr lang="cs-CZ" sz="2800" dirty="0">
              <a:latin typeface="Eras Bold ITC" panose="020B0907030504020204" pitchFamily="34" charset="0"/>
            </a:endParaRPr>
          </a:p>
          <a:p>
            <a:pPr algn="ctr"/>
            <a:r>
              <a:rPr lang="cs-CZ" sz="2800" dirty="0">
                <a:latin typeface="Eras Bold ITC" panose="020B0907030504020204" pitchFamily="34" charset="0"/>
              </a:rPr>
              <a:t>Neděle 24.3.2019 15:00 </a:t>
            </a:r>
            <a:endParaRPr lang="cs-CZ" sz="2000" dirty="0">
              <a:latin typeface="Eras Bold ITC" panose="020B0907030504020204" pitchFamily="34" charset="0"/>
            </a:endParaRPr>
          </a:p>
        </p:txBody>
      </p:sp>
      <p:pic>
        <p:nvPicPr>
          <p:cNvPr id="5" name="Obrázek 4">
            <a:extLst>
              <a:ext uri="{FF2B5EF4-FFF2-40B4-BE49-F238E27FC236}">
                <a16:creationId xmlns:a16="http://schemas.microsoft.com/office/drawing/2014/main" id="{5774EE53-C2B8-4DE4-A2E2-C13C3B2C1A7E}"/>
              </a:ext>
            </a:extLst>
          </p:cNvPr>
          <p:cNvPicPr>
            <a:picLocks noChangeAspect="1"/>
          </p:cNvPicPr>
          <p:nvPr/>
        </p:nvPicPr>
        <p:blipFill>
          <a:blip r:embed="rId3"/>
          <a:stretch>
            <a:fillRect/>
          </a:stretch>
        </p:blipFill>
        <p:spPr>
          <a:xfrm>
            <a:off x="7056760" y="2760842"/>
            <a:ext cx="1153589" cy="1003121"/>
          </a:xfrm>
          <a:prstGeom prst="rect">
            <a:avLst/>
          </a:prstGeom>
        </p:spPr>
      </p:pic>
      <p:sp>
        <p:nvSpPr>
          <p:cNvPr id="8" name="TextovéPole 7">
            <a:extLst>
              <a:ext uri="{FF2B5EF4-FFF2-40B4-BE49-F238E27FC236}">
                <a16:creationId xmlns:a16="http://schemas.microsoft.com/office/drawing/2014/main" id="{EDAE0B7A-7EE0-458F-A75E-F7C45DC49409}"/>
              </a:ext>
            </a:extLst>
          </p:cNvPr>
          <p:cNvSpPr txBox="1"/>
          <p:nvPr/>
        </p:nvSpPr>
        <p:spPr>
          <a:xfrm>
            <a:off x="8091658" y="3936378"/>
            <a:ext cx="1976681" cy="2800767"/>
          </a:xfrm>
          <a:prstGeom prst="rect">
            <a:avLst/>
          </a:prstGeom>
          <a:noFill/>
          <a:ln w="28575">
            <a:solidFill>
              <a:schemeClr val="accent1"/>
            </a:solidFill>
            <a:prstDash val="dash"/>
          </a:ln>
          <a:effectLst>
            <a:softEdge rad="0"/>
          </a:effectLst>
        </p:spPr>
        <p:txBody>
          <a:bodyPr wrap="square" rtlCol="0">
            <a:spAutoFit/>
          </a:bodyPr>
          <a:lstStyle/>
          <a:p>
            <a:pPr algn="just"/>
            <a:r>
              <a:rPr lang="cs-CZ" sz="1600" dirty="0">
                <a:latin typeface="Arial" panose="020B0604020202020204" pitchFamily="34" charset="0"/>
                <a:cs typeface="Arial" panose="020B0604020202020204" pitchFamily="34" charset="0"/>
              </a:rPr>
              <a:t>Svěřenci Václava Podhorského vedou  B skupinu IV. třídy. Po 6 jarních  kolech je čeká nadstavbová část. Rozpis najdete na další stránce. První 3 jarní zápasy hrají doma. </a:t>
            </a:r>
          </a:p>
        </p:txBody>
      </p:sp>
      <p:graphicFrame>
        <p:nvGraphicFramePr>
          <p:cNvPr id="12" name="Tabulka 11">
            <a:extLst>
              <a:ext uri="{FF2B5EF4-FFF2-40B4-BE49-F238E27FC236}">
                <a16:creationId xmlns:a16="http://schemas.microsoft.com/office/drawing/2014/main" id="{D9A6545D-F545-4586-8402-43FF6D5EFDA6}"/>
              </a:ext>
            </a:extLst>
          </p:cNvPr>
          <p:cNvGraphicFramePr>
            <a:graphicFrameLocks noGrp="1"/>
          </p:cNvGraphicFramePr>
          <p:nvPr>
            <p:extLst>
              <p:ext uri="{D42A27DB-BD31-4B8C-83A1-F6EECF244321}">
                <p14:modId xmlns:p14="http://schemas.microsoft.com/office/powerpoint/2010/main" val="3687719205"/>
              </p:ext>
            </p:extLst>
          </p:nvPr>
        </p:nvGraphicFramePr>
        <p:xfrm>
          <a:off x="220107" y="118536"/>
          <a:ext cx="4644516" cy="3197258"/>
        </p:xfrm>
        <a:graphic>
          <a:graphicData uri="http://schemas.openxmlformats.org/drawingml/2006/table">
            <a:tbl>
              <a:tblPr/>
              <a:tblGrid>
                <a:gridCol w="466546">
                  <a:extLst>
                    <a:ext uri="{9D8B030D-6E8A-4147-A177-3AD203B41FA5}">
                      <a16:colId xmlns:a16="http://schemas.microsoft.com/office/drawing/2014/main" val="3862079143"/>
                    </a:ext>
                  </a:extLst>
                </a:gridCol>
                <a:gridCol w="837388">
                  <a:extLst>
                    <a:ext uri="{9D8B030D-6E8A-4147-A177-3AD203B41FA5}">
                      <a16:colId xmlns:a16="http://schemas.microsoft.com/office/drawing/2014/main" val="3216077680"/>
                    </a:ext>
                  </a:extLst>
                </a:gridCol>
                <a:gridCol w="2237023">
                  <a:extLst>
                    <a:ext uri="{9D8B030D-6E8A-4147-A177-3AD203B41FA5}">
                      <a16:colId xmlns:a16="http://schemas.microsoft.com/office/drawing/2014/main" val="2776958810"/>
                    </a:ext>
                  </a:extLst>
                </a:gridCol>
                <a:gridCol w="1103559">
                  <a:extLst>
                    <a:ext uri="{9D8B030D-6E8A-4147-A177-3AD203B41FA5}">
                      <a16:colId xmlns:a16="http://schemas.microsoft.com/office/drawing/2014/main" val="705039455"/>
                    </a:ext>
                  </a:extLst>
                </a:gridCol>
              </a:tblGrid>
              <a:tr h="182138">
                <a:tc gridSpan="4">
                  <a:txBody>
                    <a:bodyPr/>
                    <a:lstStyle/>
                    <a:p>
                      <a:pPr algn="ctr" fontAlgn="ctr"/>
                      <a:r>
                        <a:rPr lang="cs-CZ" sz="1800" b="1" i="0" u="none" strike="noStrike" dirty="0">
                          <a:solidFill>
                            <a:srgbClr val="0033CC"/>
                          </a:solidFill>
                          <a:effectLst/>
                          <a:latin typeface="Arial" panose="020B0604020202020204" pitchFamily="34" charset="0"/>
                        </a:rPr>
                        <a:t>Výsledky FC Jiskra Modrá</a:t>
                      </a:r>
                    </a:p>
                  </a:txBody>
                  <a:tcPr marL="8730" marR="8730" marT="873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80041196"/>
                  </a:ext>
                </a:extLst>
              </a:tr>
              <a:tr h="182138">
                <a:tc>
                  <a:txBody>
                    <a:bodyPr/>
                    <a:lstStyle/>
                    <a:p>
                      <a:pPr algn="ctr" fontAlgn="ctr"/>
                      <a:r>
                        <a:rPr lang="cs-CZ" sz="1000" b="1" i="0" u="none" strike="noStrike">
                          <a:solidFill>
                            <a:srgbClr val="FF0000"/>
                          </a:solidFill>
                          <a:effectLst/>
                          <a:latin typeface="Arial" panose="020B0604020202020204" pitchFamily="34" charset="0"/>
                        </a:rPr>
                        <a:t>1</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11.08.2018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dirty="0">
                          <a:solidFill>
                            <a:srgbClr val="FF0000"/>
                          </a:solidFill>
                          <a:effectLst/>
                          <a:latin typeface="Arial" panose="020B0604020202020204" pitchFamily="34" charset="0"/>
                        </a:rPr>
                        <a:t>Žatec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5:1 (1:0)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54632949"/>
                  </a:ext>
                </a:extLst>
              </a:tr>
              <a:tr h="182138">
                <a:tc>
                  <a:txBody>
                    <a:bodyPr/>
                    <a:lstStyle/>
                    <a:p>
                      <a:pPr algn="ctr" fontAlgn="ctr"/>
                      <a:r>
                        <a:rPr lang="cs-CZ" sz="1000" b="1" i="0" u="none" strike="noStrike">
                          <a:solidFill>
                            <a:srgbClr val="FF0000"/>
                          </a:solidFill>
                          <a:effectLst/>
                          <a:latin typeface="Arial" panose="020B0604020202020204" pitchFamily="34" charset="0"/>
                        </a:rPr>
                        <a:t>2</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19.08.2018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Modrá/Hrobce - Štětí</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0:4 (0:3)</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98923213"/>
                  </a:ext>
                </a:extLst>
              </a:tr>
              <a:tr h="182138">
                <a:tc>
                  <a:txBody>
                    <a:bodyPr/>
                    <a:lstStyle/>
                    <a:p>
                      <a:pPr algn="ctr" fontAlgn="ctr"/>
                      <a:r>
                        <a:rPr lang="cs-CZ" sz="1000" b="1" i="0" u="none" strike="noStrike">
                          <a:solidFill>
                            <a:srgbClr val="FF0000"/>
                          </a:solidFill>
                          <a:effectLst/>
                          <a:latin typeface="Arial" panose="020B0604020202020204" pitchFamily="34" charset="0"/>
                        </a:rPr>
                        <a:t>3</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02.09.2018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Modrá/Hrobce - Kadaň</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0:2 (0:0)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08000194"/>
                  </a:ext>
                </a:extLst>
              </a:tr>
              <a:tr h="182138">
                <a:tc>
                  <a:txBody>
                    <a:bodyPr/>
                    <a:lstStyle/>
                    <a:p>
                      <a:pPr algn="ctr" fontAlgn="ctr"/>
                      <a:r>
                        <a:rPr lang="cs-CZ" sz="1000" b="1" i="0" u="none" strike="noStrike">
                          <a:solidFill>
                            <a:srgbClr val="FF0000"/>
                          </a:solidFill>
                          <a:effectLst/>
                          <a:latin typeface="Arial" panose="020B0604020202020204" pitchFamily="34" charset="0"/>
                        </a:rPr>
                        <a:t>4</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08.09.2018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Krupka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6:1 (1:0)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32997814"/>
                  </a:ext>
                </a:extLst>
              </a:tr>
              <a:tr h="182138">
                <a:tc>
                  <a:txBody>
                    <a:bodyPr/>
                    <a:lstStyle/>
                    <a:p>
                      <a:pPr algn="ctr" fontAlgn="ctr"/>
                      <a:r>
                        <a:rPr lang="cs-CZ" sz="1000" b="1" i="0" u="none" strike="noStrike">
                          <a:solidFill>
                            <a:srgbClr val="FF0000"/>
                          </a:solidFill>
                          <a:effectLst/>
                          <a:latin typeface="Arial" panose="020B0604020202020204" pitchFamily="34" charset="0"/>
                        </a:rPr>
                        <a:t>5</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12.09.2018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H.Jiřetín/Litvínov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2:1 (0:0)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4545471"/>
                  </a:ext>
                </a:extLst>
              </a:tr>
              <a:tr h="182138">
                <a:tc>
                  <a:txBody>
                    <a:bodyPr/>
                    <a:lstStyle/>
                    <a:p>
                      <a:pPr algn="ctr" fontAlgn="ctr"/>
                      <a:r>
                        <a:rPr lang="cs-CZ" sz="1000" b="1" i="0" u="none" strike="noStrike">
                          <a:solidFill>
                            <a:srgbClr val="00CC00"/>
                          </a:solidFill>
                          <a:effectLst/>
                          <a:latin typeface="Arial" panose="020B0604020202020204" pitchFamily="34" charset="0"/>
                        </a:rPr>
                        <a:t>6</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16.09.2018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Modrá/Hrobce - Srbice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2:1 np (1:1)</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23082521"/>
                  </a:ext>
                </a:extLst>
              </a:tr>
              <a:tr h="182138">
                <a:tc>
                  <a:txBody>
                    <a:bodyPr/>
                    <a:lstStyle/>
                    <a:p>
                      <a:pPr algn="ctr" fontAlgn="ctr"/>
                      <a:r>
                        <a:rPr lang="cs-CZ" sz="1000" b="1" i="0" u="none" strike="noStrike">
                          <a:solidFill>
                            <a:srgbClr val="FF0000"/>
                          </a:solidFill>
                          <a:effectLst/>
                          <a:latin typeface="Arial" panose="020B0604020202020204" pitchFamily="34" charset="0"/>
                        </a:rPr>
                        <a:t>7</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22.09.2018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Lovosice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1:0 (0:0)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35550669"/>
                  </a:ext>
                </a:extLst>
              </a:tr>
              <a:tr h="182138">
                <a:tc>
                  <a:txBody>
                    <a:bodyPr/>
                    <a:lstStyle/>
                    <a:p>
                      <a:pPr algn="ctr" fontAlgn="ctr"/>
                      <a:r>
                        <a:rPr lang="cs-CZ" sz="1000" b="1" i="0" u="none" strike="noStrike">
                          <a:solidFill>
                            <a:srgbClr val="FF0000"/>
                          </a:solidFill>
                          <a:effectLst/>
                          <a:latin typeface="Arial" panose="020B0604020202020204" pitchFamily="34" charset="0"/>
                        </a:rPr>
                        <a:t>8</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30.09.2018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Litoměřicko B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5:1 (3:0)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36839670"/>
                  </a:ext>
                </a:extLst>
              </a:tr>
              <a:tr h="182138">
                <a:tc>
                  <a:txBody>
                    <a:bodyPr/>
                    <a:lstStyle/>
                    <a:p>
                      <a:pPr algn="ctr" fontAlgn="ctr"/>
                      <a:r>
                        <a:rPr lang="cs-CZ" sz="1000" b="1" i="0" u="none" strike="noStrike">
                          <a:solidFill>
                            <a:srgbClr val="00CC00"/>
                          </a:solidFill>
                          <a:effectLst/>
                          <a:latin typeface="Arial" panose="020B0604020202020204" pitchFamily="34" charset="0"/>
                        </a:rPr>
                        <a:t>9</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07.10.2018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Modrá/Hrobce - Jílové</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2:1 np (1:1)</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67550905"/>
                  </a:ext>
                </a:extLst>
              </a:tr>
              <a:tr h="182138">
                <a:tc>
                  <a:txBody>
                    <a:bodyPr/>
                    <a:lstStyle/>
                    <a:p>
                      <a:pPr algn="ctr" fontAlgn="ctr"/>
                      <a:r>
                        <a:rPr lang="cs-CZ" sz="1000" b="1" i="0" u="none" strike="noStrike">
                          <a:solidFill>
                            <a:srgbClr val="00CC00"/>
                          </a:solidFill>
                          <a:effectLst/>
                          <a:latin typeface="Arial" panose="020B0604020202020204" pitchFamily="34" charset="0"/>
                        </a:rPr>
                        <a:t>10</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13.10.2018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Dobroměřice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1:2 np (1:1)</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5348181"/>
                  </a:ext>
                </a:extLst>
              </a:tr>
              <a:tr h="182138">
                <a:tc>
                  <a:txBody>
                    <a:bodyPr/>
                    <a:lstStyle/>
                    <a:p>
                      <a:pPr algn="ctr" fontAlgn="ctr"/>
                      <a:r>
                        <a:rPr lang="cs-CZ" sz="1000" b="1" i="0" u="none" strike="noStrike">
                          <a:solidFill>
                            <a:srgbClr val="FF0000"/>
                          </a:solidFill>
                          <a:effectLst/>
                          <a:latin typeface="Arial" panose="020B0604020202020204" pitchFamily="34" charset="0"/>
                        </a:rPr>
                        <a:t>11</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21.10.2018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Modrá/Hrobce - Louny</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dirty="0">
                          <a:solidFill>
                            <a:srgbClr val="FF0000"/>
                          </a:solidFill>
                          <a:effectLst/>
                          <a:latin typeface="Arial" panose="020B0604020202020204" pitchFamily="34" charset="0"/>
                        </a:rPr>
                        <a:t>0:1 (0:1)</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32418313"/>
                  </a:ext>
                </a:extLst>
              </a:tr>
              <a:tr h="182138">
                <a:tc>
                  <a:txBody>
                    <a:bodyPr/>
                    <a:lstStyle/>
                    <a:p>
                      <a:pPr algn="ctr" fontAlgn="ctr"/>
                      <a:r>
                        <a:rPr lang="cs-CZ" sz="1000" b="1" i="0" u="none" strike="noStrike">
                          <a:solidFill>
                            <a:srgbClr val="FF0000"/>
                          </a:solidFill>
                          <a:effectLst/>
                          <a:latin typeface="Arial" panose="020B0604020202020204" pitchFamily="34" charset="0"/>
                        </a:rPr>
                        <a:t>12</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27.10.2018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Vilémov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3:2 (1:0)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56646943"/>
                  </a:ext>
                </a:extLst>
              </a:tr>
              <a:tr h="182138">
                <a:tc>
                  <a:txBody>
                    <a:bodyPr/>
                    <a:lstStyle/>
                    <a:p>
                      <a:pPr algn="ctr" fontAlgn="ctr"/>
                      <a:r>
                        <a:rPr lang="cs-CZ" sz="1000" b="1" i="0" u="none" strike="noStrike">
                          <a:solidFill>
                            <a:srgbClr val="FF0000"/>
                          </a:solidFill>
                          <a:effectLst/>
                          <a:latin typeface="Arial" panose="020B0604020202020204" pitchFamily="34" charset="0"/>
                        </a:rPr>
                        <a:t>13</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04.11.2018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Modrá/Hrobce - Modlany</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1:4 (0:0)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20947197"/>
                  </a:ext>
                </a:extLst>
              </a:tr>
              <a:tr h="182138">
                <a:tc>
                  <a:txBody>
                    <a:bodyPr/>
                    <a:lstStyle/>
                    <a:p>
                      <a:pPr algn="ctr" fontAlgn="ctr"/>
                      <a:r>
                        <a:rPr lang="cs-CZ" sz="1000" b="1" i="0" u="none" strike="noStrike">
                          <a:solidFill>
                            <a:srgbClr val="FF0000"/>
                          </a:solidFill>
                          <a:effectLst/>
                          <a:latin typeface="Arial" panose="020B0604020202020204" pitchFamily="34" charset="0"/>
                        </a:rPr>
                        <a:t>14</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10.11.2018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Brná - Modrá/Hrobce</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FF0000"/>
                          </a:solidFill>
                          <a:effectLst/>
                          <a:latin typeface="Arial" panose="020B0604020202020204" pitchFamily="34" charset="0"/>
                        </a:rPr>
                        <a:t>4:2 (2:1)</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76504058"/>
                  </a:ext>
                </a:extLst>
              </a:tr>
              <a:tr h="182138">
                <a:tc>
                  <a:txBody>
                    <a:bodyPr/>
                    <a:lstStyle/>
                    <a:p>
                      <a:pPr algn="ctr" fontAlgn="ctr"/>
                      <a:r>
                        <a:rPr lang="cs-CZ" sz="1000" b="1" i="0" u="none" strike="noStrike">
                          <a:solidFill>
                            <a:srgbClr val="00CC00"/>
                          </a:solidFill>
                          <a:effectLst/>
                          <a:latin typeface="Arial" panose="020B0604020202020204" pitchFamily="34" charset="0"/>
                        </a:rPr>
                        <a:t>15</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17.11.2018</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Modrá/Hrobce - Perštejn</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a:solidFill>
                            <a:srgbClr val="00CC00"/>
                          </a:solidFill>
                          <a:effectLst/>
                          <a:latin typeface="Arial" panose="020B0604020202020204" pitchFamily="34" charset="0"/>
                        </a:rPr>
                        <a:t>4:1 (2:0)</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65111403"/>
                  </a:ext>
                </a:extLst>
              </a:tr>
              <a:tr h="182138">
                <a:tc>
                  <a:txBody>
                    <a:bodyPr/>
                    <a:lstStyle/>
                    <a:p>
                      <a:pPr algn="ctr" fontAlgn="ctr"/>
                      <a:r>
                        <a:rPr lang="cs-CZ" sz="1000" b="1" i="0" u="none" strike="noStrike">
                          <a:solidFill>
                            <a:srgbClr val="000000"/>
                          </a:solidFill>
                          <a:effectLst/>
                          <a:latin typeface="Arial" panose="020B0604020202020204" pitchFamily="34" charset="0"/>
                        </a:rPr>
                        <a:t>16</a:t>
                      </a:r>
                    </a:p>
                  </a:txBody>
                  <a:tcPr marL="8730" marR="8730" marT="873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dirty="0">
                          <a:solidFill>
                            <a:srgbClr val="000000"/>
                          </a:solidFill>
                          <a:effectLst/>
                          <a:latin typeface="Arial" panose="020B0604020202020204" pitchFamily="34" charset="0"/>
                        </a:rPr>
                        <a:t>09.03.2019</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dirty="0">
                          <a:solidFill>
                            <a:srgbClr val="000000"/>
                          </a:solidFill>
                          <a:effectLst/>
                          <a:latin typeface="Arial" panose="020B0604020202020204" pitchFamily="34" charset="0"/>
                        </a:rPr>
                        <a:t>Modrá/Hrobce - Žatec</a:t>
                      </a:r>
                    </a:p>
                  </a:txBody>
                  <a:tcPr marL="8730" marR="8730" marT="8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ctr"/>
                      <a:r>
                        <a:rPr lang="cs-CZ" sz="1000" b="1" i="0" u="none" strike="noStrike" dirty="0">
                          <a:solidFill>
                            <a:srgbClr val="000000"/>
                          </a:solidFill>
                          <a:effectLst/>
                          <a:latin typeface="Arial" panose="020B0604020202020204" pitchFamily="34" charset="0"/>
                        </a:rPr>
                        <a:t> 3:2</a:t>
                      </a:r>
                    </a:p>
                  </a:txBody>
                  <a:tcPr marL="8730" marR="8730" marT="873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01884414"/>
                  </a:ext>
                </a:extLst>
              </a:tr>
            </a:tbl>
          </a:graphicData>
        </a:graphic>
      </p:graphicFrame>
      <p:graphicFrame>
        <p:nvGraphicFramePr>
          <p:cNvPr id="13" name="Tabulka 12">
            <a:extLst>
              <a:ext uri="{FF2B5EF4-FFF2-40B4-BE49-F238E27FC236}">
                <a16:creationId xmlns:a16="http://schemas.microsoft.com/office/drawing/2014/main" id="{60757D95-A49F-4B6B-B047-0159FADB065B}"/>
              </a:ext>
            </a:extLst>
          </p:cNvPr>
          <p:cNvGraphicFramePr>
            <a:graphicFrameLocks noGrp="1"/>
          </p:cNvGraphicFramePr>
          <p:nvPr>
            <p:extLst>
              <p:ext uri="{D42A27DB-BD31-4B8C-83A1-F6EECF244321}">
                <p14:modId xmlns:p14="http://schemas.microsoft.com/office/powerpoint/2010/main" val="1798445732"/>
              </p:ext>
            </p:extLst>
          </p:nvPr>
        </p:nvGraphicFramePr>
        <p:xfrm>
          <a:off x="257196" y="5525219"/>
          <a:ext cx="4570337" cy="1190625"/>
        </p:xfrm>
        <a:graphic>
          <a:graphicData uri="http://schemas.openxmlformats.org/drawingml/2006/table">
            <a:tbl>
              <a:tblPr/>
              <a:tblGrid>
                <a:gridCol w="2364465">
                  <a:extLst>
                    <a:ext uri="{9D8B030D-6E8A-4147-A177-3AD203B41FA5}">
                      <a16:colId xmlns:a16="http://schemas.microsoft.com/office/drawing/2014/main" val="1982399307"/>
                    </a:ext>
                  </a:extLst>
                </a:gridCol>
                <a:gridCol w="2205872">
                  <a:extLst>
                    <a:ext uri="{9D8B030D-6E8A-4147-A177-3AD203B41FA5}">
                      <a16:colId xmlns:a16="http://schemas.microsoft.com/office/drawing/2014/main" val="2261324430"/>
                    </a:ext>
                  </a:extLst>
                </a:gridCol>
              </a:tblGrid>
              <a:tr h="238125">
                <a:tc>
                  <a:txBody>
                    <a:bodyPr/>
                    <a:lstStyle/>
                    <a:p>
                      <a:pPr algn="ctr" fontAlgn="ctr"/>
                      <a:r>
                        <a:rPr lang="cs-CZ" sz="1400" b="0" i="0" u="none" strike="noStrike" dirty="0" err="1">
                          <a:solidFill>
                            <a:srgbClr val="000000"/>
                          </a:solidFill>
                          <a:effectLst/>
                          <a:latin typeface="Eras Bold ITC" panose="020B0907030504020204" pitchFamily="34" charset="0"/>
                        </a:rPr>
                        <a:t>Umar</a:t>
                      </a:r>
                      <a:r>
                        <a:rPr lang="cs-CZ" sz="1400" b="0" i="0" u="none" strike="noStrike" dirty="0">
                          <a:solidFill>
                            <a:srgbClr val="000000"/>
                          </a:solidFill>
                          <a:effectLst/>
                          <a:latin typeface="Eras Bold ITC" panose="020B0907030504020204" pitchFamily="34" charset="0"/>
                        </a:rPr>
                        <a:t> Ahmed</a:t>
                      </a: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ASK Lovosice</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266965402"/>
                  </a:ext>
                </a:extLst>
              </a:tr>
              <a:tr h="238125">
                <a:tc>
                  <a:txBody>
                    <a:bodyPr/>
                    <a:lstStyle/>
                    <a:p>
                      <a:pPr algn="ctr" fontAlgn="ctr"/>
                      <a:r>
                        <a:rPr lang="cs-CZ" sz="1400" b="0" i="0" u="none" strike="noStrike">
                          <a:solidFill>
                            <a:srgbClr val="000000"/>
                          </a:solidFill>
                          <a:effectLst/>
                          <a:latin typeface="Eras Bold ITC" panose="020B0907030504020204" pitchFamily="34" charset="0"/>
                        </a:rPr>
                        <a:t>Tomáš Klínský</a:t>
                      </a:r>
                    </a:p>
                  </a:txBody>
                  <a:tcPr marL="9525" marR="9525" marT="9525" marB="0" anchor="ctr">
                    <a:lnL>
                      <a:noFill/>
                    </a:lnL>
                    <a:lnR>
                      <a:noFill/>
                    </a:lnR>
                    <a:lnT>
                      <a:noFill/>
                    </a:lnT>
                    <a:lnB>
                      <a:noFill/>
                    </a:lnB>
                    <a:solidFill>
                      <a:srgbClr val="FFFF66"/>
                    </a:solidFill>
                  </a:tcPr>
                </a:tc>
                <a:tc>
                  <a:txBody>
                    <a:bodyPr/>
                    <a:lstStyle/>
                    <a:p>
                      <a:pPr algn="ctr" fontAlgn="ctr"/>
                      <a:r>
                        <a:rPr lang="cs-CZ" sz="1400" b="0" i="0" u="none" strike="noStrike" dirty="0">
                          <a:solidFill>
                            <a:srgbClr val="000000"/>
                          </a:solidFill>
                          <a:effectLst/>
                          <a:latin typeface="Eras Bold ITC" panose="020B0907030504020204" pitchFamily="34" charset="0"/>
                        </a:rPr>
                        <a:t>FK Malšovice</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2121542249"/>
                  </a:ext>
                </a:extLst>
              </a:tr>
              <a:tr h="238125">
                <a:tc>
                  <a:txBody>
                    <a:bodyPr/>
                    <a:lstStyle/>
                    <a:p>
                      <a:pPr algn="ctr" fontAlgn="ctr"/>
                      <a:r>
                        <a:rPr lang="cs-CZ" sz="1400" b="0" i="0" u="none" strike="noStrike" dirty="0">
                          <a:solidFill>
                            <a:srgbClr val="000000"/>
                          </a:solidFill>
                          <a:effectLst/>
                          <a:latin typeface="Eras Bold ITC" panose="020B0907030504020204" pitchFamily="34" charset="0"/>
                        </a:rPr>
                        <a:t>Vlastimil </a:t>
                      </a:r>
                      <a:r>
                        <a:rPr lang="cs-CZ" sz="1400" b="0" i="0" u="none" strike="noStrike" dirty="0" err="1">
                          <a:solidFill>
                            <a:srgbClr val="000000"/>
                          </a:solidFill>
                          <a:effectLst/>
                          <a:latin typeface="Eras Bold ITC" panose="020B0907030504020204" pitchFamily="34" charset="0"/>
                        </a:rPr>
                        <a:t>Šmalcl</a:t>
                      </a:r>
                      <a:endParaRPr lang="cs-CZ" sz="1400" b="0" i="0" u="none" strike="noStrike" dirty="0">
                        <a:solidFill>
                          <a:srgbClr val="000000"/>
                        </a:solidFill>
                        <a:effectLst/>
                        <a:latin typeface="Eras Bold ITC" panose="020B0907030504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400" b="0" i="0" u="none" strike="noStrike">
                          <a:solidFill>
                            <a:srgbClr val="000000"/>
                          </a:solidFill>
                          <a:effectLst/>
                          <a:latin typeface="Eras Bold ITC" panose="020B0907030504020204" pitchFamily="34" charset="0"/>
                        </a:rPr>
                        <a:t>SK STAP Vilémov</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851450463"/>
                  </a:ext>
                </a:extLst>
              </a:tr>
              <a:tr h="238125">
                <a:tc>
                  <a:txBody>
                    <a:bodyPr/>
                    <a:lstStyle/>
                    <a:p>
                      <a:pPr algn="ctr" fontAlgn="ctr"/>
                      <a:r>
                        <a:rPr lang="cs-CZ" sz="1400" b="0" i="0" u="none" strike="noStrike" dirty="0">
                          <a:solidFill>
                            <a:srgbClr val="000000"/>
                          </a:solidFill>
                          <a:effectLst/>
                          <a:latin typeface="Eras Bold ITC" panose="020B0907030504020204" pitchFamily="34" charset="0"/>
                        </a:rPr>
                        <a:t>Charles </a:t>
                      </a:r>
                      <a:r>
                        <a:rPr lang="cs-CZ" sz="1400" b="0" i="0" u="none" strike="noStrike" dirty="0" err="1">
                          <a:solidFill>
                            <a:srgbClr val="000000"/>
                          </a:solidFill>
                          <a:effectLst/>
                          <a:latin typeface="Eras Bold ITC" panose="020B0907030504020204" pitchFamily="34" charset="0"/>
                        </a:rPr>
                        <a:t>Uka</a:t>
                      </a:r>
                      <a:endParaRPr lang="cs-CZ" sz="1400" b="0" i="0" u="none" strike="noStrike" dirty="0">
                        <a:solidFill>
                          <a:srgbClr val="000000"/>
                        </a:solidFill>
                        <a:effectLst/>
                        <a:latin typeface="Eras Bold ITC" panose="020B0907030504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0" i="0" u="none" strike="noStrike" dirty="0">
                          <a:solidFill>
                            <a:srgbClr val="000000"/>
                          </a:solidFill>
                          <a:effectLst/>
                          <a:latin typeface="Eras Bold ITC" panose="020B0907030504020204" pitchFamily="34" charset="0"/>
                        </a:rPr>
                        <a:t>ASK Lovosice</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2131975266"/>
                  </a:ext>
                </a:extLst>
              </a:tr>
              <a:tr h="238125">
                <a:tc>
                  <a:txBody>
                    <a:bodyPr/>
                    <a:lstStyle/>
                    <a:p>
                      <a:pPr algn="ctr" fontAlgn="ctr"/>
                      <a:r>
                        <a:rPr lang="cs-CZ" sz="1400" b="0" i="0" u="none" strike="noStrike" dirty="0">
                          <a:solidFill>
                            <a:srgbClr val="000000"/>
                          </a:solidFill>
                          <a:effectLst/>
                          <a:latin typeface="Eras Bold ITC" panose="020B0907030504020204" pitchFamily="34" charset="0"/>
                        </a:rPr>
                        <a:t>David Macko</a:t>
                      </a:r>
                    </a:p>
                  </a:txBody>
                  <a:tcPr marL="9525" marR="9525" marT="9525" marB="0" anchor="ctr">
                    <a:lnL>
                      <a:noFill/>
                    </a:lnL>
                    <a:lnR>
                      <a:noFill/>
                    </a:lnR>
                    <a:lnT>
                      <a:noFill/>
                    </a:lnT>
                    <a:lnB>
                      <a:noFill/>
                    </a:lnB>
                    <a:solidFill>
                      <a:srgbClr val="CCFFFF"/>
                    </a:solidFill>
                  </a:tcPr>
                </a:tc>
                <a:tc>
                  <a:txBody>
                    <a:bodyPr/>
                    <a:lstStyle/>
                    <a:p>
                      <a:pPr algn="ctr" fontAlgn="ctr"/>
                      <a:r>
                        <a:rPr lang="cs-CZ" sz="1400" b="0" i="0" dirty="0">
                          <a:solidFill>
                            <a:srgbClr val="151515"/>
                          </a:solidFill>
                          <a:effectLst/>
                          <a:latin typeface="Eras Bold ITC" panose="020B0907030504020204" pitchFamily="34" charset="0"/>
                        </a:rPr>
                        <a:t>SK </a:t>
                      </a:r>
                      <a:r>
                        <a:rPr lang="cs-CZ" sz="1400" b="0" i="0" dirty="0" err="1">
                          <a:solidFill>
                            <a:srgbClr val="151515"/>
                          </a:solidFill>
                          <a:effectLst/>
                          <a:latin typeface="Eras Bold ITC" panose="020B0907030504020204" pitchFamily="34" charset="0"/>
                        </a:rPr>
                        <a:t>Ervěnice</a:t>
                      </a:r>
                      <a:r>
                        <a:rPr lang="cs-CZ" sz="1400" b="0" i="0" dirty="0">
                          <a:solidFill>
                            <a:srgbClr val="151515"/>
                          </a:solidFill>
                          <a:effectLst/>
                          <a:latin typeface="Eras Bold ITC" panose="020B0907030504020204" pitchFamily="34" charset="0"/>
                        </a:rPr>
                        <a:t> - Jirkov</a:t>
                      </a:r>
                      <a:r>
                        <a:rPr lang="cs-CZ" sz="1400" b="0" i="0" u="none" strike="noStrike" dirty="0">
                          <a:solidFill>
                            <a:srgbClr val="000000"/>
                          </a:solidFill>
                          <a:effectLst/>
                          <a:latin typeface="Eras Bold ITC" panose="020B0907030504020204" pitchFamily="34" charset="0"/>
                        </a:rPr>
                        <a:t>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299510845"/>
                  </a:ext>
                </a:extLst>
              </a:tr>
            </a:tbl>
          </a:graphicData>
        </a:graphic>
      </p:graphicFrame>
      <p:sp>
        <p:nvSpPr>
          <p:cNvPr id="14" name="TextovéPole 13">
            <a:extLst>
              <a:ext uri="{FF2B5EF4-FFF2-40B4-BE49-F238E27FC236}">
                <a16:creationId xmlns:a16="http://schemas.microsoft.com/office/drawing/2014/main" id="{DCFBB9BE-A685-468B-898A-F932C6C7A94D}"/>
              </a:ext>
            </a:extLst>
          </p:cNvPr>
          <p:cNvSpPr txBox="1"/>
          <p:nvPr/>
        </p:nvSpPr>
        <p:spPr>
          <a:xfrm>
            <a:off x="184278" y="3430904"/>
            <a:ext cx="4680345" cy="1384995"/>
          </a:xfrm>
          <a:prstGeom prst="rect">
            <a:avLst/>
          </a:prstGeom>
          <a:solidFill>
            <a:srgbClr val="99FFCC"/>
          </a:solidFill>
          <a:effectLst>
            <a:softEdge rad="0"/>
          </a:effectLst>
        </p:spPr>
        <p:txBody>
          <a:bodyPr wrap="square" rtlCol="0">
            <a:spAutoFit/>
          </a:bodyPr>
          <a:lstStyle/>
          <a:p>
            <a:pPr algn="just"/>
            <a:r>
              <a:rPr lang="cs-CZ" dirty="0">
                <a:latin typeface="Bookman Old Style" panose="02050604050505020204" pitchFamily="18" charset="0"/>
              </a:rPr>
              <a:t>Modrá dokázala na podzim vyhrát v normální hrací době jen jednou. V dalších 3 zápasech se rozhodovalo v penaltovém rozstřelu a ve všech případech byla  úspěšnější. V celkovém součtu to dalo 9 bodů a 16. příčku po skončení podzimu. Vstup do jara ale vyšel, když doma Modrá vrátila Žatci podzimní porážku 5:1 výhrou 3:2.</a:t>
            </a:r>
          </a:p>
        </p:txBody>
      </p:sp>
      <p:sp>
        <p:nvSpPr>
          <p:cNvPr id="15" name="TextovéPole 14">
            <a:extLst>
              <a:ext uri="{FF2B5EF4-FFF2-40B4-BE49-F238E27FC236}">
                <a16:creationId xmlns:a16="http://schemas.microsoft.com/office/drawing/2014/main" id="{66BB8594-57C7-487B-AACE-8635C46A9986}"/>
              </a:ext>
            </a:extLst>
          </p:cNvPr>
          <p:cNvSpPr txBox="1"/>
          <p:nvPr/>
        </p:nvSpPr>
        <p:spPr>
          <a:xfrm>
            <a:off x="238196" y="4914861"/>
            <a:ext cx="4572508" cy="400110"/>
          </a:xfrm>
          <a:prstGeom prst="rect">
            <a:avLst/>
          </a:prstGeom>
          <a:pattFill prst="pct10">
            <a:fgClr>
              <a:srgbClr val="00CC00"/>
            </a:fgClr>
            <a:bgClr>
              <a:schemeClr val="bg1"/>
            </a:bgClr>
          </a:pattFill>
          <a:effectLst>
            <a:softEdge rad="0"/>
          </a:effectLst>
        </p:spPr>
        <p:txBody>
          <a:bodyPr wrap="square" rtlCol="0">
            <a:spAutoFit/>
          </a:bodyPr>
          <a:lstStyle/>
          <a:p>
            <a:pPr algn="ctr"/>
            <a:r>
              <a:rPr lang="cs-CZ" sz="2000" dirty="0">
                <a:solidFill>
                  <a:srgbClr val="800000"/>
                </a:solidFill>
                <a:latin typeface="Arial Black" panose="020B0A04020102020204" pitchFamily="34" charset="0"/>
              </a:rPr>
              <a:t>Zimní posily FK Jiskra Modrá</a:t>
            </a:r>
          </a:p>
        </p:txBody>
      </p:sp>
    </p:spTree>
    <p:extLst>
      <p:ext uri="{BB962C8B-B14F-4D97-AF65-F5344CB8AC3E}">
        <p14:creationId xmlns:p14="http://schemas.microsoft.com/office/powerpoint/2010/main" val="2942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38</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graphicFrame>
        <p:nvGraphicFramePr>
          <p:cNvPr id="2" name="Tabulka 1">
            <a:extLst>
              <a:ext uri="{FF2B5EF4-FFF2-40B4-BE49-F238E27FC236}">
                <a16:creationId xmlns:a16="http://schemas.microsoft.com/office/drawing/2014/main" id="{4C3A465D-D527-4D7A-A036-4CBB7E60F646}"/>
              </a:ext>
            </a:extLst>
          </p:cNvPr>
          <p:cNvGraphicFramePr>
            <a:graphicFrameLocks noGrp="1"/>
          </p:cNvGraphicFramePr>
          <p:nvPr>
            <p:extLst>
              <p:ext uri="{D42A27DB-BD31-4B8C-83A1-F6EECF244321}">
                <p14:modId xmlns:p14="http://schemas.microsoft.com/office/powerpoint/2010/main" val="2157959699"/>
              </p:ext>
            </p:extLst>
          </p:nvPr>
        </p:nvGraphicFramePr>
        <p:xfrm>
          <a:off x="144067" y="128391"/>
          <a:ext cx="4680444" cy="6550234"/>
        </p:xfrm>
        <a:graphic>
          <a:graphicData uri="http://schemas.openxmlformats.org/drawingml/2006/table">
            <a:tbl>
              <a:tblPr/>
              <a:tblGrid>
                <a:gridCol w="474808">
                  <a:extLst>
                    <a:ext uri="{9D8B030D-6E8A-4147-A177-3AD203B41FA5}">
                      <a16:colId xmlns:a16="http://schemas.microsoft.com/office/drawing/2014/main" val="3756791355"/>
                    </a:ext>
                  </a:extLst>
                </a:gridCol>
                <a:gridCol w="623876">
                  <a:extLst>
                    <a:ext uri="{9D8B030D-6E8A-4147-A177-3AD203B41FA5}">
                      <a16:colId xmlns:a16="http://schemas.microsoft.com/office/drawing/2014/main" val="2243673296"/>
                    </a:ext>
                  </a:extLst>
                </a:gridCol>
                <a:gridCol w="397514">
                  <a:extLst>
                    <a:ext uri="{9D8B030D-6E8A-4147-A177-3AD203B41FA5}">
                      <a16:colId xmlns:a16="http://schemas.microsoft.com/office/drawing/2014/main" val="3283397548"/>
                    </a:ext>
                  </a:extLst>
                </a:gridCol>
                <a:gridCol w="397514">
                  <a:extLst>
                    <a:ext uri="{9D8B030D-6E8A-4147-A177-3AD203B41FA5}">
                      <a16:colId xmlns:a16="http://schemas.microsoft.com/office/drawing/2014/main" val="3728979193"/>
                    </a:ext>
                  </a:extLst>
                </a:gridCol>
                <a:gridCol w="939952">
                  <a:extLst>
                    <a:ext uri="{9D8B030D-6E8A-4147-A177-3AD203B41FA5}">
                      <a16:colId xmlns:a16="http://schemas.microsoft.com/office/drawing/2014/main" val="1083033895"/>
                    </a:ext>
                  </a:extLst>
                </a:gridCol>
                <a:gridCol w="873702">
                  <a:extLst>
                    <a:ext uri="{9D8B030D-6E8A-4147-A177-3AD203B41FA5}">
                      <a16:colId xmlns:a16="http://schemas.microsoft.com/office/drawing/2014/main" val="2199904908"/>
                    </a:ext>
                  </a:extLst>
                </a:gridCol>
                <a:gridCol w="629395">
                  <a:extLst>
                    <a:ext uri="{9D8B030D-6E8A-4147-A177-3AD203B41FA5}">
                      <a16:colId xmlns:a16="http://schemas.microsoft.com/office/drawing/2014/main" val="3005058703"/>
                    </a:ext>
                  </a:extLst>
                </a:gridCol>
                <a:gridCol w="343683">
                  <a:extLst>
                    <a:ext uri="{9D8B030D-6E8A-4147-A177-3AD203B41FA5}">
                      <a16:colId xmlns:a16="http://schemas.microsoft.com/office/drawing/2014/main" val="639947041"/>
                    </a:ext>
                  </a:extLst>
                </a:gridCol>
              </a:tblGrid>
              <a:tr h="214806">
                <a:tc gridSpan="8">
                  <a:txBody>
                    <a:bodyPr/>
                    <a:lstStyle/>
                    <a:p>
                      <a:pPr algn="ctr" fontAlgn="ctr"/>
                      <a:r>
                        <a:rPr lang="cs-CZ" sz="1000" b="1" i="0" u="none" strike="noStrike" dirty="0">
                          <a:solidFill>
                            <a:srgbClr val="000000"/>
                          </a:solidFill>
                          <a:effectLst/>
                          <a:latin typeface="Arial Black" panose="020B0A04020102020204" pitchFamily="34" charset="0"/>
                        </a:rPr>
                        <a:t>Dorost Jaro 2019 I.A třída -změny vyhrazeny</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334168060"/>
                  </a:ext>
                </a:extLst>
              </a:tr>
              <a:tr h="97927">
                <a:tc>
                  <a:txBody>
                    <a:bodyPr/>
                    <a:lstStyle/>
                    <a:p>
                      <a:pPr algn="ctr" fontAlgn="ctr"/>
                      <a:r>
                        <a:rPr lang="cs-CZ" sz="1000" b="1" i="0" u="none" strike="noStrike">
                          <a:solidFill>
                            <a:srgbClr val="000000"/>
                          </a:solidFill>
                          <a:effectLst/>
                          <a:latin typeface="Arial Black" panose="020B0A04020102020204" pitchFamily="34" charset="0"/>
                        </a:rPr>
                        <a:t>Den</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Datum</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Čas</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Odjezd</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Domácí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Hosté</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Hřiště</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Black" panose="020B0A04020102020204" pitchFamily="34" charset="0"/>
                        </a:rPr>
                        <a:t>Kolo</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71621050"/>
                  </a:ext>
                </a:extLst>
              </a:tr>
              <a:tr h="463728">
                <a:tc>
                  <a:txBody>
                    <a:bodyPr/>
                    <a:lstStyle/>
                    <a:p>
                      <a:pPr algn="ctr" fontAlgn="ctr"/>
                      <a:r>
                        <a:rPr lang="cs-CZ" sz="1000" b="1" i="0" u="none" strike="noStrike" dirty="0">
                          <a:solidFill>
                            <a:srgbClr val="FF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effectLst/>
                          <a:latin typeface="Arial" panose="020B0604020202020204" pitchFamily="34" charset="0"/>
                          <a:cs typeface="Arial" panose="020B0604020202020204" pitchFamily="34" charset="0"/>
                        </a:rPr>
                        <a:t>23.03.</a:t>
                      </a:r>
                    </a:p>
                    <a:p>
                      <a:pPr algn="ctr" fontAlgn="ctr"/>
                      <a:r>
                        <a:rPr lang="cs-CZ" sz="1000" b="1" i="0" u="none" strike="noStrike" dirty="0">
                          <a:solidFill>
                            <a:srgbClr val="FF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FF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FF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FF0000"/>
                          </a:solidFill>
                          <a:effectLst/>
                          <a:latin typeface="Arial" panose="020B0604020202020204" pitchFamily="34" charset="0"/>
                          <a:cs typeface="Arial" panose="020B0604020202020204" pitchFamily="34" charset="0"/>
                        </a:rPr>
                        <a:t>  TJ Hvězda Trnovany</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FF0000"/>
                          </a:solidFill>
                          <a:effectLst/>
                          <a:latin typeface="Arial" panose="020B0604020202020204" pitchFamily="34" charset="0"/>
                          <a:cs typeface="Arial" panose="020B0604020202020204" pitchFamily="34" charset="0"/>
                        </a:rPr>
                        <a:t>14</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94902892"/>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30.03.</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17:00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14:30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JUNIOR ROMA Děčín</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UMT Děčín</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15</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232730785"/>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06.04.</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VOLNO  VOLNÝ LOS</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16</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65928649"/>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13.04.</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7:45</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Mojžíř</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a:t>
                      </a:r>
                      <a:r>
                        <a:rPr lang="cs-CZ" sz="900" b="1" i="0" u="none" strike="noStrike" dirty="0" err="1">
                          <a:solidFill>
                            <a:srgbClr val="000000"/>
                          </a:solidFill>
                          <a:effectLst/>
                          <a:latin typeface="Arial" panose="020B0604020202020204" pitchFamily="34" charset="0"/>
                          <a:cs typeface="Arial" panose="020B0604020202020204" pitchFamily="34" charset="0"/>
                        </a:rPr>
                        <a:t>Mojžíř</a:t>
                      </a:r>
                      <a:endParaRPr lang="cs-CZ" sz="900" b="1" i="0" u="none" strike="noStrike" dirty="0">
                        <a:solidFill>
                          <a:srgbClr val="000000"/>
                        </a:solidFill>
                        <a:effectLst/>
                        <a:latin typeface="Arial" panose="020B0604020202020204" pitchFamily="34" charset="0"/>
                        <a:cs typeface="Arial" panose="020B0604020202020204" pitchFamily="34" charset="0"/>
                      </a:endParaRP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17</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4079275979"/>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20.04.</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10:30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FK Malšovice</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18</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0800002"/>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neděle</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28.04.</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8:30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SLAVOJ Úštěk</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Úštěk</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587970051"/>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04.05.</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10:30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TJ Sokol </a:t>
                      </a:r>
                      <a:r>
                        <a:rPr lang="cs-CZ" sz="1000" b="1" i="0" u="none" strike="noStrike" dirty="0" err="1">
                          <a:solidFill>
                            <a:srgbClr val="000000"/>
                          </a:solidFill>
                          <a:effectLst/>
                          <a:latin typeface="Arial" panose="020B0604020202020204" pitchFamily="34" charset="0"/>
                          <a:cs typeface="Arial" panose="020B0604020202020204" pitchFamily="34" charset="0"/>
                        </a:rPr>
                        <a:t>StraškovVodochody</a:t>
                      </a:r>
                      <a:endParaRPr lang="cs-CZ" sz="1000" b="1" i="0" u="none" strike="noStrike" dirty="0">
                        <a:solidFill>
                          <a:srgbClr val="000000"/>
                        </a:solidFill>
                        <a:effectLst/>
                        <a:latin typeface="Arial" panose="020B0604020202020204" pitchFamily="34" charset="0"/>
                        <a:cs typeface="Arial" panose="020B0604020202020204" pitchFamily="34" charset="0"/>
                      </a:endParaRP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20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26024220"/>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11.05.</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7:45</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Chlumec</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Chlumec</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21</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3148540613"/>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18.05.</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10:30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FK Česká Kamenice</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22</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92284029"/>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25.05.</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Plaston Šluknov</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23</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66409685"/>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01.06.</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7:45</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FK Jiskra Velké Březno</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Velké Březno</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24</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645363996"/>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sobota</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08.06.</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10:00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 </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Vaňov/Libouchec</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25</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94452"/>
                  </a:ext>
                </a:extLst>
              </a:tr>
              <a:tr h="463728">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neděle</a:t>
                      </a:r>
                    </a:p>
                  </a:txBody>
                  <a:tcPr marL="2164" marR="2164" marT="21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16.06.</a:t>
                      </a:r>
                    </a:p>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2019</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14:00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12:00</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TJ Skorotice</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cs typeface="Arial" panose="020B0604020202020204" pitchFamily="34" charset="0"/>
                        </a:rPr>
                        <a:t>  SK Štětí</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Skorotice</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cs typeface="Arial" panose="020B0604020202020204" pitchFamily="34" charset="0"/>
                        </a:rPr>
                        <a:t>26</a:t>
                      </a:r>
                    </a:p>
                  </a:txBody>
                  <a:tcPr marL="2164" marR="2164" marT="21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80578497"/>
                  </a:ext>
                </a:extLst>
              </a:tr>
            </a:tbl>
          </a:graphicData>
        </a:graphic>
      </p:graphicFrame>
      <p:pic>
        <p:nvPicPr>
          <p:cNvPr id="8" name="Obrázek 7">
            <a:extLst>
              <a:ext uri="{FF2B5EF4-FFF2-40B4-BE49-F238E27FC236}">
                <a16:creationId xmlns:a16="http://schemas.microsoft.com/office/drawing/2014/main" id="{4A731E55-3A1E-4856-AF18-EE98475A96ED}"/>
              </a:ext>
            </a:extLst>
          </p:cNvPr>
          <p:cNvPicPr>
            <a:picLocks noChangeAspect="1"/>
          </p:cNvPicPr>
          <p:nvPr/>
        </p:nvPicPr>
        <p:blipFill>
          <a:blip r:embed="rId2"/>
          <a:stretch>
            <a:fillRect/>
          </a:stretch>
        </p:blipFill>
        <p:spPr>
          <a:xfrm>
            <a:off x="5507309" y="3936378"/>
            <a:ext cx="4697355" cy="2880000"/>
          </a:xfrm>
          <a:prstGeom prst="rect">
            <a:avLst/>
          </a:prstGeom>
          <a:ln w="38100">
            <a:solidFill>
              <a:schemeClr val="accent1">
                <a:lumMod val="75000"/>
              </a:schemeClr>
            </a:solidFill>
          </a:ln>
        </p:spPr>
      </p:pic>
      <p:sp>
        <p:nvSpPr>
          <p:cNvPr id="11" name="Obdélník 10">
            <a:extLst>
              <a:ext uri="{FF2B5EF4-FFF2-40B4-BE49-F238E27FC236}">
                <a16:creationId xmlns:a16="http://schemas.microsoft.com/office/drawing/2014/main" id="{10B7B214-C506-4D19-896E-0BF071BA2DAC}"/>
              </a:ext>
            </a:extLst>
          </p:cNvPr>
          <p:cNvSpPr/>
          <p:nvPr/>
        </p:nvSpPr>
        <p:spPr>
          <a:xfrm>
            <a:off x="5507309" y="82186"/>
            <a:ext cx="4717779" cy="3681777"/>
          </a:xfrm>
          <a:prstGeom prst="rect">
            <a:avLst/>
          </a:prstGeom>
          <a:pattFill prst="pct5">
            <a:fgClr>
              <a:schemeClr val="accent1"/>
            </a:fgClr>
            <a:bgClr>
              <a:schemeClr val="bg1"/>
            </a:bgClr>
          </a:pattFill>
        </p:spPr>
        <p:txBody>
          <a:bodyPr wrap="square">
            <a:spAutoFit/>
          </a:bodyPr>
          <a:lstStyle/>
          <a:p>
            <a:pPr algn="ctr">
              <a:lnSpc>
                <a:spcPct val="107000"/>
              </a:lnSpc>
              <a:spcAft>
                <a:spcPts val="0"/>
              </a:spcAft>
            </a:pPr>
            <a:r>
              <a:rPr lang="cs-CZ" sz="2800" dirty="0">
                <a:solidFill>
                  <a:srgbClr val="A5002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Po výborném podzimním výkonu v Modré jsme odčinili nečekanou porážku z 1. kola doma proti Lovosicím  </a:t>
            </a:r>
          </a:p>
          <a:p>
            <a:pPr algn="ctr">
              <a:lnSpc>
                <a:spcPct val="107000"/>
              </a:lnSpc>
              <a:spcAft>
                <a:spcPts val="0"/>
              </a:spcAft>
            </a:pPr>
            <a:endParaRPr lang="cs-CZ" sz="28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FK Jiskra Modrá/FC Hrobce</a:t>
            </a:r>
          </a:p>
          <a:p>
            <a:pPr algn="ctr">
              <a:lnSpc>
                <a:spcPct val="107000"/>
              </a:lnSpc>
              <a:spcAft>
                <a:spcPts val="0"/>
              </a:spcAft>
            </a:pPr>
            <a:r>
              <a:rPr lang="cs-CZ" sz="20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 SK Štětí</a:t>
            </a:r>
            <a:endParaRPr lang="cs-CZ" dirty="0">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0:4(0:3)</a:t>
            </a:r>
          </a:p>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 19.8.2018   2. kolo </a:t>
            </a:r>
            <a:endParaRPr lang="cs-CZ" sz="11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61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12" name="TextovéPole 11"/>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37</a:t>
            </a:r>
          </a:p>
        </p:txBody>
      </p:sp>
      <p:sp>
        <p:nvSpPr>
          <p:cNvPr id="4" name="TextovéPole 3">
            <a:extLst>
              <a:ext uri="{FF2B5EF4-FFF2-40B4-BE49-F238E27FC236}">
                <a16:creationId xmlns:a16="http://schemas.microsoft.com/office/drawing/2014/main" id="{2B8EE4E3-8313-456B-A267-78E39F2C29C2}"/>
              </a:ext>
            </a:extLst>
          </p:cNvPr>
          <p:cNvSpPr txBox="1"/>
          <p:nvPr/>
        </p:nvSpPr>
        <p:spPr>
          <a:xfrm>
            <a:off x="5484027" y="77525"/>
            <a:ext cx="4551847" cy="1815882"/>
          </a:xfrm>
          <a:prstGeom prst="rect">
            <a:avLst/>
          </a:prstGeom>
          <a:blipFill>
            <a:blip r:embed="rId2">
              <a:extLst>
                <a:ext uri="{BEBA8EAE-BF5A-486C-A8C5-ECC9F3942E4B}">
                  <a14:imgProps xmlns:a14="http://schemas.microsoft.com/office/drawing/2010/main">
                    <a14:imgLayer r:embed="rId3">
                      <a14:imgEffect>
                        <a14:sharpenSoften amount="25000"/>
                      </a14:imgEffect>
                      <a14:imgEffect>
                        <a14:colorTemperature colorTemp="5849"/>
                      </a14:imgEffect>
                    </a14:imgLayer>
                  </a14:imgProps>
                </a:ext>
                <a:ext uri="{837473B0-CC2E-450A-ABE3-18F120FF3D39}">
                  <a1611:picAttrSrcUrl xmlns="" xmlns:a1611="http://schemas.microsoft.com/office/drawing/2016/11/main" r:id="rId4"/>
                </a:ext>
              </a:extLst>
            </a:blip>
            <a:stretch>
              <a:fillRect/>
            </a:stretch>
          </a:blipFill>
          <a:effectLst>
            <a:softEdge rad="431800"/>
          </a:effectLst>
        </p:spPr>
        <p:txBody>
          <a:bodyPr wrap="square" rtlCol="0">
            <a:spAutoFit/>
          </a:bodyPr>
          <a:lstStyle/>
          <a:p>
            <a:pPr algn="ctr"/>
            <a:r>
              <a:rPr lang="cs-CZ" sz="2800" dirty="0">
                <a:solidFill>
                  <a:srgbClr val="006600"/>
                </a:solidFill>
                <a:latin typeface="Franklin Gothic Demi" panose="020B0703020102020204" pitchFamily="34" charset="0"/>
              </a:rPr>
              <a:t>Dorostenci se v tabulce I.A třídy usadili do spodních pater a na jaře  mají co vylepšovat </a:t>
            </a:r>
          </a:p>
        </p:txBody>
      </p:sp>
      <p:pic>
        <p:nvPicPr>
          <p:cNvPr id="5" name="Obrázek 4">
            <a:extLst>
              <a:ext uri="{FF2B5EF4-FFF2-40B4-BE49-F238E27FC236}">
                <a16:creationId xmlns:a16="http://schemas.microsoft.com/office/drawing/2014/main" id="{F98BDC54-E147-4F1F-B73E-B4F2D28CFFD3}"/>
              </a:ext>
            </a:extLst>
          </p:cNvPr>
          <p:cNvPicPr>
            <a:picLocks noChangeAspect="1"/>
          </p:cNvPicPr>
          <p:nvPr/>
        </p:nvPicPr>
        <p:blipFill>
          <a:blip r:embed="rId5"/>
          <a:stretch>
            <a:fillRect/>
          </a:stretch>
        </p:blipFill>
        <p:spPr>
          <a:xfrm>
            <a:off x="5484027" y="3209637"/>
            <a:ext cx="4665225" cy="3598327"/>
          </a:xfrm>
          <a:prstGeom prst="rect">
            <a:avLst/>
          </a:prstGeom>
        </p:spPr>
      </p:pic>
      <p:pic>
        <p:nvPicPr>
          <p:cNvPr id="3" name="Grafický objekt 2" descr="Fotbal">
            <a:extLst>
              <a:ext uri="{FF2B5EF4-FFF2-40B4-BE49-F238E27FC236}">
                <a16:creationId xmlns:a16="http://schemas.microsoft.com/office/drawing/2014/main" id="{C4A6E235-2450-46F5-A27E-8A5556E149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15594" y="3209637"/>
            <a:ext cx="576064" cy="576064"/>
          </a:xfrm>
          <a:prstGeom prst="rect">
            <a:avLst/>
          </a:prstGeom>
        </p:spPr>
      </p:pic>
      <p:sp>
        <p:nvSpPr>
          <p:cNvPr id="8" name="TextovéPole 7">
            <a:extLst>
              <a:ext uri="{FF2B5EF4-FFF2-40B4-BE49-F238E27FC236}">
                <a16:creationId xmlns:a16="http://schemas.microsoft.com/office/drawing/2014/main" id="{DC49FAE4-2B5C-43E9-8029-8B7CC39C016C}"/>
              </a:ext>
            </a:extLst>
          </p:cNvPr>
          <p:cNvSpPr txBox="1"/>
          <p:nvPr/>
        </p:nvSpPr>
        <p:spPr>
          <a:xfrm>
            <a:off x="5639044" y="2048027"/>
            <a:ext cx="4396830" cy="1015663"/>
          </a:xfrm>
          <a:prstGeom prst="rect">
            <a:avLst/>
          </a:prstGeom>
          <a:solidFill>
            <a:schemeClr val="accent3">
              <a:lumMod val="95000"/>
            </a:schemeClr>
          </a:solidFill>
          <a:effectLst>
            <a:innerShdw blurRad="368300" dist="1562100">
              <a:srgbClr val="FFFF00">
                <a:alpha val="50000"/>
              </a:srgbClr>
            </a:innerShdw>
            <a:softEdge rad="0"/>
          </a:effectLst>
        </p:spPr>
        <p:txBody>
          <a:bodyPr wrap="square" rtlCol="0">
            <a:spAutoFit/>
          </a:bodyPr>
          <a:lstStyle/>
          <a:p>
            <a:r>
              <a:rPr lang="cs-CZ" sz="2000" u="sng" dirty="0">
                <a:solidFill>
                  <a:schemeClr val="accent2">
                    <a:lumMod val="75000"/>
                  </a:schemeClr>
                </a:solidFill>
                <a:latin typeface="Gill Sans Nova Ultra Bold" panose="020B0B02020104020203" pitchFamily="34" charset="0"/>
              </a:rPr>
              <a:t>Trenéři:</a:t>
            </a:r>
          </a:p>
          <a:p>
            <a:r>
              <a:rPr lang="cs-CZ" sz="2000" dirty="0">
                <a:solidFill>
                  <a:schemeClr val="accent2">
                    <a:lumMod val="75000"/>
                  </a:schemeClr>
                </a:solidFill>
                <a:latin typeface="Gill Sans Nova Ultra Bold" panose="020B0B02020104020203" pitchFamily="34" charset="0"/>
              </a:rPr>
              <a:t>Zdeněk </a:t>
            </a:r>
            <a:r>
              <a:rPr lang="cs-CZ" sz="2000" dirty="0" err="1">
                <a:solidFill>
                  <a:schemeClr val="accent2">
                    <a:lumMod val="75000"/>
                  </a:schemeClr>
                </a:solidFill>
                <a:latin typeface="Gill Sans Nova Ultra Bold" panose="020B0B02020104020203" pitchFamily="34" charset="0"/>
              </a:rPr>
              <a:t>Németh</a:t>
            </a:r>
            <a:endParaRPr lang="cs-CZ" sz="2000" dirty="0">
              <a:solidFill>
                <a:schemeClr val="accent2">
                  <a:lumMod val="75000"/>
                </a:schemeClr>
              </a:solidFill>
              <a:latin typeface="Gill Sans Nova Ultra Bold" panose="020B0B02020104020203" pitchFamily="34" charset="0"/>
            </a:endParaRPr>
          </a:p>
          <a:p>
            <a:r>
              <a:rPr lang="cs-CZ" sz="2000" dirty="0">
                <a:solidFill>
                  <a:schemeClr val="accent2">
                    <a:lumMod val="75000"/>
                  </a:schemeClr>
                </a:solidFill>
                <a:latin typeface="Gill Sans Nova Ultra Bold" panose="020B0B02020104020203" pitchFamily="34" charset="0"/>
              </a:rPr>
              <a:t>René hrdlička</a:t>
            </a:r>
          </a:p>
        </p:txBody>
      </p:sp>
      <p:pic>
        <p:nvPicPr>
          <p:cNvPr id="10" name="Grafický objekt 9" descr="Učitel">
            <a:extLst>
              <a:ext uri="{FF2B5EF4-FFF2-40B4-BE49-F238E27FC236}">
                <a16:creationId xmlns:a16="http://schemas.microsoft.com/office/drawing/2014/main" id="{62AE3722-B7AC-4DC5-B71A-C792120FEF1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928968" y="2060812"/>
            <a:ext cx="914400" cy="914400"/>
          </a:xfrm>
          <a:prstGeom prst="rect">
            <a:avLst/>
          </a:prstGeom>
        </p:spPr>
      </p:pic>
      <p:sp>
        <p:nvSpPr>
          <p:cNvPr id="26" name="TextovéPole 25">
            <a:extLst>
              <a:ext uri="{FF2B5EF4-FFF2-40B4-BE49-F238E27FC236}">
                <a16:creationId xmlns:a16="http://schemas.microsoft.com/office/drawing/2014/main" id="{AE4FC578-31E9-4D5A-ADF2-907AFDE66AB1}"/>
              </a:ext>
            </a:extLst>
          </p:cNvPr>
          <p:cNvSpPr txBox="1"/>
          <p:nvPr/>
        </p:nvSpPr>
        <p:spPr>
          <a:xfrm>
            <a:off x="210878" y="263943"/>
            <a:ext cx="4464495" cy="1077218"/>
          </a:xfrm>
          <a:prstGeom prst="rect">
            <a:avLst/>
          </a:prstGeom>
          <a:blipFill>
            <a:blip r:embed="rId10"/>
            <a:stretch>
              <a:fillRect/>
            </a:stretch>
          </a:blipFill>
          <a:effectLst>
            <a:glow rad="254000">
              <a:srgbClr val="FFFF66">
                <a:alpha val="40000"/>
              </a:srgbClr>
            </a:glow>
            <a:softEdge rad="0"/>
          </a:effectLst>
        </p:spPr>
        <p:txBody>
          <a:bodyPr wrap="square" rtlCol="0">
            <a:spAutoFit/>
          </a:bodyPr>
          <a:lstStyle/>
          <a:p>
            <a:pPr algn="ctr"/>
            <a:r>
              <a:rPr lang="cs-CZ" sz="3200" dirty="0">
                <a:solidFill>
                  <a:srgbClr val="FF0066"/>
                </a:solidFill>
                <a:latin typeface="Bodoni MT Black" panose="02070A03080606020203" pitchFamily="18" charset="0"/>
              </a:rPr>
              <a:t>Březnový program na  hřišti ve Štětí </a:t>
            </a:r>
          </a:p>
        </p:txBody>
      </p:sp>
      <p:graphicFrame>
        <p:nvGraphicFramePr>
          <p:cNvPr id="27" name="Tabulka 26">
            <a:extLst>
              <a:ext uri="{FF2B5EF4-FFF2-40B4-BE49-F238E27FC236}">
                <a16:creationId xmlns:a16="http://schemas.microsoft.com/office/drawing/2014/main" id="{AF8DAABE-2EE2-4C53-8075-55A81FC56D06}"/>
              </a:ext>
            </a:extLst>
          </p:cNvPr>
          <p:cNvGraphicFramePr>
            <a:graphicFrameLocks noGrp="1"/>
          </p:cNvGraphicFramePr>
          <p:nvPr>
            <p:extLst>
              <p:ext uri="{D42A27DB-BD31-4B8C-83A1-F6EECF244321}">
                <p14:modId xmlns:p14="http://schemas.microsoft.com/office/powerpoint/2010/main" val="2130752220"/>
              </p:ext>
            </p:extLst>
          </p:nvPr>
        </p:nvGraphicFramePr>
        <p:xfrm>
          <a:off x="189214" y="1524373"/>
          <a:ext cx="4558092" cy="4504708"/>
        </p:xfrm>
        <a:graphic>
          <a:graphicData uri="http://schemas.openxmlformats.org/drawingml/2006/table">
            <a:tbl>
              <a:tblPr/>
              <a:tblGrid>
                <a:gridCol w="480590">
                  <a:extLst>
                    <a:ext uri="{9D8B030D-6E8A-4147-A177-3AD203B41FA5}">
                      <a16:colId xmlns:a16="http://schemas.microsoft.com/office/drawing/2014/main" val="3052449577"/>
                    </a:ext>
                  </a:extLst>
                </a:gridCol>
                <a:gridCol w="533154">
                  <a:extLst>
                    <a:ext uri="{9D8B030D-6E8A-4147-A177-3AD203B41FA5}">
                      <a16:colId xmlns:a16="http://schemas.microsoft.com/office/drawing/2014/main" val="1873498613"/>
                    </a:ext>
                  </a:extLst>
                </a:gridCol>
                <a:gridCol w="460565">
                  <a:extLst>
                    <a:ext uri="{9D8B030D-6E8A-4147-A177-3AD203B41FA5}">
                      <a16:colId xmlns:a16="http://schemas.microsoft.com/office/drawing/2014/main" val="271625412"/>
                    </a:ext>
                  </a:extLst>
                </a:gridCol>
                <a:gridCol w="662295">
                  <a:extLst>
                    <a:ext uri="{9D8B030D-6E8A-4147-A177-3AD203B41FA5}">
                      <a16:colId xmlns:a16="http://schemas.microsoft.com/office/drawing/2014/main" val="3461882494"/>
                    </a:ext>
                  </a:extLst>
                </a:gridCol>
                <a:gridCol w="1068303">
                  <a:extLst>
                    <a:ext uri="{9D8B030D-6E8A-4147-A177-3AD203B41FA5}">
                      <a16:colId xmlns:a16="http://schemas.microsoft.com/office/drawing/2014/main" val="3016305575"/>
                    </a:ext>
                  </a:extLst>
                </a:gridCol>
                <a:gridCol w="925862">
                  <a:extLst>
                    <a:ext uri="{9D8B030D-6E8A-4147-A177-3AD203B41FA5}">
                      <a16:colId xmlns:a16="http://schemas.microsoft.com/office/drawing/2014/main" val="2199646578"/>
                    </a:ext>
                  </a:extLst>
                </a:gridCol>
                <a:gridCol w="427323">
                  <a:extLst>
                    <a:ext uri="{9D8B030D-6E8A-4147-A177-3AD203B41FA5}">
                      <a16:colId xmlns:a16="http://schemas.microsoft.com/office/drawing/2014/main" val="2118778008"/>
                    </a:ext>
                  </a:extLst>
                </a:gridCol>
              </a:tblGrid>
              <a:tr h="401784">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Datum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Domácí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Hosté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Soutěž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Kolo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29540539"/>
                  </a:ext>
                </a:extLst>
              </a:tr>
              <a:tr h="472687">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23.03.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TJ Hvězda Trnovany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I.třída staršího dorostu - sk.A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361900889"/>
                  </a:ext>
                </a:extLst>
              </a:tr>
              <a:tr h="843746">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neděle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24.03.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TJ Dynamo </a:t>
                      </a:r>
                      <a:r>
                        <a:rPr lang="cs-CZ" sz="1100" b="0" i="0" u="none" strike="noStrike" dirty="0" err="1">
                          <a:solidFill>
                            <a:srgbClr val="000000"/>
                          </a:solidFill>
                          <a:effectLst/>
                          <a:latin typeface="Arial" panose="020B0604020202020204" pitchFamily="34" charset="0"/>
                          <a:cs typeface="Arial" panose="020B0604020202020204" pitchFamily="34" charset="0"/>
                        </a:rPr>
                        <a:t>Podlusky</a:t>
                      </a:r>
                      <a:r>
                        <a:rPr lang="cs-CZ" sz="1100" b="0" i="0" u="none" strike="noStrike" dirty="0">
                          <a:solidFill>
                            <a:srgbClr val="000000"/>
                          </a:solidFill>
                          <a:effectLst/>
                          <a:latin typeface="Arial" panose="020B0604020202020204" pitchFamily="34" charset="0"/>
                          <a:cs typeface="Arial" panose="020B0604020202020204" pitchFamily="34" charset="0"/>
                        </a:rPr>
                        <a:t>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IV. třída dospělých sk. "B" - základní část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34837397"/>
                  </a:ext>
                </a:extLst>
              </a:tr>
              <a:tr h="635765">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30.03.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FK Dobroměřice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Krajský přebor dospělých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106531144"/>
                  </a:ext>
                </a:extLst>
              </a:tr>
              <a:tr h="709030">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neděle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31.03.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Sokol Brozany/</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Krajský přebor starších žáků- sk.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146783922"/>
                  </a:ext>
                </a:extLst>
              </a:tr>
              <a:tr h="720848">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neděle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31.03.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Sokol Brozany/</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Krajský přebor mladších žáků- </a:t>
                      </a:r>
                      <a:r>
                        <a:rPr lang="cs-CZ" sz="1100" b="0" i="0" u="none" strike="noStrike" dirty="0" err="1">
                          <a:solidFill>
                            <a:srgbClr val="000000"/>
                          </a:solidFill>
                          <a:effectLst/>
                          <a:latin typeface="Arial" panose="020B0604020202020204" pitchFamily="34" charset="0"/>
                          <a:cs typeface="Arial" panose="020B0604020202020204" pitchFamily="34" charset="0"/>
                        </a:rPr>
                        <a:t>sk</a:t>
                      </a:r>
                      <a:r>
                        <a:rPr lang="cs-CZ" sz="1100" b="0" i="0" u="none" strike="noStrike" dirty="0">
                          <a:solidFill>
                            <a:srgbClr val="000000"/>
                          </a:solidFill>
                          <a:effectLst/>
                          <a:latin typeface="Arial" panose="020B0604020202020204" pitchFamily="34" charset="0"/>
                          <a:cs typeface="Arial" panose="020B0604020202020204" pitchFamily="34" charset="0"/>
                        </a:rPr>
                        <a:t>.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216681378"/>
                  </a:ext>
                </a:extLst>
              </a:tr>
              <a:tr h="720848">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neděle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31.03.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Dušníky,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IV. třída dospělých </a:t>
                      </a:r>
                      <a:r>
                        <a:rPr lang="cs-CZ" sz="1100" b="0" i="0" u="none" strike="noStrike" dirty="0" err="1">
                          <a:solidFill>
                            <a:srgbClr val="000000"/>
                          </a:solidFill>
                          <a:effectLst/>
                          <a:latin typeface="Arial" panose="020B0604020202020204" pitchFamily="34" charset="0"/>
                          <a:cs typeface="Arial" panose="020B0604020202020204" pitchFamily="34" charset="0"/>
                        </a:rPr>
                        <a:t>sk</a:t>
                      </a:r>
                      <a:r>
                        <a:rPr lang="cs-CZ" sz="1100" b="0" i="0" u="none" strike="noStrike" dirty="0">
                          <a:solidFill>
                            <a:srgbClr val="000000"/>
                          </a:solidFill>
                          <a:effectLst/>
                          <a:latin typeface="Arial" panose="020B0604020202020204" pitchFamily="34" charset="0"/>
                          <a:cs typeface="Arial" panose="020B0604020202020204" pitchFamily="34" charset="0"/>
                        </a:rPr>
                        <a:t>. "B" - základní část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324552368"/>
                  </a:ext>
                </a:extLst>
              </a:tr>
            </a:tbl>
          </a:graphicData>
        </a:graphic>
      </p:graphicFrame>
      <p:pic>
        <p:nvPicPr>
          <p:cNvPr id="28" name="Obrázek 27" descr="Boy Football Soccer · Free vector graphic on Pixabay">
            <a:extLst>
              <a:ext uri="{FF2B5EF4-FFF2-40B4-BE49-F238E27FC236}">
                <a16:creationId xmlns:a16="http://schemas.microsoft.com/office/drawing/2014/main" id="{005D20E7-BB73-4EAA-BA0E-39D761B98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1117" y="6118751"/>
            <a:ext cx="974626" cy="993249"/>
          </a:xfrm>
          <a:prstGeom prst="rect">
            <a:avLst/>
          </a:prstGeom>
        </p:spPr>
      </p:pic>
    </p:spTree>
    <p:extLst>
      <p:ext uri="{BB962C8B-B14F-4D97-AF65-F5344CB8AC3E}">
        <p14:creationId xmlns:p14="http://schemas.microsoft.com/office/powerpoint/2010/main" val="387009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36</a:t>
            </a:r>
          </a:p>
        </p:txBody>
      </p:sp>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graphicFrame>
        <p:nvGraphicFramePr>
          <p:cNvPr id="3" name="Tabulka 2">
            <a:extLst>
              <a:ext uri="{FF2B5EF4-FFF2-40B4-BE49-F238E27FC236}">
                <a16:creationId xmlns:a16="http://schemas.microsoft.com/office/drawing/2014/main" id="{0BF0D65C-E19D-4666-B37A-BC613DB0F6FE}"/>
              </a:ext>
            </a:extLst>
          </p:cNvPr>
          <p:cNvGraphicFramePr>
            <a:graphicFrameLocks noGrp="1"/>
          </p:cNvGraphicFramePr>
          <p:nvPr>
            <p:extLst>
              <p:ext uri="{D42A27DB-BD31-4B8C-83A1-F6EECF244321}">
                <p14:modId xmlns:p14="http://schemas.microsoft.com/office/powerpoint/2010/main" val="2514904902"/>
              </p:ext>
            </p:extLst>
          </p:nvPr>
        </p:nvGraphicFramePr>
        <p:xfrm>
          <a:off x="146597" y="163116"/>
          <a:ext cx="4533902" cy="6480723"/>
        </p:xfrm>
        <a:graphic>
          <a:graphicData uri="http://schemas.openxmlformats.org/drawingml/2006/table">
            <a:tbl>
              <a:tblPr/>
              <a:tblGrid>
                <a:gridCol w="493846">
                  <a:extLst>
                    <a:ext uri="{9D8B030D-6E8A-4147-A177-3AD203B41FA5}">
                      <a16:colId xmlns:a16="http://schemas.microsoft.com/office/drawing/2014/main" val="885976970"/>
                    </a:ext>
                  </a:extLst>
                </a:gridCol>
                <a:gridCol w="724234">
                  <a:extLst>
                    <a:ext uri="{9D8B030D-6E8A-4147-A177-3AD203B41FA5}">
                      <a16:colId xmlns:a16="http://schemas.microsoft.com/office/drawing/2014/main" val="815735523"/>
                    </a:ext>
                  </a:extLst>
                </a:gridCol>
                <a:gridCol w="626125">
                  <a:extLst>
                    <a:ext uri="{9D8B030D-6E8A-4147-A177-3AD203B41FA5}">
                      <a16:colId xmlns:a16="http://schemas.microsoft.com/office/drawing/2014/main" val="4175566229"/>
                    </a:ext>
                  </a:extLst>
                </a:gridCol>
                <a:gridCol w="353850">
                  <a:extLst>
                    <a:ext uri="{9D8B030D-6E8A-4147-A177-3AD203B41FA5}">
                      <a16:colId xmlns:a16="http://schemas.microsoft.com/office/drawing/2014/main" val="2036372671"/>
                    </a:ext>
                  </a:extLst>
                </a:gridCol>
                <a:gridCol w="750689">
                  <a:extLst>
                    <a:ext uri="{9D8B030D-6E8A-4147-A177-3AD203B41FA5}">
                      <a16:colId xmlns:a16="http://schemas.microsoft.com/office/drawing/2014/main" val="72031449"/>
                    </a:ext>
                  </a:extLst>
                </a:gridCol>
                <a:gridCol w="724234">
                  <a:extLst>
                    <a:ext uri="{9D8B030D-6E8A-4147-A177-3AD203B41FA5}">
                      <a16:colId xmlns:a16="http://schemas.microsoft.com/office/drawing/2014/main" val="1491055220"/>
                    </a:ext>
                  </a:extLst>
                </a:gridCol>
                <a:gridCol w="586442">
                  <a:extLst>
                    <a:ext uri="{9D8B030D-6E8A-4147-A177-3AD203B41FA5}">
                      <a16:colId xmlns:a16="http://schemas.microsoft.com/office/drawing/2014/main" val="1236033174"/>
                    </a:ext>
                  </a:extLst>
                </a:gridCol>
                <a:gridCol w="274482">
                  <a:extLst>
                    <a:ext uri="{9D8B030D-6E8A-4147-A177-3AD203B41FA5}">
                      <a16:colId xmlns:a16="http://schemas.microsoft.com/office/drawing/2014/main" val="738324123"/>
                    </a:ext>
                  </a:extLst>
                </a:gridCol>
              </a:tblGrid>
              <a:tr h="538261">
                <a:tc gridSpan="8">
                  <a:txBody>
                    <a:bodyPr/>
                    <a:lstStyle/>
                    <a:p>
                      <a:pPr algn="ctr" fontAlgn="ctr"/>
                      <a:r>
                        <a:rPr lang="cs-CZ" sz="1200" b="1" i="0" u="none" strike="noStrike" dirty="0">
                          <a:solidFill>
                            <a:srgbClr val="000000"/>
                          </a:solidFill>
                          <a:effectLst/>
                          <a:latin typeface="Arial Black" panose="020B0A04020102020204" pitchFamily="34" charset="0"/>
                        </a:rPr>
                        <a:t>Starší mladší, žáci  Ústecký přebor Jaro 2019-změny vyhrazeny</a:t>
                      </a:r>
                    </a:p>
                  </a:txBody>
                  <a:tcPr marL="2923" marR="2923" marT="29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40308750"/>
                  </a:ext>
                </a:extLst>
              </a:tr>
              <a:tr h="140141">
                <a:tc>
                  <a:txBody>
                    <a:bodyPr/>
                    <a:lstStyle/>
                    <a:p>
                      <a:pPr algn="ctr" fontAlgn="ctr"/>
                      <a:r>
                        <a:rPr lang="cs-CZ" sz="600" b="1" i="0" u="none" strike="noStrike">
                          <a:solidFill>
                            <a:srgbClr val="000000"/>
                          </a:solidFill>
                          <a:effectLst/>
                          <a:latin typeface="Arial" panose="020B0604020202020204" pitchFamily="34" charset="0"/>
                        </a:rPr>
                        <a:t>Den</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Datum</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Čas</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400" b="1" i="0" u="none" strike="noStrike">
                          <a:solidFill>
                            <a:srgbClr val="000000"/>
                          </a:solidFill>
                          <a:effectLst/>
                          <a:latin typeface="Arial" panose="020B0604020202020204" pitchFamily="34" charset="0"/>
                        </a:rPr>
                        <a:t>Odjezd</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Domácí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Hosté</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Hřiště</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effectLst/>
                          <a:latin typeface="Arial" panose="020B0604020202020204" pitchFamily="34" charset="0"/>
                        </a:rPr>
                        <a:t>Kolo</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88749844"/>
                  </a:ext>
                </a:extLst>
              </a:tr>
              <a:tr h="434082">
                <a:tc>
                  <a:txBody>
                    <a:bodyPr/>
                    <a:lstStyle/>
                    <a:p>
                      <a:pPr algn="ctr" fontAlgn="ctr"/>
                      <a:r>
                        <a:rPr lang="cs-CZ" sz="900" b="1" i="0" u="none" strike="noStrike" dirty="0">
                          <a:solidFill>
                            <a:srgbClr val="000000"/>
                          </a:solidFill>
                          <a:effectLst/>
                          <a:latin typeface="Arial" panose="020B0604020202020204" pitchFamily="34" charset="0"/>
                        </a:rPr>
                        <a:t>sobota</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23.03.2019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7:30</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FK Neštěmice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Neštěmice-UMT</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15</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926642"/>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31.03.2019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Sokol Brozany</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6132232"/>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07.04.2019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VOLNO  VOLNÝ LOS</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17</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220997"/>
                  </a:ext>
                </a:extLst>
              </a:tr>
              <a:tr h="44231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14.04.2019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10:30,</a:t>
                      </a:r>
                    </a:p>
                    <a:p>
                      <a:pPr algn="ctr" fontAlgn="ctr"/>
                      <a:r>
                        <a:rPr lang="cs-CZ" sz="900" b="1" i="0" u="none" strike="noStrike" dirty="0">
                          <a:solidFill>
                            <a:srgbClr val="000000"/>
                          </a:solidFill>
                          <a:effectLst/>
                          <a:latin typeface="Arial" panose="020B0604020202020204" pitchFamily="34" charset="0"/>
                        </a:rPr>
                        <a:t>12:15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FK Litoměřicko B</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14742731"/>
                  </a:ext>
                </a:extLst>
              </a:tr>
              <a:tr h="568647">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21.04.2019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7:45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MSK Benešov n.P./Boletice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Benešov nad Ploučnicí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19</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8315"/>
                  </a:ext>
                </a:extLst>
              </a:tr>
              <a:tr h="44231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28.04.2019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10:30,</a:t>
                      </a:r>
                    </a:p>
                    <a:p>
                      <a:pPr algn="ctr" fontAlgn="ctr"/>
                      <a:r>
                        <a:rPr lang="cs-CZ" sz="900" b="1" i="0" u="none" strike="noStrike" dirty="0">
                          <a:solidFill>
                            <a:srgbClr val="000000"/>
                          </a:solidFill>
                          <a:effectLst/>
                          <a:latin typeface="Arial" panose="020B0604020202020204" pitchFamily="34" charset="0"/>
                        </a:rPr>
                        <a:t>12:15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  FK Litoměřicko A</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20</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28872034"/>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05.05.2019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8:15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ASK Lovosice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Lovosice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21</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486684"/>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12.05.2019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10:30,</a:t>
                      </a:r>
                    </a:p>
                    <a:p>
                      <a:pPr algn="ctr" fontAlgn="ctr"/>
                      <a:r>
                        <a:rPr lang="cs-CZ" sz="900" b="1" i="0" u="none" strike="noStrike" dirty="0">
                          <a:solidFill>
                            <a:srgbClr val="000000"/>
                          </a:solidFill>
                          <a:effectLst/>
                          <a:latin typeface="Arial" panose="020B0604020202020204" pitchFamily="34" charset="0"/>
                        </a:rPr>
                        <a:t>12:15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MSK Trmice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22</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18610539"/>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19.05.2019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9:00, </a:t>
                      </a:r>
                    </a:p>
                    <a:p>
                      <a:pPr algn="ctr" fontAlgn="ctr"/>
                      <a:r>
                        <a:rPr lang="cs-CZ" sz="900" b="1" i="0" u="none" strike="noStrike" dirty="0">
                          <a:solidFill>
                            <a:srgbClr val="000000"/>
                          </a:solidFill>
                          <a:effectLst/>
                          <a:latin typeface="Arial" panose="020B0604020202020204" pitchFamily="34" charset="0"/>
                        </a:rPr>
                        <a:t>10:45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7:00</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SK Junior Teplice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Bystřany</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23</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597895"/>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26.05.2019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FK Neštěmice</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24</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93999660"/>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02.06.2019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8:15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SK Sokol Brozany</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Brozany</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25</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254340"/>
                  </a:ext>
                </a:extLst>
              </a:tr>
              <a:tr h="434082">
                <a:tc>
                  <a:txBody>
                    <a:bodyPr/>
                    <a:lstStyle/>
                    <a:p>
                      <a:pPr algn="ctr" fontAlgn="ctr"/>
                      <a:r>
                        <a:rPr lang="cs-CZ" sz="900" b="1" i="0" u="none" strike="noStrike">
                          <a:solidFill>
                            <a:srgbClr val="000000"/>
                          </a:solidFill>
                          <a:effectLst/>
                          <a:latin typeface="Arial" panose="020B0604020202020204" pitchFamily="34" charset="0"/>
                        </a:rPr>
                        <a:t>neděle</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09.06.2019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  VOLNO  VOLNÝ LOS</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a:solidFill>
                            <a:srgbClr val="000000"/>
                          </a:solidFill>
                          <a:effectLst/>
                          <a:latin typeface="Arial" panose="020B0604020202020204" pitchFamily="34" charset="0"/>
                        </a:rPr>
                        <a:t>26</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908184"/>
                  </a:ext>
                </a:extLst>
              </a:tr>
              <a:tr h="442312">
                <a:tc>
                  <a:txBody>
                    <a:bodyPr/>
                    <a:lstStyle/>
                    <a:p>
                      <a:pPr algn="ctr" fontAlgn="ctr"/>
                      <a:r>
                        <a:rPr lang="cs-CZ" sz="900" b="1" i="0" u="none" strike="noStrike">
                          <a:solidFill>
                            <a:srgbClr val="000000"/>
                          </a:solidFill>
                          <a:effectLst/>
                          <a:latin typeface="Arial" panose="020B0604020202020204" pitchFamily="34" charset="0"/>
                        </a:rPr>
                        <a:t>sobota</a:t>
                      </a:r>
                    </a:p>
                  </a:txBody>
                  <a:tcPr marL="2923" marR="2923" marT="29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15.06.2019</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p>
                      <a:pPr algn="ctr" fontAlgn="ctr"/>
                      <a:r>
                        <a:rPr lang="cs-CZ" sz="900" b="1" i="0" u="none" strike="noStrike" dirty="0">
                          <a:solidFill>
                            <a:srgbClr val="000000"/>
                          </a:solidFill>
                          <a:effectLst/>
                          <a:latin typeface="Arial" panose="020B0604020202020204" pitchFamily="34" charset="0"/>
                        </a:rPr>
                        <a:t>11:45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8:15</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FK Litoměřicko B</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  SK Štětí</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Terezín</a:t>
                      </a:r>
                    </a:p>
                  </a:txBody>
                  <a:tcPr marL="2923" marR="2923" marT="29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27</a:t>
                      </a:r>
                    </a:p>
                  </a:txBody>
                  <a:tcPr marL="2923" marR="2923" marT="29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52591818"/>
                  </a:ext>
                </a:extLst>
              </a:tr>
            </a:tbl>
          </a:graphicData>
        </a:graphic>
      </p:graphicFrame>
      <p:graphicFrame>
        <p:nvGraphicFramePr>
          <p:cNvPr id="15" name="Tabulka 14">
            <a:extLst>
              <a:ext uri="{FF2B5EF4-FFF2-40B4-BE49-F238E27FC236}">
                <a16:creationId xmlns:a16="http://schemas.microsoft.com/office/drawing/2014/main" id="{E065A1DB-E2C0-466F-8DF8-0CBF2C1DD4A8}"/>
              </a:ext>
            </a:extLst>
          </p:cNvPr>
          <p:cNvGraphicFramePr>
            <a:graphicFrameLocks noGrp="1"/>
          </p:cNvGraphicFramePr>
          <p:nvPr>
            <p:extLst>
              <p:ext uri="{D42A27DB-BD31-4B8C-83A1-F6EECF244321}">
                <p14:modId xmlns:p14="http://schemas.microsoft.com/office/powerpoint/2010/main" val="866031968"/>
              </p:ext>
            </p:extLst>
          </p:nvPr>
        </p:nvGraphicFramePr>
        <p:xfrm>
          <a:off x="5483766" y="1957143"/>
          <a:ext cx="4665225" cy="2038103"/>
        </p:xfrm>
        <a:graphic>
          <a:graphicData uri="http://schemas.openxmlformats.org/drawingml/2006/table">
            <a:tbl>
              <a:tblPr/>
              <a:tblGrid>
                <a:gridCol w="521375">
                  <a:extLst>
                    <a:ext uri="{9D8B030D-6E8A-4147-A177-3AD203B41FA5}">
                      <a16:colId xmlns:a16="http://schemas.microsoft.com/office/drawing/2014/main" val="3121192232"/>
                    </a:ext>
                  </a:extLst>
                </a:gridCol>
                <a:gridCol w="578401">
                  <a:extLst>
                    <a:ext uri="{9D8B030D-6E8A-4147-A177-3AD203B41FA5}">
                      <a16:colId xmlns:a16="http://schemas.microsoft.com/office/drawing/2014/main" val="3503165062"/>
                    </a:ext>
                  </a:extLst>
                </a:gridCol>
                <a:gridCol w="521375">
                  <a:extLst>
                    <a:ext uri="{9D8B030D-6E8A-4147-A177-3AD203B41FA5}">
                      <a16:colId xmlns:a16="http://schemas.microsoft.com/office/drawing/2014/main" val="3627306243"/>
                    </a:ext>
                  </a:extLst>
                </a:gridCol>
                <a:gridCol w="803788">
                  <a:extLst>
                    <a:ext uri="{9D8B030D-6E8A-4147-A177-3AD203B41FA5}">
                      <a16:colId xmlns:a16="http://schemas.microsoft.com/office/drawing/2014/main" val="2841154701"/>
                    </a:ext>
                  </a:extLst>
                </a:gridCol>
                <a:gridCol w="741331">
                  <a:extLst>
                    <a:ext uri="{9D8B030D-6E8A-4147-A177-3AD203B41FA5}">
                      <a16:colId xmlns:a16="http://schemas.microsoft.com/office/drawing/2014/main" val="4284812736"/>
                    </a:ext>
                  </a:extLst>
                </a:gridCol>
                <a:gridCol w="1498955">
                  <a:extLst>
                    <a:ext uri="{9D8B030D-6E8A-4147-A177-3AD203B41FA5}">
                      <a16:colId xmlns:a16="http://schemas.microsoft.com/office/drawing/2014/main" val="1535652973"/>
                    </a:ext>
                  </a:extLst>
                </a:gridCol>
              </a:tblGrid>
              <a:tr h="194003">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Datum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Domácí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100" b="1" i="0" u="none" strike="noStrike">
                          <a:solidFill>
                            <a:srgbClr val="000000"/>
                          </a:solidFill>
                          <a:effectLst/>
                          <a:latin typeface="Arial" panose="020B0604020202020204" pitchFamily="34" charset="0"/>
                          <a:cs typeface="Arial" panose="020B0604020202020204" pitchFamily="34" charset="0"/>
                        </a:rPr>
                        <a:t>Hosté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100" b="1" i="0" u="none" strike="noStrike" dirty="0">
                          <a:solidFill>
                            <a:srgbClr val="000000"/>
                          </a:solidFill>
                          <a:effectLst/>
                          <a:latin typeface="Arial" panose="020B0604020202020204" pitchFamily="34" charset="0"/>
                          <a:cs typeface="Arial" panose="020B0604020202020204" pitchFamily="34" charset="0"/>
                        </a:rPr>
                        <a:t>Soutěž</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130345230"/>
                  </a:ext>
                </a:extLst>
              </a:tr>
              <a:tr h="388005">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23.03.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FK Jílové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HET Krajský přebor dospělých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437147544"/>
                  </a:ext>
                </a:extLst>
              </a:tr>
              <a:tr h="388005">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23.03.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FK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Krajský přebor starších žáků- sk.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328869660"/>
                  </a:ext>
                </a:extLst>
              </a:tr>
              <a:tr h="388005">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23.03.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11:45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FK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0" i="0" u="none" strike="noStrike">
                          <a:solidFill>
                            <a:srgbClr val="000000"/>
                          </a:solidFill>
                          <a:effectLst/>
                          <a:latin typeface="Arial" panose="020B0604020202020204" pitchFamily="34" charset="0"/>
                          <a:cs typeface="Arial" panose="020B0604020202020204" pitchFamily="34" charset="0"/>
                        </a:rPr>
                        <a:t>Krajský přebor mladších žáků- sk.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878062794"/>
                  </a:ext>
                </a:extLst>
              </a:tr>
              <a:tr h="645502">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sobota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30.03.</a:t>
                      </a:r>
                    </a:p>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TJ JUNIOR ROMA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  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0" i="0" u="none" strike="noStrike" dirty="0">
                          <a:solidFill>
                            <a:srgbClr val="000000"/>
                          </a:solidFill>
                          <a:effectLst/>
                          <a:latin typeface="Arial" panose="020B0604020202020204" pitchFamily="34" charset="0"/>
                          <a:cs typeface="Arial" panose="020B0604020202020204" pitchFamily="34" charset="0"/>
                        </a:rPr>
                        <a:t>I.A třída staršího dorostu - </a:t>
                      </a:r>
                      <a:r>
                        <a:rPr lang="cs-CZ" sz="1100" b="0" i="0" u="none" strike="noStrike" dirty="0" err="1">
                          <a:solidFill>
                            <a:srgbClr val="000000"/>
                          </a:solidFill>
                          <a:effectLst/>
                          <a:latin typeface="Arial" panose="020B0604020202020204" pitchFamily="34" charset="0"/>
                          <a:cs typeface="Arial" panose="020B0604020202020204" pitchFamily="34" charset="0"/>
                        </a:rPr>
                        <a:t>sk.A</a:t>
                      </a:r>
                      <a:endParaRPr lang="cs-CZ"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54596496"/>
                  </a:ext>
                </a:extLst>
              </a:tr>
            </a:tbl>
          </a:graphicData>
        </a:graphic>
      </p:graphicFrame>
      <p:sp>
        <p:nvSpPr>
          <p:cNvPr id="16" name="TextovéPole 15">
            <a:extLst>
              <a:ext uri="{FF2B5EF4-FFF2-40B4-BE49-F238E27FC236}">
                <a16:creationId xmlns:a16="http://schemas.microsoft.com/office/drawing/2014/main" id="{B17DBCB2-55BB-4380-AFF2-EC9F3899758B}"/>
              </a:ext>
            </a:extLst>
          </p:cNvPr>
          <p:cNvSpPr txBox="1"/>
          <p:nvPr/>
        </p:nvSpPr>
        <p:spPr>
          <a:xfrm>
            <a:off x="5413266" y="144240"/>
            <a:ext cx="4665225" cy="1569660"/>
          </a:xfrm>
          <a:prstGeom prst="rect">
            <a:avLst/>
          </a:prstGeom>
          <a:gradFill>
            <a:gsLst>
              <a:gs pos="30000">
                <a:srgbClr val="FF9933">
                  <a:alpha val="59000"/>
                </a:srgbClr>
              </a:gs>
              <a:gs pos="76000">
                <a:srgbClr val="FF0000"/>
              </a:gs>
            </a:gsLst>
            <a:lin ang="5400000" scaled="1"/>
          </a:gradFill>
          <a:effectLst>
            <a:glow rad="101600">
              <a:srgbClr val="FFFF66">
                <a:alpha val="40000"/>
              </a:srgbClr>
            </a:glow>
            <a:softEdge rad="241300"/>
          </a:effectLst>
        </p:spPr>
        <p:txBody>
          <a:bodyPr wrap="square" rtlCol="0">
            <a:spAutoFit/>
          </a:bodyPr>
          <a:lstStyle/>
          <a:p>
            <a:pPr algn="ctr"/>
            <a:r>
              <a:rPr lang="cs-CZ" sz="2400" dirty="0">
                <a:solidFill>
                  <a:srgbClr val="000066"/>
                </a:solidFill>
                <a:latin typeface="Arial Black" panose="020B0A04020102020204" pitchFamily="34" charset="0"/>
              </a:rPr>
              <a:t>První jarní výjezdy čekají i další týmy SK Štětí. Už za týden jedou žáci do Neštěmic</a:t>
            </a:r>
          </a:p>
        </p:txBody>
      </p:sp>
      <p:pic>
        <p:nvPicPr>
          <p:cNvPr id="17" name="Obrázek 16">
            <a:extLst>
              <a:ext uri="{FF2B5EF4-FFF2-40B4-BE49-F238E27FC236}">
                <a16:creationId xmlns:a16="http://schemas.microsoft.com/office/drawing/2014/main" id="{67F1F6A4-0B8F-48B6-B98E-2268B9A635BA}"/>
              </a:ext>
            </a:extLst>
          </p:cNvPr>
          <p:cNvPicPr>
            <a:picLocks noChangeAspect="1"/>
          </p:cNvPicPr>
          <p:nvPr/>
        </p:nvPicPr>
        <p:blipFill>
          <a:blip r:embed="rId2"/>
          <a:stretch>
            <a:fillRect/>
          </a:stretch>
        </p:blipFill>
        <p:spPr>
          <a:xfrm>
            <a:off x="5715249" y="4349637"/>
            <a:ext cx="3846510" cy="2482933"/>
          </a:xfrm>
          <a:prstGeom prst="rect">
            <a:avLst/>
          </a:prstGeom>
        </p:spPr>
      </p:pic>
      <p:pic>
        <p:nvPicPr>
          <p:cNvPr id="18" name="Obrázek 17">
            <a:extLst>
              <a:ext uri="{FF2B5EF4-FFF2-40B4-BE49-F238E27FC236}">
                <a16:creationId xmlns:a16="http://schemas.microsoft.com/office/drawing/2014/main" id="{B1709407-9520-4732-8595-E7C49BDAE1C1}"/>
              </a:ext>
            </a:extLst>
          </p:cNvPr>
          <p:cNvPicPr>
            <a:picLocks noChangeAspect="1"/>
          </p:cNvPicPr>
          <p:nvPr/>
        </p:nvPicPr>
        <p:blipFill>
          <a:blip r:embed="rId3"/>
          <a:stretch>
            <a:fillRect/>
          </a:stretch>
        </p:blipFill>
        <p:spPr>
          <a:xfrm>
            <a:off x="7291090" y="4569625"/>
            <a:ext cx="339079" cy="582676"/>
          </a:xfrm>
          <a:prstGeom prst="rect">
            <a:avLst/>
          </a:prstGeom>
        </p:spPr>
      </p:pic>
      <p:pic>
        <p:nvPicPr>
          <p:cNvPr id="19" name="Obrázek 18">
            <a:extLst>
              <a:ext uri="{FF2B5EF4-FFF2-40B4-BE49-F238E27FC236}">
                <a16:creationId xmlns:a16="http://schemas.microsoft.com/office/drawing/2014/main" id="{60EEC53D-6661-425E-9483-79B4D3475015}"/>
              </a:ext>
            </a:extLst>
          </p:cNvPr>
          <p:cNvPicPr>
            <a:picLocks noChangeAspect="1"/>
          </p:cNvPicPr>
          <p:nvPr/>
        </p:nvPicPr>
        <p:blipFill>
          <a:blip r:embed="rId4"/>
          <a:stretch>
            <a:fillRect/>
          </a:stretch>
        </p:blipFill>
        <p:spPr>
          <a:xfrm>
            <a:off x="7715632" y="4747280"/>
            <a:ext cx="360990" cy="582676"/>
          </a:xfrm>
          <a:prstGeom prst="rect">
            <a:avLst/>
          </a:prstGeom>
        </p:spPr>
      </p:pic>
      <p:pic>
        <p:nvPicPr>
          <p:cNvPr id="20" name="Obrázek 19">
            <a:extLst>
              <a:ext uri="{FF2B5EF4-FFF2-40B4-BE49-F238E27FC236}">
                <a16:creationId xmlns:a16="http://schemas.microsoft.com/office/drawing/2014/main" id="{E2965E65-FEB8-4E14-B285-D20A721A3BD0}"/>
              </a:ext>
            </a:extLst>
          </p:cNvPr>
          <p:cNvPicPr>
            <a:picLocks noChangeAspect="1"/>
          </p:cNvPicPr>
          <p:nvPr/>
        </p:nvPicPr>
        <p:blipFill>
          <a:blip r:embed="rId5"/>
          <a:stretch>
            <a:fillRect/>
          </a:stretch>
        </p:blipFill>
        <p:spPr>
          <a:xfrm>
            <a:off x="8055699" y="4953286"/>
            <a:ext cx="359179" cy="582675"/>
          </a:xfrm>
          <a:prstGeom prst="rect">
            <a:avLst/>
          </a:prstGeom>
        </p:spPr>
      </p:pic>
    </p:spTree>
    <p:extLst>
      <p:ext uri="{BB962C8B-B14F-4D97-AF65-F5344CB8AC3E}">
        <p14:creationId xmlns:p14="http://schemas.microsoft.com/office/powerpoint/2010/main" val="3970699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Organic</Template>
  <TotalTime>174</TotalTime>
  <Words>4476</Words>
  <Application>Microsoft Office PowerPoint</Application>
  <PresentationFormat>Vlastní</PresentationFormat>
  <Paragraphs>1561</Paragraphs>
  <Slides>22</Slides>
  <Notes>1</Notes>
  <HiddenSlides>0</HiddenSlides>
  <MMClips>0</MMClips>
  <ScaleCrop>false</ScaleCrop>
  <HeadingPairs>
    <vt:vector size="6" baseType="variant">
      <vt:variant>
        <vt:lpstr>Použitá písma</vt:lpstr>
      </vt:variant>
      <vt:variant>
        <vt:i4>39</vt:i4>
      </vt:variant>
      <vt:variant>
        <vt:lpstr>Motiv</vt:lpstr>
      </vt:variant>
      <vt:variant>
        <vt:i4>1</vt:i4>
      </vt:variant>
      <vt:variant>
        <vt:lpstr>Nadpisy snímků</vt:lpstr>
      </vt:variant>
      <vt:variant>
        <vt:i4>22</vt:i4>
      </vt:variant>
    </vt:vector>
  </HeadingPairs>
  <TitlesOfParts>
    <vt:vector size="62" baseType="lpstr">
      <vt:lpstr>Yu Gothic UI Light</vt:lpstr>
      <vt:lpstr>Yu Gothic UI Semibold</vt:lpstr>
      <vt:lpstr>Albertus MT</vt:lpstr>
      <vt:lpstr>Algerian</vt:lpstr>
      <vt:lpstr>Arial</vt:lpstr>
      <vt:lpstr>Arial Black</vt:lpstr>
      <vt:lpstr>Arial Rounded MT Bold</vt:lpstr>
      <vt:lpstr>Bahnschrift SemiBold Condensed</vt:lpstr>
      <vt:lpstr>Baskerville Old Face</vt:lpstr>
      <vt:lpstr>Berlin Sans FB Demi</vt:lpstr>
      <vt:lpstr>Bodoni MT Black</vt:lpstr>
      <vt:lpstr>Bookman Old Style</vt:lpstr>
      <vt:lpstr>Britannic Bold</vt:lpstr>
      <vt:lpstr>Calibri</vt:lpstr>
      <vt:lpstr>Cooper Black</vt:lpstr>
      <vt:lpstr>Elephant</vt:lpstr>
      <vt:lpstr>Eras Bold ITC</vt:lpstr>
      <vt:lpstr>Franklin Gothic Demi</vt:lpstr>
      <vt:lpstr>Georgia</vt:lpstr>
      <vt:lpstr>Georgia Pro Cond Black</vt:lpstr>
      <vt:lpstr>Gill Sans Nova Ultra Bold</vt:lpstr>
      <vt:lpstr>Gungsuh</vt:lpstr>
      <vt:lpstr>GungsuhChe</vt:lpstr>
      <vt:lpstr>Khmer UI</vt:lpstr>
      <vt:lpstr>KodchiangUPC</vt:lpstr>
      <vt:lpstr>Miriam</vt:lpstr>
      <vt:lpstr>Modern No. 20</vt:lpstr>
      <vt:lpstr>Rockwell</vt:lpstr>
      <vt:lpstr>Rockwell Extra Bold</vt:lpstr>
      <vt:lpstr>Rockwell Nova Extra Bold</vt:lpstr>
      <vt:lpstr>Segoe UI Black</vt:lpstr>
      <vt:lpstr>Stencil</vt:lpstr>
      <vt:lpstr>STHupo</vt:lpstr>
      <vt:lpstr>Times New Roman</vt:lpstr>
      <vt:lpstr>Trebuchet MS</vt:lpstr>
      <vt:lpstr>Tw Cen MT Condensed Extra Bold</vt:lpstr>
      <vt:lpstr>Verdana</vt:lpstr>
      <vt:lpstr>Verdana Pro Cond Black</vt:lpstr>
      <vt:lpstr>Yu Mincho Demibold</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Uživatel systému Windows</cp:lastModifiedBy>
  <cp:revision>22943</cp:revision>
  <cp:lastPrinted>2017-10-26T04:05:10Z</cp:lastPrinted>
  <dcterms:created xsi:type="dcterms:W3CDTF">2001-03-12T13:44:53Z</dcterms:created>
  <dcterms:modified xsi:type="dcterms:W3CDTF">2019-03-17T12:19:47Z</dcterms:modified>
</cp:coreProperties>
</file>