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66"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99"/>
    <a:srgbClr val="0000FF"/>
    <a:srgbClr val="99FF66"/>
    <a:srgbClr val="FF99CC"/>
    <a:srgbClr val="FF0066"/>
    <a:srgbClr val="FFFF00"/>
    <a:srgbClr val="000066"/>
    <a:srgbClr val="FF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455" autoAdjust="0"/>
  </p:normalViewPr>
  <p:slideViewPr>
    <p:cSldViewPr>
      <p:cViewPr>
        <p:scale>
          <a:sx n="82" d="100"/>
          <a:sy n="82" d="100"/>
        </p:scale>
        <p:origin x="504" y="192"/>
      </p:cViewPr>
      <p:guideLst>
        <p:guide orient="horz" pos="2371"/>
        <p:guide pos="32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Si může </a:t>
            </a:r>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558.emf"/><Relationship Id="rId18" Type="http://schemas.openxmlformats.org/officeDocument/2006/relationships/image" Target="../media/image563.emf"/><Relationship Id="rId26" Type="http://schemas.openxmlformats.org/officeDocument/2006/relationships/image" Target="../media/image571.emf"/><Relationship Id="rId39" Type="http://schemas.openxmlformats.org/officeDocument/2006/relationships/image" Target="../media/image584.emf"/><Relationship Id="rId21" Type="http://schemas.openxmlformats.org/officeDocument/2006/relationships/image" Target="../media/image566.emf"/><Relationship Id="rId34" Type="http://schemas.openxmlformats.org/officeDocument/2006/relationships/image" Target="../media/image579.emf"/><Relationship Id="rId42" Type="http://schemas.openxmlformats.org/officeDocument/2006/relationships/image" Target="../media/image587.emf"/><Relationship Id="rId47" Type="http://schemas.openxmlformats.org/officeDocument/2006/relationships/image" Target="../media/image592.emf"/><Relationship Id="rId50" Type="http://schemas.openxmlformats.org/officeDocument/2006/relationships/image" Target="../media/image595.emf"/><Relationship Id="rId55" Type="http://schemas.openxmlformats.org/officeDocument/2006/relationships/image" Target="../media/image600.emf"/><Relationship Id="rId7" Type="http://schemas.openxmlformats.org/officeDocument/2006/relationships/image" Target="../media/image552.emf"/><Relationship Id="rId2" Type="http://schemas.openxmlformats.org/officeDocument/2006/relationships/notesSlide" Target="../notesSlides/notesSlide10.xml"/><Relationship Id="rId16" Type="http://schemas.openxmlformats.org/officeDocument/2006/relationships/image" Target="../media/image561.emf"/><Relationship Id="rId29" Type="http://schemas.openxmlformats.org/officeDocument/2006/relationships/image" Target="../media/image574.emf"/><Relationship Id="rId11" Type="http://schemas.openxmlformats.org/officeDocument/2006/relationships/image" Target="../media/image556.emf"/><Relationship Id="rId24" Type="http://schemas.openxmlformats.org/officeDocument/2006/relationships/image" Target="../media/image569.emf"/><Relationship Id="rId32" Type="http://schemas.openxmlformats.org/officeDocument/2006/relationships/image" Target="../media/image577.emf"/><Relationship Id="rId37" Type="http://schemas.openxmlformats.org/officeDocument/2006/relationships/image" Target="../media/image582.emf"/><Relationship Id="rId40" Type="http://schemas.openxmlformats.org/officeDocument/2006/relationships/image" Target="../media/image585.emf"/><Relationship Id="rId45" Type="http://schemas.openxmlformats.org/officeDocument/2006/relationships/image" Target="../media/image590.emf"/><Relationship Id="rId53" Type="http://schemas.openxmlformats.org/officeDocument/2006/relationships/image" Target="../media/image598.emf"/><Relationship Id="rId58" Type="http://schemas.openxmlformats.org/officeDocument/2006/relationships/image" Target="../media/image603.emf"/><Relationship Id="rId5" Type="http://schemas.openxmlformats.org/officeDocument/2006/relationships/image" Target="../media/image550.emf"/><Relationship Id="rId61" Type="http://schemas.openxmlformats.org/officeDocument/2006/relationships/image" Target="../media/image606.emf"/><Relationship Id="rId19" Type="http://schemas.openxmlformats.org/officeDocument/2006/relationships/image" Target="../media/image564.emf"/><Relationship Id="rId14" Type="http://schemas.openxmlformats.org/officeDocument/2006/relationships/image" Target="../media/image559.emf"/><Relationship Id="rId22" Type="http://schemas.openxmlformats.org/officeDocument/2006/relationships/image" Target="../media/image567.emf"/><Relationship Id="rId27" Type="http://schemas.openxmlformats.org/officeDocument/2006/relationships/image" Target="../media/image572.emf"/><Relationship Id="rId30" Type="http://schemas.openxmlformats.org/officeDocument/2006/relationships/image" Target="../media/image575.emf"/><Relationship Id="rId35" Type="http://schemas.openxmlformats.org/officeDocument/2006/relationships/image" Target="../media/image580.emf"/><Relationship Id="rId43" Type="http://schemas.openxmlformats.org/officeDocument/2006/relationships/image" Target="../media/image588.emf"/><Relationship Id="rId48" Type="http://schemas.openxmlformats.org/officeDocument/2006/relationships/image" Target="../media/image593.emf"/><Relationship Id="rId56" Type="http://schemas.openxmlformats.org/officeDocument/2006/relationships/image" Target="../media/image601.emf"/><Relationship Id="rId8" Type="http://schemas.openxmlformats.org/officeDocument/2006/relationships/image" Target="../media/image553.emf"/><Relationship Id="rId51" Type="http://schemas.openxmlformats.org/officeDocument/2006/relationships/image" Target="../media/image596.emf"/><Relationship Id="rId3" Type="http://schemas.openxmlformats.org/officeDocument/2006/relationships/image" Target="../media/image548.emf"/><Relationship Id="rId12" Type="http://schemas.openxmlformats.org/officeDocument/2006/relationships/image" Target="../media/image557.emf"/><Relationship Id="rId17" Type="http://schemas.openxmlformats.org/officeDocument/2006/relationships/image" Target="../media/image562.emf"/><Relationship Id="rId25" Type="http://schemas.openxmlformats.org/officeDocument/2006/relationships/image" Target="../media/image570.emf"/><Relationship Id="rId33" Type="http://schemas.openxmlformats.org/officeDocument/2006/relationships/image" Target="../media/image578.emf"/><Relationship Id="rId38" Type="http://schemas.openxmlformats.org/officeDocument/2006/relationships/image" Target="../media/image583.emf"/><Relationship Id="rId46" Type="http://schemas.openxmlformats.org/officeDocument/2006/relationships/image" Target="../media/image591.emf"/><Relationship Id="rId59" Type="http://schemas.openxmlformats.org/officeDocument/2006/relationships/image" Target="../media/image604.emf"/><Relationship Id="rId20" Type="http://schemas.openxmlformats.org/officeDocument/2006/relationships/image" Target="../media/image565.emf"/><Relationship Id="rId41" Type="http://schemas.openxmlformats.org/officeDocument/2006/relationships/image" Target="../media/image586.emf"/><Relationship Id="rId54" Type="http://schemas.openxmlformats.org/officeDocument/2006/relationships/image" Target="../media/image599.emf"/><Relationship Id="rId62" Type="http://schemas.openxmlformats.org/officeDocument/2006/relationships/image" Target="../media/image607.emf"/><Relationship Id="rId1" Type="http://schemas.openxmlformats.org/officeDocument/2006/relationships/slideLayout" Target="../slideLayouts/slideLayout7.xml"/><Relationship Id="rId6" Type="http://schemas.openxmlformats.org/officeDocument/2006/relationships/image" Target="../media/image551.emf"/><Relationship Id="rId15" Type="http://schemas.openxmlformats.org/officeDocument/2006/relationships/image" Target="../media/image560.emf"/><Relationship Id="rId23" Type="http://schemas.openxmlformats.org/officeDocument/2006/relationships/image" Target="../media/image568.emf"/><Relationship Id="rId28" Type="http://schemas.openxmlformats.org/officeDocument/2006/relationships/image" Target="../media/image573.emf"/><Relationship Id="rId36" Type="http://schemas.openxmlformats.org/officeDocument/2006/relationships/image" Target="../media/image581.emf"/><Relationship Id="rId49" Type="http://schemas.openxmlformats.org/officeDocument/2006/relationships/image" Target="../media/image594.emf"/><Relationship Id="rId57" Type="http://schemas.openxmlformats.org/officeDocument/2006/relationships/image" Target="../media/image602.emf"/><Relationship Id="rId10" Type="http://schemas.openxmlformats.org/officeDocument/2006/relationships/image" Target="../media/image555.emf"/><Relationship Id="rId31" Type="http://schemas.openxmlformats.org/officeDocument/2006/relationships/image" Target="../media/image576.emf"/><Relationship Id="rId44" Type="http://schemas.openxmlformats.org/officeDocument/2006/relationships/image" Target="../media/image589.emf"/><Relationship Id="rId52" Type="http://schemas.openxmlformats.org/officeDocument/2006/relationships/image" Target="../media/image597.emf"/><Relationship Id="rId60" Type="http://schemas.openxmlformats.org/officeDocument/2006/relationships/image" Target="../media/image605.emf"/><Relationship Id="rId4" Type="http://schemas.openxmlformats.org/officeDocument/2006/relationships/image" Target="../media/image549.emf"/><Relationship Id="rId9" Type="http://schemas.openxmlformats.org/officeDocument/2006/relationships/image" Target="../media/image554.emf"/></Relationships>
</file>

<file path=ppt/slides/_rels/slide11.xml.rels><?xml version="1.0" encoding="UTF-8" standalone="yes"?>
<Relationships xmlns="http://schemas.openxmlformats.org/package/2006/relationships"><Relationship Id="rId3" Type="http://schemas.openxmlformats.org/officeDocument/2006/relationships/image" Target="../media/image60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10.png"/><Relationship Id="rId4" Type="http://schemas.openxmlformats.org/officeDocument/2006/relationships/image" Target="../media/image609.png"/></Relationships>
</file>

<file path=ppt/slides/_rels/slide12.xml.rels><?xml version="1.0" encoding="UTF-8" standalone="yes"?>
<Relationships xmlns="http://schemas.openxmlformats.org/package/2006/relationships"><Relationship Id="rId3" Type="http://schemas.openxmlformats.org/officeDocument/2006/relationships/image" Target="../media/image61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13.png"/><Relationship Id="rId4" Type="http://schemas.openxmlformats.org/officeDocument/2006/relationships/image" Target="../media/image6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1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15.jpg"/></Relationships>
</file>

<file path=ppt/slides/_rels/slide15.xml.rels><?xml version="1.0" encoding="UTF-8" standalone="yes"?>
<Relationships xmlns="http://schemas.openxmlformats.org/package/2006/relationships"><Relationship Id="rId13" Type="http://schemas.openxmlformats.org/officeDocument/2006/relationships/image" Target="../media/image626.emf"/><Relationship Id="rId18" Type="http://schemas.openxmlformats.org/officeDocument/2006/relationships/image" Target="../media/image631.emf"/><Relationship Id="rId26" Type="http://schemas.openxmlformats.org/officeDocument/2006/relationships/image" Target="../media/image639.emf"/><Relationship Id="rId39" Type="http://schemas.openxmlformats.org/officeDocument/2006/relationships/image" Target="../media/image652.emf"/><Relationship Id="rId21" Type="http://schemas.openxmlformats.org/officeDocument/2006/relationships/image" Target="../media/image634.emf"/><Relationship Id="rId34" Type="http://schemas.openxmlformats.org/officeDocument/2006/relationships/image" Target="../media/image647.emf"/><Relationship Id="rId7" Type="http://schemas.openxmlformats.org/officeDocument/2006/relationships/image" Target="../media/image620.emf"/><Relationship Id="rId2" Type="http://schemas.openxmlformats.org/officeDocument/2006/relationships/notesSlide" Target="../notesSlides/notesSlide15.xml"/><Relationship Id="rId16" Type="http://schemas.openxmlformats.org/officeDocument/2006/relationships/image" Target="../media/image629.emf"/><Relationship Id="rId20" Type="http://schemas.openxmlformats.org/officeDocument/2006/relationships/image" Target="../media/image633.emf"/><Relationship Id="rId29" Type="http://schemas.openxmlformats.org/officeDocument/2006/relationships/image" Target="../media/image642.emf"/><Relationship Id="rId41" Type="http://schemas.openxmlformats.org/officeDocument/2006/relationships/image" Target="../media/image654.png"/><Relationship Id="rId1" Type="http://schemas.openxmlformats.org/officeDocument/2006/relationships/slideLayout" Target="../slideLayouts/slideLayout7.xml"/><Relationship Id="rId6" Type="http://schemas.openxmlformats.org/officeDocument/2006/relationships/image" Target="../media/image619.emf"/><Relationship Id="rId11" Type="http://schemas.openxmlformats.org/officeDocument/2006/relationships/image" Target="../media/image624.emf"/><Relationship Id="rId24" Type="http://schemas.openxmlformats.org/officeDocument/2006/relationships/image" Target="../media/image637.emf"/><Relationship Id="rId32" Type="http://schemas.openxmlformats.org/officeDocument/2006/relationships/image" Target="../media/image645.emf"/><Relationship Id="rId37" Type="http://schemas.openxmlformats.org/officeDocument/2006/relationships/image" Target="../media/image650.emf"/><Relationship Id="rId40" Type="http://schemas.openxmlformats.org/officeDocument/2006/relationships/image" Target="../media/image653.emf"/><Relationship Id="rId5" Type="http://schemas.openxmlformats.org/officeDocument/2006/relationships/image" Target="../media/image618.emf"/><Relationship Id="rId15" Type="http://schemas.openxmlformats.org/officeDocument/2006/relationships/image" Target="../media/image628.emf"/><Relationship Id="rId23" Type="http://schemas.openxmlformats.org/officeDocument/2006/relationships/image" Target="../media/image636.emf"/><Relationship Id="rId28" Type="http://schemas.openxmlformats.org/officeDocument/2006/relationships/image" Target="../media/image641.emf"/><Relationship Id="rId36" Type="http://schemas.openxmlformats.org/officeDocument/2006/relationships/image" Target="../media/image649.emf"/><Relationship Id="rId10" Type="http://schemas.openxmlformats.org/officeDocument/2006/relationships/image" Target="../media/image623.emf"/><Relationship Id="rId19" Type="http://schemas.openxmlformats.org/officeDocument/2006/relationships/image" Target="../media/image632.emf"/><Relationship Id="rId31" Type="http://schemas.openxmlformats.org/officeDocument/2006/relationships/image" Target="../media/image644.emf"/><Relationship Id="rId4" Type="http://schemas.openxmlformats.org/officeDocument/2006/relationships/image" Target="../media/image617.emf"/><Relationship Id="rId9" Type="http://schemas.openxmlformats.org/officeDocument/2006/relationships/image" Target="../media/image622.emf"/><Relationship Id="rId14" Type="http://schemas.openxmlformats.org/officeDocument/2006/relationships/image" Target="../media/image627.emf"/><Relationship Id="rId22" Type="http://schemas.openxmlformats.org/officeDocument/2006/relationships/image" Target="../media/image635.emf"/><Relationship Id="rId27" Type="http://schemas.openxmlformats.org/officeDocument/2006/relationships/image" Target="../media/image640.emf"/><Relationship Id="rId30" Type="http://schemas.openxmlformats.org/officeDocument/2006/relationships/image" Target="../media/image643.emf"/><Relationship Id="rId35" Type="http://schemas.openxmlformats.org/officeDocument/2006/relationships/image" Target="../media/image648.emf"/><Relationship Id="rId8" Type="http://schemas.openxmlformats.org/officeDocument/2006/relationships/image" Target="../media/image621.emf"/><Relationship Id="rId3" Type="http://schemas.openxmlformats.org/officeDocument/2006/relationships/image" Target="../media/image616.emf"/><Relationship Id="rId12" Type="http://schemas.openxmlformats.org/officeDocument/2006/relationships/image" Target="../media/image625.emf"/><Relationship Id="rId17" Type="http://schemas.openxmlformats.org/officeDocument/2006/relationships/image" Target="../media/image630.emf"/><Relationship Id="rId25" Type="http://schemas.openxmlformats.org/officeDocument/2006/relationships/image" Target="../media/image638.emf"/><Relationship Id="rId33" Type="http://schemas.openxmlformats.org/officeDocument/2006/relationships/image" Target="../media/image646.emf"/><Relationship Id="rId38" Type="http://schemas.openxmlformats.org/officeDocument/2006/relationships/image" Target="../media/image651.emf"/></Relationships>
</file>

<file path=ppt/slides/_rels/slide16.xml.rels><?xml version="1.0" encoding="UTF-8" standalone="yes"?>
<Relationships xmlns="http://schemas.openxmlformats.org/package/2006/relationships"><Relationship Id="rId3" Type="http://schemas.openxmlformats.org/officeDocument/2006/relationships/image" Target="../media/image65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emslegacy.wikispaces.com/5Alan's+Homepage" TargetMode="External"/><Relationship Id="rId5" Type="http://schemas.openxmlformats.org/officeDocument/2006/relationships/image" Target="../media/image14.gif"/><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6" Type="http://schemas.openxmlformats.org/officeDocument/2006/relationships/image" Target="../media/image38.emf"/><Relationship Id="rId21" Type="http://schemas.openxmlformats.org/officeDocument/2006/relationships/image" Target="../media/image33.emf"/><Relationship Id="rId42" Type="http://schemas.openxmlformats.org/officeDocument/2006/relationships/image" Target="../media/image54.emf"/><Relationship Id="rId47" Type="http://schemas.openxmlformats.org/officeDocument/2006/relationships/image" Target="../media/image59.emf"/><Relationship Id="rId63" Type="http://schemas.openxmlformats.org/officeDocument/2006/relationships/image" Target="../media/image75.emf"/><Relationship Id="rId68" Type="http://schemas.openxmlformats.org/officeDocument/2006/relationships/image" Target="../media/image80.emf"/><Relationship Id="rId16" Type="http://schemas.openxmlformats.org/officeDocument/2006/relationships/image" Target="../media/image28.emf"/><Relationship Id="rId11" Type="http://schemas.openxmlformats.org/officeDocument/2006/relationships/image" Target="../media/image23.emf"/><Relationship Id="rId32" Type="http://schemas.openxmlformats.org/officeDocument/2006/relationships/image" Target="../media/image44.emf"/><Relationship Id="rId37" Type="http://schemas.openxmlformats.org/officeDocument/2006/relationships/image" Target="../media/image49.emf"/><Relationship Id="rId53" Type="http://schemas.openxmlformats.org/officeDocument/2006/relationships/image" Target="../media/image65.emf"/><Relationship Id="rId58" Type="http://schemas.openxmlformats.org/officeDocument/2006/relationships/image" Target="../media/image70.emf"/><Relationship Id="rId74" Type="http://schemas.openxmlformats.org/officeDocument/2006/relationships/image" Target="../media/image86.emf"/><Relationship Id="rId79" Type="http://schemas.openxmlformats.org/officeDocument/2006/relationships/image" Target="../media/image91.emf"/><Relationship Id="rId5" Type="http://schemas.openxmlformats.org/officeDocument/2006/relationships/image" Target="../media/image17.emf"/><Relationship Id="rId61" Type="http://schemas.openxmlformats.org/officeDocument/2006/relationships/image" Target="../media/image73.emf"/><Relationship Id="rId19" Type="http://schemas.openxmlformats.org/officeDocument/2006/relationships/image" Target="../media/image31.emf"/><Relationship Id="rId14" Type="http://schemas.openxmlformats.org/officeDocument/2006/relationships/image" Target="../media/image26.emf"/><Relationship Id="rId22" Type="http://schemas.openxmlformats.org/officeDocument/2006/relationships/image" Target="../media/image34.emf"/><Relationship Id="rId27" Type="http://schemas.openxmlformats.org/officeDocument/2006/relationships/image" Target="../media/image39.emf"/><Relationship Id="rId30" Type="http://schemas.openxmlformats.org/officeDocument/2006/relationships/image" Target="../media/image42.emf"/><Relationship Id="rId35" Type="http://schemas.openxmlformats.org/officeDocument/2006/relationships/image" Target="../media/image47.emf"/><Relationship Id="rId43" Type="http://schemas.openxmlformats.org/officeDocument/2006/relationships/image" Target="../media/image55.emf"/><Relationship Id="rId48" Type="http://schemas.openxmlformats.org/officeDocument/2006/relationships/image" Target="../media/image60.emf"/><Relationship Id="rId56" Type="http://schemas.openxmlformats.org/officeDocument/2006/relationships/image" Target="../media/image68.emf"/><Relationship Id="rId64" Type="http://schemas.openxmlformats.org/officeDocument/2006/relationships/image" Target="../media/image76.emf"/><Relationship Id="rId69" Type="http://schemas.openxmlformats.org/officeDocument/2006/relationships/image" Target="../media/image81.emf"/><Relationship Id="rId77" Type="http://schemas.openxmlformats.org/officeDocument/2006/relationships/image" Target="../media/image89.emf"/><Relationship Id="rId8" Type="http://schemas.openxmlformats.org/officeDocument/2006/relationships/image" Target="../media/image20.emf"/><Relationship Id="rId51" Type="http://schemas.openxmlformats.org/officeDocument/2006/relationships/image" Target="../media/image63.emf"/><Relationship Id="rId72" Type="http://schemas.openxmlformats.org/officeDocument/2006/relationships/image" Target="../media/image84.emf"/><Relationship Id="rId80" Type="http://schemas.openxmlformats.org/officeDocument/2006/relationships/image" Target="../media/image92.emf"/><Relationship Id="rId3" Type="http://schemas.openxmlformats.org/officeDocument/2006/relationships/image" Target="../media/image15.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33" Type="http://schemas.openxmlformats.org/officeDocument/2006/relationships/image" Target="../media/image45.emf"/><Relationship Id="rId38" Type="http://schemas.openxmlformats.org/officeDocument/2006/relationships/image" Target="../media/image50.emf"/><Relationship Id="rId46" Type="http://schemas.openxmlformats.org/officeDocument/2006/relationships/image" Target="../media/image58.emf"/><Relationship Id="rId59" Type="http://schemas.openxmlformats.org/officeDocument/2006/relationships/image" Target="../media/image71.emf"/><Relationship Id="rId67" Type="http://schemas.openxmlformats.org/officeDocument/2006/relationships/image" Target="../media/image79.emf"/><Relationship Id="rId20" Type="http://schemas.openxmlformats.org/officeDocument/2006/relationships/image" Target="../media/image32.emf"/><Relationship Id="rId41" Type="http://schemas.openxmlformats.org/officeDocument/2006/relationships/image" Target="../media/image53.emf"/><Relationship Id="rId54" Type="http://schemas.openxmlformats.org/officeDocument/2006/relationships/image" Target="../media/image66.emf"/><Relationship Id="rId62" Type="http://schemas.openxmlformats.org/officeDocument/2006/relationships/image" Target="../media/image74.emf"/><Relationship Id="rId70" Type="http://schemas.openxmlformats.org/officeDocument/2006/relationships/image" Target="../media/image82.emf"/><Relationship Id="rId75" Type="http://schemas.openxmlformats.org/officeDocument/2006/relationships/image" Target="../media/image87.emf"/><Relationship Id="rId1" Type="http://schemas.openxmlformats.org/officeDocument/2006/relationships/slideLayout" Target="../slideLayouts/slideLayout4.xml"/><Relationship Id="rId6" Type="http://schemas.openxmlformats.org/officeDocument/2006/relationships/image" Target="../media/image18.emf"/><Relationship Id="rId15" Type="http://schemas.openxmlformats.org/officeDocument/2006/relationships/image" Target="../media/image27.emf"/><Relationship Id="rId23" Type="http://schemas.openxmlformats.org/officeDocument/2006/relationships/image" Target="../media/image35.emf"/><Relationship Id="rId28" Type="http://schemas.openxmlformats.org/officeDocument/2006/relationships/image" Target="../media/image40.emf"/><Relationship Id="rId36" Type="http://schemas.openxmlformats.org/officeDocument/2006/relationships/image" Target="../media/image48.emf"/><Relationship Id="rId49" Type="http://schemas.openxmlformats.org/officeDocument/2006/relationships/image" Target="../media/image61.emf"/><Relationship Id="rId57" Type="http://schemas.openxmlformats.org/officeDocument/2006/relationships/image" Target="../media/image69.emf"/><Relationship Id="rId10" Type="http://schemas.openxmlformats.org/officeDocument/2006/relationships/image" Target="../media/image22.emf"/><Relationship Id="rId31" Type="http://schemas.openxmlformats.org/officeDocument/2006/relationships/image" Target="../media/image43.emf"/><Relationship Id="rId44" Type="http://schemas.openxmlformats.org/officeDocument/2006/relationships/image" Target="../media/image56.emf"/><Relationship Id="rId52" Type="http://schemas.openxmlformats.org/officeDocument/2006/relationships/image" Target="../media/image64.emf"/><Relationship Id="rId60" Type="http://schemas.openxmlformats.org/officeDocument/2006/relationships/image" Target="../media/image72.emf"/><Relationship Id="rId65" Type="http://schemas.openxmlformats.org/officeDocument/2006/relationships/image" Target="../media/image77.emf"/><Relationship Id="rId73" Type="http://schemas.openxmlformats.org/officeDocument/2006/relationships/image" Target="../media/image85.emf"/><Relationship Id="rId78" Type="http://schemas.openxmlformats.org/officeDocument/2006/relationships/image" Target="../media/image90.emf"/><Relationship Id="rId81" Type="http://schemas.openxmlformats.org/officeDocument/2006/relationships/image" Target="../media/image93.png"/><Relationship Id="rId4" Type="http://schemas.openxmlformats.org/officeDocument/2006/relationships/image" Target="../media/image16.emf"/><Relationship Id="rId9" Type="http://schemas.openxmlformats.org/officeDocument/2006/relationships/image" Target="../media/image21.emf"/><Relationship Id="rId13" Type="http://schemas.openxmlformats.org/officeDocument/2006/relationships/image" Target="../media/image25.emf"/><Relationship Id="rId18" Type="http://schemas.openxmlformats.org/officeDocument/2006/relationships/image" Target="../media/image30.emf"/><Relationship Id="rId39" Type="http://schemas.openxmlformats.org/officeDocument/2006/relationships/image" Target="../media/image51.emf"/><Relationship Id="rId34" Type="http://schemas.openxmlformats.org/officeDocument/2006/relationships/image" Target="../media/image46.emf"/><Relationship Id="rId50" Type="http://schemas.openxmlformats.org/officeDocument/2006/relationships/image" Target="../media/image62.emf"/><Relationship Id="rId55" Type="http://schemas.openxmlformats.org/officeDocument/2006/relationships/image" Target="../media/image67.emf"/><Relationship Id="rId76" Type="http://schemas.openxmlformats.org/officeDocument/2006/relationships/image" Target="../media/image88.emf"/><Relationship Id="rId7" Type="http://schemas.openxmlformats.org/officeDocument/2006/relationships/image" Target="../media/image19.emf"/><Relationship Id="rId71" Type="http://schemas.openxmlformats.org/officeDocument/2006/relationships/image" Target="../media/image83.emf"/><Relationship Id="rId2" Type="http://schemas.openxmlformats.org/officeDocument/2006/relationships/notesSlide" Target="../notesSlides/notesSlide4.xml"/><Relationship Id="rId29" Type="http://schemas.openxmlformats.org/officeDocument/2006/relationships/image" Target="../media/image41.emf"/><Relationship Id="rId24" Type="http://schemas.openxmlformats.org/officeDocument/2006/relationships/image" Target="../media/image36.emf"/><Relationship Id="rId40" Type="http://schemas.openxmlformats.org/officeDocument/2006/relationships/image" Target="../media/image52.emf"/><Relationship Id="rId45" Type="http://schemas.openxmlformats.org/officeDocument/2006/relationships/image" Target="../media/image57.emf"/><Relationship Id="rId66" Type="http://schemas.openxmlformats.org/officeDocument/2006/relationships/image" Target="../media/image78.emf"/></Relationships>
</file>

<file path=ppt/slides/_rels/slide5.xml.rels><?xml version="1.0" encoding="UTF-8" standalone="yes"?>
<Relationships xmlns="http://schemas.openxmlformats.org/package/2006/relationships"><Relationship Id="rId117" Type="http://schemas.openxmlformats.org/officeDocument/2006/relationships/image" Target="../media/image208.emf"/><Relationship Id="rId21" Type="http://schemas.openxmlformats.org/officeDocument/2006/relationships/image" Target="../media/image112.emf"/><Relationship Id="rId42" Type="http://schemas.openxmlformats.org/officeDocument/2006/relationships/image" Target="../media/image133.emf"/><Relationship Id="rId63" Type="http://schemas.openxmlformats.org/officeDocument/2006/relationships/image" Target="../media/image154.emf"/><Relationship Id="rId84" Type="http://schemas.openxmlformats.org/officeDocument/2006/relationships/image" Target="../media/image175.emf"/><Relationship Id="rId138" Type="http://schemas.openxmlformats.org/officeDocument/2006/relationships/image" Target="../media/image229.emf"/><Relationship Id="rId159" Type="http://schemas.openxmlformats.org/officeDocument/2006/relationships/image" Target="../media/image250.emf"/><Relationship Id="rId107" Type="http://schemas.openxmlformats.org/officeDocument/2006/relationships/image" Target="../media/image198.emf"/><Relationship Id="rId11" Type="http://schemas.openxmlformats.org/officeDocument/2006/relationships/image" Target="../media/image102.emf"/><Relationship Id="rId32" Type="http://schemas.openxmlformats.org/officeDocument/2006/relationships/image" Target="../media/image123.emf"/><Relationship Id="rId53" Type="http://schemas.openxmlformats.org/officeDocument/2006/relationships/image" Target="../media/image144.emf"/><Relationship Id="rId74" Type="http://schemas.openxmlformats.org/officeDocument/2006/relationships/image" Target="../media/image165.emf"/><Relationship Id="rId128" Type="http://schemas.openxmlformats.org/officeDocument/2006/relationships/image" Target="../media/image219.emf"/><Relationship Id="rId149" Type="http://schemas.openxmlformats.org/officeDocument/2006/relationships/image" Target="../media/image240.emf"/><Relationship Id="rId5" Type="http://schemas.openxmlformats.org/officeDocument/2006/relationships/image" Target="../media/image96.emf"/><Relationship Id="rId95" Type="http://schemas.openxmlformats.org/officeDocument/2006/relationships/image" Target="../media/image186.emf"/><Relationship Id="rId160" Type="http://schemas.openxmlformats.org/officeDocument/2006/relationships/image" Target="../media/image251.emf"/><Relationship Id="rId22" Type="http://schemas.openxmlformats.org/officeDocument/2006/relationships/image" Target="../media/image113.emf"/><Relationship Id="rId43" Type="http://schemas.openxmlformats.org/officeDocument/2006/relationships/image" Target="../media/image134.emf"/><Relationship Id="rId64" Type="http://schemas.openxmlformats.org/officeDocument/2006/relationships/image" Target="../media/image155.emf"/><Relationship Id="rId118" Type="http://schemas.openxmlformats.org/officeDocument/2006/relationships/image" Target="../media/image209.emf"/><Relationship Id="rId139" Type="http://schemas.openxmlformats.org/officeDocument/2006/relationships/image" Target="../media/image230.emf"/><Relationship Id="rId85" Type="http://schemas.openxmlformats.org/officeDocument/2006/relationships/image" Target="../media/image176.emf"/><Relationship Id="rId150" Type="http://schemas.openxmlformats.org/officeDocument/2006/relationships/image" Target="../media/image241.emf"/><Relationship Id="rId12" Type="http://schemas.openxmlformats.org/officeDocument/2006/relationships/image" Target="../media/image103.emf"/><Relationship Id="rId17" Type="http://schemas.openxmlformats.org/officeDocument/2006/relationships/image" Target="../media/image108.emf"/><Relationship Id="rId33" Type="http://schemas.openxmlformats.org/officeDocument/2006/relationships/image" Target="../media/image124.emf"/><Relationship Id="rId38" Type="http://schemas.openxmlformats.org/officeDocument/2006/relationships/image" Target="../media/image129.emf"/><Relationship Id="rId59" Type="http://schemas.openxmlformats.org/officeDocument/2006/relationships/image" Target="../media/image150.emf"/><Relationship Id="rId103" Type="http://schemas.openxmlformats.org/officeDocument/2006/relationships/image" Target="../media/image194.emf"/><Relationship Id="rId108" Type="http://schemas.openxmlformats.org/officeDocument/2006/relationships/image" Target="../media/image199.emf"/><Relationship Id="rId124" Type="http://schemas.openxmlformats.org/officeDocument/2006/relationships/image" Target="../media/image215.emf"/><Relationship Id="rId129" Type="http://schemas.openxmlformats.org/officeDocument/2006/relationships/image" Target="../media/image220.emf"/><Relationship Id="rId54" Type="http://schemas.openxmlformats.org/officeDocument/2006/relationships/image" Target="../media/image145.emf"/><Relationship Id="rId70" Type="http://schemas.openxmlformats.org/officeDocument/2006/relationships/image" Target="../media/image161.emf"/><Relationship Id="rId75" Type="http://schemas.openxmlformats.org/officeDocument/2006/relationships/image" Target="../media/image166.emf"/><Relationship Id="rId91" Type="http://schemas.openxmlformats.org/officeDocument/2006/relationships/image" Target="../media/image182.emf"/><Relationship Id="rId96" Type="http://schemas.openxmlformats.org/officeDocument/2006/relationships/image" Target="../media/image187.emf"/><Relationship Id="rId140" Type="http://schemas.openxmlformats.org/officeDocument/2006/relationships/image" Target="../media/image231.emf"/><Relationship Id="rId145" Type="http://schemas.openxmlformats.org/officeDocument/2006/relationships/image" Target="../media/image236.emf"/><Relationship Id="rId161" Type="http://schemas.openxmlformats.org/officeDocument/2006/relationships/image" Target="../media/image252.emf"/><Relationship Id="rId166" Type="http://schemas.openxmlformats.org/officeDocument/2006/relationships/image" Target="../media/image257.jpeg"/><Relationship Id="rId1" Type="http://schemas.openxmlformats.org/officeDocument/2006/relationships/slideLayout" Target="../slideLayouts/slideLayout4.xml"/><Relationship Id="rId6" Type="http://schemas.openxmlformats.org/officeDocument/2006/relationships/image" Target="../media/image97.emf"/><Relationship Id="rId23" Type="http://schemas.openxmlformats.org/officeDocument/2006/relationships/image" Target="../media/image114.emf"/><Relationship Id="rId28" Type="http://schemas.openxmlformats.org/officeDocument/2006/relationships/image" Target="../media/image119.emf"/><Relationship Id="rId49" Type="http://schemas.openxmlformats.org/officeDocument/2006/relationships/image" Target="../media/image140.emf"/><Relationship Id="rId114" Type="http://schemas.openxmlformats.org/officeDocument/2006/relationships/image" Target="../media/image205.emf"/><Relationship Id="rId119" Type="http://schemas.openxmlformats.org/officeDocument/2006/relationships/image" Target="../media/image210.emf"/><Relationship Id="rId44" Type="http://schemas.openxmlformats.org/officeDocument/2006/relationships/image" Target="../media/image135.emf"/><Relationship Id="rId60" Type="http://schemas.openxmlformats.org/officeDocument/2006/relationships/image" Target="../media/image151.emf"/><Relationship Id="rId65" Type="http://schemas.openxmlformats.org/officeDocument/2006/relationships/image" Target="../media/image156.emf"/><Relationship Id="rId81" Type="http://schemas.openxmlformats.org/officeDocument/2006/relationships/image" Target="../media/image172.emf"/><Relationship Id="rId86" Type="http://schemas.openxmlformats.org/officeDocument/2006/relationships/image" Target="../media/image177.emf"/><Relationship Id="rId130" Type="http://schemas.openxmlformats.org/officeDocument/2006/relationships/image" Target="../media/image221.emf"/><Relationship Id="rId135" Type="http://schemas.openxmlformats.org/officeDocument/2006/relationships/image" Target="../media/image226.emf"/><Relationship Id="rId151" Type="http://schemas.openxmlformats.org/officeDocument/2006/relationships/image" Target="../media/image242.emf"/><Relationship Id="rId156" Type="http://schemas.openxmlformats.org/officeDocument/2006/relationships/image" Target="../media/image247.emf"/><Relationship Id="rId13" Type="http://schemas.openxmlformats.org/officeDocument/2006/relationships/image" Target="../media/image104.emf"/><Relationship Id="rId18" Type="http://schemas.openxmlformats.org/officeDocument/2006/relationships/image" Target="../media/image109.emf"/><Relationship Id="rId39" Type="http://schemas.openxmlformats.org/officeDocument/2006/relationships/image" Target="../media/image130.emf"/><Relationship Id="rId109" Type="http://schemas.openxmlformats.org/officeDocument/2006/relationships/image" Target="../media/image200.emf"/><Relationship Id="rId34" Type="http://schemas.openxmlformats.org/officeDocument/2006/relationships/image" Target="../media/image125.emf"/><Relationship Id="rId50" Type="http://schemas.openxmlformats.org/officeDocument/2006/relationships/image" Target="../media/image141.emf"/><Relationship Id="rId55" Type="http://schemas.openxmlformats.org/officeDocument/2006/relationships/image" Target="../media/image146.emf"/><Relationship Id="rId76" Type="http://schemas.openxmlformats.org/officeDocument/2006/relationships/image" Target="../media/image167.emf"/><Relationship Id="rId97" Type="http://schemas.openxmlformats.org/officeDocument/2006/relationships/image" Target="../media/image188.emf"/><Relationship Id="rId104" Type="http://schemas.openxmlformats.org/officeDocument/2006/relationships/image" Target="../media/image195.emf"/><Relationship Id="rId120" Type="http://schemas.openxmlformats.org/officeDocument/2006/relationships/image" Target="../media/image211.emf"/><Relationship Id="rId125" Type="http://schemas.openxmlformats.org/officeDocument/2006/relationships/image" Target="../media/image216.emf"/><Relationship Id="rId141" Type="http://schemas.openxmlformats.org/officeDocument/2006/relationships/image" Target="../media/image232.emf"/><Relationship Id="rId146" Type="http://schemas.openxmlformats.org/officeDocument/2006/relationships/image" Target="../media/image237.emf"/><Relationship Id="rId7" Type="http://schemas.openxmlformats.org/officeDocument/2006/relationships/image" Target="../media/image98.emf"/><Relationship Id="rId71" Type="http://schemas.openxmlformats.org/officeDocument/2006/relationships/image" Target="../media/image162.emf"/><Relationship Id="rId92" Type="http://schemas.openxmlformats.org/officeDocument/2006/relationships/image" Target="../media/image183.emf"/><Relationship Id="rId162" Type="http://schemas.openxmlformats.org/officeDocument/2006/relationships/image" Target="../media/image253.emf"/><Relationship Id="rId2" Type="http://schemas.openxmlformats.org/officeDocument/2006/relationships/notesSlide" Target="../notesSlides/notesSlide5.xml"/><Relationship Id="rId29" Type="http://schemas.openxmlformats.org/officeDocument/2006/relationships/image" Target="../media/image120.emf"/><Relationship Id="rId24" Type="http://schemas.openxmlformats.org/officeDocument/2006/relationships/image" Target="../media/image115.emf"/><Relationship Id="rId40" Type="http://schemas.openxmlformats.org/officeDocument/2006/relationships/image" Target="../media/image131.emf"/><Relationship Id="rId45" Type="http://schemas.openxmlformats.org/officeDocument/2006/relationships/image" Target="../media/image136.emf"/><Relationship Id="rId66" Type="http://schemas.openxmlformats.org/officeDocument/2006/relationships/image" Target="../media/image157.emf"/><Relationship Id="rId87" Type="http://schemas.openxmlformats.org/officeDocument/2006/relationships/image" Target="../media/image178.emf"/><Relationship Id="rId110" Type="http://schemas.openxmlformats.org/officeDocument/2006/relationships/image" Target="../media/image201.emf"/><Relationship Id="rId115" Type="http://schemas.openxmlformats.org/officeDocument/2006/relationships/image" Target="../media/image206.emf"/><Relationship Id="rId131" Type="http://schemas.openxmlformats.org/officeDocument/2006/relationships/image" Target="../media/image222.emf"/><Relationship Id="rId136" Type="http://schemas.openxmlformats.org/officeDocument/2006/relationships/image" Target="../media/image227.emf"/><Relationship Id="rId157" Type="http://schemas.openxmlformats.org/officeDocument/2006/relationships/image" Target="../media/image248.emf"/><Relationship Id="rId61" Type="http://schemas.openxmlformats.org/officeDocument/2006/relationships/image" Target="../media/image152.emf"/><Relationship Id="rId82" Type="http://schemas.openxmlformats.org/officeDocument/2006/relationships/image" Target="../media/image173.emf"/><Relationship Id="rId152" Type="http://schemas.openxmlformats.org/officeDocument/2006/relationships/image" Target="../media/image243.emf"/><Relationship Id="rId19" Type="http://schemas.openxmlformats.org/officeDocument/2006/relationships/image" Target="../media/image110.emf"/><Relationship Id="rId14" Type="http://schemas.openxmlformats.org/officeDocument/2006/relationships/image" Target="../media/image105.emf"/><Relationship Id="rId30" Type="http://schemas.openxmlformats.org/officeDocument/2006/relationships/image" Target="../media/image121.emf"/><Relationship Id="rId35" Type="http://schemas.openxmlformats.org/officeDocument/2006/relationships/image" Target="../media/image126.emf"/><Relationship Id="rId56" Type="http://schemas.openxmlformats.org/officeDocument/2006/relationships/image" Target="../media/image147.emf"/><Relationship Id="rId77" Type="http://schemas.openxmlformats.org/officeDocument/2006/relationships/image" Target="../media/image168.emf"/><Relationship Id="rId100" Type="http://schemas.openxmlformats.org/officeDocument/2006/relationships/image" Target="../media/image191.emf"/><Relationship Id="rId105" Type="http://schemas.openxmlformats.org/officeDocument/2006/relationships/image" Target="../media/image196.emf"/><Relationship Id="rId126" Type="http://schemas.openxmlformats.org/officeDocument/2006/relationships/image" Target="../media/image217.emf"/><Relationship Id="rId147" Type="http://schemas.openxmlformats.org/officeDocument/2006/relationships/image" Target="../media/image238.emf"/><Relationship Id="rId8" Type="http://schemas.openxmlformats.org/officeDocument/2006/relationships/image" Target="../media/image99.emf"/><Relationship Id="rId51" Type="http://schemas.openxmlformats.org/officeDocument/2006/relationships/image" Target="../media/image142.emf"/><Relationship Id="rId72" Type="http://schemas.openxmlformats.org/officeDocument/2006/relationships/image" Target="../media/image163.emf"/><Relationship Id="rId93" Type="http://schemas.openxmlformats.org/officeDocument/2006/relationships/image" Target="../media/image184.emf"/><Relationship Id="rId98" Type="http://schemas.openxmlformats.org/officeDocument/2006/relationships/image" Target="../media/image189.emf"/><Relationship Id="rId121" Type="http://schemas.openxmlformats.org/officeDocument/2006/relationships/image" Target="../media/image212.emf"/><Relationship Id="rId142" Type="http://schemas.openxmlformats.org/officeDocument/2006/relationships/image" Target="../media/image233.emf"/><Relationship Id="rId163" Type="http://schemas.openxmlformats.org/officeDocument/2006/relationships/image" Target="../media/image254.emf"/><Relationship Id="rId3" Type="http://schemas.openxmlformats.org/officeDocument/2006/relationships/image" Target="../media/image94.emf"/><Relationship Id="rId25" Type="http://schemas.openxmlformats.org/officeDocument/2006/relationships/image" Target="../media/image116.emf"/><Relationship Id="rId46" Type="http://schemas.openxmlformats.org/officeDocument/2006/relationships/image" Target="../media/image137.emf"/><Relationship Id="rId67" Type="http://schemas.openxmlformats.org/officeDocument/2006/relationships/image" Target="../media/image158.emf"/><Relationship Id="rId116" Type="http://schemas.openxmlformats.org/officeDocument/2006/relationships/image" Target="../media/image207.emf"/><Relationship Id="rId137" Type="http://schemas.openxmlformats.org/officeDocument/2006/relationships/image" Target="../media/image228.emf"/><Relationship Id="rId158" Type="http://schemas.openxmlformats.org/officeDocument/2006/relationships/image" Target="../media/image249.emf"/><Relationship Id="rId20" Type="http://schemas.openxmlformats.org/officeDocument/2006/relationships/image" Target="../media/image111.emf"/><Relationship Id="rId41" Type="http://schemas.openxmlformats.org/officeDocument/2006/relationships/image" Target="../media/image132.emf"/><Relationship Id="rId62" Type="http://schemas.openxmlformats.org/officeDocument/2006/relationships/image" Target="../media/image153.emf"/><Relationship Id="rId83" Type="http://schemas.openxmlformats.org/officeDocument/2006/relationships/image" Target="../media/image174.emf"/><Relationship Id="rId88" Type="http://schemas.openxmlformats.org/officeDocument/2006/relationships/image" Target="../media/image179.emf"/><Relationship Id="rId111" Type="http://schemas.openxmlformats.org/officeDocument/2006/relationships/image" Target="../media/image202.emf"/><Relationship Id="rId132" Type="http://schemas.openxmlformats.org/officeDocument/2006/relationships/image" Target="../media/image223.emf"/><Relationship Id="rId153" Type="http://schemas.openxmlformats.org/officeDocument/2006/relationships/image" Target="../media/image244.emf"/><Relationship Id="rId15" Type="http://schemas.openxmlformats.org/officeDocument/2006/relationships/image" Target="../media/image106.emf"/><Relationship Id="rId36" Type="http://schemas.openxmlformats.org/officeDocument/2006/relationships/image" Target="../media/image127.emf"/><Relationship Id="rId57" Type="http://schemas.openxmlformats.org/officeDocument/2006/relationships/image" Target="../media/image148.emf"/><Relationship Id="rId106" Type="http://schemas.openxmlformats.org/officeDocument/2006/relationships/image" Target="../media/image197.emf"/><Relationship Id="rId127" Type="http://schemas.openxmlformats.org/officeDocument/2006/relationships/image" Target="../media/image218.emf"/><Relationship Id="rId10" Type="http://schemas.openxmlformats.org/officeDocument/2006/relationships/image" Target="../media/image101.emf"/><Relationship Id="rId31" Type="http://schemas.openxmlformats.org/officeDocument/2006/relationships/image" Target="../media/image122.emf"/><Relationship Id="rId52" Type="http://schemas.openxmlformats.org/officeDocument/2006/relationships/image" Target="../media/image143.emf"/><Relationship Id="rId73" Type="http://schemas.openxmlformats.org/officeDocument/2006/relationships/image" Target="../media/image164.emf"/><Relationship Id="rId78" Type="http://schemas.openxmlformats.org/officeDocument/2006/relationships/image" Target="../media/image169.emf"/><Relationship Id="rId94" Type="http://schemas.openxmlformats.org/officeDocument/2006/relationships/image" Target="../media/image185.emf"/><Relationship Id="rId99" Type="http://schemas.openxmlformats.org/officeDocument/2006/relationships/image" Target="../media/image190.emf"/><Relationship Id="rId101" Type="http://schemas.openxmlformats.org/officeDocument/2006/relationships/image" Target="../media/image192.emf"/><Relationship Id="rId122" Type="http://schemas.openxmlformats.org/officeDocument/2006/relationships/image" Target="../media/image213.emf"/><Relationship Id="rId143" Type="http://schemas.openxmlformats.org/officeDocument/2006/relationships/image" Target="../media/image234.emf"/><Relationship Id="rId148" Type="http://schemas.openxmlformats.org/officeDocument/2006/relationships/image" Target="../media/image239.emf"/><Relationship Id="rId164" Type="http://schemas.openxmlformats.org/officeDocument/2006/relationships/image" Target="../media/image255.emf"/><Relationship Id="rId4" Type="http://schemas.openxmlformats.org/officeDocument/2006/relationships/image" Target="../media/image95.emf"/><Relationship Id="rId9" Type="http://schemas.openxmlformats.org/officeDocument/2006/relationships/image" Target="../media/image100.emf"/><Relationship Id="rId26" Type="http://schemas.openxmlformats.org/officeDocument/2006/relationships/image" Target="../media/image117.emf"/><Relationship Id="rId47" Type="http://schemas.openxmlformats.org/officeDocument/2006/relationships/image" Target="../media/image138.emf"/><Relationship Id="rId68" Type="http://schemas.openxmlformats.org/officeDocument/2006/relationships/image" Target="../media/image159.emf"/><Relationship Id="rId89" Type="http://schemas.openxmlformats.org/officeDocument/2006/relationships/image" Target="../media/image180.emf"/><Relationship Id="rId112" Type="http://schemas.openxmlformats.org/officeDocument/2006/relationships/image" Target="../media/image203.emf"/><Relationship Id="rId133" Type="http://schemas.openxmlformats.org/officeDocument/2006/relationships/image" Target="../media/image224.emf"/><Relationship Id="rId154" Type="http://schemas.openxmlformats.org/officeDocument/2006/relationships/image" Target="../media/image245.emf"/><Relationship Id="rId16" Type="http://schemas.openxmlformats.org/officeDocument/2006/relationships/image" Target="../media/image107.emf"/><Relationship Id="rId37" Type="http://schemas.openxmlformats.org/officeDocument/2006/relationships/image" Target="../media/image128.emf"/><Relationship Id="rId58" Type="http://schemas.openxmlformats.org/officeDocument/2006/relationships/image" Target="../media/image149.emf"/><Relationship Id="rId79" Type="http://schemas.openxmlformats.org/officeDocument/2006/relationships/image" Target="../media/image170.emf"/><Relationship Id="rId102" Type="http://schemas.openxmlformats.org/officeDocument/2006/relationships/image" Target="../media/image193.emf"/><Relationship Id="rId123" Type="http://schemas.openxmlformats.org/officeDocument/2006/relationships/image" Target="../media/image214.emf"/><Relationship Id="rId144" Type="http://schemas.openxmlformats.org/officeDocument/2006/relationships/image" Target="../media/image235.emf"/><Relationship Id="rId90" Type="http://schemas.openxmlformats.org/officeDocument/2006/relationships/image" Target="../media/image181.emf"/><Relationship Id="rId165" Type="http://schemas.openxmlformats.org/officeDocument/2006/relationships/image" Target="../media/image256.png"/><Relationship Id="rId27" Type="http://schemas.openxmlformats.org/officeDocument/2006/relationships/image" Target="../media/image118.emf"/><Relationship Id="rId48" Type="http://schemas.openxmlformats.org/officeDocument/2006/relationships/image" Target="../media/image139.emf"/><Relationship Id="rId69" Type="http://schemas.openxmlformats.org/officeDocument/2006/relationships/image" Target="../media/image160.emf"/><Relationship Id="rId113" Type="http://schemas.openxmlformats.org/officeDocument/2006/relationships/image" Target="../media/image204.emf"/><Relationship Id="rId134" Type="http://schemas.openxmlformats.org/officeDocument/2006/relationships/image" Target="../media/image225.emf"/><Relationship Id="rId80" Type="http://schemas.openxmlformats.org/officeDocument/2006/relationships/image" Target="../media/image171.emf"/><Relationship Id="rId155" Type="http://schemas.openxmlformats.org/officeDocument/2006/relationships/image" Target="../media/image246.emf"/></Relationships>
</file>

<file path=ppt/slides/_rels/slide6.xml.rels><?xml version="1.0" encoding="UTF-8" standalone="yes"?>
<Relationships xmlns="http://schemas.openxmlformats.org/package/2006/relationships"><Relationship Id="rId26" Type="http://schemas.openxmlformats.org/officeDocument/2006/relationships/image" Target="../media/image281.emf"/><Relationship Id="rId21" Type="http://schemas.openxmlformats.org/officeDocument/2006/relationships/image" Target="../media/image276.emf"/><Relationship Id="rId42" Type="http://schemas.openxmlformats.org/officeDocument/2006/relationships/image" Target="../media/image297.emf"/><Relationship Id="rId47" Type="http://schemas.openxmlformats.org/officeDocument/2006/relationships/image" Target="../media/image302.emf"/><Relationship Id="rId63" Type="http://schemas.openxmlformats.org/officeDocument/2006/relationships/image" Target="../media/image318.emf"/><Relationship Id="rId68" Type="http://schemas.openxmlformats.org/officeDocument/2006/relationships/image" Target="../media/image323.emf"/><Relationship Id="rId2" Type="http://schemas.openxmlformats.org/officeDocument/2006/relationships/notesSlide" Target="../notesSlides/notesSlide6.xml"/><Relationship Id="rId16" Type="http://schemas.openxmlformats.org/officeDocument/2006/relationships/image" Target="../media/image271.emf"/><Relationship Id="rId29" Type="http://schemas.openxmlformats.org/officeDocument/2006/relationships/image" Target="../media/image284.emf"/><Relationship Id="rId11" Type="http://schemas.openxmlformats.org/officeDocument/2006/relationships/image" Target="../media/image266.emf"/><Relationship Id="rId24" Type="http://schemas.openxmlformats.org/officeDocument/2006/relationships/image" Target="../media/image279.emf"/><Relationship Id="rId32" Type="http://schemas.openxmlformats.org/officeDocument/2006/relationships/image" Target="../media/image287.emf"/><Relationship Id="rId37" Type="http://schemas.openxmlformats.org/officeDocument/2006/relationships/image" Target="../media/image292.emf"/><Relationship Id="rId40" Type="http://schemas.openxmlformats.org/officeDocument/2006/relationships/image" Target="../media/image295.emf"/><Relationship Id="rId45" Type="http://schemas.openxmlformats.org/officeDocument/2006/relationships/image" Target="../media/image300.emf"/><Relationship Id="rId53" Type="http://schemas.openxmlformats.org/officeDocument/2006/relationships/image" Target="../media/image308.emf"/><Relationship Id="rId58" Type="http://schemas.openxmlformats.org/officeDocument/2006/relationships/image" Target="../media/image313.emf"/><Relationship Id="rId66" Type="http://schemas.openxmlformats.org/officeDocument/2006/relationships/image" Target="../media/image321.emf"/><Relationship Id="rId74" Type="http://schemas.openxmlformats.org/officeDocument/2006/relationships/image" Target="../media/image329.emf"/><Relationship Id="rId5" Type="http://schemas.openxmlformats.org/officeDocument/2006/relationships/image" Target="../media/image260.emf"/><Relationship Id="rId61" Type="http://schemas.openxmlformats.org/officeDocument/2006/relationships/image" Target="../media/image316.emf"/><Relationship Id="rId19" Type="http://schemas.openxmlformats.org/officeDocument/2006/relationships/image" Target="../media/image274.emf"/><Relationship Id="rId14" Type="http://schemas.openxmlformats.org/officeDocument/2006/relationships/image" Target="../media/image269.emf"/><Relationship Id="rId22" Type="http://schemas.openxmlformats.org/officeDocument/2006/relationships/image" Target="../media/image277.emf"/><Relationship Id="rId27" Type="http://schemas.openxmlformats.org/officeDocument/2006/relationships/image" Target="../media/image282.emf"/><Relationship Id="rId30" Type="http://schemas.openxmlformats.org/officeDocument/2006/relationships/image" Target="../media/image285.emf"/><Relationship Id="rId35" Type="http://schemas.openxmlformats.org/officeDocument/2006/relationships/image" Target="../media/image290.emf"/><Relationship Id="rId43" Type="http://schemas.openxmlformats.org/officeDocument/2006/relationships/image" Target="../media/image298.emf"/><Relationship Id="rId48" Type="http://schemas.openxmlformats.org/officeDocument/2006/relationships/image" Target="../media/image303.emf"/><Relationship Id="rId56" Type="http://schemas.openxmlformats.org/officeDocument/2006/relationships/image" Target="../media/image311.emf"/><Relationship Id="rId64" Type="http://schemas.openxmlformats.org/officeDocument/2006/relationships/image" Target="../media/image319.emf"/><Relationship Id="rId69" Type="http://schemas.openxmlformats.org/officeDocument/2006/relationships/image" Target="../media/image324.emf"/><Relationship Id="rId8" Type="http://schemas.openxmlformats.org/officeDocument/2006/relationships/image" Target="../media/image263.emf"/><Relationship Id="rId51" Type="http://schemas.openxmlformats.org/officeDocument/2006/relationships/image" Target="../media/image306.emf"/><Relationship Id="rId72" Type="http://schemas.openxmlformats.org/officeDocument/2006/relationships/image" Target="../media/image327.emf"/><Relationship Id="rId3" Type="http://schemas.openxmlformats.org/officeDocument/2006/relationships/image" Target="../media/image258.emf"/><Relationship Id="rId12" Type="http://schemas.openxmlformats.org/officeDocument/2006/relationships/image" Target="../media/image267.emf"/><Relationship Id="rId17" Type="http://schemas.openxmlformats.org/officeDocument/2006/relationships/image" Target="../media/image272.emf"/><Relationship Id="rId25" Type="http://schemas.openxmlformats.org/officeDocument/2006/relationships/image" Target="../media/image280.emf"/><Relationship Id="rId33" Type="http://schemas.openxmlformats.org/officeDocument/2006/relationships/image" Target="../media/image288.emf"/><Relationship Id="rId38" Type="http://schemas.openxmlformats.org/officeDocument/2006/relationships/image" Target="../media/image293.emf"/><Relationship Id="rId46" Type="http://schemas.openxmlformats.org/officeDocument/2006/relationships/image" Target="../media/image301.emf"/><Relationship Id="rId59" Type="http://schemas.openxmlformats.org/officeDocument/2006/relationships/image" Target="../media/image314.emf"/><Relationship Id="rId67" Type="http://schemas.openxmlformats.org/officeDocument/2006/relationships/image" Target="../media/image322.emf"/><Relationship Id="rId20" Type="http://schemas.openxmlformats.org/officeDocument/2006/relationships/image" Target="../media/image275.emf"/><Relationship Id="rId41" Type="http://schemas.openxmlformats.org/officeDocument/2006/relationships/image" Target="../media/image296.emf"/><Relationship Id="rId54" Type="http://schemas.openxmlformats.org/officeDocument/2006/relationships/image" Target="../media/image309.emf"/><Relationship Id="rId62" Type="http://schemas.openxmlformats.org/officeDocument/2006/relationships/image" Target="../media/image317.emf"/><Relationship Id="rId70" Type="http://schemas.openxmlformats.org/officeDocument/2006/relationships/image" Target="../media/image325.emf"/><Relationship Id="rId75" Type="http://schemas.openxmlformats.org/officeDocument/2006/relationships/image" Target="../media/image330.jpeg"/><Relationship Id="rId1" Type="http://schemas.openxmlformats.org/officeDocument/2006/relationships/slideLayout" Target="../slideLayouts/slideLayout4.xml"/><Relationship Id="rId6" Type="http://schemas.openxmlformats.org/officeDocument/2006/relationships/image" Target="../media/image261.emf"/><Relationship Id="rId15" Type="http://schemas.openxmlformats.org/officeDocument/2006/relationships/image" Target="../media/image270.emf"/><Relationship Id="rId23" Type="http://schemas.openxmlformats.org/officeDocument/2006/relationships/image" Target="../media/image278.emf"/><Relationship Id="rId28" Type="http://schemas.openxmlformats.org/officeDocument/2006/relationships/image" Target="../media/image283.emf"/><Relationship Id="rId36" Type="http://schemas.openxmlformats.org/officeDocument/2006/relationships/image" Target="../media/image291.emf"/><Relationship Id="rId49" Type="http://schemas.openxmlformats.org/officeDocument/2006/relationships/image" Target="../media/image304.emf"/><Relationship Id="rId57" Type="http://schemas.openxmlformats.org/officeDocument/2006/relationships/image" Target="../media/image312.emf"/><Relationship Id="rId10" Type="http://schemas.openxmlformats.org/officeDocument/2006/relationships/image" Target="../media/image265.emf"/><Relationship Id="rId31" Type="http://schemas.openxmlformats.org/officeDocument/2006/relationships/image" Target="../media/image286.emf"/><Relationship Id="rId44" Type="http://schemas.openxmlformats.org/officeDocument/2006/relationships/image" Target="../media/image299.emf"/><Relationship Id="rId52" Type="http://schemas.openxmlformats.org/officeDocument/2006/relationships/image" Target="../media/image307.emf"/><Relationship Id="rId60" Type="http://schemas.openxmlformats.org/officeDocument/2006/relationships/image" Target="../media/image315.emf"/><Relationship Id="rId65" Type="http://schemas.openxmlformats.org/officeDocument/2006/relationships/image" Target="../media/image320.emf"/><Relationship Id="rId73" Type="http://schemas.openxmlformats.org/officeDocument/2006/relationships/image" Target="../media/image328.emf"/><Relationship Id="rId4" Type="http://schemas.openxmlformats.org/officeDocument/2006/relationships/image" Target="../media/image259.emf"/><Relationship Id="rId9" Type="http://schemas.openxmlformats.org/officeDocument/2006/relationships/image" Target="../media/image264.emf"/><Relationship Id="rId13" Type="http://schemas.openxmlformats.org/officeDocument/2006/relationships/image" Target="../media/image268.emf"/><Relationship Id="rId18" Type="http://schemas.openxmlformats.org/officeDocument/2006/relationships/image" Target="../media/image273.emf"/><Relationship Id="rId39" Type="http://schemas.openxmlformats.org/officeDocument/2006/relationships/image" Target="../media/image294.emf"/><Relationship Id="rId34" Type="http://schemas.openxmlformats.org/officeDocument/2006/relationships/image" Target="../media/image289.emf"/><Relationship Id="rId50" Type="http://schemas.openxmlformats.org/officeDocument/2006/relationships/image" Target="../media/image305.emf"/><Relationship Id="rId55" Type="http://schemas.openxmlformats.org/officeDocument/2006/relationships/image" Target="../media/image310.emf"/><Relationship Id="rId7" Type="http://schemas.openxmlformats.org/officeDocument/2006/relationships/image" Target="../media/image262.emf"/><Relationship Id="rId71" Type="http://schemas.openxmlformats.org/officeDocument/2006/relationships/image" Target="../media/image326.emf"/></Relationships>
</file>

<file path=ppt/slides/_rels/slide7.xml.rels><?xml version="1.0" encoding="UTF-8" standalone="yes"?>
<Relationships xmlns="http://schemas.openxmlformats.org/package/2006/relationships"><Relationship Id="rId26" Type="http://schemas.openxmlformats.org/officeDocument/2006/relationships/image" Target="../media/image354.emf"/><Relationship Id="rId21" Type="http://schemas.openxmlformats.org/officeDocument/2006/relationships/image" Target="../media/image349.emf"/><Relationship Id="rId42" Type="http://schemas.openxmlformats.org/officeDocument/2006/relationships/image" Target="../media/image370.emf"/><Relationship Id="rId47" Type="http://schemas.openxmlformats.org/officeDocument/2006/relationships/image" Target="../media/image375.emf"/><Relationship Id="rId63" Type="http://schemas.openxmlformats.org/officeDocument/2006/relationships/image" Target="../media/image391.emf"/><Relationship Id="rId68" Type="http://schemas.openxmlformats.org/officeDocument/2006/relationships/image" Target="../media/image396.emf"/><Relationship Id="rId84" Type="http://schemas.openxmlformats.org/officeDocument/2006/relationships/image" Target="../media/image412.emf"/><Relationship Id="rId89" Type="http://schemas.openxmlformats.org/officeDocument/2006/relationships/image" Target="../media/image417.emf"/><Relationship Id="rId112" Type="http://schemas.openxmlformats.org/officeDocument/2006/relationships/image" Target="../media/image440.png"/><Relationship Id="rId16" Type="http://schemas.openxmlformats.org/officeDocument/2006/relationships/image" Target="../media/image344.emf"/><Relationship Id="rId107" Type="http://schemas.openxmlformats.org/officeDocument/2006/relationships/image" Target="../media/image435.emf"/><Relationship Id="rId11" Type="http://schemas.openxmlformats.org/officeDocument/2006/relationships/image" Target="../media/image339.emf"/><Relationship Id="rId32" Type="http://schemas.openxmlformats.org/officeDocument/2006/relationships/image" Target="../media/image360.emf"/><Relationship Id="rId37" Type="http://schemas.openxmlformats.org/officeDocument/2006/relationships/image" Target="../media/image365.emf"/><Relationship Id="rId53" Type="http://schemas.openxmlformats.org/officeDocument/2006/relationships/image" Target="../media/image381.emf"/><Relationship Id="rId58" Type="http://schemas.openxmlformats.org/officeDocument/2006/relationships/image" Target="../media/image386.emf"/><Relationship Id="rId74" Type="http://schemas.openxmlformats.org/officeDocument/2006/relationships/image" Target="../media/image402.emf"/><Relationship Id="rId79" Type="http://schemas.openxmlformats.org/officeDocument/2006/relationships/image" Target="../media/image407.emf"/><Relationship Id="rId102" Type="http://schemas.openxmlformats.org/officeDocument/2006/relationships/image" Target="../media/image430.emf"/><Relationship Id="rId5" Type="http://schemas.openxmlformats.org/officeDocument/2006/relationships/image" Target="../media/image333.emf"/><Relationship Id="rId90" Type="http://schemas.openxmlformats.org/officeDocument/2006/relationships/image" Target="../media/image418.emf"/><Relationship Id="rId95" Type="http://schemas.openxmlformats.org/officeDocument/2006/relationships/image" Target="../media/image423.emf"/><Relationship Id="rId22" Type="http://schemas.openxmlformats.org/officeDocument/2006/relationships/image" Target="../media/image350.emf"/><Relationship Id="rId27" Type="http://schemas.openxmlformats.org/officeDocument/2006/relationships/image" Target="../media/image355.emf"/><Relationship Id="rId43" Type="http://schemas.openxmlformats.org/officeDocument/2006/relationships/image" Target="../media/image371.emf"/><Relationship Id="rId48" Type="http://schemas.openxmlformats.org/officeDocument/2006/relationships/image" Target="../media/image376.emf"/><Relationship Id="rId64" Type="http://schemas.openxmlformats.org/officeDocument/2006/relationships/image" Target="../media/image392.emf"/><Relationship Id="rId69" Type="http://schemas.openxmlformats.org/officeDocument/2006/relationships/image" Target="../media/image397.emf"/><Relationship Id="rId113" Type="http://schemas.openxmlformats.org/officeDocument/2006/relationships/image" Target="../media/image441.png"/><Relationship Id="rId80" Type="http://schemas.openxmlformats.org/officeDocument/2006/relationships/image" Target="../media/image408.emf"/><Relationship Id="rId85" Type="http://schemas.openxmlformats.org/officeDocument/2006/relationships/image" Target="../media/image413.emf"/><Relationship Id="rId12" Type="http://schemas.openxmlformats.org/officeDocument/2006/relationships/image" Target="../media/image340.emf"/><Relationship Id="rId17" Type="http://schemas.openxmlformats.org/officeDocument/2006/relationships/image" Target="../media/image345.emf"/><Relationship Id="rId33" Type="http://schemas.openxmlformats.org/officeDocument/2006/relationships/image" Target="../media/image361.emf"/><Relationship Id="rId38" Type="http://schemas.openxmlformats.org/officeDocument/2006/relationships/image" Target="../media/image366.emf"/><Relationship Id="rId59" Type="http://schemas.openxmlformats.org/officeDocument/2006/relationships/image" Target="../media/image387.emf"/><Relationship Id="rId103" Type="http://schemas.openxmlformats.org/officeDocument/2006/relationships/image" Target="../media/image431.emf"/><Relationship Id="rId108" Type="http://schemas.openxmlformats.org/officeDocument/2006/relationships/image" Target="../media/image436.emf"/><Relationship Id="rId54" Type="http://schemas.openxmlformats.org/officeDocument/2006/relationships/image" Target="../media/image382.emf"/><Relationship Id="rId70" Type="http://schemas.openxmlformats.org/officeDocument/2006/relationships/image" Target="../media/image398.emf"/><Relationship Id="rId75" Type="http://schemas.openxmlformats.org/officeDocument/2006/relationships/image" Target="../media/image403.emf"/><Relationship Id="rId91" Type="http://schemas.openxmlformats.org/officeDocument/2006/relationships/image" Target="../media/image419.emf"/><Relationship Id="rId96" Type="http://schemas.openxmlformats.org/officeDocument/2006/relationships/image" Target="../media/image424.emf"/><Relationship Id="rId1" Type="http://schemas.openxmlformats.org/officeDocument/2006/relationships/slideLayout" Target="../slideLayouts/slideLayout4.xml"/><Relationship Id="rId6" Type="http://schemas.openxmlformats.org/officeDocument/2006/relationships/image" Target="../media/image334.emf"/><Relationship Id="rId15" Type="http://schemas.openxmlformats.org/officeDocument/2006/relationships/image" Target="../media/image343.emf"/><Relationship Id="rId23" Type="http://schemas.openxmlformats.org/officeDocument/2006/relationships/image" Target="../media/image351.emf"/><Relationship Id="rId28" Type="http://schemas.openxmlformats.org/officeDocument/2006/relationships/image" Target="../media/image356.emf"/><Relationship Id="rId36" Type="http://schemas.openxmlformats.org/officeDocument/2006/relationships/image" Target="../media/image364.emf"/><Relationship Id="rId49" Type="http://schemas.openxmlformats.org/officeDocument/2006/relationships/image" Target="../media/image377.emf"/><Relationship Id="rId57" Type="http://schemas.openxmlformats.org/officeDocument/2006/relationships/image" Target="../media/image385.emf"/><Relationship Id="rId106" Type="http://schemas.openxmlformats.org/officeDocument/2006/relationships/image" Target="../media/image434.emf"/><Relationship Id="rId10" Type="http://schemas.openxmlformats.org/officeDocument/2006/relationships/image" Target="../media/image338.emf"/><Relationship Id="rId31" Type="http://schemas.openxmlformats.org/officeDocument/2006/relationships/image" Target="../media/image359.emf"/><Relationship Id="rId44" Type="http://schemas.openxmlformats.org/officeDocument/2006/relationships/image" Target="../media/image372.emf"/><Relationship Id="rId52" Type="http://schemas.openxmlformats.org/officeDocument/2006/relationships/image" Target="../media/image380.emf"/><Relationship Id="rId60" Type="http://schemas.openxmlformats.org/officeDocument/2006/relationships/image" Target="../media/image388.emf"/><Relationship Id="rId65" Type="http://schemas.openxmlformats.org/officeDocument/2006/relationships/image" Target="../media/image393.emf"/><Relationship Id="rId73" Type="http://schemas.openxmlformats.org/officeDocument/2006/relationships/image" Target="../media/image401.emf"/><Relationship Id="rId78" Type="http://schemas.openxmlformats.org/officeDocument/2006/relationships/image" Target="../media/image406.emf"/><Relationship Id="rId81" Type="http://schemas.openxmlformats.org/officeDocument/2006/relationships/image" Target="../media/image409.emf"/><Relationship Id="rId86" Type="http://schemas.openxmlformats.org/officeDocument/2006/relationships/image" Target="../media/image414.emf"/><Relationship Id="rId94" Type="http://schemas.openxmlformats.org/officeDocument/2006/relationships/image" Target="../media/image422.emf"/><Relationship Id="rId99" Type="http://schemas.openxmlformats.org/officeDocument/2006/relationships/image" Target="../media/image427.emf"/><Relationship Id="rId101" Type="http://schemas.openxmlformats.org/officeDocument/2006/relationships/image" Target="../media/image429.emf"/><Relationship Id="rId4" Type="http://schemas.openxmlformats.org/officeDocument/2006/relationships/image" Target="../media/image332.emf"/><Relationship Id="rId9" Type="http://schemas.openxmlformats.org/officeDocument/2006/relationships/image" Target="../media/image337.emf"/><Relationship Id="rId13" Type="http://schemas.openxmlformats.org/officeDocument/2006/relationships/image" Target="../media/image341.emf"/><Relationship Id="rId18" Type="http://schemas.openxmlformats.org/officeDocument/2006/relationships/image" Target="../media/image346.emf"/><Relationship Id="rId39" Type="http://schemas.openxmlformats.org/officeDocument/2006/relationships/image" Target="../media/image367.emf"/><Relationship Id="rId109" Type="http://schemas.openxmlformats.org/officeDocument/2006/relationships/image" Target="../media/image437.emf"/><Relationship Id="rId34" Type="http://schemas.openxmlformats.org/officeDocument/2006/relationships/image" Target="../media/image362.emf"/><Relationship Id="rId50" Type="http://schemas.openxmlformats.org/officeDocument/2006/relationships/image" Target="../media/image378.emf"/><Relationship Id="rId55" Type="http://schemas.openxmlformats.org/officeDocument/2006/relationships/image" Target="../media/image383.emf"/><Relationship Id="rId76" Type="http://schemas.openxmlformats.org/officeDocument/2006/relationships/image" Target="../media/image404.emf"/><Relationship Id="rId97" Type="http://schemas.openxmlformats.org/officeDocument/2006/relationships/image" Target="../media/image425.emf"/><Relationship Id="rId104" Type="http://schemas.openxmlformats.org/officeDocument/2006/relationships/image" Target="../media/image432.emf"/><Relationship Id="rId7" Type="http://schemas.openxmlformats.org/officeDocument/2006/relationships/image" Target="../media/image335.emf"/><Relationship Id="rId71" Type="http://schemas.openxmlformats.org/officeDocument/2006/relationships/image" Target="../media/image399.emf"/><Relationship Id="rId92" Type="http://schemas.openxmlformats.org/officeDocument/2006/relationships/image" Target="../media/image420.emf"/><Relationship Id="rId2" Type="http://schemas.openxmlformats.org/officeDocument/2006/relationships/notesSlide" Target="../notesSlides/notesSlide7.xml"/><Relationship Id="rId29" Type="http://schemas.openxmlformats.org/officeDocument/2006/relationships/image" Target="../media/image357.emf"/><Relationship Id="rId24" Type="http://schemas.openxmlformats.org/officeDocument/2006/relationships/image" Target="../media/image352.emf"/><Relationship Id="rId40" Type="http://schemas.openxmlformats.org/officeDocument/2006/relationships/image" Target="../media/image368.emf"/><Relationship Id="rId45" Type="http://schemas.openxmlformats.org/officeDocument/2006/relationships/image" Target="../media/image373.emf"/><Relationship Id="rId66" Type="http://schemas.openxmlformats.org/officeDocument/2006/relationships/image" Target="../media/image394.emf"/><Relationship Id="rId87" Type="http://schemas.openxmlformats.org/officeDocument/2006/relationships/image" Target="../media/image415.emf"/><Relationship Id="rId110" Type="http://schemas.openxmlformats.org/officeDocument/2006/relationships/image" Target="../media/image438.emf"/><Relationship Id="rId61" Type="http://schemas.openxmlformats.org/officeDocument/2006/relationships/image" Target="../media/image389.emf"/><Relationship Id="rId82" Type="http://schemas.openxmlformats.org/officeDocument/2006/relationships/image" Target="../media/image410.emf"/><Relationship Id="rId19" Type="http://schemas.openxmlformats.org/officeDocument/2006/relationships/image" Target="../media/image347.emf"/><Relationship Id="rId14" Type="http://schemas.openxmlformats.org/officeDocument/2006/relationships/image" Target="../media/image342.emf"/><Relationship Id="rId30" Type="http://schemas.openxmlformats.org/officeDocument/2006/relationships/image" Target="../media/image358.emf"/><Relationship Id="rId35" Type="http://schemas.openxmlformats.org/officeDocument/2006/relationships/image" Target="../media/image363.emf"/><Relationship Id="rId56" Type="http://schemas.openxmlformats.org/officeDocument/2006/relationships/image" Target="../media/image384.emf"/><Relationship Id="rId77" Type="http://schemas.openxmlformats.org/officeDocument/2006/relationships/image" Target="../media/image405.emf"/><Relationship Id="rId100" Type="http://schemas.openxmlformats.org/officeDocument/2006/relationships/image" Target="../media/image428.emf"/><Relationship Id="rId105" Type="http://schemas.openxmlformats.org/officeDocument/2006/relationships/image" Target="../media/image433.emf"/><Relationship Id="rId8" Type="http://schemas.openxmlformats.org/officeDocument/2006/relationships/image" Target="../media/image336.emf"/><Relationship Id="rId51" Type="http://schemas.openxmlformats.org/officeDocument/2006/relationships/image" Target="../media/image379.emf"/><Relationship Id="rId72" Type="http://schemas.openxmlformats.org/officeDocument/2006/relationships/image" Target="../media/image400.emf"/><Relationship Id="rId93" Type="http://schemas.openxmlformats.org/officeDocument/2006/relationships/image" Target="../media/image421.emf"/><Relationship Id="rId98" Type="http://schemas.openxmlformats.org/officeDocument/2006/relationships/image" Target="../media/image426.emf"/><Relationship Id="rId3" Type="http://schemas.openxmlformats.org/officeDocument/2006/relationships/image" Target="../media/image331.emf"/><Relationship Id="rId25" Type="http://schemas.openxmlformats.org/officeDocument/2006/relationships/image" Target="../media/image353.emf"/><Relationship Id="rId46" Type="http://schemas.openxmlformats.org/officeDocument/2006/relationships/image" Target="../media/image374.emf"/><Relationship Id="rId67" Type="http://schemas.openxmlformats.org/officeDocument/2006/relationships/image" Target="../media/image395.emf"/><Relationship Id="rId20" Type="http://schemas.openxmlformats.org/officeDocument/2006/relationships/image" Target="../media/image348.emf"/><Relationship Id="rId41" Type="http://schemas.openxmlformats.org/officeDocument/2006/relationships/image" Target="../media/image369.emf"/><Relationship Id="rId62" Type="http://schemas.openxmlformats.org/officeDocument/2006/relationships/image" Target="../media/image390.emf"/><Relationship Id="rId83" Type="http://schemas.openxmlformats.org/officeDocument/2006/relationships/image" Target="../media/image411.emf"/><Relationship Id="rId88" Type="http://schemas.openxmlformats.org/officeDocument/2006/relationships/image" Target="../media/image416.emf"/><Relationship Id="rId111" Type="http://schemas.openxmlformats.org/officeDocument/2006/relationships/image" Target="../media/image439.png"/></Relationships>
</file>

<file path=ppt/slides/_rels/slide8.xml.rels><?xml version="1.0" encoding="UTF-8" standalone="yes"?>
<Relationships xmlns="http://schemas.openxmlformats.org/package/2006/relationships"><Relationship Id="rId8" Type="http://schemas.openxmlformats.org/officeDocument/2006/relationships/image" Target="../media/image447.emf"/><Relationship Id="rId13" Type="http://schemas.openxmlformats.org/officeDocument/2006/relationships/image" Target="../media/image452.emf"/><Relationship Id="rId18" Type="http://schemas.openxmlformats.org/officeDocument/2006/relationships/image" Target="../media/image457.emf"/><Relationship Id="rId26" Type="http://schemas.openxmlformats.org/officeDocument/2006/relationships/image" Target="../media/image465.emf"/><Relationship Id="rId3" Type="http://schemas.openxmlformats.org/officeDocument/2006/relationships/image" Target="../media/image442.emf"/><Relationship Id="rId21" Type="http://schemas.openxmlformats.org/officeDocument/2006/relationships/image" Target="../media/image460.emf"/><Relationship Id="rId7" Type="http://schemas.openxmlformats.org/officeDocument/2006/relationships/image" Target="../media/image446.emf"/><Relationship Id="rId12" Type="http://schemas.openxmlformats.org/officeDocument/2006/relationships/image" Target="../media/image451.emf"/><Relationship Id="rId17" Type="http://schemas.openxmlformats.org/officeDocument/2006/relationships/image" Target="../media/image456.emf"/><Relationship Id="rId25" Type="http://schemas.openxmlformats.org/officeDocument/2006/relationships/image" Target="../media/image464.emf"/><Relationship Id="rId2" Type="http://schemas.openxmlformats.org/officeDocument/2006/relationships/notesSlide" Target="../notesSlides/notesSlide8.xml"/><Relationship Id="rId16" Type="http://schemas.openxmlformats.org/officeDocument/2006/relationships/image" Target="../media/image455.emf"/><Relationship Id="rId20" Type="http://schemas.openxmlformats.org/officeDocument/2006/relationships/image" Target="../media/image459.emf"/><Relationship Id="rId29" Type="http://schemas.openxmlformats.org/officeDocument/2006/relationships/image" Target="../media/image468.emf"/><Relationship Id="rId1" Type="http://schemas.openxmlformats.org/officeDocument/2006/relationships/slideLayout" Target="../slideLayouts/slideLayout4.xml"/><Relationship Id="rId6" Type="http://schemas.openxmlformats.org/officeDocument/2006/relationships/image" Target="../media/image445.emf"/><Relationship Id="rId11" Type="http://schemas.openxmlformats.org/officeDocument/2006/relationships/image" Target="../media/image450.emf"/><Relationship Id="rId24" Type="http://schemas.openxmlformats.org/officeDocument/2006/relationships/image" Target="../media/image463.emf"/><Relationship Id="rId32" Type="http://schemas.openxmlformats.org/officeDocument/2006/relationships/image" Target="../media/image471.jpeg"/><Relationship Id="rId5" Type="http://schemas.openxmlformats.org/officeDocument/2006/relationships/image" Target="../media/image444.emf"/><Relationship Id="rId15" Type="http://schemas.openxmlformats.org/officeDocument/2006/relationships/image" Target="../media/image454.emf"/><Relationship Id="rId23" Type="http://schemas.openxmlformats.org/officeDocument/2006/relationships/image" Target="../media/image462.emf"/><Relationship Id="rId28" Type="http://schemas.openxmlformats.org/officeDocument/2006/relationships/image" Target="../media/image467.emf"/><Relationship Id="rId10" Type="http://schemas.openxmlformats.org/officeDocument/2006/relationships/image" Target="../media/image449.emf"/><Relationship Id="rId19" Type="http://schemas.openxmlformats.org/officeDocument/2006/relationships/image" Target="../media/image458.emf"/><Relationship Id="rId31" Type="http://schemas.openxmlformats.org/officeDocument/2006/relationships/image" Target="../media/image470.png"/><Relationship Id="rId4" Type="http://schemas.openxmlformats.org/officeDocument/2006/relationships/image" Target="../media/image443.emf"/><Relationship Id="rId9" Type="http://schemas.openxmlformats.org/officeDocument/2006/relationships/image" Target="../media/image448.emf"/><Relationship Id="rId14" Type="http://schemas.openxmlformats.org/officeDocument/2006/relationships/image" Target="../media/image453.emf"/><Relationship Id="rId22" Type="http://schemas.openxmlformats.org/officeDocument/2006/relationships/image" Target="../media/image461.emf"/><Relationship Id="rId27" Type="http://schemas.openxmlformats.org/officeDocument/2006/relationships/image" Target="../media/image466.emf"/><Relationship Id="rId30" Type="http://schemas.openxmlformats.org/officeDocument/2006/relationships/image" Target="../media/image469.emf"/></Relationships>
</file>

<file path=ppt/slides/_rels/slide9.xml.rels><?xml version="1.0" encoding="UTF-8" standalone="yes"?>
<Relationships xmlns="http://schemas.openxmlformats.org/package/2006/relationships"><Relationship Id="rId26" Type="http://schemas.openxmlformats.org/officeDocument/2006/relationships/image" Target="../media/image495.emf"/><Relationship Id="rId21" Type="http://schemas.openxmlformats.org/officeDocument/2006/relationships/image" Target="../media/image490.emf"/><Relationship Id="rId42" Type="http://schemas.openxmlformats.org/officeDocument/2006/relationships/image" Target="../media/image511.emf"/><Relationship Id="rId47" Type="http://schemas.openxmlformats.org/officeDocument/2006/relationships/image" Target="../media/image516.emf"/><Relationship Id="rId63" Type="http://schemas.openxmlformats.org/officeDocument/2006/relationships/image" Target="../media/image532.emf"/><Relationship Id="rId68" Type="http://schemas.openxmlformats.org/officeDocument/2006/relationships/image" Target="../media/image537.emf"/><Relationship Id="rId16" Type="http://schemas.openxmlformats.org/officeDocument/2006/relationships/image" Target="../media/image485.emf"/><Relationship Id="rId11" Type="http://schemas.openxmlformats.org/officeDocument/2006/relationships/image" Target="../media/image480.emf"/><Relationship Id="rId24" Type="http://schemas.openxmlformats.org/officeDocument/2006/relationships/image" Target="../media/image493.emf"/><Relationship Id="rId32" Type="http://schemas.openxmlformats.org/officeDocument/2006/relationships/image" Target="../media/image501.emf"/><Relationship Id="rId37" Type="http://schemas.openxmlformats.org/officeDocument/2006/relationships/image" Target="../media/image506.emf"/><Relationship Id="rId40" Type="http://schemas.openxmlformats.org/officeDocument/2006/relationships/image" Target="../media/image509.emf"/><Relationship Id="rId45" Type="http://schemas.openxmlformats.org/officeDocument/2006/relationships/image" Target="../media/image514.emf"/><Relationship Id="rId53" Type="http://schemas.openxmlformats.org/officeDocument/2006/relationships/image" Target="../media/image522.emf"/><Relationship Id="rId58" Type="http://schemas.openxmlformats.org/officeDocument/2006/relationships/image" Target="../media/image527.emf"/><Relationship Id="rId66" Type="http://schemas.openxmlformats.org/officeDocument/2006/relationships/image" Target="../media/image535.emf"/><Relationship Id="rId74" Type="http://schemas.openxmlformats.org/officeDocument/2006/relationships/image" Target="../media/image543.emf"/><Relationship Id="rId79" Type="http://schemas.openxmlformats.org/officeDocument/2006/relationships/image" Target="../media/image441.png"/><Relationship Id="rId5" Type="http://schemas.openxmlformats.org/officeDocument/2006/relationships/image" Target="../media/image474.emf"/><Relationship Id="rId61" Type="http://schemas.openxmlformats.org/officeDocument/2006/relationships/image" Target="../media/image530.emf"/><Relationship Id="rId19" Type="http://schemas.openxmlformats.org/officeDocument/2006/relationships/image" Target="../media/image488.emf"/><Relationship Id="rId14" Type="http://schemas.openxmlformats.org/officeDocument/2006/relationships/image" Target="../media/image483.emf"/><Relationship Id="rId22" Type="http://schemas.openxmlformats.org/officeDocument/2006/relationships/image" Target="../media/image491.emf"/><Relationship Id="rId27" Type="http://schemas.openxmlformats.org/officeDocument/2006/relationships/image" Target="../media/image496.emf"/><Relationship Id="rId30" Type="http://schemas.openxmlformats.org/officeDocument/2006/relationships/image" Target="../media/image499.emf"/><Relationship Id="rId35" Type="http://schemas.openxmlformats.org/officeDocument/2006/relationships/image" Target="../media/image504.emf"/><Relationship Id="rId43" Type="http://schemas.openxmlformats.org/officeDocument/2006/relationships/image" Target="../media/image512.emf"/><Relationship Id="rId48" Type="http://schemas.openxmlformats.org/officeDocument/2006/relationships/image" Target="../media/image517.emf"/><Relationship Id="rId56" Type="http://schemas.openxmlformats.org/officeDocument/2006/relationships/image" Target="../media/image525.emf"/><Relationship Id="rId64" Type="http://schemas.openxmlformats.org/officeDocument/2006/relationships/image" Target="../media/image533.emf"/><Relationship Id="rId69" Type="http://schemas.openxmlformats.org/officeDocument/2006/relationships/image" Target="../media/image538.emf"/><Relationship Id="rId77" Type="http://schemas.openxmlformats.org/officeDocument/2006/relationships/image" Target="../media/image546.png"/><Relationship Id="rId8" Type="http://schemas.openxmlformats.org/officeDocument/2006/relationships/image" Target="../media/image477.emf"/><Relationship Id="rId51" Type="http://schemas.openxmlformats.org/officeDocument/2006/relationships/image" Target="../media/image520.emf"/><Relationship Id="rId72" Type="http://schemas.openxmlformats.org/officeDocument/2006/relationships/image" Target="../media/image541.emf"/><Relationship Id="rId3" Type="http://schemas.openxmlformats.org/officeDocument/2006/relationships/image" Target="../media/image472.emf"/><Relationship Id="rId12" Type="http://schemas.openxmlformats.org/officeDocument/2006/relationships/image" Target="../media/image481.emf"/><Relationship Id="rId17" Type="http://schemas.openxmlformats.org/officeDocument/2006/relationships/image" Target="../media/image486.emf"/><Relationship Id="rId25" Type="http://schemas.openxmlformats.org/officeDocument/2006/relationships/image" Target="../media/image494.emf"/><Relationship Id="rId33" Type="http://schemas.openxmlformats.org/officeDocument/2006/relationships/image" Target="../media/image502.emf"/><Relationship Id="rId38" Type="http://schemas.openxmlformats.org/officeDocument/2006/relationships/image" Target="../media/image507.emf"/><Relationship Id="rId46" Type="http://schemas.openxmlformats.org/officeDocument/2006/relationships/image" Target="../media/image515.emf"/><Relationship Id="rId59" Type="http://schemas.openxmlformats.org/officeDocument/2006/relationships/image" Target="../media/image528.emf"/><Relationship Id="rId67" Type="http://schemas.openxmlformats.org/officeDocument/2006/relationships/image" Target="../media/image536.emf"/><Relationship Id="rId20" Type="http://schemas.openxmlformats.org/officeDocument/2006/relationships/image" Target="../media/image489.emf"/><Relationship Id="rId41" Type="http://schemas.openxmlformats.org/officeDocument/2006/relationships/image" Target="../media/image510.emf"/><Relationship Id="rId54" Type="http://schemas.openxmlformats.org/officeDocument/2006/relationships/image" Target="../media/image523.emf"/><Relationship Id="rId62" Type="http://schemas.openxmlformats.org/officeDocument/2006/relationships/image" Target="../media/image531.emf"/><Relationship Id="rId70" Type="http://schemas.openxmlformats.org/officeDocument/2006/relationships/image" Target="../media/image539.emf"/><Relationship Id="rId75" Type="http://schemas.openxmlformats.org/officeDocument/2006/relationships/image" Target="../media/image544.emf"/><Relationship Id="rId1" Type="http://schemas.openxmlformats.org/officeDocument/2006/relationships/slideLayout" Target="../slideLayouts/slideLayout12.xml"/><Relationship Id="rId6" Type="http://schemas.openxmlformats.org/officeDocument/2006/relationships/image" Target="../media/image475.emf"/><Relationship Id="rId15" Type="http://schemas.openxmlformats.org/officeDocument/2006/relationships/image" Target="../media/image484.emf"/><Relationship Id="rId23" Type="http://schemas.openxmlformats.org/officeDocument/2006/relationships/image" Target="../media/image492.emf"/><Relationship Id="rId28" Type="http://schemas.openxmlformats.org/officeDocument/2006/relationships/image" Target="../media/image497.emf"/><Relationship Id="rId36" Type="http://schemas.openxmlformats.org/officeDocument/2006/relationships/image" Target="../media/image505.emf"/><Relationship Id="rId49" Type="http://schemas.openxmlformats.org/officeDocument/2006/relationships/image" Target="../media/image518.emf"/><Relationship Id="rId57" Type="http://schemas.openxmlformats.org/officeDocument/2006/relationships/image" Target="../media/image526.emf"/><Relationship Id="rId10" Type="http://schemas.openxmlformats.org/officeDocument/2006/relationships/image" Target="../media/image479.emf"/><Relationship Id="rId31" Type="http://schemas.openxmlformats.org/officeDocument/2006/relationships/image" Target="../media/image500.emf"/><Relationship Id="rId44" Type="http://schemas.openxmlformats.org/officeDocument/2006/relationships/image" Target="../media/image513.emf"/><Relationship Id="rId52" Type="http://schemas.openxmlformats.org/officeDocument/2006/relationships/image" Target="../media/image521.emf"/><Relationship Id="rId60" Type="http://schemas.openxmlformats.org/officeDocument/2006/relationships/image" Target="../media/image529.emf"/><Relationship Id="rId65" Type="http://schemas.openxmlformats.org/officeDocument/2006/relationships/image" Target="../media/image534.emf"/><Relationship Id="rId73" Type="http://schemas.openxmlformats.org/officeDocument/2006/relationships/image" Target="../media/image542.emf"/><Relationship Id="rId78" Type="http://schemas.openxmlformats.org/officeDocument/2006/relationships/image" Target="../media/image547.png"/><Relationship Id="rId4" Type="http://schemas.openxmlformats.org/officeDocument/2006/relationships/image" Target="../media/image473.emf"/><Relationship Id="rId9" Type="http://schemas.openxmlformats.org/officeDocument/2006/relationships/image" Target="../media/image478.emf"/><Relationship Id="rId13" Type="http://schemas.openxmlformats.org/officeDocument/2006/relationships/image" Target="../media/image482.emf"/><Relationship Id="rId18" Type="http://schemas.openxmlformats.org/officeDocument/2006/relationships/image" Target="../media/image487.emf"/><Relationship Id="rId39" Type="http://schemas.openxmlformats.org/officeDocument/2006/relationships/image" Target="../media/image508.emf"/><Relationship Id="rId34" Type="http://schemas.openxmlformats.org/officeDocument/2006/relationships/image" Target="../media/image503.emf"/><Relationship Id="rId50" Type="http://schemas.openxmlformats.org/officeDocument/2006/relationships/image" Target="../media/image519.emf"/><Relationship Id="rId55" Type="http://schemas.openxmlformats.org/officeDocument/2006/relationships/image" Target="../media/image524.emf"/><Relationship Id="rId76" Type="http://schemas.openxmlformats.org/officeDocument/2006/relationships/image" Target="../media/image545.emf"/><Relationship Id="rId7" Type="http://schemas.openxmlformats.org/officeDocument/2006/relationships/image" Target="../media/image476.emf"/><Relationship Id="rId71" Type="http://schemas.openxmlformats.org/officeDocument/2006/relationships/image" Target="../media/image540.emf"/><Relationship Id="rId2" Type="http://schemas.openxmlformats.org/officeDocument/2006/relationships/notesSlide" Target="../notesSlides/notesSlide9.xml"/><Relationship Id="rId29" Type="http://schemas.openxmlformats.org/officeDocument/2006/relationships/image" Target="../media/image49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035324"/>
            <a:ext cx="4608512"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horzBrick">
            <a:fgClr>
              <a:srgbClr val="FFCC99"/>
            </a:fgClr>
            <a:bgClr>
              <a:schemeClr val="bg1"/>
            </a:bgClr>
          </a:pattFill>
          <a:ln w="28575">
            <a:solidFill>
              <a:srgbClr val="FF6600"/>
            </a:solidFill>
            <a:miter lim="800000"/>
            <a:headEnd/>
            <a:tailEnd/>
          </a:ln>
        </p:spPr>
        <p:txBody>
          <a:bodyPr lIns="91425" tIns="45713" rIns="91425" bIns="45713"/>
          <a:lstStyle/>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000066"/>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rPr>
              <a:t>D</a:t>
            </a:r>
            <a:r>
              <a:rPr lang="en-GB" sz="2100" dirty="0">
                <a:solidFill>
                  <a:srgbClr val="000066"/>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000066"/>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000066"/>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26" name="Text Box 6"/>
          <p:cNvSpPr txBox="1">
            <a:spLocks noChangeArrowheads="1"/>
          </p:cNvSpPr>
          <p:nvPr/>
        </p:nvSpPr>
        <p:spPr bwMode="auto">
          <a:xfrm>
            <a:off x="5400576" y="3831807"/>
            <a:ext cx="4722510" cy="3100061"/>
          </a:xfrm>
          <a:prstGeom prst="rect">
            <a:avLst/>
          </a:prstGeom>
          <a:blipFill>
            <a:blip r:embed="rId5"/>
            <a:stretch>
              <a:fillRect/>
            </a:stretch>
          </a:blipFill>
          <a:ln w="50800" cap="sq" cmpd="sng">
            <a:solidFill>
              <a:srgbClr val="FF0066"/>
            </a:solidFill>
            <a:prstDash val="solid"/>
            <a:bevel/>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eaLnBrk="0" hangingPunct="0">
              <a:defRPr/>
            </a:pPr>
            <a:r>
              <a:rPr lang="cs-CZ" sz="3600" dirty="0">
                <a:ln w="28575" cap="rnd" cmpd="dbl">
                  <a:noFill/>
                  <a:bevel/>
                </a:ln>
                <a:effectLst/>
                <a:latin typeface="Algerian" panose="04020705040A02060702" pitchFamily="82" charset="0"/>
                <a:ea typeface="Gungsuh" pitchFamily="18" charset="-127"/>
                <a:cs typeface="Arial" panose="020B0604020202020204" pitchFamily="34" charset="0"/>
              </a:rPr>
              <a:t>                   </a:t>
            </a:r>
            <a:r>
              <a:rPr lang="cs-CZ" sz="4000" dirty="0">
                <a:ln w="38100" cap="rnd" cmpd="dbl">
                  <a:solidFill>
                    <a:srgbClr val="FFFF00"/>
                  </a:solidFill>
                  <a:bevel/>
                </a:ln>
                <a:solidFill>
                  <a:srgbClr val="0000FF"/>
                </a:solidFill>
                <a:effectLst/>
                <a:latin typeface="Arial Black" panose="020B0A04020102020204" pitchFamily="34" charset="0"/>
                <a:ea typeface="Gungsuh" pitchFamily="18" charset="-127"/>
                <a:cs typeface="Arial" panose="020B0604020202020204" pitchFamily="34" charset="0"/>
              </a:rPr>
              <a:t>12</a:t>
            </a:r>
            <a:r>
              <a:rPr lang="cs-CZ" sz="4800" dirty="0">
                <a:ln w="38100" cap="rnd" cmpd="dbl">
                  <a:solidFill>
                    <a:srgbClr val="FFFF00"/>
                  </a:solidFill>
                  <a:bevel/>
                </a:ln>
                <a:solidFill>
                  <a:srgbClr val="0000FF"/>
                </a:solidFill>
                <a:effectLst/>
                <a:latin typeface="Arial Black" panose="020B0A04020102020204" pitchFamily="34" charset="0"/>
                <a:ea typeface="Gungsuh" pitchFamily="18" charset="-127"/>
                <a:cs typeface="Arial" panose="020B0604020202020204" pitchFamily="34" charset="0"/>
              </a:rPr>
              <a:t>.</a:t>
            </a:r>
          </a:p>
          <a:p>
            <a:pPr algn="ctr" eaLnBrk="0" hangingPunct="0">
              <a:defRPr/>
            </a:pPr>
            <a:r>
              <a:rPr lang="cs-CZ" sz="4700" dirty="0">
                <a:ln w="38100" cap="rnd" cmpd="dbl">
                  <a:solidFill>
                    <a:srgbClr val="FFFF00"/>
                  </a:solidFill>
                  <a:bevel/>
                </a:ln>
                <a:solidFill>
                  <a:srgbClr val="0000FF"/>
                </a:solidFill>
                <a:effectLst/>
                <a:latin typeface="Arial Black" panose="020B0A04020102020204" pitchFamily="34" charset="0"/>
                <a:ea typeface="Gungsuh" pitchFamily="18" charset="-127"/>
                <a:cs typeface="Arial" panose="020B0604020202020204" pitchFamily="34" charset="0"/>
              </a:rPr>
              <a:t>SK STAP TRATEC Vilémo</a:t>
            </a:r>
            <a:r>
              <a:rPr lang="cs-CZ" sz="4700" dirty="0">
                <a:ln w="19050" cap="rnd" cmpd="dbl">
                  <a:solidFill>
                    <a:srgbClr val="FFFF00"/>
                  </a:solidFill>
                  <a:bevel/>
                </a:ln>
                <a:solidFill>
                  <a:srgbClr val="0000FF"/>
                </a:solidFill>
                <a:effectLst/>
                <a:latin typeface="Arial Black" panose="020B0A04020102020204" pitchFamily="34" charset="0"/>
                <a:ea typeface="Gungsuh" pitchFamily="18" charset="-127"/>
                <a:cs typeface="Arial" panose="020B0604020202020204" pitchFamily="34" charset="0"/>
              </a:rPr>
              <a:t>v </a:t>
            </a:r>
          </a:p>
        </p:txBody>
      </p:sp>
      <p:sp>
        <p:nvSpPr>
          <p:cNvPr id="27" name="TextovéPole 26"/>
          <p:cNvSpPr txBox="1"/>
          <p:nvPr/>
        </p:nvSpPr>
        <p:spPr>
          <a:xfrm>
            <a:off x="5370558" y="2395364"/>
            <a:ext cx="4752528" cy="1224583"/>
          </a:xfrm>
          <a:prstGeom prst="rect">
            <a:avLst/>
          </a:prstGeom>
          <a:solidFill>
            <a:schemeClr val="accent1">
              <a:lumMod val="20000"/>
              <a:lumOff val="80000"/>
            </a:schemeClr>
          </a:solidFill>
          <a:ln w="50800" cap="rnd" cmpd="sng">
            <a:gradFill>
              <a:gsLst>
                <a:gs pos="11000">
                  <a:srgbClr val="CC0099"/>
                </a:gs>
                <a:gs pos="63000">
                  <a:srgbClr val="E3FCA6"/>
                </a:gs>
              </a:gsLst>
              <a:lin ang="5400000" scaled="1"/>
            </a:gradFill>
            <a:prstDash val="sysDash"/>
            <a:miter lim="800000"/>
          </a:ln>
          <a:effectLst>
            <a:glow rad="101600">
              <a:srgbClr val="FFFF66">
                <a:alpha val="40000"/>
              </a:srgbClr>
            </a:glow>
          </a:effectLst>
          <a:scene3d>
            <a:camera prst="orthographicFront"/>
            <a:lightRig rig="threePt" dir="t"/>
          </a:scene3d>
          <a:sp3d contourW="12700">
            <a:contourClr>
              <a:schemeClr val="bg1"/>
            </a:contourClr>
          </a:sp3d>
        </p:spPr>
        <p:txBody>
          <a:bodyPr wrap="square" rtlCol="0" anchor="ctr">
            <a:noAutofit/>
            <a:sp3d contourW="12700">
              <a:extrusionClr>
                <a:schemeClr val="bg1"/>
              </a:extrusionClr>
              <a:contourClr>
                <a:srgbClr val="FFFFFF"/>
              </a:contourClr>
            </a:sp3d>
          </a:bodyPr>
          <a:lstStyle/>
          <a:p>
            <a:pPr algn="ctr"/>
            <a:r>
              <a:rPr lang="cs-CZ" sz="4000" dirty="0">
                <a:ln w="12700">
                  <a:noFill/>
                </a:ln>
                <a:solidFill>
                  <a:srgbClr val="9900CC"/>
                </a:solidFill>
                <a:effectLst>
                  <a:reflection endPos="0" dist="50800" dir="5400000" sy="-100000" algn="bl" rotWithShape="0"/>
                </a:effectLst>
                <a:latin typeface="Britannic Bold" panose="020B0903060703020204" pitchFamily="34" charset="0"/>
                <a:ea typeface="Tahoma" panose="020B0604030504040204" pitchFamily="34" charset="0"/>
                <a:cs typeface="Arial" panose="020B0604020202020204" pitchFamily="34" charset="0"/>
              </a:rPr>
              <a:t>14.4.2018 sobota    </a:t>
            </a:r>
          </a:p>
          <a:p>
            <a:pPr algn="ctr"/>
            <a:r>
              <a:rPr lang="cs-CZ" sz="3600" dirty="0">
                <a:ln w="12700">
                  <a:noFill/>
                </a:ln>
                <a:solidFill>
                  <a:srgbClr val="9900CC"/>
                </a:solidFill>
                <a:effectLst>
                  <a:reflection endPos="0" dist="50800" dir="5400000" sy="-100000" algn="bl" rotWithShape="0"/>
                </a:effectLst>
                <a:latin typeface="Britannic Bold" panose="020B0903060703020204" pitchFamily="34" charset="0"/>
                <a:ea typeface="Tahoma" panose="020B0604030504040204" pitchFamily="34" charset="0"/>
                <a:cs typeface="Arial" panose="020B0604020202020204" pitchFamily="34" charset="0"/>
              </a:rPr>
              <a:t>10:15 hod  21. kolo</a:t>
            </a:r>
            <a:endParaRPr lang="cs-CZ" sz="2800" dirty="0">
              <a:ln w="12700">
                <a:noFill/>
              </a:ln>
              <a:solidFill>
                <a:srgbClr val="9900CC"/>
              </a:solidFill>
              <a:effectLst>
                <a:reflection endPos="0" dist="50800" dir="5400000" sy="-100000" algn="bl" rotWithShape="0"/>
              </a:effectLst>
              <a:latin typeface="Britannic Bold" panose="020B0903060703020204" pitchFamily="34" charset="0"/>
              <a:ea typeface="Tahoma" panose="020B0604030504040204" pitchFamily="34" charset="0"/>
              <a:cs typeface="Arial" panose="020B0604020202020204" pitchFamily="34" charset="0"/>
            </a:endParaRPr>
          </a:p>
        </p:txBody>
      </p:sp>
      <p:sp>
        <p:nvSpPr>
          <p:cNvPr id="28" name="AutoShape 3" descr="ů§"/>
          <p:cNvSpPr>
            <a:spLocks noChangeArrowheads="1"/>
          </p:cNvSpPr>
          <p:nvPr/>
        </p:nvSpPr>
        <p:spPr bwMode="auto">
          <a:xfrm>
            <a:off x="5370558" y="72000"/>
            <a:ext cx="4752000" cy="975763"/>
          </a:xfrm>
          <a:prstGeom prst="flowChartAlternateProcess">
            <a:avLst/>
          </a:prstGeom>
          <a:pattFill prst="solidDmnd">
            <a:fgClr>
              <a:srgbClr val="F7F775"/>
            </a:fgClr>
            <a:bgClr>
              <a:schemeClr val="bg1"/>
            </a:bgClr>
          </a:pattFill>
          <a:ln w="57150" cap="flat" cmpd="sng">
            <a:solidFill>
              <a:srgbClr val="00CC66"/>
            </a:solidFill>
            <a:prstDash val="sysDash"/>
            <a:round/>
            <a:headEnd/>
            <a:tailEnd/>
          </a:ln>
          <a:effectLst/>
          <a:scene3d>
            <a:camera prst="orthographicFront"/>
            <a:lightRig rig="threePt" dir="t"/>
          </a:scene3d>
          <a:sp3d>
            <a:bevelT w="5080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2800" dirty="0">
                <a:ln w="9525" cap="rnd">
                  <a:noFill/>
                  <a:miter lim="800000"/>
                </a:ln>
                <a:gradFill>
                  <a:gsLst>
                    <a:gs pos="23000">
                      <a:schemeClr val="accent1">
                        <a:lumMod val="75000"/>
                      </a:schemeClr>
                    </a:gs>
                    <a:gs pos="72000">
                      <a:srgbClr val="CC0099"/>
                    </a:gs>
                  </a:gsLst>
                  <a:lin ang="5400000" scaled="1"/>
                </a:gradFill>
                <a:latin typeface="Algerian" panose="04020705040A02060702" pitchFamily="82" charset="0"/>
                <a:ea typeface="SimHei" pitchFamily="49" charset="-122"/>
                <a:cs typeface="Arial" panose="020B0604020202020204" pitchFamily="34" charset="0"/>
              </a:rPr>
              <a:t>Fotbalový zpravodaj</a:t>
            </a:r>
          </a:p>
          <a:p>
            <a:pPr algn="ctr" eaLnBrk="0" hangingPunct="0">
              <a:defRPr/>
            </a:pPr>
            <a:r>
              <a:rPr lang="cs-CZ" sz="2800" dirty="0">
                <a:ln w="9525" cap="rnd">
                  <a:noFill/>
                  <a:miter lim="800000"/>
                </a:ln>
                <a:gradFill>
                  <a:gsLst>
                    <a:gs pos="23000">
                      <a:schemeClr val="accent1">
                        <a:lumMod val="75000"/>
                      </a:schemeClr>
                    </a:gs>
                    <a:gs pos="72000">
                      <a:srgbClr val="CC0099"/>
                    </a:gs>
                  </a:gsLst>
                  <a:lin ang="5400000" scaled="1"/>
                </a:gradFill>
                <a:latin typeface="Algerian" panose="04020705040A02060702" pitchFamily="82" charset="0"/>
                <a:ea typeface="SimHei" pitchFamily="49" charset="-122"/>
                <a:cs typeface="Arial" panose="020B0604020202020204" pitchFamily="34" charset="0"/>
              </a:rPr>
              <a:t>SK Štětí, </a:t>
            </a:r>
            <a:r>
              <a:rPr lang="cs-CZ" sz="2800" dirty="0" err="1">
                <a:ln w="9525" cap="rnd">
                  <a:noFill/>
                  <a:miter lim="800000"/>
                </a:ln>
                <a:gradFill>
                  <a:gsLst>
                    <a:gs pos="23000">
                      <a:schemeClr val="accent1">
                        <a:lumMod val="75000"/>
                      </a:schemeClr>
                    </a:gs>
                    <a:gs pos="72000">
                      <a:srgbClr val="CC0099"/>
                    </a:gs>
                  </a:gsLst>
                  <a:lin ang="5400000" scaled="1"/>
                </a:gradFill>
                <a:latin typeface="Algerian" panose="04020705040A02060702" pitchFamily="82" charset="0"/>
                <a:ea typeface="SimHei" pitchFamily="49" charset="-122"/>
                <a:cs typeface="Arial" panose="020B0604020202020204" pitchFamily="34" charset="0"/>
              </a:rPr>
              <a:t>z.s</a:t>
            </a:r>
            <a:r>
              <a:rPr lang="cs-CZ" sz="2800" dirty="0">
                <a:ln w="9525" cap="rnd">
                  <a:noFill/>
                  <a:miter lim="800000"/>
                </a:ln>
                <a:gradFill>
                  <a:gsLst>
                    <a:gs pos="23000">
                      <a:schemeClr val="accent1">
                        <a:lumMod val="75000"/>
                      </a:schemeClr>
                    </a:gs>
                    <a:gs pos="72000">
                      <a:srgbClr val="CC0099"/>
                    </a:gs>
                  </a:gsLst>
                  <a:lin ang="5400000" scaled="1"/>
                </a:gradFill>
                <a:latin typeface="Algerian" panose="04020705040A02060702" pitchFamily="82" charset="0"/>
                <a:ea typeface="SimHei" pitchFamily="49" charset="-122"/>
                <a:cs typeface="Arial" panose="020B0604020202020204" pitchFamily="34" charset="0"/>
              </a:rPr>
              <a:t>.</a:t>
            </a:r>
          </a:p>
        </p:txBody>
      </p:sp>
      <p:sp>
        <p:nvSpPr>
          <p:cNvPr id="14" name="TextovéPole 13"/>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32" name="TextovéPole 31"/>
          <p:cNvSpPr txBox="1"/>
          <p:nvPr/>
        </p:nvSpPr>
        <p:spPr>
          <a:xfrm>
            <a:off x="5370558" y="1171228"/>
            <a:ext cx="4722518" cy="1067403"/>
          </a:xfrm>
          <a:prstGeom prst="rect">
            <a:avLst/>
          </a:prstGeom>
          <a:solidFill>
            <a:srgbClr val="FF3300"/>
          </a:solidFill>
          <a:ln w="57150" cmpd="sng">
            <a:solidFill>
              <a:srgbClr val="0066FF"/>
            </a:solidFill>
            <a:prstDash val="dash"/>
            <a:miter lim="800000"/>
          </a:ln>
          <a:effectLst>
            <a:innerShdw blurRad="63500" dist="50800" dir="10800000">
              <a:srgbClr val="FF3399">
                <a:alpha val="49804"/>
              </a:srgbClr>
            </a:innerShdw>
          </a:effectLst>
          <a:scene3d>
            <a:camera prst="orthographicFront"/>
            <a:lightRig rig="threePt" dir="t"/>
          </a:scene3d>
          <a:sp3d contourW="12700" prstMaterial="matte">
            <a:bevelT w="0" h="0" prst="coolSlant"/>
            <a:extrusionClr>
              <a:srgbClr val="CC00CC"/>
            </a:extrusionClr>
            <a:contourClr>
              <a:schemeClr val="bg1"/>
            </a:contourClr>
          </a:sp3d>
        </p:spPr>
        <p:txBody>
          <a:bodyPr wrap="square" tIns="36000" rtlCol="0" anchor="ctr">
            <a:spAutoFit/>
          </a:bodyPr>
          <a:lstStyle/>
          <a:p>
            <a:pPr algn="ctr"/>
            <a:r>
              <a:rPr lang="cs-CZ" sz="3200" dirty="0">
                <a:ln w="28575" cap="sq">
                  <a:noFill/>
                  <a:prstDash val="solid"/>
                  <a:miter lim="800000"/>
                </a:ln>
                <a:solidFill>
                  <a:schemeClr val="bg1"/>
                </a:solidFill>
                <a:effectLst/>
                <a:latin typeface="Bernard MT Condensed" panose="02050806060905020404" pitchFamily="18" charset="0"/>
                <a:ea typeface="Segoe UI Black" panose="020B0A02040204020203" pitchFamily="34" charset="0"/>
                <a:cs typeface="Arial" panose="020B0604020202020204" pitchFamily="34" charset="0"/>
              </a:rPr>
              <a:t>Sezóna 2017/2018</a:t>
            </a:r>
          </a:p>
          <a:p>
            <a:pPr algn="ctr"/>
            <a:r>
              <a:rPr lang="cs-CZ" sz="3200" dirty="0">
                <a:ln w="28575" cap="sq">
                  <a:noFill/>
                  <a:prstDash val="solid"/>
                  <a:miter lim="800000"/>
                </a:ln>
                <a:solidFill>
                  <a:schemeClr val="bg1"/>
                </a:solidFill>
                <a:effectLst/>
                <a:latin typeface="Bernard MT Condensed" panose="02050806060905020404" pitchFamily="18" charset="0"/>
                <a:ea typeface="Segoe UI Black" panose="020B0A02040204020203" pitchFamily="34" charset="0"/>
                <a:cs typeface="Arial" panose="020B0604020202020204" pitchFamily="34" charset="0"/>
              </a:rPr>
              <a:t>Ústecký přebor Jaro</a:t>
            </a:r>
          </a:p>
        </p:txBody>
      </p:sp>
      <p:sp>
        <p:nvSpPr>
          <p:cNvPr id="13" name="Rectangle 1339"/>
          <p:cNvSpPr>
            <a:spLocks noChangeArrowheads="1"/>
          </p:cNvSpPr>
          <p:nvPr/>
        </p:nvSpPr>
        <p:spPr bwMode="auto">
          <a:xfrm>
            <a:off x="165687" y="631476"/>
            <a:ext cx="4586817"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6" cstate="print"/>
          <a:srcRect/>
          <a:stretch>
            <a:fillRect/>
          </a:stretch>
        </p:blipFill>
        <p:spPr bwMode="auto">
          <a:xfrm>
            <a:off x="1656160" y="790233"/>
            <a:ext cx="1069432" cy="1080000"/>
          </a:xfrm>
          <a:prstGeom prst="rect">
            <a:avLst/>
          </a:prstGeom>
          <a:noFill/>
          <a:ln w="9525">
            <a:noFill/>
            <a:miter lim="800000"/>
            <a:headEnd/>
            <a:tailEnd/>
          </a:ln>
        </p:spPr>
      </p:pic>
      <p:pic>
        <p:nvPicPr>
          <p:cNvPr id="2" name="Obrázek 1" descr="&lt;strong&gt;SK Stap-Tratec Vilémov&lt;/strong&g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0896" y="3970197"/>
            <a:ext cx="864096" cy="648072"/>
          </a:xfrm>
          <a:prstGeom prst="rect">
            <a:avLst/>
          </a:prstGeom>
        </p:spPr>
      </p:pic>
      <p:pic>
        <p:nvPicPr>
          <p:cNvPr id="3" name="Obrázek 2" descr="&lt;strong&gt;SK&lt;/strong&gt; &lt;strong&gt;Štětí&lt;/strong&gt; &lt;strong&gt;Logo&lt;/strong&gt; Vector (.CDR) Free Downloa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8688" y="3899568"/>
            <a:ext cx="684000" cy="68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23</a:t>
            </a:r>
            <a:endParaRPr lang="cs-CZ" sz="800" dirty="0">
              <a:latin typeface="Bookman Old Style" pitchFamily="18" charset="0"/>
            </a:endParaRP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sp>
        <p:nvSpPr>
          <p:cNvPr id="68" name="TextovéPole 67"/>
          <p:cNvSpPr txBox="1"/>
          <p:nvPr/>
        </p:nvSpPr>
        <p:spPr>
          <a:xfrm>
            <a:off x="5589523" y="1372145"/>
            <a:ext cx="4603453" cy="5632311"/>
          </a:xfrm>
          <a:prstGeom prst="rect">
            <a:avLst/>
          </a:prstGeom>
          <a:no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SK Štětí –TJ Hvězda Trnovany</a:t>
            </a:r>
          </a:p>
          <a:p>
            <a:pPr algn="ctr"/>
            <a:r>
              <a:rPr lang="cs-CZ" sz="2000" dirty="0">
                <a:latin typeface="Arial Black" panose="020B0A04020102020204" pitchFamily="34" charset="0"/>
              </a:rPr>
              <a:t>8:1(7:0) 1.4.2018 14.kolo </a:t>
            </a:r>
          </a:p>
          <a:p>
            <a:pPr algn="just"/>
            <a:r>
              <a:rPr lang="cs-CZ" sz="1000" b="0" dirty="0">
                <a:latin typeface="Arial" panose="020B0604020202020204" pitchFamily="34" charset="0"/>
                <a:cs typeface="Arial" panose="020B0604020202020204" pitchFamily="34" charset="0"/>
              </a:rPr>
              <a:t>Pohled na tabulku napovídal, že by diváci mohli být svědky zajímavého zápasu, protože se střetávala dvě mužstva, která bezprostředně bojují o postup mezi nejlepších 5 mužstev Ústeckého přeboru starších žáků skupiny A, která zaručují účast ve finálové nadstavbové skupině o přeborníka kraje. Domácí zahájili aktivně a s míčem na kopačkách  soupeře přimáčkli na jeho polovině. Už ve 2 minutě trefil tyčku Prokopec. Čekání na první branku se ale o moc neprotáhlo. Hned o minutu později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s kopačkami plně nabitými skóre zápasu na 1:0 otevřel. V 7. minutě se tentýž hráč s  míčem dlouho nepáral a hezkou střelou z docela těžkého úhlu zvýšil náskok Štětí na 2:0. No a ve 12. minutě jsme byli svědky hattricku. </a:t>
            </a:r>
            <a:r>
              <a:rPr lang="cs-CZ" sz="1000" b="0" dirty="0" err="1">
                <a:latin typeface="Arial" panose="020B0604020202020204" pitchFamily="34" charset="0"/>
                <a:cs typeface="Arial" panose="020B0604020202020204" pitchFamily="34" charset="0"/>
              </a:rPr>
              <a:t>Miga</a:t>
            </a:r>
            <a:r>
              <a:rPr lang="cs-CZ" sz="1000" b="0" dirty="0">
                <a:latin typeface="Arial" panose="020B0604020202020204" pitchFamily="34" charset="0"/>
                <a:cs typeface="Arial" panose="020B0604020202020204" pitchFamily="34" charset="0"/>
              </a:rPr>
              <a:t> moc dobře viděl nabíhajícího </a:t>
            </a:r>
            <a:r>
              <a:rPr lang="cs-CZ" sz="1000" b="0" dirty="0" err="1">
                <a:latin typeface="Arial" panose="020B0604020202020204" pitchFamily="34" charset="0"/>
                <a:cs typeface="Arial" panose="020B0604020202020204" pitchFamily="34" charset="0"/>
              </a:rPr>
              <a:t>Malechu</a:t>
            </a:r>
            <a:r>
              <a:rPr lang="cs-CZ" sz="1000" b="0" dirty="0">
                <a:latin typeface="Arial" panose="020B0604020202020204" pitchFamily="34" charset="0"/>
                <a:cs typeface="Arial" panose="020B0604020202020204" pitchFamily="34" charset="0"/>
              </a:rPr>
              <a:t>, který přehozením brankáře jako z učebnice potřetí rozvlnil síť za zády brankáře Trnovan. 3:0 už hodně napovídalo, že dnes se na hřišti ve Štětí drama konat nebude. Navíc hned ve 13. minutě se podařilo skórovat dalšímu hráči Štětí Martinu Hrdličkovi na 4:0. V prvním poločase to ale nebylo ze strany domácích zdaleka všechno. V 17. minutě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pohotově zakončil přímo z první pěkně rozehranou akci spoluhráčem a bylo to už 5:0. Slovo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se v neděli dopoledne ozývalo v prvním poločase na hřišti ve Štětí nejčastěji. Popáté ve 22. minutě, kdy po samostatné akci zvýšil už na 6:0.. Poločasový výsledek to ale ještě nebyl. Skóre 7:0 určila střela </a:t>
            </a:r>
            <a:r>
              <a:rPr lang="cs-CZ" sz="1000" b="0" dirty="0" err="1">
                <a:latin typeface="Arial" panose="020B0604020202020204" pitchFamily="34" charset="0"/>
                <a:cs typeface="Arial" panose="020B0604020202020204" pitchFamily="34" charset="0"/>
              </a:rPr>
              <a:t>Daniluka</a:t>
            </a:r>
            <a:r>
              <a:rPr lang="cs-CZ" sz="1000" b="0" dirty="0">
                <a:latin typeface="Arial" panose="020B0604020202020204" pitchFamily="34" charset="0"/>
                <a:cs typeface="Arial" panose="020B0604020202020204" pitchFamily="34" charset="0"/>
              </a:rPr>
              <a:t>, která sice nebyla moc prudká, ale tečovaná a brankář jen sledoval, jak míč pomalu překračuje brankovou čáru. Druhou půlku jsme zahájili v poklidu a čekali, že to bude mít stejný průběh, jako první kapitola zápasu. Jak ale čas ubíhal, tak se další gól nedostavoval. Hosté zahustili prostor ve svém pokutovém území a rázem jsme nevěděli co hrát. Přihrávky na hranici velkého vápna byly zdlouhavé, ničím překvapujícím a svědky střely, která snesla přísnější kritéria jsme nebyli. </a:t>
            </a:r>
            <a:r>
              <a:rPr lang="cs-CZ" sz="1000" b="0" dirty="0" err="1">
                <a:latin typeface="Arial" panose="020B0604020202020204" pitchFamily="34" charset="0"/>
                <a:cs typeface="Arial" panose="020B0604020202020204" pitchFamily="34" charset="0"/>
              </a:rPr>
              <a:t>tereotypní</a:t>
            </a:r>
            <a:r>
              <a:rPr lang="cs-CZ" sz="1000" b="0" dirty="0">
                <a:latin typeface="Arial" panose="020B0604020202020204" pitchFamily="34" charset="0"/>
                <a:cs typeface="Arial" panose="020B0604020202020204" pitchFamily="34" charset="0"/>
              </a:rPr>
              <a:t> hra našeho týmu oku neladila a byli jsme rádi, že máme nahráno z první půle. Hosté občas vystrčili růžky a mohli dokonce vstřelit i branku, což se jim v závěru také podařilo Tvrdou střelu ještě brankář Šimon Černý vyrazil, ale na hlavičkovou dorážku Marka Dbalého už nestačil. Odpověděli jsme okamžitě. </a:t>
            </a:r>
            <a:r>
              <a:rPr lang="cs-CZ" sz="1000" b="0" dirty="0" err="1">
                <a:latin typeface="Arial" panose="020B0604020202020204" pitchFamily="34" charset="0"/>
                <a:cs typeface="Arial" panose="020B0604020202020204" pitchFamily="34" charset="0"/>
              </a:rPr>
              <a:t>Ivanič</a:t>
            </a:r>
            <a:r>
              <a:rPr lang="cs-CZ" sz="1000" b="0" dirty="0">
                <a:latin typeface="Arial" panose="020B0604020202020204" pitchFamily="34" charset="0"/>
                <a:cs typeface="Arial" panose="020B0604020202020204" pitchFamily="34" charset="0"/>
              </a:rPr>
              <a:t> se opřel do míče  a ukázal, jak se mělo ve 2. poločase hrát. Míč skončil za zády brankáře a stanovil skóre 8:1, které bylo také výsledkem konečným. Zápas dvou poločasů. V prvním jsme si pěkně zastříleli a soupeře</a:t>
            </a:r>
            <a:endParaRPr lang="cs-CZ" sz="2000" dirty="0">
              <a:latin typeface="Arial Black" panose="020B0A04020102020204" pitchFamily="34" charset="0"/>
            </a:endParaRPr>
          </a:p>
        </p:txBody>
      </p:sp>
      <p:sp>
        <p:nvSpPr>
          <p:cNvPr id="69" name="TextovéPole 68"/>
          <p:cNvSpPr txBox="1"/>
          <p:nvPr/>
        </p:nvSpPr>
        <p:spPr>
          <a:xfrm>
            <a:off x="5589523" y="156762"/>
            <a:ext cx="4449710" cy="1107996"/>
          </a:xfrm>
          <a:prstGeom prst="rect">
            <a:avLst/>
          </a:prstGeom>
          <a:solidFill>
            <a:schemeClr val="accent1">
              <a:lumMod val="40000"/>
              <a:lumOff val="60000"/>
            </a:schemeClr>
          </a:solidFill>
          <a:effectLst>
            <a:glow rad="101600">
              <a:srgbClr val="99FF66">
                <a:alpha val="40000"/>
              </a:srgbClr>
            </a:glow>
            <a:softEdge rad="241300"/>
          </a:effectLst>
        </p:spPr>
        <p:txBody>
          <a:bodyPr wrap="square" rtlCol="0">
            <a:spAutoFit/>
          </a:bodyPr>
          <a:lstStyle/>
          <a:p>
            <a:pPr algn="ctr"/>
            <a:r>
              <a:rPr lang="cs-CZ" sz="2200" dirty="0">
                <a:solidFill>
                  <a:srgbClr val="FF0066"/>
                </a:solidFill>
                <a:latin typeface="Arial Black" panose="020B0A04020102020204" pitchFamily="34" charset="0"/>
              </a:rPr>
              <a:t>Starší žáci sehráli zápas  dvou zcela odlišných poločasů. </a:t>
            </a:r>
          </a:p>
        </p:txBody>
      </p:sp>
      <p:cxnSp>
        <p:nvCxnSpPr>
          <p:cNvPr id="5" name="Přímá spojnice se šipkou 4"/>
          <p:cNvCxnSpPr/>
          <p:nvPr/>
        </p:nvCxnSpPr>
        <p:spPr bwMode="auto">
          <a:xfrm>
            <a:off x="8856960" y="7112178"/>
            <a:ext cx="792088" cy="0"/>
          </a:xfrm>
          <a:prstGeom prst="straightConnector1">
            <a:avLst/>
          </a:prstGeom>
          <a:noFill/>
          <a:ln w="9525" cap="flat" cmpd="sng" algn="ctr">
            <a:solidFill>
              <a:srgbClr val="00CC00"/>
            </a:solidFill>
            <a:prstDash val="solid"/>
            <a:round/>
            <a:headEnd type="none" w="med" len="med"/>
            <a:tailEnd type="triangle"/>
          </a:ln>
          <a:effectLst>
            <a:outerShdw dist="45791" dir="2021404" algn="ctr" rotWithShape="0">
              <a:srgbClr val="9999FF"/>
            </a:outerShdw>
          </a:effectLst>
        </p:spPr>
      </p:cxnSp>
      <p:sp>
        <p:nvSpPr>
          <p:cNvPr id="72" name="TextovéPole 71">
            <a:extLst>
              <a:ext uri="{FF2B5EF4-FFF2-40B4-BE49-F238E27FC236}">
                <a16:creationId xmlns:a16="http://schemas.microsoft.com/office/drawing/2014/main" id="{6959918F-5701-4E50-BACF-6859814E7ABB}"/>
              </a:ext>
            </a:extLst>
          </p:cNvPr>
          <p:cNvSpPr txBox="1"/>
          <p:nvPr/>
        </p:nvSpPr>
        <p:spPr>
          <a:xfrm>
            <a:off x="143992" y="1675284"/>
            <a:ext cx="4680520" cy="4985980"/>
          </a:xfrm>
          <a:prstGeom prst="rect">
            <a:avLst/>
          </a:prstGeom>
          <a:noFill/>
          <a:ln w="28575">
            <a:solidFill>
              <a:schemeClr val="tx1"/>
            </a:solidFill>
          </a:ln>
        </p:spPr>
        <p:txBody>
          <a:bodyPr wrap="square" rtlCol="0">
            <a:spAutoFit/>
          </a:bodyPr>
          <a:lstStyle/>
          <a:p>
            <a:pPr algn="ctr"/>
            <a:r>
              <a:rPr lang="pl-PL" sz="1800" u="sng" dirty="0">
                <a:solidFill>
                  <a:srgbClr val="A50021"/>
                </a:solidFill>
                <a:latin typeface="Bookman Old Style" panose="02050604050505020204" pitchFamily="18" charset="0"/>
                <a:cs typeface="Arial" panose="020B0604020202020204" pitchFamily="34" charset="0"/>
              </a:rPr>
              <a:t>SK Štětí – TJ Sokol Horní Jiřetín/Litvínov</a:t>
            </a:r>
            <a:r>
              <a:rPr lang="cs-CZ" sz="1800" u="sng" dirty="0">
                <a:solidFill>
                  <a:srgbClr val="A50021"/>
                </a:solidFill>
                <a:latin typeface="Bookman Old Style" panose="02050604050505020204" pitchFamily="18" charset="0"/>
                <a:cs typeface="Arial" panose="020B0604020202020204" pitchFamily="34" charset="0"/>
              </a:rPr>
              <a:t> 6:2(5:0)  11.4.2018</a:t>
            </a:r>
          </a:p>
          <a:p>
            <a:r>
              <a:rPr lang="cs-CZ" b="0"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Domácí vedli za 25 minut 5:0 a nebylo co řešit. Trenéři domácího celku mohli vystřídat celou lavičku 5 hráčů. Ve druhém poločase domácí vstřelili už jen jednu branku a hosté naopak dvě.</a:t>
            </a:r>
          </a:p>
          <a:p>
            <a:pPr algn="ctr"/>
            <a:r>
              <a:rPr lang="cs-CZ" sz="1800" b="0" dirty="0">
                <a:solidFill>
                  <a:srgbClr val="A50021"/>
                </a:solidFill>
                <a:latin typeface="Bookman Old Style" panose="02050604050505020204" pitchFamily="18" charset="0"/>
              </a:rPr>
              <a:t/>
            </a:r>
            <a:br>
              <a:rPr lang="cs-CZ" sz="1800" b="0" dirty="0">
                <a:solidFill>
                  <a:srgbClr val="A50021"/>
                </a:solidFill>
                <a:latin typeface="Bookman Old Style" panose="02050604050505020204" pitchFamily="18" charset="0"/>
              </a:rPr>
            </a:br>
            <a:r>
              <a:rPr lang="cs-CZ" sz="1800" u="sng" dirty="0">
                <a:solidFill>
                  <a:srgbClr val="A50021"/>
                </a:solidFill>
                <a:latin typeface="Bookman Old Style" panose="02050604050505020204" pitchFamily="18" charset="0"/>
                <a:cs typeface="Arial" panose="020B0604020202020204" pitchFamily="34" charset="0"/>
              </a:rPr>
              <a:t>SK  Vilémov–FK </a:t>
            </a:r>
            <a:r>
              <a:rPr lang="cs-CZ" sz="1800" u="sng" dirty="0" err="1">
                <a:solidFill>
                  <a:srgbClr val="A50021"/>
                </a:solidFill>
                <a:latin typeface="Bookman Old Style" panose="02050604050505020204" pitchFamily="18" charset="0"/>
                <a:cs typeface="Arial" panose="020B0604020202020204" pitchFamily="34" charset="0"/>
              </a:rPr>
              <a:t>Tatran</a:t>
            </a:r>
            <a:r>
              <a:rPr lang="cs-CZ" sz="1800" u="sng" dirty="0">
                <a:solidFill>
                  <a:srgbClr val="A50021"/>
                </a:solidFill>
                <a:latin typeface="Bookman Old Style" panose="02050604050505020204" pitchFamily="18" charset="0"/>
                <a:cs typeface="Arial" panose="020B0604020202020204" pitchFamily="34" charset="0"/>
              </a:rPr>
              <a:t> Kadaň</a:t>
            </a:r>
          </a:p>
          <a:p>
            <a:pPr algn="ctr"/>
            <a:r>
              <a:rPr lang="cs-CZ" sz="1800" u="sng" dirty="0">
                <a:solidFill>
                  <a:srgbClr val="A50021"/>
                </a:solidFill>
                <a:latin typeface="Bookman Old Style" panose="02050604050505020204" pitchFamily="18" charset="0"/>
                <a:cs typeface="Arial" panose="020B0604020202020204" pitchFamily="34" charset="0"/>
              </a:rPr>
              <a:t>1:1(0:1)  PK </a:t>
            </a:r>
            <a:r>
              <a:rPr lang="cs-CZ" sz="1800" u="sng" dirty="0" smtClean="0">
                <a:solidFill>
                  <a:srgbClr val="A50021"/>
                </a:solidFill>
                <a:latin typeface="Bookman Old Style" panose="02050604050505020204" pitchFamily="18" charset="0"/>
                <a:cs typeface="Arial" panose="020B0604020202020204" pitchFamily="34" charset="0"/>
              </a:rPr>
              <a:t>5:4 </a:t>
            </a:r>
            <a:r>
              <a:rPr lang="cs-CZ" sz="1800" u="sng" dirty="0">
                <a:solidFill>
                  <a:srgbClr val="A50021"/>
                </a:solidFill>
                <a:latin typeface="Bookman Old Style" panose="02050604050505020204" pitchFamily="18" charset="0"/>
                <a:cs typeface="Arial" panose="020B0604020202020204" pitchFamily="34" charset="0"/>
              </a:rPr>
              <a:t>11.4.2018</a:t>
            </a:r>
          </a:p>
          <a:p>
            <a:pPr algn="just"/>
            <a:r>
              <a:rPr lang="cs-CZ"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Schylovalo se k překvapení. Kadaň vedla od 15 minuty zásluhou Karbana dlouho 1:0. Ve 2. poločase za domácí vyrovnal Petr </a:t>
            </a:r>
            <a:r>
              <a:rPr lang="cs-CZ" dirty="0" err="1">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Kurel</a:t>
            </a:r>
            <a:r>
              <a:rPr lang="cs-CZ"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 a to byl nakonec i výsledek celkový. Až teda na penalty. Které přinesly bod navíc Vilémovu.</a:t>
            </a:r>
          </a:p>
          <a:p>
            <a:pPr algn="just"/>
            <a:endParaRPr lang="cs-CZ" dirty="0">
              <a:effectLst>
                <a:outerShdw blurRad="38100" dist="38100" dir="2700000" algn="tl">
                  <a:srgbClr val="000000">
                    <a:alpha val="43137"/>
                  </a:srgbClr>
                </a:outerShdw>
              </a:effectLst>
              <a:latin typeface="Bookman Old Style" panose="02050604050505020204" pitchFamily="18" charset="0"/>
              <a:cs typeface="Arial" panose="020B0604020202020204" pitchFamily="34" charset="0"/>
            </a:endParaRPr>
          </a:p>
          <a:p>
            <a:pPr algn="ctr"/>
            <a:r>
              <a:rPr lang="cs-CZ" sz="1800" u="sng" dirty="0">
                <a:solidFill>
                  <a:srgbClr val="C00000"/>
                </a:solidFill>
                <a:latin typeface="Bookman Old Style" panose="02050604050505020204" pitchFamily="18" charset="0"/>
              </a:rPr>
              <a:t>FK Litoměřicko B -  Mostecký FK</a:t>
            </a:r>
          </a:p>
          <a:p>
            <a:pPr algn="ctr"/>
            <a:r>
              <a:rPr lang="cs-CZ" sz="1800" u="sng" dirty="0">
                <a:solidFill>
                  <a:srgbClr val="C00000"/>
                </a:solidFill>
                <a:latin typeface="Bookman Old Style" panose="02050604050505020204" pitchFamily="18" charset="0"/>
              </a:rPr>
              <a:t> 2</a:t>
            </a:r>
            <a:r>
              <a:rPr lang="cs-CZ" sz="1800" u="sng" dirty="0">
                <a:solidFill>
                  <a:srgbClr val="C00000"/>
                </a:solidFill>
                <a:latin typeface="Bookman Old Style" panose="02050604050505020204" pitchFamily="18" charset="0"/>
                <a:cs typeface="Arial" panose="020B0604020202020204" pitchFamily="34" charset="0"/>
              </a:rPr>
              <a:t>:5(2:3)  </a:t>
            </a:r>
            <a:r>
              <a:rPr lang="cs-CZ" sz="1800" u="sng" dirty="0">
                <a:solidFill>
                  <a:srgbClr val="C00000"/>
                </a:solidFill>
                <a:latin typeface="Bookman Old Style" panose="02050604050505020204" pitchFamily="18" charset="0"/>
              </a:rPr>
              <a:t>10.4.2018</a:t>
            </a:r>
          </a:p>
          <a:p>
            <a:pPr algn="just"/>
            <a:r>
              <a:rPr lang="cs-CZ"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Zajímavostí zápasu bylo, že se hrálo v termíny, kdy dohrávku hrálo ve stejný termín i A mužstvo Litoměřicka. Do 2. poločase obě mužstva nastupovala za vyrovnaného stavu a lépe ho zvládli hosté. Podzimní střeleckou formu potvrdil Denis Valenta autor 2 branek</a:t>
            </a:r>
            <a:r>
              <a:rPr lang="cs-CZ"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cs-CZ" sz="1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3" name="TextovéPole 72">
            <a:extLst>
              <a:ext uri="{FF2B5EF4-FFF2-40B4-BE49-F238E27FC236}">
                <a16:creationId xmlns:a16="http://schemas.microsoft.com/office/drawing/2014/main" id="{9A20ECAF-B36C-4DA1-9C67-BA5B94B5B958}"/>
              </a:ext>
            </a:extLst>
          </p:cNvPr>
          <p:cNvSpPr txBox="1"/>
          <p:nvPr/>
        </p:nvSpPr>
        <p:spPr>
          <a:xfrm>
            <a:off x="139211" y="139029"/>
            <a:ext cx="4656381" cy="1384995"/>
          </a:xfrm>
          <a:prstGeom prst="rect">
            <a:avLst/>
          </a:prstGeom>
          <a:gradFill>
            <a:gsLst>
              <a:gs pos="50000">
                <a:schemeClr val="accent1">
                  <a:lumMod val="20000"/>
                  <a:lumOff val="80000"/>
                </a:schemeClr>
              </a:gs>
              <a:gs pos="85000">
                <a:schemeClr val="accent2">
                  <a:lumMod val="40000"/>
                  <a:lumOff val="60000"/>
                </a:schemeClr>
              </a:gs>
            </a:gsLst>
            <a:lin ang="5400000" scaled="1"/>
          </a:gradFill>
          <a:effectLst>
            <a:glow rad="139700">
              <a:schemeClr val="accent5">
                <a:satMod val="175000"/>
                <a:alpha val="40000"/>
              </a:schemeClr>
            </a:glow>
            <a:softEdge rad="0"/>
          </a:effectLst>
        </p:spPr>
        <p:txBody>
          <a:bodyPr wrap="square" rtlCol="0">
            <a:spAutoFit/>
          </a:bodyPr>
          <a:lstStyle/>
          <a:p>
            <a:pPr algn="ctr"/>
            <a:r>
              <a:rPr lang="cs-CZ" sz="2800" u="sng" dirty="0">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t>Dohrávky tohoto týdne velké změny v pořadí </a:t>
            </a:r>
            <a:r>
              <a:rPr lang="cs-CZ" sz="2800" u="sng" dirty="0" smtClean="0">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t> </a:t>
            </a:r>
            <a:r>
              <a:rPr lang="cs-CZ" sz="2800" u="sng" dirty="0">
                <a:effectLst>
                  <a:outerShdw blurRad="38100" dist="38100" dir="2700000" algn="tl">
                    <a:srgbClr val="000000">
                      <a:alpha val="43137"/>
                    </a:srgbClr>
                  </a:outerShdw>
                </a:effectLst>
                <a:latin typeface="Berlin Sans FB Demi" panose="020E0802020502020306" pitchFamily="34" charset="0"/>
                <a:cs typeface="Arial" panose="020B0604020202020204" pitchFamily="34" charset="0"/>
              </a:rPr>
              <a:t>nepřinesly. </a:t>
            </a:r>
          </a:p>
        </p:txBody>
      </p:sp>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419146"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22</a:t>
            </a:r>
            <a:endParaRPr lang="cs-CZ" sz="800" dirty="0">
              <a:latin typeface="Bookman Old Style" pitchFamily="18" charset="0"/>
            </a:endParaRPr>
          </a:p>
        </p:txBody>
      </p:sp>
      <p:sp>
        <p:nvSpPr>
          <p:cNvPr id="8" name="Obdélník 7"/>
          <p:cNvSpPr/>
          <p:nvPr/>
        </p:nvSpPr>
        <p:spPr>
          <a:xfrm>
            <a:off x="204682" y="802948"/>
            <a:ext cx="4536504" cy="3847079"/>
          </a:xfrm>
          <a:prstGeom prst="rect">
            <a:avLst/>
          </a:prstGeom>
        </p:spPr>
        <p:txBody>
          <a:bodyPr wrap="square">
            <a:spAutoFit/>
          </a:bodyPr>
          <a:lstStyle/>
          <a:p>
            <a:pPr algn="just">
              <a:lnSpc>
                <a:spcPct val="107000"/>
              </a:lnSpc>
              <a:spcAft>
                <a:spcPts val="0"/>
              </a:spcAft>
            </a:pPr>
            <a:r>
              <a:rPr lang="cs-CZ" b="0" dirty="0">
                <a:solidFill>
                  <a:srgbClr val="000000"/>
                </a:solidFill>
                <a:latin typeface="Arial" panose="020B0604020202020204" pitchFamily="34" charset="0"/>
                <a:ea typeface="Times New Roman" panose="02020603050405020304" pitchFamily="18" charset="0"/>
                <a:cs typeface="Arial" panose="020B0604020202020204" pitchFamily="34" charset="0"/>
              </a:rPr>
              <a:t>Mnozí se možná ptají, kde je Oldřich </a:t>
            </a:r>
            <a:r>
              <a:rPr lang="cs-CZ"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Malecha</a:t>
            </a:r>
            <a:r>
              <a:rPr lang="cs-CZ" b="0" dirty="0">
                <a:solidFill>
                  <a:srgbClr val="000000"/>
                </a:solidFill>
                <a:latin typeface="Arial" panose="020B0604020202020204" pitchFamily="34" charset="0"/>
                <a:ea typeface="Times New Roman" panose="02020603050405020304" pitchFamily="18" charset="0"/>
                <a:cs typeface="Arial" panose="020B0604020202020204" pitchFamily="34" charset="0"/>
              </a:rPr>
              <a:t> nejlepší střelec starších žáků. Žádná branka z jeho kopačky v zápase. Vysvětlení je následující. Olda hrál den předem za dorost a nazul nové kopačky. Výsledkem byly puchýře na nohách, kterého postavili mimo hru. Zdárně ho ale nahradil Martin Hrdlička, který už má letos na kontě 21 branek a </a:t>
            </a:r>
            <a:r>
              <a:rPr lang="cs-CZ"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Malechu</a:t>
            </a:r>
            <a:r>
              <a:rPr lang="cs-CZ" b="0" dirty="0">
                <a:solidFill>
                  <a:srgbClr val="000000"/>
                </a:solidFill>
                <a:latin typeface="Arial" panose="020B0604020202020204" pitchFamily="34" charset="0"/>
                <a:ea typeface="Times New Roman" panose="02020603050405020304" pitchFamily="18" charset="0"/>
                <a:cs typeface="Arial" panose="020B0604020202020204" pitchFamily="34" charset="0"/>
              </a:rPr>
              <a:t> s 36 brankami stíhá.   </a:t>
            </a:r>
          </a:p>
          <a:p>
            <a:pPr algn="just">
              <a:lnSpc>
                <a:spcPct val="107000"/>
              </a:lnSpc>
              <a:spcAft>
                <a:spcPts val="0"/>
              </a:spcAft>
            </a:pPr>
            <a:r>
              <a:rPr lang="cs-CZ" u="sng" dirty="0">
                <a:solidFill>
                  <a:srgbClr val="000000"/>
                </a:solidFill>
                <a:latin typeface="Arial" panose="020B0604020202020204" pitchFamily="34" charset="0"/>
                <a:ea typeface="Times New Roman" panose="02020603050405020304" pitchFamily="18" charset="0"/>
                <a:cs typeface="Arial" panose="020B0604020202020204" pitchFamily="34" charset="0"/>
              </a:rPr>
              <a:t>René Hrdlička – trenér SK Štětí:</a:t>
            </a:r>
            <a:endParaRPr lang="cs-CZ" u="sng"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b="0" dirty="0">
                <a:solidFill>
                  <a:srgbClr val="000000"/>
                </a:solidFill>
                <a:latin typeface="Arial" panose="020B0604020202020204" pitchFamily="34" charset="0"/>
                <a:ea typeface="Times New Roman" panose="02020603050405020304" pitchFamily="18" charset="0"/>
                <a:cs typeface="Arial" panose="020B0604020202020204" pitchFamily="34" charset="0"/>
              </a:rPr>
              <a:t>Výhra to sice byla vysoká a náš výkon tomu neodpovídal. Měli jsme výhodu, že domácím chybělo mnoho hráčů a nahradit je museli mladší žáci. Vázla kombinace a místo přihrávek jsme často hráli spíše na náhodu.  </a:t>
            </a:r>
          </a:p>
          <a:p>
            <a:pPr>
              <a:lnSpc>
                <a:spcPct val="107000"/>
              </a:lnSpc>
              <a:spcAft>
                <a:spcPts val="0"/>
              </a:spcAft>
            </a:pP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Branky</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M.Hrdlička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5,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J.Daniluk</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P.Prokopec</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D.Ivanič</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T.Kabelka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M.Miga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Š.Černý-M.Miga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J.Daniluk</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D.Ivanič</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J.Novák</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J.Pilař</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P.Prokopec</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M.Schleiss</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M.Slapnička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T.Kabelka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J.Kroupa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L.Kuča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M.Hrdlička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M.Nedvěd</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M.Volák</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Trenér</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Z.Németh</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R.Hrdlička</a:t>
            </a:r>
            <a:endParaRPr lang="cs-CZ"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M.Holly-M.Hromy</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(laik), </a:t>
            </a:r>
            <a:r>
              <a:rPr lang="cs-CZ" b="0" dirty="0" err="1">
                <a:solidFill>
                  <a:srgbClr val="000000"/>
                </a:solidFill>
                <a:latin typeface="Arial" panose="020B0604020202020204" pitchFamily="34" charset="0"/>
                <a:ea typeface="Calibri" panose="020F0502020204030204" pitchFamily="34" charset="0"/>
                <a:cs typeface="Arial" panose="020B0604020202020204" pitchFamily="34" charset="0"/>
              </a:rPr>
              <a:t>M.Vávra</a:t>
            </a:r>
            <a:r>
              <a:rPr lang="cs-CZ" b="0" dirty="0">
                <a:solidFill>
                  <a:srgbClr val="000000"/>
                </a:solidFill>
                <a:latin typeface="Arial" panose="020B0604020202020204" pitchFamily="34" charset="0"/>
                <a:ea typeface="Calibri" panose="020F0502020204030204" pitchFamily="34" charset="0"/>
                <a:cs typeface="Arial" panose="020B0604020202020204" pitchFamily="34" charset="0"/>
              </a:rPr>
              <a:t>(laik)</a:t>
            </a:r>
            <a:endParaRPr lang="cs-CZ" b="0" dirty="0">
              <a:latin typeface="Arial" panose="020B0604020202020204" pitchFamily="34" charset="0"/>
              <a:ea typeface="Calibri" panose="020F0502020204030204" pitchFamily="34" charset="0"/>
              <a:cs typeface="Arial" panose="020B0604020202020204" pitchFamily="34" charset="0"/>
            </a:endParaRPr>
          </a:p>
        </p:txBody>
      </p:sp>
      <p:sp>
        <p:nvSpPr>
          <p:cNvPr id="11" name="TextovéPole 10"/>
          <p:cNvSpPr txBox="1"/>
          <p:nvPr/>
        </p:nvSpPr>
        <p:spPr>
          <a:xfrm>
            <a:off x="216000" y="91108"/>
            <a:ext cx="4536504" cy="523220"/>
          </a:xfrm>
          <a:prstGeom prst="rect">
            <a:avLst/>
          </a:prstGeom>
          <a:solidFill>
            <a:srgbClr val="99FFCC"/>
          </a:solidFill>
          <a:effectLst>
            <a:softEdge rad="0"/>
          </a:effectLst>
        </p:spPr>
        <p:txBody>
          <a:bodyPr wrap="square" rtlCol="0">
            <a:spAutoFit/>
          </a:bodyPr>
          <a:lstStyle/>
          <a:p>
            <a:pPr algn="ctr"/>
            <a:r>
              <a:rPr lang="cs-CZ" sz="1400" dirty="0">
                <a:latin typeface="Arial Black" panose="020B0A04020102020204" pitchFamily="34" charset="0"/>
              </a:rPr>
              <a:t>Pokračování Trmice- Štětí 8.4.2018 starší žáci  2:12</a:t>
            </a:r>
          </a:p>
        </p:txBody>
      </p:sp>
      <p:pic>
        <p:nvPicPr>
          <p:cNvPr id="12" name="Obrázek 11"/>
          <p:cNvPicPr>
            <a:picLocks noChangeAspect="1"/>
          </p:cNvPicPr>
          <p:nvPr/>
        </p:nvPicPr>
        <p:blipFill>
          <a:blip r:embed="rId3"/>
          <a:stretch>
            <a:fillRect/>
          </a:stretch>
        </p:blipFill>
        <p:spPr>
          <a:xfrm>
            <a:off x="85123" y="4747237"/>
            <a:ext cx="2902246" cy="1764000"/>
          </a:xfrm>
          <a:prstGeom prst="rect">
            <a:avLst/>
          </a:prstGeom>
        </p:spPr>
      </p:pic>
      <p:pic>
        <p:nvPicPr>
          <p:cNvPr id="20" name="Obrázek 19"/>
          <p:cNvPicPr>
            <a:picLocks noChangeAspect="1"/>
          </p:cNvPicPr>
          <p:nvPr/>
        </p:nvPicPr>
        <p:blipFill>
          <a:blip r:embed="rId4"/>
          <a:stretch>
            <a:fillRect/>
          </a:stretch>
        </p:blipFill>
        <p:spPr>
          <a:xfrm>
            <a:off x="3164199" y="5275684"/>
            <a:ext cx="1439341" cy="972000"/>
          </a:xfrm>
          <a:prstGeom prst="rect">
            <a:avLst/>
          </a:prstGeom>
        </p:spPr>
      </p:pic>
      <p:graphicFrame>
        <p:nvGraphicFramePr>
          <p:cNvPr id="10" name="Tabulka 9">
            <a:extLst>
              <a:ext uri="{FF2B5EF4-FFF2-40B4-BE49-F238E27FC236}">
                <a16:creationId xmlns:a16="http://schemas.microsoft.com/office/drawing/2014/main" id="{B99D73AA-25B1-46FA-83DA-A4D153A5A0C6}"/>
              </a:ext>
            </a:extLst>
          </p:cNvPr>
          <p:cNvGraphicFramePr>
            <a:graphicFrameLocks noGrp="1"/>
          </p:cNvGraphicFramePr>
          <p:nvPr>
            <p:extLst>
              <p:ext uri="{D42A27DB-BD31-4B8C-83A1-F6EECF244321}">
                <p14:modId xmlns:p14="http://schemas.microsoft.com/office/powerpoint/2010/main" val="3563487952"/>
              </p:ext>
            </p:extLst>
          </p:nvPr>
        </p:nvGraphicFramePr>
        <p:xfrm>
          <a:off x="5555910" y="235124"/>
          <a:ext cx="4464496" cy="3238500"/>
        </p:xfrm>
        <a:graphic>
          <a:graphicData uri="http://schemas.openxmlformats.org/drawingml/2006/table">
            <a:tbl>
              <a:tblPr/>
              <a:tblGrid>
                <a:gridCol w="217515">
                  <a:extLst>
                    <a:ext uri="{9D8B030D-6E8A-4147-A177-3AD203B41FA5}">
                      <a16:colId xmlns:a16="http://schemas.microsoft.com/office/drawing/2014/main" val="2923043551"/>
                    </a:ext>
                  </a:extLst>
                </a:gridCol>
                <a:gridCol w="413279">
                  <a:extLst>
                    <a:ext uri="{9D8B030D-6E8A-4147-A177-3AD203B41FA5}">
                      <a16:colId xmlns:a16="http://schemas.microsoft.com/office/drawing/2014/main" val="587589560"/>
                    </a:ext>
                  </a:extLst>
                </a:gridCol>
                <a:gridCol w="1329560">
                  <a:extLst>
                    <a:ext uri="{9D8B030D-6E8A-4147-A177-3AD203B41FA5}">
                      <a16:colId xmlns:a16="http://schemas.microsoft.com/office/drawing/2014/main" val="3058354233"/>
                    </a:ext>
                  </a:extLst>
                </a:gridCol>
                <a:gridCol w="348024">
                  <a:extLst>
                    <a:ext uri="{9D8B030D-6E8A-4147-A177-3AD203B41FA5}">
                      <a16:colId xmlns:a16="http://schemas.microsoft.com/office/drawing/2014/main" val="3814967841"/>
                    </a:ext>
                  </a:extLst>
                </a:gridCol>
                <a:gridCol w="337148">
                  <a:extLst>
                    <a:ext uri="{9D8B030D-6E8A-4147-A177-3AD203B41FA5}">
                      <a16:colId xmlns:a16="http://schemas.microsoft.com/office/drawing/2014/main" val="1213040559"/>
                    </a:ext>
                  </a:extLst>
                </a:gridCol>
                <a:gridCol w="217515">
                  <a:extLst>
                    <a:ext uri="{9D8B030D-6E8A-4147-A177-3AD203B41FA5}">
                      <a16:colId xmlns:a16="http://schemas.microsoft.com/office/drawing/2014/main" val="2869869165"/>
                    </a:ext>
                  </a:extLst>
                </a:gridCol>
                <a:gridCol w="217515">
                  <a:extLst>
                    <a:ext uri="{9D8B030D-6E8A-4147-A177-3AD203B41FA5}">
                      <a16:colId xmlns:a16="http://schemas.microsoft.com/office/drawing/2014/main" val="3699484709"/>
                    </a:ext>
                  </a:extLst>
                </a:gridCol>
                <a:gridCol w="217515">
                  <a:extLst>
                    <a:ext uri="{9D8B030D-6E8A-4147-A177-3AD203B41FA5}">
                      <a16:colId xmlns:a16="http://schemas.microsoft.com/office/drawing/2014/main" val="890864963"/>
                    </a:ext>
                  </a:extLst>
                </a:gridCol>
                <a:gridCol w="543788">
                  <a:extLst>
                    <a:ext uri="{9D8B030D-6E8A-4147-A177-3AD203B41FA5}">
                      <a16:colId xmlns:a16="http://schemas.microsoft.com/office/drawing/2014/main" val="3225175645"/>
                    </a:ext>
                  </a:extLst>
                </a:gridCol>
                <a:gridCol w="350743">
                  <a:extLst>
                    <a:ext uri="{9D8B030D-6E8A-4147-A177-3AD203B41FA5}">
                      <a16:colId xmlns:a16="http://schemas.microsoft.com/office/drawing/2014/main" val="997476456"/>
                    </a:ext>
                  </a:extLst>
                </a:gridCol>
                <a:gridCol w="271894">
                  <a:extLst>
                    <a:ext uri="{9D8B030D-6E8A-4147-A177-3AD203B41FA5}">
                      <a16:colId xmlns:a16="http://schemas.microsoft.com/office/drawing/2014/main" val="296391797"/>
                    </a:ext>
                  </a:extLst>
                </a:gridCol>
              </a:tblGrid>
              <a:tr h="12597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81486424"/>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Ústecký přebor dospělých 2017-2018 po 20.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62630848"/>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dirty="0">
                          <a:solidFill>
                            <a:srgbClr val="000000"/>
                          </a:solidFill>
                          <a:effectLst/>
                          <a:latin typeface="Arial" panose="020B0604020202020204" pitchFamily="34" charset="0"/>
                        </a:rPr>
                        <a:t>Mostecký </a:t>
                      </a:r>
                      <a:r>
                        <a:rPr lang="cs-CZ" sz="1000" b="1" i="0" u="none" strike="noStrike" dirty="0" err="1">
                          <a:solidFill>
                            <a:srgbClr val="000000"/>
                          </a:solidFill>
                          <a:effectLst/>
                          <a:latin typeface="Arial" panose="020B0604020202020204" pitchFamily="34" charset="0"/>
                        </a:rPr>
                        <a:t>fotb.klub</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66:28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45591811"/>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FF0000"/>
                          </a:solidFill>
                          <a:effectLst/>
                          <a:latin typeface="Arial" panose="020B0604020202020204" pitchFamily="34" charset="0"/>
                        </a:rPr>
                        <a:t>SK Štětí, </a:t>
                      </a:r>
                      <a:r>
                        <a:rPr lang="cs-CZ" sz="1000" b="1" i="0" u="none" strike="noStrike" dirty="0" err="1">
                          <a:solidFill>
                            <a:srgbClr val="FF0000"/>
                          </a:solidFill>
                          <a:effectLst/>
                          <a:latin typeface="Arial" panose="020B0604020202020204" pitchFamily="34" charset="0"/>
                        </a:rPr>
                        <a:t>z.s</a:t>
                      </a:r>
                      <a:r>
                        <a:rPr lang="cs-CZ" sz="10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47:19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2924256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40:33</a:t>
                      </a:r>
                    </a:p>
                  </a:txBody>
                  <a:tcPr marL="9525" marR="9525" marT="9525"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effectLst/>
                          <a:latin typeface="Arial" panose="020B0604020202020204" pitchFamily="34" charset="0"/>
                        </a:rPr>
                        <a:t>37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89836747"/>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36:24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4638802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38:30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44150963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37:28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84541790"/>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dirty="0">
                          <a:solidFill>
                            <a:srgbClr val="000000"/>
                          </a:solidFill>
                          <a:effectLst/>
                          <a:latin typeface="Arial" panose="020B0604020202020204" pitchFamily="34" charset="0"/>
                        </a:rPr>
                        <a:t>34:40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2774526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41:43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0027045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23:37</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9126581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35:50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18295802"/>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34:33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9872017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42:47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174925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35:38</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6423567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Jiskra Modrá, z.s.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34:42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913694725"/>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8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36:63</a:t>
                      </a:r>
                    </a:p>
                  </a:txBody>
                  <a:tcPr marL="9525" marR="9525" marT="9525" marB="0" anchor="ctr">
                    <a:lnL>
                      <a:noFill/>
                    </a:lnL>
                    <a:lnR>
                      <a:noFill/>
                    </a:lnR>
                    <a:lnT>
                      <a:noFill/>
                    </a:lnT>
                    <a:lnB>
                      <a:noFill/>
                    </a:lnB>
                    <a:solidFill>
                      <a:srgbClr val="99FF33"/>
                    </a:solidFill>
                  </a:tcPr>
                </a:tc>
                <a:tc>
                  <a:txBody>
                    <a:bodyPr/>
                    <a:lstStyle/>
                    <a:p>
                      <a:pPr algn="ctr" fontAlgn="ctr"/>
                      <a:r>
                        <a:rPr lang="cs-CZ" sz="8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4400673"/>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8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31:54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10473569"/>
                  </a:ext>
                </a:extLst>
              </a:tr>
              <a:tr h="15240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77795744"/>
                  </a:ext>
                </a:extLst>
              </a:tr>
            </a:tbl>
          </a:graphicData>
        </a:graphic>
      </p:graphicFrame>
      <p:pic>
        <p:nvPicPr>
          <p:cNvPr id="2" name="Obrázek 1">
            <a:extLst>
              <a:ext uri="{FF2B5EF4-FFF2-40B4-BE49-F238E27FC236}">
                <a16:creationId xmlns:a16="http://schemas.microsoft.com/office/drawing/2014/main" id="{D354774A-B20F-43C5-9AD2-9F85827E85BC}"/>
              </a:ext>
            </a:extLst>
          </p:cNvPr>
          <p:cNvPicPr>
            <a:picLocks noChangeAspect="1"/>
          </p:cNvPicPr>
          <p:nvPr/>
        </p:nvPicPr>
        <p:blipFill>
          <a:blip r:embed="rId5"/>
          <a:stretch>
            <a:fillRect/>
          </a:stretch>
        </p:blipFill>
        <p:spPr>
          <a:xfrm>
            <a:off x="5637528" y="3879638"/>
            <a:ext cx="4382878" cy="2792091"/>
          </a:xfrm>
          <a:prstGeom prst="rect">
            <a:avLst/>
          </a:prstGeom>
          <a:ln w="31750">
            <a:solidFill>
              <a:srgbClr val="0000FF"/>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endParaRPr lang="cs-CZ" sz="800" dirty="0">
              <a:latin typeface="Bookman Old Style" pitchFamily="18" charset="0"/>
            </a:endParaRP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a:latin typeface="Bookman Old Style" pitchFamily="18" charset="0"/>
              </a:rPr>
              <a:t>12</a:t>
            </a:r>
          </a:p>
        </p:txBody>
      </p:sp>
      <p:sp>
        <p:nvSpPr>
          <p:cNvPr id="12" name="Obdélník 11"/>
          <p:cNvSpPr/>
          <p:nvPr/>
        </p:nvSpPr>
        <p:spPr>
          <a:xfrm>
            <a:off x="5616600" y="1686329"/>
            <a:ext cx="4536504" cy="5072671"/>
          </a:xfrm>
          <a:prstGeom prst="rect">
            <a:avLst/>
          </a:prstGeom>
        </p:spPr>
        <p:txBody>
          <a:bodyPr wrap="square">
            <a:spAutoFit/>
          </a:bodyPr>
          <a:lstStyle/>
          <a:p>
            <a:pPr algn="ctr">
              <a:lnSpc>
                <a:spcPct val="107000"/>
              </a:lnSpc>
              <a:spcAft>
                <a:spcPts val="0"/>
              </a:spcAft>
            </a:pPr>
            <a:r>
              <a:rPr lang="cs-CZ" sz="2000" u="sng" dirty="0">
                <a:ln w="12700">
                  <a:solidFill>
                    <a:schemeClr val="accent1">
                      <a:lumMod val="40000"/>
                      <a:lumOff val="60000"/>
                    </a:schemeClr>
                  </a:solidFill>
                </a:ln>
                <a:latin typeface="Arial Black" panose="020B0A04020102020204" pitchFamily="34" charset="0"/>
                <a:cs typeface="Arial" panose="020B0604020202020204" pitchFamily="34" charset="0"/>
              </a:rPr>
              <a:t>MSK Trmice - SK Štětí </a:t>
            </a:r>
          </a:p>
          <a:p>
            <a:pPr algn="ctr">
              <a:lnSpc>
                <a:spcPct val="107000"/>
              </a:lnSpc>
              <a:spcAft>
                <a:spcPts val="0"/>
              </a:spcAft>
            </a:pPr>
            <a:r>
              <a:rPr lang="cs-CZ" sz="2000" u="sng" dirty="0">
                <a:ln w="12700">
                  <a:solidFill>
                    <a:schemeClr val="accent1">
                      <a:lumMod val="40000"/>
                      <a:lumOff val="60000"/>
                    </a:schemeClr>
                  </a:solidFill>
                </a:ln>
                <a:latin typeface="Arial Black" panose="020B0A04020102020204" pitchFamily="34" charset="0"/>
                <a:cs typeface="Arial" panose="020B0604020202020204" pitchFamily="34" charset="0"/>
              </a:rPr>
              <a:t>2:12(2:6) 8.4.2018 15.kolo </a:t>
            </a:r>
          </a:p>
          <a:p>
            <a:pPr algn="just">
              <a:lnSpc>
                <a:spcPct val="107000"/>
              </a:lnSpc>
              <a:spcAft>
                <a:spcPts val="0"/>
              </a:spcAft>
            </a:pP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Postavení v tabulce přikazovalo starším žákům Štětí vyhrát a vrátit se domů se 3 body. Nezačali jsme ale nijak slavně. Už ve 4. minutě chyboval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Slapnička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domácí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Hejský</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nám přichystal čáru přes rozpočet. 0:1 z pohledu Štětí. Nesrovnal se s tím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už v 8. minutě vrátil výsledek tím správným směrem, když srovnal na 1:1. Střelec branky zůstal sedět na koni a ještě v téže minutě po samostatném úniku překlopil vedení na naši stranu 2:1. Spanilá úvodní jízda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pokračovala. V 16. minutě jeho střelu z 20 metrů brankář ještě vychytal, ale v 19. minutě už hattricku nezabránil. Příležitost ke skórování měl Nedvěd, ale neuspěl. Další střelecké představení na 4:1 patřilo Danielu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Ivaničovi</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Ve 29. minutě trefil z dobrých 25 metrů míč přímo pod víko a našemu týmu zajistil už vedení 4:1. Z dálky nám to v tento den vůbec pálilo, protože ve 32. minutě  zpoza šestnáctky na 5:1 zvyšoval Kabelka. O závěrečnou branku 1. poločasu na 6:1 se postaral Martin Hrdlička.  Stejný hráč se hned v 1. minutě 2. půle dokázal opět prosadit a po přihrávce od Nováka skóroval na 7:1. Druhá černá minutka našeho mužstva v zápase přišla ve 40. minutě. Chybu Kabelky ještě napravil Šimon Černý v brance, ale další zaváhání stopera Prokopce už znamenající snížení náskoku na 2:7 už neodvrátil. Svoji chybu chtěl Pavel Prokopec napravit v 50. minutě krásnou hlavičkou, ale domácí gólman míč chytil. V 52. minutě zafungovala levačka Hrdličky, která upravila výsledek na 8:2. Skóre 9:2 určila hlavička Prokopce po jednom z rohů. 56. a 59. minuta patřila Martinu Hrdličkovi, nejlepšímu střelci zápasu, Výsledek 11:2 ale ještě konečným nebyl. 3 minuty před koncem zahrál volný přímý kop Pilař a z dorážky na konečný 12:2 zvyšoval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Miga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cs-CZ" sz="1050" b="0" dirty="0">
              <a:latin typeface="Arial" panose="020B0604020202020204" pitchFamily="34" charset="0"/>
              <a:ea typeface="Calibri" panose="020F0502020204030204" pitchFamily="34" charset="0"/>
              <a:cs typeface="Arial" panose="020B0604020202020204" pitchFamily="34" charset="0"/>
            </a:endParaRPr>
          </a:p>
        </p:txBody>
      </p:sp>
      <p:sp>
        <p:nvSpPr>
          <p:cNvPr id="5" name="TextovéPole 4"/>
          <p:cNvSpPr txBox="1"/>
          <p:nvPr/>
        </p:nvSpPr>
        <p:spPr>
          <a:xfrm>
            <a:off x="5616600" y="123046"/>
            <a:ext cx="4536504" cy="1384995"/>
          </a:xfrm>
          <a:prstGeom prst="rect">
            <a:avLst/>
          </a:prstGeom>
          <a:blipFill dpi="0" rotWithShape="1">
            <a:blip r:embed="rId3">
              <a:alphaModFix amt="63000"/>
            </a:blip>
            <a:srcRect/>
            <a:tile tx="127000" ty="127000" sx="92000" sy="100000" flip="xy" algn="ctr"/>
          </a:blipFill>
          <a:ln w="34925">
            <a:solidFill>
              <a:srgbClr val="00CC00"/>
            </a:solidFill>
          </a:ln>
          <a:effectLst>
            <a:softEdge rad="0"/>
          </a:effectLst>
        </p:spPr>
        <p:txBody>
          <a:bodyPr wrap="square" rtlCol="0">
            <a:spAutoFit/>
          </a:bodyPr>
          <a:lstStyle/>
          <a:p>
            <a:pPr algn="ctr"/>
            <a:r>
              <a:rPr lang="cs-CZ" sz="2000" dirty="0">
                <a:solidFill>
                  <a:srgbClr val="CC0066"/>
                </a:solidFill>
                <a:latin typeface="Bookman Old Style" panose="02050604050505020204" pitchFamily="18" charset="0"/>
              </a:rPr>
              <a:t>I přes vysoký debakl, který </a:t>
            </a:r>
            <a:r>
              <a:rPr lang="cs-CZ" sz="2400" dirty="0">
                <a:solidFill>
                  <a:srgbClr val="CC0066"/>
                </a:solidFill>
                <a:latin typeface="Bookman Old Style" panose="02050604050505020204" pitchFamily="18" charset="0"/>
              </a:rPr>
              <a:t>starší žáci</a:t>
            </a:r>
            <a:r>
              <a:rPr lang="cs-CZ" sz="2000" dirty="0">
                <a:solidFill>
                  <a:srgbClr val="CC0066"/>
                </a:solidFill>
                <a:latin typeface="Bookman Old Style" panose="02050604050505020204" pitchFamily="18" charset="0"/>
              </a:rPr>
              <a:t> uštědřili soupeři, nebyli trenéři s výkonem spokojeni</a:t>
            </a:r>
          </a:p>
        </p:txBody>
      </p:sp>
      <p:sp>
        <p:nvSpPr>
          <p:cNvPr id="13" name="TextovéPole 12"/>
          <p:cNvSpPr txBox="1"/>
          <p:nvPr/>
        </p:nvSpPr>
        <p:spPr>
          <a:xfrm>
            <a:off x="288008" y="77210"/>
            <a:ext cx="4320480" cy="523220"/>
          </a:xfrm>
          <a:prstGeom prst="rect">
            <a:avLst/>
          </a:prstGeom>
          <a:solidFill>
            <a:schemeClr val="bg1">
              <a:lumMod val="75000"/>
            </a:schemeClr>
          </a:solidFill>
          <a:effectLst>
            <a:softEdge rad="0"/>
          </a:effectLst>
        </p:spPr>
        <p:txBody>
          <a:bodyPr wrap="square" rtlCol="0">
            <a:spAutoFit/>
          </a:bodyPr>
          <a:lstStyle/>
          <a:p>
            <a:pPr algn="ctr"/>
            <a:r>
              <a:rPr lang="cs-CZ" sz="1400" dirty="0">
                <a:solidFill>
                  <a:srgbClr val="000099"/>
                </a:solidFill>
                <a:latin typeface="Arial Black" panose="020B0A04020102020204" pitchFamily="34" charset="0"/>
              </a:rPr>
              <a:t>SK Štětí – TJ Sokol Horní Jiřetín</a:t>
            </a:r>
          </a:p>
          <a:p>
            <a:pPr algn="ctr"/>
            <a:r>
              <a:rPr lang="cs-CZ" sz="1400" dirty="0">
                <a:solidFill>
                  <a:srgbClr val="000099"/>
                </a:solidFill>
                <a:latin typeface="Arial Black" panose="020B0A04020102020204" pitchFamily="34" charset="0"/>
              </a:rPr>
              <a:t>11.4.2018 Foto Zuzana </a:t>
            </a:r>
            <a:r>
              <a:rPr lang="cs-CZ" sz="1400" dirty="0" err="1">
                <a:solidFill>
                  <a:srgbClr val="000099"/>
                </a:solidFill>
                <a:latin typeface="Arial Black" panose="020B0A04020102020204" pitchFamily="34" charset="0"/>
              </a:rPr>
              <a:t>Ransdorfová</a:t>
            </a:r>
            <a:r>
              <a:rPr lang="cs-CZ" sz="1400" dirty="0">
                <a:solidFill>
                  <a:srgbClr val="000099"/>
                </a:solidFill>
                <a:latin typeface="Arial Black" panose="020B0A04020102020204" pitchFamily="34" charset="0"/>
              </a:rPr>
              <a:t> </a:t>
            </a:r>
          </a:p>
        </p:txBody>
      </p:sp>
      <p:pic>
        <p:nvPicPr>
          <p:cNvPr id="14" name="Obrázek 13">
            <a:extLst>
              <a:ext uri="{FF2B5EF4-FFF2-40B4-BE49-F238E27FC236}">
                <a16:creationId xmlns:a16="http://schemas.microsoft.com/office/drawing/2014/main" id="{A50398E1-D183-4BB6-B680-58D0D28F0374}"/>
              </a:ext>
            </a:extLst>
          </p:cNvPr>
          <p:cNvPicPr>
            <a:picLocks noChangeAspect="1"/>
          </p:cNvPicPr>
          <p:nvPr/>
        </p:nvPicPr>
        <p:blipFill>
          <a:blip r:embed="rId4"/>
          <a:stretch>
            <a:fillRect/>
          </a:stretch>
        </p:blipFill>
        <p:spPr>
          <a:xfrm>
            <a:off x="540939" y="3876193"/>
            <a:ext cx="3814617" cy="2539585"/>
          </a:xfrm>
          <a:prstGeom prst="rect">
            <a:avLst/>
          </a:prstGeom>
          <a:ln w="53975">
            <a:solidFill>
              <a:schemeClr val="accent6">
                <a:lumMod val="20000"/>
                <a:lumOff val="80000"/>
              </a:schemeClr>
            </a:solidFill>
          </a:ln>
        </p:spPr>
      </p:pic>
      <p:pic>
        <p:nvPicPr>
          <p:cNvPr id="17" name="Obrázek 16">
            <a:extLst>
              <a:ext uri="{FF2B5EF4-FFF2-40B4-BE49-F238E27FC236}">
                <a16:creationId xmlns:a16="http://schemas.microsoft.com/office/drawing/2014/main" id="{252361A2-0664-4F6A-88AB-A79C5443BB4D}"/>
              </a:ext>
            </a:extLst>
          </p:cNvPr>
          <p:cNvPicPr>
            <a:picLocks noChangeAspect="1"/>
          </p:cNvPicPr>
          <p:nvPr/>
        </p:nvPicPr>
        <p:blipFill>
          <a:blip r:embed="rId5"/>
          <a:stretch>
            <a:fillRect/>
          </a:stretch>
        </p:blipFill>
        <p:spPr>
          <a:xfrm>
            <a:off x="428382" y="812118"/>
            <a:ext cx="4039733" cy="2711501"/>
          </a:xfrm>
          <a:prstGeom prst="rect">
            <a:avLst/>
          </a:prstGeom>
          <a:ln w="31750">
            <a:solidFill>
              <a:schemeClr val="accent6">
                <a:lumMod val="20000"/>
                <a:lumOff val="80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15" name="TextovéPole 14"/>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endParaRPr lang="cs-CZ" sz="800" dirty="0">
              <a:latin typeface="Bookman Old Style" pitchFamily="18"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1612187092"/>
              </p:ext>
            </p:extLst>
          </p:nvPr>
        </p:nvGraphicFramePr>
        <p:xfrm>
          <a:off x="161070" y="163116"/>
          <a:ext cx="4591436" cy="3111242"/>
        </p:xfrm>
        <a:graphic>
          <a:graphicData uri="http://schemas.openxmlformats.org/drawingml/2006/table">
            <a:tbl>
              <a:tblPr/>
              <a:tblGrid>
                <a:gridCol w="226902">
                  <a:extLst>
                    <a:ext uri="{9D8B030D-6E8A-4147-A177-3AD203B41FA5}">
                      <a16:colId xmlns:a16="http://schemas.microsoft.com/office/drawing/2014/main" val="156512501"/>
                    </a:ext>
                  </a:extLst>
                </a:gridCol>
                <a:gridCol w="266944">
                  <a:extLst>
                    <a:ext uri="{9D8B030D-6E8A-4147-A177-3AD203B41FA5}">
                      <a16:colId xmlns:a16="http://schemas.microsoft.com/office/drawing/2014/main" val="3326890660"/>
                    </a:ext>
                  </a:extLst>
                </a:gridCol>
                <a:gridCol w="1791861">
                  <a:extLst>
                    <a:ext uri="{9D8B030D-6E8A-4147-A177-3AD203B41FA5}">
                      <a16:colId xmlns:a16="http://schemas.microsoft.com/office/drawing/2014/main" val="3655882748"/>
                    </a:ext>
                  </a:extLst>
                </a:gridCol>
                <a:gridCol w="240249">
                  <a:extLst>
                    <a:ext uri="{9D8B030D-6E8A-4147-A177-3AD203B41FA5}">
                      <a16:colId xmlns:a16="http://schemas.microsoft.com/office/drawing/2014/main" val="1530812006"/>
                    </a:ext>
                  </a:extLst>
                </a:gridCol>
                <a:gridCol w="240249">
                  <a:extLst>
                    <a:ext uri="{9D8B030D-6E8A-4147-A177-3AD203B41FA5}">
                      <a16:colId xmlns:a16="http://schemas.microsoft.com/office/drawing/2014/main" val="2885588292"/>
                    </a:ext>
                  </a:extLst>
                </a:gridCol>
                <a:gridCol w="190198">
                  <a:extLst>
                    <a:ext uri="{9D8B030D-6E8A-4147-A177-3AD203B41FA5}">
                      <a16:colId xmlns:a16="http://schemas.microsoft.com/office/drawing/2014/main" val="4092556736"/>
                    </a:ext>
                  </a:extLst>
                </a:gridCol>
                <a:gridCol w="190198">
                  <a:extLst>
                    <a:ext uri="{9D8B030D-6E8A-4147-A177-3AD203B41FA5}">
                      <a16:colId xmlns:a16="http://schemas.microsoft.com/office/drawing/2014/main" val="2679785010"/>
                    </a:ext>
                  </a:extLst>
                </a:gridCol>
                <a:gridCol w="253597">
                  <a:extLst>
                    <a:ext uri="{9D8B030D-6E8A-4147-A177-3AD203B41FA5}">
                      <a16:colId xmlns:a16="http://schemas.microsoft.com/office/drawing/2014/main" val="11291667"/>
                    </a:ext>
                  </a:extLst>
                </a:gridCol>
                <a:gridCol w="680707">
                  <a:extLst>
                    <a:ext uri="{9D8B030D-6E8A-4147-A177-3AD203B41FA5}">
                      <a16:colId xmlns:a16="http://schemas.microsoft.com/office/drawing/2014/main" val="4215232497"/>
                    </a:ext>
                  </a:extLst>
                </a:gridCol>
                <a:gridCol w="230239">
                  <a:extLst>
                    <a:ext uri="{9D8B030D-6E8A-4147-A177-3AD203B41FA5}">
                      <a16:colId xmlns:a16="http://schemas.microsoft.com/office/drawing/2014/main" val="3998252958"/>
                    </a:ext>
                  </a:extLst>
                </a:gridCol>
                <a:gridCol w="280292">
                  <a:extLst>
                    <a:ext uri="{9D8B030D-6E8A-4147-A177-3AD203B41FA5}">
                      <a16:colId xmlns:a16="http://schemas.microsoft.com/office/drawing/2014/main" val="3710136803"/>
                    </a:ext>
                  </a:extLst>
                </a:gridCol>
              </a:tblGrid>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14678882"/>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starších žáků 2017/2018 po 15.kole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55590693"/>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122:44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5919685"/>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110:15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32011036"/>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FF0000"/>
                          </a:solidFill>
                          <a:effectLst/>
                          <a:latin typeface="Arial" panose="020B0604020202020204" pitchFamily="34" charset="0"/>
                        </a:rPr>
                        <a:t>SK Štětí,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Calibri" panose="020F0502020204030204" pitchFamily="34" charset="0"/>
                        </a:rPr>
                        <a:t>102:40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22405190"/>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FK Neštěmice,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89:29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12219069"/>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Calibri" panose="020F0502020204030204" pitchFamily="34" charset="0"/>
                        </a:rPr>
                        <a:t>64:30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00883564"/>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TJ Hvězda Trnovany, </a:t>
                      </a:r>
                      <a:r>
                        <a:rPr lang="cs-CZ" sz="1100" b="1" i="0" u="none" strike="noStrike" dirty="0" err="1">
                          <a:solidFill>
                            <a:srgbClr val="000000"/>
                          </a:solidFill>
                          <a:effectLst/>
                          <a:latin typeface="Arial" panose="020B0604020202020204" pitchFamily="34" charset="0"/>
                        </a:rPr>
                        <a:t>z.s</a:t>
                      </a:r>
                      <a:r>
                        <a:rPr lang="cs-CZ" sz="11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43:38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00602511"/>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19:71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40261277"/>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Calibri" panose="020F0502020204030204" pitchFamily="34" charset="0"/>
                        </a:rPr>
                        <a:t>33:83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55007345"/>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Calibri" panose="020F0502020204030204" pitchFamily="34" charset="0"/>
                        </a:rPr>
                        <a:t>17:132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82098293"/>
                  </a:ext>
                </a:extLst>
              </a:tr>
              <a:tr h="240622">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Calibri" panose="020F0502020204030204" pitchFamily="34" charset="0"/>
                        </a:rPr>
                        <a:t>9:147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32423006"/>
                  </a:ext>
                </a:extLst>
              </a:tr>
              <a:tr h="22377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21500291"/>
                  </a:ext>
                </a:extLst>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3307592599"/>
              </p:ext>
            </p:extLst>
          </p:nvPr>
        </p:nvGraphicFramePr>
        <p:xfrm>
          <a:off x="161070" y="3518412"/>
          <a:ext cx="4591438" cy="3320901"/>
        </p:xfrm>
        <a:graphic>
          <a:graphicData uri="http://schemas.openxmlformats.org/drawingml/2006/table">
            <a:tbl>
              <a:tblPr/>
              <a:tblGrid>
                <a:gridCol w="326744">
                  <a:extLst>
                    <a:ext uri="{9D8B030D-6E8A-4147-A177-3AD203B41FA5}">
                      <a16:colId xmlns:a16="http://schemas.microsoft.com/office/drawing/2014/main" val="2170733126"/>
                    </a:ext>
                  </a:extLst>
                </a:gridCol>
                <a:gridCol w="285901">
                  <a:extLst>
                    <a:ext uri="{9D8B030D-6E8A-4147-A177-3AD203B41FA5}">
                      <a16:colId xmlns:a16="http://schemas.microsoft.com/office/drawing/2014/main" val="4181731522"/>
                    </a:ext>
                  </a:extLst>
                </a:gridCol>
                <a:gridCol w="1868568">
                  <a:extLst>
                    <a:ext uri="{9D8B030D-6E8A-4147-A177-3AD203B41FA5}">
                      <a16:colId xmlns:a16="http://schemas.microsoft.com/office/drawing/2014/main" val="2312352442"/>
                    </a:ext>
                  </a:extLst>
                </a:gridCol>
                <a:gridCol w="231444">
                  <a:extLst>
                    <a:ext uri="{9D8B030D-6E8A-4147-A177-3AD203B41FA5}">
                      <a16:colId xmlns:a16="http://schemas.microsoft.com/office/drawing/2014/main" val="2728513186"/>
                    </a:ext>
                  </a:extLst>
                </a:gridCol>
                <a:gridCol w="194005">
                  <a:extLst>
                    <a:ext uri="{9D8B030D-6E8A-4147-A177-3AD203B41FA5}">
                      <a16:colId xmlns:a16="http://schemas.microsoft.com/office/drawing/2014/main" val="3540912633"/>
                    </a:ext>
                  </a:extLst>
                </a:gridCol>
                <a:gridCol w="194005">
                  <a:extLst>
                    <a:ext uri="{9D8B030D-6E8A-4147-A177-3AD203B41FA5}">
                      <a16:colId xmlns:a16="http://schemas.microsoft.com/office/drawing/2014/main" val="256892245"/>
                    </a:ext>
                  </a:extLst>
                </a:gridCol>
                <a:gridCol w="194005">
                  <a:extLst>
                    <a:ext uri="{9D8B030D-6E8A-4147-A177-3AD203B41FA5}">
                      <a16:colId xmlns:a16="http://schemas.microsoft.com/office/drawing/2014/main" val="91415097"/>
                    </a:ext>
                  </a:extLst>
                </a:gridCol>
                <a:gridCol w="194005">
                  <a:extLst>
                    <a:ext uri="{9D8B030D-6E8A-4147-A177-3AD203B41FA5}">
                      <a16:colId xmlns:a16="http://schemas.microsoft.com/office/drawing/2014/main" val="4166855726"/>
                    </a:ext>
                  </a:extLst>
                </a:gridCol>
                <a:gridCol w="476501">
                  <a:extLst>
                    <a:ext uri="{9D8B030D-6E8A-4147-A177-3AD203B41FA5}">
                      <a16:colId xmlns:a16="http://schemas.microsoft.com/office/drawing/2014/main" val="2687617628"/>
                    </a:ext>
                  </a:extLst>
                </a:gridCol>
                <a:gridCol w="367587">
                  <a:extLst>
                    <a:ext uri="{9D8B030D-6E8A-4147-A177-3AD203B41FA5}">
                      <a16:colId xmlns:a16="http://schemas.microsoft.com/office/drawing/2014/main" val="2899865715"/>
                    </a:ext>
                  </a:extLst>
                </a:gridCol>
                <a:gridCol w="258673">
                  <a:extLst>
                    <a:ext uri="{9D8B030D-6E8A-4147-A177-3AD203B41FA5}">
                      <a16:colId xmlns:a16="http://schemas.microsoft.com/office/drawing/2014/main" val="3732549701"/>
                    </a:ext>
                  </a:extLst>
                </a:gridCol>
              </a:tblGrid>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58302899"/>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Ústecký přebor mladších žáků 2017/2018 po 15.kole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58687283"/>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120:7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50422929"/>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FK Neštěmice, </a:t>
                      </a:r>
                      <a:r>
                        <a:rPr lang="cs-CZ" sz="1050" b="1" i="0" u="none" strike="noStrike" dirty="0" err="1">
                          <a:solidFill>
                            <a:srgbClr val="000000"/>
                          </a:solidFill>
                          <a:effectLst/>
                          <a:latin typeface="Arial" panose="020B0604020202020204" pitchFamily="34" charset="0"/>
                        </a:rPr>
                        <a:t>z.s</a:t>
                      </a:r>
                      <a:r>
                        <a:rPr lang="cs-CZ" sz="105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88:25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77932183"/>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90:19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03742410"/>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59:27</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80408699"/>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41:48</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81678194"/>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Calibri" panose="020F0502020204030204" pitchFamily="34" charset="0"/>
                        </a:rPr>
                        <a:t>25:77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554371221"/>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44:66</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28637094"/>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Calibri" panose="020F0502020204030204" pitchFamily="34" charset="0"/>
                        </a:rPr>
                        <a:t>28:103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73556821"/>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Junior Děčín B</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Calibri" panose="020F0502020204030204" pitchFamily="34" charset="0"/>
                        </a:rPr>
                        <a:t>25:89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978452843"/>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23:82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4459409"/>
                  </a:ext>
                </a:extLst>
              </a:tr>
              <a:tr h="23530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05284168"/>
                  </a:ext>
                </a:extLst>
              </a:tr>
            </a:tbl>
          </a:graphicData>
        </a:graphic>
      </p:graphicFrame>
      <p:graphicFrame>
        <p:nvGraphicFramePr>
          <p:cNvPr id="10" name="Tabulka 9"/>
          <p:cNvGraphicFramePr>
            <a:graphicFrameLocks noGrp="1"/>
          </p:cNvGraphicFramePr>
          <p:nvPr>
            <p:extLst>
              <p:ext uri="{D42A27DB-BD31-4B8C-83A1-F6EECF244321}">
                <p14:modId xmlns:p14="http://schemas.microsoft.com/office/powerpoint/2010/main" val="1479696576"/>
              </p:ext>
            </p:extLst>
          </p:nvPr>
        </p:nvGraphicFramePr>
        <p:xfrm>
          <a:off x="5492121" y="98030"/>
          <a:ext cx="4680520" cy="6840764"/>
        </p:xfrm>
        <a:graphic>
          <a:graphicData uri="http://schemas.openxmlformats.org/drawingml/2006/table">
            <a:tbl>
              <a:tblPr/>
              <a:tblGrid>
                <a:gridCol w="1349339">
                  <a:extLst>
                    <a:ext uri="{9D8B030D-6E8A-4147-A177-3AD203B41FA5}">
                      <a16:colId xmlns:a16="http://schemas.microsoft.com/office/drawing/2014/main" val="2301767725"/>
                    </a:ext>
                  </a:extLst>
                </a:gridCol>
                <a:gridCol w="1658562">
                  <a:extLst>
                    <a:ext uri="{9D8B030D-6E8A-4147-A177-3AD203B41FA5}">
                      <a16:colId xmlns:a16="http://schemas.microsoft.com/office/drawing/2014/main" val="1258309157"/>
                    </a:ext>
                  </a:extLst>
                </a:gridCol>
                <a:gridCol w="1672619">
                  <a:extLst>
                    <a:ext uri="{9D8B030D-6E8A-4147-A177-3AD203B41FA5}">
                      <a16:colId xmlns:a16="http://schemas.microsoft.com/office/drawing/2014/main" val="1432859460"/>
                    </a:ext>
                  </a:extLst>
                </a:gridCol>
              </a:tblGrid>
              <a:tr h="371067">
                <a:tc gridSpan="3">
                  <a:txBody>
                    <a:bodyPr/>
                    <a:lstStyle/>
                    <a:p>
                      <a:pPr algn="ctr" rtl="0" fontAlgn="ctr"/>
                      <a:r>
                        <a:rPr lang="cs-CZ" sz="2000" b="1" i="0" u="none" strike="noStrike" dirty="0">
                          <a:solidFill>
                            <a:srgbClr val="000000"/>
                          </a:solidFill>
                          <a:effectLst/>
                          <a:latin typeface="Arial" panose="020B0604020202020204" pitchFamily="34" charset="0"/>
                        </a:rPr>
                        <a:t>21. kolo Ústeckého přeboru</a:t>
                      </a:r>
                    </a:p>
                  </a:txBody>
                  <a:tcPr marL="7751" marR="7751" marT="775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39165116"/>
                  </a:ext>
                </a:extLst>
              </a:tr>
              <a:tr h="421020">
                <a:tc>
                  <a:txBody>
                    <a:bodyPr/>
                    <a:lstStyle/>
                    <a:p>
                      <a:pPr algn="ctr" rtl="0" fontAlgn="ctr"/>
                      <a:r>
                        <a:rPr lang="cs-CZ" sz="1200" b="1" i="0" u="none" strike="noStrike" dirty="0">
                          <a:solidFill>
                            <a:srgbClr val="151515"/>
                          </a:solidFill>
                          <a:effectLst/>
                          <a:latin typeface="Arial" panose="020B0604020202020204" pitchFamily="34" charset="0"/>
                        </a:rPr>
                        <a:t>14.04.2018 10:15</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a:solidFill>
                            <a:srgbClr val="151515"/>
                          </a:solidFill>
                          <a:effectLst/>
                          <a:latin typeface="Arial" panose="020B0604020202020204" pitchFamily="34" charset="0"/>
                        </a:rPr>
                        <a:t>SK Štětí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a:solidFill>
                            <a:srgbClr val="151515"/>
                          </a:solidFill>
                          <a:effectLst/>
                          <a:latin typeface="Arial" panose="020B0604020202020204" pitchFamily="34" charset="0"/>
                        </a:rPr>
                        <a:t>SK STAP-TRATEC Vilémov</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576903488"/>
                  </a:ext>
                </a:extLst>
              </a:tr>
              <a:tr h="356123">
                <a:tc>
                  <a:txBody>
                    <a:bodyPr/>
                    <a:lstStyle/>
                    <a:p>
                      <a:pPr algn="ctr" rtl="0" fontAlgn="ctr"/>
                      <a:r>
                        <a:rPr lang="cs-CZ" sz="1200" b="1" i="0" u="none" strike="noStrike">
                          <a:solidFill>
                            <a:srgbClr val="151515"/>
                          </a:solidFill>
                          <a:effectLst/>
                          <a:latin typeface="Arial" panose="020B0604020202020204" pitchFamily="34" charset="0"/>
                        </a:rPr>
                        <a:t>14.04.2018 14:00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SK Baník Modlany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151515"/>
                          </a:solidFill>
                          <a:effectLst/>
                          <a:latin typeface="Arial" panose="020B0604020202020204" pitchFamily="34" charset="0"/>
                        </a:rPr>
                        <a:t>FK Litoměřicko B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741846098"/>
                  </a:ext>
                </a:extLst>
              </a:tr>
              <a:tr h="356123">
                <a:tc>
                  <a:txBody>
                    <a:bodyPr/>
                    <a:lstStyle/>
                    <a:p>
                      <a:pPr algn="ctr" rtl="0" fontAlgn="ctr"/>
                      <a:r>
                        <a:rPr lang="cs-CZ" sz="1200" b="1" i="0" u="none" strike="noStrike">
                          <a:solidFill>
                            <a:srgbClr val="151515"/>
                          </a:solidFill>
                          <a:effectLst/>
                          <a:latin typeface="Arial" panose="020B0604020202020204" pitchFamily="34" charset="0"/>
                        </a:rPr>
                        <a:t>14.04.2018 15:00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FK Bílina</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a:solidFill>
                            <a:srgbClr val="151515"/>
                          </a:solidFill>
                          <a:effectLst/>
                          <a:latin typeface="Arial" panose="020B0604020202020204" pitchFamily="34" charset="0"/>
                        </a:rPr>
                        <a:t>FK Tatran Kadaň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146391912"/>
                  </a:ext>
                </a:extLst>
              </a:tr>
              <a:tr h="356123">
                <a:tc>
                  <a:txBody>
                    <a:bodyPr/>
                    <a:lstStyle/>
                    <a:p>
                      <a:pPr algn="ctr" rtl="0" fontAlgn="ctr"/>
                      <a:r>
                        <a:rPr lang="cs-CZ" sz="1200" b="1" i="0" u="none" strike="noStrike">
                          <a:solidFill>
                            <a:srgbClr val="151515"/>
                          </a:solidFill>
                          <a:effectLst/>
                          <a:latin typeface="Arial" panose="020B0604020202020204" pitchFamily="34" charset="0"/>
                        </a:rPr>
                        <a:t>14.04.2018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SK </a:t>
                      </a:r>
                      <a:r>
                        <a:rPr lang="cs-CZ" sz="1200" b="1" i="0" u="none" strike="noStrike" dirty="0" err="1">
                          <a:solidFill>
                            <a:srgbClr val="151515"/>
                          </a:solidFill>
                          <a:effectLst/>
                          <a:latin typeface="Arial" panose="020B0604020202020204" pitchFamily="34" charset="0"/>
                        </a:rPr>
                        <a:t>Brná</a:t>
                      </a:r>
                      <a:endParaRPr lang="cs-CZ" sz="1200" b="1" i="0" u="none" strike="noStrike" dirty="0">
                        <a:solidFill>
                          <a:srgbClr val="151515"/>
                        </a:solidFill>
                        <a:effectLst/>
                        <a:latin typeface="Arial" panose="020B0604020202020204" pitchFamily="34" charset="0"/>
                      </a:endParaRP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Mostecký FK</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939748690"/>
                  </a:ext>
                </a:extLst>
              </a:tr>
              <a:tr h="356123">
                <a:tc>
                  <a:txBody>
                    <a:bodyPr/>
                    <a:lstStyle/>
                    <a:p>
                      <a:pPr algn="ctr" rtl="0" fontAlgn="ctr"/>
                      <a:r>
                        <a:rPr lang="cs-CZ" sz="1200" b="1" i="0" u="none" strike="noStrike">
                          <a:solidFill>
                            <a:srgbClr val="151515"/>
                          </a:solidFill>
                          <a:effectLst/>
                          <a:latin typeface="Arial" panose="020B0604020202020204" pitchFamily="34" charset="0"/>
                        </a:rPr>
                        <a:t>14.04.2018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a:solidFill>
                            <a:srgbClr val="151515"/>
                          </a:solidFill>
                          <a:effectLst/>
                          <a:latin typeface="Arial" panose="020B0604020202020204" pitchFamily="34" charset="0"/>
                        </a:rPr>
                        <a:t>TJ Krupka</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FK Jiskra Modrá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543245989"/>
                  </a:ext>
                </a:extLst>
              </a:tr>
              <a:tr h="442847">
                <a:tc>
                  <a:txBody>
                    <a:bodyPr/>
                    <a:lstStyle/>
                    <a:p>
                      <a:pPr algn="ctr" rtl="0" fontAlgn="ctr"/>
                      <a:r>
                        <a:rPr lang="cs-CZ" sz="1200" b="1" i="0" u="none" strike="noStrike">
                          <a:solidFill>
                            <a:srgbClr val="151515"/>
                          </a:solidFill>
                          <a:effectLst/>
                          <a:latin typeface="Arial" panose="020B0604020202020204" pitchFamily="34" charset="0"/>
                        </a:rPr>
                        <a:t>14.04.2018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151515"/>
                          </a:solidFill>
                          <a:effectLst/>
                          <a:latin typeface="Arial" panose="020B0604020202020204" pitchFamily="34" charset="0"/>
                        </a:rPr>
                        <a:t>TJ Spartak Perštejn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TJ SOKOL </a:t>
                      </a:r>
                      <a:r>
                        <a:rPr lang="cs-CZ" sz="1200" b="1" i="0" u="none" strike="noStrike" dirty="0" err="1">
                          <a:solidFill>
                            <a:srgbClr val="151515"/>
                          </a:solidFill>
                          <a:effectLst/>
                          <a:latin typeface="Arial" panose="020B0604020202020204" pitchFamily="34" charset="0"/>
                        </a:rPr>
                        <a:t>H.Jiřetín</a:t>
                      </a:r>
                      <a:r>
                        <a:rPr lang="cs-CZ" sz="1200" b="1" i="0" u="none" strike="noStrike" dirty="0">
                          <a:solidFill>
                            <a:srgbClr val="151515"/>
                          </a:solidFill>
                          <a:effectLst/>
                          <a:latin typeface="Arial" panose="020B0604020202020204" pitchFamily="34" charset="0"/>
                        </a:rPr>
                        <a:t>/Litvínov</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22264265"/>
                  </a:ext>
                </a:extLst>
              </a:tr>
              <a:tr h="356123">
                <a:tc>
                  <a:txBody>
                    <a:bodyPr/>
                    <a:lstStyle/>
                    <a:p>
                      <a:pPr algn="ctr" rtl="0" fontAlgn="ctr"/>
                      <a:r>
                        <a:rPr lang="cs-CZ" sz="1200" b="1" i="0" u="none" strike="noStrike">
                          <a:solidFill>
                            <a:srgbClr val="151515"/>
                          </a:solidFill>
                          <a:effectLst/>
                          <a:latin typeface="Arial" panose="020B0604020202020204" pitchFamily="34" charset="0"/>
                        </a:rPr>
                        <a:t>14.04.2018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a:solidFill>
                            <a:srgbClr val="151515"/>
                          </a:solidFill>
                          <a:effectLst/>
                          <a:latin typeface="Arial" panose="020B0604020202020204" pitchFamily="34" charset="0"/>
                        </a:rPr>
                        <a:t>TJ Sokol Srbice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FK Neštěmice</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212694390"/>
                  </a:ext>
                </a:extLst>
              </a:tr>
              <a:tr h="356123">
                <a:tc>
                  <a:txBody>
                    <a:bodyPr/>
                    <a:lstStyle/>
                    <a:p>
                      <a:pPr algn="ctr" rtl="0" fontAlgn="ctr"/>
                      <a:r>
                        <a:rPr lang="cs-CZ" sz="1200" b="1" i="0" u="none" strike="noStrike">
                          <a:solidFill>
                            <a:srgbClr val="151515"/>
                          </a:solidFill>
                          <a:effectLst/>
                          <a:latin typeface="Arial" panose="020B0604020202020204" pitchFamily="34" charset="0"/>
                        </a:rPr>
                        <a:t>14.04.2018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151515"/>
                          </a:solidFill>
                          <a:effectLst/>
                          <a:latin typeface="Arial" panose="020B0604020202020204" pitchFamily="34" charset="0"/>
                        </a:rPr>
                        <a:t>FK Slavoj Žatec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FK Jílové</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17555203"/>
                  </a:ext>
                </a:extLst>
              </a:tr>
              <a:tr h="371067">
                <a:tc gridSpan="3">
                  <a:txBody>
                    <a:bodyPr/>
                    <a:lstStyle/>
                    <a:p>
                      <a:pPr algn="ctr" rtl="0" fontAlgn="ctr"/>
                      <a:r>
                        <a:rPr lang="cs-CZ" sz="2000" b="1" i="0" u="none" strike="noStrike" dirty="0">
                          <a:solidFill>
                            <a:srgbClr val="000000"/>
                          </a:solidFill>
                          <a:effectLst/>
                          <a:latin typeface="Arial" panose="020B0604020202020204" pitchFamily="34" charset="0"/>
                        </a:rPr>
                        <a:t>22. kolo Ústeckého přeboru</a:t>
                      </a:r>
                    </a:p>
                  </a:txBody>
                  <a:tcPr marL="7751" marR="7751" marT="775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02194713"/>
                  </a:ext>
                </a:extLst>
              </a:tr>
              <a:tr h="356123">
                <a:tc>
                  <a:txBody>
                    <a:bodyPr/>
                    <a:lstStyle/>
                    <a:p>
                      <a:pPr algn="ctr" rtl="0" fontAlgn="ctr"/>
                      <a:r>
                        <a:rPr lang="cs-CZ" sz="1200" b="1" i="0" u="none" strike="noStrike" dirty="0">
                          <a:solidFill>
                            <a:srgbClr val="151515"/>
                          </a:solidFill>
                          <a:effectLst/>
                          <a:latin typeface="Arial" panose="020B0604020202020204" pitchFamily="34" charset="0"/>
                        </a:rPr>
                        <a:t>21.04.2018 10:15</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a:solidFill>
                            <a:srgbClr val="151515"/>
                          </a:solidFill>
                          <a:effectLst/>
                          <a:latin typeface="Arial" panose="020B0604020202020204" pitchFamily="34" charset="0"/>
                        </a:rPr>
                        <a:t>FK Tatran Kadaň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SK </a:t>
                      </a:r>
                      <a:r>
                        <a:rPr lang="cs-CZ" sz="1200" b="1" i="0" u="none" strike="noStrike" dirty="0" err="1">
                          <a:solidFill>
                            <a:srgbClr val="151515"/>
                          </a:solidFill>
                          <a:effectLst/>
                          <a:latin typeface="Arial" panose="020B0604020202020204" pitchFamily="34" charset="0"/>
                        </a:rPr>
                        <a:t>Brná</a:t>
                      </a:r>
                      <a:endParaRPr lang="cs-CZ" sz="1200" b="1" i="0" u="none" strike="noStrike" dirty="0">
                        <a:solidFill>
                          <a:srgbClr val="151515"/>
                        </a:solidFill>
                        <a:effectLst/>
                        <a:latin typeface="Arial" panose="020B0604020202020204" pitchFamily="34" charset="0"/>
                      </a:endParaRP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4108601767"/>
                  </a:ext>
                </a:extLst>
              </a:tr>
              <a:tr h="356123">
                <a:tc>
                  <a:txBody>
                    <a:bodyPr/>
                    <a:lstStyle/>
                    <a:p>
                      <a:pPr algn="ctr" rtl="0" fontAlgn="ctr"/>
                      <a:r>
                        <a:rPr lang="cs-CZ" sz="1200" b="1" i="0" u="none" strike="noStrike" dirty="0">
                          <a:solidFill>
                            <a:srgbClr val="151515"/>
                          </a:solidFill>
                          <a:effectLst/>
                          <a:latin typeface="Arial" panose="020B0604020202020204" pitchFamily="34" charset="0"/>
                        </a:rPr>
                        <a:t>21.04.2018 10:15</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a:solidFill>
                            <a:srgbClr val="151515"/>
                          </a:solidFill>
                          <a:effectLst/>
                          <a:latin typeface="Arial" panose="020B0604020202020204" pitchFamily="34" charset="0"/>
                        </a:rPr>
                        <a:t>Mostecký FK</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SK Štětí</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218519814"/>
                  </a:ext>
                </a:extLst>
              </a:tr>
              <a:tr h="356123">
                <a:tc>
                  <a:txBody>
                    <a:bodyPr/>
                    <a:lstStyle/>
                    <a:p>
                      <a:pPr algn="ctr" rtl="0" fontAlgn="ctr"/>
                      <a:r>
                        <a:rPr lang="cs-CZ" sz="1200" b="1" i="0" u="none" strike="noStrike" dirty="0">
                          <a:solidFill>
                            <a:srgbClr val="151515"/>
                          </a:solidFill>
                          <a:effectLst/>
                          <a:latin typeface="Arial" panose="020B0604020202020204" pitchFamily="34" charset="0"/>
                        </a:rPr>
                        <a:t>21.04.2018 14:30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FK Litoměřicko B</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FK Bílina</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088565849"/>
                  </a:ext>
                </a:extLst>
              </a:tr>
              <a:tr h="356123">
                <a:tc>
                  <a:txBody>
                    <a:bodyPr/>
                    <a:lstStyle/>
                    <a:p>
                      <a:pPr algn="ctr" rtl="0" fontAlgn="ctr"/>
                      <a:r>
                        <a:rPr lang="cs-CZ" sz="1200" b="1" i="0" u="none" strike="noStrike" dirty="0">
                          <a:solidFill>
                            <a:srgbClr val="151515"/>
                          </a:solidFill>
                          <a:effectLst/>
                          <a:latin typeface="Arial" panose="020B0604020202020204" pitchFamily="34" charset="0"/>
                        </a:rPr>
                        <a:t>21.04.2018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FK Jílové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TJ Krupka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617576099"/>
                  </a:ext>
                </a:extLst>
              </a:tr>
              <a:tr h="511063">
                <a:tc>
                  <a:txBody>
                    <a:bodyPr/>
                    <a:lstStyle/>
                    <a:p>
                      <a:pPr algn="ctr" rtl="0" fontAlgn="ctr"/>
                      <a:r>
                        <a:rPr lang="cs-CZ" sz="1200" b="1" i="0" u="none" strike="noStrike" dirty="0">
                          <a:solidFill>
                            <a:srgbClr val="151515"/>
                          </a:solidFill>
                          <a:effectLst/>
                          <a:latin typeface="Arial" panose="020B0604020202020204" pitchFamily="34" charset="0"/>
                        </a:rPr>
                        <a:t>21.04.2018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TJ SOKOL </a:t>
                      </a:r>
                      <a:r>
                        <a:rPr lang="cs-CZ" sz="1200" b="1" i="0" u="none" strike="noStrike" dirty="0" err="1">
                          <a:solidFill>
                            <a:srgbClr val="151515"/>
                          </a:solidFill>
                          <a:effectLst/>
                          <a:latin typeface="Arial" panose="020B0604020202020204" pitchFamily="34" charset="0"/>
                        </a:rPr>
                        <a:t>H.Jiřetín</a:t>
                      </a:r>
                      <a:r>
                        <a:rPr lang="cs-CZ" sz="1200" b="1" i="0" u="none" strike="noStrike" dirty="0">
                          <a:solidFill>
                            <a:srgbClr val="151515"/>
                          </a:solidFill>
                          <a:effectLst/>
                          <a:latin typeface="Arial" panose="020B0604020202020204" pitchFamily="34" charset="0"/>
                        </a:rPr>
                        <a:t>/FK Litvínov</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SK Baník Modlany</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013353023"/>
                  </a:ext>
                </a:extLst>
              </a:tr>
              <a:tr h="450224">
                <a:tc>
                  <a:txBody>
                    <a:bodyPr/>
                    <a:lstStyle/>
                    <a:p>
                      <a:pPr algn="ctr" rtl="0" fontAlgn="ctr"/>
                      <a:r>
                        <a:rPr lang="cs-CZ" sz="1200" b="1" i="0" u="none" strike="noStrike">
                          <a:solidFill>
                            <a:srgbClr val="151515"/>
                          </a:solidFill>
                          <a:effectLst/>
                          <a:latin typeface="Arial" panose="020B0604020202020204" pitchFamily="34" charset="0"/>
                        </a:rPr>
                        <a:t>21.04.2018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SK STAP-TRATEC Vilémov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FK Slavoj Žatec</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534344092"/>
                  </a:ext>
                </a:extLst>
              </a:tr>
              <a:tr h="356123">
                <a:tc>
                  <a:txBody>
                    <a:bodyPr/>
                    <a:lstStyle/>
                    <a:p>
                      <a:pPr algn="ctr" rtl="0" fontAlgn="ctr"/>
                      <a:r>
                        <a:rPr lang="cs-CZ" sz="1200" b="1" i="0" u="none" strike="noStrike">
                          <a:solidFill>
                            <a:srgbClr val="151515"/>
                          </a:solidFill>
                          <a:effectLst/>
                          <a:latin typeface="Arial" panose="020B0604020202020204" pitchFamily="34" charset="0"/>
                        </a:rPr>
                        <a:t>22.04.2018 15:00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FK Neštěmice</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200" b="1" i="0" u="none" strike="noStrike" dirty="0">
                          <a:solidFill>
                            <a:srgbClr val="151515"/>
                          </a:solidFill>
                          <a:effectLst/>
                          <a:latin typeface="Arial" panose="020B0604020202020204" pitchFamily="34" charset="0"/>
                        </a:rPr>
                        <a:t>TJ Spartak Perštejn </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849140772"/>
                  </a:ext>
                </a:extLst>
              </a:tr>
              <a:tr h="356123">
                <a:tc>
                  <a:txBody>
                    <a:bodyPr/>
                    <a:lstStyle/>
                    <a:p>
                      <a:pPr algn="ctr" rtl="0" fontAlgn="ctr"/>
                      <a:r>
                        <a:rPr lang="cs-CZ" sz="1200" b="1" i="0" u="none" strike="noStrike">
                          <a:solidFill>
                            <a:srgbClr val="151515"/>
                          </a:solidFill>
                          <a:effectLst/>
                          <a:latin typeface="Arial" panose="020B0604020202020204" pitchFamily="34" charset="0"/>
                        </a:rPr>
                        <a:t>22.04.2018 17:00</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FK Jiskra Modrá</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200" b="1" i="0" u="none" strike="noStrike" dirty="0">
                          <a:solidFill>
                            <a:srgbClr val="151515"/>
                          </a:solidFill>
                          <a:effectLst/>
                          <a:latin typeface="Arial" panose="020B0604020202020204" pitchFamily="34" charset="0"/>
                        </a:rPr>
                        <a:t>TJ Sokol Srbice</a:t>
                      </a:r>
                    </a:p>
                  </a:txBody>
                  <a:tcPr marL="7751" marR="7751" marT="77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4786524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4" name="TextovéPole 13"/>
          <p:cNvSpPr txBox="1"/>
          <p:nvPr/>
        </p:nvSpPr>
        <p:spPr>
          <a:xfrm>
            <a:off x="766621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19</a:t>
            </a:r>
            <a:endParaRPr lang="cs-CZ" sz="800" dirty="0">
              <a:latin typeface="Bookman Old Style" pitchFamily="18" charset="0"/>
            </a:endParaRPr>
          </a:p>
        </p:txBody>
      </p:sp>
      <p:sp>
        <p:nvSpPr>
          <p:cNvPr id="2" name="TextovéPole 1"/>
          <p:cNvSpPr txBox="1"/>
          <p:nvPr/>
        </p:nvSpPr>
        <p:spPr>
          <a:xfrm>
            <a:off x="5756704" y="3979540"/>
            <a:ext cx="4248472" cy="2739211"/>
          </a:xfrm>
          <a:prstGeom prst="rect">
            <a:avLst/>
          </a:prstGeom>
          <a:solidFill>
            <a:srgbClr val="FFFF00"/>
          </a:solidFill>
          <a:effectLst>
            <a:glow rad="63500">
              <a:srgbClr val="FF0066">
                <a:alpha val="40000"/>
              </a:srgbClr>
            </a:glow>
            <a:softEdge rad="241300"/>
          </a:effectLst>
        </p:spPr>
        <p:txBody>
          <a:bodyPr wrap="square" rtlCol="0">
            <a:spAutoFit/>
          </a:bodyPr>
          <a:lstStyle/>
          <a:p>
            <a:pPr algn="ctr"/>
            <a:r>
              <a:rPr lang="cs-CZ" sz="3200" dirty="0">
                <a:solidFill>
                  <a:srgbClr val="002060"/>
                </a:solidFill>
                <a:latin typeface="Arial Black" panose="020B0A04020102020204" pitchFamily="34" charset="0"/>
              </a:rPr>
              <a:t>Mladší  žáci </a:t>
            </a:r>
            <a:r>
              <a:rPr lang="cs-CZ" sz="2800" dirty="0">
                <a:latin typeface="Arial Black" panose="020B0A04020102020204" pitchFamily="34" charset="0"/>
              </a:rPr>
              <a:t>byli v posledních 2 kolech úspěšní na 50%. Jsou na 6. místě a na 5. Krupku ztrácí 6 bodů </a:t>
            </a:r>
          </a:p>
        </p:txBody>
      </p:sp>
      <p:sp>
        <p:nvSpPr>
          <p:cNvPr id="9" name="TextovéPole 8"/>
          <p:cNvSpPr txBox="1"/>
          <p:nvPr/>
        </p:nvSpPr>
        <p:spPr>
          <a:xfrm>
            <a:off x="5841008" y="260708"/>
            <a:ext cx="4248472" cy="3170099"/>
          </a:xfrm>
          <a:prstGeom prst="rect">
            <a:avLst/>
          </a:prstGeom>
          <a:solidFill>
            <a:srgbClr val="FF99FF"/>
          </a:solidFill>
          <a:effectLst>
            <a:glow rad="101600">
              <a:schemeClr val="accent1">
                <a:lumMod val="60000"/>
                <a:lumOff val="40000"/>
                <a:alpha val="40000"/>
              </a:schemeClr>
            </a:glow>
            <a:softEdge rad="241300"/>
          </a:effectLst>
        </p:spPr>
        <p:txBody>
          <a:bodyPr wrap="square" rtlCol="0">
            <a:spAutoFit/>
          </a:bodyPr>
          <a:lstStyle/>
          <a:p>
            <a:pPr algn="ctr"/>
            <a:r>
              <a:rPr lang="cs-CZ" sz="3200" dirty="0">
                <a:solidFill>
                  <a:srgbClr val="000066"/>
                </a:solidFill>
                <a:latin typeface="Arial Black" panose="020B0A04020102020204" pitchFamily="34" charset="0"/>
              </a:rPr>
              <a:t>Starší žáci </a:t>
            </a:r>
            <a:r>
              <a:rPr lang="cs-CZ" sz="2800" dirty="0">
                <a:latin typeface="Arial Black" panose="020B0A04020102020204" pitchFamily="34" charset="0"/>
              </a:rPr>
              <a:t>v posledních 2 kolech  vyhráli a posunuli se na 3 místo. Oba referáty na následujících stránkách</a:t>
            </a:r>
          </a:p>
        </p:txBody>
      </p:sp>
      <p:sp>
        <p:nvSpPr>
          <p:cNvPr id="3" name="TextovéPole 2"/>
          <p:cNvSpPr txBox="1"/>
          <p:nvPr/>
        </p:nvSpPr>
        <p:spPr>
          <a:xfrm>
            <a:off x="216000" y="2638188"/>
            <a:ext cx="4536504" cy="4216539"/>
          </a:xfrm>
          <a:prstGeom prst="rect">
            <a:avLst/>
          </a:prstGeom>
          <a:blipFill>
            <a:blip r:embed="rId3"/>
            <a:tile tx="0" ty="0" sx="100000" sy="100000" flip="none" algn="tl"/>
          </a:blipFill>
          <a:effectLst>
            <a:glow rad="63500">
              <a:schemeClr val="accent1">
                <a:lumMod val="40000"/>
                <a:lumOff val="60000"/>
                <a:alpha val="40000"/>
              </a:schemeClr>
            </a:glow>
            <a:softEdge rad="279400"/>
          </a:effectLst>
        </p:spPr>
        <p:txBody>
          <a:bodyPr wrap="square" rtlCol="0">
            <a:spAutoFit/>
          </a:bodyPr>
          <a:lstStyle/>
          <a:p>
            <a:pPr algn="ctr"/>
            <a:r>
              <a:rPr lang="cs-CZ" sz="3200" dirty="0" smtClean="0">
                <a:solidFill>
                  <a:srgbClr val="000099"/>
                </a:solidFill>
                <a:latin typeface="Arial Black" panose="020B0A04020102020204" pitchFamily="34" charset="0"/>
              </a:rPr>
              <a:t>SK Štětí</a:t>
            </a:r>
          </a:p>
          <a:p>
            <a:pPr algn="ctr"/>
            <a:r>
              <a:rPr lang="cs-CZ" sz="3200" dirty="0" smtClean="0">
                <a:solidFill>
                  <a:srgbClr val="000099"/>
                </a:solidFill>
                <a:latin typeface="Arial Black" panose="020B0A04020102020204" pitchFamily="34" charset="0"/>
              </a:rPr>
              <a:t> – FK Junior Děčín</a:t>
            </a:r>
          </a:p>
          <a:p>
            <a:pPr algn="ctr"/>
            <a:r>
              <a:rPr lang="cs-CZ" sz="3200" dirty="0" smtClean="0">
                <a:solidFill>
                  <a:srgbClr val="000099"/>
                </a:solidFill>
                <a:latin typeface="Arial Black" panose="020B0A04020102020204" pitchFamily="34" charset="0"/>
              </a:rPr>
              <a:t>0:6(0:3)</a:t>
            </a:r>
          </a:p>
          <a:p>
            <a:pPr algn="ctr"/>
            <a:r>
              <a:rPr lang="cs-CZ" sz="2000" dirty="0" smtClean="0">
                <a:latin typeface="Arial Black" panose="020B0A04020102020204" pitchFamily="34" charset="0"/>
              </a:rPr>
              <a:t>O pohár hejtmana Ústeckého kraje</a:t>
            </a:r>
          </a:p>
          <a:p>
            <a:pPr algn="ctr"/>
            <a:r>
              <a:rPr lang="cs-CZ" sz="3200" dirty="0" smtClean="0">
                <a:latin typeface="Arial Black" panose="020B0A04020102020204" pitchFamily="34" charset="0"/>
              </a:rPr>
              <a:t>Mladší žáci</a:t>
            </a:r>
          </a:p>
          <a:p>
            <a:pPr algn="ctr"/>
            <a:r>
              <a:rPr lang="cs-CZ" sz="2800" dirty="0" smtClean="0">
                <a:latin typeface="Arial Black" panose="020B0A04020102020204" pitchFamily="34" charset="0"/>
              </a:rPr>
              <a:t>12.4.2018</a:t>
            </a:r>
          </a:p>
          <a:p>
            <a:r>
              <a:rPr lang="cs-CZ" u="sng" dirty="0" smtClean="0">
                <a:latin typeface="Arial" panose="020B0604020202020204" pitchFamily="34" charset="0"/>
                <a:cs typeface="Arial" panose="020B0604020202020204" pitchFamily="34" charset="0"/>
              </a:rPr>
              <a:t>Sestava:</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P.Hůrka-B.Koleničová</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M.Miga</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M.Borovec</a:t>
            </a:r>
            <a:r>
              <a:rPr lang="cs-CZ" dirty="0" smtClean="0">
                <a:latin typeface="Arial" panose="020B0604020202020204" pitchFamily="34" charset="0"/>
                <a:cs typeface="Arial" panose="020B0604020202020204" pitchFamily="34" charset="0"/>
              </a:rPr>
              <a:t>, </a:t>
            </a:r>
          </a:p>
          <a:p>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R.Paďour</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L.Širochoman</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A.Kožarská</a:t>
            </a:r>
            <a:r>
              <a:rPr lang="cs-CZ" dirty="0" smtClean="0">
                <a:latin typeface="Arial" panose="020B0604020202020204" pitchFamily="34" charset="0"/>
                <a:cs typeface="Arial" panose="020B0604020202020204" pitchFamily="34" charset="0"/>
              </a:rPr>
              <a:t>, M-</a:t>
            </a:r>
          </a:p>
          <a:p>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Eisenhammer</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D.Hromy</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M.Kačo</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L.Volák</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P.Oliva</a:t>
            </a:r>
            <a:r>
              <a:rPr lang="cs-CZ" dirty="0" smtClean="0">
                <a:latin typeface="Arial" panose="020B0604020202020204" pitchFamily="34" charset="0"/>
                <a:cs typeface="Arial" panose="020B0604020202020204" pitchFamily="34" charset="0"/>
              </a:rPr>
              <a:t>, </a:t>
            </a:r>
          </a:p>
          <a:p>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M.Volák</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D.Lančarič</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R,Kolačev</a:t>
            </a:r>
            <a:endParaRPr lang="cs-CZ" dirty="0" smtClean="0">
              <a:latin typeface="Arial" panose="020B0604020202020204" pitchFamily="34" charset="0"/>
              <a:cs typeface="Arial" panose="020B0604020202020204" pitchFamily="34" charset="0"/>
            </a:endParaRPr>
          </a:p>
          <a:p>
            <a:r>
              <a:rPr lang="cs-CZ" u="sng" dirty="0" smtClean="0">
                <a:latin typeface="Arial" panose="020B0604020202020204" pitchFamily="34" charset="0"/>
                <a:cs typeface="Arial" panose="020B0604020202020204" pitchFamily="34" charset="0"/>
              </a:rPr>
              <a:t>Trenér: </a:t>
            </a:r>
            <a:r>
              <a:rPr lang="cs-CZ" dirty="0" err="1" smtClean="0">
                <a:latin typeface="Arial" panose="020B0604020202020204" pitchFamily="34" charset="0"/>
                <a:cs typeface="Arial" panose="020B0604020202020204" pitchFamily="34" charset="0"/>
              </a:rPr>
              <a:t>M.Hromy</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R.Kožarský</a:t>
            </a:r>
            <a:endParaRPr lang="cs-CZ" dirty="0" smtClean="0">
              <a:latin typeface="Arial" panose="020B0604020202020204" pitchFamily="34" charset="0"/>
              <a:cs typeface="Arial" panose="020B0604020202020204" pitchFamily="34" charset="0"/>
            </a:endParaRPr>
          </a:p>
          <a:p>
            <a:r>
              <a:rPr lang="cs-CZ" u="sng" dirty="0" smtClean="0">
                <a:latin typeface="Arial" panose="020B0604020202020204" pitchFamily="34" charset="0"/>
                <a:cs typeface="Arial" panose="020B0604020202020204" pitchFamily="34" charset="0"/>
              </a:rPr>
              <a:t>Rozhodčí:</a:t>
            </a:r>
            <a:r>
              <a:rPr lang="cs-CZ" dirty="0" smtClean="0">
                <a:latin typeface="Arial" panose="020B0604020202020204" pitchFamily="34" charset="0"/>
                <a:cs typeface="Arial" panose="020B0604020202020204" pitchFamily="34" charset="0"/>
              </a:rPr>
              <a:t> </a:t>
            </a:r>
            <a:r>
              <a:rPr lang="cs-CZ" dirty="0" err="1" smtClean="0">
                <a:latin typeface="Arial" panose="020B0604020202020204" pitchFamily="34" charset="0"/>
                <a:cs typeface="Arial" panose="020B0604020202020204" pitchFamily="34" charset="0"/>
              </a:rPr>
              <a:t>D.Dobiáš</a:t>
            </a:r>
            <a:endParaRPr lang="cs-CZ" dirty="0" smtClean="0">
              <a:latin typeface="Arial" panose="020B0604020202020204" pitchFamily="34" charset="0"/>
              <a:cs typeface="Arial" panose="020B0604020202020204" pitchFamily="34" charset="0"/>
            </a:endParaRPr>
          </a:p>
        </p:txBody>
      </p:sp>
      <p:sp>
        <p:nvSpPr>
          <p:cNvPr id="4" name="TextovéPole 3"/>
          <p:cNvSpPr txBox="1"/>
          <p:nvPr/>
        </p:nvSpPr>
        <p:spPr>
          <a:xfrm>
            <a:off x="216000" y="180136"/>
            <a:ext cx="4536504" cy="2308324"/>
          </a:xfrm>
          <a:prstGeom prst="rect">
            <a:avLst/>
          </a:prstGeom>
          <a:blipFill>
            <a:blip r:embed="rId4"/>
            <a:stretch>
              <a:fillRect/>
            </a:stretch>
          </a:blipFill>
          <a:effectLst>
            <a:glow rad="101600">
              <a:srgbClr val="FFFF66">
                <a:alpha val="40000"/>
              </a:srgbClr>
            </a:glow>
            <a:softEdge rad="241300"/>
          </a:effectLst>
        </p:spPr>
        <p:txBody>
          <a:bodyPr wrap="square" rtlCol="0">
            <a:spAutoFit/>
          </a:bodyPr>
          <a:lstStyle/>
          <a:p>
            <a:pPr algn="ctr"/>
            <a:r>
              <a:rPr lang="cs-CZ" sz="2400" dirty="0" smtClean="0">
                <a:latin typeface="Arial Black" panose="020B0A04020102020204" pitchFamily="34" charset="0"/>
              </a:rPr>
              <a:t>V pohárové soutěži se mladší žáci letos moc dlouho neohřáli. Vedoucí celek skupiny A Ústeckého přeboru byl těžkou překážkou</a:t>
            </a:r>
            <a:endParaRPr lang="cs-CZ" sz="2400" dirty="0" smtClean="0">
              <a:latin typeface="Arial Black" panose="020B0A040201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992864" y="6895881"/>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18</a:t>
            </a:r>
            <a:endParaRPr lang="cs-CZ" sz="800" dirty="0">
              <a:latin typeface="Bookman Old Style" pitchFamily="18" charset="0"/>
            </a:endParaRP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50" name="TextovéPole 49"/>
          <p:cNvSpPr txBox="1"/>
          <p:nvPr/>
        </p:nvSpPr>
        <p:spPr>
          <a:xfrm>
            <a:off x="5472584" y="91108"/>
            <a:ext cx="4580355" cy="1200329"/>
          </a:xfrm>
          <a:prstGeom prst="rect">
            <a:avLst/>
          </a:prstGeom>
          <a:pattFill prst="dashUpDiag">
            <a:fgClr>
              <a:srgbClr val="66FFFF"/>
            </a:fgClr>
            <a:bgClr>
              <a:schemeClr val="bg1"/>
            </a:bgClr>
          </a:pattFill>
          <a:effectLst>
            <a:glow rad="139700">
              <a:srgbClr val="FFFF66">
                <a:alpha val="40000"/>
              </a:srgbClr>
            </a:glow>
            <a:softEdge rad="342900"/>
          </a:effectLst>
        </p:spPr>
        <p:txBody>
          <a:bodyPr wrap="square" rtlCol="0">
            <a:spAutoFit/>
          </a:bodyPr>
          <a:lstStyle/>
          <a:p>
            <a:pPr algn="ctr"/>
            <a:r>
              <a:rPr lang="cs-CZ" sz="2400" dirty="0">
                <a:solidFill>
                  <a:srgbClr val="FF0000"/>
                </a:solidFill>
                <a:latin typeface="Arial Black" panose="020B0A04020102020204" pitchFamily="34" charset="0"/>
              </a:rPr>
              <a:t>Zápas jara  o 1. místo  v I.A třídě dorostu vyzněl jasně pro naše borce</a:t>
            </a:r>
          </a:p>
        </p:txBody>
      </p:sp>
      <p:sp>
        <p:nvSpPr>
          <p:cNvPr id="51" name="TextovéPole 50"/>
          <p:cNvSpPr txBox="1"/>
          <p:nvPr/>
        </p:nvSpPr>
        <p:spPr>
          <a:xfrm>
            <a:off x="5556071" y="1562040"/>
            <a:ext cx="4580354" cy="5324535"/>
          </a:xfrm>
          <a:prstGeom prst="rect">
            <a:avLst/>
          </a:prstGeom>
          <a:noFill/>
          <a:effectLst>
            <a:glow rad="101600">
              <a:srgbClr val="FFFF66">
                <a:alpha val="40000"/>
              </a:srgbClr>
            </a:glow>
            <a:softEdge rad="241300"/>
          </a:effectLst>
        </p:spPr>
        <p:txBody>
          <a:bodyPr wrap="square" rtlCol="0">
            <a:spAutoFit/>
          </a:bodyPr>
          <a:lstStyle/>
          <a:p>
            <a:pPr algn="ctr"/>
            <a:r>
              <a:rPr lang="cs-CZ" sz="2000" dirty="0">
                <a:solidFill>
                  <a:srgbClr val="FF0066"/>
                </a:solidFill>
                <a:effectLst>
                  <a:glow rad="38100">
                    <a:srgbClr val="1251DC"/>
                  </a:glow>
                </a:effectLst>
                <a:latin typeface="Arial Black" panose="020B0A04020102020204" pitchFamily="34" charset="0"/>
              </a:rPr>
              <a:t>SK Štětí – SK </a:t>
            </a:r>
            <a:r>
              <a:rPr lang="cs-CZ" sz="2000" dirty="0" err="1">
                <a:solidFill>
                  <a:srgbClr val="FF0066"/>
                </a:solidFill>
                <a:effectLst>
                  <a:glow rad="38100">
                    <a:srgbClr val="1251DC"/>
                  </a:glow>
                </a:effectLst>
                <a:latin typeface="Arial Black" panose="020B0A04020102020204" pitchFamily="34" charset="0"/>
              </a:rPr>
              <a:t>Plaston</a:t>
            </a:r>
            <a:r>
              <a:rPr lang="cs-CZ" sz="2000" dirty="0">
                <a:solidFill>
                  <a:srgbClr val="FF0066"/>
                </a:solidFill>
                <a:effectLst>
                  <a:glow rad="38100">
                    <a:srgbClr val="1251DC"/>
                  </a:glow>
                </a:effectLst>
                <a:latin typeface="Arial Black" panose="020B0A04020102020204" pitchFamily="34" charset="0"/>
              </a:rPr>
              <a:t> Šluknov</a:t>
            </a:r>
          </a:p>
          <a:p>
            <a:pPr algn="ctr"/>
            <a:r>
              <a:rPr lang="cs-CZ" sz="2000" dirty="0">
                <a:solidFill>
                  <a:srgbClr val="FF0066"/>
                </a:solidFill>
                <a:effectLst>
                  <a:glow rad="38100">
                    <a:srgbClr val="1251DC"/>
                  </a:glow>
                </a:effectLst>
                <a:latin typeface="Arial Black" panose="020B0A04020102020204" pitchFamily="34" charset="0"/>
              </a:rPr>
              <a:t>5:0(2:0)  7.4.2018 14.kolo</a:t>
            </a:r>
          </a:p>
          <a:p>
            <a:pPr algn="just"/>
            <a:r>
              <a:rPr lang="cs-CZ" sz="1000" b="0" dirty="0">
                <a:latin typeface="Arial" panose="020B0604020202020204" pitchFamily="34" charset="0"/>
                <a:cs typeface="Arial" panose="020B0604020202020204" pitchFamily="34" charset="0"/>
              </a:rPr>
              <a:t>Utkání dvou nejlepších mužstev I. A třídy dorostu skupiny A letošního ročníku. Ve Šluknově jsme na podzim prohráli vysoko 6:0 a bylo teda co vracet.  Před týdnem jsme venku proti Úštěku/Liběšicím nehráli a před tímto utkáním jsme měli o bod i zápas méně než soupeř. V prvním poločase nám foukal celkem silný vítr do zad a od úvodních minut jsme se snažili soupeře zmáčknout. Míč se sice pohyboval více na polovině Šluknova, ale žádná gólová šance  nepřicházela a už vůbec ne střela na branku. Hře chyběla jednoduchost a větší tah na branku soupeře. Ohrozit brankáře Štětí se nedařilo ani soupeři, který měl v úvodní čtvrthodině jen výhodu jednoho volného přímého kopu, ale bylo to z velké dálky a nic z toho nebylo.  Trestňák ve 21. minutě také z velké vzdálenosti a ještě k tomu mimo střeleckou linii zahrával domácí Lukáš Jakl. Měl z toho být centr, ale hlavní úlohu převzal vítr a Martina Kuchaře v brance Šluknova překvapil takovým způsobem, že míč skončil za jeho zády. Ujali jsme se vedení 1:0 a na hře bylo od těchto chvil vidět, že z nás spadla určitá nervozita. Dostali jsme chuť na vstřelení dalších branek. Ve 32. minutě střela mezi 3 tyče, ale přesně doprostřed, kde byl připraven brankář a vyrazil balón na roh.  Z něho Robert </a:t>
            </a:r>
            <a:r>
              <a:rPr lang="cs-CZ" sz="1000" b="0" dirty="0" err="1">
                <a:latin typeface="Arial" panose="020B0604020202020204" pitchFamily="34" charset="0"/>
                <a:cs typeface="Arial" panose="020B0604020202020204" pitchFamily="34" charset="0"/>
              </a:rPr>
              <a:t>Feko</a:t>
            </a:r>
            <a:r>
              <a:rPr lang="cs-CZ" sz="1000" b="0" dirty="0">
                <a:latin typeface="Arial" panose="020B0604020202020204" pitchFamily="34" charset="0"/>
                <a:cs typeface="Arial" panose="020B0604020202020204" pitchFamily="34" charset="0"/>
              </a:rPr>
              <a:t> málem vstřelil druhou branku. 6 minut před změnou stran se zase míč potuloval na velkém vápně Šluknova od hráče k hráči, až se do něj levou nohou opřel Podhorský a poslal ho přesně k tyči na 2:0. Do druhé části soupeř vědom si, že teď by mohl vítr pomáhat zas jemu, nenastupoval ještě jako tým, který prohraje. Naději se jim snažil sebrat Podhorský, ale jeho střela z volného přímého kopu ze 17 metrů byla slabá. V 51. minutě už jsme se ale zaradovali. Na centr zareagoval před brankou nejrychleji Šimon Vála a gólmanovi nezbývalo nic jiného než lovit míč ze sítě potřetí. Šluknov, který doposud v soutěži nastřílel více branek než naše mužstvo, také několikrát zahrozil, ale tu správnou mušku zapomněl doma. Naopak to byl Podhorský, kdo vysunul do běhu Capa a ten s přehledem v 75. minutě upravil už na 4:0. Po této brance i ti největší pesimisté uvěřili, že Štětí dnes bude sklízet  vítězství.  To ale ještě nevěděli,  že trenér Podhorský má na lavičce jeden tajný žolík. 12 minut před koncem poslal na trávník Lukáše</a:t>
            </a:r>
            <a:endParaRPr lang="cs-CZ" sz="1000" b="0" dirty="0">
              <a:solidFill>
                <a:srgbClr val="FF0066"/>
              </a:solidFill>
              <a:effectLst>
                <a:glow rad="38100">
                  <a:srgbClr val="1251DC"/>
                </a:glow>
              </a:effectLst>
              <a:latin typeface="Arial" panose="020B0604020202020204" pitchFamily="34" charset="0"/>
              <a:cs typeface="Arial" panose="020B0604020202020204" pitchFamily="34" charset="0"/>
            </a:endParaRPr>
          </a:p>
        </p:txBody>
      </p:sp>
      <p:sp>
        <p:nvSpPr>
          <p:cNvPr id="52" name="TextovéPole 51"/>
          <p:cNvSpPr txBox="1"/>
          <p:nvPr/>
        </p:nvSpPr>
        <p:spPr>
          <a:xfrm>
            <a:off x="216000" y="365776"/>
            <a:ext cx="4608512" cy="6494085"/>
          </a:xfrm>
          <a:prstGeom prst="rect">
            <a:avLst/>
          </a:prstGeom>
          <a:gradFill>
            <a:gsLst>
              <a:gs pos="30000">
                <a:srgbClr val="FF99CC"/>
              </a:gs>
              <a:gs pos="63000">
                <a:schemeClr val="bg1">
                  <a:lumMod val="95000"/>
                </a:schemeClr>
              </a:gs>
            </a:gsLst>
            <a:lin ang="5400000" scaled="1"/>
          </a:gradFill>
          <a:effectLst>
            <a:glow rad="139700">
              <a:srgbClr val="FFFF00">
                <a:alpha val="40000"/>
              </a:srgbClr>
            </a:glow>
            <a:softEdge rad="419100"/>
          </a:effectLst>
          <a:scene3d>
            <a:camera prst="orthographicFront">
              <a:rot lat="0" lon="300000" rev="0"/>
            </a:camera>
            <a:lightRig rig="threePt" dir="t"/>
          </a:scene3d>
        </p:spPr>
        <p:txBody>
          <a:bodyPr wrap="square" rtlCol="0">
            <a:spAutoFit/>
          </a:bodyPr>
          <a:lstStyle/>
          <a:p>
            <a:pPr marL="514350" indent="-514350" algn="ctr">
              <a:buAutoNum type="romanUcPeriod"/>
            </a:pPr>
            <a:r>
              <a:rPr lang="cs-CZ" sz="3200" dirty="0">
                <a:solidFill>
                  <a:srgbClr val="333300"/>
                </a:solidFill>
                <a:latin typeface="Arial Black" panose="020B0A04020102020204" pitchFamily="34" charset="0"/>
              </a:rPr>
              <a:t>A třída dorostu 13.kolo</a:t>
            </a:r>
          </a:p>
          <a:p>
            <a:pPr marL="514350" indent="-514350" algn="ctr">
              <a:buAutoNum type="romanUcPeriod"/>
            </a:pPr>
            <a:endParaRPr lang="cs-CZ" sz="2000" dirty="0">
              <a:latin typeface="Arial Black" panose="020B0A04020102020204" pitchFamily="34" charset="0"/>
            </a:endParaRPr>
          </a:p>
          <a:p>
            <a:pPr algn="ctr"/>
            <a:r>
              <a:rPr lang="cs-CZ" sz="4000" dirty="0">
                <a:ln w="28575">
                  <a:solidFill>
                    <a:schemeClr val="tx1"/>
                  </a:solidFill>
                </a:ln>
                <a:blipFill dpi="0" rotWithShape="1">
                  <a:blip r:embed="rId41">
                    <a:extLst>
                      <a:ext uri="{28A0092B-C50C-407E-A947-70E740481C1C}">
                        <a14:useLocalDpi xmlns:a14="http://schemas.microsoft.com/office/drawing/2010/main" val="0"/>
                      </a:ext>
                    </a:extLst>
                  </a:blip>
                  <a:srcRect/>
                  <a:stretch>
                    <a:fillRect/>
                  </a:stretch>
                </a:blipFill>
                <a:latin typeface="Broadway" panose="04040905080B02020502" pitchFamily="82" charset="0"/>
              </a:rPr>
              <a:t>TJ </a:t>
            </a:r>
            <a:r>
              <a:rPr lang="cs-CZ" sz="4400" dirty="0">
                <a:ln w="28575">
                  <a:solidFill>
                    <a:schemeClr val="tx1"/>
                  </a:solidFill>
                </a:ln>
                <a:blipFill dpi="0" rotWithShape="1">
                  <a:blip r:embed="rId41">
                    <a:extLst>
                      <a:ext uri="{28A0092B-C50C-407E-A947-70E740481C1C}">
                        <a14:useLocalDpi xmlns:a14="http://schemas.microsoft.com/office/drawing/2010/main" val="0"/>
                      </a:ext>
                    </a:extLst>
                  </a:blip>
                  <a:srcRect/>
                  <a:stretch>
                    <a:fillRect/>
                  </a:stretch>
                </a:blipFill>
                <a:latin typeface="Broadway" panose="04040905080B02020502" pitchFamily="82" charset="0"/>
              </a:rPr>
              <a:t>Liběšice/Úštěk</a:t>
            </a:r>
          </a:p>
          <a:p>
            <a:pPr algn="ctr"/>
            <a:r>
              <a:rPr lang="cs-CZ" sz="2000" dirty="0">
                <a:ln w="28575">
                  <a:solidFill>
                    <a:schemeClr val="tx1"/>
                  </a:solidFill>
                </a:ln>
                <a:blipFill dpi="0" rotWithShape="1">
                  <a:blip r:embed="rId41">
                    <a:extLst>
                      <a:ext uri="{28A0092B-C50C-407E-A947-70E740481C1C}">
                        <a14:useLocalDpi xmlns:a14="http://schemas.microsoft.com/office/drawing/2010/main" val="0"/>
                      </a:ext>
                    </a:extLst>
                  </a:blip>
                  <a:srcRect/>
                  <a:stretch>
                    <a:fillRect/>
                  </a:stretch>
                </a:blipFill>
                <a:latin typeface="Broadway" panose="04040905080B02020502" pitchFamily="82" charset="0"/>
              </a:rPr>
              <a:t>-</a:t>
            </a:r>
          </a:p>
          <a:p>
            <a:pPr algn="ctr"/>
            <a:r>
              <a:rPr lang="cs-CZ" sz="4800" dirty="0">
                <a:ln w="28575">
                  <a:solidFill>
                    <a:schemeClr val="tx1"/>
                  </a:solidFill>
                </a:ln>
                <a:blipFill dpi="0" rotWithShape="1">
                  <a:blip r:embed="rId41">
                    <a:extLst>
                      <a:ext uri="{28A0092B-C50C-407E-A947-70E740481C1C}">
                        <a14:useLocalDpi xmlns:a14="http://schemas.microsoft.com/office/drawing/2010/main" val="0"/>
                      </a:ext>
                    </a:extLst>
                  </a:blip>
                  <a:srcRect/>
                  <a:stretch>
                    <a:fillRect/>
                  </a:stretch>
                </a:blipFill>
                <a:latin typeface="Broadway" panose="04040905080B02020502" pitchFamily="82" charset="0"/>
              </a:rPr>
              <a:t>SK Štětí</a:t>
            </a:r>
          </a:p>
          <a:p>
            <a:pPr algn="ctr"/>
            <a:endParaRPr lang="cs-CZ" sz="2000" dirty="0">
              <a:latin typeface="Arial Black" panose="020B0A04020102020204" pitchFamily="34" charset="0"/>
            </a:endParaRPr>
          </a:p>
          <a:p>
            <a:pPr algn="ctr"/>
            <a:r>
              <a:rPr lang="cs-CZ" sz="2800" dirty="0">
                <a:solidFill>
                  <a:srgbClr val="009900"/>
                </a:solidFill>
                <a:latin typeface="Arial Black" panose="020B0A04020102020204" pitchFamily="34" charset="0"/>
              </a:rPr>
              <a:t>zápas byl  přeložen</a:t>
            </a:r>
          </a:p>
          <a:p>
            <a:pPr algn="ctr"/>
            <a:r>
              <a:rPr lang="cs-CZ" sz="2800" dirty="0">
                <a:solidFill>
                  <a:srgbClr val="009900"/>
                </a:solidFill>
                <a:latin typeface="Arial Black" panose="020B0A04020102020204" pitchFamily="34" charset="0"/>
              </a:rPr>
              <a:t> z 1.4.2018</a:t>
            </a:r>
          </a:p>
          <a:p>
            <a:pPr algn="ctr"/>
            <a:r>
              <a:rPr lang="cs-CZ" sz="2800" dirty="0">
                <a:solidFill>
                  <a:srgbClr val="009900"/>
                </a:solidFill>
                <a:latin typeface="Arial Black" panose="020B0A04020102020204" pitchFamily="34" charset="0"/>
              </a:rPr>
              <a:t>na středu 25.4.2018 </a:t>
            </a:r>
          </a:p>
          <a:p>
            <a:pPr algn="ctr"/>
            <a:r>
              <a:rPr lang="cs-CZ" sz="2800" dirty="0">
                <a:solidFill>
                  <a:srgbClr val="009900"/>
                </a:solidFill>
                <a:latin typeface="Arial Black" panose="020B0A04020102020204" pitchFamily="34" charset="0"/>
              </a:rPr>
              <a:t>17:00 hod</a:t>
            </a:r>
          </a:p>
          <a:p>
            <a:pPr algn="ctr"/>
            <a:endParaRPr lang="cs-CZ" sz="2800" dirty="0">
              <a:solidFill>
                <a:srgbClr val="009900"/>
              </a:solidFill>
              <a:latin typeface="Arial Black" panose="020B0A04020102020204" pitchFamily="34" charset="0"/>
            </a:endParaRPr>
          </a:p>
          <a:p>
            <a:pPr algn="ctr"/>
            <a:r>
              <a:rPr lang="cs-CZ" sz="2000" dirty="0">
                <a:solidFill>
                  <a:srgbClr val="009900"/>
                </a:solidFill>
                <a:latin typeface="Arial Black" panose="020B0A04020102020204" pitchFamily="34" charset="0"/>
              </a:rPr>
              <a:t>Rozhodčí Martin </a:t>
            </a:r>
            <a:r>
              <a:rPr lang="cs-CZ" sz="2000" dirty="0" err="1">
                <a:solidFill>
                  <a:srgbClr val="009900"/>
                </a:solidFill>
                <a:latin typeface="Arial Black" panose="020B0A04020102020204" pitchFamily="34" charset="0"/>
              </a:rPr>
              <a:t>Toráč</a:t>
            </a:r>
            <a:endParaRPr lang="cs-CZ" sz="2000" dirty="0">
              <a:solidFill>
                <a:srgbClr val="009900"/>
              </a:solidFill>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16800" y="693186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17</a:t>
            </a:r>
            <a:endParaRPr lang="cs-CZ" sz="800" dirty="0">
              <a:latin typeface="Bookman Old Style" pitchFamily="18" charset="0"/>
            </a:endParaRPr>
          </a:p>
        </p:txBody>
      </p: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pic>
        <p:nvPicPr>
          <p:cNvPr id="10" name="Obrázek 9" descr="Il Bor-dello Spor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112" y="4135235"/>
            <a:ext cx="2232248" cy="2232248"/>
          </a:xfrm>
          <a:prstGeom prst="rect">
            <a:avLst/>
          </a:prstGeom>
        </p:spPr>
      </p:pic>
      <p:sp>
        <p:nvSpPr>
          <p:cNvPr id="12" name="Obdélník 11"/>
          <p:cNvSpPr/>
          <p:nvPr/>
        </p:nvSpPr>
        <p:spPr>
          <a:xfrm>
            <a:off x="111429" y="1033605"/>
            <a:ext cx="4615898" cy="2970044"/>
          </a:xfrm>
          <a:prstGeom prst="rect">
            <a:avLst/>
          </a:prstGeom>
        </p:spPr>
        <p:txBody>
          <a:bodyPr wrap="square">
            <a:spAutoFit/>
          </a:bodyPr>
          <a:lstStyle/>
          <a:p>
            <a:pPr algn="just"/>
            <a:r>
              <a:rPr lang="cs-CZ" sz="1100" b="0" dirty="0" err="1">
                <a:latin typeface="Arial" panose="020B0604020202020204" pitchFamily="34" charset="0"/>
                <a:cs typeface="Arial" panose="020B0604020202020204" pitchFamily="34" charset="0"/>
              </a:rPr>
              <a:t>Šrotýře</a:t>
            </a:r>
            <a:r>
              <a:rPr lang="cs-CZ" sz="1100" b="0" dirty="0">
                <a:latin typeface="Arial" panose="020B0604020202020204" pitchFamily="34" charset="0"/>
                <a:cs typeface="Arial" panose="020B0604020202020204" pitchFamily="34" charset="0"/>
              </a:rPr>
              <a:t>, který se na něm dlouho neohřál a už se řítil sám na brankáře. Zakončení na jedničku a byla z toho branka na 5:0. </a:t>
            </a:r>
            <a:r>
              <a:rPr lang="cs-CZ" sz="1100" b="0" dirty="0" err="1">
                <a:latin typeface="Arial" panose="020B0604020202020204" pitchFamily="34" charset="0"/>
                <a:cs typeface="Arial" panose="020B0604020202020204" pitchFamily="34" charset="0"/>
              </a:rPr>
              <a:t>Fan</a:t>
            </a:r>
            <a:r>
              <a:rPr lang="cs-CZ" sz="1100" b="0" dirty="0">
                <a:latin typeface="Arial" panose="020B0604020202020204" pitchFamily="34" charset="0"/>
                <a:cs typeface="Arial" panose="020B0604020202020204" pitchFamily="34" charset="0"/>
              </a:rPr>
              <a:t> klub Lukáše </a:t>
            </a:r>
            <a:r>
              <a:rPr lang="cs-CZ" sz="1100" b="0" dirty="0" err="1">
                <a:latin typeface="Arial" panose="020B0604020202020204" pitchFamily="34" charset="0"/>
                <a:cs typeface="Arial" panose="020B0604020202020204" pitchFamily="34" charset="0"/>
              </a:rPr>
              <a:t>Šrotýře</a:t>
            </a:r>
            <a:r>
              <a:rPr lang="cs-CZ" sz="1100" b="0" dirty="0">
                <a:latin typeface="Arial" panose="020B0604020202020204" pitchFamily="34" charset="0"/>
                <a:cs typeface="Arial" panose="020B0604020202020204" pitchFamily="34" charset="0"/>
              </a:rPr>
              <a:t> vedený René Hrdličkou byl při oslavě gólu hodně slyšet.  Byla to také poslední branka utkání. Gratulujeme k důležitému a zaslouženému vítězství. </a:t>
            </a:r>
          </a:p>
          <a:p>
            <a:pPr algn="just"/>
            <a:r>
              <a:rPr lang="cs-CZ" sz="1100" b="0" dirty="0">
                <a:latin typeface="Arial" panose="020B0604020202020204" pitchFamily="34" charset="0"/>
                <a:cs typeface="Arial" panose="020B0604020202020204" pitchFamily="34" charset="0"/>
              </a:rPr>
              <a:t>     Na zápas jsme se připravili dobře a od začátku utkání se hrálo podle našich not. V úvodu jsme hledali správné tempo hry a vítr v zádech více využít, ale po úvodní brance už se mužstvo našlo a  kráčelo pro vítězství. Branku jistil Matěj Svoboda, ale i ostatní hráči bojovali a byli základem úspěchu. </a:t>
            </a:r>
          </a:p>
          <a:p>
            <a:r>
              <a:rPr lang="cs-CZ" sz="1100" b="0" u="sng" dirty="0">
                <a:latin typeface="Arial" panose="020B0604020202020204" pitchFamily="34" charset="0"/>
                <a:cs typeface="Arial" panose="020B0604020202020204" pitchFamily="34" charset="0"/>
              </a:rPr>
              <a:t>Branky:</a:t>
            </a:r>
            <a:r>
              <a:rPr lang="cs-CZ" sz="1100" b="0" dirty="0">
                <a:latin typeface="Arial" panose="020B0604020202020204" pitchFamily="34" charset="0"/>
                <a:cs typeface="Arial" panose="020B0604020202020204" pitchFamily="34" charset="0"/>
              </a:rPr>
              <a:t> Jakl 1, Podhorský 1, Vála 1, Cap 1, </a:t>
            </a:r>
            <a:r>
              <a:rPr lang="cs-CZ" sz="1100" b="0" dirty="0" err="1">
                <a:latin typeface="Arial" panose="020B0604020202020204" pitchFamily="34" charset="0"/>
                <a:cs typeface="Arial" panose="020B0604020202020204" pitchFamily="34" charset="0"/>
              </a:rPr>
              <a:t>Šrotýř</a:t>
            </a:r>
            <a:r>
              <a:rPr lang="cs-CZ" sz="1100" b="0" dirty="0">
                <a:latin typeface="Arial" panose="020B0604020202020204" pitchFamily="34" charset="0"/>
                <a:cs typeface="Arial" panose="020B0604020202020204" pitchFamily="34" charset="0"/>
              </a:rPr>
              <a:t> 1</a:t>
            </a:r>
          </a:p>
          <a:p>
            <a:r>
              <a:rPr lang="cs-CZ" sz="1100" b="0" u="sng" dirty="0">
                <a:latin typeface="Arial" panose="020B0604020202020204" pitchFamily="34" charset="0"/>
                <a:cs typeface="Arial" panose="020B0604020202020204" pitchFamily="34" charset="0"/>
              </a:rPr>
              <a:t>Sestava: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M.Svoboda-R.Šíma</a:t>
            </a:r>
            <a:r>
              <a:rPr lang="cs-CZ" sz="1100" b="0" dirty="0">
                <a:latin typeface="Arial" panose="020B0604020202020204" pitchFamily="34" charset="0"/>
                <a:cs typeface="Arial" panose="020B0604020202020204" pitchFamily="34" charset="0"/>
              </a:rPr>
              <a:t>, Cap Ngoc </a:t>
            </a:r>
            <a:r>
              <a:rPr lang="cs-CZ" sz="1100" b="0" dirty="0" err="1">
                <a:latin typeface="Arial" panose="020B0604020202020204" pitchFamily="34" charset="0"/>
                <a:cs typeface="Arial" panose="020B0604020202020204" pitchFamily="34" charset="0"/>
              </a:rPr>
              <a:t>Bao</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D.Beruška</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L.Ladič</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L.Jakl</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Š,Vála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O.Malecha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F.Podhorský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R.Feko</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T.Németh</a:t>
            </a:r>
            <a:r>
              <a:rPr lang="cs-CZ" sz="1100" b="0" dirty="0">
                <a:latin typeface="Arial" panose="020B0604020202020204" pitchFamily="34" charset="0"/>
                <a:cs typeface="Arial" panose="020B0604020202020204" pitchFamily="34" charset="0"/>
              </a:rPr>
              <a:t>, R. Moučka, </a:t>
            </a:r>
            <a:r>
              <a:rPr lang="cs-CZ" sz="1100" b="0" dirty="0" err="1">
                <a:latin typeface="Arial" panose="020B0604020202020204" pitchFamily="34" charset="0"/>
                <a:cs typeface="Arial" panose="020B0604020202020204" pitchFamily="34" charset="0"/>
              </a:rPr>
              <a:t>L.Šrotýř</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T.Dopater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P.Fulín</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J.Chaloupecký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J.Holub</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V.Podhorský</a:t>
            </a:r>
            <a:r>
              <a:rPr lang="cs-CZ" sz="1100" b="0" dirty="0">
                <a:latin typeface="Arial" panose="020B0604020202020204" pitchFamily="34" charset="0"/>
                <a:cs typeface="Arial" panose="020B0604020202020204" pitchFamily="34" charset="0"/>
              </a:rPr>
              <a:t>  </a:t>
            </a:r>
            <a:r>
              <a:rPr lang="cs-CZ" sz="1100" b="0" u="sng" dirty="0">
                <a:latin typeface="Arial" panose="020B0604020202020204" pitchFamily="34" charset="0"/>
                <a:cs typeface="Arial" panose="020B0604020202020204" pitchFamily="34" charset="0"/>
              </a:rPr>
              <a:t>Vedoucí: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J,Nedomlelová</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Rozhodčí: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J.Šíma-J.Chaloupecký</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M.Špička</a:t>
            </a:r>
            <a:r>
              <a:rPr lang="cs-CZ" sz="1100" b="0" dirty="0">
                <a:latin typeface="Arial" panose="020B0604020202020204" pitchFamily="34" charset="0"/>
                <a:cs typeface="Arial" panose="020B0604020202020204" pitchFamily="34" charset="0"/>
              </a:rPr>
              <a:t> </a:t>
            </a:r>
            <a:endParaRPr lang="cs-CZ" sz="1100" dirty="0"/>
          </a:p>
        </p:txBody>
      </p:sp>
      <p:sp>
        <p:nvSpPr>
          <p:cNvPr id="14" name="TextovéPole 13"/>
          <p:cNvSpPr txBox="1"/>
          <p:nvPr/>
        </p:nvSpPr>
        <p:spPr>
          <a:xfrm>
            <a:off x="149421" y="194133"/>
            <a:ext cx="4577906" cy="707886"/>
          </a:xfrm>
          <a:prstGeom prst="rect">
            <a:avLst/>
          </a:prstGeom>
          <a:solidFill>
            <a:srgbClr val="92D050"/>
          </a:solidFill>
          <a:effectLst>
            <a:softEdge rad="0"/>
          </a:effectLst>
        </p:spPr>
        <p:txBody>
          <a:bodyPr wrap="square" rtlCol="0">
            <a:spAutoFit/>
          </a:bodyPr>
          <a:lstStyle/>
          <a:p>
            <a:pPr algn="ctr"/>
            <a:r>
              <a:rPr lang="cs-CZ" sz="2000" dirty="0">
                <a:latin typeface="Arial Black" panose="020B0A04020102020204" pitchFamily="34" charset="0"/>
              </a:rPr>
              <a:t>Pokračování Štětí-Šluknov dorost 7.4.2018</a:t>
            </a:r>
          </a:p>
        </p:txBody>
      </p:sp>
      <p:graphicFrame>
        <p:nvGraphicFramePr>
          <p:cNvPr id="15" name="Tabulka 14"/>
          <p:cNvGraphicFramePr>
            <a:graphicFrameLocks noGrp="1"/>
          </p:cNvGraphicFramePr>
          <p:nvPr>
            <p:extLst>
              <p:ext uri="{D42A27DB-BD31-4B8C-83A1-F6EECF244321}">
                <p14:modId xmlns:p14="http://schemas.microsoft.com/office/powerpoint/2010/main" val="2504082597"/>
              </p:ext>
            </p:extLst>
          </p:nvPr>
        </p:nvGraphicFramePr>
        <p:xfrm>
          <a:off x="5508984" y="3074700"/>
          <a:ext cx="4572112" cy="3766185"/>
        </p:xfrm>
        <a:graphic>
          <a:graphicData uri="http://schemas.openxmlformats.org/drawingml/2006/table">
            <a:tbl>
              <a:tblPr/>
              <a:tblGrid>
                <a:gridCol w="1464488">
                  <a:extLst>
                    <a:ext uri="{9D8B030D-6E8A-4147-A177-3AD203B41FA5}">
                      <a16:colId xmlns:a16="http://schemas.microsoft.com/office/drawing/2014/main" val="3016290641"/>
                    </a:ext>
                  </a:extLst>
                </a:gridCol>
                <a:gridCol w="1429175">
                  <a:extLst>
                    <a:ext uri="{9D8B030D-6E8A-4147-A177-3AD203B41FA5}">
                      <a16:colId xmlns:a16="http://schemas.microsoft.com/office/drawing/2014/main" val="2418618081"/>
                    </a:ext>
                  </a:extLst>
                </a:gridCol>
                <a:gridCol w="1678449">
                  <a:extLst>
                    <a:ext uri="{9D8B030D-6E8A-4147-A177-3AD203B41FA5}">
                      <a16:colId xmlns:a16="http://schemas.microsoft.com/office/drawing/2014/main" val="2302879366"/>
                    </a:ext>
                  </a:extLst>
                </a:gridCol>
              </a:tblGrid>
              <a:tr h="352425">
                <a:tc gridSpan="3">
                  <a:txBody>
                    <a:bodyPr/>
                    <a:lstStyle/>
                    <a:p>
                      <a:pPr algn="ctr" fontAlgn="ctr"/>
                      <a:r>
                        <a:rPr lang="cs-CZ" sz="1400" b="1" i="0" u="none" strike="noStrike" dirty="0">
                          <a:solidFill>
                            <a:srgbClr val="FFFFFF"/>
                          </a:solidFill>
                          <a:effectLst/>
                          <a:latin typeface="Arial Black" panose="020B0A04020102020204" pitchFamily="34" charset="0"/>
                        </a:rPr>
                        <a:t>Výsledky 14. kolo I.A třídy dorostu</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92699802"/>
                  </a:ext>
                </a:extLst>
              </a:tr>
              <a:tr h="409575">
                <a:tc>
                  <a:txBody>
                    <a:bodyPr/>
                    <a:lstStyle/>
                    <a:p>
                      <a:pPr algn="ctr" fontAlgn="ctr"/>
                      <a:r>
                        <a:rPr lang="cs-CZ" sz="1400" b="1" i="0" u="none" strike="noStrike">
                          <a:solidFill>
                            <a:srgbClr val="FFFFFF"/>
                          </a:solidFill>
                          <a:effectLst/>
                          <a:latin typeface="Arial Black" panose="020B0A04020102020204" pitchFamily="34" charset="0"/>
                        </a:rPr>
                        <a:t>Domácí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cs-CZ" sz="1400" b="1" i="0" u="none" strike="noStrike">
                          <a:solidFill>
                            <a:srgbClr val="FFFFFF"/>
                          </a:solidFill>
                          <a:effectLst/>
                          <a:latin typeface="Arial Black" panose="020B0A04020102020204" pitchFamily="34" charset="0"/>
                        </a:rPr>
                        <a:t>Výsledek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cs-CZ" sz="1400" b="1" i="0" u="none" strike="noStrike">
                          <a:solidFill>
                            <a:srgbClr val="FFFFFF"/>
                          </a:solidFill>
                          <a:effectLst/>
                          <a:latin typeface="Arial Black" panose="020B0A040201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extLst>
                  <a:ext uri="{0D108BD9-81ED-4DB2-BD59-A6C34878D82A}">
                    <a16:rowId xmlns:a16="http://schemas.microsoft.com/office/drawing/2014/main" val="1185014697"/>
                  </a:ext>
                </a:extLst>
              </a:tr>
              <a:tr h="255270">
                <a:tc>
                  <a:txBody>
                    <a:bodyPr/>
                    <a:lstStyle/>
                    <a:p>
                      <a:pPr algn="ctr" fontAlgn="ctr"/>
                      <a:r>
                        <a:rPr lang="cs-CZ" sz="1400" b="1" i="0" u="none" strike="noStrike" dirty="0">
                          <a:solidFill>
                            <a:srgbClr val="000000"/>
                          </a:solidFill>
                          <a:effectLst/>
                          <a:latin typeface="Arial" panose="020B0604020202020204" pitchFamily="34" charset="0"/>
                        </a:rPr>
                        <a:t>SK Štětí,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endParaRPr lang="cs-CZ" sz="1400" b="1" i="0" u="none" strike="noStrike" dirty="0">
                        <a:solidFill>
                          <a:srgbClr val="000000"/>
                        </a:solidFill>
                        <a:effectLst/>
                        <a:latin typeface="Arial" panose="020B0604020202020204" pitchFamily="34" charset="0"/>
                      </a:endParaRPr>
                    </a:p>
                    <a:p>
                      <a:pPr algn="ctr" fontAlgn="ctr"/>
                      <a:r>
                        <a:rPr lang="cs-CZ" sz="2000" b="1" i="0" u="none" strike="noStrike" dirty="0">
                          <a:solidFill>
                            <a:srgbClr val="000000"/>
                          </a:solidFill>
                          <a:effectLst/>
                          <a:latin typeface="Arial" panose="020B0604020202020204" pitchFamily="34" charset="0"/>
                        </a:rPr>
                        <a:t> 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a:solidFill>
                            <a:srgbClr val="000000"/>
                          </a:solidFill>
                          <a:effectLst/>
                          <a:latin typeface="Arial" panose="020B0604020202020204" pitchFamily="34" charset="0"/>
                        </a:rPr>
                        <a:t>SK Plaston Šluknov</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46350289"/>
                  </a:ext>
                </a:extLst>
              </a:tr>
              <a:tr h="255270">
                <a:tc>
                  <a:txBody>
                    <a:bodyPr/>
                    <a:lstStyle/>
                    <a:p>
                      <a:pPr algn="ctr" fontAlgn="ctr"/>
                      <a:r>
                        <a:rPr lang="cs-CZ" sz="1400" b="1" i="0" u="none" strike="noStrike">
                          <a:solidFill>
                            <a:srgbClr val="000000"/>
                          </a:solidFill>
                          <a:effectLst/>
                          <a:latin typeface="Arial" panose="020B0604020202020204" pitchFamily="34" charset="0"/>
                        </a:rPr>
                        <a:t>TJ Vaňov/TJ Libouchec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E4"/>
                    </a:solidFill>
                  </a:tcPr>
                </a:tc>
                <a:tc>
                  <a:txBody>
                    <a:bodyPr/>
                    <a:lstStyle/>
                    <a:p>
                      <a:pPr algn="ctr" fontAlgn="ctr"/>
                      <a:r>
                        <a:rPr lang="cs-CZ" sz="2000" b="1" i="0" u="none" strike="noStrike" dirty="0">
                          <a:solidFill>
                            <a:srgbClr val="000000"/>
                          </a:solidFill>
                          <a:effectLst/>
                          <a:latin typeface="Arial" panose="020B0604020202020204" pitchFamily="34" charset="0"/>
                        </a:rPr>
                        <a:t>4:3</a:t>
                      </a:r>
                    </a:p>
                    <a:p>
                      <a:pPr algn="ctr" fontAlgn="ctr"/>
                      <a:r>
                        <a:rPr lang="cs-CZ" sz="2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E4"/>
                    </a:solidFill>
                  </a:tcPr>
                </a:tc>
                <a:tc>
                  <a:txBody>
                    <a:bodyPr/>
                    <a:lstStyle/>
                    <a:p>
                      <a:pPr algn="ctr" fontAlgn="ctr"/>
                      <a:r>
                        <a:rPr lang="cs-CZ" sz="1400" b="1" i="0" u="none" strike="noStrike" dirty="0">
                          <a:solidFill>
                            <a:srgbClr val="000000"/>
                          </a:solidFill>
                          <a:effectLst/>
                          <a:latin typeface="Arial" panose="020B06040202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739102060"/>
                  </a:ext>
                </a:extLst>
              </a:tr>
              <a:tr h="255270">
                <a:tc>
                  <a:txBody>
                    <a:bodyPr/>
                    <a:lstStyle/>
                    <a:p>
                      <a:pPr algn="ctr" fontAlgn="ctr"/>
                      <a:r>
                        <a:rPr lang="cs-CZ" sz="1400" b="1" i="0" u="none" strike="noStrike">
                          <a:solidFill>
                            <a:srgbClr val="000000"/>
                          </a:solidFill>
                          <a:effectLst/>
                          <a:latin typeface="Arial" panose="020B0604020202020204" pitchFamily="34" charset="0"/>
                        </a:rPr>
                        <a:t>T.J. Mojžíř</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2000" b="1" i="0" u="none" strike="noStrike" dirty="0">
                          <a:solidFill>
                            <a:srgbClr val="000000"/>
                          </a:solidFill>
                          <a:effectLst/>
                          <a:latin typeface="Arial" panose="020B0604020202020204" pitchFamily="34" charset="0"/>
                        </a:rPr>
                        <a:t>3:2</a:t>
                      </a:r>
                    </a:p>
                    <a:p>
                      <a:pPr algn="ctr" fontAlgn="ctr"/>
                      <a:r>
                        <a:rPr lang="cs-CZ" sz="2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1.FC Dubí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96003370"/>
                  </a:ext>
                </a:extLst>
              </a:tr>
              <a:tr h="255270">
                <a:tc>
                  <a:txBody>
                    <a:bodyPr/>
                    <a:lstStyle/>
                    <a:p>
                      <a:pPr algn="ctr" fontAlgn="ctr"/>
                      <a:r>
                        <a:rPr lang="cs-CZ" sz="1400" b="1" i="0" u="none" strike="noStrike">
                          <a:solidFill>
                            <a:srgbClr val="000000"/>
                          </a:solidFill>
                          <a:effectLst/>
                          <a:latin typeface="Arial" panose="020B0604020202020204" pitchFamily="34" charset="0"/>
                        </a:rPr>
                        <a:t>TJ Chlumec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E4"/>
                    </a:solidFill>
                  </a:tcPr>
                </a:tc>
                <a:tc>
                  <a:txBody>
                    <a:bodyPr/>
                    <a:lstStyle/>
                    <a:p>
                      <a:pPr algn="ctr" fontAlgn="ctr"/>
                      <a:endParaRPr lang="cs-CZ" sz="2000" b="1" i="0" u="none" strike="noStrike" dirty="0">
                        <a:solidFill>
                          <a:srgbClr val="000000"/>
                        </a:solidFill>
                        <a:effectLst/>
                        <a:latin typeface="Arial" panose="020B0604020202020204" pitchFamily="34" charset="0"/>
                      </a:endParaRPr>
                    </a:p>
                    <a:p>
                      <a:pPr algn="ctr" fontAlgn="ctr"/>
                      <a:r>
                        <a:rPr lang="cs-CZ" sz="2000" b="1" i="0" u="none" strike="noStrike" dirty="0">
                          <a:solidFill>
                            <a:srgbClr val="000000"/>
                          </a:solidFill>
                          <a:effectLst/>
                          <a:latin typeface="Arial" panose="020B0604020202020204" pitchFamily="34" charset="0"/>
                        </a:rPr>
                        <a:t>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E4"/>
                    </a:solidFill>
                  </a:tcPr>
                </a:tc>
                <a:tc>
                  <a:txBody>
                    <a:bodyPr/>
                    <a:lstStyle/>
                    <a:p>
                      <a:pPr algn="ctr" fontAlgn="ctr"/>
                      <a:r>
                        <a:rPr lang="cs-CZ" sz="1400" b="1" i="0" u="none" strike="noStrike">
                          <a:solidFill>
                            <a:srgbClr val="000000"/>
                          </a:solidFill>
                          <a:effectLst/>
                          <a:latin typeface="Arial" panose="020B0604020202020204" pitchFamily="34" charset="0"/>
                        </a:rPr>
                        <a:t>TJ Úštěk / Liběšice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933525867"/>
                  </a:ext>
                </a:extLst>
              </a:tr>
              <a:tr h="255270">
                <a:tc>
                  <a:txBody>
                    <a:bodyPr/>
                    <a:lstStyle/>
                    <a:p>
                      <a:pPr algn="ctr" fontAlgn="ctr"/>
                      <a:r>
                        <a:rPr lang="cs-CZ" sz="1400" b="1" i="0" u="none" strike="noStrike">
                          <a:solidFill>
                            <a:srgbClr val="000000"/>
                          </a:solidFill>
                          <a:effectLst/>
                          <a:latin typeface="Arial" panose="020B0604020202020204" pitchFamily="34" charset="0"/>
                        </a:rPr>
                        <a:t>FK Jiskra Velké Březno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2000" b="1" i="0" u="none" strike="noStrike" dirty="0">
                          <a:solidFill>
                            <a:srgbClr val="000000"/>
                          </a:solidFill>
                          <a:effectLst/>
                          <a:latin typeface="Arial" panose="020B0604020202020204" pitchFamily="34" charset="0"/>
                        </a:rPr>
                        <a:t>4:1</a:t>
                      </a:r>
                    </a:p>
                    <a:p>
                      <a:pPr algn="ctr" fontAlgn="ctr"/>
                      <a:r>
                        <a:rPr lang="cs-CZ" sz="20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TJ Hvězda Trnovany,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527934620"/>
                  </a:ext>
                </a:extLst>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174412333"/>
              </p:ext>
            </p:extLst>
          </p:nvPr>
        </p:nvGraphicFramePr>
        <p:xfrm>
          <a:off x="5400575" y="91106"/>
          <a:ext cx="4680521" cy="2880324"/>
        </p:xfrm>
        <a:graphic>
          <a:graphicData uri="http://schemas.openxmlformats.org/drawingml/2006/table">
            <a:tbl>
              <a:tblPr/>
              <a:tblGrid>
                <a:gridCol w="240799">
                  <a:extLst>
                    <a:ext uri="{9D8B030D-6E8A-4147-A177-3AD203B41FA5}">
                      <a16:colId xmlns:a16="http://schemas.microsoft.com/office/drawing/2014/main" val="428673152"/>
                    </a:ext>
                  </a:extLst>
                </a:gridCol>
                <a:gridCol w="240799">
                  <a:extLst>
                    <a:ext uri="{9D8B030D-6E8A-4147-A177-3AD203B41FA5}">
                      <a16:colId xmlns:a16="http://schemas.microsoft.com/office/drawing/2014/main" val="2480889085"/>
                    </a:ext>
                  </a:extLst>
                </a:gridCol>
                <a:gridCol w="2010668">
                  <a:extLst>
                    <a:ext uri="{9D8B030D-6E8A-4147-A177-3AD203B41FA5}">
                      <a16:colId xmlns:a16="http://schemas.microsoft.com/office/drawing/2014/main" val="817444765"/>
                    </a:ext>
                  </a:extLst>
                </a:gridCol>
                <a:gridCol w="228759">
                  <a:extLst>
                    <a:ext uri="{9D8B030D-6E8A-4147-A177-3AD203B41FA5}">
                      <a16:colId xmlns:a16="http://schemas.microsoft.com/office/drawing/2014/main" val="2357506238"/>
                    </a:ext>
                  </a:extLst>
                </a:gridCol>
                <a:gridCol w="252838">
                  <a:extLst>
                    <a:ext uri="{9D8B030D-6E8A-4147-A177-3AD203B41FA5}">
                      <a16:colId xmlns:a16="http://schemas.microsoft.com/office/drawing/2014/main" val="845786347"/>
                    </a:ext>
                  </a:extLst>
                </a:gridCol>
                <a:gridCol w="300998">
                  <a:extLst>
                    <a:ext uri="{9D8B030D-6E8A-4147-A177-3AD203B41FA5}">
                      <a16:colId xmlns:a16="http://schemas.microsoft.com/office/drawing/2014/main" val="724191041"/>
                    </a:ext>
                  </a:extLst>
                </a:gridCol>
                <a:gridCol w="171569">
                  <a:extLst>
                    <a:ext uri="{9D8B030D-6E8A-4147-A177-3AD203B41FA5}">
                      <a16:colId xmlns:a16="http://schemas.microsoft.com/office/drawing/2014/main" val="4029681826"/>
                    </a:ext>
                  </a:extLst>
                </a:gridCol>
                <a:gridCol w="252838">
                  <a:extLst>
                    <a:ext uri="{9D8B030D-6E8A-4147-A177-3AD203B41FA5}">
                      <a16:colId xmlns:a16="http://schemas.microsoft.com/office/drawing/2014/main" val="406390606"/>
                    </a:ext>
                  </a:extLst>
                </a:gridCol>
                <a:gridCol w="424407">
                  <a:extLst>
                    <a:ext uri="{9D8B030D-6E8A-4147-A177-3AD203B41FA5}">
                      <a16:colId xmlns:a16="http://schemas.microsoft.com/office/drawing/2014/main" val="1669855501"/>
                    </a:ext>
                  </a:extLst>
                </a:gridCol>
                <a:gridCol w="313038">
                  <a:extLst>
                    <a:ext uri="{9D8B030D-6E8A-4147-A177-3AD203B41FA5}">
                      <a16:colId xmlns:a16="http://schemas.microsoft.com/office/drawing/2014/main" val="38727843"/>
                    </a:ext>
                  </a:extLst>
                </a:gridCol>
                <a:gridCol w="243808">
                  <a:extLst>
                    <a:ext uri="{9D8B030D-6E8A-4147-A177-3AD203B41FA5}">
                      <a16:colId xmlns:a16="http://schemas.microsoft.com/office/drawing/2014/main" val="1612291819"/>
                    </a:ext>
                  </a:extLst>
                </a:gridCol>
              </a:tblGrid>
              <a:tr h="1812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91792011"/>
                  </a:ext>
                </a:extLst>
              </a:tr>
              <a:tr h="337661">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800" b="1" i="0" u="none" strike="noStrike" dirty="0">
                          <a:solidFill>
                            <a:srgbClr val="0000CC"/>
                          </a:solidFill>
                          <a:effectLst/>
                          <a:latin typeface="Calibri" panose="020F0502020204030204" pitchFamily="34" charset="0"/>
                        </a:rPr>
                        <a:t>I.A třída  dorostu  2017/2018 po 14.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86551944"/>
                  </a:ext>
                </a:extLst>
              </a:tr>
              <a:tr h="265143">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FF0000"/>
                          </a:solidFill>
                          <a:effectLst/>
                          <a:latin typeface="Arial" panose="020B0604020202020204" pitchFamily="34" charset="0"/>
                        </a:rPr>
                        <a:t>SK Štětí,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73:10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105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60823310"/>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79:18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03391206"/>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56:35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08682604"/>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40:29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71535484"/>
                  </a:ext>
                </a:extLst>
              </a:tr>
              <a:tr h="22888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Mojžíř</a:t>
                      </a:r>
                      <a:endParaRPr lang="cs-CZ" sz="12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49:39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14234695"/>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1.FC Dubí</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39:31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02110266"/>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32:61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2245570"/>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TJ Úštěk / Liběšice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25:36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58886567"/>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16:99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23531954"/>
                  </a:ext>
                </a:extLst>
              </a:tr>
              <a:tr h="21075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23:74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93152511"/>
                  </a:ext>
                </a:extLst>
              </a:tr>
              <a:tr h="181294">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8801426"/>
                  </a:ext>
                </a:extLst>
              </a:tr>
            </a:tbl>
          </a:graphicData>
        </a:graphic>
      </p:graphicFrame>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ovéPole 14"/>
          <p:cNvSpPr txBox="1"/>
          <p:nvPr/>
        </p:nvSpPr>
        <p:spPr>
          <a:xfrm>
            <a:off x="2016200" y="6931868"/>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7" name="Rectangle 87"/>
          <p:cNvSpPr>
            <a:spLocks noChangeArrowheads="1"/>
          </p:cNvSpPr>
          <p:nvPr/>
        </p:nvSpPr>
        <p:spPr bwMode="auto">
          <a:xfrm>
            <a:off x="71984" y="55204"/>
            <a:ext cx="4680520" cy="900000"/>
          </a:xfrm>
          <a:prstGeom prst="rect">
            <a:avLst/>
          </a:prstGeom>
          <a:gradFill>
            <a:gsLst>
              <a:gs pos="25000">
                <a:srgbClr val="FFCC99"/>
              </a:gs>
              <a:gs pos="63000">
                <a:srgbClr val="66FF33"/>
              </a:gs>
            </a:gsLst>
            <a:lin ang="5400000" scaled="1"/>
          </a:gradFill>
          <a:ln w="60325" cmpd="sng">
            <a:solidFill>
              <a:schemeClr val="accent6">
                <a:lumMod val="40000"/>
                <a:lumOff val="60000"/>
              </a:schemeClr>
            </a:solidFill>
            <a:prstDash val="solid"/>
            <a:headEnd/>
            <a:tailEnd/>
          </a:ln>
          <a:effectLst>
            <a:innerShdw blurRad="304800" dist="50800" dir="18900000">
              <a:srgbClr val="66FFFF">
                <a:alpha val="72000"/>
              </a:srgbClr>
            </a:innerShdw>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600" dirty="0">
                <a:ln w="76200">
                  <a:solidFill>
                    <a:srgbClr val="009900"/>
                  </a:solidFill>
                  <a:prstDash val="solid"/>
                </a:ln>
                <a:solidFill>
                  <a:srgbClr val="FFFF00"/>
                </a:solidFill>
                <a:effectLst>
                  <a:outerShdw blurRad="38100" dist="38100" dir="2700000" algn="tl">
                    <a:srgbClr val="000000">
                      <a:alpha val="43137"/>
                    </a:srgbClr>
                  </a:outerShdw>
                </a:effectLst>
                <a:latin typeface="Elephant" panose="02020904090505020303" pitchFamily="18" charset="0"/>
                <a:ea typeface="Gungsuh" pitchFamily="18" charset="-127"/>
                <a:cs typeface="Arial" panose="020B0604020202020204" pitchFamily="34" charset="0"/>
              </a:rPr>
              <a:t>Vítáme</a:t>
            </a:r>
            <a:endParaRPr lang="cs-CZ" sz="12600" dirty="0">
              <a:ln w="76200">
                <a:solidFill>
                  <a:srgbClr val="009900"/>
                </a:solidFill>
                <a:prstDash val="solid"/>
              </a:ln>
              <a:solidFill>
                <a:srgbClr val="FFFF00"/>
              </a:solidFill>
              <a:effectLst>
                <a:outerShdw blurRad="38100" dist="38100" dir="2700000" algn="tl">
                  <a:srgbClr val="000000">
                    <a:alpha val="43137"/>
                  </a:srgbClr>
                </a:outerShdw>
              </a:effectLst>
              <a:latin typeface="Elephant" panose="02020904090505020303" pitchFamily="18" charset="0"/>
              <a:ea typeface="Gungsuh" pitchFamily="18" charset="-127"/>
              <a:cs typeface="Arial" panose="020B0604020202020204" pitchFamily="34" charset="0"/>
            </a:endParaRPr>
          </a:p>
        </p:txBody>
      </p:sp>
      <p:sp>
        <p:nvSpPr>
          <p:cNvPr id="20" name="Rectangle 129"/>
          <p:cNvSpPr>
            <a:spLocks noChangeArrowheads="1"/>
          </p:cNvSpPr>
          <p:nvPr/>
        </p:nvSpPr>
        <p:spPr bwMode="auto">
          <a:xfrm>
            <a:off x="102754" y="1675284"/>
            <a:ext cx="4649750" cy="936000"/>
          </a:xfrm>
          <a:prstGeom prst="rect">
            <a:avLst/>
          </a:prstGeom>
          <a:solidFill>
            <a:schemeClr val="accent3">
              <a:lumMod val="95000"/>
            </a:schemeClr>
          </a:solidFill>
          <a:ln w="44450" cmpd="sng">
            <a:solidFill>
              <a:srgbClr val="9933FF"/>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5400" dirty="0">
                <a:ln w="12700">
                  <a:solidFill>
                    <a:srgbClr val="000066"/>
                  </a:solidFill>
                </a:ln>
                <a:solidFill>
                  <a:srgbClr val="FF0000"/>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SK </a:t>
            </a:r>
            <a:r>
              <a:rPr lang="cs-CZ" sz="5400" dirty="0" err="1">
                <a:ln w="12700">
                  <a:solidFill>
                    <a:srgbClr val="000066"/>
                  </a:solidFill>
                </a:ln>
                <a:solidFill>
                  <a:srgbClr val="FF0000"/>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Štětí</a:t>
            </a:r>
            <a:r>
              <a:rPr lang="cs-CZ" sz="5400" dirty="0">
                <a:ln w="12700">
                  <a:solidFill>
                    <a:srgbClr val="000066"/>
                  </a:solidFill>
                </a:ln>
                <a:solidFill>
                  <a:srgbClr val="FF0000"/>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 z.s.</a:t>
            </a:r>
          </a:p>
        </p:txBody>
      </p:sp>
      <p:sp>
        <p:nvSpPr>
          <p:cNvPr id="22" name="Text Box 148"/>
          <p:cNvSpPr txBox="1">
            <a:spLocks noChangeArrowheads="1"/>
          </p:cNvSpPr>
          <p:nvPr/>
        </p:nvSpPr>
        <p:spPr bwMode="auto">
          <a:xfrm>
            <a:off x="98190" y="4081284"/>
            <a:ext cx="4654314" cy="2739197"/>
          </a:xfrm>
          <a:prstGeom prst="rect">
            <a:avLst/>
          </a:prstGeom>
          <a:pattFill prst="dotGrid">
            <a:fgClr>
              <a:srgbClr val="FFFF00"/>
            </a:fgClr>
            <a:bgClr>
              <a:schemeClr val="bg1"/>
            </a:bgClr>
          </a:pattFill>
          <a:ln w="82550" cmpd="sng">
            <a:solidFill>
              <a:srgbClr val="00CC66"/>
            </a:solidFill>
            <a:prstDash val="solid"/>
            <a:miter lim="800000"/>
            <a:headEnd/>
            <a:tailEnd/>
          </a:ln>
          <a:effectLst>
            <a:outerShdw blurRad="50800" dist="50800" dir="5400000" algn="ctr" rotWithShape="0">
              <a:schemeClr val="bg1"/>
            </a:outerShdw>
            <a:softEdge rad="31750"/>
          </a:effectLst>
          <a:scene3d>
            <a:camera prst="orthographicFront"/>
            <a:lightRig rig="threePt" dir="t"/>
          </a:scene3d>
          <a:sp3d>
            <a:bevelT w="0" h="0" prst="relaxedInset"/>
            <a:bevelB w="0" h="0"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latin typeface="Magneto" panose="04030805050802020D02" pitchFamily="82" charset="0"/>
                <a:ea typeface="GungsuhChe" pitchFamily="49" charset="-127"/>
                <a:cs typeface="Arial" panose="020B0604020202020204" pitchFamily="34" charset="0"/>
              </a:rPr>
              <a:t>Hlavního rozhodčího</a:t>
            </a:r>
          </a:p>
          <a:p>
            <a:pPr algn="ctr" eaLnBrk="0" hangingPunct="0">
              <a:defRPr/>
            </a:pPr>
            <a:r>
              <a:rPr lang="cs-CZ" sz="2800" dirty="0">
                <a:ln w="3175">
                  <a:noFill/>
                </a:ln>
                <a:solidFill>
                  <a:srgbClr val="CC0066"/>
                </a:solidFill>
                <a:latin typeface="Arial Black" panose="020B0A04020102020204" pitchFamily="34" charset="0"/>
                <a:ea typeface="GungsuhChe" pitchFamily="49" charset="-127"/>
                <a:cs typeface="Arial" panose="020B0604020202020204" pitchFamily="34" charset="0"/>
              </a:rPr>
              <a:t>Jakuba Fencla</a:t>
            </a:r>
          </a:p>
          <a:p>
            <a:pPr algn="ctr" eaLnBrk="0" hangingPunct="0">
              <a:defRPr/>
            </a:pPr>
            <a:r>
              <a:rPr lang="cs-CZ" sz="2000" u="sng" dirty="0">
                <a:ln w="19050">
                  <a:noFill/>
                </a:ln>
                <a:latin typeface="Magneto" panose="04030805050802020D02" pitchFamily="82" charset="0"/>
                <a:ea typeface="GungsuhChe" pitchFamily="49" charset="-127"/>
                <a:cs typeface="Arial" panose="020B0604020202020204" pitchFamily="34" charset="0"/>
              </a:rPr>
              <a:t>Asistenty hlavního rozhodčího</a:t>
            </a:r>
          </a:p>
          <a:p>
            <a:pPr algn="ctr" eaLnBrk="0" hangingPunct="0">
              <a:defRPr/>
            </a:pPr>
            <a:r>
              <a:rPr lang="cs-CZ" sz="2800" dirty="0">
                <a:ln w="3175">
                  <a:noFill/>
                </a:ln>
                <a:solidFill>
                  <a:srgbClr val="CC0066"/>
                </a:solidFill>
                <a:latin typeface="Arial Black" panose="020B0A04020102020204" pitchFamily="34" charset="0"/>
                <a:ea typeface="GungsuhChe" pitchFamily="49" charset="-127"/>
                <a:cs typeface="Arial" panose="020B0604020202020204" pitchFamily="34" charset="0"/>
              </a:rPr>
              <a:t>Pavla Dočekala</a:t>
            </a:r>
          </a:p>
          <a:p>
            <a:pPr algn="ctr" eaLnBrk="0" hangingPunct="0">
              <a:defRPr/>
            </a:pPr>
            <a:r>
              <a:rPr lang="cs-CZ" sz="2800" dirty="0">
                <a:ln w="3175">
                  <a:noFill/>
                </a:ln>
                <a:solidFill>
                  <a:srgbClr val="CC0066"/>
                </a:solidFill>
                <a:latin typeface="Arial Black" panose="020B0A04020102020204" pitchFamily="34" charset="0"/>
                <a:ea typeface="GungsuhChe" pitchFamily="49" charset="-127"/>
                <a:cs typeface="Arial" panose="020B0604020202020204" pitchFamily="34" charset="0"/>
              </a:rPr>
              <a:t>Dominika Průšu</a:t>
            </a:r>
          </a:p>
          <a:p>
            <a:pPr algn="ctr" eaLnBrk="0" hangingPunct="0">
              <a:defRPr/>
            </a:pPr>
            <a:r>
              <a:rPr lang="cs-CZ" sz="2000" u="sng" dirty="0">
                <a:ln w="19050">
                  <a:noFill/>
                </a:ln>
                <a:latin typeface="Magneto" panose="04030805050802020D02" pitchFamily="82" charset="0"/>
                <a:ea typeface="GungsuhChe" pitchFamily="49" charset="-127"/>
                <a:cs typeface="Arial" panose="020B0604020202020204" pitchFamily="34" charset="0"/>
              </a:rPr>
              <a:t>Delegáta ÚKFS</a:t>
            </a:r>
            <a:r>
              <a:rPr lang="cs-CZ" sz="2000" dirty="0">
                <a:ln w="3175">
                  <a:noFill/>
                </a:ln>
                <a:latin typeface="Magneto" panose="04030805050802020D02" pitchFamily="82" charset="0"/>
                <a:ea typeface="GungsuhChe" pitchFamily="49" charset="-127"/>
                <a:cs typeface="Arial" panose="020B0604020202020204" pitchFamily="34" charset="0"/>
              </a:rPr>
              <a:t> </a:t>
            </a:r>
          </a:p>
          <a:p>
            <a:pPr algn="ctr" eaLnBrk="0" hangingPunct="0">
              <a:defRPr/>
            </a:pPr>
            <a:r>
              <a:rPr lang="cs-CZ" sz="2000" dirty="0">
                <a:ln w="3175">
                  <a:noFill/>
                </a:ln>
                <a:latin typeface="Arial Black" panose="020B0A04020102020204" pitchFamily="34" charset="0"/>
                <a:ea typeface="GungsuhChe" pitchFamily="49" charset="-127"/>
                <a:cs typeface="Arial" panose="020B0604020202020204" pitchFamily="34" charset="0"/>
              </a:rPr>
              <a:t>   </a:t>
            </a:r>
            <a:r>
              <a:rPr lang="cs-CZ" sz="2800" dirty="0">
                <a:ln w="3175">
                  <a:noFill/>
                </a:ln>
                <a:solidFill>
                  <a:srgbClr val="CC0066"/>
                </a:solidFill>
                <a:latin typeface="Arial Black" panose="020B0A04020102020204" pitchFamily="34" charset="0"/>
                <a:ea typeface="GungsuhChe" pitchFamily="49" charset="-127"/>
                <a:cs typeface="Arial" panose="020B0604020202020204" pitchFamily="34" charset="0"/>
              </a:rPr>
              <a:t>Milana Košťála</a:t>
            </a:r>
            <a:endParaRPr lang="cs-CZ" sz="2400" dirty="0">
              <a:ln w="3175">
                <a:noFill/>
              </a:ln>
              <a:solidFill>
                <a:srgbClr val="CC0066"/>
              </a:solidFill>
              <a:latin typeface="Arial Black" panose="020B0A04020102020204" pitchFamily="34" charset="0"/>
              <a:ea typeface="GungsuhChe" pitchFamily="49" charset="-127"/>
              <a:cs typeface="Arial" panose="020B0604020202020204" pitchFamily="34" charset="0"/>
            </a:endParaRPr>
          </a:p>
        </p:txBody>
      </p:sp>
      <p:sp>
        <p:nvSpPr>
          <p:cNvPr id="23" name="TextovéPole 22"/>
          <p:cNvSpPr txBox="1"/>
          <p:nvPr/>
        </p:nvSpPr>
        <p:spPr>
          <a:xfrm>
            <a:off x="71984" y="1027212"/>
            <a:ext cx="4680520" cy="584775"/>
          </a:xfrm>
          <a:prstGeom prst="rect">
            <a:avLst/>
          </a:prstGeom>
          <a:pattFill prst="dashHorz">
            <a:fgClr>
              <a:srgbClr val="66FFFF"/>
            </a:fgClr>
            <a:bgClr>
              <a:schemeClr val="bg1"/>
            </a:bgClr>
          </a:pattFill>
          <a:ln w="44450" cap="rnd">
            <a:solidFill>
              <a:srgbClr val="993366"/>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a:solidFill>
                  <a:srgbClr val="660066"/>
                </a:solidFill>
                <a:effectLst/>
                <a:latin typeface="Arial" panose="020B0604020202020204" pitchFamily="34" charset="0"/>
                <a:ea typeface="Tahoma" panose="020B0604030504040204" pitchFamily="34" charset="0"/>
                <a:cs typeface="Arial" panose="020B0604020202020204" pitchFamily="34" charset="0"/>
              </a:rPr>
              <a:t>Při příležitosti dnešního utkání Ústeckého přeboru funkcionáře, hráče a příznivce</a:t>
            </a:r>
          </a:p>
        </p:txBody>
      </p:sp>
      <p:sp>
        <p:nvSpPr>
          <p:cNvPr id="24" name="Rectangle 129"/>
          <p:cNvSpPr>
            <a:spLocks noChangeArrowheads="1"/>
          </p:cNvSpPr>
          <p:nvPr/>
        </p:nvSpPr>
        <p:spPr bwMode="auto">
          <a:xfrm>
            <a:off x="71984" y="2683396"/>
            <a:ext cx="4680520" cy="1224136"/>
          </a:xfrm>
          <a:prstGeom prst="rect">
            <a:avLst/>
          </a:prstGeom>
          <a:blipFill>
            <a:blip r:embed="rId3"/>
            <a:stretch>
              <a:fillRect/>
            </a:stretch>
          </a:blipFill>
          <a:ln w="47625" cmpd="sng">
            <a:solidFill>
              <a:srgbClr val="CC0066"/>
            </a:solidFill>
            <a:prstDash val="solid"/>
            <a:miter lim="800000"/>
            <a:headEnd/>
            <a:tailEnd/>
          </a:ln>
          <a:effectLst>
            <a:innerShdw blurRad="647700" dist="1498600">
              <a:schemeClr val="accent1">
                <a:lumMod val="60000"/>
                <a:lumOff val="40000"/>
                <a:alpha val="62000"/>
              </a:schemeClr>
            </a:innerShdw>
          </a:effectLst>
          <a:scene3d>
            <a:camera prst="orthographicFront"/>
            <a:lightRig rig="threePt" dir="t"/>
          </a:scene3d>
          <a:sp3d>
            <a:extrusionClr>
              <a:schemeClr val="bg1"/>
            </a:extrusionClr>
            <a:contourClr>
              <a:schemeClr val="bg1"/>
            </a:contourClr>
          </a:sp3d>
        </p:spPr>
        <p:txBody>
          <a:bodyPr wrap="square" lIns="72000" tIns="45713" rIns="91425" bIns="45713" anchor="ctr">
            <a:normAutofit fontScale="92500" lnSpcReduction="10000"/>
          </a:bodyPr>
          <a:lstStyle/>
          <a:p>
            <a:pPr algn="ctr" eaLnBrk="0" hangingPunct="0">
              <a:defRPr/>
            </a:pPr>
            <a:r>
              <a:rPr lang="cs-CZ" sz="4400" dirty="0">
                <a:ln w="28575" cap="rnd" cmpd="dbl">
                  <a:noFill/>
                  <a:bevel/>
                </a:ln>
                <a:solidFill>
                  <a:srgbClr val="33CC33"/>
                </a:solidFill>
                <a:latin typeface="Arial" panose="020B0604020202020204" pitchFamily="34" charset="0"/>
                <a:ea typeface="Gungsuh" pitchFamily="18" charset="-127"/>
                <a:cs typeface="Arial" panose="020B0604020202020204" pitchFamily="34" charset="0"/>
              </a:rPr>
              <a:t>SK STAP TRATEC Vilémov</a:t>
            </a:r>
          </a:p>
        </p:txBody>
      </p:sp>
      <p:sp>
        <p:nvSpPr>
          <p:cNvPr id="11" name="TextovéPole 10"/>
          <p:cNvSpPr txBox="1"/>
          <p:nvPr/>
        </p:nvSpPr>
        <p:spPr>
          <a:xfrm>
            <a:off x="7560816" y="7004456"/>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endParaRPr lang="cs-CZ" sz="800" dirty="0">
              <a:latin typeface="Bookman Old Style" pitchFamily="18" charset="0"/>
            </a:endParaRPr>
          </a:p>
        </p:txBody>
      </p:sp>
      <p:sp>
        <p:nvSpPr>
          <p:cNvPr id="2" name="TextovéPole 1"/>
          <p:cNvSpPr txBox="1"/>
          <p:nvPr/>
        </p:nvSpPr>
        <p:spPr>
          <a:xfrm>
            <a:off x="5472584" y="180826"/>
            <a:ext cx="4608512" cy="3847207"/>
          </a:xfrm>
          <a:prstGeom prst="rect">
            <a:avLst/>
          </a:prstGeom>
          <a:gradFill>
            <a:gsLst>
              <a:gs pos="32000">
                <a:schemeClr val="bg1">
                  <a:alpha val="34000"/>
                </a:schemeClr>
              </a:gs>
              <a:gs pos="67000">
                <a:srgbClr val="00FFCC"/>
              </a:gs>
            </a:gsLst>
            <a:lin ang="5400000" scaled="1"/>
          </a:gradFill>
          <a:effectLst>
            <a:glow rad="101600">
              <a:srgbClr val="FFFF66">
                <a:alpha val="40000"/>
              </a:srgbClr>
            </a:glow>
            <a:softEdge rad="241300"/>
          </a:effectLst>
        </p:spPr>
        <p:txBody>
          <a:bodyPr wrap="square" rtlCol="0">
            <a:spAutoFit/>
          </a:bodyPr>
          <a:lstStyle/>
          <a:p>
            <a:pPr algn="ctr"/>
            <a:r>
              <a:rPr lang="cs-CZ" sz="2800" dirty="0">
                <a:solidFill>
                  <a:srgbClr val="0033CC"/>
                </a:solidFill>
                <a:latin typeface="Georgia" panose="02040502050405020303" pitchFamily="18" charset="0"/>
              </a:rPr>
              <a:t>Zápas pravdy</a:t>
            </a:r>
            <a:r>
              <a:rPr lang="cs-CZ" sz="2400" dirty="0">
                <a:solidFill>
                  <a:srgbClr val="0033CC"/>
                </a:solidFill>
                <a:latin typeface="Georgia" panose="02040502050405020303" pitchFamily="18" charset="0"/>
              </a:rPr>
              <a:t>. Zápas kola. Loni na jaře jsme v </a:t>
            </a:r>
            <a:r>
              <a:rPr lang="cs-CZ" sz="3200" dirty="0">
                <a:solidFill>
                  <a:srgbClr val="FF0066"/>
                </a:solidFill>
                <a:latin typeface="Georgia" panose="02040502050405020303" pitchFamily="18" charset="0"/>
              </a:rPr>
              <a:t>Mostě</a:t>
            </a:r>
            <a:r>
              <a:rPr lang="cs-CZ" sz="2400" dirty="0">
                <a:solidFill>
                  <a:srgbClr val="0033CC"/>
                </a:solidFill>
                <a:latin typeface="Georgia" panose="02040502050405020303" pitchFamily="18" charset="0"/>
              </a:rPr>
              <a:t> ještě v divizi dostali pěkný výprask a prohráli </a:t>
            </a:r>
            <a:r>
              <a:rPr lang="cs-CZ" sz="3200" dirty="0">
                <a:solidFill>
                  <a:srgbClr val="FF0066"/>
                </a:solidFill>
                <a:latin typeface="Georgia" panose="02040502050405020303" pitchFamily="18" charset="0"/>
              </a:rPr>
              <a:t>7:1</a:t>
            </a:r>
            <a:r>
              <a:rPr lang="cs-CZ" sz="2400" dirty="0">
                <a:solidFill>
                  <a:srgbClr val="0033CC"/>
                </a:solidFill>
                <a:latin typeface="Georgia" panose="02040502050405020303" pitchFamily="18" charset="0"/>
              </a:rPr>
              <a:t>. Loni na podzim ve Štětí to byla jiná káva. I když jsme nebyli v úloze nedařilo, tak jsme po brankách Křtěna a Vacka vyhráli </a:t>
            </a:r>
            <a:r>
              <a:rPr lang="cs-CZ" sz="3200" dirty="0">
                <a:solidFill>
                  <a:srgbClr val="FF0066"/>
                </a:solidFill>
                <a:latin typeface="Georgia" panose="02040502050405020303" pitchFamily="18" charset="0"/>
              </a:rPr>
              <a:t>2:0</a:t>
            </a:r>
            <a:r>
              <a:rPr lang="cs-CZ" sz="2400" dirty="0">
                <a:solidFill>
                  <a:srgbClr val="0033CC"/>
                </a:solidFill>
                <a:latin typeface="Georgia" panose="02040502050405020303" pitchFamily="18" charset="0"/>
              </a:rPr>
              <a:t>.	</a:t>
            </a:r>
          </a:p>
        </p:txBody>
      </p:sp>
      <p:sp>
        <p:nvSpPr>
          <p:cNvPr id="3" name="TextovéPole 2"/>
          <p:cNvSpPr txBox="1"/>
          <p:nvPr/>
        </p:nvSpPr>
        <p:spPr>
          <a:xfrm>
            <a:off x="5616600" y="4195564"/>
            <a:ext cx="4464496" cy="2677656"/>
          </a:xfrm>
          <a:prstGeom prst="rect">
            <a:avLst/>
          </a:prstGeom>
          <a:blipFill>
            <a:blip r:embed="rId4"/>
            <a:stretch>
              <a:fillRect/>
            </a:stretch>
          </a:blipFill>
          <a:ln w="47625">
            <a:solidFill>
              <a:srgbClr val="0033CC"/>
            </a:solidFill>
          </a:ln>
          <a:effectLst>
            <a:softEdge rad="0"/>
          </a:effectLst>
        </p:spPr>
        <p:txBody>
          <a:bodyPr wrap="square" rtlCol="0">
            <a:spAutoFit/>
          </a:bodyPr>
          <a:lstStyle/>
          <a:p>
            <a:pPr algn="ctr"/>
            <a:r>
              <a:rPr lang="cs-CZ" sz="2800" dirty="0">
                <a:ln>
                  <a:solidFill>
                    <a:srgbClr val="FFFF00"/>
                  </a:solidFill>
                </a:ln>
                <a:solidFill>
                  <a:srgbClr val="FF0066"/>
                </a:solidFill>
                <a:latin typeface="Arial Black" panose="020B0A04020102020204" pitchFamily="34" charset="0"/>
              </a:rPr>
              <a:t>Mostecký fotbalový klub – </a:t>
            </a:r>
          </a:p>
          <a:p>
            <a:pPr algn="ctr"/>
            <a:r>
              <a:rPr lang="cs-CZ" sz="2800" dirty="0">
                <a:ln>
                  <a:solidFill>
                    <a:srgbClr val="FFFF00"/>
                  </a:solidFill>
                </a:ln>
                <a:solidFill>
                  <a:srgbClr val="FF0066"/>
                </a:solidFill>
                <a:latin typeface="Arial Black" panose="020B0A04020102020204" pitchFamily="34" charset="0"/>
              </a:rPr>
              <a:t>SK Štětí</a:t>
            </a:r>
          </a:p>
          <a:p>
            <a:pPr algn="ctr"/>
            <a:r>
              <a:rPr lang="cs-CZ" sz="2800" dirty="0">
                <a:ln>
                  <a:solidFill>
                    <a:srgbClr val="FFFF00"/>
                  </a:solidFill>
                </a:ln>
                <a:solidFill>
                  <a:srgbClr val="FF0066"/>
                </a:solidFill>
                <a:latin typeface="Arial Black" panose="020B0A04020102020204" pitchFamily="34" charset="0"/>
              </a:rPr>
              <a:t>Sobota 21.4.2018</a:t>
            </a:r>
          </a:p>
          <a:p>
            <a:pPr algn="ctr"/>
            <a:r>
              <a:rPr lang="cs-CZ" sz="2800" dirty="0">
                <a:ln>
                  <a:solidFill>
                    <a:srgbClr val="FFFF00"/>
                  </a:solidFill>
                </a:ln>
                <a:solidFill>
                  <a:srgbClr val="FF0066"/>
                </a:solidFill>
                <a:latin typeface="Arial Black" panose="020B0A04020102020204" pitchFamily="34" charset="0"/>
              </a:rPr>
              <a:t>10:15 hod</a:t>
            </a:r>
          </a:p>
          <a:p>
            <a:pPr algn="ctr"/>
            <a:r>
              <a:rPr lang="cs-CZ" sz="2800" dirty="0">
                <a:ln>
                  <a:solidFill>
                    <a:srgbClr val="FFFF00"/>
                  </a:solidFill>
                </a:ln>
                <a:solidFill>
                  <a:srgbClr val="FF0066"/>
                </a:solidFill>
                <a:latin typeface="Arial Black" panose="020B0A04020102020204" pitchFamily="34" charset="0"/>
              </a:rPr>
              <a:t>FS Josefa Masopusta</a:t>
            </a:r>
          </a:p>
        </p:txBody>
      </p:sp>
      <p:pic>
        <p:nvPicPr>
          <p:cNvPr id="5" name="Obrázek 4"/>
          <p:cNvPicPr>
            <a:picLocks noChangeAspect="1"/>
          </p:cNvPicPr>
          <p:nvPr/>
        </p:nvPicPr>
        <p:blipFill>
          <a:blip r:embed="rId5"/>
          <a:stretch>
            <a:fillRect/>
          </a:stretch>
        </p:blipFill>
        <p:spPr>
          <a:xfrm>
            <a:off x="5832624" y="4654543"/>
            <a:ext cx="594963" cy="792000"/>
          </a:xfrm>
          <a:prstGeom prst="rect">
            <a:avLst/>
          </a:prstGeom>
        </p:spPr>
      </p:pic>
      <p:pic>
        <p:nvPicPr>
          <p:cNvPr id="6" name="Obrázek 5" descr="&lt;strong&gt;SK&lt;/strong&gt; &lt;strong&gt;Štětí&lt;/strong&gt; &lt;strong&gt;Logo&lt;/strong&gt; Vector (.CDR) Free Downloa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72984" y="4672543"/>
            <a:ext cx="756000" cy="756000"/>
          </a:xfrm>
          <a:prstGeom prst="rect">
            <a:avLst/>
          </a:prstGeom>
        </p:spPr>
      </p:pic>
      <p:pic>
        <p:nvPicPr>
          <p:cNvPr id="13" name="Obrázek 12" descr="Il Bor-dello Sport"/>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3751" y="6814233"/>
            <a:ext cx="360000" cy="36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501427" y="234949"/>
            <a:ext cx="4670152" cy="4062651"/>
          </a:xfrm>
          <a:prstGeom prst="rect">
            <a:avLst/>
          </a:prstGeom>
          <a:noFill/>
          <a:ln w="57150">
            <a:solidFill>
              <a:srgbClr val="FF9933"/>
            </a:solidFill>
          </a:ln>
          <a:effectLst>
            <a:innerShdw blurRad="114300">
              <a:prstClr val="black"/>
            </a:innerShdw>
          </a:effectLst>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PŘÁTELÉ</a:t>
            </a:r>
          </a:p>
          <a:p>
            <a:pPr algn="just" eaLnBrk="0" hangingPunct="0">
              <a:defRPr/>
            </a:pPr>
            <a:r>
              <a:rPr lang="cs-CZ" sz="1100" i="1" dirty="0">
                <a:latin typeface="Arial" pitchFamily="34" charset="0"/>
                <a:cs typeface="Arial" pitchFamily="34" charset="0"/>
              </a:rPr>
              <a:t>      </a:t>
            </a:r>
            <a:r>
              <a:rPr lang="cs-CZ" dirty="0"/>
              <a:t>Uběhly 3 dny a už Vás znovu vítáme na zdejším stadionu. Středeční dohrávku 17. kola mužstvo dospělých zvládlo na jedničku a obávaný sdružený tým TJ Horní Jiřetín /FK Litvínov přehrálo jasným výsledkem, i když ve 2. poločase </a:t>
            </a:r>
            <a:r>
              <a:rPr lang="cs-CZ" dirty="0" smtClean="0"/>
              <a:t>jsme polevili </a:t>
            </a:r>
            <a:r>
              <a:rPr lang="cs-CZ" dirty="0"/>
              <a:t>a soupeře </a:t>
            </a:r>
            <a:r>
              <a:rPr lang="cs-CZ" dirty="0" smtClean="0"/>
              <a:t>nechali výsledek </a:t>
            </a:r>
            <a:r>
              <a:rPr lang="cs-CZ" dirty="0"/>
              <a:t>korigovat. Stejně úspěšně, den před naší dohrávkou, v úterý 10. dubna, přehrál Most FK Litoměřicko B 5:2, i když v poločase to bylo 2:2. Sledovat tabulku a pozorovat jak, kdo hrál, ale není na programu našeho týmu. Nutné je se soustředit na každý další zápas a poctivě se připravovat. Už dnes nás prověří Vilémov, který si na jaře vede velmi dobře. Obzvlášť na hřištích soupeřů se mu daří, když dokázal vyhrát i Mostě. </a:t>
            </a:r>
          </a:p>
          <a:p>
            <a:pPr algn="just" eaLnBrk="0" hangingPunct="0">
              <a:defRPr/>
            </a:pPr>
            <a:r>
              <a:rPr lang="cs-CZ" dirty="0"/>
              <a:t>     Velká část dnešního zpravodaje, jak jsme slibovali v posledním </a:t>
            </a:r>
            <a:r>
              <a:rPr lang="cs-CZ" dirty="0" smtClean="0"/>
              <a:t>vydání, </a:t>
            </a:r>
            <a:r>
              <a:rPr lang="cs-CZ" dirty="0"/>
              <a:t>je věnována podrobným výsledkům mládeže v minulých 14 dnech.  Takže máte co číst a věříme, že se Vám to bude líbit, hlavně, když prozradíme, že se nám dařilo.</a:t>
            </a:r>
          </a:p>
          <a:p>
            <a:pPr algn="just" eaLnBrk="0" hangingPunct="0">
              <a:defRPr/>
            </a:pPr>
            <a:r>
              <a:rPr lang="cs-CZ" dirty="0"/>
              <a:t>      Ve stejný úspěch věříme i dnes  a určitě tomu pomůže i Vaše hlasité sportovní povzbuzování. </a:t>
            </a:r>
            <a:endParaRPr lang="cs-CZ" sz="1100" i="1" dirty="0">
              <a:latin typeface="Arial" pitchFamily="34" charset="0"/>
              <a:cs typeface="Arial" pitchFamily="34" charset="0"/>
            </a:endParaRP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416800" y="6931868"/>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8" name="TextovéPole 17"/>
          <p:cNvSpPr txBox="1"/>
          <p:nvPr/>
        </p:nvSpPr>
        <p:spPr>
          <a:xfrm>
            <a:off x="1944192" y="6931868"/>
            <a:ext cx="4320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endParaRPr lang="cs-CZ" sz="800" dirty="0">
              <a:latin typeface="Bookman Old Style" pitchFamily="18" charset="0"/>
            </a:endParaRPr>
          </a:p>
        </p:txBody>
      </p:sp>
      <p:cxnSp>
        <p:nvCxnSpPr>
          <p:cNvPr id="5" name="Přímá spojnice se šipkou 4"/>
          <p:cNvCxnSpPr/>
          <p:nvPr/>
        </p:nvCxnSpPr>
        <p:spPr bwMode="auto">
          <a:xfrm>
            <a:off x="8712944" y="6931868"/>
            <a:ext cx="1051951" cy="0"/>
          </a:xfrm>
          <a:prstGeom prst="straightConnector1">
            <a:avLst/>
          </a:prstGeom>
          <a:noFill/>
          <a:ln w="19050" cap="flat" cmpd="sng" algn="ctr">
            <a:solidFill>
              <a:schemeClr val="accent5">
                <a:lumMod val="75000"/>
              </a:schemeClr>
            </a:solidFill>
            <a:prstDash val="solid"/>
            <a:round/>
            <a:headEnd type="none" w="med" len="med"/>
            <a:tailEnd type="triangle"/>
          </a:ln>
          <a:effectLst>
            <a:outerShdw dist="45791" dir="2021404" algn="ctr" rotWithShape="0">
              <a:srgbClr val="9999FF"/>
            </a:outerShdw>
          </a:effectLst>
        </p:spPr>
      </p:cxnSp>
      <p:sp>
        <p:nvSpPr>
          <p:cNvPr id="2" name="TextovéPole 1"/>
          <p:cNvSpPr txBox="1"/>
          <p:nvPr/>
        </p:nvSpPr>
        <p:spPr>
          <a:xfrm>
            <a:off x="73334" y="3220616"/>
            <a:ext cx="4605811" cy="3416320"/>
          </a:xfrm>
          <a:prstGeom prst="rect">
            <a:avLst/>
          </a:prstGeom>
          <a:blipFill>
            <a:blip r:embed="rId3"/>
            <a:stretch>
              <a:fillRect/>
            </a:stretch>
          </a:blipFill>
          <a:ln w="60325" cmpd="dbl">
            <a:solidFill>
              <a:srgbClr val="FF0000"/>
            </a:solidFill>
          </a:ln>
          <a:effectLst>
            <a:softEdge rad="0"/>
          </a:effectLst>
        </p:spPr>
        <p:txBody>
          <a:bodyPr wrap="square" rtlCol="0">
            <a:spAutoFit/>
          </a:bodyPr>
          <a:lstStyle/>
          <a:p>
            <a:pPr algn="ctr"/>
            <a:r>
              <a:rPr lang="cs-CZ" sz="4800" dirty="0">
                <a:solidFill>
                  <a:srgbClr val="FFFF00"/>
                </a:solidFill>
                <a:latin typeface="Bodoni MT Black" panose="02070A03080606020203" pitchFamily="18" charset="0"/>
              </a:rPr>
              <a:t>SK Š</a:t>
            </a:r>
            <a:r>
              <a:rPr lang="cs-CZ" sz="4800" dirty="0">
                <a:solidFill>
                  <a:srgbClr val="FF0066"/>
                </a:solidFill>
                <a:latin typeface="Bodoni MT Black" panose="02070A03080606020203" pitchFamily="18" charset="0"/>
              </a:rPr>
              <a:t>tětí -</a:t>
            </a:r>
          </a:p>
          <a:p>
            <a:pPr algn="ctr"/>
            <a:r>
              <a:rPr lang="cs-CZ" sz="4800" dirty="0">
                <a:solidFill>
                  <a:srgbClr val="FFFF00"/>
                </a:solidFill>
                <a:latin typeface="Bodoni MT Black" panose="02070A03080606020203" pitchFamily="18" charset="0"/>
              </a:rPr>
              <a:t>FK </a:t>
            </a:r>
            <a:r>
              <a:rPr lang="cs-CZ" sz="4800" dirty="0" err="1">
                <a:solidFill>
                  <a:srgbClr val="FFFF00"/>
                </a:solidFill>
                <a:latin typeface="Bodoni MT Black" panose="02070A03080606020203" pitchFamily="18" charset="0"/>
              </a:rPr>
              <a:t>T</a:t>
            </a:r>
            <a:r>
              <a:rPr lang="cs-CZ" sz="4800" dirty="0" err="1">
                <a:solidFill>
                  <a:srgbClr val="FF0066"/>
                </a:solidFill>
                <a:latin typeface="Bodoni MT Black" panose="02070A03080606020203" pitchFamily="18" charset="0"/>
              </a:rPr>
              <a:t>atran</a:t>
            </a:r>
            <a:r>
              <a:rPr lang="cs-CZ" sz="4800" dirty="0">
                <a:latin typeface="Bodoni MT Black" panose="02070A03080606020203" pitchFamily="18" charset="0"/>
              </a:rPr>
              <a:t> </a:t>
            </a:r>
            <a:r>
              <a:rPr lang="cs-CZ" sz="4800" dirty="0">
                <a:solidFill>
                  <a:srgbClr val="FFFF00"/>
                </a:solidFill>
                <a:latin typeface="Bodoni MT Black" panose="02070A03080606020203" pitchFamily="18" charset="0"/>
              </a:rPr>
              <a:t>Ka</a:t>
            </a:r>
            <a:r>
              <a:rPr lang="cs-CZ" sz="4800" dirty="0">
                <a:solidFill>
                  <a:srgbClr val="FF0066"/>
                </a:solidFill>
                <a:latin typeface="Bodoni MT Black" panose="02070A03080606020203" pitchFamily="18" charset="0"/>
              </a:rPr>
              <a:t>da</a:t>
            </a:r>
            <a:r>
              <a:rPr lang="cs-CZ" sz="4800" dirty="0">
                <a:latin typeface="Bodoni MT Black" panose="02070A03080606020203" pitchFamily="18" charset="0"/>
              </a:rPr>
              <a:t>ň</a:t>
            </a:r>
          </a:p>
          <a:p>
            <a:pPr algn="ctr"/>
            <a:r>
              <a:rPr lang="cs-CZ" sz="3600" dirty="0">
                <a:solidFill>
                  <a:srgbClr val="FFFF00"/>
                </a:solidFill>
                <a:latin typeface="Bodoni MT Black" panose="02070A03080606020203" pitchFamily="18" charset="0"/>
              </a:rPr>
              <a:t>Sobota 2</a:t>
            </a:r>
            <a:r>
              <a:rPr lang="cs-CZ" sz="3600" dirty="0">
                <a:solidFill>
                  <a:srgbClr val="FF0066"/>
                </a:solidFill>
                <a:latin typeface="Bodoni MT Black" panose="02070A03080606020203" pitchFamily="18" charset="0"/>
              </a:rPr>
              <a:t>8.4.2018</a:t>
            </a:r>
          </a:p>
          <a:p>
            <a:pPr algn="ctr"/>
            <a:r>
              <a:rPr lang="cs-CZ" sz="3600" dirty="0">
                <a:solidFill>
                  <a:srgbClr val="FFFF00"/>
                </a:solidFill>
                <a:latin typeface="Bodoni MT Black" panose="02070A03080606020203" pitchFamily="18" charset="0"/>
              </a:rPr>
              <a:t>10:15</a:t>
            </a:r>
            <a:r>
              <a:rPr lang="cs-CZ" sz="3600" dirty="0">
                <a:latin typeface="Bodoni MT Black" panose="02070A03080606020203" pitchFamily="18" charset="0"/>
              </a:rPr>
              <a:t> </a:t>
            </a:r>
            <a:r>
              <a:rPr lang="cs-CZ" sz="3600" dirty="0">
                <a:solidFill>
                  <a:srgbClr val="FF0066"/>
                </a:solidFill>
                <a:latin typeface="Bodoni MT Black" panose="02070A03080606020203" pitchFamily="18" charset="0"/>
              </a:rPr>
              <a:t>hod</a:t>
            </a:r>
          </a:p>
        </p:txBody>
      </p:sp>
      <p:pic>
        <p:nvPicPr>
          <p:cNvPr id="3" name="Obrázek 2" descr="&lt;strong&gt;FK&lt;/strong&gt; Tatran &lt;strong&gt;Kadaň&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8556" y="1595880"/>
            <a:ext cx="1800200" cy="1338614"/>
          </a:xfrm>
          <a:prstGeom prst="rect">
            <a:avLst/>
          </a:prstGeom>
        </p:spPr>
      </p:pic>
      <p:sp>
        <p:nvSpPr>
          <p:cNvPr id="6" name="Obdélník 5"/>
          <p:cNvSpPr/>
          <p:nvPr/>
        </p:nvSpPr>
        <p:spPr>
          <a:xfrm>
            <a:off x="216000" y="158417"/>
            <a:ext cx="4608512" cy="1200329"/>
          </a:xfrm>
          <a:prstGeom prst="rect">
            <a:avLst/>
          </a:prstGeom>
          <a:pattFill prst="dotGrid">
            <a:fgClr>
              <a:schemeClr val="accent1"/>
            </a:fgClr>
            <a:bgClr>
              <a:schemeClr val="bg1"/>
            </a:bgClr>
          </a:pattFill>
          <a:ln w="22225">
            <a:solidFill>
              <a:srgbClr val="99CC00"/>
            </a:solidFill>
          </a:ln>
        </p:spPr>
        <p:txBody>
          <a:bodyPr wrap="square">
            <a:spAutoFit/>
          </a:bodyPr>
          <a:lstStyle/>
          <a:p>
            <a:pPr algn="ctr"/>
            <a:r>
              <a:rPr lang="cs-CZ" sz="3600" dirty="0">
                <a:ln w="12700">
                  <a:solidFill>
                    <a:srgbClr val="FFFF00"/>
                  </a:solidFill>
                  <a:prstDash val="solid"/>
                </a:ln>
                <a:solidFill>
                  <a:srgbClr val="000099"/>
                </a:solidFill>
                <a:effectLst>
                  <a:outerShdw dist="38100" dir="2700000" algn="tl" rotWithShape="0">
                    <a:schemeClr val="accent2"/>
                  </a:outerShdw>
                </a:effectLst>
              </a:rPr>
              <a:t>Pozvánka na příští domácí zápas</a:t>
            </a:r>
          </a:p>
        </p:txBody>
      </p:sp>
      <p:sp>
        <p:nvSpPr>
          <p:cNvPr id="15" name="Obdélník 14">
            <a:extLst>
              <a:ext uri="{FF2B5EF4-FFF2-40B4-BE49-F238E27FC236}">
                <a16:creationId xmlns:a16="http://schemas.microsoft.com/office/drawing/2014/main" id="{C3648A3B-9129-4773-9285-CC57AC617DB6}"/>
              </a:ext>
            </a:extLst>
          </p:cNvPr>
          <p:cNvSpPr/>
          <p:nvPr/>
        </p:nvSpPr>
        <p:spPr>
          <a:xfrm>
            <a:off x="7641462" y="6264632"/>
            <a:ext cx="2353529" cy="523220"/>
          </a:xfrm>
          <a:prstGeom prst="rect">
            <a:avLst/>
          </a:prstGeom>
          <a:noFill/>
        </p:spPr>
        <p:txBody>
          <a:bodyPr wrap="none" lIns="91440" tIns="45720" rIns="91440" bIns="45720">
            <a:spAutoFit/>
          </a:bodyPr>
          <a:lstStyle/>
          <a:p>
            <a:pPr algn="ctr"/>
            <a:r>
              <a:rPr lang="cs-CZ" sz="2800" b="1" cap="none" spc="0" dirty="0">
                <a:ln w="22225">
                  <a:solidFill>
                    <a:schemeClr val="accent2"/>
                  </a:solidFill>
                  <a:prstDash val="solid"/>
                </a:ln>
                <a:solidFill>
                  <a:schemeClr val="accent2">
                    <a:lumMod val="40000"/>
                    <a:lumOff val="60000"/>
                  </a:schemeClr>
                </a:solidFill>
                <a:effectLst/>
              </a:rPr>
              <a:t>Štětí do toho</a:t>
            </a:r>
          </a:p>
        </p:txBody>
      </p:sp>
      <p:pic>
        <p:nvPicPr>
          <p:cNvPr id="7" name="Obrázek 6">
            <a:extLst>
              <a:ext uri="{FF2B5EF4-FFF2-40B4-BE49-F238E27FC236}">
                <a16:creationId xmlns:a16="http://schemas.microsoft.com/office/drawing/2014/main" id="{9351FF49-496D-4BC3-9118-EE765B5EC9F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912743" y="4483597"/>
            <a:ext cx="1580759" cy="1688112"/>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endParaRPr lang="cs-CZ" sz="800" dirty="0">
              <a:latin typeface="Bookman Old Style" pitchFamily="18" charset="0"/>
            </a:endParaRP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graphicFrame>
        <p:nvGraphicFramePr>
          <p:cNvPr id="4" name="Tabulka 3"/>
          <p:cNvGraphicFramePr>
            <a:graphicFrameLocks noGrp="1"/>
          </p:cNvGraphicFramePr>
          <p:nvPr>
            <p:extLst>
              <p:ext uri="{D42A27DB-BD31-4B8C-83A1-F6EECF244321}">
                <p14:modId xmlns:p14="http://schemas.microsoft.com/office/powerpoint/2010/main" val="612940283"/>
              </p:ext>
            </p:extLst>
          </p:nvPr>
        </p:nvGraphicFramePr>
        <p:xfrm>
          <a:off x="5616601" y="171707"/>
          <a:ext cx="4451978" cy="6688152"/>
        </p:xfrm>
        <a:graphic>
          <a:graphicData uri="http://schemas.openxmlformats.org/drawingml/2006/table">
            <a:tbl>
              <a:tblPr/>
              <a:tblGrid>
                <a:gridCol w="729928">
                  <a:extLst>
                    <a:ext uri="{9D8B030D-6E8A-4147-A177-3AD203B41FA5}">
                      <a16:colId xmlns:a16="http://schemas.microsoft.com/office/drawing/2014/main" val="1000640049"/>
                    </a:ext>
                  </a:extLst>
                </a:gridCol>
                <a:gridCol w="961650">
                  <a:extLst>
                    <a:ext uri="{9D8B030D-6E8A-4147-A177-3AD203B41FA5}">
                      <a16:colId xmlns:a16="http://schemas.microsoft.com/office/drawing/2014/main" val="3088094246"/>
                    </a:ext>
                  </a:extLst>
                </a:gridCol>
                <a:gridCol w="1065926">
                  <a:extLst>
                    <a:ext uri="{9D8B030D-6E8A-4147-A177-3AD203B41FA5}">
                      <a16:colId xmlns:a16="http://schemas.microsoft.com/office/drawing/2014/main" val="1275628273"/>
                    </a:ext>
                  </a:extLst>
                </a:gridCol>
                <a:gridCol w="790755">
                  <a:extLst>
                    <a:ext uri="{9D8B030D-6E8A-4147-A177-3AD203B41FA5}">
                      <a16:colId xmlns:a16="http://schemas.microsoft.com/office/drawing/2014/main" val="1944682457"/>
                    </a:ext>
                  </a:extLst>
                </a:gridCol>
                <a:gridCol w="903719">
                  <a:extLst>
                    <a:ext uri="{9D8B030D-6E8A-4147-A177-3AD203B41FA5}">
                      <a16:colId xmlns:a16="http://schemas.microsoft.com/office/drawing/2014/main" val="1026943563"/>
                    </a:ext>
                  </a:extLst>
                </a:gridCol>
              </a:tblGrid>
              <a:tr h="526944">
                <a:tc gridSpan="5">
                  <a:txBody>
                    <a:bodyPr/>
                    <a:lstStyle/>
                    <a:p>
                      <a:pPr algn="ctr" fontAlgn="ctr"/>
                      <a:r>
                        <a:rPr lang="cs-CZ" sz="1600" b="1" i="0" u="none" strike="noStrike" dirty="0">
                          <a:solidFill>
                            <a:srgbClr val="000000"/>
                          </a:solidFill>
                          <a:effectLst/>
                          <a:latin typeface="Arial Black" panose="020B0A04020102020204" pitchFamily="34" charset="0"/>
                        </a:rPr>
                        <a:t>Výsledky 14. kola Ústeckého přeboru starších a mladších žáků</a:t>
                      </a:r>
                    </a:p>
                  </a:txBody>
                  <a:tcPr marL="6726" marR="6726" marT="6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1269462"/>
                  </a:ext>
                </a:extLst>
              </a:tr>
              <a:tr h="550362">
                <a:tc>
                  <a:txBody>
                    <a:bodyPr/>
                    <a:lstStyle/>
                    <a:p>
                      <a:pPr algn="ctr" fontAlgn="ctr"/>
                      <a:r>
                        <a:rPr lang="cs-CZ" sz="1050" b="1" i="0" u="none" strike="noStrike" dirty="0">
                          <a:solidFill>
                            <a:srgbClr val="000000"/>
                          </a:solidFill>
                          <a:effectLst/>
                          <a:latin typeface="Arial" panose="020B0604020202020204" pitchFamily="34" charset="0"/>
                        </a:rPr>
                        <a:t>01.04.2018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TJ Krupka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FK JUNIOR Děčín "A"</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600" b="1" i="0" u="none" strike="noStrike" dirty="0">
                          <a:solidFill>
                            <a:srgbClr val="000000"/>
                          </a:solidFill>
                          <a:effectLst/>
                          <a:latin typeface="Arial" panose="020B0604020202020204" pitchFamily="34" charset="0"/>
                        </a:rPr>
                        <a:t>2:5</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600" b="1" i="0" u="none" strike="noStrike" dirty="0">
                          <a:solidFill>
                            <a:srgbClr val="000000"/>
                          </a:solidFill>
                          <a:effectLst/>
                          <a:latin typeface="Arial" panose="020B0604020202020204" pitchFamily="34" charset="0"/>
                        </a:rPr>
                        <a:t>1:4</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805265827"/>
                  </a:ext>
                </a:extLst>
              </a:tr>
              <a:tr h="550362">
                <a:tc>
                  <a:txBody>
                    <a:bodyPr/>
                    <a:lstStyle/>
                    <a:p>
                      <a:pPr algn="ctr" fontAlgn="ctr"/>
                      <a:r>
                        <a:rPr lang="cs-CZ" sz="1050" b="1" i="0" u="none" strike="noStrike">
                          <a:solidFill>
                            <a:srgbClr val="000000"/>
                          </a:solidFill>
                          <a:effectLst/>
                          <a:latin typeface="Arial" panose="020B0604020202020204" pitchFamily="34" charset="0"/>
                        </a:rPr>
                        <a:t>01.04.2018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ASK Lovosice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MSK Trmice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600" b="1" i="0" u="none" strike="noStrike" dirty="0">
                          <a:solidFill>
                            <a:srgbClr val="000000"/>
                          </a:solidFill>
                          <a:effectLst/>
                          <a:latin typeface="Arial" panose="020B0604020202020204" pitchFamily="34" charset="0"/>
                        </a:rPr>
                        <a:t>3:4</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600" b="1" i="0" u="none" strike="noStrike" dirty="0">
                          <a:solidFill>
                            <a:srgbClr val="000000"/>
                          </a:solidFill>
                          <a:effectLst/>
                          <a:latin typeface="Arial" panose="020B0604020202020204" pitchFamily="34" charset="0"/>
                        </a:rPr>
                        <a:t>1:9</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241419262"/>
                  </a:ext>
                </a:extLst>
              </a:tr>
              <a:tr h="572173">
                <a:tc>
                  <a:txBody>
                    <a:bodyPr/>
                    <a:lstStyle/>
                    <a:p>
                      <a:pPr algn="ctr" fontAlgn="ctr"/>
                      <a:r>
                        <a:rPr lang="cs-CZ" sz="1050" b="1" i="0" u="none" strike="noStrike">
                          <a:solidFill>
                            <a:srgbClr val="000000"/>
                          </a:solidFill>
                          <a:effectLst/>
                          <a:latin typeface="Arial" panose="020B0604020202020204" pitchFamily="34" charset="0"/>
                        </a:rPr>
                        <a:t>01.04.2018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SK Junior Teplice/FK Teplice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FK Neštěmice</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600" b="1" i="0" u="none" strike="noStrike" dirty="0">
                          <a:solidFill>
                            <a:srgbClr val="000000"/>
                          </a:solidFill>
                          <a:effectLst/>
                          <a:latin typeface="Arial" panose="020B0604020202020204" pitchFamily="34" charset="0"/>
                        </a:rPr>
                        <a:t>0:16</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600" b="1" i="0" u="none" strike="noStrike" dirty="0">
                          <a:solidFill>
                            <a:srgbClr val="000000"/>
                          </a:solidFill>
                          <a:effectLst/>
                          <a:latin typeface="Arial" panose="020B0604020202020204" pitchFamily="34" charset="0"/>
                        </a:rPr>
                        <a:t>4:5</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482896927"/>
                  </a:ext>
                </a:extLst>
              </a:tr>
              <a:tr h="550362">
                <a:tc>
                  <a:txBody>
                    <a:bodyPr/>
                    <a:lstStyle/>
                    <a:p>
                      <a:pPr algn="ctr" fontAlgn="ctr"/>
                      <a:r>
                        <a:rPr lang="cs-CZ" sz="1050" b="1" i="0" u="none" strike="noStrike">
                          <a:solidFill>
                            <a:srgbClr val="000000"/>
                          </a:solidFill>
                          <a:effectLst/>
                          <a:latin typeface="Arial" panose="020B0604020202020204" pitchFamily="34" charset="0"/>
                        </a:rPr>
                        <a:t>01.04.2018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SK Štětí</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TJ Hvězda Trnovany</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600" b="1" i="0" u="none" strike="noStrike" dirty="0">
                          <a:solidFill>
                            <a:srgbClr val="000000"/>
                          </a:solidFill>
                          <a:effectLst/>
                          <a:latin typeface="Arial" panose="020B0604020202020204" pitchFamily="34" charset="0"/>
                        </a:rPr>
                        <a:t>8:1</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600" b="1" i="0" u="none" strike="noStrike" dirty="0">
                          <a:solidFill>
                            <a:srgbClr val="000000"/>
                          </a:solidFill>
                          <a:effectLst/>
                          <a:latin typeface="Arial" panose="020B0604020202020204" pitchFamily="34" charset="0"/>
                        </a:rPr>
                        <a:t>3:0</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433391970"/>
                  </a:ext>
                </a:extLst>
              </a:tr>
              <a:tr h="550362">
                <a:tc>
                  <a:txBody>
                    <a:bodyPr/>
                    <a:lstStyle/>
                    <a:p>
                      <a:pPr algn="ctr" fontAlgn="ctr"/>
                      <a:r>
                        <a:rPr lang="cs-CZ" sz="1050" b="1" i="0" u="none" strike="noStrike">
                          <a:solidFill>
                            <a:srgbClr val="000000"/>
                          </a:solidFill>
                          <a:effectLst/>
                          <a:latin typeface="Arial" panose="020B0604020202020204" pitchFamily="34" charset="0"/>
                        </a:rPr>
                        <a:t>nehráno</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FK JUNIOR Děčín "B"</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SK Sokol Brozany</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200" b="1" i="0" u="none" strike="noStrike" dirty="0">
                          <a:solidFill>
                            <a:srgbClr val="000000"/>
                          </a:solidFill>
                          <a:effectLst/>
                          <a:latin typeface="Arial" panose="020B0604020202020204" pitchFamily="34" charset="0"/>
                        </a:rPr>
                        <a:t>3:0 </a:t>
                      </a:r>
                      <a:r>
                        <a:rPr lang="cs-CZ" sz="1050" b="1" i="0" u="none" strike="noStrike" dirty="0">
                          <a:solidFill>
                            <a:srgbClr val="000000"/>
                          </a:solidFill>
                          <a:effectLst/>
                          <a:latin typeface="Arial" panose="020B0604020202020204" pitchFamily="34" charset="0"/>
                        </a:rPr>
                        <a:t>kontumace</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cs-CZ" sz="1200" b="1" i="0" u="none" strike="noStrike" dirty="0">
                          <a:solidFill>
                            <a:srgbClr val="000000"/>
                          </a:solidFill>
                          <a:effectLst/>
                          <a:latin typeface="Arial" panose="020B0604020202020204" pitchFamily="34" charset="0"/>
                        </a:rPr>
                        <a:t>3:0 </a:t>
                      </a:r>
                      <a:r>
                        <a:rPr lang="cs-CZ" sz="1100" b="1" i="0" u="none" strike="noStrike" dirty="0">
                          <a:solidFill>
                            <a:srgbClr val="000000"/>
                          </a:solidFill>
                          <a:effectLst/>
                          <a:latin typeface="Arial" panose="020B0604020202020204" pitchFamily="34" charset="0"/>
                        </a:rPr>
                        <a:t>kontumace</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137926037"/>
                  </a:ext>
                </a:extLst>
              </a:tr>
              <a:tr h="630266">
                <a:tc gridSpan="5">
                  <a:txBody>
                    <a:bodyPr/>
                    <a:lstStyle/>
                    <a:p>
                      <a:pPr algn="ctr" fontAlgn="ctr"/>
                      <a:r>
                        <a:rPr lang="cs-CZ" sz="1600" b="1" i="0" u="none" strike="noStrike" dirty="0">
                          <a:solidFill>
                            <a:srgbClr val="000000"/>
                          </a:solidFill>
                          <a:effectLst/>
                          <a:latin typeface="Arial Black" panose="020B0A04020102020204" pitchFamily="34" charset="0"/>
                        </a:rPr>
                        <a:t>Výsledky 15. kola Ústeckého přeboru starších a mladších žáků</a:t>
                      </a:r>
                    </a:p>
                  </a:txBody>
                  <a:tcPr marL="6726" marR="6726" marT="67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836118182"/>
                  </a:ext>
                </a:extLst>
              </a:tr>
              <a:tr h="555873">
                <a:tc>
                  <a:txBody>
                    <a:bodyPr/>
                    <a:lstStyle/>
                    <a:p>
                      <a:pPr algn="ctr" fontAlgn="ctr"/>
                      <a:r>
                        <a:rPr lang="cs-CZ" sz="1050" b="1" i="0" u="none" strike="noStrike" dirty="0">
                          <a:solidFill>
                            <a:srgbClr val="000000"/>
                          </a:solidFill>
                          <a:effectLst/>
                          <a:latin typeface="Arial" panose="020B0604020202020204" pitchFamily="34" charset="0"/>
                        </a:rPr>
                        <a:t>07.04.2018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TJ Hvězda Trnovany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SK Junior Teplice/FK Teplice</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 13:0</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Arial" panose="020B0604020202020204" pitchFamily="34" charset="0"/>
                        </a:rPr>
                        <a:t> 6:1</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571778710"/>
                  </a:ext>
                </a:extLst>
              </a:tr>
              <a:tr h="550362">
                <a:tc>
                  <a:txBody>
                    <a:bodyPr/>
                    <a:lstStyle/>
                    <a:p>
                      <a:pPr algn="ctr" fontAlgn="ctr"/>
                      <a:r>
                        <a:rPr lang="cs-CZ" sz="1050" b="1" i="0" u="none" strike="noStrike">
                          <a:solidFill>
                            <a:srgbClr val="000000"/>
                          </a:solidFill>
                          <a:effectLst/>
                          <a:latin typeface="Arial" panose="020B0604020202020204" pitchFamily="34" charset="0"/>
                        </a:rPr>
                        <a:t>08.04.2018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SK Sokol Brozany</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ASK Lovosice</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1:4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Arial" panose="020B0604020202020204" pitchFamily="34" charset="0"/>
                        </a:rPr>
                        <a:t>3:4 PK </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379371907"/>
                  </a:ext>
                </a:extLst>
              </a:tr>
              <a:tr h="550362">
                <a:tc>
                  <a:txBody>
                    <a:bodyPr/>
                    <a:lstStyle/>
                    <a:p>
                      <a:pPr algn="ctr" fontAlgn="ctr"/>
                      <a:r>
                        <a:rPr lang="cs-CZ" sz="1050" b="1" i="0" u="none" strike="noStrike">
                          <a:solidFill>
                            <a:srgbClr val="000000"/>
                          </a:solidFill>
                          <a:effectLst/>
                          <a:latin typeface="Arial" panose="020B0604020202020204" pitchFamily="34" charset="0"/>
                        </a:rPr>
                        <a:t>08.04.2018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FK JUNIOR Děčín "B"</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TJ Krupka</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2:9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Arial" panose="020B0604020202020204" pitchFamily="34" charset="0"/>
                        </a:rPr>
                        <a:t>0:4 </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281218097"/>
                  </a:ext>
                </a:extLst>
              </a:tr>
              <a:tr h="550362">
                <a:tc>
                  <a:txBody>
                    <a:bodyPr/>
                    <a:lstStyle/>
                    <a:p>
                      <a:pPr algn="ctr" fontAlgn="ctr"/>
                      <a:r>
                        <a:rPr lang="cs-CZ" sz="1050" b="1" i="0" u="none" strike="noStrike">
                          <a:solidFill>
                            <a:srgbClr val="000000"/>
                          </a:solidFill>
                          <a:effectLst/>
                          <a:latin typeface="Arial" panose="020B0604020202020204" pitchFamily="34" charset="0"/>
                        </a:rPr>
                        <a:t>08.04.2018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FK Neštěmice</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FK JUNIOR Děčín "A"</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2:4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Arial" panose="020B0604020202020204" pitchFamily="34" charset="0"/>
                        </a:rPr>
                        <a:t>0:4 </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956229943"/>
                  </a:ext>
                </a:extLst>
              </a:tr>
              <a:tr h="550362">
                <a:tc>
                  <a:txBody>
                    <a:bodyPr/>
                    <a:lstStyle/>
                    <a:p>
                      <a:pPr algn="ctr" fontAlgn="ctr"/>
                      <a:r>
                        <a:rPr lang="cs-CZ" sz="1050" b="1" i="0" u="none" strike="noStrike">
                          <a:solidFill>
                            <a:srgbClr val="000000"/>
                          </a:solidFill>
                          <a:effectLst/>
                          <a:latin typeface="Arial" panose="020B0604020202020204" pitchFamily="34" charset="0"/>
                        </a:rPr>
                        <a:t>08.04.2018</a:t>
                      </a:r>
                    </a:p>
                  </a:txBody>
                  <a:tcPr marL="6726" marR="6726" marT="67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a:solidFill>
                            <a:srgbClr val="000000"/>
                          </a:solidFill>
                          <a:effectLst/>
                          <a:latin typeface="Arial" panose="020B0604020202020204" pitchFamily="34" charset="0"/>
                        </a:rPr>
                        <a:t>MSK Trmice</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100" b="1" i="0" u="none" strike="noStrike" dirty="0">
                          <a:solidFill>
                            <a:srgbClr val="000000"/>
                          </a:solidFill>
                          <a:effectLst/>
                          <a:latin typeface="Arial" panose="020B0604020202020204" pitchFamily="34" charset="0"/>
                        </a:rPr>
                        <a:t>SK Štětí</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ctr" fontAlgn="ctr"/>
                      <a:r>
                        <a:rPr lang="cs-CZ" sz="1400" b="1" i="0" u="none" strike="noStrike" dirty="0">
                          <a:solidFill>
                            <a:srgbClr val="000000"/>
                          </a:solidFill>
                          <a:effectLst/>
                          <a:latin typeface="Arial" panose="020B0604020202020204" pitchFamily="34" charset="0"/>
                        </a:rPr>
                        <a:t>2:12 </a:t>
                      </a:r>
                    </a:p>
                  </a:txBody>
                  <a:tcPr marL="6726" marR="6726" marT="67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Arial" panose="020B0604020202020204" pitchFamily="34" charset="0"/>
                        </a:rPr>
                        <a:t>6:2 </a:t>
                      </a:r>
                    </a:p>
                  </a:txBody>
                  <a:tcPr marL="6726" marR="6726" marT="67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763624804"/>
                  </a:ext>
                </a:extLst>
              </a:tr>
            </a:tbl>
          </a:graphicData>
        </a:graphic>
      </p:graphicFrame>
      <p:graphicFrame>
        <p:nvGraphicFramePr>
          <p:cNvPr id="113" name="Tabulka 112">
            <a:extLst>
              <a:ext uri="{FF2B5EF4-FFF2-40B4-BE49-F238E27FC236}">
                <a16:creationId xmlns:a16="http://schemas.microsoft.com/office/drawing/2014/main" id="{19BF0B3C-F7A4-4044-BE54-2CB47A8F0643}"/>
              </a:ext>
            </a:extLst>
          </p:cNvPr>
          <p:cNvGraphicFramePr>
            <a:graphicFrameLocks noGrp="1"/>
          </p:cNvGraphicFramePr>
          <p:nvPr>
            <p:extLst>
              <p:ext uri="{D42A27DB-BD31-4B8C-83A1-F6EECF244321}">
                <p14:modId xmlns:p14="http://schemas.microsoft.com/office/powerpoint/2010/main" val="3768556785"/>
              </p:ext>
            </p:extLst>
          </p:nvPr>
        </p:nvGraphicFramePr>
        <p:xfrm>
          <a:off x="142592" y="1891308"/>
          <a:ext cx="4556042" cy="4062624"/>
        </p:xfrm>
        <a:graphic>
          <a:graphicData uri="http://schemas.openxmlformats.org/drawingml/2006/table">
            <a:tbl>
              <a:tblPr/>
              <a:tblGrid>
                <a:gridCol w="662196">
                  <a:extLst>
                    <a:ext uri="{9D8B030D-6E8A-4147-A177-3AD203B41FA5}">
                      <a16:colId xmlns:a16="http://schemas.microsoft.com/office/drawing/2014/main" val="3111629803"/>
                    </a:ext>
                  </a:extLst>
                </a:gridCol>
                <a:gridCol w="717378">
                  <a:extLst>
                    <a:ext uri="{9D8B030D-6E8A-4147-A177-3AD203B41FA5}">
                      <a16:colId xmlns:a16="http://schemas.microsoft.com/office/drawing/2014/main" val="1662641892"/>
                    </a:ext>
                  </a:extLst>
                </a:gridCol>
                <a:gridCol w="2348724">
                  <a:extLst>
                    <a:ext uri="{9D8B030D-6E8A-4147-A177-3AD203B41FA5}">
                      <a16:colId xmlns:a16="http://schemas.microsoft.com/office/drawing/2014/main" val="2691324497"/>
                    </a:ext>
                  </a:extLst>
                </a:gridCol>
                <a:gridCol w="827744">
                  <a:extLst>
                    <a:ext uri="{9D8B030D-6E8A-4147-A177-3AD203B41FA5}">
                      <a16:colId xmlns:a16="http://schemas.microsoft.com/office/drawing/2014/main" val="507597008"/>
                    </a:ext>
                  </a:extLst>
                </a:gridCol>
              </a:tblGrid>
              <a:tr h="158635">
                <a:tc>
                  <a:txBody>
                    <a:bodyPr/>
                    <a:lstStyle/>
                    <a:p>
                      <a:pPr algn="ctr" fontAlgn="ctr"/>
                      <a:r>
                        <a:rPr lang="cs-CZ" sz="1000" b="1" i="0" u="none" strike="noStrike" dirty="0">
                          <a:solidFill>
                            <a:srgbClr val="000000"/>
                          </a:solidFill>
                          <a:effectLst/>
                          <a:latin typeface="Arial" panose="020B0604020202020204" pitchFamily="34" charset="0"/>
                        </a:rPr>
                        <a:t>1.</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12.08.2017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Vilémov - Litoměřicko B</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4:3</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07663410"/>
                  </a:ext>
                </a:extLst>
              </a:tr>
              <a:tr h="205325">
                <a:tc>
                  <a:txBody>
                    <a:bodyPr/>
                    <a:lstStyle/>
                    <a:p>
                      <a:pPr algn="ctr" fontAlgn="ctr"/>
                      <a:r>
                        <a:rPr lang="cs-CZ" sz="1000" b="1" i="0" u="none" strike="noStrike" dirty="0">
                          <a:solidFill>
                            <a:srgbClr val="000000"/>
                          </a:solidFill>
                          <a:effectLst/>
                          <a:latin typeface="Arial" panose="020B0604020202020204" pitchFamily="34" charset="0"/>
                        </a:rPr>
                        <a:t>2.</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19.08.2017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Vilémov - Mostecký FK</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4098681359"/>
                  </a:ext>
                </a:extLst>
              </a:tr>
              <a:tr h="205325">
                <a:tc>
                  <a:txBody>
                    <a:bodyPr/>
                    <a:lstStyle/>
                    <a:p>
                      <a:pPr algn="ctr" fontAlgn="ctr"/>
                      <a:r>
                        <a:rPr lang="cs-CZ" sz="1000" b="1" i="0" u="none" strike="noStrike" dirty="0">
                          <a:solidFill>
                            <a:srgbClr val="000000"/>
                          </a:solidFill>
                          <a:effectLst/>
                          <a:latin typeface="Arial" panose="020B0604020202020204" pitchFamily="34" charset="0"/>
                        </a:rPr>
                        <a:t>3.</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26.08.2017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Kadaň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640031924"/>
                  </a:ext>
                </a:extLst>
              </a:tr>
              <a:tr h="205325">
                <a:tc>
                  <a:txBody>
                    <a:bodyPr/>
                    <a:lstStyle/>
                    <a:p>
                      <a:pPr algn="ctr" fontAlgn="ctr"/>
                      <a:r>
                        <a:rPr lang="cs-CZ" sz="1000" b="1" i="0" u="none" strike="noStrike">
                          <a:solidFill>
                            <a:srgbClr val="000000"/>
                          </a:solidFill>
                          <a:effectLst/>
                          <a:latin typeface="Arial" panose="020B0604020202020204" pitchFamily="34" charset="0"/>
                        </a:rPr>
                        <a:t>4.</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02.09.2017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Vilémov - Bílina</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4:0</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602613283"/>
                  </a:ext>
                </a:extLst>
              </a:tr>
              <a:tr h="205325">
                <a:tc>
                  <a:txBody>
                    <a:bodyPr/>
                    <a:lstStyle/>
                    <a:p>
                      <a:pPr algn="ctr" fontAlgn="ctr"/>
                      <a:r>
                        <a:rPr lang="cs-CZ" sz="1000" b="1" i="0" u="none" strike="noStrike">
                          <a:solidFill>
                            <a:srgbClr val="000000"/>
                          </a:solidFill>
                          <a:effectLst/>
                          <a:latin typeface="Arial" panose="020B0604020202020204" pitchFamily="34" charset="0"/>
                        </a:rPr>
                        <a:t>5.</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09.09.2017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Brná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5:1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6746842"/>
                  </a:ext>
                </a:extLst>
              </a:tr>
              <a:tr h="205325">
                <a:tc>
                  <a:txBody>
                    <a:bodyPr/>
                    <a:lstStyle/>
                    <a:p>
                      <a:pPr algn="ctr" fontAlgn="ctr"/>
                      <a:r>
                        <a:rPr lang="cs-CZ" sz="1000" b="1" i="0" u="none" strike="noStrike">
                          <a:solidFill>
                            <a:srgbClr val="000000"/>
                          </a:solidFill>
                          <a:effectLst/>
                          <a:latin typeface="Arial" panose="020B0604020202020204" pitchFamily="34" charset="0"/>
                        </a:rPr>
                        <a:t>6.</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16.09.2017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Vilémov - Štětí</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0:1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774425452"/>
                  </a:ext>
                </a:extLst>
              </a:tr>
              <a:tr h="205325">
                <a:tc>
                  <a:txBody>
                    <a:bodyPr/>
                    <a:lstStyle/>
                    <a:p>
                      <a:pPr algn="ctr" fontAlgn="ctr"/>
                      <a:r>
                        <a:rPr lang="cs-CZ" sz="1000" b="1" i="0" u="none" strike="noStrike">
                          <a:solidFill>
                            <a:srgbClr val="000000"/>
                          </a:solidFill>
                          <a:effectLst/>
                          <a:latin typeface="Arial" panose="020B0604020202020204" pitchFamily="34" charset="0"/>
                        </a:rPr>
                        <a:t>7.</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23.09.2017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Žatec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0:3</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726432946"/>
                  </a:ext>
                </a:extLst>
              </a:tr>
              <a:tr h="205325">
                <a:tc>
                  <a:txBody>
                    <a:bodyPr/>
                    <a:lstStyle/>
                    <a:p>
                      <a:pPr algn="ctr" fontAlgn="ctr"/>
                      <a:r>
                        <a:rPr lang="cs-CZ" sz="1000" b="1" i="0" u="none" strike="noStrike">
                          <a:solidFill>
                            <a:srgbClr val="000000"/>
                          </a:solidFill>
                          <a:effectLst/>
                          <a:latin typeface="Arial" panose="020B0604020202020204" pitchFamily="34" charset="0"/>
                        </a:rPr>
                        <a:t>8.</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30.09.2017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Vilémov - Krupka</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908163495"/>
                  </a:ext>
                </a:extLst>
              </a:tr>
              <a:tr h="205325">
                <a:tc>
                  <a:txBody>
                    <a:bodyPr/>
                    <a:lstStyle/>
                    <a:p>
                      <a:pPr algn="ctr" fontAlgn="ctr"/>
                      <a:r>
                        <a:rPr lang="cs-CZ" sz="1000" b="1" i="0" u="none" strike="noStrike">
                          <a:solidFill>
                            <a:srgbClr val="000000"/>
                          </a:solidFill>
                          <a:effectLst/>
                          <a:latin typeface="Arial" panose="020B0604020202020204" pitchFamily="34" charset="0"/>
                        </a:rPr>
                        <a:t>9.</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07.10.2017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Srbice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73849085"/>
                  </a:ext>
                </a:extLst>
              </a:tr>
              <a:tr h="205325">
                <a:tc>
                  <a:txBody>
                    <a:bodyPr/>
                    <a:lstStyle/>
                    <a:p>
                      <a:pPr algn="ctr" fontAlgn="ctr"/>
                      <a:r>
                        <a:rPr lang="cs-CZ" sz="1000" b="1" i="0" u="none" strike="noStrike">
                          <a:solidFill>
                            <a:srgbClr val="000000"/>
                          </a:solidFill>
                          <a:effectLst/>
                          <a:latin typeface="Arial" panose="020B0604020202020204" pitchFamily="34" charset="0"/>
                        </a:rPr>
                        <a:t>10.</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14.10.2017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Vilémov - Perštejn</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3:0</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387399864"/>
                  </a:ext>
                </a:extLst>
              </a:tr>
              <a:tr h="205325">
                <a:tc>
                  <a:txBody>
                    <a:bodyPr/>
                    <a:lstStyle/>
                    <a:p>
                      <a:pPr algn="ctr" fontAlgn="ctr"/>
                      <a:r>
                        <a:rPr lang="cs-CZ" sz="1000" b="1" i="0" u="none" strike="noStrike">
                          <a:solidFill>
                            <a:srgbClr val="000000"/>
                          </a:solidFill>
                          <a:effectLst/>
                          <a:latin typeface="Arial" panose="020B0604020202020204" pitchFamily="34" charset="0"/>
                        </a:rPr>
                        <a:t>11.</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21.10.2017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Modlany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3:1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29965445"/>
                  </a:ext>
                </a:extLst>
              </a:tr>
              <a:tr h="205325">
                <a:tc>
                  <a:txBody>
                    <a:bodyPr/>
                    <a:lstStyle/>
                    <a:p>
                      <a:pPr algn="ctr" fontAlgn="ctr"/>
                      <a:r>
                        <a:rPr lang="cs-CZ" sz="1000" b="1" i="0" u="none" strike="noStrike">
                          <a:solidFill>
                            <a:srgbClr val="000000"/>
                          </a:solidFill>
                          <a:effectLst/>
                          <a:latin typeface="Arial" panose="020B0604020202020204" pitchFamily="34" charset="0"/>
                        </a:rPr>
                        <a:t>12.</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28.10.2017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Vilémov - H.Jiřetín/Litvínov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2:1 PK</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45464873"/>
                  </a:ext>
                </a:extLst>
              </a:tr>
              <a:tr h="205325">
                <a:tc>
                  <a:txBody>
                    <a:bodyPr/>
                    <a:lstStyle/>
                    <a:p>
                      <a:pPr algn="ctr" fontAlgn="ctr"/>
                      <a:r>
                        <a:rPr lang="cs-CZ" sz="1000" b="1" i="0" u="none" strike="noStrike">
                          <a:solidFill>
                            <a:srgbClr val="000000"/>
                          </a:solidFill>
                          <a:effectLst/>
                          <a:latin typeface="Arial" panose="020B0604020202020204" pitchFamily="34" charset="0"/>
                        </a:rPr>
                        <a:t>13.</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05.11.2017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Neštěmice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0:4</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464827645"/>
                  </a:ext>
                </a:extLst>
              </a:tr>
              <a:tr h="205325">
                <a:tc>
                  <a:txBody>
                    <a:bodyPr/>
                    <a:lstStyle/>
                    <a:p>
                      <a:pPr algn="ctr" fontAlgn="ctr"/>
                      <a:r>
                        <a:rPr lang="cs-CZ" sz="1000" b="1" i="0" u="none" strike="noStrike">
                          <a:solidFill>
                            <a:srgbClr val="000000"/>
                          </a:solidFill>
                          <a:effectLst/>
                          <a:latin typeface="Arial" panose="020B0604020202020204" pitchFamily="34" charset="0"/>
                        </a:rPr>
                        <a:t>14.</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11.11.2017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Vilémov - Modrá</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0:3</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397680348"/>
                  </a:ext>
                </a:extLst>
              </a:tr>
              <a:tr h="205325">
                <a:tc>
                  <a:txBody>
                    <a:bodyPr/>
                    <a:lstStyle/>
                    <a:p>
                      <a:pPr algn="ctr" fontAlgn="ctr"/>
                      <a:r>
                        <a:rPr lang="cs-CZ" sz="1000" b="1" i="0" u="none" strike="noStrike">
                          <a:solidFill>
                            <a:srgbClr val="000000"/>
                          </a:solidFill>
                          <a:effectLst/>
                          <a:latin typeface="Arial" panose="020B0604020202020204" pitchFamily="34" charset="0"/>
                        </a:rPr>
                        <a:t>15.</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18.11.2017</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Jílové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36916157"/>
                  </a:ext>
                </a:extLst>
              </a:tr>
              <a:tr h="205325">
                <a:tc>
                  <a:txBody>
                    <a:bodyPr/>
                    <a:lstStyle/>
                    <a:p>
                      <a:pPr algn="ctr" fontAlgn="ctr"/>
                      <a:r>
                        <a:rPr lang="cs-CZ" sz="1000" b="1" i="0" u="none" strike="noStrike">
                          <a:solidFill>
                            <a:srgbClr val="000000"/>
                          </a:solidFill>
                          <a:effectLst/>
                          <a:latin typeface="Arial" panose="020B0604020202020204" pitchFamily="34" charset="0"/>
                        </a:rPr>
                        <a:t>16.</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11.03.2018</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Litoměřicko B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290773782"/>
                  </a:ext>
                </a:extLst>
              </a:tr>
              <a:tr h="205325">
                <a:tc>
                  <a:txBody>
                    <a:bodyPr/>
                    <a:lstStyle/>
                    <a:p>
                      <a:pPr algn="ctr" fontAlgn="ctr"/>
                      <a:r>
                        <a:rPr lang="cs-CZ" sz="1000" b="1" i="0" u="none" strike="noStrike">
                          <a:solidFill>
                            <a:srgbClr val="000000"/>
                          </a:solidFill>
                          <a:effectLst/>
                          <a:latin typeface="Arial" panose="020B0604020202020204" pitchFamily="34" charset="0"/>
                        </a:rPr>
                        <a:t>17.</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17.03.2018</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Mostecký FK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1:2</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753378113"/>
                  </a:ext>
                </a:extLst>
              </a:tr>
              <a:tr h="205325">
                <a:tc>
                  <a:txBody>
                    <a:bodyPr/>
                    <a:lstStyle/>
                    <a:p>
                      <a:pPr algn="ctr" fontAlgn="ctr"/>
                      <a:r>
                        <a:rPr lang="cs-CZ" sz="1000" b="1" i="0" u="none" strike="noStrike">
                          <a:solidFill>
                            <a:srgbClr val="000000"/>
                          </a:solidFill>
                          <a:effectLst/>
                          <a:latin typeface="Arial" panose="020B0604020202020204" pitchFamily="34" charset="0"/>
                        </a:rPr>
                        <a:t>19.</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panose="020B0604020202020204" pitchFamily="34" charset="0"/>
                        </a:rPr>
                        <a:t>31.03.2018</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Bílina - Vilémov</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0:2</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722897484"/>
                  </a:ext>
                </a:extLst>
              </a:tr>
              <a:tr h="205325">
                <a:tc>
                  <a:txBody>
                    <a:bodyPr/>
                    <a:lstStyle/>
                    <a:p>
                      <a:pPr algn="ctr" fontAlgn="ctr"/>
                      <a:r>
                        <a:rPr lang="cs-CZ" sz="1000" b="1" i="0" u="none" strike="noStrike">
                          <a:solidFill>
                            <a:srgbClr val="000000"/>
                          </a:solidFill>
                          <a:effectLst/>
                          <a:latin typeface="Arial" panose="020B0604020202020204" pitchFamily="34" charset="0"/>
                        </a:rPr>
                        <a:t>20.</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a:solidFill>
                            <a:srgbClr val="000000"/>
                          </a:solidFill>
                          <a:effectLst/>
                          <a:latin typeface="Arial" panose="020B0604020202020204" pitchFamily="34" charset="0"/>
                        </a:rPr>
                        <a:t>07.04.2018</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Vilémov - </a:t>
                      </a:r>
                      <a:r>
                        <a:rPr lang="cs-CZ" sz="1000" b="1" i="0" u="none" strike="noStrike" dirty="0" err="1">
                          <a:solidFill>
                            <a:srgbClr val="000000"/>
                          </a:solidFill>
                          <a:effectLst/>
                          <a:latin typeface="Arial" panose="020B0604020202020204" pitchFamily="34" charset="0"/>
                        </a:rPr>
                        <a:t>Brná</a:t>
                      </a:r>
                      <a:endParaRPr lang="cs-CZ" sz="1000" b="1" i="0" u="none" strike="noStrike" dirty="0">
                        <a:solidFill>
                          <a:srgbClr val="000000"/>
                        </a:solidFill>
                        <a:effectLst/>
                        <a:latin typeface="Arial" panose="020B0604020202020204" pitchFamily="34" charset="0"/>
                      </a:endParaRP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1000" b="1" i="0" u="none" strike="noStrike" dirty="0">
                          <a:solidFill>
                            <a:srgbClr val="000000"/>
                          </a:solidFill>
                          <a:effectLst/>
                          <a:latin typeface="Arial" panose="020B0604020202020204" pitchFamily="34" charset="0"/>
                        </a:rPr>
                        <a:t>5:0 </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175796885"/>
                  </a:ext>
                </a:extLst>
              </a:tr>
              <a:tr h="205325">
                <a:tc>
                  <a:txBody>
                    <a:bodyPr/>
                    <a:lstStyle/>
                    <a:p>
                      <a:pPr algn="ctr" fontAlgn="ctr"/>
                      <a:r>
                        <a:rPr lang="cs-CZ" sz="1000" b="1" i="0" u="none" strike="noStrike">
                          <a:solidFill>
                            <a:srgbClr val="000000"/>
                          </a:solidFill>
                          <a:effectLst/>
                          <a:latin typeface="Arial" panose="020B0604020202020204" pitchFamily="34" charset="0"/>
                        </a:rPr>
                        <a:t>18.</a:t>
                      </a:r>
                    </a:p>
                  </a:txBody>
                  <a:tcPr marL="9049" marR="9049" marT="90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11.04.2018</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Vilémov - Kadaň</a:t>
                      </a:r>
                    </a:p>
                  </a:txBody>
                  <a:tcPr marL="9049" marR="9049" marT="90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panose="020B0604020202020204" pitchFamily="34" charset="0"/>
                        </a:rPr>
                        <a:t> 2:1 PK</a:t>
                      </a:r>
                    </a:p>
                  </a:txBody>
                  <a:tcPr marL="9049" marR="9049" marT="904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871979416"/>
                  </a:ext>
                </a:extLst>
              </a:tr>
            </a:tbl>
          </a:graphicData>
        </a:graphic>
      </p:graphicFrame>
      <p:sp>
        <p:nvSpPr>
          <p:cNvPr id="114" name="TextovéPole 113">
            <a:extLst>
              <a:ext uri="{FF2B5EF4-FFF2-40B4-BE49-F238E27FC236}">
                <a16:creationId xmlns:a16="http://schemas.microsoft.com/office/drawing/2014/main" id="{38CDFA28-598E-4B29-A8F6-66EF8FC4AB82}"/>
              </a:ext>
            </a:extLst>
          </p:cNvPr>
          <p:cNvSpPr txBox="1"/>
          <p:nvPr/>
        </p:nvSpPr>
        <p:spPr>
          <a:xfrm>
            <a:off x="124454" y="40363"/>
            <a:ext cx="4556042" cy="1785104"/>
          </a:xfrm>
          <a:prstGeom prst="rect">
            <a:avLst/>
          </a:prstGeom>
          <a:solidFill>
            <a:srgbClr val="99FF66"/>
          </a:solidFill>
          <a:effectLst>
            <a:softEdge rad="0"/>
          </a:effectLst>
        </p:spPr>
        <p:txBody>
          <a:bodyPr wrap="square" rtlCol="0">
            <a:spAutoFit/>
          </a:bodyPr>
          <a:lstStyle/>
          <a:p>
            <a:pPr algn="ctr"/>
            <a:r>
              <a:rPr lang="cs-CZ" sz="2200" dirty="0">
                <a:solidFill>
                  <a:srgbClr val="FF0000"/>
                </a:solidFill>
                <a:highlight>
                  <a:srgbClr val="00FFFF"/>
                </a:highlight>
                <a:latin typeface="Georgia" panose="02040502050405020303" pitchFamily="18" charset="0"/>
              </a:rPr>
              <a:t>Vítáme dnešního soupeře. </a:t>
            </a:r>
          </a:p>
          <a:p>
            <a:pPr algn="ctr"/>
            <a:r>
              <a:rPr lang="cs-CZ" sz="2200" dirty="0">
                <a:solidFill>
                  <a:srgbClr val="FF0000"/>
                </a:solidFill>
                <a:highlight>
                  <a:srgbClr val="00FFFF"/>
                </a:highlight>
                <a:latin typeface="Georgia" panose="02040502050405020303" pitchFamily="18" charset="0"/>
              </a:rPr>
              <a:t>6. celek tabulky FK STAP TRATEC Vilémov. Na jaře 3 výhry v normální hrací době, 1  na penalty a pouze 1 porážka </a:t>
            </a:r>
          </a:p>
        </p:txBody>
      </p:sp>
      <p:sp>
        <p:nvSpPr>
          <p:cNvPr id="115" name="TextovéPole 114">
            <a:extLst>
              <a:ext uri="{FF2B5EF4-FFF2-40B4-BE49-F238E27FC236}">
                <a16:creationId xmlns:a16="http://schemas.microsoft.com/office/drawing/2014/main" id="{0A95F1ED-6E22-4D25-824E-FF6037DC65F9}"/>
              </a:ext>
            </a:extLst>
          </p:cNvPr>
          <p:cNvSpPr txBox="1"/>
          <p:nvPr/>
        </p:nvSpPr>
        <p:spPr>
          <a:xfrm>
            <a:off x="1369077" y="5998959"/>
            <a:ext cx="1224136" cy="936000"/>
          </a:xfrm>
          <a:prstGeom prst="rect">
            <a:avLst/>
          </a:prstGeom>
          <a:blipFill>
            <a:blip r:embed="rId81"/>
            <a:stretch>
              <a:fillRect/>
            </a:stretch>
          </a:blipFill>
          <a:effectLst>
            <a:softEdge rad="0"/>
          </a:effectLst>
        </p:spPr>
        <p:txBody>
          <a:bodyPr wrap="square" rtlCol="0">
            <a:spAutoFit/>
          </a:bodyPr>
          <a:lstStyle/>
          <a:p>
            <a:pPr algn="ctr"/>
            <a:endParaRPr lang="cs-CZ" sz="2000" dirty="0">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4" y="5275687"/>
            <a:ext cx="184730"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endParaRPr lang="cs-CZ" sz="800" dirty="0">
              <a:latin typeface="Bookman Old Style" pitchFamily="18" charset="0"/>
            </a:endParaRP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
        <p:nvSpPr>
          <p:cNvPr id="2" name="Obdélník 1"/>
          <p:cNvSpPr/>
          <p:nvPr/>
        </p:nvSpPr>
        <p:spPr>
          <a:xfrm>
            <a:off x="143993" y="1819300"/>
            <a:ext cx="4536504" cy="2496389"/>
          </a:xfrm>
          <a:prstGeom prst="rect">
            <a:avLst/>
          </a:prstGeom>
          <a:solidFill>
            <a:schemeClr val="accent3">
              <a:lumMod val="95000"/>
              <a:alpha val="57000"/>
            </a:schemeClr>
          </a:solidFill>
          <a:ln w="50800">
            <a:solidFill>
              <a:srgbClr val="FF9933"/>
            </a:solidFill>
            <a:prstDash val="sysDash"/>
          </a:ln>
        </p:spPr>
        <p:txBody>
          <a:bodyPr wrap="square">
            <a:spAutoFit/>
          </a:bodyPr>
          <a:lstStyle/>
          <a:p>
            <a:pPr algn="just">
              <a:lnSpc>
                <a:spcPct val="107000"/>
              </a:lnSpc>
              <a:spcAft>
                <a:spcPts val="0"/>
              </a:spcAft>
            </a:pPr>
            <a:r>
              <a:rPr lang="cs-CZ" sz="1600" u="sng" dirty="0">
                <a:highlight>
                  <a:srgbClr val="FFFF00"/>
                </a:highlight>
                <a:latin typeface="Arial" panose="020B0604020202020204" pitchFamily="34" charset="0"/>
                <a:ea typeface="Calibri" panose="020F0502020204030204" pitchFamily="34" charset="0"/>
                <a:cs typeface="Arial" panose="020B0604020202020204" pitchFamily="34" charset="0"/>
              </a:rPr>
              <a:t>Miloslav Hromy – Trenér SK Štětí:</a:t>
            </a:r>
            <a:endParaRPr lang="cs-CZ" sz="1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Po dobrém výkonu z minulého kola jsme si na soupeře věřili. Svazovala nás sice určitá nervozita z domácího prostředí, balón tolik neposlouchal a míč se na kopačky podle našich představ nelepil, ale i tak jsme podali dobrý, obětavý výkon  a ze hry máme radost. Zvládli jsme to i po fyzické stránce a hráli s plným nasazením až do konce. Poprvé v sezóně a to ve 14. utkání sezóny jsme také udrželi čisté konto, za což mají hráči jedničku. Děkujeme fanouškům, a to především z řad rodičů, za jejich povzbuzování.</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highlight>
                  <a:srgbClr val="FFFF00"/>
                </a:highlight>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L.Volák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L.Širochoman</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highlight>
                  <a:srgbClr val="FFFF00"/>
                </a:highlight>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Š.Černý-B.Koleničová</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M.Miga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M.Borovec</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R.Paďour</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L.Širochoman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A.Kožarská</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J.Viktora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L.Viktora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M.Eiseham</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L.Volák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P.Oliva</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a:highlight>
                  <a:srgbClr val="FFFF00"/>
                </a:highlight>
                <a:latin typeface="Arial" panose="020B0604020202020204" pitchFamily="34" charset="0"/>
                <a:ea typeface="Calibri" panose="020F0502020204030204" pitchFamily="34" charset="0"/>
                <a:cs typeface="Arial" panose="020B0604020202020204" pitchFamily="34" charset="0"/>
              </a:rPr>
              <a:t>Trenéři: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M.Hromy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P.Záloha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highlight>
                  <a:srgbClr val="FFFF00"/>
                </a:highlight>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L.Holec</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143992" y="91108"/>
            <a:ext cx="4536504" cy="1631216"/>
          </a:xfrm>
          <a:prstGeom prst="rect">
            <a:avLst/>
          </a:prstGeom>
          <a:gradFill>
            <a:gsLst>
              <a:gs pos="23000">
                <a:srgbClr val="FF33CC"/>
              </a:gs>
              <a:gs pos="73000">
                <a:srgbClr val="FFFF00"/>
              </a:gs>
            </a:gsLst>
            <a:lin ang="5400000" scaled="1"/>
          </a:gradFill>
          <a:ln w="34925">
            <a:solidFill>
              <a:schemeClr val="accent1"/>
            </a:solidFill>
          </a:ln>
          <a:effectLst>
            <a:softEdge rad="0"/>
          </a:effectLst>
        </p:spPr>
        <p:txBody>
          <a:bodyPr wrap="square" rtlCol="0">
            <a:spAutoFit/>
          </a:bodyPr>
          <a:lstStyle/>
          <a:p>
            <a:pPr algn="ctr"/>
            <a:r>
              <a:rPr lang="cs-CZ" sz="2000" dirty="0">
                <a:solidFill>
                  <a:srgbClr val="0000CC"/>
                </a:solidFill>
                <a:latin typeface="Arial Black" panose="020B0A04020102020204" pitchFamily="34" charset="0"/>
              </a:rPr>
              <a:t>Sestava a hodnocení trenéra</a:t>
            </a:r>
          </a:p>
          <a:p>
            <a:pPr algn="ctr"/>
            <a:r>
              <a:rPr lang="cs-CZ" sz="2000" dirty="0">
                <a:solidFill>
                  <a:srgbClr val="0000CC"/>
                </a:solidFill>
                <a:latin typeface="Arial Black" panose="020B0A04020102020204" pitchFamily="34" charset="0"/>
              </a:rPr>
              <a:t>SK Štětí- TJ Hvězda Trnovany</a:t>
            </a:r>
          </a:p>
          <a:p>
            <a:pPr algn="ctr"/>
            <a:r>
              <a:rPr lang="cs-CZ" sz="2000" dirty="0">
                <a:solidFill>
                  <a:srgbClr val="0000CC"/>
                </a:solidFill>
                <a:latin typeface="Arial Black" panose="020B0A04020102020204" pitchFamily="34" charset="0"/>
              </a:rPr>
              <a:t>3:0 </a:t>
            </a:r>
          </a:p>
          <a:p>
            <a:pPr algn="ctr"/>
            <a:r>
              <a:rPr lang="cs-CZ" sz="2000" dirty="0">
                <a:solidFill>
                  <a:srgbClr val="0000CC"/>
                </a:solidFill>
                <a:latin typeface="Arial Black" panose="020B0A04020102020204" pitchFamily="34" charset="0"/>
              </a:rPr>
              <a:t>1.4.2018 pokračování</a:t>
            </a:r>
          </a:p>
          <a:p>
            <a:pPr algn="ctr"/>
            <a:r>
              <a:rPr lang="cs-CZ" sz="2000" dirty="0">
                <a:solidFill>
                  <a:srgbClr val="0000CC"/>
                </a:solidFill>
                <a:latin typeface="Arial Black" panose="020B0A04020102020204" pitchFamily="34" charset="0"/>
              </a:rPr>
              <a:t>Mladší žáci  </a:t>
            </a:r>
          </a:p>
        </p:txBody>
      </p:sp>
      <p:pic>
        <p:nvPicPr>
          <p:cNvPr id="4" name="Obrázek 3" descr="Free vector graphic: Boy, Football, Soccer, Guy, Kid ..."/>
          <p:cNvPicPr>
            <a:picLocks noChangeAspect="1"/>
          </p:cNvPicPr>
          <p:nvPr/>
        </p:nvPicPr>
        <p:blipFill>
          <a:blip r:embed="rId165" cstate="print">
            <a:extLst>
              <a:ext uri="{28A0092B-C50C-407E-A947-70E740481C1C}">
                <a14:useLocalDpi xmlns:a14="http://schemas.microsoft.com/office/drawing/2010/main" val="0"/>
              </a:ext>
            </a:extLst>
          </a:blip>
          <a:stretch>
            <a:fillRect/>
          </a:stretch>
        </p:blipFill>
        <p:spPr>
          <a:xfrm>
            <a:off x="1187960" y="4616686"/>
            <a:ext cx="1989141" cy="2027150"/>
          </a:xfrm>
          <a:prstGeom prst="rect">
            <a:avLst/>
          </a:prstGeom>
        </p:spPr>
      </p:pic>
      <p:graphicFrame>
        <p:nvGraphicFramePr>
          <p:cNvPr id="221" name="Tabulka 220">
            <a:extLst>
              <a:ext uri="{FF2B5EF4-FFF2-40B4-BE49-F238E27FC236}">
                <a16:creationId xmlns:a16="http://schemas.microsoft.com/office/drawing/2014/main" id="{CA85909C-5503-4A73-9E13-540C37A4583C}"/>
              </a:ext>
            </a:extLst>
          </p:cNvPr>
          <p:cNvGraphicFramePr>
            <a:graphicFrameLocks noGrp="1"/>
          </p:cNvGraphicFramePr>
          <p:nvPr>
            <p:extLst>
              <p:ext uri="{D42A27DB-BD31-4B8C-83A1-F6EECF244321}">
                <p14:modId xmlns:p14="http://schemas.microsoft.com/office/powerpoint/2010/main" val="3994764662"/>
              </p:ext>
            </p:extLst>
          </p:nvPr>
        </p:nvGraphicFramePr>
        <p:xfrm>
          <a:off x="5712815" y="97206"/>
          <a:ext cx="4440289" cy="4343401"/>
        </p:xfrm>
        <a:graphic>
          <a:graphicData uri="http://schemas.openxmlformats.org/drawingml/2006/table">
            <a:tbl>
              <a:tblPr/>
              <a:tblGrid>
                <a:gridCol w="579798">
                  <a:extLst>
                    <a:ext uri="{9D8B030D-6E8A-4147-A177-3AD203B41FA5}">
                      <a16:colId xmlns:a16="http://schemas.microsoft.com/office/drawing/2014/main" val="2945539996"/>
                    </a:ext>
                  </a:extLst>
                </a:gridCol>
                <a:gridCol w="463839">
                  <a:extLst>
                    <a:ext uri="{9D8B030D-6E8A-4147-A177-3AD203B41FA5}">
                      <a16:colId xmlns:a16="http://schemas.microsoft.com/office/drawing/2014/main" val="3120759213"/>
                    </a:ext>
                  </a:extLst>
                </a:gridCol>
                <a:gridCol w="570135">
                  <a:extLst>
                    <a:ext uri="{9D8B030D-6E8A-4147-A177-3AD203B41FA5}">
                      <a16:colId xmlns:a16="http://schemas.microsoft.com/office/drawing/2014/main" val="3193593926"/>
                    </a:ext>
                  </a:extLst>
                </a:gridCol>
                <a:gridCol w="637778">
                  <a:extLst>
                    <a:ext uri="{9D8B030D-6E8A-4147-A177-3AD203B41FA5}">
                      <a16:colId xmlns:a16="http://schemas.microsoft.com/office/drawing/2014/main" val="452028870"/>
                    </a:ext>
                  </a:extLst>
                </a:gridCol>
                <a:gridCol w="1239319">
                  <a:extLst>
                    <a:ext uri="{9D8B030D-6E8A-4147-A177-3AD203B41FA5}">
                      <a16:colId xmlns:a16="http://schemas.microsoft.com/office/drawing/2014/main" val="1358730619"/>
                    </a:ext>
                  </a:extLst>
                </a:gridCol>
                <a:gridCol w="949420">
                  <a:extLst>
                    <a:ext uri="{9D8B030D-6E8A-4147-A177-3AD203B41FA5}">
                      <a16:colId xmlns:a16="http://schemas.microsoft.com/office/drawing/2014/main" val="4208664633"/>
                    </a:ext>
                  </a:extLst>
                </a:gridCol>
              </a:tblGrid>
              <a:tr h="239011">
                <a:tc gridSpan="6">
                  <a:txBody>
                    <a:bodyPr/>
                    <a:lstStyle/>
                    <a:p>
                      <a:pPr algn="ctr" fontAlgn="ctr"/>
                      <a:r>
                        <a:rPr lang="cs-CZ" sz="1400" b="1" i="0" u="none" strike="noStrike">
                          <a:solidFill>
                            <a:srgbClr val="000000"/>
                          </a:solidFill>
                          <a:effectLst/>
                          <a:latin typeface="Arial" panose="020B0604020202020204" pitchFamily="34" charset="0"/>
                        </a:rPr>
                        <a:t>Pozvánky na fotbalový stadion ve Štětí</a:t>
                      </a:r>
                    </a:p>
                  </a:txBody>
                  <a:tcPr marL="8242" marR="8242" marT="824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2089845"/>
                  </a:ext>
                </a:extLst>
              </a:tr>
              <a:tr h="239011">
                <a:tc>
                  <a:txBody>
                    <a:bodyPr/>
                    <a:lstStyle/>
                    <a:p>
                      <a:pPr algn="ctr" fontAlgn="ctr"/>
                      <a:r>
                        <a:rPr lang="cs-CZ" sz="900" b="1" i="0" u="none" strike="noStrike">
                          <a:solidFill>
                            <a:srgbClr val="000000"/>
                          </a:solidFill>
                          <a:effectLst/>
                          <a:latin typeface="Arial" panose="020B0604020202020204" pitchFamily="34" charset="0"/>
                        </a:rPr>
                        <a:t>Datum</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dirty="0">
                          <a:solidFill>
                            <a:srgbClr val="000000"/>
                          </a:solidFill>
                          <a:effectLst/>
                          <a:latin typeface="Arial" panose="020B0604020202020204" pitchFamily="34" charset="0"/>
                        </a:rPr>
                        <a:t>Den</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a:solidFill>
                            <a:srgbClr val="000000"/>
                          </a:solidFill>
                          <a:effectLst/>
                          <a:latin typeface="Arial" panose="020B0604020202020204" pitchFamily="34" charset="0"/>
                        </a:rPr>
                        <a:t>Čas</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a:solidFill>
                            <a:srgbClr val="000000"/>
                          </a:solidFill>
                          <a:effectLst/>
                          <a:latin typeface="Arial" panose="020B0604020202020204" pitchFamily="34" charset="0"/>
                        </a:rPr>
                        <a:t>Doma</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a:solidFill>
                            <a:srgbClr val="000000"/>
                          </a:solidFill>
                          <a:effectLst/>
                          <a:latin typeface="Arial" panose="020B0604020202020204" pitchFamily="34" charset="0"/>
                        </a:rPr>
                        <a:t>Venku</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900" b="1" i="0" u="none" strike="noStrike">
                          <a:solidFill>
                            <a:srgbClr val="000000"/>
                          </a:solidFill>
                          <a:effectLst/>
                          <a:latin typeface="Arial" panose="020B0604020202020204" pitchFamily="34" charset="0"/>
                        </a:rPr>
                        <a:t>Kategorie</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872290463"/>
                  </a:ext>
                </a:extLst>
              </a:tr>
              <a:tr h="445054">
                <a:tc>
                  <a:txBody>
                    <a:bodyPr/>
                    <a:lstStyle/>
                    <a:p>
                      <a:pPr algn="ctr" fontAlgn="ctr"/>
                      <a:r>
                        <a:rPr lang="cs-CZ" sz="900" b="1" i="0" u="none" strike="noStrike">
                          <a:solidFill>
                            <a:srgbClr val="000000"/>
                          </a:solidFill>
                          <a:effectLst/>
                          <a:latin typeface="Arial" panose="020B0604020202020204" pitchFamily="34" charset="0"/>
                        </a:rPr>
                        <a:t>15.4.2018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10:00, 12:00</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SK Štětí </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SK Sokol Brozany</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Starší, mladší žáci</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38669113"/>
                  </a:ext>
                </a:extLst>
              </a:tr>
              <a:tr h="535713">
                <a:tc>
                  <a:txBody>
                    <a:bodyPr/>
                    <a:lstStyle/>
                    <a:p>
                      <a:pPr algn="ctr" fontAlgn="ctr"/>
                      <a:r>
                        <a:rPr lang="cs-CZ" sz="900" b="1" i="0" u="none" strike="noStrike">
                          <a:solidFill>
                            <a:srgbClr val="000000"/>
                          </a:solidFill>
                          <a:effectLst/>
                          <a:latin typeface="Arial" panose="020B0604020202020204" pitchFamily="34" charset="0"/>
                        </a:rPr>
                        <a:t>20.4.2018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pátek</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17:30</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Sepap Štětí</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ASK Lovosice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Stará garda</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166362113"/>
                  </a:ext>
                </a:extLst>
              </a:tr>
              <a:tr h="651098">
                <a:tc>
                  <a:txBody>
                    <a:bodyPr/>
                    <a:lstStyle/>
                    <a:p>
                      <a:pPr algn="ctr" fontAlgn="ctr"/>
                      <a:r>
                        <a:rPr lang="cs-CZ" sz="900" b="1" i="0" u="none" strike="noStrike">
                          <a:solidFill>
                            <a:srgbClr val="000000"/>
                          </a:solidFill>
                          <a:effectLst/>
                          <a:latin typeface="Arial" panose="020B0604020202020204" pitchFamily="34" charset="0"/>
                        </a:rPr>
                        <a:t>22.4.2018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dirty="0">
                          <a:solidFill>
                            <a:srgbClr val="000000"/>
                          </a:solidFill>
                          <a:effectLst/>
                          <a:latin typeface="Arial" panose="020B0604020202020204" pitchFamily="34" charset="0"/>
                        </a:rPr>
                        <a:t>neděle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10:00</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gridSpan="2">
                  <a:txBody>
                    <a:bodyPr/>
                    <a:lstStyle/>
                    <a:p>
                      <a:pPr algn="ctr" fontAlgn="ctr"/>
                      <a:r>
                        <a:rPr lang="cs-CZ" sz="900" b="1" i="0" u="none" strike="noStrike">
                          <a:solidFill>
                            <a:srgbClr val="000000"/>
                          </a:solidFill>
                          <a:effectLst/>
                          <a:latin typeface="Arial" panose="020B0604020202020204" pitchFamily="34" charset="0"/>
                        </a:rPr>
                        <a:t>Turnaj okresní ligy - SK Štětí, SK Sokol Brozany, FK Slavoj Třebenice, TJ Sokol Pokratice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a:txBody>
                    <a:bodyPr/>
                    <a:lstStyle/>
                    <a:p>
                      <a:pPr algn="ctr" fontAlgn="ctr"/>
                      <a:r>
                        <a:rPr lang="cs-CZ" sz="900" b="1" i="0" u="none" strike="noStrike">
                          <a:solidFill>
                            <a:srgbClr val="000000"/>
                          </a:solidFill>
                          <a:effectLst/>
                          <a:latin typeface="Arial" panose="020B0604020202020204" pitchFamily="34" charset="0"/>
                        </a:rPr>
                        <a:t>Starší přípravka</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443409864"/>
                  </a:ext>
                </a:extLst>
              </a:tr>
              <a:tr h="651098">
                <a:tc>
                  <a:txBody>
                    <a:bodyPr/>
                    <a:lstStyle/>
                    <a:p>
                      <a:pPr algn="ctr" fontAlgn="ctr"/>
                      <a:r>
                        <a:rPr lang="cs-CZ" sz="900" b="1" i="0" u="none" strike="noStrike">
                          <a:solidFill>
                            <a:srgbClr val="000000"/>
                          </a:solidFill>
                          <a:effectLst/>
                          <a:latin typeface="Arial" panose="020B0604020202020204" pitchFamily="34" charset="0"/>
                        </a:rPr>
                        <a:t>22.4.2018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13:00</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SK Štětí </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TJ Skorotice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900" b="1" i="0" u="none" strike="noStrike">
                          <a:solidFill>
                            <a:srgbClr val="000000"/>
                          </a:solidFill>
                          <a:effectLst/>
                          <a:latin typeface="Arial" panose="020B0604020202020204" pitchFamily="34" charset="0"/>
                        </a:rPr>
                        <a:t>Dorost</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954840667"/>
                  </a:ext>
                </a:extLst>
              </a:tr>
              <a:tr h="395604">
                <a:tc>
                  <a:txBody>
                    <a:bodyPr/>
                    <a:lstStyle/>
                    <a:p>
                      <a:pPr algn="ctr" fontAlgn="ctr"/>
                      <a:r>
                        <a:rPr lang="cs-CZ" sz="900" b="1" i="0" u="none" strike="noStrike">
                          <a:solidFill>
                            <a:srgbClr val="000000"/>
                          </a:solidFill>
                          <a:effectLst/>
                          <a:latin typeface="Arial" panose="020B0604020202020204" pitchFamily="34" charset="0"/>
                        </a:rPr>
                        <a:t>26.4.2018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čtvrtek</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17:00</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SK Štětí</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FKLiběšice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Minipřípravka</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05679266"/>
                  </a:ext>
                </a:extLst>
              </a:tr>
              <a:tr h="395604">
                <a:tc>
                  <a:txBody>
                    <a:bodyPr/>
                    <a:lstStyle/>
                    <a:p>
                      <a:pPr algn="ctr" fontAlgn="ctr"/>
                      <a:r>
                        <a:rPr lang="cs-CZ" sz="900" b="1" i="0" u="none" strike="noStrike">
                          <a:solidFill>
                            <a:srgbClr val="000000"/>
                          </a:solidFill>
                          <a:effectLst/>
                          <a:latin typeface="Arial" panose="020B0604020202020204" pitchFamily="34" charset="0"/>
                        </a:rPr>
                        <a:t>27.4.2018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pátek</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17:30</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Sepap Štětí</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Sokol Hoštka</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Stará garda</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79199282"/>
                  </a:ext>
                </a:extLst>
              </a:tr>
              <a:tr h="395604">
                <a:tc>
                  <a:txBody>
                    <a:bodyPr/>
                    <a:lstStyle/>
                    <a:p>
                      <a:pPr algn="ctr" fontAlgn="ctr"/>
                      <a:r>
                        <a:rPr lang="cs-CZ" sz="1000" b="1" i="0" u="none" strike="noStrike">
                          <a:solidFill>
                            <a:srgbClr val="FF0000"/>
                          </a:solidFill>
                          <a:effectLst/>
                          <a:latin typeface="Arial" panose="020B0604020202020204" pitchFamily="34" charset="0"/>
                        </a:rPr>
                        <a:t>28.4.2018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sobota</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10:15</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SK Štětí</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FK Tatran Kadaň</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FF0000"/>
                          </a:solidFill>
                          <a:effectLst/>
                          <a:latin typeface="Arial" panose="020B0604020202020204" pitchFamily="34" charset="0"/>
                        </a:rPr>
                        <a:t>Dospělí</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12447475"/>
                  </a:ext>
                </a:extLst>
              </a:tr>
              <a:tr h="395604">
                <a:tc>
                  <a:txBody>
                    <a:bodyPr/>
                    <a:lstStyle/>
                    <a:p>
                      <a:pPr algn="ctr" fontAlgn="ctr"/>
                      <a:r>
                        <a:rPr lang="cs-CZ" sz="900" b="1" i="0" u="none" strike="noStrike">
                          <a:solidFill>
                            <a:srgbClr val="000000"/>
                          </a:solidFill>
                          <a:effectLst/>
                          <a:latin typeface="Arial" panose="020B0604020202020204" pitchFamily="34" charset="0"/>
                        </a:rPr>
                        <a:t>29.4.2018</a:t>
                      </a:r>
                    </a:p>
                  </a:txBody>
                  <a:tcPr marL="8242" marR="8242" marT="8242"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neděle</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10:00, 12:00</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SK Štětí </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ASK Lovosice </a:t>
                      </a:r>
                    </a:p>
                  </a:txBody>
                  <a:tcPr marL="8242" marR="8242" marT="8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900" b="1" i="0" u="none" strike="noStrike" dirty="0">
                          <a:solidFill>
                            <a:srgbClr val="000000"/>
                          </a:solidFill>
                          <a:effectLst/>
                          <a:latin typeface="Arial" panose="020B0604020202020204" pitchFamily="34" charset="0"/>
                        </a:rPr>
                        <a:t>Starší, mladší žáci</a:t>
                      </a:r>
                    </a:p>
                  </a:txBody>
                  <a:tcPr marL="8242" marR="8242" marT="8242"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08444592"/>
                  </a:ext>
                </a:extLst>
              </a:tr>
            </a:tbl>
          </a:graphicData>
        </a:graphic>
      </p:graphicFrame>
      <p:pic>
        <p:nvPicPr>
          <p:cNvPr id="223" name="Obrázek 222">
            <a:extLst>
              <a:ext uri="{FF2B5EF4-FFF2-40B4-BE49-F238E27FC236}">
                <a16:creationId xmlns:a16="http://schemas.microsoft.com/office/drawing/2014/main" id="{D2143A0C-C940-473B-AD86-12130BE85A72}"/>
              </a:ext>
            </a:extLst>
          </p:cNvPr>
          <p:cNvPicPr>
            <a:picLocks noChangeAspect="1"/>
          </p:cNvPicPr>
          <p:nvPr/>
        </p:nvPicPr>
        <p:blipFill>
          <a:blip r:embed="rId166" cstate="print">
            <a:extLst>
              <a:ext uri="{28A0092B-C50C-407E-A947-70E740481C1C}">
                <a14:useLocalDpi xmlns:a14="http://schemas.microsoft.com/office/drawing/2010/main" val="0"/>
              </a:ext>
            </a:extLst>
          </a:blip>
          <a:stretch>
            <a:fillRect/>
          </a:stretch>
        </p:blipFill>
        <p:spPr>
          <a:xfrm>
            <a:off x="6235358" y="4550776"/>
            <a:ext cx="3591022" cy="2232000"/>
          </a:xfrm>
          <a:prstGeom prst="rect">
            <a:avLst/>
          </a:prstGeom>
          <a:ln w="34925">
            <a:solidFill>
              <a:schemeClr val="accent1"/>
            </a:solid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endParaRPr lang="cs-CZ" sz="800" dirty="0">
              <a:latin typeface="Bookman Old Style" pitchFamily="18" charset="0"/>
            </a:endParaRP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77" name="Obdélník 76"/>
          <p:cNvSpPr/>
          <p:nvPr/>
        </p:nvSpPr>
        <p:spPr>
          <a:xfrm>
            <a:off x="5664087" y="1477748"/>
            <a:ext cx="4508337" cy="5526128"/>
          </a:xfrm>
          <a:prstGeom prst="rect">
            <a:avLst/>
          </a:prstGeom>
        </p:spPr>
        <p:txBody>
          <a:bodyPr wrap="square">
            <a:spAutoFit/>
          </a:bodyPr>
          <a:lstStyle/>
          <a:p>
            <a:pPr algn="ctr">
              <a:lnSpc>
                <a:spcPct val="107000"/>
              </a:lnSpc>
              <a:spcAft>
                <a:spcPts val="0"/>
              </a:spcAft>
            </a:pPr>
            <a:r>
              <a:rPr lang="cs-CZ" sz="2000" u="sng" dirty="0">
                <a:solidFill>
                  <a:srgbClr val="FF0066"/>
                </a:solidFill>
                <a:highlight>
                  <a:srgbClr val="00FF00"/>
                </a:highlight>
                <a:latin typeface="Arial" panose="020B0604020202020204" pitchFamily="34" charset="0"/>
                <a:ea typeface="Calibri" panose="020F0502020204030204" pitchFamily="34" charset="0"/>
                <a:cs typeface="Times New Roman" panose="02020603050405020304" pitchFamily="18" charset="0"/>
              </a:rPr>
              <a:t>SK Štětí – TJ Hvězda Trnovany</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solidFill>
                  <a:srgbClr val="FF0066"/>
                </a:solidFill>
                <a:highlight>
                  <a:srgbClr val="00FF00"/>
                </a:highlight>
                <a:latin typeface="Arial" panose="020B0604020202020204" pitchFamily="34" charset="0"/>
                <a:ea typeface="Calibri" panose="020F0502020204030204" pitchFamily="34" charset="0"/>
                <a:cs typeface="Times New Roman" panose="02020603050405020304" pitchFamily="18" charset="0"/>
              </a:rPr>
              <a:t>3:0(1:0)  1.4.2018   14.kolo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Pro mladší žáky to bylo první letošní domácí vystoupení, když první utkání jara sehráli před týdnem proti favorizovaným domácím Neštěmicím. Velmi dobrým výkonem soupeře potrápili, drama to bylo až do konce a prohráli v uvozovkách jen 2:0. Ani proti Trnovanům jsme favoritem podle dosavadního počtu získaných bodů nebyli, ale věřili jsme si a chtěli vyhrát. Začalo se opatrně a žádné z mužstev si v 1. poločase mnoho velkých brankových příležitostí nevypracovalo. Spoléhalo se na obranu a nikdo nechtěl udělat chybu. Nějaké ty náznaky rodícího se nebezpečí tam byly, ale žádný z nich nebyl dotažen do zdárného konce. Když už se hlavní rozhodčí chystal ukončit první poločas, tak se po levé straně vydal k úniku Lukáš </a:t>
            </a:r>
            <a:r>
              <a:rPr lang="cs-CZ" sz="1000" b="0" dirty="0" err="1">
                <a:latin typeface="Arial" panose="020B0604020202020204" pitchFamily="34" charset="0"/>
                <a:ea typeface="Calibri" panose="020F0502020204030204" pitchFamily="34" charset="0"/>
                <a:cs typeface="Arial" panose="020B0604020202020204" pitchFamily="34" charset="0"/>
              </a:rPr>
              <a:t>Širochoman</a:t>
            </a:r>
            <a:r>
              <a:rPr lang="cs-CZ" sz="1000" b="0" dirty="0">
                <a:latin typeface="Arial" panose="020B0604020202020204" pitchFamily="34" charset="0"/>
                <a:ea typeface="Calibri" panose="020F0502020204030204" pitchFamily="34" charset="0"/>
                <a:cs typeface="Arial" panose="020B0604020202020204" pitchFamily="34" charset="0"/>
              </a:rPr>
              <a:t>, před brankou si všimnul volného Lukáše Viktoru, na kterého obrana zapomněla, a Štětí šlo k naší velké radosti do vedení 1:0. O přestávku trenéři domácího týmu svým svěřencům radili a zdůrazňovali, že musí zlepšit přesnost přihrávek, důraz ve hře a hlavně hrát jako jeden tým. Přineslo to své ovoce a po změně stran nás bylo plné hřiště. Soupeř měl ale také jednu velkou možnost skórovat. Propadli jsme na polovině Trnovan, přišli o míč a útočník se řítil na naši branku. Petr Hůrka v brance skvěle vyběhl, zmenšil střelecký úhel a šanci zlikvidoval. Jeden z rozhodujících momentů celého zápasů se odehrál v 5. minutě druhého poločasu. Aktivní napadání soupeře nejmladším hráčem našeho týmu Lukášem Volákem donutilo obránce zahrát malou domů, která brankáře tak překvapila, přeskočila jeho nohu a pak jsme mohli jen křičet „ Gól vedeme 2:0“. Vstřelená branka přinesla do našich řad ještě větší chuť do hry a několikrát jsme byli blízko zvýšení náskoku. Aneta </a:t>
            </a:r>
            <a:r>
              <a:rPr lang="cs-CZ" sz="1000" b="0" dirty="0" err="1">
                <a:latin typeface="Arial" panose="020B0604020202020204" pitchFamily="34" charset="0"/>
                <a:ea typeface="Calibri" panose="020F0502020204030204" pitchFamily="34" charset="0"/>
                <a:cs typeface="Arial" panose="020B0604020202020204" pitchFamily="34" charset="0"/>
              </a:rPr>
              <a:t>Kožarská</a:t>
            </a:r>
            <a:r>
              <a:rPr lang="cs-CZ" sz="1000" b="0" dirty="0">
                <a:latin typeface="Arial" panose="020B0604020202020204" pitchFamily="34" charset="0"/>
                <a:ea typeface="Calibri" panose="020F0502020204030204" pitchFamily="34" charset="0"/>
                <a:cs typeface="Arial" panose="020B0604020202020204" pitchFamily="34" charset="0"/>
              </a:rPr>
              <a:t> sama před brankářem spálila velkou příležitost, Daniel Hromy po krásné přihrávce orazítkoval břevno. Dirigent zadních řad Michael </a:t>
            </a:r>
            <a:r>
              <a:rPr lang="cs-CZ" sz="1000" b="0" dirty="0" err="1">
                <a:latin typeface="Arial" panose="020B0604020202020204" pitchFamily="34" charset="0"/>
                <a:ea typeface="Calibri" panose="020F0502020204030204" pitchFamily="34" charset="0"/>
                <a:cs typeface="Arial" panose="020B0604020202020204" pitchFamily="34" charset="0"/>
              </a:rPr>
              <a:t>Miga</a:t>
            </a:r>
            <a:r>
              <a:rPr lang="cs-CZ" sz="1000" b="0" dirty="0">
                <a:latin typeface="Arial" panose="020B0604020202020204" pitchFamily="34" charset="0"/>
                <a:ea typeface="Calibri" panose="020F0502020204030204" pitchFamily="34" charset="0"/>
                <a:cs typeface="Arial" panose="020B0604020202020204" pitchFamily="34" charset="0"/>
              </a:rPr>
              <a:t> se prokličkoval až před hostujícího gólmana, ale také neuspěl. To byly jen některé ze slibných příležitostí. Další branky jsme se dočkali až 5 minut před koncem. Zasloužil se o ni Lukáš </a:t>
            </a:r>
            <a:r>
              <a:rPr lang="cs-CZ" sz="1000" b="0" dirty="0" err="1">
                <a:latin typeface="Arial" panose="020B0604020202020204" pitchFamily="34" charset="0"/>
                <a:ea typeface="Calibri" panose="020F0502020204030204" pitchFamily="34" charset="0"/>
                <a:cs typeface="Arial" panose="020B0604020202020204" pitchFamily="34" charset="0"/>
              </a:rPr>
              <a:t>Širochoman</a:t>
            </a:r>
            <a:r>
              <a:rPr lang="cs-CZ" sz="1000" b="0" dirty="0">
                <a:latin typeface="Arial" panose="020B0604020202020204" pitchFamily="34" charset="0"/>
                <a:ea typeface="Calibri" panose="020F0502020204030204" pitchFamily="34" charset="0"/>
                <a:cs typeface="Arial" panose="020B0604020202020204" pitchFamily="34" charset="0"/>
              </a:rPr>
              <a:t>. </a:t>
            </a:r>
          </a:p>
        </p:txBody>
      </p:sp>
      <p:sp>
        <p:nvSpPr>
          <p:cNvPr id="2" name="TextovéPole 1"/>
          <p:cNvSpPr txBox="1"/>
          <p:nvPr/>
        </p:nvSpPr>
        <p:spPr>
          <a:xfrm>
            <a:off x="5664087" y="91108"/>
            <a:ext cx="4345001" cy="1231106"/>
          </a:xfrm>
          <a:prstGeom prst="rect">
            <a:avLst/>
          </a:prstGeom>
          <a:blipFill dpi="0" rotWithShape="1">
            <a:blip r:embed="rId75"/>
            <a:srcRect/>
            <a:tile tx="0" ty="0" sx="100000" sy="100000" flip="xy" algn="tl"/>
          </a:blipFill>
          <a:effectLst>
            <a:softEdge rad="330200"/>
          </a:effectLst>
        </p:spPr>
        <p:txBody>
          <a:bodyPr wrap="square" rtlCol="0">
            <a:spAutoFit/>
          </a:bodyPr>
          <a:lstStyle/>
          <a:p>
            <a:pPr algn="ctr"/>
            <a:r>
              <a:rPr lang="cs-CZ" sz="2000" dirty="0">
                <a:ln>
                  <a:solidFill>
                    <a:srgbClr val="000099"/>
                  </a:solidFill>
                </a:ln>
                <a:solidFill>
                  <a:srgbClr val="008000"/>
                </a:solidFill>
                <a:latin typeface="Arial Black" panose="020B0A04020102020204" pitchFamily="34" charset="0"/>
              </a:rPr>
              <a:t>Mladší žáci </a:t>
            </a:r>
            <a:r>
              <a:rPr lang="cs-CZ" sz="1800" dirty="0">
                <a:solidFill>
                  <a:srgbClr val="008000"/>
                </a:solidFill>
                <a:latin typeface="Arial Black" panose="020B0A04020102020204" pitchFamily="34" charset="0"/>
              </a:rPr>
              <a:t>překvapili soupeře a po dobrém výkonu hlavně ve 2. poločase Trnovany přehráli a potěšili domácí fanoušky</a:t>
            </a:r>
          </a:p>
        </p:txBody>
      </p:sp>
      <p:cxnSp>
        <p:nvCxnSpPr>
          <p:cNvPr id="5" name="Přímá spojnice se šipkou 4"/>
          <p:cNvCxnSpPr/>
          <p:nvPr/>
        </p:nvCxnSpPr>
        <p:spPr bwMode="auto">
          <a:xfrm>
            <a:off x="8613292" y="6968452"/>
            <a:ext cx="842228" cy="35425"/>
          </a:xfrm>
          <a:prstGeom prst="straightConnector1">
            <a:avLst/>
          </a:prstGeom>
          <a:noFill/>
          <a:ln w="31750" cap="flat" cmpd="sng" algn="ctr">
            <a:solidFill>
              <a:srgbClr val="FF33CC"/>
            </a:solidFill>
            <a:prstDash val="solid"/>
            <a:round/>
            <a:headEnd type="none" w="med" len="med"/>
            <a:tailEnd type="triangle"/>
          </a:ln>
          <a:effectLst>
            <a:outerShdw dist="45791" dir="2021404" algn="ctr" rotWithShape="0">
              <a:srgbClr val="9999FF"/>
            </a:outerShdw>
          </a:effectLst>
        </p:spPr>
      </p:cxnSp>
      <p:graphicFrame>
        <p:nvGraphicFramePr>
          <p:cNvPr id="83" name="Tabulka 82">
            <a:extLst>
              <a:ext uri="{FF2B5EF4-FFF2-40B4-BE49-F238E27FC236}">
                <a16:creationId xmlns:a16="http://schemas.microsoft.com/office/drawing/2014/main" id="{DB69EE01-A143-4F9C-9706-453856C57BEA}"/>
              </a:ext>
            </a:extLst>
          </p:cNvPr>
          <p:cNvGraphicFramePr>
            <a:graphicFrameLocks noGrp="1"/>
          </p:cNvGraphicFramePr>
          <p:nvPr>
            <p:extLst>
              <p:ext uri="{D42A27DB-BD31-4B8C-83A1-F6EECF244321}">
                <p14:modId xmlns:p14="http://schemas.microsoft.com/office/powerpoint/2010/main" val="877713371"/>
              </p:ext>
            </p:extLst>
          </p:nvPr>
        </p:nvGraphicFramePr>
        <p:xfrm>
          <a:off x="143993" y="1212231"/>
          <a:ext cx="4608511" cy="5526123"/>
        </p:xfrm>
        <a:graphic>
          <a:graphicData uri="http://schemas.openxmlformats.org/drawingml/2006/table">
            <a:tbl>
              <a:tblPr/>
              <a:tblGrid>
                <a:gridCol w="697370">
                  <a:extLst>
                    <a:ext uri="{9D8B030D-6E8A-4147-A177-3AD203B41FA5}">
                      <a16:colId xmlns:a16="http://schemas.microsoft.com/office/drawing/2014/main" val="2028096111"/>
                    </a:ext>
                  </a:extLst>
                </a:gridCol>
                <a:gridCol w="577758">
                  <a:extLst>
                    <a:ext uri="{9D8B030D-6E8A-4147-A177-3AD203B41FA5}">
                      <a16:colId xmlns:a16="http://schemas.microsoft.com/office/drawing/2014/main" val="585956405"/>
                    </a:ext>
                  </a:extLst>
                </a:gridCol>
                <a:gridCol w="399464">
                  <a:extLst>
                    <a:ext uri="{9D8B030D-6E8A-4147-A177-3AD203B41FA5}">
                      <a16:colId xmlns:a16="http://schemas.microsoft.com/office/drawing/2014/main" val="733779175"/>
                    </a:ext>
                  </a:extLst>
                </a:gridCol>
                <a:gridCol w="902744">
                  <a:extLst>
                    <a:ext uri="{9D8B030D-6E8A-4147-A177-3AD203B41FA5}">
                      <a16:colId xmlns:a16="http://schemas.microsoft.com/office/drawing/2014/main" val="1242102973"/>
                    </a:ext>
                  </a:extLst>
                </a:gridCol>
                <a:gridCol w="902744">
                  <a:extLst>
                    <a:ext uri="{9D8B030D-6E8A-4147-A177-3AD203B41FA5}">
                      <a16:colId xmlns:a16="http://schemas.microsoft.com/office/drawing/2014/main" val="1966359006"/>
                    </a:ext>
                  </a:extLst>
                </a:gridCol>
                <a:gridCol w="1128431">
                  <a:extLst>
                    <a:ext uri="{9D8B030D-6E8A-4147-A177-3AD203B41FA5}">
                      <a16:colId xmlns:a16="http://schemas.microsoft.com/office/drawing/2014/main" val="1591482255"/>
                    </a:ext>
                  </a:extLst>
                </a:gridCol>
              </a:tblGrid>
              <a:tr h="419337">
                <a:tc>
                  <a:txBody>
                    <a:bodyPr/>
                    <a:lstStyle/>
                    <a:p>
                      <a:pPr algn="ctr" fontAlgn="ctr"/>
                      <a:r>
                        <a:rPr lang="cs-CZ" sz="800" b="1" i="0" u="none" strike="noStrike">
                          <a:solidFill>
                            <a:srgbClr val="000000"/>
                          </a:solidFill>
                          <a:effectLst/>
                          <a:latin typeface="Arial" panose="020B0604020202020204" pitchFamily="34" charset="0"/>
                        </a:rPr>
                        <a:t>Datum</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cs-CZ" sz="800" b="1" i="0" u="none" strike="noStrike">
                          <a:solidFill>
                            <a:srgbClr val="000000"/>
                          </a:solidFill>
                          <a:effectLst/>
                          <a:latin typeface="Arial" panose="020B0604020202020204" pitchFamily="34" charset="0"/>
                        </a:rPr>
                        <a:t>Den</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cs-CZ" sz="800" b="1" i="0" u="none" strike="noStrike">
                          <a:solidFill>
                            <a:srgbClr val="000000"/>
                          </a:solidFill>
                          <a:effectLst/>
                          <a:latin typeface="Arial" panose="020B0604020202020204" pitchFamily="34" charset="0"/>
                        </a:rPr>
                        <a:t>Čas</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cs-CZ" sz="800" b="1" i="0" u="none" strike="noStrike">
                          <a:solidFill>
                            <a:srgbClr val="000000"/>
                          </a:solidFill>
                          <a:effectLst/>
                          <a:latin typeface="Arial" panose="020B0604020202020204" pitchFamily="34" charset="0"/>
                        </a:rPr>
                        <a:t>Doma</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cs-CZ" sz="800" b="1" i="0" u="none" strike="noStrike">
                          <a:solidFill>
                            <a:srgbClr val="000000"/>
                          </a:solidFill>
                          <a:effectLst/>
                          <a:latin typeface="Arial" panose="020B0604020202020204" pitchFamily="34" charset="0"/>
                        </a:rPr>
                        <a:t>Venku</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ctr"/>
                      <a:r>
                        <a:rPr lang="cs-CZ" sz="800" b="1" i="0" u="none" strike="noStrike">
                          <a:solidFill>
                            <a:srgbClr val="000000"/>
                          </a:solidFill>
                          <a:effectLst/>
                          <a:latin typeface="Arial" panose="020B0604020202020204" pitchFamily="34" charset="0"/>
                        </a:rPr>
                        <a:t>Kategorie</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2692111341"/>
                  </a:ext>
                </a:extLst>
              </a:tr>
              <a:tr h="653512">
                <a:tc>
                  <a:txBody>
                    <a:bodyPr/>
                    <a:lstStyle/>
                    <a:p>
                      <a:pPr algn="ctr" fontAlgn="ctr"/>
                      <a:r>
                        <a:rPr lang="cs-CZ" sz="1000" b="1" i="0" u="none" strike="noStrike" dirty="0">
                          <a:solidFill>
                            <a:srgbClr val="000000"/>
                          </a:solidFill>
                          <a:effectLst/>
                          <a:latin typeface="Arial" panose="020B0604020202020204" pitchFamily="34" charset="0"/>
                        </a:rPr>
                        <a:t>14.4.2018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000" b="1" i="0" u="none" strike="noStrike" dirty="0">
                          <a:solidFill>
                            <a:srgbClr val="000000"/>
                          </a:solidFill>
                          <a:effectLst/>
                          <a:latin typeface="Arial" panose="020B0604020202020204" pitchFamily="34" charset="0"/>
                        </a:rPr>
                        <a:t>Turnaj liga Malé Žernoseky - SK Štětí, SK Sokol Malé Žernoseky, FK Peruc, SK Sahara Vědomice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000" b="1" i="0" u="none" strike="noStrike" dirty="0">
                          <a:solidFill>
                            <a:srgbClr val="000000"/>
                          </a:solidFill>
                          <a:effectLst/>
                          <a:latin typeface="Arial" panose="020B0604020202020204" pitchFamily="34" charset="0"/>
                        </a:rPr>
                        <a:t>Mladší přípravka </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75253187"/>
                  </a:ext>
                </a:extLst>
              </a:tr>
              <a:tr h="375657">
                <a:tc>
                  <a:txBody>
                    <a:bodyPr/>
                    <a:lstStyle/>
                    <a:p>
                      <a:pPr algn="ctr" fontAlgn="ctr"/>
                      <a:r>
                        <a:rPr lang="cs-CZ" sz="1000" b="1" i="0" u="none" strike="noStrike">
                          <a:solidFill>
                            <a:srgbClr val="000000"/>
                          </a:solidFill>
                          <a:effectLst/>
                          <a:latin typeface="Arial" panose="020B0604020202020204" pitchFamily="34" charset="0"/>
                        </a:rPr>
                        <a:t>14.4.2018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sobota</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TJ Chlumec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94280629"/>
                  </a:ext>
                </a:extLst>
              </a:tr>
              <a:tr h="653512">
                <a:tc>
                  <a:txBody>
                    <a:bodyPr/>
                    <a:lstStyle/>
                    <a:p>
                      <a:pPr algn="ctr" fontAlgn="ctr"/>
                      <a:r>
                        <a:rPr lang="cs-CZ" sz="1000" b="1" i="0" u="none" strike="noStrike">
                          <a:solidFill>
                            <a:srgbClr val="000000"/>
                          </a:solidFill>
                          <a:effectLst/>
                          <a:latin typeface="Arial" panose="020B0604020202020204" pitchFamily="34" charset="0"/>
                        </a:rPr>
                        <a:t>15.4.2018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10:00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000" b="1" i="0" u="none" strike="noStrike">
                          <a:solidFill>
                            <a:srgbClr val="000000"/>
                          </a:solidFill>
                          <a:effectLst/>
                          <a:latin typeface="Arial" panose="020B0604020202020204" pitchFamily="34" charset="0"/>
                        </a:rPr>
                        <a:t>Turnaj liga Pokratice - SK Štětí, SK Sokol Brozany, FK Slavoj Třebenice, TJ Sokol Pokratice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000" b="1" i="0" u="none" strike="noStrike" dirty="0">
                          <a:solidFill>
                            <a:srgbClr val="000000"/>
                          </a:solidFill>
                          <a:effectLst/>
                          <a:latin typeface="Arial" panose="020B0604020202020204" pitchFamily="34" charset="0"/>
                        </a:rPr>
                        <a:t>Starší přípravka</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64976794"/>
                  </a:ext>
                </a:extLst>
              </a:tr>
              <a:tr h="471754">
                <a:tc>
                  <a:txBody>
                    <a:bodyPr/>
                    <a:lstStyle/>
                    <a:p>
                      <a:pPr algn="ctr" fontAlgn="ctr"/>
                      <a:r>
                        <a:rPr lang="cs-CZ" sz="1000" b="1" i="0" u="none" strike="noStrike">
                          <a:solidFill>
                            <a:srgbClr val="000000"/>
                          </a:solidFill>
                          <a:effectLst/>
                          <a:latin typeface="Arial" panose="020B0604020202020204" pitchFamily="34" charset="0"/>
                        </a:rPr>
                        <a:t>19.4.2018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čtvrtek</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FK Slavoj Třebenice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err="1">
                          <a:solidFill>
                            <a:srgbClr val="000000"/>
                          </a:solidFill>
                          <a:effectLst/>
                          <a:latin typeface="Arial" panose="020B0604020202020204" pitchFamily="34" charset="0"/>
                        </a:rPr>
                        <a:t>Minipřípravka</a:t>
                      </a:r>
                      <a:endParaRPr lang="cs-CZ" sz="1000" b="1" i="0" u="none" strike="noStrike" dirty="0">
                        <a:solidFill>
                          <a:srgbClr val="000000"/>
                        </a:solidFill>
                        <a:effectLst/>
                        <a:latin typeface="Arial" panose="020B0604020202020204" pitchFamily="34" charset="0"/>
                      </a:endParaRP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05300199"/>
                  </a:ext>
                </a:extLst>
              </a:tr>
              <a:tr h="653512">
                <a:tc>
                  <a:txBody>
                    <a:bodyPr/>
                    <a:lstStyle/>
                    <a:p>
                      <a:pPr algn="ctr" fontAlgn="ctr"/>
                      <a:r>
                        <a:rPr lang="cs-CZ" sz="1000" b="1" i="0" u="none" strike="noStrike">
                          <a:solidFill>
                            <a:srgbClr val="000000"/>
                          </a:solidFill>
                          <a:effectLst/>
                          <a:latin typeface="Arial" panose="020B0604020202020204" pitchFamily="34" charset="0"/>
                        </a:rPr>
                        <a:t>21.4.2018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cs-CZ" sz="1000" b="1" i="0" u="none" strike="noStrike">
                          <a:solidFill>
                            <a:srgbClr val="000000"/>
                          </a:solidFill>
                          <a:effectLst/>
                          <a:latin typeface="Arial" panose="020B0604020202020204" pitchFamily="34" charset="0"/>
                        </a:rPr>
                        <a:t>Turnaj liga Peruc - SK Štětí, SK Sokol Malé Žernoseky, FK Peruc, SK Sahara Vědomice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cs-CZ"/>
                    </a:p>
                  </a:txBody>
                  <a:tcPr/>
                </a:tc>
                <a:tc>
                  <a:txBody>
                    <a:bodyPr/>
                    <a:lstStyle/>
                    <a:p>
                      <a:pPr algn="ctr" fontAlgn="ctr"/>
                      <a:r>
                        <a:rPr lang="cs-CZ" sz="1000" b="1" i="0" u="none" strike="noStrike" dirty="0">
                          <a:solidFill>
                            <a:srgbClr val="000000"/>
                          </a:solidFill>
                          <a:effectLst/>
                          <a:latin typeface="Arial" panose="020B0604020202020204" pitchFamily="34" charset="0"/>
                        </a:rPr>
                        <a:t>Mladší přípravka </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90531236"/>
                  </a:ext>
                </a:extLst>
              </a:tr>
              <a:tr h="492148">
                <a:tc>
                  <a:txBody>
                    <a:bodyPr/>
                    <a:lstStyle/>
                    <a:p>
                      <a:pPr algn="ctr" fontAlgn="ctr"/>
                      <a:r>
                        <a:rPr lang="cs-CZ" sz="1000" b="1" i="0" u="none" strike="noStrike">
                          <a:solidFill>
                            <a:srgbClr val="000000"/>
                          </a:solidFill>
                          <a:effectLst/>
                          <a:latin typeface="Arial" panose="020B0604020202020204" pitchFamily="34" charset="0"/>
                        </a:rPr>
                        <a:t>21.4.2018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sobota</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10:15</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Mostecký fotbalový klub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SK Štětí</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Dospělí</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087761738"/>
                  </a:ext>
                </a:extLst>
              </a:tr>
              <a:tr h="340712">
                <a:tc>
                  <a:txBody>
                    <a:bodyPr/>
                    <a:lstStyle/>
                    <a:p>
                      <a:pPr algn="ctr" fontAlgn="ctr"/>
                      <a:r>
                        <a:rPr lang="cs-CZ" sz="1000" b="1" i="0" u="none" strike="noStrike">
                          <a:solidFill>
                            <a:srgbClr val="000000"/>
                          </a:solidFill>
                          <a:effectLst/>
                          <a:latin typeface="Arial" panose="020B0604020202020204" pitchFamily="34" charset="0"/>
                        </a:rPr>
                        <a:t>22.4.2018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10:00, 12:00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FK Junior Děčín B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effectLst/>
                          <a:latin typeface="Arial" panose="020B0604020202020204" pitchFamily="34" charset="0"/>
                        </a:rPr>
                        <a:t>Starší, mladší žáci</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520161155"/>
                  </a:ext>
                </a:extLst>
              </a:tr>
              <a:tr h="358184">
                <a:tc>
                  <a:txBody>
                    <a:bodyPr/>
                    <a:lstStyle/>
                    <a:p>
                      <a:pPr algn="ctr" fontAlgn="ctr"/>
                      <a:r>
                        <a:rPr lang="cs-CZ" sz="1000" b="1" i="0" u="none" strike="noStrike">
                          <a:solidFill>
                            <a:srgbClr val="000000"/>
                          </a:solidFill>
                          <a:effectLst/>
                          <a:latin typeface="Arial" panose="020B0604020202020204" pitchFamily="34" charset="0"/>
                        </a:rPr>
                        <a:t>25.4.2018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středa</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17:00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TJ Úštěk / Liběšice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8354646"/>
                  </a:ext>
                </a:extLst>
              </a:tr>
              <a:tr h="653512">
                <a:tc>
                  <a:txBody>
                    <a:bodyPr/>
                    <a:lstStyle/>
                    <a:p>
                      <a:pPr algn="ctr" fontAlgn="ctr"/>
                      <a:r>
                        <a:rPr lang="cs-CZ" sz="1000" b="1" i="0" u="none" strike="noStrike">
                          <a:solidFill>
                            <a:srgbClr val="000000"/>
                          </a:solidFill>
                          <a:effectLst/>
                          <a:latin typeface="Arial" panose="020B0604020202020204" pitchFamily="34" charset="0"/>
                        </a:rPr>
                        <a:t>29.4.2018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2">
                  <a:txBody>
                    <a:bodyPr/>
                    <a:lstStyle/>
                    <a:p>
                      <a:pPr algn="ctr" fontAlgn="ctr"/>
                      <a:r>
                        <a:rPr lang="cs-CZ" sz="1000" b="1" i="0" u="none" strike="noStrike">
                          <a:solidFill>
                            <a:srgbClr val="000000"/>
                          </a:solidFill>
                          <a:effectLst/>
                          <a:latin typeface="Arial" panose="020B0604020202020204" pitchFamily="34" charset="0"/>
                        </a:rPr>
                        <a:t>Turnaj liga Brozany - SK Štětí, SK Sokol Brozany, FK Slavoj Třebenice, TJ Sokol Pokratice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000" b="1" i="0" u="none" strike="noStrike" dirty="0">
                          <a:solidFill>
                            <a:srgbClr val="000000"/>
                          </a:solidFill>
                          <a:effectLst/>
                          <a:latin typeface="Arial" panose="020B0604020202020204" pitchFamily="34" charset="0"/>
                        </a:rPr>
                        <a:t>Starší přípravka</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40205848"/>
                  </a:ext>
                </a:extLst>
              </a:tr>
              <a:tr h="454283">
                <a:tc>
                  <a:txBody>
                    <a:bodyPr/>
                    <a:lstStyle/>
                    <a:p>
                      <a:pPr algn="ctr" fontAlgn="ctr"/>
                      <a:r>
                        <a:rPr lang="cs-CZ" sz="1000" b="1" i="0" u="none" strike="noStrike">
                          <a:solidFill>
                            <a:srgbClr val="000000"/>
                          </a:solidFill>
                          <a:effectLst/>
                          <a:latin typeface="Arial" panose="020B0604020202020204" pitchFamily="34" charset="0"/>
                        </a:rPr>
                        <a:t>29.4.2018</a:t>
                      </a:r>
                    </a:p>
                  </a:txBody>
                  <a:tcPr marL="7607" marR="7607" marT="7607"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neděle</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10:00</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FK Jiskra Velké Březno</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SK Štětí </a:t>
                      </a:r>
                    </a:p>
                  </a:txBody>
                  <a:tcPr marL="7607" marR="7607" marT="76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Arial" panose="020B0604020202020204" pitchFamily="34" charset="0"/>
                        </a:rPr>
                        <a:t>Dorost</a:t>
                      </a:r>
                    </a:p>
                  </a:txBody>
                  <a:tcPr marL="7607" marR="7607" marT="7607"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35403074"/>
                  </a:ext>
                </a:extLst>
              </a:tr>
            </a:tbl>
          </a:graphicData>
        </a:graphic>
      </p:graphicFrame>
      <p:sp>
        <p:nvSpPr>
          <p:cNvPr id="84" name="TextovéPole 83">
            <a:extLst>
              <a:ext uri="{FF2B5EF4-FFF2-40B4-BE49-F238E27FC236}">
                <a16:creationId xmlns:a16="http://schemas.microsoft.com/office/drawing/2014/main" id="{D8415550-23F3-4375-8522-85AA692DBC90}"/>
              </a:ext>
            </a:extLst>
          </p:cNvPr>
          <p:cNvSpPr txBox="1"/>
          <p:nvPr/>
        </p:nvSpPr>
        <p:spPr>
          <a:xfrm>
            <a:off x="143992" y="91108"/>
            <a:ext cx="4608512" cy="892552"/>
          </a:xfrm>
          <a:prstGeom prst="rect">
            <a:avLst/>
          </a:prstGeom>
          <a:pattFill prst="narHorz">
            <a:fgClr>
              <a:srgbClr val="FF99CC"/>
            </a:fgClr>
            <a:bgClr>
              <a:schemeClr val="bg1"/>
            </a:bgClr>
          </a:pattFill>
          <a:effectLst>
            <a:glow rad="114300">
              <a:srgbClr val="FFFF00">
                <a:alpha val="40000"/>
              </a:srgbClr>
            </a:glow>
            <a:softEdge rad="0"/>
          </a:effectLst>
        </p:spPr>
        <p:txBody>
          <a:bodyPr wrap="square" rtlCol="0">
            <a:spAutoFit/>
          </a:bodyPr>
          <a:lstStyle/>
          <a:p>
            <a:pPr algn="ctr"/>
            <a:r>
              <a:rPr lang="cs-CZ" sz="2600" dirty="0">
                <a:solidFill>
                  <a:srgbClr val="0000FF"/>
                </a:solidFill>
                <a:latin typeface="Arial Black" panose="020B0A04020102020204" pitchFamily="34" charset="0"/>
              </a:rPr>
              <a:t>Utkání mužstev SK Štětí na hřištích soupeřů</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endParaRPr lang="cs-CZ" sz="800" dirty="0">
              <a:latin typeface="Bookman Old Style" pitchFamily="18" charset="0"/>
            </a:endParaRPr>
          </a:p>
        </p:txBody>
      </p:sp>
      <p:sp>
        <p:nvSpPr>
          <p:cNvPr id="19" name="TextovéPole 18"/>
          <p:cNvSpPr txBox="1"/>
          <p:nvPr/>
        </p:nvSpPr>
        <p:spPr>
          <a:xfrm>
            <a:off x="7721583"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655306"/>
            <a:ext cx="504056" cy="608912"/>
          </a:xfrm>
          <a:prstGeom prst="ellipse">
            <a:avLst/>
          </a:prstGeom>
          <a:noFill/>
          <a:ln w="9525">
            <a:noFill/>
            <a:miter lim="800000"/>
            <a:headEnd/>
            <a:tailEnd/>
          </a:ln>
          <a:effectLst/>
        </p:spPr>
        <p:txBody>
          <a:bodyPr vert="horz" wrap="square" lIns="0" tIns="25200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sp>
        <p:nvSpPr>
          <p:cNvPr id="121" name="Obdélník 120"/>
          <p:cNvSpPr/>
          <p:nvPr/>
        </p:nvSpPr>
        <p:spPr>
          <a:xfrm>
            <a:off x="143992" y="163116"/>
            <a:ext cx="4464496" cy="3846566"/>
          </a:xfrm>
          <a:prstGeom prst="rect">
            <a:avLst/>
          </a:prstGeom>
        </p:spPr>
        <p:txBody>
          <a:bodyPr wrap="square">
            <a:spAutoFit/>
          </a:bodyPr>
          <a:lstStyle/>
          <a:p>
            <a:pPr algn="ctr">
              <a:lnSpc>
                <a:spcPct val="107000"/>
              </a:lnSpc>
              <a:spcAft>
                <a:spcPts val="0"/>
              </a:spcAft>
            </a:pPr>
            <a:r>
              <a:rPr lang="cs-CZ" sz="2000" dirty="0">
                <a:solidFill>
                  <a:srgbClr val="000000"/>
                </a:solidFill>
                <a:effectLst>
                  <a:glow rad="139700">
                    <a:srgbClr val="FFFF00">
                      <a:alpha val="40000"/>
                    </a:srgbClr>
                  </a:glow>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Trenér mladších žáků Miloslav Hromy, jako již tradičně hodnotí výkon svých svěřenců</a:t>
            </a:r>
            <a:endParaRPr lang="cs-CZ" sz="1050" dirty="0">
              <a:effectLst>
                <a:glow rad="139700">
                  <a:srgbClr val="FFFF00">
                    <a:alpha val="40000"/>
                  </a:srgb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800" u="sng" dirty="0">
                <a:solidFill>
                  <a:srgbClr val="000000"/>
                </a:solidFill>
                <a:highlight>
                  <a:srgbClr val="FFFF00"/>
                </a:highlight>
                <a:latin typeface="Arial" panose="020B0604020202020204" pitchFamily="34" charset="0"/>
                <a:ea typeface="Times New Roman" panose="02020603050405020304" pitchFamily="18" charset="0"/>
                <a:cs typeface="Times New Roman" panose="02020603050405020304" pitchFamily="18" charset="0"/>
              </a:rPr>
              <a:t>Miloslav Hromy – trenér SK Štětí:</a:t>
            </a:r>
            <a:endParaRPr lang="cs-CZ"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Zápas dvou rozdílných poločasu. V tom prvním jsme hráli ustrašeně, báli jsme se chodit do osobních soubojů a soupeř byl ve všech směrech lepší. Druhý poločas už to byla jiná písnička. Štětí bylo lepším týmem a ukázalo se, že když se hráči více pohybují, tak se daří i kombinace, balón poslouchá a hra je super. Škoda, že jsme si nechali utéct první půli. Za druhou část ale hráči zaslouží pochvalu. I když jsme prohráli, tak výsledek bereme. Rodiče zveme na náš další domácí zápas, který odehrajeme v neděli 15.4.2018 od 10:15 proti TJ Sokolu Brozany.</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R.Kolačev</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A.Kožarská</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1</a:t>
            </a:r>
            <a:endParaRPr lang="cs-CZ" sz="10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P.Hůrka-M.Miga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M.Borovec</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R.Paďour</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L.Širochoman</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A.Kožarská</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M.Eisenhammer</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0"/>
              </a:spcAft>
            </a:pP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L.Volák</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D.Lančarič</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M.Volák,R.Kolačev</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endParaRPr lang="cs-CZ" sz="1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M.Holly</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Obrázek 1" descr="VŠE PRO &lt;strong&gt;FOTBAL&lt;/strong&gt; NA JEDNOM MÍSTĚ!"/>
          <p:cNvPicPr>
            <a:picLocks noChangeAspect="1"/>
          </p:cNvPicPr>
          <p:nvPr/>
        </p:nvPicPr>
        <p:blipFill>
          <a:blip r:embed="rId111" cstate="print">
            <a:extLst>
              <a:ext uri="{28A0092B-C50C-407E-A947-70E740481C1C}">
                <a14:useLocalDpi xmlns:a14="http://schemas.microsoft.com/office/drawing/2010/main" val="0"/>
              </a:ext>
            </a:extLst>
          </a:blip>
          <a:stretch>
            <a:fillRect/>
          </a:stretch>
        </p:blipFill>
        <p:spPr>
          <a:xfrm>
            <a:off x="1080096" y="4195564"/>
            <a:ext cx="2278881" cy="2376000"/>
          </a:xfrm>
          <a:prstGeom prst="rect">
            <a:avLst/>
          </a:prstGeom>
        </p:spPr>
      </p:pic>
      <p:sp>
        <p:nvSpPr>
          <p:cNvPr id="122" name="Obdélník 121">
            <a:extLst>
              <a:ext uri="{FF2B5EF4-FFF2-40B4-BE49-F238E27FC236}">
                <a16:creationId xmlns:a16="http://schemas.microsoft.com/office/drawing/2014/main" id="{6B59871F-0144-4D91-A4F9-BD12BC231632}"/>
              </a:ext>
            </a:extLst>
          </p:cNvPr>
          <p:cNvSpPr/>
          <p:nvPr/>
        </p:nvSpPr>
        <p:spPr>
          <a:xfrm>
            <a:off x="5436989" y="3398015"/>
            <a:ext cx="4716115" cy="3533853"/>
          </a:xfrm>
          <a:prstGeom prst="rect">
            <a:avLst/>
          </a:prstGeom>
        </p:spPr>
        <p:txBody>
          <a:bodyPr wrap="square">
            <a:spAutoFit/>
          </a:bodyPr>
          <a:lstStyle/>
          <a:p>
            <a:pPr algn="ctr">
              <a:lnSpc>
                <a:spcPct val="107000"/>
              </a:lnSpc>
              <a:spcAft>
                <a:spcPts val="0"/>
              </a:spcAft>
            </a:pPr>
            <a:r>
              <a:rPr lang="cs-CZ" sz="20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SK Štětí</a:t>
            </a:r>
          </a:p>
          <a:p>
            <a:pPr algn="ctr">
              <a:lnSpc>
                <a:spcPct val="107000"/>
              </a:lnSpc>
              <a:spcAft>
                <a:spcPts val="0"/>
              </a:spcAft>
            </a:pPr>
            <a:r>
              <a:rPr lang="cs-CZ" sz="20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TJ Sokol Horní Jiřetín/FK Litvínov</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6:2(5:0)    </a:t>
            </a:r>
          </a:p>
          <a:p>
            <a:pPr algn="ctr">
              <a:lnSpc>
                <a:spcPct val="107000"/>
              </a:lnSpc>
              <a:spcAft>
                <a:spcPts val="0"/>
              </a:spcAft>
            </a:pPr>
            <a:r>
              <a:rPr lang="cs-CZ" sz="2000" u="sng" dirty="0">
                <a:highlight>
                  <a:srgbClr val="FFFF00"/>
                </a:highlight>
                <a:latin typeface="Arial" panose="020B0604020202020204" pitchFamily="34" charset="0"/>
                <a:ea typeface="Calibri" panose="020F0502020204030204" pitchFamily="34" charset="0"/>
                <a:cs typeface="Times New Roman" panose="02020603050405020304" pitchFamily="18" charset="0"/>
              </a:rPr>
              <a:t>11.4.2018   dohrávka 17. kola</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Ve středu odpoledne patřil městský stadion ve Štětí dohrávce 17. kola Ústeckého přeboru dospělých. Přivítali jsme 7. tým tabulky sdružený kolektiv TJ Sokol Horní Jiřetín/FK Litvínov. V sobotu jsme si přivezli 3  body z Jílového a pokračovat další výhrou před domácími fanoušky jsme chtěli i v tomto utkání.  Úvodní část utkání to také byla paráda, která nebrala konce. Začalo to ve 3. minutě po přihrávce Rejmana na Vokouna, který sběhl do uličky a levačkou střelou k tyči otevřel skóre na 1:0. V 9. minutě nedokázala obrana zastavit rozběhnutého Fausta až teda na brankáře </a:t>
            </a:r>
            <a:r>
              <a:rPr lang="cs-CZ" sz="1100" b="0" dirty="0" err="1">
                <a:solidFill>
                  <a:srgbClr val="151515"/>
                </a:solidFill>
                <a:latin typeface="Arial" panose="020B0604020202020204" pitchFamily="34" charset="0"/>
                <a:ea typeface="Calibri" panose="020F0502020204030204" pitchFamily="34" charset="0"/>
                <a:cs typeface="Arial" panose="020B0604020202020204" pitchFamily="34" charset="0"/>
              </a:rPr>
              <a:t>Aschenbrennera</a:t>
            </a:r>
            <a:r>
              <a:rPr lang="cs-CZ" sz="1100" b="0" dirty="0">
                <a:solidFill>
                  <a:srgbClr val="151515"/>
                </a:solidFill>
                <a:latin typeface="Arial" panose="020B0604020202020204" pitchFamily="34" charset="0"/>
                <a:ea typeface="Calibri" panose="020F0502020204030204" pitchFamily="34" charset="0"/>
                <a:cs typeface="Arial" panose="020B0604020202020204" pitchFamily="34" charset="0"/>
              </a:rPr>
              <a:t>, který jeho střelu srazil na roh. Pohroma pro soupeře ale neskončila. Po rohu se nejlépe zorientoval právě Marek Faust a míč dopravil do sítě na 2:0. Na další branku v síti</a:t>
            </a:r>
            <a:endParaRPr lang="cs-CZ" sz="1100" b="0" dirty="0">
              <a:latin typeface="Arial" panose="020B0604020202020204" pitchFamily="34" charset="0"/>
              <a:ea typeface="Calibri" panose="020F0502020204030204" pitchFamily="34" charset="0"/>
              <a:cs typeface="Arial" panose="020B0604020202020204" pitchFamily="34" charset="0"/>
            </a:endParaRPr>
          </a:p>
        </p:txBody>
      </p:sp>
      <p:pic>
        <p:nvPicPr>
          <p:cNvPr id="123" name="Obrázek 122">
            <a:extLst>
              <a:ext uri="{FF2B5EF4-FFF2-40B4-BE49-F238E27FC236}">
                <a16:creationId xmlns:a16="http://schemas.microsoft.com/office/drawing/2014/main" id="{CC3B35BF-489A-4CCD-AA59-5D8D89BD4CBB}"/>
              </a:ext>
            </a:extLst>
          </p:cNvPr>
          <p:cNvPicPr>
            <a:picLocks noChangeAspect="1"/>
          </p:cNvPicPr>
          <p:nvPr/>
        </p:nvPicPr>
        <p:blipFill>
          <a:blip r:embed="rId112"/>
          <a:stretch>
            <a:fillRect/>
          </a:stretch>
        </p:blipFill>
        <p:spPr>
          <a:xfrm>
            <a:off x="5436989" y="108148"/>
            <a:ext cx="4647436" cy="2974777"/>
          </a:xfrm>
          <a:prstGeom prst="rect">
            <a:avLst/>
          </a:prstGeom>
        </p:spPr>
      </p:pic>
      <p:pic>
        <p:nvPicPr>
          <p:cNvPr id="124" name="Obrázek 123">
            <a:extLst>
              <a:ext uri="{FF2B5EF4-FFF2-40B4-BE49-F238E27FC236}">
                <a16:creationId xmlns:a16="http://schemas.microsoft.com/office/drawing/2014/main" id="{E8C18718-AA27-468A-8DD8-B29FF69B6222}"/>
              </a:ext>
            </a:extLst>
          </p:cNvPr>
          <p:cNvPicPr>
            <a:picLocks noChangeAspect="1"/>
          </p:cNvPicPr>
          <p:nvPr/>
        </p:nvPicPr>
        <p:blipFill>
          <a:blip r:embed="rId113"/>
          <a:stretch>
            <a:fillRect/>
          </a:stretch>
        </p:blipFill>
        <p:spPr>
          <a:xfrm>
            <a:off x="8745620" y="3153807"/>
            <a:ext cx="1161288" cy="57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41275" cap="flat" cmpd="sng" algn="ctr">
            <a:solidFill>
              <a:schemeClr val="tx1"/>
            </a:solid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endParaRPr lang="cs-CZ" sz="800" dirty="0">
              <a:latin typeface="Bookman Old Style" pitchFamily="18" charset="0"/>
            </a:endParaRP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4" name="Obdélník 3"/>
          <p:cNvSpPr/>
          <p:nvPr/>
        </p:nvSpPr>
        <p:spPr>
          <a:xfrm>
            <a:off x="5711200" y="3447157"/>
            <a:ext cx="4320480" cy="3195875"/>
          </a:xfrm>
          <a:prstGeom prst="rect">
            <a:avLst/>
          </a:prstGeom>
        </p:spPr>
        <p:txBody>
          <a:bodyPr wrap="square">
            <a:spAutoFit/>
          </a:bodyPr>
          <a:lstStyle/>
          <a:p>
            <a:pPr algn="ctr">
              <a:lnSpc>
                <a:spcPct val="107000"/>
              </a:lnSpc>
              <a:spcAft>
                <a:spcPts val="0"/>
              </a:spcAft>
            </a:pPr>
            <a:r>
              <a:rPr lang="cs-CZ" sz="2000" u="sng"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MSK Trmice - SK Štětí</a:t>
            </a:r>
            <a:endParaRPr lang="cs-CZ" sz="105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6:2(5:0) 8.4.2018 15.kolo</a:t>
            </a:r>
            <a:endParaRPr lang="cs-CZ" sz="105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V</a:t>
            </a:r>
            <a:r>
              <a:rPr lang="cs-CZ"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 neděli dopoledne nás čekalo v dalším kole jedno z nejlepších mužstev dosavadního proběhu soutěže, a od úvodních minut to bylo na hřišti také vidět. Domácí kralovali a udávali tempo hry. Ve 4.minutě jsme také už tahali míč ze sítě podruhé. Hráli jsme špatně a fotbalově jsme se nedokázali prosadit. Obzvlášť hráč domácích s číslem 10 Josef Duna byl tím, s kým jsme si nevěděli rady a hlavně s jeho pomocí skóre v 1. poločase ve prospěch domácích utěšeně narůstalo, až se zastavilo na výsledku 5:0. Stejný průběh se očekával i po změně stran. Do druhé části jsme ale vstoupili lépe, začali jsme být na hřišti vidět a na hřišti to bylo znát. Po hrubé chybě jsme sice inkasovali branku na 6:0, ale to neměnilo nic na věci, že ve druhé polovině zápasu jsme působili jako jiný tým. Ve 47. resp.53. minutě jsme zásluhou </a:t>
            </a:r>
            <a:r>
              <a:rPr lang="cs-CZ" sz="105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Kolačeva</a:t>
            </a:r>
            <a:r>
              <a:rPr lang="cs-CZ"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 a </a:t>
            </a:r>
            <a:r>
              <a:rPr lang="cs-CZ" sz="105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Kožarské</a:t>
            </a:r>
            <a:r>
              <a:rPr lang="cs-CZ" sz="1050" dirty="0">
                <a:solidFill>
                  <a:srgbClr val="000000"/>
                </a:solidFill>
                <a:latin typeface="Arial" panose="020B0604020202020204" pitchFamily="34" charset="0"/>
                <a:ea typeface="Times New Roman" panose="02020603050405020304" pitchFamily="18" charset="0"/>
                <a:cs typeface="Arial" panose="020B0604020202020204" pitchFamily="34" charset="0"/>
              </a:rPr>
              <a:t> snížili na konečných 2:6 z našeho pohledu.</a:t>
            </a:r>
            <a:endParaRPr lang="cs-CZ" sz="1100" dirty="0">
              <a:latin typeface="Arial" panose="020B0604020202020204" pitchFamily="34" charset="0"/>
              <a:ea typeface="Calibri" panose="020F0502020204030204" pitchFamily="34" charset="0"/>
              <a:cs typeface="Arial" panose="020B0604020202020204" pitchFamily="34" charset="0"/>
            </a:endParaRPr>
          </a:p>
        </p:txBody>
      </p:sp>
      <p:pic>
        <p:nvPicPr>
          <p:cNvPr id="37" name="Obrázek 36"/>
          <p:cNvPicPr>
            <a:picLocks noChangeAspect="1"/>
          </p:cNvPicPr>
          <p:nvPr/>
        </p:nvPicPr>
        <p:blipFill>
          <a:blip r:embed="rId31"/>
          <a:stretch>
            <a:fillRect/>
          </a:stretch>
        </p:blipFill>
        <p:spPr>
          <a:xfrm>
            <a:off x="5688608" y="216203"/>
            <a:ext cx="4246369" cy="2866722"/>
          </a:xfrm>
          <a:prstGeom prst="rect">
            <a:avLst/>
          </a:prstGeom>
        </p:spPr>
      </p:pic>
      <p:sp>
        <p:nvSpPr>
          <p:cNvPr id="40" name="Obdélník 39">
            <a:extLst>
              <a:ext uri="{FF2B5EF4-FFF2-40B4-BE49-F238E27FC236}">
                <a16:creationId xmlns:a16="http://schemas.microsoft.com/office/drawing/2014/main" id="{94AF22AE-4528-4615-8E7D-453EBA4F0A10}"/>
              </a:ext>
            </a:extLst>
          </p:cNvPr>
          <p:cNvSpPr/>
          <p:nvPr/>
        </p:nvSpPr>
        <p:spPr>
          <a:xfrm>
            <a:off x="143992" y="670502"/>
            <a:ext cx="4680520" cy="6056786"/>
          </a:xfrm>
          <a:prstGeom prst="rect">
            <a:avLst/>
          </a:prstGeom>
        </p:spPr>
        <p:txBody>
          <a:bodyPr wrap="square">
            <a:spAutoFit/>
          </a:bodyPr>
          <a:lstStyle/>
          <a:p>
            <a:pPr algn="just">
              <a:lnSpc>
                <a:spcPct val="107000"/>
              </a:lnSpc>
              <a:spcAft>
                <a:spcPts val="0"/>
              </a:spcAft>
            </a:pPr>
            <a:r>
              <a:rPr lang="cs-CZ" sz="1100" b="0" dirty="0">
                <a:solidFill>
                  <a:srgbClr val="151515"/>
                </a:solidFill>
                <a:latin typeface="Arial" panose="020B0604020202020204" pitchFamily="34" charset="0"/>
                <a:ea typeface="Calibri" panose="020F0502020204030204" pitchFamily="34" charset="0"/>
                <a:cs typeface="Arial" panose="020B0604020202020204" pitchFamily="34" charset="0"/>
              </a:rPr>
              <a:t>Horního Jiřetína se čekalo do 16. minuty. Předcházel jí volný přímý kop, na který si z obrany do malého vápna hostů sběhl Milan </a:t>
            </a:r>
            <a:r>
              <a:rPr lang="cs-CZ" sz="1100" b="0" dirty="0" err="1">
                <a:solidFill>
                  <a:srgbClr val="151515"/>
                </a:solidFill>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a letící míč prodlužil mezi 3 tyče na 3:0. Neuběhly ani 2 minuty, když velký průvan ve velkém vápně  rozehrál Vokoun a soupeři se podařilo reagovat jen nedovoleným způsobem. Penalty ve Štětí na jaře kope Rejman a v 18. minutě to po ní bylo pro domácí už 4:0. Takovýto průběh zápasu čekal asi málokdo. Hra hostů působila bezradně a na hřišti ve Štětí to vypadalo, jak když je na trávníku dvakrát více hráčů Štětí. Potvrdilo se to i ve 23. minutě. Střelu Fausta stačil brankář ještě vyrazit, ale u odraženého míče byl první Jakub Slavíček, který premiérovou brankou za Štětí  upravil na 5:0. 	Za tohoto stavu si domácí vzali chvilku volna a hosty pustili na vlastní polovinu. V rozmezí 9 minut jsme čelili 3 rohům. Žádný větší nebezpečí se ale nekonalo a nakonec jsme ještě minutu před odchodem na přestávku  mohli náskok zvýšit. Vokoun zpětnou přihrávkou vyzval Rejmana, ale jeho pokus placírkou nevyšel. Do 2. části jsme vyběhli se 2 změnami v sestavě. Na hřišti se objevil Dominik Beruška a Jaroslav Černý. Soupeř od samého úvodu 2. poločasu už nepůsobil takovým odevzdaným dojmem, jako před změnou stran. Ve 49. minutě vyzkoušel pozornost Štětí pohotovou střelu, kterou jsme stačili zablokovat. Zopakovat úspěšně provedený volný přímý kop z Jílového chtěl zopakovat </a:t>
            </a:r>
            <a:r>
              <a:rPr lang="cs-CZ" sz="1100" b="0" dirty="0" err="1">
                <a:latin typeface="Arial" panose="020B0604020202020204" pitchFamily="34" charset="0"/>
                <a:ea typeface="Calibri" panose="020F0502020204030204" pitchFamily="34" charset="0"/>
                <a:cs typeface="Arial" panose="020B0604020202020204" pitchFamily="34" charset="0"/>
              </a:rPr>
              <a:t>Šraga</a:t>
            </a:r>
            <a:r>
              <a:rPr lang="cs-CZ" sz="1100" b="0" dirty="0">
                <a:latin typeface="Arial" panose="020B0604020202020204" pitchFamily="34" charset="0"/>
                <a:ea typeface="Calibri" panose="020F0502020204030204" pitchFamily="34" charset="0"/>
                <a:cs typeface="Arial" panose="020B0604020202020204" pitchFamily="34" charset="0"/>
              </a:rPr>
              <a:t>, ale gólman byl připraven.  Na opačné polovině hřiště se zase do míče opřel </a:t>
            </a:r>
            <a:r>
              <a:rPr lang="cs-CZ" sz="1100" b="0" dirty="0" err="1">
                <a:latin typeface="Arial" panose="020B0604020202020204" pitchFamily="34" charset="0"/>
                <a:ea typeface="Calibri" panose="020F0502020204030204" pitchFamily="34" charset="0"/>
                <a:cs typeface="Arial" panose="020B0604020202020204" pitchFamily="34" charset="0"/>
              </a:rPr>
              <a:t>Mikulčík</a:t>
            </a:r>
            <a:r>
              <a:rPr lang="cs-CZ" sz="1100" b="0" dirty="0">
                <a:latin typeface="Arial" panose="020B0604020202020204" pitchFamily="34" charset="0"/>
                <a:ea typeface="Calibri" panose="020F0502020204030204" pitchFamily="34" charset="0"/>
                <a:cs typeface="Arial" panose="020B0604020202020204" pitchFamily="34" charset="0"/>
              </a:rPr>
              <a:t>, ale s přesnou muškou se nepotkal. Blíže úspěchu byl Vokoun, ale ani on se do branky Jiřetína netrefil, i když těch centimetrů moc nechybělo. V 67. minutě pláchnul obraně domácích Hlaváček a hezky přehodil brankáře. Míč mířil za brankovou čáru, ale zasprintoval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 a míč odkopl na nohy dobíhajícího protihráče, který branku trestuhodně překopl. První gól na jaře jsme inkasovali v 69. minutě. Úkoly v obraně jsme si dobře nerozdělili a tvrdý projektil </a:t>
            </a:r>
            <a:r>
              <a:rPr lang="cs-CZ" sz="1100" b="0" dirty="0" err="1">
                <a:latin typeface="Arial" panose="020B0604020202020204" pitchFamily="34" charset="0"/>
                <a:ea typeface="Calibri" panose="020F0502020204030204" pitchFamily="34" charset="0"/>
                <a:cs typeface="Arial" panose="020B0604020202020204" pitchFamily="34" charset="0"/>
              </a:rPr>
              <a:t>Broskovicse</a:t>
            </a:r>
            <a:r>
              <a:rPr lang="cs-CZ" sz="1100" b="0" dirty="0">
                <a:latin typeface="Arial" panose="020B0604020202020204" pitchFamily="34" charset="0"/>
                <a:ea typeface="Calibri" panose="020F0502020204030204" pitchFamily="34" charset="0"/>
                <a:cs typeface="Arial" panose="020B0604020202020204" pitchFamily="34" charset="0"/>
              </a:rPr>
              <a:t> letící přes celou branku málem protrhl síť. Hosté se radovali ze snížení náskoku na 1:5. První branky z kopaček hráčů Štětí ve 2. poločase se diváci dočkali v 71. minutě. Po chybě v rozehrávce se míč dostal</a:t>
            </a:r>
          </a:p>
        </p:txBody>
      </p:sp>
      <p:sp>
        <p:nvSpPr>
          <p:cNvPr id="41" name="TextovéPole 40">
            <a:extLst>
              <a:ext uri="{FF2B5EF4-FFF2-40B4-BE49-F238E27FC236}">
                <a16:creationId xmlns:a16="http://schemas.microsoft.com/office/drawing/2014/main" id="{5CC0C008-5B76-4EB3-BEA8-29641B745A07}"/>
              </a:ext>
            </a:extLst>
          </p:cNvPr>
          <p:cNvSpPr txBox="1"/>
          <p:nvPr/>
        </p:nvSpPr>
        <p:spPr>
          <a:xfrm>
            <a:off x="216000" y="163116"/>
            <a:ext cx="4434594" cy="430887"/>
          </a:xfrm>
          <a:prstGeom prst="rect">
            <a:avLst/>
          </a:prstGeom>
          <a:blipFill>
            <a:blip r:embed="rId32"/>
            <a:tile tx="0" ty="0" sx="100000" sy="100000" flip="none" algn="tl"/>
          </a:blipFill>
          <a:effectLst>
            <a:glow rad="101600">
              <a:srgbClr val="FFFF66">
                <a:alpha val="39000"/>
              </a:srgbClr>
            </a:glow>
            <a:softEdge rad="0"/>
          </a:effectLst>
        </p:spPr>
        <p:txBody>
          <a:bodyPr wrap="square" rtlCol="0">
            <a:spAutoFit/>
          </a:bodyPr>
          <a:lstStyle/>
          <a:p>
            <a:pPr algn="ctr"/>
            <a:r>
              <a:rPr lang="cs-CZ" sz="1100" dirty="0">
                <a:solidFill>
                  <a:schemeClr val="accent6">
                    <a:lumMod val="75000"/>
                  </a:schemeClr>
                </a:solidFill>
                <a:highlight>
                  <a:srgbClr val="FFFF00"/>
                </a:highlight>
                <a:latin typeface="Arial Black" panose="020B0A04020102020204" pitchFamily="34" charset="0"/>
              </a:rPr>
              <a:t>Pokračování SK </a:t>
            </a:r>
            <a:r>
              <a:rPr lang="cs-CZ" sz="1100" dirty="0" err="1">
                <a:solidFill>
                  <a:schemeClr val="accent6">
                    <a:lumMod val="75000"/>
                  </a:schemeClr>
                </a:solidFill>
                <a:highlight>
                  <a:srgbClr val="FFFF00"/>
                </a:highlight>
                <a:latin typeface="Arial Black" panose="020B0A04020102020204" pitchFamily="34" charset="0"/>
              </a:rPr>
              <a:t>Štětí-Horní</a:t>
            </a:r>
            <a:r>
              <a:rPr lang="cs-CZ" sz="1100" dirty="0">
                <a:solidFill>
                  <a:schemeClr val="accent6">
                    <a:lumMod val="75000"/>
                  </a:schemeClr>
                </a:solidFill>
                <a:highlight>
                  <a:srgbClr val="FFFF00"/>
                </a:highlight>
                <a:latin typeface="Arial Black" panose="020B0A04020102020204" pitchFamily="34" charset="0"/>
              </a:rPr>
              <a:t> Jiřetín/Litvínov</a:t>
            </a:r>
          </a:p>
          <a:p>
            <a:pPr algn="ctr"/>
            <a:r>
              <a:rPr lang="cs-CZ" sz="1100" dirty="0">
                <a:solidFill>
                  <a:schemeClr val="accent6">
                    <a:lumMod val="75000"/>
                  </a:schemeClr>
                </a:solidFill>
                <a:highlight>
                  <a:srgbClr val="FFFF00"/>
                </a:highlight>
                <a:latin typeface="Arial Black" panose="020B0A04020102020204" pitchFamily="34" charset="0"/>
              </a:rPr>
              <a:t>11.4.2018   6:2 </a:t>
            </a:r>
          </a:p>
        </p:txBody>
      </p:sp>
      <p:cxnSp>
        <p:nvCxnSpPr>
          <p:cNvPr id="3" name="Přímá spojnice se šipkou 2">
            <a:extLst>
              <a:ext uri="{FF2B5EF4-FFF2-40B4-BE49-F238E27FC236}">
                <a16:creationId xmlns:a16="http://schemas.microsoft.com/office/drawing/2014/main" id="{F20807A1-12AD-4582-AE4E-61A517FEC852}"/>
              </a:ext>
            </a:extLst>
          </p:cNvPr>
          <p:cNvCxnSpPr/>
          <p:nvPr/>
        </p:nvCxnSpPr>
        <p:spPr bwMode="auto">
          <a:xfrm>
            <a:off x="3024312" y="6859860"/>
            <a:ext cx="914400" cy="914400"/>
          </a:xfrm>
          <a:prstGeom prst="straightConnector1">
            <a:avLst/>
          </a:prstGeom>
          <a:noFill/>
          <a:ln w="9525" cap="flat" cmpd="sng" algn="ctr">
            <a:noFill/>
            <a:prstDash val="solid"/>
            <a:round/>
            <a:headEnd type="none" w="med" len="med"/>
            <a:tailEnd type="triangle"/>
          </a:ln>
          <a:effectLst>
            <a:outerShdw dist="45791" dir="2021404" algn="ctr" rotWithShape="0">
              <a:srgbClr val="9999FF"/>
            </a:outerShdw>
          </a:effectLst>
        </p:spPr>
      </p:cxn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pattFill prst="smConfetti">
          <a:fgClr>
            <a:srgbClr val="FFFF99"/>
          </a:fgClr>
          <a:bgClr>
            <a:schemeClr val="bg1"/>
          </a:bgClr>
        </a:patt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endParaRPr lang="cs-CZ" sz="800" dirty="0">
              <a:latin typeface="Bookman Old Style" pitchFamily="18" charset="0"/>
            </a:endParaRP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sp>
        <p:nvSpPr>
          <p:cNvPr id="90" name="TextovéPole 89"/>
          <p:cNvSpPr txBox="1"/>
          <p:nvPr/>
        </p:nvSpPr>
        <p:spPr>
          <a:xfrm>
            <a:off x="96310" y="163116"/>
            <a:ext cx="4584186" cy="584775"/>
          </a:xfrm>
          <a:prstGeom prst="rect">
            <a:avLst/>
          </a:prstGeom>
          <a:solidFill>
            <a:schemeClr val="bg1">
              <a:lumMod val="95000"/>
            </a:schemeClr>
          </a:solidFill>
          <a:effectLst>
            <a:glow rad="101600">
              <a:srgbClr val="FFFF66">
                <a:alpha val="40000"/>
              </a:srgbClr>
            </a:glow>
            <a:softEdge rad="241300"/>
          </a:effectLst>
        </p:spPr>
        <p:txBody>
          <a:bodyPr wrap="square" rtlCol="0">
            <a:spAutoFit/>
          </a:bodyPr>
          <a:lstStyle/>
          <a:p>
            <a:pPr algn="ctr"/>
            <a:r>
              <a:rPr lang="cs-CZ" sz="1600" dirty="0">
                <a:latin typeface="Arial" panose="020B0604020202020204" pitchFamily="34" charset="0"/>
                <a:cs typeface="Arial" panose="020B0604020202020204" pitchFamily="34" charset="0"/>
              </a:rPr>
              <a:t>Pokračování starších žáků Štětí – Trnovany 1.4.2018</a:t>
            </a:r>
            <a:endParaRPr lang="cs-CZ" sz="2000" dirty="0">
              <a:latin typeface="Arial Black" panose="020B0A04020102020204" pitchFamily="34" charset="0"/>
            </a:endParaRPr>
          </a:p>
        </p:txBody>
      </p:sp>
      <p:sp>
        <p:nvSpPr>
          <p:cNvPr id="91" name="Obdélník 90"/>
          <p:cNvSpPr/>
          <p:nvPr/>
        </p:nvSpPr>
        <p:spPr>
          <a:xfrm>
            <a:off x="111583" y="883196"/>
            <a:ext cx="4479907" cy="2292935"/>
          </a:xfrm>
          <a:prstGeom prst="rect">
            <a:avLst/>
          </a:prstGeom>
        </p:spPr>
        <p:txBody>
          <a:bodyPr wrap="square">
            <a:spAutoFit/>
          </a:bodyPr>
          <a:lstStyle/>
          <a:p>
            <a:pPr algn="just"/>
            <a:r>
              <a:rPr lang="cs-CZ" sz="1100" b="0" dirty="0">
                <a:latin typeface="Arial" panose="020B0604020202020204" pitchFamily="34" charset="0"/>
                <a:cs typeface="Arial" panose="020B0604020202020204" pitchFamily="34" charset="0"/>
              </a:rPr>
              <a:t>přehrávali ve všech směrech. Po změně stran vědomi si asi velkého náskoku jsme nedokázali Trnovany ničím překvapit a hra stále středem hřiště k úspěchu nevedla. Každopádně bylo vítězství zasloužené a v tabulce jsme se dostali na 4. místo. Hráči moc času na odpočinek nemají, protože hned v úterý 3.4.2018 je doma od 17:00 čeká v 1. kola O pohár Hejtmana ústeckého kraje SK Roudnice </a:t>
            </a:r>
            <a:r>
              <a:rPr lang="cs-CZ" sz="1100" b="0" dirty="0" err="1">
                <a:latin typeface="Arial" panose="020B0604020202020204" pitchFamily="34" charset="0"/>
                <a:cs typeface="Arial" panose="020B0604020202020204" pitchFamily="34" charset="0"/>
              </a:rPr>
              <a:t>n.L.</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Branky:</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Malecha</a:t>
            </a:r>
            <a:r>
              <a:rPr lang="cs-CZ" sz="1100" b="0" dirty="0">
                <a:latin typeface="Arial" panose="020B0604020202020204" pitchFamily="34" charset="0"/>
                <a:cs typeface="Arial" panose="020B0604020202020204" pitchFamily="34" charset="0"/>
              </a:rPr>
              <a:t> 5, Hrdlička 1, </a:t>
            </a:r>
            <a:r>
              <a:rPr lang="cs-CZ" sz="1100" b="0" dirty="0" err="1">
                <a:latin typeface="Arial" panose="020B0604020202020204" pitchFamily="34" charset="0"/>
                <a:cs typeface="Arial" panose="020B0604020202020204" pitchFamily="34" charset="0"/>
              </a:rPr>
              <a:t>Daniluk</a:t>
            </a:r>
            <a:r>
              <a:rPr lang="cs-CZ" sz="1100" b="0" dirty="0">
                <a:latin typeface="Arial" panose="020B0604020202020204" pitchFamily="34" charset="0"/>
                <a:cs typeface="Arial" panose="020B0604020202020204" pitchFamily="34" charset="0"/>
              </a:rPr>
              <a:t> 1, </a:t>
            </a:r>
            <a:r>
              <a:rPr lang="cs-CZ" sz="1100" b="0" dirty="0" err="1">
                <a:latin typeface="Arial" panose="020B0604020202020204" pitchFamily="34" charset="0"/>
                <a:cs typeface="Arial" panose="020B0604020202020204" pitchFamily="34" charset="0"/>
              </a:rPr>
              <a:t>Ivanič</a:t>
            </a:r>
            <a:r>
              <a:rPr lang="cs-CZ" sz="1100" b="0" dirty="0">
                <a:latin typeface="Arial" panose="020B0604020202020204" pitchFamily="34" charset="0"/>
                <a:cs typeface="Arial" panose="020B0604020202020204" pitchFamily="34" charset="0"/>
              </a:rPr>
              <a:t> 1</a:t>
            </a:r>
          </a:p>
          <a:p>
            <a:r>
              <a:rPr lang="cs-CZ" sz="1100" b="0" u="sng" dirty="0">
                <a:latin typeface="Arial" panose="020B0604020202020204" pitchFamily="34" charset="0"/>
                <a:cs typeface="Arial" panose="020B0604020202020204" pitchFamily="34" charset="0"/>
              </a:rPr>
              <a:t>Sestava: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Š.Černý-P.Prokopec</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M.Hrdlička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M.Volák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M.Slapnička</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D.Ivanič</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J.Daniluk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M.Miga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O.Malecha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M.Nedvěd</a:t>
            </a:r>
            <a:r>
              <a:rPr lang="cs-CZ" sz="1100" b="0" dirty="0">
                <a:latin typeface="Arial" panose="020B0604020202020204" pitchFamily="34" charset="0"/>
                <a:cs typeface="Arial" panose="020B0604020202020204" pitchFamily="34" charset="0"/>
              </a:rPr>
              <a:t>, </a:t>
            </a:r>
          </a:p>
          <a:p>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L.Kuča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J.Novák</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M.Schleiss</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J.Kroupa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Trenér: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Z.Németh</a:t>
            </a:r>
            <a:r>
              <a:rPr lang="cs-CZ" sz="1100" b="0" dirty="0">
                <a:latin typeface="Arial" panose="020B0604020202020204" pitchFamily="34" charset="0"/>
                <a:cs typeface="Arial" panose="020B0604020202020204" pitchFamily="34" charset="0"/>
              </a:rPr>
              <a:t>  Vedoucí: </a:t>
            </a:r>
            <a:r>
              <a:rPr lang="cs-CZ" sz="1100" b="0" dirty="0" err="1">
                <a:latin typeface="Arial" panose="020B0604020202020204" pitchFamily="34" charset="0"/>
                <a:cs typeface="Arial" panose="020B0604020202020204" pitchFamily="34" charset="0"/>
              </a:rPr>
              <a:t>R.Hrdlička</a:t>
            </a:r>
            <a:endParaRPr lang="cs-CZ" sz="1100" b="0" dirty="0">
              <a:latin typeface="Arial" panose="020B0604020202020204" pitchFamily="34" charset="0"/>
              <a:cs typeface="Arial" panose="020B0604020202020204" pitchFamily="34" charset="0"/>
            </a:endParaRPr>
          </a:p>
          <a:p>
            <a:r>
              <a:rPr lang="cs-CZ" sz="1100" b="0" u="sng" dirty="0">
                <a:latin typeface="Arial" panose="020B0604020202020204" pitchFamily="34" charset="0"/>
                <a:cs typeface="Arial" panose="020B0604020202020204" pitchFamily="34" charset="0"/>
              </a:rPr>
              <a:t>Rozhodčí: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L.Holec-D.Németh</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R.Glaw</a:t>
            </a:r>
            <a:endParaRPr lang="cs-CZ" sz="1100" b="0" dirty="0">
              <a:latin typeface="Arial" panose="020B0604020202020204" pitchFamily="34" charset="0"/>
              <a:cs typeface="Arial" panose="020B0604020202020204" pitchFamily="34" charset="0"/>
            </a:endParaRPr>
          </a:p>
        </p:txBody>
      </p:sp>
      <p:pic>
        <p:nvPicPr>
          <p:cNvPr id="92" name="Obrázek 91"/>
          <p:cNvPicPr>
            <a:picLocks noChangeAspect="1"/>
          </p:cNvPicPr>
          <p:nvPr/>
        </p:nvPicPr>
        <p:blipFill>
          <a:blip r:embed="rId77"/>
          <a:stretch>
            <a:fillRect/>
          </a:stretch>
        </p:blipFill>
        <p:spPr>
          <a:xfrm>
            <a:off x="135706" y="3517004"/>
            <a:ext cx="4392374" cy="2628000"/>
          </a:xfrm>
          <a:prstGeom prst="rect">
            <a:avLst/>
          </a:prstGeom>
        </p:spPr>
      </p:pic>
      <p:sp>
        <p:nvSpPr>
          <p:cNvPr id="93" name="TextovéPole 92"/>
          <p:cNvSpPr txBox="1"/>
          <p:nvPr/>
        </p:nvSpPr>
        <p:spPr>
          <a:xfrm>
            <a:off x="397865" y="6331988"/>
            <a:ext cx="4032448" cy="307777"/>
          </a:xfrm>
          <a:prstGeom prst="rect">
            <a:avLst/>
          </a:prstGeom>
          <a:pattFill prst="lgCheck">
            <a:fgClr>
              <a:srgbClr val="F8ED08"/>
            </a:fgClr>
            <a:bgClr>
              <a:schemeClr val="bg1"/>
            </a:bgClr>
          </a:pattFill>
          <a:effectLst>
            <a:softEdge rad="0"/>
          </a:effectLst>
        </p:spPr>
        <p:txBody>
          <a:bodyPr wrap="square" rtlCol="0">
            <a:spAutoFit/>
          </a:bodyPr>
          <a:lstStyle/>
          <a:p>
            <a:pPr algn="ctr"/>
            <a:r>
              <a:rPr lang="cs-CZ" sz="1400" dirty="0">
                <a:latin typeface="Arial" panose="020B0604020202020204" pitchFamily="34" charset="0"/>
                <a:cs typeface="Arial" panose="020B0604020202020204" pitchFamily="34" charset="0"/>
              </a:rPr>
              <a:t>SK Štětí-TJ Hvězda Trnovany 8:1  31.3.2018</a:t>
            </a:r>
          </a:p>
        </p:txBody>
      </p:sp>
      <p:pic>
        <p:nvPicPr>
          <p:cNvPr id="94" name="Obrázek 93"/>
          <p:cNvPicPr>
            <a:picLocks noChangeAspect="1"/>
          </p:cNvPicPr>
          <p:nvPr/>
        </p:nvPicPr>
        <p:blipFill>
          <a:blip r:embed="rId78"/>
          <a:stretch>
            <a:fillRect/>
          </a:stretch>
        </p:blipFill>
        <p:spPr>
          <a:xfrm>
            <a:off x="3384352" y="4971596"/>
            <a:ext cx="800657" cy="792000"/>
          </a:xfrm>
          <a:prstGeom prst="rect">
            <a:avLst/>
          </a:prstGeom>
        </p:spPr>
      </p:pic>
      <p:sp>
        <p:nvSpPr>
          <p:cNvPr id="95" name="Obdélník 94">
            <a:extLst>
              <a:ext uri="{FF2B5EF4-FFF2-40B4-BE49-F238E27FC236}">
                <a16:creationId xmlns:a16="http://schemas.microsoft.com/office/drawing/2014/main" id="{86D3DCD2-0388-4AC5-A8CD-EA78E14248D7}"/>
              </a:ext>
            </a:extLst>
          </p:cNvPr>
          <p:cNvSpPr/>
          <p:nvPr/>
        </p:nvSpPr>
        <p:spPr>
          <a:xfrm>
            <a:off x="5544592" y="710760"/>
            <a:ext cx="4680520" cy="4607672"/>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k Walterovi a ten ho z takových 18 metrů poslal pod víko na 6:1. Postupně dostala příležitost zahrát si celá lavička, ale ani takovéto změny v rozestavění hráčů nezabránily, aby to z velké dálky nezkusil </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až tečovaný míč málem skončil v brance. Konečnou úpravu výsledku udělal nakonec </a:t>
            </a:r>
            <a:r>
              <a:rPr lang="cs-CZ" sz="1100" b="0" dirty="0" err="1">
                <a:latin typeface="Arial" panose="020B0604020202020204" pitchFamily="34" charset="0"/>
                <a:ea typeface="Calibri" panose="020F0502020204030204" pitchFamily="34" charset="0"/>
                <a:cs typeface="Arial" panose="020B0604020202020204" pitchFamily="34" charset="0"/>
              </a:rPr>
              <a:t>Broskovics</a:t>
            </a:r>
            <a:r>
              <a:rPr lang="cs-CZ" sz="1100" b="0" dirty="0">
                <a:latin typeface="Arial" panose="020B0604020202020204" pitchFamily="34" charset="0"/>
                <a:ea typeface="Calibri" panose="020F0502020204030204" pitchFamily="34" charset="0"/>
                <a:cs typeface="Arial" panose="020B0604020202020204" pitchFamily="34" charset="0"/>
              </a:rPr>
              <a:t>, který po centru zprava zakončoval do opuštěné branky Štětí na konečných 6:2 pro domácí.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O osudu zápasu se rozhodlo v úvodních 23. minutách, kdy jsme stačili získat vedení 5:0. Hráli jsme velmi dobře. Hru zdobil pohyb, přesná kombinace a na náběhy do volných prostorů byla radost se dívat. Trenéři museli být s předváděnou hrou spokojeni.  Za tohoto stavu muselo přijít polevení a druhý poločas už tak úspěšný nebyl. Soupeře jsme pustili do hry a ten druhou půlku vyhrál 2:1. Mrzet nás to </a:t>
            </a:r>
            <a:r>
              <a:rPr lang="cs-CZ" sz="1100" b="0" dirty="0" err="1">
                <a:latin typeface="Arial" panose="020B0604020202020204" pitchFamily="34" charset="0"/>
                <a:ea typeface="Calibri" panose="020F0502020204030204" pitchFamily="34" charset="0"/>
                <a:cs typeface="Arial" panose="020B0604020202020204" pitchFamily="34" charset="0"/>
              </a:rPr>
              <a:t>nemusí,protože</a:t>
            </a:r>
            <a:r>
              <a:rPr lang="cs-CZ" sz="1100" b="0" dirty="0">
                <a:latin typeface="Arial" panose="020B0604020202020204" pitchFamily="34" charset="0"/>
                <a:ea typeface="Calibri" panose="020F0502020204030204" pitchFamily="34" charset="0"/>
                <a:cs typeface="Arial" panose="020B0604020202020204" pitchFamily="34" charset="0"/>
              </a:rPr>
              <a:t> jsme si výsledek v pohodě uhlídali a zahráli si i celá lavička 5 hráčů. Už za 3 dny v sobotu 14. dubna v 10:15  vyběhneme opět doma k dalšímu utkání. Tentokrát  proti SK </a:t>
            </a:r>
            <a:r>
              <a:rPr lang="cs-CZ" sz="1100" b="0" dirty="0" err="1">
                <a:latin typeface="Arial" panose="020B0604020202020204" pitchFamily="34" charset="0"/>
                <a:ea typeface="Calibri" panose="020F0502020204030204" pitchFamily="34" charset="0"/>
                <a:cs typeface="Arial" panose="020B0604020202020204" pitchFamily="34" charset="0"/>
              </a:rPr>
              <a:t>Stap</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Tratec</a:t>
            </a:r>
            <a:r>
              <a:rPr lang="cs-CZ" sz="1100" b="0" dirty="0">
                <a:latin typeface="Arial" panose="020B0604020202020204" pitchFamily="34" charset="0"/>
                <a:ea typeface="Calibri" panose="020F0502020204030204" pitchFamily="34" charset="0"/>
                <a:cs typeface="Arial" panose="020B0604020202020204" pitchFamily="34" charset="0"/>
              </a:rPr>
              <a:t> Vilémovu, který venku hraje velmi dobře a v posledních 2 utkáních na hřišti soupeře dokázal zvítězit</a:t>
            </a:r>
          </a:p>
          <a:p>
            <a:pPr algn="just">
              <a:lnSpc>
                <a:spcPct val="107000"/>
              </a:lnSpc>
              <a:spcAft>
                <a:spcPts val="0"/>
              </a:spcAft>
            </a:pP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Vokoun 1, Faust 1, Slavíček 1, </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1, Rejman 1 (z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penalty), Walter 1    </a:t>
            </a:r>
          </a:p>
          <a:p>
            <a:pPr>
              <a:lnSpc>
                <a:spcPct val="107000"/>
              </a:lnSpc>
              <a:spcAft>
                <a:spcPts val="0"/>
              </a:spcAft>
            </a:pP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Gabriel-</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Svoboda(46.Černý),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 Vacek-</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Slavíček,Rejman</a:t>
            </a:r>
            <a:r>
              <a:rPr lang="cs-CZ" sz="1100" b="0" dirty="0">
                <a:latin typeface="Arial" panose="020B0604020202020204" pitchFamily="34" charset="0"/>
                <a:ea typeface="Calibri" panose="020F0502020204030204" pitchFamily="34" charset="0"/>
                <a:cs typeface="Arial" panose="020B0604020202020204" pitchFamily="34" charset="0"/>
              </a:rPr>
              <a:t>(76. Beruška), </a:t>
            </a:r>
            <a:r>
              <a:rPr lang="cs-CZ" sz="1100" b="0" dirty="0" err="1">
                <a:latin typeface="Arial" panose="020B0604020202020204" pitchFamily="34" charset="0"/>
                <a:ea typeface="Calibri" panose="020F0502020204030204" pitchFamily="34" charset="0"/>
                <a:cs typeface="Arial" panose="020B0604020202020204" pitchFamily="34" charset="0"/>
              </a:rPr>
              <a:t>Šraga</a:t>
            </a:r>
            <a:r>
              <a:rPr lang="cs-CZ" sz="1100" b="0" dirty="0">
                <a:latin typeface="Arial" panose="020B0604020202020204" pitchFamily="34" charset="0"/>
                <a:ea typeface="Calibri" panose="020F0502020204030204" pitchFamily="34" charset="0"/>
                <a:cs typeface="Arial" panose="020B0604020202020204" pitchFamily="34" charset="0"/>
              </a:rPr>
              <a:t>(74.Kucler), Vokoun,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Faust(76.Mencl)-Walter(82.Feko)</a:t>
            </a:r>
          </a:p>
          <a:p>
            <a:pPr>
              <a:lnSpc>
                <a:spcPct val="107000"/>
              </a:lnSpc>
              <a:spcAft>
                <a:spcPts val="0"/>
              </a:spcAft>
            </a:pP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Trenéři:</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K.Zuna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Vedoucí</a:t>
            </a:r>
            <a:r>
              <a:rPr lang="cs-CZ" sz="1100" b="0" u="sng" dirty="0">
                <a:latin typeface="Arial" panose="020B0604020202020204" pitchFamily="34" charset="0"/>
                <a:ea typeface="Calibri" panose="020F0502020204030204" pitchFamily="34" charset="0"/>
                <a:cs typeface="Arial" panose="020B0604020202020204" pitchFamily="34" charset="0"/>
              </a:rPr>
              <a: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J.Tyle</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Rozhodčí</a:t>
            </a:r>
            <a:r>
              <a:rPr lang="cs-CZ" sz="1100" b="0" u="sng" dirty="0">
                <a:latin typeface="Arial" panose="020B0604020202020204" pitchFamily="34" charset="0"/>
                <a:ea typeface="Calibri" panose="020F0502020204030204" pitchFamily="34" charset="0"/>
                <a:cs typeface="Arial" panose="020B0604020202020204" pitchFamily="34" charset="0"/>
              </a:rPr>
              <a: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D.Průša-L.Holec</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F.Cvachoušek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Delegát: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J.Herzina</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highlight>
                  <a:srgbClr val="00FF00"/>
                </a:highlight>
                <a:latin typeface="Arial" panose="020B0604020202020204" pitchFamily="34" charset="0"/>
                <a:ea typeface="Calibri" panose="020F0502020204030204" pitchFamily="34" charset="0"/>
                <a:cs typeface="Arial" panose="020B0604020202020204" pitchFamily="34" charset="0"/>
              </a:rPr>
              <a:t>Hlavní pořadatel</a:t>
            </a:r>
            <a:r>
              <a:rPr lang="cs-CZ" sz="1100" b="0" u="sng" dirty="0">
                <a:latin typeface="Arial" panose="020B0604020202020204" pitchFamily="34" charset="0"/>
                <a:ea typeface="Calibri" panose="020F0502020204030204" pitchFamily="34" charset="0"/>
                <a:cs typeface="Arial" panose="020B0604020202020204" pitchFamily="34" charset="0"/>
              </a:rPr>
              <a: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J.Havner</a:t>
            </a:r>
            <a:r>
              <a:rPr lang="cs-CZ" sz="1100" b="0" dirty="0">
                <a:latin typeface="Arial" panose="020B0604020202020204" pitchFamily="34" charset="0"/>
                <a:ea typeface="Calibri" panose="020F0502020204030204" pitchFamily="34" charset="0"/>
                <a:cs typeface="Arial" panose="020B0604020202020204" pitchFamily="34" charset="0"/>
              </a:rPr>
              <a:t>    157 diváků</a:t>
            </a:r>
          </a:p>
        </p:txBody>
      </p:sp>
      <p:sp>
        <p:nvSpPr>
          <p:cNvPr id="96" name="TextovéPole 95">
            <a:extLst>
              <a:ext uri="{FF2B5EF4-FFF2-40B4-BE49-F238E27FC236}">
                <a16:creationId xmlns:a16="http://schemas.microsoft.com/office/drawing/2014/main" id="{834F4B56-6434-4B63-BB79-B67CD0789774}"/>
              </a:ext>
            </a:extLst>
          </p:cNvPr>
          <p:cNvSpPr txBox="1"/>
          <p:nvPr/>
        </p:nvSpPr>
        <p:spPr>
          <a:xfrm>
            <a:off x="5561937" y="91108"/>
            <a:ext cx="4434594" cy="430887"/>
          </a:xfrm>
          <a:prstGeom prst="rect">
            <a:avLst/>
          </a:prstGeom>
          <a:solidFill>
            <a:schemeClr val="accent1">
              <a:lumMod val="60000"/>
              <a:lumOff val="40000"/>
            </a:schemeClr>
          </a:solidFill>
          <a:effectLst>
            <a:softEdge rad="0"/>
          </a:effectLst>
        </p:spPr>
        <p:txBody>
          <a:bodyPr wrap="square" rtlCol="0">
            <a:spAutoFit/>
          </a:bodyPr>
          <a:lstStyle/>
          <a:p>
            <a:pPr algn="ctr"/>
            <a:r>
              <a:rPr lang="cs-CZ" sz="1100" dirty="0">
                <a:solidFill>
                  <a:schemeClr val="accent6">
                    <a:lumMod val="75000"/>
                  </a:schemeClr>
                </a:solidFill>
                <a:highlight>
                  <a:srgbClr val="FFFF00"/>
                </a:highlight>
                <a:latin typeface="Arial Black" panose="020B0A04020102020204" pitchFamily="34" charset="0"/>
              </a:rPr>
              <a:t>Pokračování SK </a:t>
            </a:r>
            <a:r>
              <a:rPr lang="cs-CZ" sz="1100" dirty="0" err="1">
                <a:solidFill>
                  <a:schemeClr val="accent6">
                    <a:lumMod val="75000"/>
                  </a:schemeClr>
                </a:solidFill>
                <a:highlight>
                  <a:srgbClr val="FFFF00"/>
                </a:highlight>
                <a:latin typeface="Arial Black" panose="020B0A04020102020204" pitchFamily="34" charset="0"/>
              </a:rPr>
              <a:t>Štětí-Horní</a:t>
            </a:r>
            <a:r>
              <a:rPr lang="cs-CZ" sz="1100" dirty="0">
                <a:solidFill>
                  <a:schemeClr val="accent6">
                    <a:lumMod val="75000"/>
                  </a:schemeClr>
                </a:solidFill>
                <a:highlight>
                  <a:srgbClr val="FFFF00"/>
                </a:highlight>
                <a:latin typeface="Arial Black" panose="020B0A04020102020204" pitchFamily="34" charset="0"/>
              </a:rPr>
              <a:t> Jiřetín/Litvínov</a:t>
            </a:r>
          </a:p>
          <a:p>
            <a:pPr algn="ctr"/>
            <a:r>
              <a:rPr lang="cs-CZ" sz="1100" dirty="0">
                <a:solidFill>
                  <a:schemeClr val="accent6">
                    <a:lumMod val="75000"/>
                  </a:schemeClr>
                </a:solidFill>
                <a:highlight>
                  <a:srgbClr val="FFFF00"/>
                </a:highlight>
                <a:latin typeface="Arial Black" panose="020B0A04020102020204" pitchFamily="34" charset="0"/>
              </a:rPr>
              <a:t>11.4.2018   6:2 </a:t>
            </a:r>
          </a:p>
        </p:txBody>
      </p:sp>
      <p:pic>
        <p:nvPicPr>
          <p:cNvPr id="97" name="Obrázek 96">
            <a:extLst>
              <a:ext uri="{FF2B5EF4-FFF2-40B4-BE49-F238E27FC236}">
                <a16:creationId xmlns:a16="http://schemas.microsoft.com/office/drawing/2014/main" id="{3833CFDB-9E7C-48F3-906A-A83F77B9A0F6}"/>
              </a:ext>
            </a:extLst>
          </p:cNvPr>
          <p:cNvPicPr>
            <a:picLocks noChangeAspect="1"/>
          </p:cNvPicPr>
          <p:nvPr/>
        </p:nvPicPr>
        <p:blipFill>
          <a:blip r:embed="rId79"/>
          <a:stretch>
            <a:fillRect/>
          </a:stretch>
        </p:blipFill>
        <p:spPr>
          <a:xfrm>
            <a:off x="6168395" y="5541668"/>
            <a:ext cx="2952329" cy="109809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Wisp</Template>
  <TotalTime>353669</TotalTime>
  <Words>2528</Words>
  <Application>Microsoft Office PowerPoint</Application>
  <PresentationFormat>Vlastní</PresentationFormat>
  <Paragraphs>1165</Paragraphs>
  <Slides>16</Slides>
  <Notes>16</Notes>
  <HiddenSlides>0</HiddenSlides>
  <MMClips>0</MMClips>
  <ScaleCrop>false</ScaleCrop>
  <HeadingPairs>
    <vt:vector size="6" baseType="variant">
      <vt:variant>
        <vt:lpstr>Použitá písma</vt:lpstr>
      </vt:variant>
      <vt:variant>
        <vt:i4>29</vt:i4>
      </vt:variant>
      <vt:variant>
        <vt:lpstr>Motiv</vt:lpstr>
      </vt:variant>
      <vt:variant>
        <vt:i4>1</vt:i4>
      </vt:variant>
      <vt:variant>
        <vt:lpstr>Nadpisy snímků</vt:lpstr>
      </vt:variant>
      <vt:variant>
        <vt:i4>16</vt:i4>
      </vt:variant>
    </vt:vector>
  </HeadingPairs>
  <TitlesOfParts>
    <vt:vector size="46" baseType="lpstr">
      <vt:lpstr>Malgun Gothic</vt:lpstr>
      <vt:lpstr>Albertus MT</vt:lpstr>
      <vt:lpstr>Algerian</vt:lpstr>
      <vt:lpstr>Arial</vt:lpstr>
      <vt:lpstr>Arial Black</vt:lpstr>
      <vt:lpstr>Arial Rounded MT Bold</vt:lpstr>
      <vt:lpstr>Baskerville Old Face</vt:lpstr>
      <vt:lpstr>Berlin Sans FB Demi</vt:lpstr>
      <vt:lpstr>Bernard MT Condensed</vt:lpstr>
      <vt:lpstr>Bodoni MT Black</vt:lpstr>
      <vt:lpstr>Bookman Old Style</vt:lpstr>
      <vt:lpstr>Britannic Bold</vt:lpstr>
      <vt:lpstr>Broadway</vt:lpstr>
      <vt:lpstr>Calibri</vt:lpstr>
      <vt:lpstr>Century Gothic</vt:lpstr>
      <vt:lpstr>Elephant</vt:lpstr>
      <vt:lpstr>Georgia</vt:lpstr>
      <vt:lpstr>Gungsuh</vt:lpstr>
      <vt:lpstr>GungsuhChe</vt:lpstr>
      <vt:lpstr>Khmer UI</vt:lpstr>
      <vt:lpstr>KodchiangUPC</vt:lpstr>
      <vt:lpstr>Magneto</vt:lpstr>
      <vt:lpstr>Miriam</vt:lpstr>
      <vt:lpstr>Segoe UI Black</vt:lpstr>
      <vt:lpstr>SimHei</vt:lpstr>
      <vt:lpstr>Tahoma</vt:lpstr>
      <vt:lpstr>Times New Roman</vt:lpstr>
      <vt:lpstr>Tw Cen MT Condensed Extra Bold</vt:lpstr>
      <vt:lpstr>Verdana</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21706</cp:revision>
  <cp:lastPrinted>2017-10-26T04:05:10Z</cp:lastPrinted>
  <dcterms:created xsi:type="dcterms:W3CDTF">2001-03-12T13:44:53Z</dcterms:created>
  <dcterms:modified xsi:type="dcterms:W3CDTF">2018-04-12T19:15:48Z</dcterms:modified>
</cp:coreProperties>
</file>