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 id="318" r:id="rId22"/>
    <p:sldId id="319" r:id="rId23"/>
    <p:sldId id="324" r:id="rId24"/>
    <p:sldId id="325" r:id="rId25"/>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CC33"/>
    <a:srgbClr val="FF00FF"/>
    <a:srgbClr val="FFCC00"/>
    <a:srgbClr val="006600"/>
    <a:srgbClr val="333399"/>
    <a:srgbClr val="0000CC"/>
    <a:srgbClr val="CC0099"/>
    <a:srgbClr val="336600"/>
    <a:srgbClr val="CC0000"/>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4493" autoAdjust="0"/>
  </p:normalViewPr>
  <p:slideViewPr>
    <p:cSldViewPr>
      <p:cViewPr>
        <p:scale>
          <a:sx n="80" d="100"/>
          <a:sy n="80" d="100"/>
        </p:scale>
        <p:origin x="-1500" y="-126"/>
      </p:cViewPr>
      <p:guideLst>
        <p:guide orient="horz" pos="228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36.emf"/><Relationship Id="rId18" Type="http://schemas.openxmlformats.org/officeDocument/2006/relationships/image" Target="../media/image41.emf"/><Relationship Id="rId26" Type="http://schemas.openxmlformats.org/officeDocument/2006/relationships/image" Target="../media/image49.emf"/><Relationship Id="rId39" Type="http://schemas.openxmlformats.org/officeDocument/2006/relationships/image" Target="../media/image62.emf"/><Relationship Id="rId21" Type="http://schemas.openxmlformats.org/officeDocument/2006/relationships/image" Target="../media/image44.emf"/><Relationship Id="rId34" Type="http://schemas.openxmlformats.org/officeDocument/2006/relationships/image" Target="../media/image57.emf"/><Relationship Id="rId42" Type="http://schemas.openxmlformats.org/officeDocument/2006/relationships/image" Target="../media/image65.emf"/><Relationship Id="rId47" Type="http://schemas.openxmlformats.org/officeDocument/2006/relationships/image" Target="../media/image70.emf"/><Relationship Id="rId50" Type="http://schemas.openxmlformats.org/officeDocument/2006/relationships/image" Target="../media/image73.emf"/><Relationship Id="rId55" Type="http://schemas.openxmlformats.org/officeDocument/2006/relationships/image" Target="../media/image78.emf"/><Relationship Id="rId63" Type="http://schemas.openxmlformats.org/officeDocument/2006/relationships/image" Target="../media/image86.emf"/><Relationship Id="rId68" Type="http://schemas.openxmlformats.org/officeDocument/2006/relationships/image" Target="../media/image91.emf"/><Relationship Id="rId76" Type="http://schemas.openxmlformats.org/officeDocument/2006/relationships/image" Target="../media/image99.emf"/><Relationship Id="rId7" Type="http://schemas.openxmlformats.org/officeDocument/2006/relationships/image" Target="../media/image30.emf"/><Relationship Id="rId71" Type="http://schemas.openxmlformats.org/officeDocument/2006/relationships/image" Target="../media/image94.emf"/><Relationship Id="rId2" Type="http://schemas.openxmlformats.org/officeDocument/2006/relationships/image" Target="../media/image25.emf"/><Relationship Id="rId16" Type="http://schemas.openxmlformats.org/officeDocument/2006/relationships/image" Target="../media/image39.emf"/><Relationship Id="rId29" Type="http://schemas.openxmlformats.org/officeDocument/2006/relationships/image" Target="../media/image52.emf"/><Relationship Id="rId11" Type="http://schemas.openxmlformats.org/officeDocument/2006/relationships/image" Target="../media/image34.emf"/><Relationship Id="rId24" Type="http://schemas.openxmlformats.org/officeDocument/2006/relationships/image" Target="../media/image47.emf"/><Relationship Id="rId32" Type="http://schemas.openxmlformats.org/officeDocument/2006/relationships/image" Target="../media/image55.emf"/><Relationship Id="rId37" Type="http://schemas.openxmlformats.org/officeDocument/2006/relationships/image" Target="../media/image60.emf"/><Relationship Id="rId40" Type="http://schemas.openxmlformats.org/officeDocument/2006/relationships/image" Target="../media/image63.emf"/><Relationship Id="rId45" Type="http://schemas.openxmlformats.org/officeDocument/2006/relationships/image" Target="../media/image68.emf"/><Relationship Id="rId53" Type="http://schemas.openxmlformats.org/officeDocument/2006/relationships/image" Target="../media/image76.emf"/><Relationship Id="rId58" Type="http://schemas.openxmlformats.org/officeDocument/2006/relationships/image" Target="../media/image81.emf"/><Relationship Id="rId66" Type="http://schemas.openxmlformats.org/officeDocument/2006/relationships/image" Target="../media/image89.emf"/><Relationship Id="rId74" Type="http://schemas.openxmlformats.org/officeDocument/2006/relationships/image" Target="../media/image97.emf"/><Relationship Id="rId5" Type="http://schemas.openxmlformats.org/officeDocument/2006/relationships/image" Target="../media/image28.emf"/><Relationship Id="rId15" Type="http://schemas.openxmlformats.org/officeDocument/2006/relationships/image" Target="../media/image38.emf"/><Relationship Id="rId23" Type="http://schemas.openxmlformats.org/officeDocument/2006/relationships/image" Target="../media/image46.emf"/><Relationship Id="rId28" Type="http://schemas.openxmlformats.org/officeDocument/2006/relationships/image" Target="../media/image51.emf"/><Relationship Id="rId36" Type="http://schemas.openxmlformats.org/officeDocument/2006/relationships/image" Target="../media/image59.emf"/><Relationship Id="rId49" Type="http://schemas.openxmlformats.org/officeDocument/2006/relationships/image" Target="../media/image72.emf"/><Relationship Id="rId57" Type="http://schemas.openxmlformats.org/officeDocument/2006/relationships/image" Target="../media/image80.emf"/><Relationship Id="rId61" Type="http://schemas.openxmlformats.org/officeDocument/2006/relationships/image" Target="../media/image84.emf"/><Relationship Id="rId10" Type="http://schemas.openxmlformats.org/officeDocument/2006/relationships/image" Target="../media/image33.emf"/><Relationship Id="rId19" Type="http://schemas.openxmlformats.org/officeDocument/2006/relationships/image" Target="../media/image42.emf"/><Relationship Id="rId31" Type="http://schemas.openxmlformats.org/officeDocument/2006/relationships/image" Target="../media/image54.emf"/><Relationship Id="rId44" Type="http://schemas.openxmlformats.org/officeDocument/2006/relationships/image" Target="../media/image67.emf"/><Relationship Id="rId52" Type="http://schemas.openxmlformats.org/officeDocument/2006/relationships/image" Target="../media/image75.emf"/><Relationship Id="rId60" Type="http://schemas.openxmlformats.org/officeDocument/2006/relationships/image" Target="../media/image83.emf"/><Relationship Id="rId65" Type="http://schemas.openxmlformats.org/officeDocument/2006/relationships/image" Target="../media/image88.emf"/><Relationship Id="rId73" Type="http://schemas.openxmlformats.org/officeDocument/2006/relationships/image" Target="../media/image96.emf"/><Relationship Id="rId78" Type="http://schemas.openxmlformats.org/officeDocument/2006/relationships/image" Target="../media/image101.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 Id="rId22" Type="http://schemas.openxmlformats.org/officeDocument/2006/relationships/image" Target="../media/image45.emf"/><Relationship Id="rId27" Type="http://schemas.openxmlformats.org/officeDocument/2006/relationships/image" Target="../media/image50.emf"/><Relationship Id="rId30" Type="http://schemas.openxmlformats.org/officeDocument/2006/relationships/image" Target="../media/image53.emf"/><Relationship Id="rId35" Type="http://schemas.openxmlformats.org/officeDocument/2006/relationships/image" Target="../media/image58.emf"/><Relationship Id="rId43" Type="http://schemas.openxmlformats.org/officeDocument/2006/relationships/image" Target="../media/image66.emf"/><Relationship Id="rId48" Type="http://schemas.openxmlformats.org/officeDocument/2006/relationships/image" Target="../media/image71.emf"/><Relationship Id="rId56" Type="http://schemas.openxmlformats.org/officeDocument/2006/relationships/image" Target="../media/image79.emf"/><Relationship Id="rId64" Type="http://schemas.openxmlformats.org/officeDocument/2006/relationships/image" Target="../media/image87.emf"/><Relationship Id="rId69" Type="http://schemas.openxmlformats.org/officeDocument/2006/relationships/image" Target="../media/image92.emf"/><Relationship Id="rId77" Type="http://schemas.openxmlformats.org/officeDocument/2006/relationships/image" Target="../media/image100.emf"/><Relationship Id="rId8" Type="http://schemas.openxmlformats.org/officeDocument/2006/relationships/image" Target="../media/image31.emf"/><Relationship Id="rId51" Type="http://schemas.openxmlformats.org/officeDocument/2006/relationships/image" Target="../media/image74.emf"/><Relationship Id="rId72" Type="http://schemas.openxmlformats.org/officeDocument/2006/relationships/image" Target="../media/image95.emf"/><Relationship Id="rId3" Type="http://schemas.openxmlformats.org/officeDocument/2006/relationships/image" Target="../media/image26.emf"/><Relationship Id="rId12" Type="http://schemas.openxmlformats.org/officeDocument/2006/relationships/image" Target="../media/image35.emf"/><Relationship Id="rId17" Type="http://schemas.openxmlformats.org/officeDocument/2006/relationships/image" Target="../media/image40.emf"/><Relationship Id="rId25" Type="http://schemas.openxmlformats.org/officeDocument/2006/relationships/image" Target="../media/image48.emf"/><Relationship Id="rId33" Type="http://schemas.openxmlformats.org/officeDocument/2006/relationships/image" Target="../media/image56.emf"/><Relationship Id="rId38" Type="http://schemas.openxmlformats.org/officeDocument/2006/relationships/image" Target="../media/image61.emf"/><Relationship Id="rId46" Type="http://schemas.openxmlformats.org/officeDocument/2006/relationships/image" Target="../media/image69.emf"/><Relationship Id="rId59" Type="http://schemas.openxmlformats.org/officeDocument/2006/relationships/image" Target="../media/image82.emf"/><Relationship Id="rId67" Type="http://schemas.openxmlformats.org/officeDocument/2006/relationships/image" Target="../media/image90.emf"/><Relationship Id="rId20" Type="http://schemas.openxmlformats.org/officeDocument/2006/relationships/image" Target="../media/image43.emf"/><Relationship Id="rId41" Type="http://schemas.openxmlformats.org/officeDocument/2006/relationships/image" Target="../media/image64.emf"/><Relationship Id="rId54" Type="http://schemas.openxmlformats.org/officeDocument/2006/relationships/image" Target="../media/image77.emf"/><Relationship Id="rId62" Type="http://schemas.openxmlformats.org/officeDocument/2006/relationships/image" Target="../media/image85.emf"/><Relationship Id="rId70" Type="http://schemas.openxmlformats.org/officeDocument/2006/relationships/image" Target="../media/image93.emf"/><Relationship Id="rId75" Type="http://schemas.openxmlformats.org/officeDocument/2006/relationships/image" Target="../media/image98.emf"/><Relationship Id="rId1" Type="http://schemas.openxmlformats.org/officeDocument/2006/relationships/image" Target="../media/image24.emf"/><Relationship Id="rId6"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26" Type="http://schemas.openxmlformats.org/officeDocument/2006/relationships/image" Target="../media/image130.emf"/><Relationship Id="rId117" Type="http://schemas.openxmlformats.org/officeDocument/2006/relationships/image" Target="../media/image221.emf"/><Relationship Id="rId21" Type="http://schemas.openxmlformats.org/officeDocument/2006/relationships/image" Target="../media/image125.emf"/><Relationship Id="rId42" Type="http://schemas.openxmlformats.org/officeDocument/2006/relationships/image" Target="../media/image146.emf"/><Relationship Id="rId47" Type="http://schemas.openxmlformats.org/officeDocument/2006/relationships/image" Target="../media/image151.emf"/><Relationship Id="rId63" Type="http://schemas.openxmlformats.org/officeDocument/2006/relationships/image" Target="../media/image167.emf"/><Relationship Id="rId68" Type="http://schemas.openxmlformats.org/officeDocument/2006/relationships/image" Target="../media/image172.emf"/><Relationship Id="rId84" Type="http://schemas.openxmlformats.org/officeDocument/2006/relationships/image" Target="../media/image188.emf"/><Relationship Id="rId89" Type="http://schemas.openxmlformats.org/officeDocument/2006/relationships/image" Target="../media/image193.emf"/><Relationship Id="rId112" Type="http://schemas.openxmlformats.org/officeDocument/2006/relationships/image" Target="../media/image216.emf"/><Relationship Id="rId133" Type="http://schemas.openxmlformats.org/officeDocument/2006/relationships/image" Target="../media/image237.emf"/><Relationship Id="rId138" Type="http://schemas.openxmlformats.org/officeDocument/2006/relationships/image" Target="../media/image242.emf"/><Relationship Id="rId154" Type="http://schemas.openxmlformats.org/officeDocument/2006/relationships/image" Target="../media/image258.emf"/><Relationship Id="rId159" Type="http://schemas.openxmlformats.org/officeDocument/2006/relationships/image" Target="../media/image263.emf"/><Relationship Id="rId16" Type="http://schemas.openxmlformats.org/officeDocument/2006/relationships/image" Target="../media/image120.emf"/><Relationship Id="rId107" Type="http://schemas.openxmlformats.org/officeDocument/2006/relationships/image" Target="../media/image211.emf"/><Relationship Id="rId11" Type="http://schemas.openxmlformats.org/officeDocument/2006/relationships/image" Target="../media/image115.emf"/><Relationship Id="rId32" Type="http://schemas.openxmlformats.org/officeDocument/2006/relationships/image" Target="../media/image136.emf"/><Relationship Id="rId37" Type="http://schemas.openxmlformats.org/officeDocument/2006/relationships/image" Target="../media/image141.emf"/><Relationship Id="rId53" Type="http://schemas.openxmlformats.org/officeDocument/2006/relationships/image" Target="../media/image157.emf"/><Relationship Id="rId58" Type="http://schemas.openxmlformats.org/officeDocument/2006/relationships/image" Target="../media/image162.emf"/><Relationship Id="rId74" Type="http://schemas.openxmlformats.org/officeDocument/2006/relationships/image" Target="../media/image178.emf"/><Relationship Id="rId79" Type="http://schemas.openxmlformats.org/officeDocument/2006/relationships/image" Target="../media/image183.emf"/><Relationship Id="rId102" Type="http://schemas.openxmlformats.org/officeDocument/2006/relationships/image" Target="../media/image206.emf"/><Relationship Id="rId123" Type="http://schemas.openxmlformats.org/officeDocument/2006/relationships/image" Target="../media/image227.emf"/><Relationship Id="rId128" Type="http://schemas.openxmlformats.org/officeDocument/2006/relationships/image" Target="../media/image232.emf"/><Relationship Id="rId144" Type="http://schemas.openxmlformats.org/officeDocument/2006/relationships/image" Target="../media/image248.emf"/><Relationship Id="rId149" Type="http://schemas.openxmlformats.org/officeDocument/2006/relationships/image" Target="../media/image253.emf"/><Relationship Id="rId5" Type="http://schemas.openxmlformats.org/officeDocument/2006/relationships/image" Target="../media/image109.emf"/><Relationship Id="rId90" Type="http://schemas.openxmlformats.org/officeDocument/2006/relationships/image" Target="../media/image194.emf"/><Relationship Id="rId95" Type="http://schemas.openxmlformats.org/officeDocument/2006/relationships/image" Target="../media/image199.emf"/><Relationship Id="rId160" Type="http://schemas.openxmlformats.org/officeDocument/2006/relationships/image" Target="../media/image264.emf"/><Relationship Id="rId22" Type="http://schemas.openxmlformats.org/officeDocument/2006/relationships/image" Target="../media/image126.emf"/><Relationship Id="rId27" Type="http://schemas.openxmlformats.org/officeDocument/2006/relationships/image" Target="../media/image131.emf"/><Relationship Id="rId43" Type="http://schemas.openxmlformats.org/officeDocument/2006/relationships/image" Target="../media/image147.emf"/><Relationship Id="rId48" Type="http://schemas.openxmlformats.org/officeDocument/2006/relationships/image" Target="../media/image152.emf"/><Relationship Id="rId64" Type="http://schemas.openxmlformats.org/officeDocument/2006/relationships/image" Target="../media/image168.emf"/><Relationship Id="rId69" Type="http://schemas.openxmlformats.org/officeDocument/2006/relationships/image" Target="../media/image173.emf"/><Relationship Id="rId113" Type="http://schemas.openxmlformats.org/officeDocument/2006/relationships/image" Target="../media/image217.emf"/><Relationship Id="rId118" Type="http://schemas.openxmlformats.org/officeDocument/2006/relationships/image" Target="../media/image222.emf"/><Relationship Id="rId134" Type="http://schemas.openxmlformats.org/officeDocument/2006/relationships/image" Target="../media/image238.emf"/><Relationship Id="rId139" Type="http://schemas.openxmlformats.org/officeDocument/2006/relationships/image" Target="../media/image243.emf"/><Relationship Id="rId80" Type="http://schemas.openxmlformats.org/officeDocument/2006/relationships/image" Target="../media/image184.emf"/><Relationship Id="rId85" Type="http://schemas.openxmlformats.org/officeDocument/2006/relationships/image" Target="../media/image189.emf"/><Relationship Id="rId150" Type="http://schemas.openxmlformats.org/officeDocument/2006/relationships/image" Target="../media/image254.emf"/><Relationship Id="rId155" Type="http://schemas.openxmlformats.org/officeDocument/2006/relationships/image" Target="../media/image259.emf"/><Relationship Id="rId12" Type="http://schemas.openxmlformats.org/officeDocument/2006/relationships/image" Target="../media/image116.emf"/><Relationship Id="rId17" Type="http://schemas.openxmlformats.org/officeDocument/2006/relationships/image" Target="../media/image121.emf"/><Relationship Id="rId33" Type="http://schemas.openxmlformats.org/officeDocument/2006/relationships/image" Target="../media/image137.emf"/><Relationship Id="rId38" Type="http://schemas.openxmlformats.org/officeDocument/2006/relationships/image" Target="../media/image142.emf"/><Relationship Id="rId59" Type="http://schemas.openxmlformats.org/officeDocument/2006/relationships/image" Target="../media/image163.emf"/><Relationship Id="rId103" Type="http://schemas.openxmlformats.org/officeDocument/2006/relationships/image" Target="../media/image207.emf"/><Relationship Id="rId108" Type="http://schemas.openxmlformats.org/officeDocument/2006/relationships/image" Target="../media/image212.emf"/><Relationship Id="rId124" Type="http://schemas.openxmlformats.org/officeDocument/2006/relationships/image" Target="../media/image228.emf"/><Relationship Id="rId129" Type="http://schemas.openxmlformats.org/officeDocument/2006/relationships/image" Target="../media/image233.emf"/><Relationship Id="rId20" Type="http://schemas.openxmlformats.org/officeDocument/2006/relationships/image" Target="../media/image124.emf"/><Relationship Id="rId41" Type="http://schemas.openxmlformats.org/officeDocument/2006/relationships/image" Target="../media/image145.emf"/><Relationship Id="rId54" Type="http://schemas.openxmlformats.org/officeDocument/2006/relationships/image" Target="../media/image158.emf"/><Relationship Id="rId62" Type="http://schemas.openxmlformats.org/officeDocument/2006/relationships/image" Target="../media/image166.emf"/><Relationship Id="rId70" Type="http://schemas.openxmlformats.org/officeDocument/2006/relationships/image" Target="../media/image174.emf"/><Relationship Id="rId75" Type="http://schemas.openxmlformats.org/officeDocument/2006/relationships/image" Target="../media/image179.emf"/><Relationship Id="rId83" Type="http://schemas.openxmlformats.org/officeDocument/2006/relationships/image" Target="../media/image187.emf"/><Relationship Id="rId88" Type="http://schemas.openxmlformats.org/officeDocument/2006/relationships/image" Target="../media/image192.emf"/><Relationship Id="rId91" Type="http://schemas.openxmlformats.org/officeDocument/2006/relationships/image" Target="../media/image195.emf"/><Relationship Id="rId96" Type="http://schemas.openxmlformats.org/officeDocument/2006/relationships/image" Target="../media/image200.emf"/><Relationship Id="rId111" Type="http://schemas.openxmlformats.org/officeDocument/2006/relationships/image" Target="../media/image215.emf"/><Relationship Id="rId132" Type="http://schemas.openxmlformats.org/officeDocument/2006/relationships/image" Target="../media/image236.emf"/><Relationship Id="rId140" Type="http://schemas.openxmlformats.org/officeDocument/2006/relationships/image" Target="../media/image244.emf"/><Relationship Id="rId145" Type="http://schemas.openxmlformats.org/officeDocument/2006/relationships/image" Target="../media/image249.emf"/><Relationship Id="rId153" Type="http://schemas.openxmlformats.org/officeDocument/2006/relationships/image" Target="../media/image257.emf"/><Relationship Id="rId161" Type="http://schemas.openxmlformats.org/officeDocument/2006/relationships/image" Target="../media/image265.emf"/><Relationship Id="rId1" Type="http://schemas.openxmlformats.org/officeDocument/2006/relationships/image" Target="../media/image105.emf"/><Relationship Id="rId6" Type="http://schemas.openxmlformats.org/officeDocument/2006/relationships/image" Target="../media/image110.emf"/><Relationship Id="rId15" Type="http://schemas.openxmlformats.org/officeDocument/2006/relationships/image" Target="../media/image119.emf"/><Relationship Id="rId23" Type="http://schemas.openxmlformats.org/officeDocument/2006/relationships/image" Target="../media/image127.emf"/><Relationship Id="rId28" Type="http://schemas.openxmlformats.org/officeDocument/2006/relationships/image" Target="../media/image132.emf"/><Relationship Id="rId36" Type="http://schemas.openxmlformats.org/officeDocument/2006/relationships/image" Target="../media/image140.emf"/><Relationship Id="rId49" Type="http://schemas.openxmlformats.org/officeDocument/2006/relationships/image" Target="../media/image153.emf"/><Relationship Id="rId57" Type="http://schemas.openxmlformats.org/officeDocument/2006/relationships/image" Target="../media/image161.emf"/><Relationship Id="rId106" Type="http://schemas.openxmlformats.org/officeDocument/2006/relationships/image" Target="../media/image210.emf"/><Relationship Id="rId114" Type="http://schemas.openxmlformats.org/officeDocument/2006/relationships/image" Target="../media/image218.emf"/><Relationship Id="rId119" Type="http://schemas.openxmlformats.org/officeDocument/2006/relationships/image" Target="../media/image223.emf"/><Relationship Id="rId127" Type="http://schemas.openxmlformats.org/officeDocument/2006/relationships/image" Target="../media/image231.emf"/><Relationship Id="rId10" Type="http://schemas.openxmlformats.org/officeDocument/2006/relationships/image" Target="../media/image114.emf"/><Relationship Id="rId31" Type="http://schemas.openxmlformats.org/officeDocument/2006/relationships/image" Target="../media/image135.emf"/><Relationship Id="rId44" Type="http://schemas.openxmlformats.org/officeDocument/2006/relationships/image" Target="../media/image148.emf"/><Relationship Id="rId52" Type="http://schemas.openxmlformats.org/officeDocument/2006/relationships/image" Target="../media/image156.emf"/><Relationship Id="rId60" Type="http://schemas.openxmlformats.org/officeDocument/2006/relationships/image" Target="../media/image164.emf"/><Relationship Id="rId65" Type="http://schemas.openxmlformats.org/officeDocument/2006/relationships/image" Target="../media/image169.emf"/><Relationship Id="rId73" Type="http://schemas.openxmlformats.org/officeDocument/2006/relationships/image" Target="../media/image177.emf"/><Relationship Id="rId78" Type="http://schemas.openxmlformats.org/officeDocument/2006/relationships/image" Target="../media/image182.emf"/><Relationship Id="rId81" Type="http://schemas.openxmlformats.org/officeDocument/2006/relationships/image" Target="../media/image185.emf"/><Relationship Id="rId86" Type="http://schemas.openxmlformats.org/officeDocument/2006/relationships/image" Target="../media/image190.emf"/><Relationship Id="rId94" Type="http://schemas.openxmlformats.org/officeDocument/2006/relationships/image" Target="../media/image198.emf"/><Relationship Id="rId99" Type="http://schemas.openxmlformats.org/officeDocument/2006/relationships/image" Target="../media/image203.emf"/><Relationship Id="rId101" Type="http://schemas.openxmlformats.org/officeDocument/2006/relationships/image" Target="../media/image205.emf"/><Relationship Id="rId122" Type="http://schemas.openxmlformats.org/officeDocument/2006/relationships/image" Target="../media/image226.emf"/><Relationship Id="rId130" Type="http://schemas.openxmlformats.org/officeDocument/2006/relationships/image" Target="../media/image234.emf"/><Relationship Id="rId135" Type="http://schemas.openxmlformats.org/officeDocument/2006/relationships/image" Target="../media/image239.emf"/><Relationship Id="rId143" Type="http://schemas.openxmlformats.org/officeDocument/2006/relationships/image" Target="../media/image247.emf"/><Relationship Id="rId148" Type="http://schemas.openxmlformats.org/officeDocument/2006/relationships/image" Target="../media/image252.emf"/><Relationship Id="rId151" Type="http://schemas.openxmlformats.org/officeDocument/2006/relationships/image" Target="../media/image255.emf"/><Relationship Id="rId156" Type="http://schemas.openxmlformats.org/officeDocument/2006/relationships/image" Target="../media/image260.emf"/><Relationship Id="rId4" Type="http://schemas.openxmlformats.org/officeDocument/2006/relationships/image" Target="../media/image108.emf"/><Relationship Id="rId9" Type="http://schemas.openxmlformats.org/officeDocument/2006/relationships/image" Target="../media/image113.emf"/><Relationship Id="rId13" Type="http://schemas.openxmlformats.org/officeDocument/2006/relationships/image" Target="../media/image117.emf"/><Relationship Id="rId18" Type="http://schemas.openxmlformats.org/officeDocument/2006/relationships/image" Target="../media/image122.emf"/><Relationship Id="rId39" Type="http://schemas.openxmlformats.org/officeDocument/2006/relationships/image" Target="../media/image143.emf"/><Relationship Id="rId109" Type="http://schemas.openxmlformats.org/officeDocument/2006/relationships/image" Target="../media/image213.emf"/><Relationship Id="rId34" Type="http://schemas.openxmlformats.org/officeDocument/2006/relationships/image" Target="../media/image138.emf"/><Relationship Id="rId50" Type="http://schemas.openxmlformats.org/officeDocument/2006/relationships/image" Target="../media/image154.emf"/><Relationship Id="rId55" Type="http://schemas.openxmlformats.org/officeDocument/2006/relationships/image" Target="../media/image159.emf"/><Relationship Id="rId76" Type="http://schemas.openxmlformats.org/officeDocument/2006/relationships/image" Target="../media/image180.emf"/><Relationship Id="rId97" Type="http://schemas.openxmlformats.org/officeDocument/2006/relationships/image" Target="../media/image201.emf"/><Relationship Id="rId104" Type="http://schemas.openxmlformats.org/officeDocument/2006/relationships/image" Target="../media/image208.emf"/><Relationship Id="rId120" Type="http://schemas.openxmlformats.org/officeDocument/2006/relationships/image" Target="../media/image224.emf"/><Relationship Id="rId125" Type="http://schemas.openxmlformats.org/officeDocument/2006/relationships/image" Target="../media/image229.emf"/><Relationship Id="rId141" Type="http://schemas.openxmlformats.org/officeDocument/2006/relationships/image" Target="../media/image245.emf"/><Relationship Id="rId146" Type="http://schemas.openxmlformats.org/officeDocument/2006/relationships/image" Target="../media/image250.emf"/><Relationship Id="rId7" Type="http://schemas.openxmlformats.org/officeDocument/2006/relationships/image" Target="../media/image111.emf"/><Relationship Id="rId71" Type="http://schemas.openxmlformats.org/officeDocument/2006/relationships/image" Target="../media/image175.emf"/><Relationship Id="rId92" Type="http://schemas.openxmlformats.org/officeDocument/2006/relationships/image" Target="../media/image196.emf"/><Relationship Id="rId162" Type="http://schemas.openxmlformats.org/officeDocument/2006/relationships/image" Target="../media/image266.emf"/><Relationship Id="rId2" Type="http://schemas.openxmlformats.org/officeDocument/2006/relationships/image" Target="../media/image106.emf"/><Relationship Id="rId29" Type="http://schemas.openxmlformats.org/officeDocument/2006/relationships/image" Target="../media/image133.emf"/><Relationship Id="rId24" Type="http://schemas.openxmlformats.org/officeDocument/2006/relationships/image" Target="../media/image128.emf"/><Relationship Id="rId40" Type="http://schemas.openxmlformats.org/officeDocument/2006/relationships/image" Target="../media/image144.emf"/><Relationship Id="rId45" Type="http://schemas.openxmlformats.org/officeDocument/2006/relationships/image" Target="../media/image149.emf"/><Relationship Id="rId66" Type="http://schemas.openxmlformats.org/officeDocument/2006/relationships/image" Target="../media/image170.emf"/><Relationship Id="rId87" Type="http://schemas.openxmlformats.org/officeDocument/2006/relationships/image" Target="../media/image191.emf"/><Relationship Id="rId110" Type="http://schemas.openxmlformats.org/officeDocument/2006/relationships/image" Target="../media/image214.emf"/><Relationship Id="rId115" Type="http://schemas.openxmlformats.org/officeDocument/2006/relationships/image" Target="../media/image219.emf"/><Relationship Id="rId131" Type="http://schemas.openxmlformats.org/officeDocument/2006/relationships/image" Target="../media/image235.emf"/><Relationship Id="rId136" Type="http://schemas.openxmlformats.org/officeDocument/2006/relationships/image" Target="../media/image240.emf"/><Relationship Id="rId157" Type="http://schemas.openxmlformats.org/officeDocument/2006/relationships/image" Target="../media/image261.emf"/><Relationship Id="rId61" Type="http://schemas.openxmlformats.org/officeDocument/2006/relationships/image" Target="../media/image165.emf"/><Relationship Id="rId82" Type="http://schemas.openxmlformats.org/officeDocument/2006/relationships/image" Target="../media/image186.emf"/><Relationship Id="rId152" Type="http://schemas.openxmlformats.org/officeDocument/2006/relationships/image" Target="../media/image256.emf"/><Relationship Id="rId19" Type="http://schemas.openxmlformats.org/officeDocument/2006/relationships/image" Target="../media/image123.emf"/><Relationship Id="rId14" Type="http://schemas.openxmlformats.org/officeDocument/2006/relationships/image" Target="../media/image118.emf"/><Relationship Id="rId30" Type="http://schemas.openxmlformats.org/officeDocument/2006/relationships/image" Target="../media/image134.emf"/><Relationship Id="rId35" Type="http://schemas.openxmlformats.org/officeDocument/2006/relationships/image" Target="../media/image139.emf"/><Relationship Id="rId56" Type="http://schemas.openxmlformats.org/officeDocument/2006/relationships/image" Target="../media/image160.emf"/><Relationship Id="rId77" Type="http://schemas.openxmlformats.org/officeDocument/2006/relationships/image" Target="../media/image181.emf"/><Relationship Id="rId100" Type="http://schemas.openxmlformats.org/officeDocument/2006/relationships/image" Target="../media/image204.emf"/><Relationship Id="rId105" Type="http://schemas.openxmlformats.org/officeDocument/2006/relationships/image" Target="../media/image209.emf"/><Relationship Id="rId126" Type="http://schemas.openxmlformats.org/officeDocument/2006/relationships/image" Target="../media/image230.emf"/><Relationship Id="rId147" Type="http://schemas.openxmlformats.org/officeDocument/2006/relationships/image" Target="../media/image251.emf"/><Relationship Id="rId8" Type="http://schemas.openxmlformats.org/officeDocument/2006/relationships/image" Target="../media/image112.emf"/><Relationship Id="rId51" Type="http://schemas.openxmlformats.org/officeDocument/2006/relationships/image" Target="../media/image155.emf"/><Relationship Id="rId72" Type="http://schemas.openxmlformats.org/officeDocument/2006/relationships/image" Target="../media/image176.emf"/><Relationship Id="rId93" Type="http://schemas.openxmlformats.org/officeDocument/2006/relationships/image" Target="../media/image197.emf"/><Relationship Id="rId98" Type="http://schemas.openxmlformats.org/officeDocument/2006/relationships/image" Target="../media/image202.emf"/><Relationship Id="rId121" Type="http://schemas.openxmlformats.org/officeDocument/2006/relationships/image" Target="../media/image225.emf"/><Relationship Id="rId142" Type="http://schemas.openxmlformats.org/officeDocument/2006/relationships/image" Target="../media/image246.emf"/><Relationship Id="rId3" Type="http://schemas.openxmlformats.org/officeDocument/2006/relationships/image" Target="../media/image107.emf"/><Relationship Id="rId25" Type="http://schemas.openxmlformats.org/officeDocument/2006/relationships/image" Target="../media/image129.emf"/><Relationship Id="rId46" Type="http://schemas.openxmlformats.org/officeDocument/2006/relationships/image" Target="../media/image150.emf"/><Relationship Id="rId67" Type="http://schemas.openxmlformats.org/officeDocument/2006/relationships/image" Target="../media/image171.emf"/><Relationship Id="rId116" Type="http://schemas.openxmlformats.org/officeDocument/2006/relationships/image" Target="../media/image220.emf"/><Relationship Id="rId137" Type="http://schemas.openxmlformats.org/officeDocument/2006/relationships/image" Target="../media/image241.emf"/><Relationship Id="rId158" Type="http://schemas.openxmlformats.org/officeDocument/2006/relationships/image" Target="../media/image262.emf"/></Relationships>
</file>

<file path=ppt/drawings/_rels/vmlDrawing3.vml.rels><?xml version="1.0" encoding="UTF-8" standalone="yes"?>
<Relationships xmlns="http://schemas.openxmlformats.org/package/2006/relationships"><Relationship Id="rId13" Type="http://schemas.openxmlformats.org/officeDocument/2006/relationships/image" Target="../media/image282.emf"/><Relationship Id="rId18" Type="http://schemas.openxmlformats.org/officeDocument/2006/relationships/image" Target="../media/image287.emf"/><Relationship Id="rId26" Type="http://schemas.openxmlformats.org/officeDocument/2006/relationships/image" Target="../media/image295.emf"/><Relationship Id="rId39" Type="http://schemas.openxmlformats.org/officeDocument/2006/relationships/image" Target="../media/image308.emf"/><Relationship Id="rId21" Type="http://schemas.openxmlformats.org/officeDocument/2006/relationships/image" Target="../media/image290.emf"/><Relationship Id="rId34" Type="http://schemas.openxmlformats.org/officeDocument/2006/relationships/image" Target="../media/image303.emf"/><Relationship Id="rId42" Type="http://schemas.openxmlformats.org/officeDocument/2006/relationships/image" Target="../media/image311.emf"/><Relationship Id="rId47" Type="http://schemas.openxmlformats.org/officeDocument/2006/relationships/image" Target="../media/image316.emf"/><Relationship Id="rId50" Type="http://schemas.openxmlformats.org/officeDocument/2006/relationships/image" Target="../media/image319.emf"/><Relationship Id="rId55" Type="http://schemas.openxmlformats.org/officeDocument/2006/relationships/image" Target="../media/image324.emf"/><Relationship Id="rId63" Type="http://schemas.openxmlformats.org/officeDocument/2006/relationships/image" Target="../media/image332.emf"/><Relationship Id="rId68" Type="http://schemas.openxmlformats.org/officeDocument/2006/relationships/image" Target="../media/image337.emf"/><Relationship Id="rId7" Type="http://schemas.openxmlformats.org/officeDocument/2006/relationships/image" Target="../media/image276.emf"/><Relationship Id="rId71" Type="http://schemas.openxmlformats.org/officeDocument/2006/relationships/image" Target="../media/image340.emf"/><Relationship Id="rId2" Type="http://schemas.openxmlformats.org/officeDocument/2006/relationships/image" Target="../media/image271.emf"/><Relationship Id="rId16" Type="http://schemas.openxmlformats.org/officeDocument/2006/relationships/image" Target="../media/image285.emf"/><Relationship Id="rId29" Type="http://schemas.openxmlformats.org/officeDocument/2006/relationships/image" Target="../media/image298.emf"/><Relationship Id="rId1" Type="http://schemas.openxmlformats.org/officeDocument/2006/relationships/image" Target="../media/image270.emf"/><Relationship Id="rId6" Type="http://schemas.openxmlformats.org/officeDocument/2006/relationships/image" Target="../media/image275.emf"/><Relationship Id="rId11" Type="http://schemas.openxmlformats.org/officeDocument/2006/relationships/image" Target="../media/image280.emf"/><Relationship Id="rId24" Type="http://schemas.openxmlformats.org/officeDocument/2006/relationships/image" Target="../media/image293.emf"/><Relationship Id="rId32" Type="http://schemas.openxmlformats.org/officeDocument/2006/relationships/image" Target="../media/image301.emf"/><Relationship Id="rId37" Type="http://schemas.openxmlformats.org/officeDocument/2006/relationships/image" Target="../media/image306.emf"/><Relationship Id="rId40" Type="http://schemas.openxmlformats.org/officeDocument/2006/relationships/image" Target="../media/image309.emf"/><Relationship Id="rId45" Type="http://schemas.openxmlformats.org/officeDocument/2006/relationships/image" Target="../media/image314.emf"/><Relationship Id="rId53" Type="http://schemas.openxmlformats.org/officeDocument/2006/relationships/image" Target="../media/image322.emf"/><Relationship Id="rId58" Type="http://schemas.openxmlformats.org/officeDocument/2006/relationships/image" Target="../media/image327.emf"/><Relationship Id="rId66" Type="http://schemas.openxmlformats.org/officeDocument/2006/relationships/image" Target="../media/image335.emf"/><Relationship Id="rId5" Type="http://schemas.openxmlformats.org/officeDocument/2006/relationships/image" Target="../media/image274.emf"/><Relationship Id="rId15" Type="http://schemas.openxmlformats.org/officeDocument/2006/relationships/image" Target="../media/image284.emf"/><Relationship Id="rId23" Type="http://schemas.openxmlformats.org/officeDocument/2006/relationships/image" Target="../media/image292.emf"/><Relationship Id="rId28" Type="http://schemas.openxmlformats.org/officeDocument/2006/relationships/image" Target="../media/image297.emf"/><Relationship Id="rId36" Type="http://schemas.openxmlformats.org/officeDocument/2006/relationships/image" Target="../media/image305.emf"/><Relationship Id="rId49" Type="http://schemas.openxmlformats.org/officeDocument/2006/relationships/image" Target="../media/image318.emf"/><Relationship Id="rId57" Type="http://schemas.openxmlformats.org/officeDocument/2006/relationships/image" Target="../media/image326.emf"/><Relationship Id="rId61" Type="http://schemas.openxmlformats.org/officeDocument/2006/relationships/image" Target="../media/image330.emf"/><Relationship Id="rId10" Type="http://schemas.openxmlformats.org/officeDocument/2006/relationships/image" Target="../media/image279.emf"/><Relationship Id="rId19" Type="http://schemas.openxmlformats.org/officeDocument/2006/relationships/image" Target="../media/image288.emf"/><Relationship Id="rId31" Type="http://schemas.openxmlformats.org/officeDocument/2006/relationships/image" Target="../media/image300.emf"/><Relationship Id="rId44" Type="http://schemas.openxmlformats.org/officeDocument/2006/relationships/image" Target="../media/image313.emf"/><Relationship Id="rId52" Type="http://schemas.openxmlformats.org/officeDocument/2006/relationships/image" Target="../media/image321.emf"/><Relationship Id="rId60" Type="http://schemas.openxmlformats.org/officeDocument/2006/relationships/image" Target="../media/image329.emf"/><Relationship Id="rId65" Type="http://schemas.openxmlformats.org/officeDocument/2006/relationships/image" Target="../media/image334.emf"/><Relationship Id="rId4" Type="http://schemas.openxmlformats.org/officeDocument/2006/relationships/image" Target="../media/image273.emf"/><Relationship Id="rId9" Type="http://schemas.openxmlformats.org/officeDocument/2006/relationships/image" Target="../media/image278.emf"/><Relationship Id="rId14" Type="http://schemas.openxmlformats.org/officeDocument/2006/relationships/image" Target="../media/image283.emf"/><Relationship Id="rId22" Type="http://schemas.openxmlformats.org/officeDocument/2006/relationships/image" Target="../media/image291.emf"/><Relationship Id="rId27" Type="http://schemas.openxmlformats.org/officeDocument/2006/relationships/image" Target="../media/image296.emf"/><Relationship Id="rId30" Type="http://schemas.openxmlformats.org/officeDocument/2006/relationships/image" Target="../media/image299.emf"/><Relationship Id="rId35" Type="http://schemas.openxmlformats.org/officeDocument/2006/relationships/image" Target="../media/image304.emf"/><Relationship Id="rId43" Type="http://schemas.openxmlformats.org/officeDocument/2006/relationships/image" Target="../media/image312.emf"/><Relationship Id="rId48" Type="http://schemas.openxmlformats.org/officeDocument/2006/relationships/image" Target="../media/image317.emf"/><Relationship Id="rId56" Type="http://schemas.openxmlformats.org/officeDocument/2006/relationships/image" Target="../media/image325.emf"/><Relationship Id="rId64" Type="http://schemas.openxmlformats.org/officeDocument/2006/relationships/image" Target="../media/image333.emf"/><Relationship Id="rId69" Type="http://schemas.openxmlformats.org/officeDocument/2006/relationships/image" Target="../media/image338.emf"/><Relationship Id="rId8" Type="http://schemas.openxmlformats.org/officeDocument/2006/relationships/image" Target="../media/image277.emf"/><Relationship Id="rId51" Type="http://schemas.openxmlformats.org/officeDocument/2006/relationships/image" Target="../media/image320.emf"/><Relationship Id="rId72" Type="http://schemas.openxmlformats.org/officeDocument/2006/relationships/image" Target="../media/image341.emf"/><Relationship Id="rId3" Type="http://schemas.openxmlformats.org/officeDocument/2006/relationships/image" Target="../media/image272.emf"/><Relationship Id="rId12" Type="http://schemas.openxmlformats.org/officeDocument/2006/relationships/image" Target="../media/image281.emf"/><Relationship Id="rId17" Type="http://schemas.openxmlformats.org/officeDocument/2006/relationships/image" Target="../media/image286.emf"/><Relationship Id="rId25" Type="http://schemas.openxmlformats.org/officeDocument/2006/relationships/image" Target="../media/image294.emf"/><Relationship Id="rId33" Type="http://schemas.openxmlformats.org/officeDocument/2006/relationships/image" Target="../media/image302.emf"/><Relationship Id="rId38" Type="http://schemas.openxmlformats.org/officeDocument/2006/relationships/image" Target="../media/image307.emf"/><Relationship Id="rId46" Type="http://schemas.openxmlformats.org/officeDocument/2006/relationships/image" Target="../media/image315.emf"/><Relationship Id="rId59" Type="http://schemas.openxmlformats.org/officeDocument/2006/relationships/image" Target="../media/image328.emf"/><Relationship Id="rId67" Type="http://schemas.openxmlformats.org/officeDocument/2006/relationships/image" Target="../media/image336.emf"/><Relationship Id="rId20" Type="http://schemas.openxmlformats.org/officeDocument/2006/relationships/image" Target="../media/image289.emf"/><Relationship Id="rId41" Type="http://schemas.openxmlformats.org/officeDocument/2006/relationships/image" Target="../media/image310.emf"/><Relationship Id="rId54" Type="http://schemas.openxmlformats.org/officeDocument/2006/relationships/image" Target="../media/image323.emf"/><Relationship Id="rId62" Type="http://schemas.openxmlformats.org/officeDocument/2006/relationships/image" Target="../media/image331.emf"/><Relationship Id="rId70" Type="http://schemas.openxmlformats.org/officeDocument/2006/relationships/image" Target="../media/image339.emf"/></Relationships>
</file>

<file path=ppt/drawings/_rels/vmlDrawing4.vml.rels><?xml version="1.0" encoding="UTF-8" standalone="yes"?>
<Relationships xmlns="http://schemas.openxmlformats.org/package/2006/relationships"><Relationship Id="rId26" Type="http://schemas.openxmlformats.org/officeDocument/2006/relationships/image" Target="../media/image369.emf"/><Relationship Id="rId21" Type="http://schemas.openxmlformats.org/officeDocument/2006/relationships/image" Target="../media/image364.emf"/><Relationship Id="rId42" Type="http://schemas.openxmlformats.org/officeDocument/2006/relationships/image" Target="../media/image385.emf"/><Relationship Id="rId47" Type="http://schemas.openxmlformats.org/officeDocument/2006/relationships/image" Target="../media/image390.emf"/><Relationship Id="rId63" Type="http://schemas.openxmlformats.org/officeDocument/2006/relationships/image" Target="../media/image406.emf"/><Relationship Id="rId68" Type="http://schemas.openxmlformats.org/officeDocument/2006/relationships/image" Target="../media/image411.emf"/><Relationship Id="rId84" Type="http://schemas.openxmlformats.org/officeDocument/2006/relationships/image" Target="../media/image427.emf"/><Relationship Id="rId89" Type="http://schemas.openxmlformats.org/officeDocument/2006/relationships/image" Target="../media/image432.emf"/><Relationship Id="rId7" Type="http://schemas.openxmlformats.org/officeDocument/2006/relationships/image" Target="../media/image350.emf"/><Relationship Id="rId71" Type="http://schemas.openxmlformats.org/officeDocument/2006/relationships/image" Target="../media/image414.emf"/><Relationship Id="rId92" Type="http://schemas.openxmlformats.org/officeDocument/2006/relationships/image" Target="../media/image435.emf"/><Relationship Id="rId2" Type="http://schemas.openxmlformats.org/officeDocument/2006/relationships/image" Target="../media/image345.emf"/><Relationship Id="rId16" Type="http://schemas.openxmlformats.org/officeDocument/2006/relationships/image" Target="../media/image359.emf"/><Relationship Id="rId29" Type="http://schemas.openxmlformats.org/officeDocument/2006/relationships/image" Target="../media/image372.emf"/><Relationship Id="rId107" Type="http://schemas.openxmlformats.org/officeDocument/2006/relationships/image" Target="../media/image450.emf"/><Relationship Id="rId11" Type="http://schemas.openxmlformats.org/officeDocument/2006/relationships/image" Target="../media/image354.emf"/><Relationship Id="rId24" Type="http://schemas.openxmlformats.org/officeDocument/2006/relationships/image" Target="../media/image367.emf"/><Relationship Id="rId32" Type="http://schemas.openxmlformats.org/officeDocument/2006/relationships/image" Target="../media/image375.emf"/><Relationship Id="rId37" Type="http://schemas.openxmlformats.org/officeDocument/2006/relationships/image" Target="../media/image380.emf"/><Relationship Id="rId40" Type="http://schemas.openxmlformats.org/officeDocument/2006/relationships/image" Target="../media/image383.emf"/><Relationship Id="rId45" Type="http://schemas.openxmlformats.org/officeDocument/2006/relationships/image" Target="../media/image388.emf"/><Relationship Id="rId53" Type="http://schemas.openxmlformats.org/officeDocument/2006/relationships/image" Target="../media/image396.emf"/><Relationship Id="rId58" Type="http://schemas.openxmlformats.org/officeDocument/2006/relationships/image" Target="../media/image401.emf"/><Relationship Id="rId66" Type="http://schemas.openxmlformats.org/officeDocument/2006/relationships/image" Target="../media/image409.emf"/><Relationship Id="rId74" Type="http://schemas.openxmlformats.org/officeDocument/2006/relationships/image" Target="../media/image417.emf"/><Relationship Id="rId79" Type="http://schemas.openxmlformats.org/officeDocument/2006/relationships/image" Target="../media/image422.emf"/><Relationship Id="rId87" Type="http://schemas.openxmlformats.org/officeDocument/2006/relationships/image" Target="../media/image430.emf"/><Relationship Id="rId102" Type="http://schemas.openxmlformats.org/officeDocument/2006/relationships/image" Target="../media/image445.emf"/><Relationship Id="rId5" Type="http://schemas.openxmlformats.org/officeDocument/2006/relationships/image" Target="../media/image348.emf"/><Relationship Id="rId61" Type="http://schemas.openxmlformats.org/officeDocument/2006/relationships/image" Target="../media/image404.emf"/><Relationship Id="rId82" Type="http://schemas.openxmlformats.org/officeDocument/2006/relationships/image" Target="../media/image425.emf"/><Relationship Id="rId90" Type="http://schemas.openxmlformats.org/officeDocument/2006/relationships/image" Target="../media/image433.emf"/><Relationship Id="rId95" Type="http://schemas.openxmlformats.org/officeDocument/2006/relationships/image" Target="../media/image438.emf"/><Relationship Id="rId19" Type="http://schemas.openxmlformats.org/officeDocument/2006/relationships/image" Target="../media/image362.emf"/><Relationship Id="rId14" Type="http://schemas.openxmlformats.org/officeDocument/2006/relationships/image" Target="../media/image357.emf"/><Relationship Id="rId22" Type="http://schemas.openxmlformats.org/officeDocument/2006/relationships/image" Target="../media/image365.emf"/><Relationship Id="rId27" Type="http://schemas.openxmlformats.org/officeDocument/2006/relationships/image" Target="../media/image370.emf"/><Relationship Id="rId30" Type="http://schemas.openxmlformats.org/officeDocument/2006/relationships/image" Target="../media/image373.emf"/><Relationship Id="rId35" Type="http://schemas.openxmlformats.org/officeDocument/2006/relationships/image" Target="../media/image378.emf"/><Relationship Id="rId43" Type="http://schemas.openxmlformats.org/officeDocument/2006/relationships/image" Target="../media/image386.emf"/><Relationship Id="rId48" Type="http://schemas.openxmlformats.org/officeDocument/2006/relationships/image" Target="../media/image391.emf"/><Relationship Id="rId56" Type="http://schemas.openxmlformats.org/officeDocument/2006/relationships/image" Target="../media/image399.emf"/><Relationship Id="rId64" Type="http://schemas.openxmlformats.org/officeDocument/2006/relationships/image" Target="../media/image407.emf"/><Relationship Id="rId69" Type="http://schemas.openxmlformats.org/officeDocument/2006/relationships/image" Target="../media/image412.emf"/><Relationship Id="rId77" Type="http://schemas.openxmlformats.org/officeDocument/2006/relationships/image" Target="../media/image420.emf"/><Relationship Id="rId100" Type="http://schemas.openxmlformats.org/officeDocument/2006/relationships/image" Target="../media/image443.emf"/><Relationship Id="rId105" Type="http://schemas.openxmlformats.org/officeDocument/2006/relationships/image" Target="../media/image448.emf"/><Relationship Id="rId8" Type="http://schemas.openxmlformats.org/officeDocument/2006/relationships/image" Target="../media/image351.emf"/><Relationship Id="rId51" Type="http://schemas.openxmlformats.org/officeDocument/2006/relationships/image" Target="../media/image394.emf"/><Relationship Id="rId72" Type="http://schemas.openxmlformats.org/officeDocument/2006/relationships/image" Target="../media/image415.emf"/><Relationship Id="rId80" Type="http://schemas.openxmlformats.org/officeDocument/2006/relationships/image" Target="../media/image423.emf"/><Relationship Id="rId85" Type="http://schemas.openxmlformats.org/officeDocument/2006/relationships/image" Target="../media/image428.emf"/><Relationship Id="rId93" Type="http://schemas.openxmlformats.org/officeDocument/2006/relationships/image" Target="../media/image436.emf"/><Relationship Id="rId98" Type="http://schemas.openxmlformats.org/officeDocument/2006/relationships/image" Target="../media/image441.emf"/><Relationship Id="rId3" Type="http://schemas.openxmlformats.org/officeDocument/2006/relationships/image" Target="../media/image346.emf"/><Relationship Id="rId12" Type="http://schemas.openxmlformats.org/officeDocument/2006/relationships/image" Target="../media/image355.emf"/><Relationship Id="rId17" Type="http://schemas.openxmlformats.org/officeDocument/2006/relationships/image" Target="../media/image360.emf"/><Relationship Id="rId25" Type="http://schemas.openxmlformats.org/officeDocument/2006/relationships/image" Target="../media/image368.emf"/><Relationship Id="rId33" Type="http://schemas.openxmlformats.org/officeDocument/2006/relationships/image" Target="../media/image376.emf"/><Relationship Id="rId38" Type="http://schemas.openxmlformats.org/officeDocument/2006/relationships/image" Target="../media/image381.emf"/><Relationship Id="rId46" Type="http://schemas.openxmlformats.org/officeDocument/2006/relationships/image" Target="../media/image389.emf"/><Relationship Id="rId59" Type="http://schemas.openxmlformats.org/officeDocument/2006/relationships/image" Target="../media/image402.emf"/><Relationship Id="rId67" Type="http://schemas.openxmlformats.org/officeDocument/2006/relationships/image" Target="../media/image410.emf"/><Relationship Id="rId103" Type="http://schemas.openxmlformats.org/officeDocument/2006/relationships/image" Target="../media/image446.emf"/><Relationship Id="rId108" Type="http://schemas.openxmlformats.org/officeDocument/2006/relationships/image" Target="../media/image451.emf"/><Relationship Id="rId20" Type="http://schemas.openxmlformats.org/officeDocument/2006/relationships/image" Target="../media/image363.emf"/><Relationship Id="rId41" Type="http://schemas.openxmlformats.org/officeDocument/2006/relationships/image" Target="../media/image384.emf"/><Relationship Id="rId54" Type="http://schemas.openxmlformats.org/officeDocument/2006/relationships/image" Target="../media/image397.emf"/><Relationship Id="rId62" Type="http://schemas.openxmlformats.org/officeDocument/2006/relationships/image" Target="../media/image405.emf"/><Relationship Id="rId70" Type="http://schemas.openxmlformats.org/officeDocument/2006/relationships/image" Target="../media/image413.emf"/><Relationship Id="rId75" Type="http://schemas.openxmlformats.org/officeDocument/2006/relationships/image" Target="../media/image418.emf"/><Relationship Id="rId83" Type="http://schemas.openxmlformats.org/officeDocument/2006/relationships/image" Target="../media/image426.emf"/><Relationship Id="rId88" Type="http://schemas.openxmlformats.org/officeDocument/2006/relationships/image" Target="../media/image431.emf"/><Relationship Id="rId91" Type="http://schemas.openxmlformats.org/officeDocument/2006/relationships/image" Target="../media/image434.emf"/><Relationship Id="rId96" Type="http://schemas.openxmlformats.org/officeDocument/2006/relationships/image" Target="../media/image439.emf"/><Relationship Id="rId1" Type="http://schemas.openxmlformats.org/officeDocument/2006/relationships/image" Target="../media/image344.emf"/><Relationship Id="rId6" Type="http://schemas.openxmlformats.org/officeDocument/2006/relationships/image" Target="../media/image349.emf"/><Relationship Id="rId15" Type="http://schemas.openxmlformats.org/officeDocument/2006/relationships/image" Target="../media/image358.emf"/><Relationship Id="rId23" Type="http://schemas.openxmlformats.org/officeDocument/2006/relationships/image" Target="../media/image366.emf"/><Relationship Id="rId28" Type="http://schemas.openxmlformats.org/officeDocument/2006/relationships/image" Target="../media/image371.emf"/><Relationship Id="rId36" Type="http://schemas.openxmlformats.org/officeDocument/2006/relationships/image" Target="../media/image379.emf"/><Relationship Id="rId49" Type="http://schemas.openxmlformats.org/officeDocument/2006/relationships/image" Target="../media/image392.emf"/><Relationship Id="rId57" Type="http://schemas.openxmlformats.org/officeDocument/2006/relationships/image" Target="../media/image400.emf"/><Relationship Id="rId106" Type="http://schemas.openxmlformats.org/officeDocument/2006/relationships/image" Target="../media/image449.emf"/><Relationship Id="rId10" Type="http://schemas.openxmlformats.org/officeDocument/2006/relationships/image" Target="../media/image353.emf"/><Relationship Id="rId31" Type="http://schemas.openxmlformats.org/officeDocument/2006/relationships/image" Target="../media/image374.emf"/><Relationship Id="rId44" Type="http://schemas.openxmlformats.org/officeDocument/2006/relationships/image" Target="../media/image387.emf"/><Relationship Id="rId52" Type="http://schemas.openxmlformats.org/officeDocument/2006/relationships/image" Target="../media/image395.emf"/><Relationship Id="rId60" Type="http://schemas.openxmlformats.org/officeDocument/2006/relationships/image" Target="../media/image403.emf"/><Relationship Id="rId65" Type="http://schemas.openxmlformats.org/officeDocument/2006/relationships/image" Target="../media/image408.emf"/><Relationship Id="rId73" Type="http://schemas.openxmlformats.org/officeDocument/2006/relationships/image" Target="../media/image416.emf"/><Relationship Id="rId78" Type="http://schemas.openxmlformats.org/officeDocument/2006/relationships/image" Target="../media/image421.emf"/><Relationship Id="rId81" Type="http://schemas.openxmlformats.org/officeDocument/2006/relationships/image" Target="../media/image424.emf"/><Relationship Id="rId86" Type="http://schemas.openxmlformats.org/officeDocument/2006/relationships/image" Target="../media/image429.emf"/><Relationship Id="rId94" Type="http://schemas.openxmlformats.org/officeDocument/2006/relationships/image" Target="../media/image437.emf"/><Relationship Id="rId99" Type="http://schemas.openxmlformats.org/officeDocument/2006/relationships/image" Target="../media/image442.emf"/><Relationship Id="rId101" Type="http://schemas.openxmlformats.org/officeDocument/2006/relationships/image" Target="../media/image444.emf"/><Relationship Id="rId4" Type="http://schemas.openxmlformats.org/officeDocument/2006/relationships/image" Target="../media/image347.emf"/><Relationship Id="rId9" Type="http://schemas.openxmlformats.org/officeDocument/2006/relationships/image" Target="../media/image352.emf"/><Relationship Id="rId13" Type="http://schemas.openxmlformats.org/officeDocument/2006/relationships/image" Target="../media/image356.emf"/><Relationship Id="rId18" Type="http://schemas.openxmlformats.org/officeDocument/2006/relationships/image" Target="../media/image361.emf"/><Relationship Id="rId39" Type="http://schemas.openxmlformats.org/officeDocument/2006/relationships/image" Target="../media/image382.emf"/><Relationship Id="rId34" Type="http://schemas.openxmlformats.org/officeDocument/2006/relationships/image" Target="../media/image377.emf"/><Relationship Id="rId50" Type="http://schemas.openxmlformats.org/officeDocument/2006/relationships/image" Target="../media/image393.emf"/><Relationship Id="rId55" Type="http://schemas.openxmlformats.org/officeDocument/2006/relationships/image" Target="../media/image398.emf"/><Relationship Id="rId76" Type="http://schemas.openxmlformats.org/officeDocument/2006/relationships/image" Target="../media/image419.emf"/><Relationship Id="rId97" Type="http://schemas.openxmlformats.org/officeDocument/2006/relationships/image" Target="../media/image440.emf"/><Relationship Id="rId104" Type="http://schemas.openxmlformats.org/officeDocument/2006/relationships/image" Target="../media/image447.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1.emf"/><Relationship Id="rId13" Type="http://schemas.openxmlformats.org/officeDocument/2006/relationships/image" Target="../media/image466.emf"/><Relationship Id="rId18" Type="http://schemas.openxmlformats.org/officeDocument/2006/relationships/image" Target="../media/image471.emf"/><Relationship Id="rId26" Type="http://schemas.openxmlformats.org/officeDocument/2006/relationships/image" Target="../media/image479.emf"/><Relationship Id="rId3" Type="http://schemas.openxmlformats.org/officeDocument/2006/relationships/image" Target="../media/image456.emf"/><Relationship Id="rId21" Type="http://schemas.openxmlformats.org/officeDocument/2006/relationships/image" Target="../media/image474.emf"/><Relationship Id="rId7" Type="http://schemas.openxmlformats.org/officeDocument/2006/relationships/image" Target="../media/image460.emf"/><Relationship Id="rId12" Type="http://schemas.openxmlformats.org/officeDocument/2006/relationships/image" Target="../media/image465.emf"/><Relationship Id="rId17" Type="http://schemas.openxmlformats.org/officeDocument/2006/relationships/image" Target="../media/image470.emf"/><Relationship Id="rId25" Type="http://schemas.openxmlformats.org/officeDocument/2006/relationships/image" Target="../media/image478.emf"/><Relationship Id="rId2" Type="http://schemas.openxmlformats.org/officeDocument/2006/relationships/image" Target="../media/image455.emf"/><Relationship Id="rId16" Type="http://schemas.openxmlformats.org/officeDocument/2006/relationships/image" Target="../media/image469.emf"/><Relationship Id="rId20" Type="http://schemas.openxmlformats.org/officeDocument/2006/relationships/image" Target="../media/image473.emf"/><Relationship Id="rId1" Type="http://schemas.openxmlformats.org/officeDocument/2006/relationships/image" Target="../media/image454.emf"/><Relationship Id="rId6" Type="http://schemas.openxmlformats.org/officeDocument/2006/relationships/image" Target="../media/image459.emf"/><Relationship Id="rId11" Type="http://schemas.openxmlformats.org/officeDocument/2006/relationships/image" Target="../media/image464.emf"/><Relationship Id="rId24" Type="http://schemas.openxmlformats.org/officeDocument/2006/relationships/image" Target="../media/image477.emf"/><Relationship Id="rId5" Type="http://schemas.openxmlformats.org/officeDocument/2006/relationships/image" Target="../media/image458.emf"/><Relationship Id="rId15" Type="http://schemas.openxmlformats.org/officeDocument/2006/relationships/image" Target="../media/image468.emf"/><Relationship Id="rId23" Type="http://schemas.openxmlformats.org/officeDocument/2006/relationships/image" Target="../media/image476.emf"/><Relationship Id="rId28" Type="http://schemas.openxmlformats.org/officeDocument/2006/relationships/image" Target="../media/image481.emf"/><Relationship Id="rId10" Type="http://schemas.openxmlformats.org/officeDocument/2006/relationships/image" Target="../media/image463.emf"/><Relationship Id="rId19" Type="http://schemas.openxmlformats.org/officeDocument/2006/relationships/image" Target="../media/image472.emf"/><Relationship Id="rId4" Type="http://schemas.openxmlformats.org/officeDocument/2006/relationships/image" Target="../media/image457.emf"/><Relationship Id="rId9" Type="http://schemas.openxmlformats.org/officeDocument/2006/relationships/image" Target="../media/image462.emf"/><Relationship Id="rId14" Type="http://schemas.openxmlformats.org/officeDocument/2006/relationships/image" Target="../media/image467.emf"/><Relationship Id="rId22" Type="http://schemas.openxmlformats.org/officeDocument/2006/relationships/image" Target="../media/image475.emf"/><Relationship Id="rId27" Type="http://schemas.openxmlformats.org/officeDocument/2006/relationships/image" Target="../media/image480.emf"/></Relationships>
</file>

<file path=ppt/drawings/_rels/vmlDrawing6.vml.rels><?xml version="1.0" encoding="UTF-8" standalone="yes"?>
<Relationships xmlns="http://schemas.openxmlformats.org/package/2006/relationships"><Relationship Id="rId13" Type="http://schemas.openxmlformats.org/officeDocument/2006/relationships/image" Target="../media/image498.emf"/><Relationship Id="rId18" Type="http://schemas.openxmlformats.org/officeDocument/2006/relationships/image" Target="../media/image503.emf"/><Relationship Id="rId26" Type="http://schemas.openxmlformats.org/officeDocument/2006/relationships/image" Target="../media/image511.emf"/><Relationship Id="rId39" Type="http://schemas.openxmlformats.org/officeDocument/2006/relationships/image" Target="../media/image524.emf"/><Relationship Id="rId21" Type="http://schemas.openxmlformats.org/officeDocument/2006/relationships/image" Target="../media/image506.emf"/><Relationship Id="rId34" Type="http://schemas.openxmlformats.org/officeDocument/2006/relationships/image" Target="../media/image519.emf"/><Relationship Id="rId42" Type="http://schemas.openxmlformats.org/officeDocument/2006/relationships/image" Target="../media/image527.emf"/><Relationship Id="rId47" Type="http://schemas.openxmlformats.org/officeDocument/2006/relationships/image" Target="../media/image532.emf"/><Relationship Id="rId50" Type="http://schemas.openxmlformats.org/officeDocument/2006/relationships/image" Target="../media/image535.emf"/><Relationship Id="rId55" Type="http://schemas.openxmlformats.org/officeDocument/2006/relationships/image" Target="../media/image540.emf"/><Relationship Id="rId63" Type="http://schemas.openxmlformats.org/officeDocument/2006/relationships/image" Target="../media/image548.emf"/><Relationship Id="rId68" Type="http://schemas.openxmlformats.org/officeDocument/2006/relationships/image" Target="../media/image553.emf"/><Relationship Id="rId7" Type="http://schemas.openxmlformats.org/officeDocument/2006/relationships/image" Target="../media/image492.emf"/><Relationship Id="rId71" Type="http://schemas.openxmlformats.org/officeDocument/2006/relationships/image" Target="../media/image556.emf"/><Relationship Id="rId2" Type="http://schemas.openxmlformats.org/officeDocument/2006/relationships/image" Target="../media/image487.emf"/><Relationship Id="rId16" Type="http://schemas.openxmlformats.org/officeDocument/2006/relationships/image" Target="../media/image501.emf"/><Relationship Id="rId29" Type="http://schemas.openxmlformats.org/officeDocument/2006/relationships/image" Target="../media/image514.emf"/><Relationship Id="rId11" Type="http://schemas.openxmlformats.org/officeDocument/2006/relationships/image" Target="../media/image496.emf"/><Relationship Id="rId24" Type="http://schemas.openxmlformats.org/officeDocument/2006/relationships/image" Target="../media/image509.emf"/><Relationship Id="rId32" Type="http://schemas.openxmlformats.org/officeDocument/2006/relationships/image" Target="../media/image517.emf"/><Relationship Id="rId37" Type="http://schemas.openxmlformats.org/officeDocument/2006/relationships/image" Target="../media/image522.emf"/><Relationship Id="rId40" Type="http://schemas.openxmlformats.org/officeDocument/2006/relationships/image" Target="../media/image525.emf"/><Relationship Id="rId45" Type="http://schemas.openxmlformats.org/officeDocument/2006/relationships/image" Target="../media/image530.emf"/><Relationship Id="rId53" Type="http://schemas.openxmlformats.org/officeDocument/2006/relationships/image" Target="../media/image538.emf"/><Relationship Id="rId58" Type="http://schemas.openxmlformats.org/officeDocument/2006/relationships/image" Target="../media/image543.emf"/><Relationship Id="rId66" Type="http://schemas.openxmlformats.org/officeDocument/2006/relationships/image" Target="../media/image551.emf"/><Relationship Id="rId74" Type="http://schemas.openxmlformats.org/officeDocument/2006/relationships/image" Target="../media/image559.emf"/><Relationship Id="rId5" Type="http://schemas.openxmlformats.org/officeDocument/2006/relationships/image" Target="../media/image490.emf"/><Relationship Id="rId15" Type="http://schemas.openxmlformats.org/officeDocument/2006/relationships/image" Target="../media/image500.emf"/><Relationship Id="rId23" Type="http://schemas.openxmlformats.org/officeDocument/2006/relationships/image" Target="../media/image508.emf"/><Relationship Id="rId28" Type="http://schemas.openxmlformats.org/officeDocument/2006/relationships/image" Target="../media/image513.emf"/><Relationship Id="rId36" Type="http://schemas.openxmlformats.org/officeDocument/2006/relationships/image" Target="../media/image521.emf"/><Relationship Id="rId49" Type="http://schemas.openxmlformats.org/officeDocument/2006/relationships/image" Target="../media/image534.emf"/><Relationship Id="rId57" Type="http://schemas.openxmlformats.org/officeDocument/2006/relationships/image" Target="../media/image542.emf"/><Relationship Id="rId61" Type="http://schemas.openxmlformats.org/officeDocument/2006/relationships/image" Target="../media/image546.emf"/><Relationship Id="rId10" Type="http://schemas.openxmlformats.org/officeDocument/2006/relationships/image" Target="../media/image495.emf"/><Relationship Id="rId19" Type="http://schemas.openxmlformats.org/officeDocument/2006/relationships/image" Target="../media/image504.emf"/><Relationship Id="rId31" Type="http://schemas.openxmlformats.org/officeDocument/2006/relationships/image" Target="../media/image516.emf"/><Relationship Id="rId44" Type="http://schemas.openxmlformats.org/officeDocument/2006/relationships/image" Target="../media/image529.emf"/><Relationship Id="rId52" Type="http://schemas.openxmlformats.org/officeDocument/2006/relationships/image" Target="../media/image537.emf"/><Relationship Id="rId60" Type="http://schemas.openxmlformats.org/officeDocument/2006/relationships/image" Target="../media/image545.emf"/><Relationship Id="rId65" Type="http://schemas.openxmlformats.org/officeDocument/2006/relationships/image" Target="../media/image550.emf"/><Relationship Id="rId73" Type="http://schemas.openxmlformats.org/officeDocument/2006/relationships/image" Target="../media/image558.emf"/><Relationship Id="rId4" Type="http://schemas.openxmlformats.org/officeDocument/2006/relationships/image" Target="../media/image489.emf"/><Relationship Id="rId9" Type="http://schemas.openxmlformats.org/officeDocument/2006/relationships/image" Target="../media/image494.emf"/><Relationship Id="rId14" Type="http://schemas.openxmlformats.org/officeDocument/2006/relationships/image" Target="../media/image499.emf"/><Relationship Id="rId22" Type="http://schemas.openxmlformats.org/officeDocument/2006/relationships/image" Target="../media/image507.emf"/><Relationship Id="rId27" Type="http://schemas.openxmlformats.org/officeDocument/2006/relationships/image" Target="../media/image512.emf"/><Relationship Id="rId30" Type="http://schemas.openxmlformats.org/officeDocument/2006/relationships/image" Target="../media/image515.emf"/><Relationship Id="rId35" Type="http://schemas.openxmlformats.org/officeDocument/2006/relationships/image" Target="../media/image520.emf"/><Relationship Id="rId43" Type="http://schemas.openxmlformats.org/officeDocument/2006/relationships/image" Target="../media/image528.emf"/><Relationship Id="rId48" Type="http://schemas.openxmlformats.org/officeDocument/2006/relationships/image" Target="../media/image533.emf"/><Relationship Id="rId56" Type="http://schemas.openxmlformats.org/officeDocument/2006/relationships/image" Target="../media/image541.emf"/><Relationship Id="rId64" Type="http://schemas.openxmlformats.org/officeDocument/2006/relationships/image" Target="../media/image549.emf"/><Relationship Id="rId69" Type="http://schemas.openxmlformats.org/officeDocument/2006/relationships/image" Target="../media/image554.emf"/><Relationship Id="rId8" Type="http://schemas.openxmlformats.org/officeDocument/2006/relationships/image" Target="../media/image493.emf"/><Relationship Id="rId51" Type="http://schemas.openxmlformats.org/officeDocument/2006/relationships/image" Target="../media/image536.emf"/><Relationship Id="rId72" Type="http://schemas.openxmlformats.org/officeDocument/2006/relationships/image" Target="../media/image557.emf"/><Relationship Id="rId3" Type="http://schemas.openxmlformats.org/officeDocument/2006/relationships/image" Target="../media/image488.emf"/><Relationship Id="rId12" Type="http://schemas.openxmlformats.org/officeDocument/2006/relationships/image" Target="../media/image497.emf"/><Relationship Id="rId17" Type="http://schemas.openxmlformats.org/officeDocument/2006/relationships/image" Target="../media/image502.emf"/><Relationship Id="rId25" Type="http://schemas.openxmlformats.org/officeDocument/2006/relationships/image" Target="../media/image510.emf"/><Relationship Id="rId33" Type="http://schemas.openxmlformats.org/officeDocument/2006/relationships/image" Target="../media/image518.emf"/><Relationship Id="rId38" Type="http://schemas.openxmlformats.org/officeDocument/2006/relationships/image" Target="../media/image523.emf"/><Relationship Id="rId46" Type="http://schemas.openxmlformats.org/officeDocument/2006/relationships/image" Target="../media/image531.emf"/><Relationship Id="rId59" Type="http://schemas.openxmlformats.org/officeDocument/2006/relationships/image" Target="../media/image544.emf"/><Relationship Id="rId67" Type="http://schemas.openxmlformats.org/officeDocument/2006/relationships/image" Target="../media/image552.emf"/><Relationship Id="rId20" Type="http://schemas.openxmlformats.org/officeDocument/2006/relationships/image" Target="../media/image505.emf"/><Relationship Id="rId41" Type="http://schemas.openxmlformats.org/officeDocument/2006/relationships/image" Target="../media/image526.emf"/><Relationship Id="rId54" Type="http://schemas.openxmlformats.org/officeDocument/2006/relationships/image" Target="../media/image539.emf"/><Relationship Id="rId62" Type="http://schemas.openxmlformats.org/officeDocument/2006/relationships/image" Target="../media/image547.emf"/><Relationship Id="rId70" Type="http://schemas.openxmlformats.org/officeDocument/2006/relationships/image" Target="../media/image555.emf"/><Relationship Id="rId1" Type="http://schemas.openxmlformats.org/officeDocument/2006/relationships/image" Target="../media/image486.emf"/><Relationship Id="rId6" Type="http://schemas.openxmlformats.org/officeDocument/2006/relationships/image" Target="../media/image491.emf"/></Relationships>
</file>

<file path=ppt/drawings/_rels/vmlDrawing7.vml.rels><?xml version="1.0" encoding="UTF-8" standalone="yes"?>
<Relationships xmlns="http://schemas.openxmlformats.org/package/2006/relationships"><Relationship Id="rId13" Type="http://schemas.openxmlformats.org/officeDocument/2006/relationships/image" Target="../media/image574.emf"/><Relationship Id="rId18" Type="http://schemas.openxmlformats.org/officeDocument/2006/relationships/image" Target="../media/image579.emf"/><Relationship Id="rId26" Type="http://schemas.openxmlformats.org/officeDocument/2006/relationships/image" Target="../media/image587.emf"/><Relationship Id="rId39" Type="http://schemas.openxmlformats.org/officeDocument/2006/relationships/image" Target="../media/image600.emf"/><Relationship Id="rId21" Type="http://schemas.openxmlformats.org/officeDocument/2006/relationships/image" Target="../media/image582.emf"/><Relationship Id="rId34" Type="http://schemas.openxmlformats.org/officeDocument/2006/relationships/image" Target="../media/image595.emf"/><Relationship Id="rId42" Type="http://schemas.openxmlformats.org/officeDocument/2006/relationships/image" Target="../media/image603.emf"/><Relationship Id="rId47" Type="http://schemas.openxmlformats.org/officeDocument/2006/relationships/image" Target="../media/image608.emf"/><Relationship Id="rId50" Type="http://schemas.openxmlformats.org/officeDocument/2006/relationships/image" Target="../media/image611.emf"/><Relationship Id="rId55" Type="http://schemas.openxmlformats.org/officeDocument/2006/relationships/image" Target="../media/image616.emf"/><Relationship Id="rId7" Type="http://schemas.openxmlformats.org/officeDocument/2006/relationships/image" Target="../media/image568.emf"/><Relationship Id="rId12" Type="http://schemas.openxmlformats.org/officeDocument/2006/relationships/image" Target="../media/image573.emf"/><Relationship Id="rId17" Type="http://schemas.openxmlformats.org/officeDocument/2006/relationships/image" Target="../media/image578.emf"/><Relationship Id="rId25" Type="http://schemas.openxmlformats.org/officeDocument/2006/relationships/image" Target="../media/image586.emf"/><Relationship Id="rId33" Type="http://schemas.openxmlformats.org/officeDocument/2006/relationships/image" Target="../media/image594.emf"/><Relationship Id="rId38" Type="http://schemas.openxmlformats.org/officeDocument/2006/relationships/image" Target="../media/image599.emf"/><Relationship Id="rId46" Type="http://schemas.openxmlformats.org/officeDocument/2006/relationships/image" Target="../media/image607.emf"/><Relationship Id="rId59" Type="http://schemas.openxmlformats.org/officeDocument/2006/relationships/image" Target="../media/image620.emf"/><Relationship Id="rId2" Type="http://schemas.openxmlformats.org/officeDocument/2006/relationships/image" Target="../media/image563.emf"/><Relationship Id="rId16" Type="http://schemas.openxmlformats.org/officeDocument/2006/relationships/image" Target="../media/image577.emf"/><Relationship Id="rId20" Type="http://schemas.openxmlformats.org/officeDocument/2006/relationships/image" Target="../media/image581.emf"/><Relationship Id="rId29" Type="http://schemas.openxmlformats.org/officeDocument/2006/relationships/image" Target="../media/image590.emf"/><Relationship Id="rId41" Type="http://schemas.openxmlformats.org/officeDocument/2006/relationships/image" Target="../media/image602.emf"/><Relationship Id="rId54" Type="http://schemas.openxmlformats.org/officeDocument/2006/relationships/image" Target="../media/image615.emf"/><Relationship Id="rId1" Type="http://schemas.openxmlformats.org/officeDocument/2006/relationships/image" Target="../media/image562.emf"/><Relationship Id="rId6" Type="http://schemas.openxmlformats.org/officeDocument/2006/relationships/image" Target="../media/image567.emf"/><Relationship Id="rId11" Type="http://schemas.openxmlformats.org/officeDocument/2006/relationships/image" Target="../media/image572.emf"/><Relationship Id="rId24" Type="http://schemas.openxmlformats.org/officeDocument/2006/relationships/image" Target="../media/image585.emf"/><Relationship Id="rId32" Type="http://schemas.openxmlformats.org/officeDocument/2006/relationships/image" Target="../media/image593.emf"/><Relationship Id="rId37" Type="http://schemas.openxmlformats.org/officeDocument/2006/relationships/image" Target="../media/image598.emf"/><Relationship Id="rId40" Type="http://schemas.openxmlformats.org/officeDocument/2006/relationships/image" Target="../media/image601.emf"/><Relationship Id="rId45" Type="http://schemas.openxmlformats.org/officeDocument/2006/relationships/image" Target="../media/image606.emf"/><Relationship Id="rId53" Type="http://schemas.openxmlformats.org/officeDocument/2006/relationships/image" Target="../media/image614.emf"/><Relationship Id="rId58" Type="http://schemas.openxmlformats.org/officeDocument/2006/relationships/image" Target="../media/image619.emf"/><Relationship Id="rId5" Type="http://schemas.openxmlformats.org/officeDocument/2006/relationships/image" Target="../media/image566.emf"/><Relationship Id="rId15" Type="http://schemas.openxmlformats.org/officeDocument/2006/relationships/image" Target="../media/image576.emf"/><Relationship Id="rId23" Type="http://schemas.openxmlformats.org/officeDocument/2006/relationships/image" Target="../media/image584.emf"/><Relationship Id="rId28" Type="http://schemas.openxmlformats.org/officeDocument/2006/relationships/image" Target="../media/image589.emf"/><Relationship Id="rId36" Type="http://schemas.openxmlformats.org/officeDocument/2006/relationships/image" Target="../media/image597.emf"/><Relationship Id="rId49" Type="http://schemas.openxmlformats.org/officeDocument/2006/relationships/image" Target="../media/image610.emf"/><Relationship Id="rId57" Type="http://schemas.openxmlformats.org/officeDocument/2006/relationships/image" Target="../media/image618.emf"/><Relationship Id="rId10" Type="http://schemas.openxmlformats.org/officeDocument/2006/relationships/image" Target="../media/image571.emf"/><Relationship Id="rId19" Type="http://schemas.openxmlformats.org/officeDocument/2006/relationships/image" Target="../media/image580.emf"/><Relationship Id="rId31" Type="http://schemas.openxmlformats.org/officeDocument/2006/relationships/image" Target="../media/image592.emf"/><Relationship Id="rId44" Type="http://schemas.openxmlformats.org/officeDocument/2006/relationships/image" Target="../media/image605.emf"/><Relationship Id="rId52" Type="http://schemas.openxmlformats.org/officeDocument/2006/relationships/image" Target="../media/image613.emf"/><Relationship Id="rId60" Type="http://schemas.openxmlformats.org/officeDocument/2006/relationships/image" Target="../media/image621.emf"/><Relationship Id="rId4" Type="http://schemas.openxmlformats.org/officeDocument/2006/relationships/image" Target="../media/image565.emf"/><Relationship Id="rId9" Type="http://schemas.openxmlformats.org/officeDocument/2006/relationships/image" Target="../media/image570.emf"/><Relationship Id="rId14" Type="http://schemas.openxmlformats.org/officeDocument/2006/relationships/image" Target="../media/image575.emf"/><Relationship Id="rId22" Type="http://schemas.openxmlformats.org/officeDocument/2006/relationships/image" Target="../media/image583.emf"/><Relationship Id="rId27" Type="http://schemas.openxmlformats.org/officeDocument/2006/relationships/image" Target="../media/image588.emf"/><Relationship Id="rId30" Type="http://schemas.openxmlformats.org/officeDocument/2006/relationships/image" Target="../media/image591.emf"/><Relationship Id="rId35" Type="http://schemas.openxmlformats.org/officeDocument/2006/relationships/image" Target="../media/image596.emf"/><Relationship Id="rId43" Type="http://schemas.openxmlformats.org/officeDocument/2006/relationships/image" Target="../media/image604.emf"/><Relationship Id="rId48" Type="http://schemas.openxmlformats.org/officeDocument/2006/relationships/image" Target="../media/image609.emf"/><Relationship Id="rId56" Type="http://schemas.openxmlformats.org/officeDocument/2006/relationships/image" Target="../media/image617.emf"/><Relationship Id="rId8" Type="http://schemas.openxmlformats.org/officeDocument/2006/relationships/image" Target="../media/image569.emf"/><Relationship Id="rId51" Type="http://schemas.openxmlformats.org/officeDocument/2006/relationships/image" Target="../media/image612.emf"/><Relationship Id="rId3" Type="http://schemas.openxmlformats.org/officeDocument/2006/relationships/image" Target="../media/image564.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3.emf"/><Relationship Id="rId13" Type="http://schemas.openxmlformats.org/officeDocument/2006/relationships/image" Target="../media/image648.emf"/><Relationship Id="rId18" Type="http://schemas.openxmlformats.org/officeDocument/2006/relationships/image" Target="../media/image653.emf"/><Relationship Id="rId26" Type="http://schemas.openxmlformats.org/officeDocument/2006/relationships/image" Target="../media/image661.emf"/><Relationship Id="rId3" Type="http://schemas.openxmlformats.org/officeDocument/2006/relationships/image" Target="../media/image638.emf"/><Relationship Id="rId21" Type="http://schemas.openxmlformats.org/officeDocument/2006/relationships/image" Target="../media/image656.emf"/><Relationship Id="rId34" Type="http://schemas.openxmlformats.org/officeDocument/2006/relationships/image" Target="../media/image669.emf"/><Relationship Id="rId7" Type="http://schemas.openxmlformats.org/officeDocument/2006/relationships/image" Target="../media/image642.emf"/><Relationship Id="rId12" Type="http://schemas.openxmlformats.org/officeDocument/2006/relationships/image" Target="../media/image647.emf"/><Relationship Id="rId17" Type="http://schemas.openxmlformats.org/officeDocument/2006/relationships/image" Target="../media/image652.emf"/><Relationship Id="rId25" Type="http://schemas.openxmlformats.org/officeDocument/2006/relationships/image" Target="../media/image660.emf"/><Relationship Id="rId33" Type="http://schemas.openxmlformats.org/officeDocument/2006/relationships/image" Target="../media/image668.emf"/><Relationship Id="rId38" Type="http://schemas.openxmlformats.org/officeDocument/2006/relationships/image" Target="../media/image673.emf"/><Relationship Id="rId2" Type="http://schemas.openxmlformats.org/officeDocument/2006/relationships/image" Target="../media/image637.emf"/><Relationship Id="rId16" Type="http://schemas.openxmlformats.org/officeDocument/2006/relationships/image" Target="../media/image651.emf"/><Relationship Id="rId20" Type="http://schemas.openxmlformats.org/officeDocument/2006/relationships/image" Target="../media/image655.emf"/><Relationship Id="rId29" Type="http://schemas.openxmlformats.org/officeDocument/2006/relationships/image" Target="../media/image664.emf"/><Relationship Id="rId1" Type="http://schemas.openxmlformats.org/officeDocument/2006/relationships/image" Target="../media/image636.emf"/><Relationship Id="rId6" Type="http://schemas.openxmlformats.org/officeDocument/2006/relationships/image" Target="../media/image641.emf"/><Relationship Id="rId11" Type="http://schemas.openxmlformats.org/officeDocument/2006/relationships/image" Target="../media/image646.emf"/><Relationship Id="rId24" Type="http://schemas.openxmlformats.org/officeDocument/2006/relationships/image" Target="../media/image659.emf"/><Relationship Id="rId32" Type="http://schemas.openxmlformats.org/officeDocument/2006/relationships/image" Target="../media/image667.emf"/><Relationship Id="rId37" Type="http://schemas.openxmlformats.org/officeDocument/2006/relationships/image" Target="../media/image672.emf"/><Relationship Id="rId5" Type="http://schemas.openxmlformats.org/officeDocument/2006/relationships/image" Target="../media/image640.emf"/><Relationship Id="rId15" Type="http://schemas.openxmlformats.org/officeDocument/2006/relationships/image" Target="../media/image650.emf"/><Relationship Id="rId23" Type="http://schemas.openxmlformats.org/officeDocument/2006/relationships/image" Target="../media/image658.emf"/><Relationship Id="rId28" Type="http://schemas.openxmlformats.org/officeDocument/2006/relationships/image" Target="../media/image663.emf"/><Relationship Id="rId36" Type="http://schemas.openxmlformats.org/officeDocument/2006/relationships/image" Target="../media/image671.emf"/><Relationship Id="rId10" Type="http://schemas.openxmlformats.org/officeDocument/2006/relationships/image" Target="../media/image645.emf"/><Relationship Id="rId19" Type="http://schemas.openxmlformats.org/officeDocument/2006/relationships/image" Target="../media/image654.emf"/><Relationship Id="rId31" Type="http://schemas.openxmlformats.org/officeDocument/2006/relationships/image" Target="../media/image666.emf"/><Relationship Id="rId4" Type="http://schemas.openxmlformats.org/officeDocument/2006/relationships/image" Target="../media/image639.emf"/><Relationship Id="rId9" Type="http://schemas.openxmlformats.org/officeDocument/2006/relationships/image" Target="../media/image644.emf"/><Relationship Id="rId14" Type="http://schemas.openxmlformats.org/officeDocument/2006/relationships/image" Target="../media/image649.emf"/><Relationship Id="rId22" Type="http://schemas.openxmlformats.org/officeDocument/2006/relationships/image" Target="../media/image657.emf"/><Relationship Id="rId27" Type="http://schemas.openxmlformats.org/officeDocument/2006/relationships/image" Target="../media/image662.emf"/><Relationship Id="rId30" Type="http://schemas.openxmlformats.org/officeDocument/2006/relationships/image" Target="../media/image665.emf"/><Relationship Id="rId35" Type="http://schemas.openxmlformats.org/officeDocument/2006/relationships/image" Target="../media/image670.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6.emf"/><Relationship Id="rId3" Type="http://schemas.openxmlformats.org/officeDocument/2006/relationships/image" Target="../media/image681.emf"/><Relationship Id="rId7" Type="http://schemas.openxmlformats.org/officeDocument/2006/relationships/image" Target="../media/image685.emf"/><Relationship Id="rId2" Type="http://schemas.openxmlformats.org/officeDocument/2006/relationships/image" Target="../media/image680.emf"/><Relationship Id="rId1" Type="http://schemas.openxmlformats.org/officeDocument/2006/relationships/image" Target="../media/image679.emf"/><Relationship Id="rId6" Type="http://schemas.openxmlformats.org/officeDocument/2006/relationships/image" Target="../media/image684.emf"/><Relationship Id="rId5" Type="http://schemas.openxmlformats.org/officeDocument/2006/relationships/image" Target="../media/image683.emf"/><Relationship Id="rId10" Type="http://schemas.openxmlformats.org/officeDocument/2006/relationships/image" Target="../media/image688.emf"/><Relationship Id="rId4" Type="http://schemas.openxmlformats.org/officeDocument/2006/relationships/image" Target="../media/image682.emf"/><Relationship Id="rId9" Type="http://schemas.openxmlformats.org/officeDocument/2006/relationships/image" Target="../media/image68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19</a:t>
            </a:fld>
            <a:endParaRPr 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626.png"/><Relationship Id="rId3" Type="http://schemas.openxmlformats.org/officeDocument/2006/relationships/notesSlide" Target="../notesSlides/notesSlide10.xml"/><Relationship Id="rId7" Type="http://schemas.openxmlformats.org/officeDocument/2006/relationships/image" Target="../media/image625.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24.jpeg"/><Relationship Id="rId11" Type="http://schemas.openxmlformats.org/officeDocument/2006/relationships/image" Target="../media/image629.png"/><Relationship Id="rId5" Type="http://schemas.openxmlformats.org/officeDocument/2006/relationships/image" Target="../media/image623.jpeg"/><Relationship Id="rId10" Type="http://schemas.openxmlformats.org/officeDocument/2006/relationships/image" Target="../media/image628.png"/><Relationship Id="rId4" Type="http://schemas.openxmlformats.org/officeDocument/2006/relationships/image" Target="../media/image622.png"/><Relationship Id="rId9" Type="http://schemas.openxmlformats.org/officeDocument/2006/relationships/image" Target="../media/image627.png"/></Relationships>
</file>

<file path=ppt/slides/_rels/slide11.xml.rels><?xml version="1.0" encoding="UTF-8" standalone="yes"?>
<Relationships xmlns="http://schemas.openxmlformats.org/package/2006/relationships"><Relationship Id="rId3" Type="http://schemas.openxmlformats.org/officeDocument/2006/relationships/image" Target="../media/image63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32.jpeg"/><Relationship Id="rId4" Type="http://schemas.openxmlformats.org/officeDocument/2006/relationships/image" Target="../media/image631.jpeg"/></Relationships>
</file>

<file path=ppt/slides/_rels/slide12.xml.rels><?xml version="1.0" encoding="UTF-8" standalone="yes"?>
<Relationships xmlns="http://schemas.openxmlformats.org/package/2006/relationships"><Relationship Id="rId3" Type="http://schemas.openxmlformats.org/officeDocument/2006/relationships/image" Target="../media/image633.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8.jpeg"/></Relationships>
</file>

<file path=ppt/slides/_rels/slide13.xml.rels><?xml version="1.0" encoding="UTF-8" standalone="yes"?>
<Relationships xmlns="http://schemas.openxmlformats.org/package/2006/relationships"><Relationship Id="rId2" Type="http://schemas.openxmlformats.org/officeDocument/2006/relationships/image" Target="../media/image6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3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77.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76.jpeg"/><Relationship Id="rId5" Type="http://schemas.openxmlformats.org/officeDocument/2006/relationships/image" Target="../media/image675.png"/><Relationship Id="rId4" Type="http://schemas.openxmlformats.org/officeDocument/2006/relationships/image" Target="../media/image674.jpeg"/></Relationships>
</file>

<file path=ppt/slides/_rels/slide16.xml.rels><?xml version="1.0" encoding="UTF-8" standalone="yes"?>
<Relationships xmlns="http://schemas.openxmlformats.org/package/2006/relationships"><Relationship Id="rId3" Type="http://schemas.openxmlformats.org/officeDocument/2006/relationships/image" Target="../media/image67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690.png"/><Relationship Id="rId4" Type="http://schemas.openxmlformats.org/officeDocument/2006/relationships/image" Target="../media/image689.png"/></Relationships>
</file>

<file path=ppt/slides/_rels/slide18.xml.rels><?xml version="1.0" encoding="UTF-8" standalone="yes"?>
<Relationships xmlns="http://schemas.openxmlformats.org/package/2006/relationships"><Relationship Id="rId3" Type="http://schemas.openxmlformats.org/officeDocument/2006/relationships/image" Target="../media/image69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68.jpeg"/><Relationship Id="rId4" Type="http://schemas.openxmlformats.org/officeDocument/2006/relationships/image" Target="../media/image692.jpeg"/></Relationships>
</file>

<file path=ppt/slides/_rels/slide19.xml.rels><?xml version="1.0" encoding="UTF-8" standalone="yes"?>
<Relationships xmlns="http://schemas.openxmlformats.org/package/2006/relationships"><Relationship Id="rId3" Type="http://schemas.openxmlformats.org/officeDocument/2006/relationships/image" Target="../media/image69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94.jpe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gif"/><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69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96.png"/></Relationships>
</file>

<file path=ppt/slides/_rels/slide21.xml.rels><?xml version="1.0" encoding="UTF-8" standalone="yes"?>
<Relationships xmlns="http://schemas.openxmlformats.org/package/2006/relationships"><Relationship Id="rId3" Type="http://schemas.openxmlformats.org/officeDocument/2006/relationships/image" Target="../media/image698.wmf"/><Relationship Id="rId2" Type="http://schemas.openxmlformats.org/officeDocument/2006/relationships/image" Target="../media/image697.png"/><Relationship Id="rId1" Type="http://schemas.openxmlformats.org/officeDocument/2006/relationships/slideLayout" Target="../slideLayouts/slideLayout12.xml"/><Relationship Id="rId4" Type="http://schemas.openxmlformats.org/officeDocument/2006/relationships/image" Target="../media/image699.png"/></Relationships>
</file>

<file path=ppt/slides/_rels/slide22.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image" Target="../media/image700.jpeg"/><Relationship Id="rId1" Type="http://schemas.openxmlformats.org/officeDocument/2006/relationships/slideLayout" Target="../slideLayouts/slideLayout12.xml"/><Relationship Id="rId4" Type="http://schemas.openxmlformats.org/officeDocument/2006/relationships/image" Target="../media/image702.png"/></Relationships>
</file>

<file path=ppt/slides/_rels/slide23.xml.rels><?xml version="1.0" encoding="UTF-8" standalone="yes"?>
<Relationships xmlns="http://schemas.openxmlformats.org/package/2006/relationships"><Relationship Id="rId3" Type="http://schemas.openxmlformats.org/officeDocument/2006/relationships/image" Target="../media/image704.png"/><Relationship Id="rId2" Type="http://schemas.openxmlformats.org/officeDocument/2006/relationships/image" Target="../media/image70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06.jpeg"/><Relationship Id="rId2" Type="http://schemas.openxmlformats.org/officeDocument/2006/relationships/image" Target="../media/image705.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3.gif"/><Relationship Id="rId5" Type="http://schemas.openxmlformats.org/officeDocument/2006/relationships/image" Target="../media/image102.pn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69.png"/><Relationship Id="rId5" Type="http://schemas.openxmlformats.org/officeDocument/2006/relationships/image" Target="../media/image268.jpeg"/><Relationship Id="rId4" Type="http://schemas.openxmlformats.org/officeDocument/2006/relationships/image" Target="../media/image26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43.png"/><Relationship Id="rId4" Type="http://schemas.openxmlformats.org/officeDocument/2006/relationships/image" Target="../media/image34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453.jpeg"/><Relationship Id="rId4" Type="http://schemas.openxmlformats.org/officeDocument/2006/relationships/image" Target="../media/image452.jpeg"/></Relationships>
</file>

<file path=ppt/slides/_rels/slide8.xml.rels><?xml version="1.0" encoding="UTF-8" standalone="yes"?>
<Relationships xmlns="http://schemas.openxmlformats.org/package/2006/relationships"><Relationship Id="rId8" Type="http://schemas.openxmlformats.org/officeDocument/2006/relationships/image" Target="../media/image485.wmf"/><Relationship Id="rId3" Type="http://schemas.openxmlformats.org/officeDocument/2006/relationships/notesSlide" Target="../notesSlides/notesSlide8.xml"/><Relationship Id="rId7" Type="http://schemas.openxmlformats.org/officeDocument/2006/relationships/image" Target="../media/image484.jpe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83.png"/><Relationship Id="rId5" Type="http://schemas.openxmlformats.org/officeDocument/2006/relationships/image" Target="../media/image268.jpeg"/><Relationship Id="rId4" Type="http://schemas.openxmlformats.org/officeDocument/2006/relationships/image" Target="../media/image48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561.png"/><Relationship Id="rId4" Type="http://schemas.openxmlformats.org/officeDocument/2006/relationships/image" Target="../media/image56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163515"/>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2016</a:t>
            </a:r>
            <a:endParaRPr lang="cs-CZ" sz="2400" dirty="0">
              <a:latin typeface="Albertus MT" pitchFamily="18" charset="0"/>
            </a:endParaRPr>
          </a:p>
        </p:txBody>
      </p:sp>
      <p:sp>
        <p:nvSpPr>
          <p:cNvPr id="22" name="Rectangle 1280"/>
          <p:cNvSpPr>
            <a:spLocks noChangeArrowheads="1"/>
          </p:cNvSpPr>
          <p:nvPr/>
        </p:nvSpPr>
        <p:spPr bwMode="auto">
          <a:xfrm>
            <a:off x="143992" y="2107580"/>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2016</a:t>
            </a:r>
            <a:endParaRPr lang="cs-CZ" sz="2400" b="0" dirty="0">
              <a:latin typeface="Times New Roman" pitchFamily="18" charset="0"/>
            </a:endParaRPr>
          </a:p>
        </p:txBody>
      </p:sp>
      <p:sp>
        <p:nvSpPr>
          <p:cNvPr id="23" name="Rectangle 1339"/>
          <p:cNvSpPr>
            <a:spLocks noChangeArrowheads="1"/>
          </p:cNvSpPr>
          <p:nvPr/>
        </p:nvSpPr>
        <p:spPr bwMode="auto">
          <a:xfrm>
            <a:off x="143992" y="667172"/>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811215"/>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539380"/>
            <a:ext cx="4437183"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Ahlfit</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D</a:t>
            </a:r>
            <a:r>
              <a:rPr lang="en-GB" dirty="0">
                <a:solidFill>
                  <a:srgbClr val="006600"/>
                </a:solidFill>
                <a:effectLst>
                  <a:outerShdw blurRad="38100" dist="38100" dir="2700000" algn="tl">
                    <a:srgbClr val="000000">
                      <a:alpha val="43137"/>
                    </a:srgbClr>
                  </a:outerShdw>
                </a:effectLst>
                <a:latin typeface="Century Gothic" pitchFamily="34" charset="0"/>
              </a:rPr>
              <a:t>EKRA </a:t>
            </a:r>
            <a:r>
              <a:rPr lang="cs-CZ" dirty="0" smtClean="0">
                <a:solidFill>
                  <a:srgbClr val="006600"/>
                </a:solidFill>
                <a:effectLst>
                  <a:outerShdw blurRad="38100" dist="38100" dir="2700000" algn="tl">
                    <a:srgbClr val="000000">
                      <a:alpha val="43137"/>
                    </a:srgbClr>
                  </a:outerShdw>
                </a:effectLst>
                <a:latin typeface="Century Gothic" pitchFamily="34" charset="0"/>
              </a:rPr>
              <a:t>CZ a.s.</a:t>
            </a:r>
            <a:r>
              <a:rPr lang="en-GB" dirty="0" smtClean="0">
                <a:solidFill>
                  <a:srgbClr val="006600"/>
                </a:solidFill>
                <a:effectLst>
                  <a:outerShdw blurRad="38100" dist="38100" dir="2700000" algn="tl">
                    <a:srgbClr val="000000">
                      <a:alpha val="43137"/>
                    </a:srgbClr>
                  </a:outerShdw>
                </a:effectLst>
                <a:latin typeface="Century Gothic" pitchFamily="34" charset="0"/>
              </a:rPr>
              <a:t> </a:t>
            </a:r>
            <a:endParaRPr lang="cs-CZ"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AXIS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endParaRPr lang="cs-CZ" b="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Service</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s.r.o.</a:t>
            </a:r>
          </a:p>
          <a:p>
            <a:pPr algn="ctr" eaLnBrk="0" hangingPunct="0">
              <a:defRPr/>
            </a:pPr>
            <a:r>
              <a:rPr lang="cs-CZ" dirty="0" smtClean="0">
                <a:latin typeface="Century Gothic" pitchFamily="34" charset="0"/>
              </a:rPr>
              <a:t>.</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55693" y="4360609"/>
            <a:ext cx="4866526" cy="2494316"/>
          </a:xfrm>
          <a:prstGeom prst="rect">
            <a:avLst/>
          </a:prstGeom>
          <a:blipFill dpi="0" rotWithShape="1">
            <a:blip r:embed="rId6" cstate="print">
              <a:alphaModFix amt="69000"/>
            </a:blip>
            <a:srcRect/>
            <a:stretch>
              <a:fillRect/>
            </a:stretch>
          </a:blipFill>
          <a:ln w="85725" cap="rnd" cmpd="dbl">
            <a:solidFill>
              <a:srgbClr val="FFFF00"/>
            </a:solidFill>
            <a:prstDash val="dash"/>
            <a:miter lim="800000"/>
            <a:headEnd/>
            <a:tailEnd/>
          </a:ln>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3200" dirty="0" smtClean="0">
                <a:ln w="12700" cap="rnd" cmpd="dbl">
                  <a:solidFill>
                    <a:srgbClr val="FFFF00"/>
                  </a:solidFill>
                  <a:bevel/>
                </a:ln>
                <a:blipFill>
                  <a:blip r:embed="rId7"/>
                  <a:stretch>
                    <a:fillRect/>
                  </a:stretch>
                </a:blipFill>
                <a:latin typeface="Algerian" pitchFamily="82" charset="0"/>
                <a:ea typeface="Gungsuh" pitchFamily="18" charset="-127"/>
                <a:cs typeface="Arial" pitchFamily="34" charset="0"/>
              </a:rPr>
              <a:t>6.</a:t>
            </a:r>
          </a:p>
          <a:p>
            <a:pPr algn="ctr" eaLnBrk="0" hangingPunct="0">
              <a:defRPr/>
            </a:pPr>
            <a:r>
              <a:rPr lang="cs-CZ" sz="4000" dirty="0" smtClean="0">
                <a:ln w="12700" cap="rnd" cmpd="dbl">
                  <a:solidFill>
                    <a:srgbClr val="FFFF00"/>
                  </a:solidFill>
                  <a:bevel/>
                </a:ln>
                <a:blipFill>
                  <a:blip r:embed="rId7"/>
                  <a:stretch>
                    <a:fillRect/>
                  </a:stretch>
                </a:blipFill>
                <a:latin typeface="Algerian" pitchFamily="82" charset="0"/>
                <a:ea typeface="Gungsuh" pitchFamily="18" charset="-127"/>
                <a:cs typeface="Arial" pitchFamily="34" charset="0"/>
              </a:rPr>
              <a:t>Mostecký </a:t>
            </a:r>
          </a:p>
          <a:p>
            <a:pPr algn="ctr" eaLnBrk="0" hangingPunct="0">
              <a:defRPr/>
            </a:pPr>
            <a:r>
              <a:rPr lang="cs-CZ" sz="4000" dirty="0" smtClean="0">
                <a:ln w="12700" cap="rnd" cmpd="dbl">
                  <a:solidFill>
                    <a:srgbClr val="FFFF00"/>
                  </a:solidFill>
                  <a:bevel/>
                </a:ln>
                <a:blipFill>
                  <a:blip r:embed="rId7"/>
                  <a:stretch>
                    <a:fillRect/>
                  </a:stretch>
                </a:blipFill>
                <a:latin typeface="Algerian" pitchFamily="82" charset="0"/>
                <a:ea typeface="Gungsuh" pitchFamily="18" charset="-127"/>
                <a:cs typeface="Arial" pitchFamily="34" charset="0"/>
              </a:rPr>
              <a:t>fotbalový klub o.p.s.</a:t>
            </a:r>
          </a:p>
        </p:txBody>
      </p:sp>
      <p:sp>
        <p:nvSpPr>
          <p:cNvPr id="27" name="TextovéPole 26"/>
          <p:cNvSpPr txBox="1"/>
          <p:nvPr/>
        </p:nvSpPr>
        <p:spPr>
          <a:xfrm>
            <a:off x="5255694" y="2323356"/>
            <a:ext cx="4867074" cy="1728192"/>
          </a:xfrm>
          <a:prstGeom prst="rect">
            <a:avLst/>
          </a:prstGeom>
          <a:blipFill dpi="0" rotWithShape="1">
            <a:blip r:embed="rId8" cstate="print">
              <a:alphaModFix amt="53000"/>
            </a:blip>
            <a:srcRect/>
            <a:stretch>
              <a:fillRect/>
            </a:stretch>
          </a:blipFill>
          <a:ln w="66675" cap="rnd" cmpd="sng">
            <a:solidFill>
              <a:srgbClr val="3333CC"/>
            </a:solidFill>
            <a:prstDash val="sysDot"/>
            <a:miter lim="800000"/>
          </a:ln>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3200" dirty="0" smtClean="0">
                <a:ln w="25400">
                  <a:solidFill>
                    <a:schemeClr val="accent1">
                      <a:lumMod val="40000"/>
                      <a:lumOff val="60000"/>
                    </a:schemeClr>
                  </a:solidFill>
                </a:ln>
                <a:blipFill>
                  <a:blip r:embed="rId9"/>
                  <a:stretch>
                    <a:fillRect/>
                  </a:stretch>
                </a:blipFill>
                <a:latin typeface="Arial Black" pitchFamily="34" charset="0"/>
                <a:ea typeface="FangSong" pitchFamily="49" charset="-122"/>
                <a:cs typeface="Arial" pitchFamily="34" charset="0"/>
              </a:rPr>
              <a:t>5.11.2016  </a:t>
            </a:r>
          </a:p>
          <a:p>
            <a:pPr algn="ctr"/>
            <a:r>
              <a:rPr lang="cs-CZ" sz="3200" dirty="0" smtClean="0">
                <a:ln w="25400">
                  <a:solidFill>
                    <a:schemeClr val="accent1">
                      <a:lumMod val="40000"/>
                      <a:lumOff val="60000"/>
                    </a:schemeClr>
                  </a:solidFill>
                </a:ln>
                <a:blipFill>
                  <a:blip r:embed="rId9"/>
                  <a:stretch>
                    <a:fillRect/>
                  </a:stretch>
                </a:blipFill>
                <a:latin typeface="Arial Black" pitchFamily="34" charset="0"/>
                <a:ea typeface="FangSong" pitchFamily="49" charset="-122"/>
                <a:cs typeface="Arial" pitchFamily="34" charset="0"/>
              </a:rPr>
              <a:t>sobota    </a:t>
            </a:r>
          </a:p>
          <a:p>
            <a:pPr algn="ctr"/>
            <a:r>
              <a:rPr lang="cs-CZ" sz="3200" dirty="0" smtClean="0">
                <a:ln w="25400">
                  <a:solidFill>
                    <a:schemeClr val="accent1">
                      <a:lumMod val="40000"/>
                      <a:lumOff val="60000"/>
                    </a:schemeClr>
                  </a:solidFill>
                </a:ln>
                <a:blipFill>
                  <a:blip r:embed="rId9"/>
                  <a:stretch>
                    <a:fillRect/>
                  </a:stretch>
                </a:blipFill>
                <a:latin typeface="Arial Black" pitchFamily="34" charset="0"/>
                <a:ea typeface="FangSong" pitchFamily="49" charset="-122"/>
                <a:cs typeface="Arial" pitchFamily="34" charset="0"/>
              </a:rPr>
              <a:t>10:15 hod  13. kolo</a:t>
            </a:r>
          </a:p>
        </p:txBody>
      </p:sp>
      <p:sp>
        <p:nvSpPr>
          <p:cNvPr id="28" name="AutoShape 3" descr="ů§"/>
          <p:cNvSpPr>
            <a:spLocks noChangeArrowheads="1"/>
          </p:cNvSpPr>
          <p:nvPr/>
        </p:nvSpPr>
        <p:spPr bwMode="auto">
          <a:xfrm>
            <a:off x="5255694" y="74422"/>
            <a:ext cx="4867074" cy="1116000"/>
          </a:xfrm>
          <a:prstGeom prst="flowChartAlternateProcess">
            <a:avLst/>
          </a:prstGeom>
          <a:solidFill>
            <a:schemeClr val="accent1">
              <a:lumMod val="60000"/>
              <a:lumOff val="40000"/>
            </a:schemeClr>
          </a:solidFill>
          <a:ln w="57150" cap="rnd" cmpd="sng">
            <a:solidFill>
              <a:schemeClr val="tx1"/>
            </a:solidFill>
            <a:prstDash val="lgDashDotDot"/>
            <a:miter lim="800000"/>
            <a:headEnd/>
            <a:tailEnd/>
          </a:ln>
          <a:effectLst/>
          <a:scene3d>
            <a:camera prst="orthographicFront"/>
            <a:lightRig rig="threePt" dir="t"/>
          </a:scene3d>
          <a:sp3d>
            <a:bevelT prst="relaxedInset"/>
          </a:sp3d>
        </p:spPr>
        <p:txBody>
          <a:bodyPr wrap="none" lIns="0" tIns="45713" rIns="91425" bIns="45713" anchor="ctr"/>
          <a:lstStyle/>
          <a:p>
            <a:pPr algn="ctr" eaLnBrk="0" hangingPunct="0">
              <a:defRPr/>
            </a:pPr>
            <a:r>
              <a:rPr lang="cs-CZ" sz="3200" dirty="0">
                <a:ln w="25400" cap="rnd">
                  <a:solidFill>
                    <a:srgbClr val="9966FF"/>
                  </a:solidFill>
                  <a:miter lim="800000"/>
                </a:ln>
                <a:blipFill>
                  <a:blip r:embed="rId10"/>
                  <a:stretch>
                    <a:fillRect/>
                  </a:stretch>
                </a:blipFill>
                <a:latin typeface="Khmer UI" pitchFamily="34" charset="0"/>
                <a:cs typeface="Khmer UI" pitchFamily="34" charset="0"/>
              </a:rPr>
              <a:t> </a:t>
            </a:r>
            <a:r>
              <a:rPr lang="cs-CZ" sz="2100" dirty="0">
                <a:ln w="19050" cap="rnd">
                  <a:noFill/>
                  <a:miter lim="800000"/>
                </a:ln>
                <a:blipFill>
                  <a:blip r:embed="rId11"/>
                  <a:stretch>
                    <a:fillRect/>
                  </a:stretch>
                </a:blipFill>
                <a:latin typeface="Wide Latin" pitchFamily="18" charset="0"/>
                <a:ea typeface="SimHei" pitchFamily="49" charset="-122"/>
                <a:cs typeface="Arial" pitchFamily="34" charset="0"/>
              </a:rPr>
              <a:t>Fotbalový </a:t>
            </a:r>
            <a:r>
              <a:rPr lang="cs-CZ" sz="2100" dirty="0" smtClean="0">
                <a:ln w="19050" cap="rnd">
                  <a:noFill/>
                  <a:miter lim="800000"/>
                </a:ln>
                <a:blipFill>
                  <a:blip r:embed="rId11"/>
                  <a:stretch>
                    <a:fillRect/>
                  </a:stretch>
                </a:blipFill>
                <a:latin typeface="Wide Latin" pitchFamily="18" charset="0"/>
                <a:ea typeface="SimHei" pitchFamily="49" charset="-122"/>
                <a:cs typeface="Arial" pitchFamily="34" charset="0"/>
              </a:rPr>
              <a:t>zpravodaj</a:t>
            </a:r>
            <a:endParaRPr lang="cs-CZ" sz="2100" dirty="0">
              <a:ln w="19050" cap="rnd">
                <a:noFill/>
                <a:miter lim="800000"/>
              </a:ln>
              <a:blipFill>
                <a:blip r:embed="rId11"/>
                <a:stretch>
                  <a:fillRect/>
                </a:stretch>
              </a:blipFill>
              <a:latin typeface="Wide Latin" pitchFamily="18" charset="0"/>
              <a:ea typeface="SimHei" pitchFamily="49" charset="-122"/>
              <a:cs typeface="Arial" pitchFamily="34" charset="0"/>
            </a:endParaRPr>
          </a:p>
          <a:p>
            <a:pPr algn="ctr" eaLnBrk="0" hangingPunct="0">
              <a:defRPr/>
            </a:pPr>
            <a:r>
              <a:rPr lang="cs-CZ" sz="3200" dirty="0">
                <a:ln w="19050" cap="rnd">
                  <a:noFill/>
                  <a:miter lim="800000"/>
                </a:ln>
                <a:blipFill>
                  <a:blip r:embed="rId11"/>
                  <a:stretch>
                    <a:fillRect/>
                  </a:stretch>
                </a:blipFill>
                <a:latin typeface="Wide Latin" pitchFamily="18" charset="0"/>
                <a:ea typeface="SimHei" pitchFamily="49" charset="-122"/>
                <a:cs typeface="Arial" pitchFamily="34" charset="0"/>
              </a:rPr>
              <a:t>SK </a:t>
            </a:r>
            <a:r>
              <a:rPr lang="cs-CZ" sz="3200" dirty="0" smtClean="0">
                <a:ln w="19050" cap="rnd">
                  <a:noFill/>
                  <a:miter lim="800000"/>
                </a:ln>
                <a:blipFill>
                  <a:blip r:embed="rId11"/>
                  <a:stretch>
                    <a:fillRect/>
                  </a:stretch>
                </a:blipFill>
                <a:latin typeface="Wide Latin" pitchFamily="18" charset="0"/>
                <a:ea typeface="SimHei" pitchFamily="49" charset="-122"/>
                <a:cs typeface="Arial" pitchFamily="34" charset="0"/>
              </a:rPr>
              <a:t>Štětí, z.s.</a:t>
            </a:r>
            <a:endParaRPr lang="cs-CZ" sz="3200" dirty="0">
              <a:ln w="19050" cap="rnd">
                <a:noFill/>
                <a:miter lim="800000"/>
              </a:ln>
              <a:blipFill>
                <a:blip r:embed="rId11"/>
                <a:stretch>
                  <a:fillRect/>
                </a:stretch>
              </a:blipFill>
              <a:latin typeface="Wide Latin" pitchFamily="18" charset="0"/>
              <a:ea typeface="SimHei" pitchFamily="49" charset="-122"/>
              <a:cs typeface="Arial" pitchFamily="34" charset="0"/>
            </a:endParaRPr>
          </a:p>
        </p:txBody>
      </p:sp>
      <p:sp>
        <p:nvSpPr>
          <p:cNvPr id="32" name="TextovéPole 31"/>
          <p:cNvSpPr txBox="1"/>
          <p:nvPr/>
        </p:nvSpPr>
        <p:spPr>
          <a:xfrm>
            <a:off x="5255693" y="1296603"/>
            <a:ext cx="4866534" cy="882737"/>
          </a:xfrm>
          <a:prstGeom prst="rect">
            <a:avLst/>
          </a:prstGeom>
          <a:blipFill dpi="0" rotWithShape="1">
            <a:blip r:embed="rId12" cstate="print"/>
            <a:srcRect/>
            <a:stretch>
              <a:fillRect/>
            </a:stretch>
          </a:blipFill>
          <a:ln w="50800" cmpd="sng">
            <a:solidFill>
              <a:srgbClr val="009900"/>
            </a:solidFill>
            <a:prstDash val="solid"/>
          </a:ln>
          <a:effectLst>
            <a:innerShdw blurRad="63500" dist="50800" dir="10800000">
              <a:srgbClr val="FF3399">
                <a:alpha val="49804"/>
              </a:srgbClr>
            </a:innerShdw>
          </a:effectLst>
          <a:scene3d>
            <a:camera prst="orthographicFront"/>
            <a:lightRig rig="threePt" dir="t"/>
          </a:scene3d>
          <a:sp3d prstMaterial="matte">
            <a:bevelT w="0" h="0" prst="coolSlant"/>
            <a:extrusionClr>
              <a:srgbClr val="CC00CC"/>
            </a:extrusionClr>
            <a:contourClr>
              <a:srgbClr val="CC66FF"/>
            </a:contourClr>
          </a:sp3d>
        </p:spPr>
        <p:txBody>
          <a:bodyPr wrap="square" tIns="36000" rtlCol="0" anchor="ctr">
            <a:spAutoFit/>
            <a:sp3d/>
          </a:bodyPr>
          <a:lstStyle/>
          <a:p>
            <a:pPr algn="ctr"/>
            <a:r>
              <a:rPr lang="cs-CZ" sz="2600" dirty="0" smtClean="0">
                <a:ln w="19050" cmpd="dbl">
                  <a:noFill/>
                </a:ln>
                <a:solidFill>
                  <a:srgbClr val="9900FF"/>
                </a:solidFill>
                <a:latin typeface="Forte" pitchFamily="66" charset="0"/>
                <a:ea typeface="Cambria Math" pitchFamily="18" charset="0"/>
                <a:cs typeface="Arial" pitchFamily="34" charset="0"/>
              </a:rPr>
              <a:t>Sezóna 2016/2017</a:t>
            </a:r>
          </a:p>
          <a:p>
            <a:pPr algn="ctr"/>
            <a:r>
              <a:rPr lang="cs-CZ" sz="2600" dirty="0" smtClean="0">
                <a:ln w="19050" cmpd="dbl">
                  <a:noFill/>
                </a:ln>
                <a:solidFill>
                  <a:srgbClr val="9900FF"/>
                </a:solidFill>
                <a:latin typeface="Forte" pitchFamily="66" charset="0"/>
                <a:ea typeface="Cambria Math" pitchFamily="18" charset="0"/>
                <a:cs typeface="Arial" pitchFamily="34" charset="0"/>
              </a:rPr>
              <a:t>Divize skupina B  Podzim</a:t>
            </a:r>
          </a:p>
        </p:txBody>
      </p:sp>
      <p:pic>
        <p:nvPicPr>
          <p:cNvPr id="33" name="Picture 2"/>
          <p:cNvPicPr>
            <a:picLocks noChangeAspect="1" noChangeArrowheads="1"/>
          </p:cNvPicPr>
          <p:nvPr/>
        </p:nvPicPr>
        <p:blipFill>
          <a:blip r:embed="rId13" cstate="print"/>
          <a:srcRect/>
          <a:stretch>
            <a:fillRect/>
          </a:stretch>
        </p:blipFill>
        <p:spPr bwMode="auto">
          <a:xfrm>
            <a:off x="5400576" y="4555604"/>
            <a:ext cx="772716" cy="864000"/>
          </a:xfrm>
          <a:prstGeom prst="rect">
            <a:avLst/>
          </a:prstGeom>
          <a:noFill/>
          <a:ln w="28575">
            <a:noFill/>
            <a:miter lim="800000"/>
            <a:headEnd/>
            <a:tailEnd/>
          </a:ln>
        </p:spPr>
      </p:pic>
      <p:pic>
        <p:nvPicPr>
          <p:cNvPr id="2" name="Picture 1"/>
          <p:cNvPicPr>
            <a:picLocks noChangeAspect="1" noChangeArrowheads="1"/>
          </p:cNvPicPr>
          <p:nvPr/>
        </p:nvPicPr>
        <p:blipFill>
          <a:blip r:embed="rId14" cstate="print"/>
          <a:srcRect/>
          <a:stretch>
            <a:fillRect/>
          </a:stretch>
        </p:blipFill>
        <p:spPr bwMode="auto">
          <a:xfrm>
            <a:off x="9217141" y="4627612"/>
            <a:ext cx="647931" cy="720000"/>
          </a:xfrm>
          <a:prstGeom prst="rect">
            <a:avLst/>
          </a:prstGeom>
          <a:noFill/>
          <a:ln w="9525">
            <a:noFill/>
            <a:miter lim="800000"/>
            <a:headEnd/>
            <a:tailEnd/>
          </a:ln>
        </p:spPr>
      </p:pic>
      <p:sp>
        <p:nvSpPr>
          <p:cNvPr id="14"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3"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pic>
        <p:nvPicPr>
          <p:cNvPr id="3" name="Picture 62"/>
          <p:cNvPicPr>
            <a:picLocks noChangeAspect="1" noChangeArrowheads="1"/>
          </p:cNvPicPr>
          <p:nvPr/>
        </p:nvPicPr>
        <p:blipFill>
          <a:blip r:embed="rId4" cstate="print"/>
          <a:srcRect/>
          <a:stretch>
            <a:fillRect/>
          </a:stretch>
        </p:blipFill>
        <p:spPr bwMode="auto">
          <a:xfrm>
            <a:off x="5616600" y="3763516"/>
            <a:ext cx="3986439" cy="2916000"/>
          </a:xfrm>
          <a:prstGeom prst="rect">
            <a:avLst/>
          </a:prstGeom>
          <a:noFill/>
          <a:ln w="9525">
            <a:noFill/>
            <a:miter lim="800000"/>
            <a:headEnd/>
            <a:tailEnd/>
          </a:ln>
        </p:spPr>
      </p:pic>
      <p:sp>
        <p:nvSpPr>
          <p:cNvPr id="4" name="Rectangle 62"/>
          <p:cNvSpPr>
            <a:spLocks noChangeArrowheads="1"/>
          </p:cNvSpPr>
          <p:nvPr/>
        </p:nvSpPr>
        <p:spPr bwMode="auto">
          <a:xfrm>
            <a:off x="5472584" y="204347"/>
            <a:ext cx="4464472" cy="3293209"/>
          </a:xfrm>
          <a:prstGeom prst="rect">
            <a:avLst/>
          </a:prstGeom>
          <a:blipFill>
            <a:blip r:embed="rId5" cstate="print"/>
            <a:stretch>
              <a:fillRect/>
            </a:stretch>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Pořadí turnaje U11 22.10.2016 Děčín</a:t>
            </a:r>
            <a:r>
              <a:rPr kumimoji="0" lang="cs-CZ"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FAPV Děčín</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Dukla Praha</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 FK Ústí nad Labem</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4. Vysočina Jihlava</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5. Hradec Králové</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6.  FK Příbram</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7. Bohemians Praha 1905</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8. Xaverov</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9. Baník Sokolov</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10. SK Štětí</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11. Viktorie Plzeň</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12. FK Kolín</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13. Slovan Liberec</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14. Fotball Talent Academy Praha</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15. Sparta Praha   </a:t>
            </a:r>
            <a:endParaRPr kumimoji="0" lang="cs-CZ"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16. SK Děčín</a:t>
            </a:r>
            <a:endParaRPr kumimoji="0" lang="cs-CZ" b="0" i="0" u="none" strike="noStrike" cap="none" normalizeH="0" baseline="0" dirty="0" smtClean="0">
              <a:ln>
                <a:noFill/>
              </a:ln>
              <a:solidFill>
                <a:srgbClr val="FF0000"/>
              </a:solidFill>
              <a:effectLst/>
              <a:latin typeface="Arial" pitchFamily="34" charset="0"/>
              <a:cs typeface="Arial" pitchFamily="34" charset="0"/>
            </a:endParaRPr>
          </a:p>
        </p:txBody>
      </p:sp>
      <p:sp>
        <p:nvSpPr>
          <p:cNvPr id="14" name="TextovéPole 13"/>
          <p:cNvSpPr txBox="1"/>
          <p:nvPr/>
        </p:nvSpPr>
        <p:spPr>
          <a:xfrm>
            <a:off x="71984" y="91108"/>
            <a:ext cx="4536504" cy="1692771"/>
          </a:xfrm>
          <a:prstGeom prst="rect">
            <a:avLst/>
          </a:prstGeom>
          <a:blipFill dpi="0" rotWithShape="1">
            <a:blip r:embed="rId6" cstate="print">
              <a:alphaModFix amt="29000"/>
            </a:blip>
            <a:srcRect/>
            <a:stretch>
              <a:fillRect/>
            </a:stretch>
          </a:blipFill>
          <a:ln w="63500">
            <a:solidFill>
              <a:srgbClr val="CC0099"/>
            </a:solidFill>
            <a:prstDash val="sysDash"/>
          </a:ln>
        </p:spPr>
        <p:txBody>
          <a:bodyPr wrap="square" rtlCol="0">
            <a:spAutoFit/>
          </a:bodyPr>
          <a:lstStyle/>
          <a:p>
            <a:pPr algn="ctr"/>
            <a:r>
              <a:rPr lang="cs-CZ" sz="2400" dirty="0" smtClean="0">
                <a:effectLst>
                  <a:outerShdw blurRad="38100" dist="38100" dir="2700000" algn="tl">
                    <a:srgbClr val="000000">
                      <a:alpha val="43137"/>
                    </a:srgbClr>
                  </a:outerShdw>
                </a:effectLst>
                <a:latin typeface="Rockwell Condensed" pitchFamily="18" charset="0"/>
              </a:rPr>
              <a:t>Zápas TJ Sokol </a:t>
            </a:r>
            <a:r>
              <a:rPr lang="cs-CZ" sz="2400" dirty="0" err="1" smtClean="0">
                <a:effectLst>
                  <a:outerShdw blurRad="38100" dist="38100" dir="2700000" algn="tl">
                    <a:srgbClr val="000000">
                      <a:alpha val="43137"/>
                    </a:srgbClr>
                  </a:outerShdw>
                </a:effectLst>
                <a:latin typeface="Rockwell Condensed" pitchFamily="18" charset="0"/>
              </a:rPr>
              <a:t>Libiš</a:t>
            </a:r>
            <a:r>
              <a:rPr lang="cs-CZ" sz="2400" dirty="0" smtClean="0">
                <a:effectLst>
                  <a:outerShdw blurRad="38100" dist="38100" dir="2700000" algn="tl">
                    <a:srgbClr val="000000">
                      <a:alpha val="43137"/>
                    </a:srgbClr>
                  </a:outerShdw>
                </a:effectLst>
                <a:latin typeface="Rockwell Condensed" pitchFamily="18" charset="0"/>
              </a:rPr>
              <a:t> – SK </a:t>
            </a:r>
            <a:r>
              <a:rPr lang="cs-CZ" sz="2400" dirty="0" err="1" smtClean="0">
                <a:effectLst>
                  <a:outerShdw blurRad="38100" dist="38100" dir="2700000" algn="tl">
                    <a:srgbClr val="000000">
                      <a:alpha val="43137"/>
                    </a:srgbClr>
                  </a:outerShdw>
                </a:effectLst>
                <a:latin typeface="Rockwell Condensed" pitchFamily="18" charset="0"/>
              </a:rPr>
              <a:t>Štětí</a:t>
            </a:r>
            <a:r>
              <a:rPr lang="cs-CZ" sz="2400" dirty="0" smtClean="0">
                <a:effectLst>
                  <a:outerShdw blurRad="38100" dist="38100" dir="2700000" algn="tl">
                    <a:srgbClr val="000000">
                      <a:alpha val="43137"/>
                    </a:srgbClr>
                  </a:outerShdw>
                </a:effectLst>
                <a:latin typeface="Rockwell Condensed" pitchFamily="18" charset="0"/>
              </a:rPr>
              <a:t> 29.10.2016 hodnotí </a:t>
            </a:r>
          </a:p>
          <a:p>
            <a:pPr algn="ctr"/>
            <a:r>
              <a:rPr lang="cs-CZ" sz="2400" dirty="0" smtClean="0">
                <a:effectLst>
                  <a:outerShdw blurRad="38100" dist="38100" dir="2700000" algn="tl">
                    <a:srgbClr val="000000">
                      <a:alpha val="43137"/>
                    </a:srgbClr>
                  </a:outerShdw>
                </a:effectLst>
                <a:latin typeface="Rockwell Condensed" pitchFamily="18" charset="0"/>
              </a:rPr>
              <a:t>trenér domácích </a:t>
            </a:r>
          </a:p>
          <a:p>
            <a:pPr algn="ctr"/>
            <a:r>
              <a:rPr lang="cs-CZ" sz="3200" dirty="0" smtClean="0">
                <a:effectLst>
                  <a:outerShdw blurRad="38100" dist="38100" dir="2700000" algn="tl">
                    <a:srgbClr val="000000">
                      <a:alpha val="43137"/>
                    </a:srgbClr>
                  </a:outerShdw>
                </a:effectLst>
                <a:latin typeface="Rockwell Condensed" pitchFamily="18" charset="0"/>
              </a:rPr>
              <a:t>Petr Pálka</a:t>
            </a:r>
          </a:p>
        </p:txBody>
      </p:sp>
      <p:sp>
        <p:nvSpPr>
          <p:cNvPr id="15" name="TextovéPole 14"/>
          <p:cNvSpPr txBox="1"/>
          <p:nvPr/>
        </p:nvSpPr>
        <p:spPr>
          <a:xfrm>
            <a:off x="71984" y="1951697"/>
            <a:ext cx="4536504" cy="3108543"/>
          </a:xfrm>
          <a:prstGeom prst="rect">
            <a:avLst/>
          </a:prstGeom>
          <a:blipFill dpi="0" rotWithShape="1">
            <a:blip r:embed="rId7" cstate="print">
              <a:alphaModFix amt="33000"/>
            </a:blip>
            <a:srcRect/>
            <a:stretch>
              <a:fillRect/>
            </a:stretch>
          </a:blipFill>
          <a:ln w="41275" cmpd="sng">
            <a:solidFill>
              <a:schemeClr val="bg1">
                <a:lumMod val="85000"/>
              </a:schemeClr>
            </a:solidFill>
          </a:ln>
        </p:spPr>
        <p:txBody>
          <a:bodyPr wrap="square" rtlCol="0">
            <a:spAutoFit/>
          </a:bodyPr>
          <a:lstStyle/>
          <a:p>
            <a:pPr algn="just"/>
            <a:r>
              <a:rPr lang="cs-CZ" sz="1400" dirty="0" smtClean="0">
                <a:latin typeface="Book Antiqua" pitchFamily="18" charset="0"/>
              </a:rPr>
              <a:t>Nehráli jsme špatně, ale byla znát větší zkušenost hráčů ze </a:t>
            </a:r>
            <a:r>
              <a:rPr lang="cs-CZ" sz="1400" dirty="0" err="1" smtClean="0">
                <a:latin typeface="Book Antiqua" pitchFamily="18" charset="0"/>
              </a:rPr>
              <a:t>Štětí</a:t>
            </a:r>
            <a:r>
              <a:rPr lang="cs-CZ" sz="1400" dirty="0" smtClean="0">
                <a:latin typeface="Book Antiqua" pitchFamily="18" charset="0"/>
              </a:rPr>
              <a:t>. Mají starší a zkušenější fotbalisty oproti našemu mladému týmu. Dostali jsme gól podobně jako minule v </a:t>
            </a:r>
            <a:r>
              <a:rPr lang="cs-CZ" sz="1400" dirty="0" err="1" smtClean="0">
                <a:latin typeface="Book Antiqua" pitchFamily="18" charset="0"/>
              </a:rPr>
              <a:t>Brozanech</a:t>
            </a:r>
            <a:r>
              <a:rPr lang="cs-CZ" sz="1400" dirty="0" smtClean="0">
                <a:latin typeface="Book Antiqua" pitchFamily="18" charset="0"/>
              </a:rPr>
              <a:t> a hned na to jsme spálili jasnou gólovou příležitost. Mohli jsme při troše štěstí uhrát remízu, ale hosté si vyhrát zasloužili. Do hry tak naskočil poprvé po zranění Václav Kratochvíl, který marodil s naštípnutou nártní kůstkou. Oba dva brankáři chytali výborně. Pochválit musím i oba stopery Kolíska a </a:t>
            </a:r>
            <a:r>
              <a:rPr lang="cs-CZ" sz="1400" dirty="0" err="1" smtClean="0">
                <a:latin typeface="Book Antiqua" pitchFamily="18" charset="0"/>
              </a:rPr>
              <a:t>Zuskina</a:t>
            </a:r>
            <a:r>
              <a:rPr lang="cs-CZ" sz="1400" dirty="0" smtClean="0">
                <a:latin typeface="Book Antiqua" pitchFamily="18" charset="0"/>
              </a:rPr>
              <a:t> a samozřejmě rychlého Macha, se kterým měla hostující obrana problémy. Nedáváme góly a pak je těžké bodovat. Chybí nám větší zkušenost. Brankáři se stabilizovali i obrana hraje dobře a spolehlivě. </a:t>
            </a:r>
            <a:endParaRPr lang="cs-CZ" sz="1400" u="sng" dirty="0" smtClean="0">
              <a:latin typeface="Bookman Old Style" pitchFamily="18" charset="0"/>
            </a:endParaRPr>
          </a:p>
        </p:txBody>
      </p:sp>
      <p:pic>
        <p:nvPicPr>
          <p:cNvPr id="5" name="Picture 62"/>
          <p:cNvPicPr>
            <a:picLocks noChangeAspect="1" noChangeArrowheads="1"/>
          </p:cNvPicPr>
          <p:nvPr/>
        </p:nvPicPr>
        <p:blipFill>
          <a:blip r:embed="rId8" cstate="print"/>
          <a:srcRect/>
          <a:stretch>
            <a:fillRect/>
          </a:stretch>
        </p:blipFill>
        <p:spPr bwMode="auto">
          <a:xfrm>
            <a:off x="432024" y="5563860"/>
            <a:ext cx="3594240" cy="1296000"/>
          </a:xfrm>
          <a:prstGeom prst="rect">
            <a:avLst/>
          </a:prstGeom>
          <a:noFill/>
          <a:ln w="9525">
            <a:noFill/>
            <a:miter lim="800000"/>
            <a:headEnd/>
            <a:tailEnd/>
          </a:ln>
        </p:spPr>
      </p:pic>
      <p:pic>
        <p:nvPicPr>
          <p:cNvPr id="7231" name="Picture 63"/>
          <p:cNvPicPr>
            <a:picLocks noChangeAspect="1" noChangeArrowheads="1"/>
          </p:cNvPicPr>
          <p:nvPr/>
        </p:nvPicPr>
        <p:blipFill>
          <a:blip r:embed="rId9" cstate="print"/>
          <a:srcRect/>
          <a:stretch>
            <a:fillRect/>
          </a:stretch>
        </p:blipFill>
        <p:spPr bwMode="auto">
          <a:xfrm>
            <a:off x="3600376" y="739180"/>
            <a:ext cx="891737" cy="792000"/>
          </a:xfrm>
          <a:prstGeom prst="rect">
            <a:avLst/>
          </a:prstGeom>
          <a:noFill/>
          <a:ln w="9525">
            <a:noFill/>
            <a:miter lim="800000"/>
            <a:headEnd/>
            <a:tailEnd/>
          </a:ln>
        </p:spPr>
      </p:pic>
      <p:pic>
        <p:nvPicPr>
          <p:cNvPr id="7232" name="Picture 64"/>
          <p:cNvPicPr>
            <a:picLocks noChangeAspect="1" noChangeArrowheads="1"/>
          </p:cNvPicPr>
          <p:nvPr/>
        </p:nvPicPr>
        <p:blipFill>
          <a:blip r:embed="rId10" cstate="print"/>
          <a:srcRect/>
          <a:stretch>
            <a:fillRect/>
          </a:stretch>
        </p:blipFill>
        <p:spPr bwMode="auto">
          <a:xfrm>
            <a:off x="216000" y="883196"/>
            <a:ext cx="949228" cy="576064"/>
          </a:xfrm>
          <a:prstGeom prst="rect">
            <a:avLst/>
          </a:prstGeom>
          <a:noFill/>
          <a:ln w="9525">
            <a:noFill/>
            <a:miter lim="800000"/>
            <a:headEnd/>
            <a:tailEnd/>
          </a:ln>
        </p:spPr>
      </p:pic>
      <p:pic>
        <p:nvPicPr>
          <p:cNvPr id="2" name="Picture 62"/>
          <p:cNvPicPr>
            <a:picLocks noChangeAspect="1" noChangeArrowheads="1"/>
          </p:cNvPicPr>
          <p:nvPr/>
        </p:nvPicPr>
        <p:blipFill>
          <a:blip r:embed="rId11" cstate="print"/>
          <a:srcRect/>
          <a:stretch>
            <a:fillRect/>
          </a:stretch>
        </p:blipFill>
        <p:spPr bwMode="auto">
          <a:xfrm>
            <a:off x="8280896" y="667172"/>
            <a:ext cx="1080000" cy="1620000"/>
          </a:xfrm>
          <a:prstGeom prst="rect">
            <a:avLst/>
          </a:prstGeom>
          <a:noFill/>
          <a:ln w="22225">
            <a:solidFill>
              <a:schemeClr val="accent1">
                <a:lumMod val="50000"/>
              </a:schemeClr>
            </a:solidFill>
            <a:miter lim="800000"/>
            <a:headEnd/>
            <a:tailEnd/>
          </a:ln>
        </p:spPr>
      </p:pic>
      <p:sp>
        <p:nvSpPr>
          <p:cNvPr id="7" name="TextovéPole 6"/>
          <p:cNvSpPr txBox="1"/>
          <p:nvPr/>
        </p:nvSpPr>
        <p:spPr>
          <a:xfrm>
            <a:off x="7992864" y="2467372"/>
            <a:ext cx="1800200" cy="730969"/>
          </a:xfrm>
          <a:prstGeom prst="rect">
            <a:avLst/>
          </a:prstGeom>
          <a:solidFill>
            <a:srgbClr val="73F3F0"/>
          </a:solidFill>
          <a:ln w="34925">
            <a:solidFill>
              <a:srgbClr val="3333CC"/>
            </a:solidFill>
            <a:prstDash val="sysDash"/>
          </a:ln>
        </p:spPr>
        <p:txBody>
          <a:bodyPr wrap="square" rtlCol="0">
            <a:spAutoFit/>
          </a:bodyPr>
          <a:lstStyle/>
          <a:p>
            <a:pPr algn="ctr"/>
            <a:r>
              <a:rPr lang="cs-CZ" sz="1000" dirty="0" smtClean="0">
                <a:latin typeface="Arial" pitchFamily="34" charset="0"/>
                <a:cs typeface="Arial" pitchFamily="34" charset="0"/>
              </a:rPr>
              <a:t>Nejlepší střelec a hráč  turnaje v D</a:t>
            </a:r>
            <a:r>
              <a:rPr lang="cs-CZ" sz="1050" dirty="0" smtClean="0">
                <a:latin typeface="Arial" pitchFamily="34" charset="0"/>
                <a:cs typeface="Arial" pitchFamily="34" charset="0"/>
              </a:rPr>
              <a:t>ěčíně </a:t>
            </a:r>
          </a:p>
          <a:p>
            <a:pPr algn="ctr"/>
            <a:r>
              <a:rPr lang="cs-CZ" sz="1050" dirty="0" smtClean="0">
                <a:latin typeface="Arial" pitchFamily="34" charset="0"/>
                <a:cs typeface="Arial" pitchFamily="34" charset="0"/>
              </a:rPr>
              <a:t>22.10.2016 Daniel Hromy 19 branek</a:t>
            </a: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7" name="TextovéPole 6"/>
          <p:cNvSpPr txBox="1"/>
          <p:nvPr/>
        </p:nvSpPr>
        <p:spPr>
          <a:xfrm>
            <a:off x="71984" y="42907"/>
            <a:ext cx="4464496" cy="1631216"/>
          </a:xfrm>
          <a:prstGeom prst="rect">
            <a:avLst/>
          </a:prstGeom>
          <a:blipFill dpi="0" rotWithShape="1">
            <a:blip r:embed="rId3" cstate="print">
              <a:alphaModFix amt="40000"/>
            </a:blip>
            <a:srcRect/>
            <a:stretch>
              <a:fillRect/>
            </a:stretch>
          </a:blipFill>
          <a:ln w="31750">
            <a:solidFill>
              <a:srgbClr val="0033CC"/>
            </a:solidFill>
          </a:ln>
        </p:spPr>
        <p:txBody>
          <a:bodyPr wrap="square" rtlCol="0">
            <a:spAutoFit/>
          </a:bodyPr>
          <a:lstStyle/>
          <a:p>
            <a:pPr algn="ctr"/>
            <a:r>
              <a:rPr lang="cs-CZ" sz="2000" dirty="0" smtClean="0">
                <a:ln>
                  <a:solidFill>
                    <a:srgbClr val="FFFF00"/>
                  </a:solidFill>
                </a:ln>
                <a:effectLst>
                  <a:outerShdw blurRad="38100" dist="38100" dir="2700000" algn="tl">
                    <a:srgbClr val="000000">
                      <a:alpha val="43137"/>
                    </a:srgbClr>
                  </a:outerShdw>
                </a:effectLst>
                <a:latin typeface="Bookman Old Style" pitchFamily="18" charset="0"/>
              </a:rPr>
              <a:t>Starší přípravky U11 Děčín 22.10.2016</a:t>
            </a:r>
          </a:p>
          <a:p>
            <a:pPr algn="ctr"/>
            <a:r>
              <a:rPr lang="cs-CZ" sz="2000" dirty="0" smtClean="0">
                <a:ln>
                  <a:solidFill>
                    <a:srgbClr val="FFFF00"/>
                  </a:solidFill>
                </a:ln>
                <a:effectLst>
                  <a:outerShdw blurRad="38100" dist="38100" dir="2700000" algn="tl">
                    <a:srgbClr val="000000">
                      <a:alpha val="43137"/>
                    </a:srgbClr>
                  </a:outerShdw>
                </a:effectLst>
                <a:latin typeface="Bookman Old Style" pitchFamily="18" charset="0"/>
              </a:rPr>
              <a:t>Na kvalitně obsazeném halovém turnaji se dařilo v jeho druhé polovině</a:t>
            </a:r>
          </a:p>
        </p:txBody>
      </p:sp>
      <p:sp>
        <p:nvSpPr>
          <p:cNvPr id="8" name="TextovéPole 7"/>
          <p:cNvSpPr txBox="1"/>
          <p:nvPr/>
        </p:nvSpPr>
        <p:spPr>
          <a:xfrm>
            <a:off x="71984" y="1675284"/>
            <a:ext cx="4464496" cy="4909036"/>
          </a:xfrm>
          <a:prstGeom prst="rect">
            <a:avLst/>
          </a:prstGeom>
          <a:noFill/>
        </p:spPr>
        <p:txBody>
          <a:bodyPr wrap="square" rtlCol="0">
            <a:spAutoFit/>
          </a:bodyPr>
          <a:lstStyle/>
          <a:p>
            <a:pPr algn="just"/>
            <a:r>
              <a:rPr lang="cs-CZ" sz="1400" u="sng" dirty="0" smtClean="0">
                <a:latin typeface="Arial" pitchFamily="34" charset="0"/>
                <a:cs typeface="Arial" pitchFamily="34" charset="0"/>
              </a:rPr>
              <a:t>Výsledky:</a:t>
            </a:r>
          </a:p>
          <a:p>
            <a:pPr algn="just"/>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Baník</a:t>
            </a:r>
            <a:r>
              <a:rPr lang="cs-CZ" sz="1400" dirty="0" smtClean="0">
                <a:latin typeface="Arial" pitchFamily="34" charset="0"/>
                <a:cs typeface="Arial" pitchFamily="34" charset="0"/>
              </a:rPr>
              <a:t> Sokolov 6:0, Slovan Liberec 2:3, Vysočina Jihlava 2:6, Viktorie Plzeň 1:4, FK Ústí </a:t>
            </a:r>
            <a:r>
              <a:rPr lang="cs-CZ" sz="1400" dirty="0" err="1" smtClean="0">
                <a:latin typeface="Arial" pitchFamily="34" charset="0"/>
                <a:cs typeface="Arial" pitchFamily="34" charset="0"/>
              </a:rPr>
              <a:t>n.L.</a:t>
            </a:r>
            <a:r>
              <a:rPr lang="cs-CZ" sz="1400" dirty="0" smtClean="0">
                <a:latin typeface="Arial" pitchFamily="34" charset="0"/>
                <a:cs typeface="Arial" pitchFamily="34" charset="0"/>
              </a:rPr>
              <a:t> 0:3, FAPV Děčín 1:4, Dukla Praha 4:3, </a:t>
            </a:r>
            <a:r>
              <a:rPr lang="cs-CZ" sz="1400" dirty="0" err="1" smtClean="0">
                <a:latin typeface="Arial" pitchFamily="34" charset="0"/>
                <a:cs typeface="Arial" pitchFamily="34" charset="0"/>
              </a:rPr>
              <a:t>Fotball</a:t>
            </a:r>
            <a:r>
              <a:rPr lang="cs-CZ" sz="1400" dirty="0" smtClean="0">
                <a:latin typeface="Arial" pitchFamily="34" charset="0"/>
                <a:cs typeface="Arial" pitchFamily="34" charset="0"/>
              </a:rPr>
              <a:t> Talent </a:t>
            </a:r>
            <a:r>
              <a:rPr lang="cs-CZ" sz="1400" dirty="0" err="1" smtClean="0">
                <a:latin typeface="Arial" pitchFamily="34" charset="0"/>
                <a:cs typeface="Arial" pitchFamily="34" charset="0"/>
              </a:rPr>
              <a:t>Academy</a:t>
            </a:r>
            <a:r>
              <a:rPr lang="cs-CZ" sz="1400" dirty="0" smtClean="0">
                <a:latin typeface="Arial" pitchFamily="34" charset="0"/>
                <a:cs typeface="Arial" pitchFamily="34" charset="0"/>
              </a:rPr>
              <a:t> Praha 5:1, SK Děčín 3:2, FK Kolín 3:3, Sparta Praha 6:1, </a:t>
            </a:r>
          </a:p>
          <a:p>
            <a:pPr algn="just"/>
            <a:r>
              <a:rPr lang="cs-CZ" sz="1400" u="sng" dirty="0" smtClean="0">
                <a:latin typeface="Arial" pitchFamily="34" charset="0"/>
                <a:cs typeface="Arial" pitchFamily="34" charset="0"/>
              </a:rPr>
              <a:t>Hodnocení:</a:t>
            </a:r>
          </a:p>
          <a:p>
            <a:pPr algn="just"/>
            <a:r>
              <a:rPr lang="cs-CZ" sz="1100" b="0" dirty="0" smtClean="0">
                <a:latin typeface="Arial" pitchFamily="34" charset="0"/>
                <a:cs typeface="Arial" pitchFamily="34" charset="0"/>
              </a:rPr>
              <a:t>Začali jsme dobře jasnou výhrou nad Sokolovem,  ale pak přišel zápas s Libercem, ve které jsme zahazovali jednu šanci za druhou, i když jsme byli lepším týmem. Nakonec jsme ale inkasovali branku v poslední minutě a prohráli. Odrazilo se to bohužel i na výkonu v dalších zápasech. Prohráli jsme 4 v řadě. Pak však přišel zápas s Duklou. Zvedli jsme se a postarali </a:t>
            </a:r>
            <a:r>
              <a:rPr lang="cs-CZ" sz="1100" b="0" dirty="0" err="1" smtClean="0">
                <a:latin typeface="Arial" pitchFamily="34" charset="0"/>
                <a:cs typeface="Arial" pitchFamily="34" charset="0"/>
              </a:rPr>
              <a:t>seo</a:t>
            </a:r>
            <a:r>
              <a:rPr lang="cs-CZ" sz="1100" b="0" dirty="0" smtClean="0">
                <a:latin typeface="Arial" pitchFamily="34" charset="0"/>
                <a:cs typeface="Arial" pitchFamily="34" charset="0"/>
              </a:rPr>
              <a:t> velké překvapení, když jsme jako jediní Duklu porazili. Následovala série 4 zápasů bez porážky z nichž 3 byly vítězné.  Bohužel to ale bylo pozdě a skončili jsme na 10. místě. Turnaj byl velká zkušenost a hráči si uvědomili, že se mohou srovnávat i s velkými týmy.  Neskutečné zákroky a čarodějnické kousky předváděl v brance </a:t>
            </a:r>
            <a:r>
              <a:rPr lang="cs-CZ" sz="1100" b="0" dirty="0" err="1" smtClean="0">
                <a:latin typeface="Arial" pitchFamily="34" charset="0"/>
                <a:cs typeface="Arial" pitchFamily="34" charset="0"/>
              </a:rPr>
              <a:t>Dragan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Pochvalu zaslouží ale i všichni ostatní, kteří odehráli 11 zápasů a úspěšně reprezentovali SK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t>
            </a:r>
          </a:p>
          <a:p>
            <a:pPr algn="just"/>
            <a:r>
              <a:rPr lang="cs-CZ" u="sng" dirty="0" smtClean="0">
                <a:latin typeface="Arial" pitchFamily="34" charset="0"/>
                <a:cs typeface="Arial" pitchFamily="34" charset="0"/>
              </a:rPr>
              <a:t>Sestava: </a:t>
            </a:r>
            <a:r>
              <a:rPr lang="cs-CZ" b="0" dirty="0" smtClean="0">
                <a:latin typeface="Arial" pitchFamily="34" charset="0"/>
                <a:cs typeface="Arial" pitchFamily="34" charset="0"/>
              </a:rPr>
              <a:t>Daniel Hromy , David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Lukáš Malina , Dan </a:t>
            </a:r>
          </a:p>
          <a:p>
            <a:pPr algn="just"/>
            <a:r>
              <a:rPr lang="cs-CZ" b="0" dirty="0" smtClean="0">
                <a:latin typeface="Arial" pitchFamily="34" charset="0"/>
                <a:cs typeface="Arial" pitchFamily="34" charset="0"/>
              </a:rPr>
              <a:t>                Malina, Lukáš Dvořák , </a:t>
            </a:r>
            <a:r>
              <a:rPr lang="cs-CZ" b="0" dirty="0" err="1" smtClean="0">
                <a:latin typeface="Arial" pitchFamily="34" charset="0"/>
                <a:cs typeface="Arial" pitchFamily="34" charset="0"/>
              </a:rPr>
              <a:t>Dragan</a:t>
            </a:r>
            <a:r>
              <a:rPr lang="cs-CZ" b="0" dirty="0" smtClean="0">
                <a:latin typeface="Arial" pitchFamily="34" charset="0"/>
                <a:cs typeface="Arial" pitchFamily="34" charset="0"/>
              </a:rPr>
              <a:t>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 Lukáš </a:t>
            </a:r>
          </a:p>
          <a:p>
            <a:pPr algn="just"/>
            <a:r>
              <a:rPr lang="cs-CZ" b="0" dirty="0" smtClean="0">
                <a:latin typeface="Arial" pitchFamily="34" charset="0"/>
                <a:cs typeface="Arial" pitchFamily="34" charset="0"/>
              </a:rPr>
              <a:t>                </a:t>
            </a:r>
            <a:r>
              <a:rPr lang="cs-CZ" b="0" dirty="0" err="1" smtClean="0">
                <a:latin typeface="Arial" pitchFamily="34" charset="0"/>
                <a:cs typeface="Arial" pitchFamily="34" charset="0"/>
              </a:rPr>
              <a:t>Širochman</a:t>
            </a:r>
            <a:r>
              <a:rPr lang="cs-CZ" b="0" dirty="0" smtClean="0">
                <a:latin typeface="Arial" pitchFamily="34" charset="0"/>
                <a:cs typeface="Arial" pitchFamily="34" charset="0"/>
              </a:rPr>
              <a:t>, Matěj </a:t>
            </a:r>
            <a:r>
              <a:rPr lang="cs-CZ" b="0" dirty="0" err="1" smtClean="0">
                <a:latin typeface="Arial" pitchFamily="34" charset="0"/>
                <a:cs typeface="Arial" pitchFamily="34" charset="0"/>
              </a:rPr>
              <a:t>Baroch</a:t>
            </a:r>
            <a:r>
              <a:rPr lang="cs-CZ" b="0" dirty="0" smtClean="0">
                <a:latin typeface="Arial" pitchFamily="34" charset="0"/>
                <a:cs typeface="Arial" pitchFamily="34" charset="0"/>
              </a:rPr>
              <a:t>   </a:t>
            </a:r>
          </a:p>
          <a:p>
            <a:pPr algn="just"/>
            <a:r>
              <a:rPr lang="cs-CZ" u="sng" dirty="0" smtClean="0">
                <a:latin typeface="Arial" pitchFamily="34" charset="0"/>
                <a:cs typeface="Arial" pitchFamily="34" charset="0"/>
              </a:rPr>
              <a:t>Branky:</a:t>
            </a:r>
            <a:r>
              <a:rPr lang="cs-CZ" b="0" dirty="0" smtClean="0">
                <a:latin typeface="Arial" pitchFamily="34" charset="0"/>
                <a:cs typeface="Arial" pitchFamily="34" charset="0"/>
              </a:rPr>
              <a:t> Daniel Hromy 19, David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2, Lukáš </a:t>
            </a:r>
            <a:r>
              <a:rPr lang="cs-CZ" b="0" dirty="0" err="1" smtClean="0">
                <a:latin typeface="Arial" pitchFamily="34" charset="0"/>
                <a:cs typeface="Arial" pitchFamily="34" charset="0"/>
              </a:rPr>
              <a:t>Širochman</a:t>
            </a:r>
            <a:r>
              <a:rPr lang="cs-CZ" b="0" dirty="0" smtClean="0">
                <a:latin typeface="Arial" pitchFamily="34" charset="0"/>
                <a:cs typeface="Arial" pitchFamily="34" charset="0"/>
              </a:rPr>
              <a:t> </a:t>
            </a:r>
          </a:p>
          <a:p>
            <a:pPr algn="just"/>
            <a:r>
              <a:rPr lang="cs-CZ" b="0" dirty="0" smtClean="0">
                <a:latin typeface="Arial" pitchFamily="34" charset="0"/>
                <a:cs typeface="Arial" pitchFamily="34" charset="0"/>
              </a:rPr>
              <a:t>               2, Lukáš Malina 4, Lukáš Dvořák 2, Matěj </a:t>
            </a:r>
            <a:r>
              <a:rPr lang="cs-CZ" b="0" dirty="0" err="1" smtClean="0">
                <a:latin typeface="Arial" pitchFamily="34" charset="0"/>
                <a:cs typeface="Arial" pitchFamily="34" charset="0"/>
              </a:rPr>
              <a:t>Baroch</a:t>
            </a:r>
            <a:r>
              <a:rPr lang="cs-CZ" b="0" dirty="0" smtClean="0">
                <a:latin typeface="Arial" pitchFamily="34" charset="0"/>
                <a:cs typeface="Arial" pitchFamily="34" charset="0"/>
              </a:rPr>
              <a:t> 2</a:t>
            </a:r>
            <a:endParaRPr lang="cs-CZ" sz="1600" dirty="0" smtClean="0">
              <a:latin typeface="Arial" pitchFamily="34" charset="0"/>
              <a:cs typeface="Arial" pitchFamily="34" charset="0"/>
            </a:endParaRPr>
          </a:p>
        </p:txBody>
      </p:sp>
      <p:pic>
        <p:nvPicPr>
          <p:cNvPr id="10" name="Obrázek 9" descr="PA292821.JPG"/>
          <p:cNvPicPr>
            <a:picLocks noChangeAspect="1"/>
          </p:cNvPicPr>
          <p:nvPr/>
        </p:nvPicPr>
        <p:blipFill>
          <a:blip r:embed="rId4" cstate="print"/>
          <a:stretch>
            <a:fillRect/>
          </a:stretch>
        </p:blipFill>
        <p:spPr>
          <a:xfrm>
            <a:off x="6217104" y="3763516"/>
            <a:ext cx="3936000" cy="2952000"/>
          </a:xfrm>
          <a:prstGeom prst="rect">
            <a:avLst/>
          </a:prstGeom>
          <a:ln w="25400">
            <a:solidFill>
              <a:srgbClr val="FF0000"/>
            </a:solidFill>
          </a:ln>
        </p:spPr>
      </p:pic>
      <p:pic>
        <p:nvPicPr>
          <p:cNvPr id="11" name="Obrázek 10" descr="PA292834.JPG"/>
          <p:cNvPicPr>
            <a:picLocks noChangeAspect="1"/>
          </p:cNvPicPr>
          <p:nvPr/>
        </p:nvPicPr>
        <p:blipFill>
          <a:blip r:embed="rId5" cstate="print"/>
          <a:stretch>
            <a:fillRect/>
          </a:stretch>
        </p:blipFill>
        <p:spPr>
          <a:xfrm>
            <a:off x="6192664" y="595164"/>
            <a:ext cx="3936000" cy="2952000"/>
          </a:xfrm>
          <a:prstGeom prst="rect">
            <a:avLst/>
          </a:prstGeom>
          <a:ln w="25400">
            <a:solidFill>
              <a:srgbClr val="FF0000"/>
            </a:solidFill>
          </a:ln>
        </p:spPr>
      </p:pic>
      <p:sp>
        <p:nvSpPr>
          <p:cNvPr id="13" name="TextovéPole 12"/>
          <p:cNvSpPr txBox="1"/>
          <p:nvPr/>
        </p:nvSpPr>
        <p:spPr>
          <a:xfrm>
            <a:off x="6552704" y="102141"/>
            <a:ext cx="2808312" cy="276999"/>
          </a:xfrm>
          <a:prstGeom prst="rect">
            <a:avLst/>
          </a:prstGeom>
          <a:solidFill>
            <a:schemeClr val="bg2">
              <a:lumMod val="40000"/>
              <a:lumOff val="60000"/>
            </a:schemeClr>
          </a:solidFill>
        </p:spPr>
        <p:txBody>
          <a:bodyPr wrap="square" rtlCol="0">
            <a:spAutoFit/>
          </a:bodyPr>
          <a:lstStyle/>
          <a:p>
            <a:pPr algn="ctr"/>
            <a:r>
              <a:rPr lang="cs-CZ" u="sng" dirty="0" smtClean="0">
                <a:latin typeface="Arial" pitchFamily="34" charset="0"/>
                <a:cs typeface="Arial" pitchFamily="34" charset="0"/>
              </a:rPr>
              <a:t>TJ </a:t>
            </a:r>
            <a:r>
              <a:rPr lang="cs-CZ" u="sng" dirty="0" err="1" smtClean="0">
                <a:latin typeface="Arial" pitchFamily="34" charset="0"/>
                <a:cs typeface="Arial" pitchFamily="34" charset="0"/>
              </a:rPr>
              <a:t>Libiš</a:t>
            </a:r>
            <a:r>
              <a:rPr lang="cs-CZ" u="sng" dirty="0" smtClean="0">
                <a:latin typeface="Arial" pitchFamily="34" charset="0"/>
                <a:cs typeface="Arial" pitchFamily="34" charset="0"/>
              </a:rPr>
              <a:t> – SK </a:t>
            </a:r>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 29.10.2016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cxnSp>
        <p:nvCxnSpPr>
          <p:cNvPr id="16" name="Přímá spojovací šipka 15"/>
          <p:cNvCxnSpPr/>
          <p:nvPr/>
        </p:nvCxnSpPr>
        <p:spPr bwMode="auto">
          <a:xfrm>
            <a:off x="3394753"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19" name="TextovéPole 18"/>
          <p:cNvSpPr txBox="1"/>
          <p:nvPr/>
        </p:nvSpPr>
        <p:spPr>
          <a:xfrm>
            <a:off x="5904632" y="19100"/>
            <a:ext cx="4248472" cy="830997"/>
          </a:xfrm>
          <a:prstGeom prst="rect">
            <a:avLst/>
          </a:prstGeom>
          <a:blipFill>
            <a:blip r:embed="rId3" cstate="print"/>
            <a:stretch>
              <a:fillRect/>
            </a:stretch>
          </a:blipFill>
          <a:ln w="60325">
            <a:solidFill>
              <a:srgbClr val="FFFF00"/>
            </a:solidFill>
          </a:ln>
        </p:spPr>
        <p:txBody>
          <a:bodyPr wrap="square" rtlCol="0">
            <a:spAutoFit/>
          </a:bodyPr>
          <a:lstStyle/>
          <a:p>
            <a:pPr algn="ctr"/>
            <a:r>
              <a:rPr lang="cs-CZ" sz="2400" dirty="0" smtClean="0">
                <a:latin typeface="Berlin Sans FB" pitchFamily="34" charset="0"/>
              </a:rPr>
              <a:t>Satelitní turnaje </a:t>
            </a:r>
          </a:p>
          <a:p>
            <a:pPr algn="ctr"/>
            <a:r>
              <a:rPr lang="cs-CZ" sz="2400" dirty="0" smtClean="0">
                <a:latin typeface="Berlin Sans FB" pitchFamily="34" charset="0"/>
              </a:rPr>
              <a:t>přípravky U10</a:t>
            </a:r>
          </a:p>
        </p:txBody>
      </p:sp>
      <p:sp>
        <p:nvSpPr>
          <p:cNvPr id="21" name="TextovéPole 20"/>
          <p:cNvSpPr txBox="1"/>
          <p:nvPr/>
        </p:nvSpPr>
        <p:spPr>
          <a:xfrm>
            <a:off x="5904632" y="962169"/>
            <a:ext cx="4176464" cy="2585323"/>
          </a:xfrm>
          <a:prstGeom prst="rect">
            <a:avLst/>
          </a:prstGeom>
          <a:solidFill>
            <a:schemeClr val="accent1">
              <a:lumMod val="20000"/>
              <a:lumOff val="80000"/>
            </a:schemeClr>
          </a:solidFill>
        </p:spPr>
        <p:txBody>
          <a:bodyPr wrap="square" rtlCol="0">
            <a:spAutoFit/>
          </a:bodyPr>
          <a:lstStyle/>
          <a:p>
            <a:pPr algn="ctr"/>
            <a:r>
              <a:rPr lang="cs-CZ" sz="1800" u="sng" dirty="0" smtClean="0">
                <a:solidFill>
                  <a:srgbClr val="FF0000"/>
                </a:solidFill>
                <a:latin typeface="Berlin Sans FB" pitchFamily="34" charset="0"/>
              </a:rPr>
              <a:t>Roudnice </a:t>
            </a:r>
            <a:r>
              <a:rPr lang="cs-CZ" sz="1800" u="sng" dirty="0" err="1" smtClean="0">
                <a:solidFill>
                  <a:srgbClr val="FF0000"/>
                </a:solidFill>
                <a:latin typeface="Berlin Sans FB" pitchFamily="34" charset="0"/>
              </a:rPr>
              <a:t>n.L.</a:t>
            </a:r>
            <a:r>
              <a:rPr lang="cs-CZ" sz="1800" u="sng" dirty="0" smtClean="0">
                <a:solidFill>
                  <a:srgbClr val="FF0000"/>
                </a:solidFill>
                <a:latin typeface="Berlin Sans FB" pitchFamily="34" charset="0"/>
              </a:rPr>
              <a:t> 15.10.2016</a:t>
            </a:r>
          </a:p>
          <a:p>
            <a:pPr algn="ctr"/>
            <a:r>
              <a:rPr lang="cs-CZ" sz="1800" dirty="0" smtClean="0">
                <a:solidFill>
                  <a:srgbClr val="FF0000"/>
                </a:solidFill>
                <a:latin typeface="Arial" pitchFamily="34" charset="0"/>
                <a:cs typeface="Arial" pitchFamily="34" charset="0"/>
              </a:rPr>
              <a:t>SK </a:t>
            </a:r>
            <a:r>
              <a:rPr lang="cs-CZ" sz="1800" dirty="0" err="1" smtClean="0">
                <a:solidFill>
                  <a:srgbClr val="FF0000"/>
                </a:solidFill>
                <a:latin typeface="Arial" pitchFamily="34" charset="0"/>
                <a:cs typeface="Arial" pitchFamily="34" charset="0"/>
              </a:rPr>
              <a:t>Štětí</a:t>
            </a:r>
            <a:r>
              <a:rPr lang="cs-CZ" sz="1800" dirty="0" smtClean="0">
                <a:solidFill>
                  <a:srgbClr val="FF0000"/>
                </a:solidFill>
                <a:latin typeface="Arial" pitchFamily="34" charset="0"/>
                <a:cs typeface="Arial" pitchFamily="34" charset="0"/>
              </a:rPr>
              <a:t> – Mostecký FK zelení</a:t>
            </a:r>
          </a:p>
          <a:p>
            <a:pPr algn="ctr"/>
            <a:r>
              <a:rPr lang="cs-CZ" sz="1800" dirty="0" smtClean="0">
                <a:solidFill>
                  <a:srgbClr val="FF0000"/>
                </a:solidFill>
                <a:latin typeface="Arial" pitchFamily="34" charset="0"/>
                <a:cs typeface="Arial" pitchFamily="34" charset="0"/>
              </a:rPr>
              <a:t>3:9</a:t>
            </a:r>
          </a:p>
          <a:p>
            <a:pPr algn="ctr"/>
            <a:r>
              <a:rPr lang="cs-CZ" sz="1800" dirty="0" smtClean="0">
                <a:solidFill>
                  <a:srgbClr val="FF0000"/>
                </a:solidFill>
                <a:latin typeface="Arial" pitchFamily="34" charset="0"/>
                <a:cs typeface="Arial" pitchFamily="34" charset="0"/>
              </a:rPr>
              <a:t>SK </a:t>
            </a:r>
            <a:r>
              <a:rPr lang="cs-CZ" sz="1800" dirty="0" err="1" smtClean="0">
                <a:solidFill>
                  <a:srgbClr val="FF0000"/>
                </a:solidFill>
                <a:latin typeface="Arial" pitchFamily="34" charset="0"/>
                <a:cs typeface="Arial" pitchFamily="34" charset="0"/>
              </a:rPr>
              <a:t>Štětí</a:t>
            </a:r>
            <a:r>
              <a:rPr lang="cs-CZ" sz="1800" dirty="0" smtClean="0">
                <a:solidFill>
                  <a:srgbClr val="FF0000"/>
                </a:solidFill>
                <a:latin typeface="Arial" pitchFamily="34" charset="0"/>
                <a:cs typeface="Arial" pitchFamily="34" charset="0"/>
              </a:rPr>
              <a:t> – Louny:</a:t>
            </a:r>
            <a:r>
              <a:rPr lang="cs-CZ" sz="1800" dirty="0" err="1" smtClean="0">
                <a:solidFill>
                  <a:srgbClr val="FF0000"/>
                </a:solidFill>
                <a:latin typeface="Arial" pitchFamily="34" charset="0"/>
                <a:cs typeface="Arial" pitchFamily="34" charset="0"/>
              </a:rPr>
              <a:t>Černčice</a:t>
            </a:r>
            <a:endParaRPr lang="cs-CZ" sz="1800" dirty="0" smtClean="0">
              <a:solidFill>
                <a:srgbClr val="FF0000"/>
              </a:solidFill>
              <a:latin typeface="Arial" pitchFamily="34" charset="0"/>
              <a:cs typeface="Arial" pitchFamily="34" charset="0"/>
            </a:endParaRPr>
          </a:p>
          <a:p>
            <a:pPr algn="ctr"/>
            <a:r>
              <a:rPr lang="cs-CZ" sz="1800" dirty="0" smtClean="0">
                <a:solidFill>
                  <a:srgbClr val="FF0000"/>
                </a:solidFill>
                <a:latin typeface="Arial" pitchFamily="34" charset="0"/>
                <a:cs typeface="Arial" pitchFamily="34" charset="0"/>
              </a:rPr>
              <a:t>8:1</a:t>
            </a:r>
          </a:p>
          <a:p>
            <a:r>
              <a:rPr lang="cs-CZ" sz="1100" b="0" u="sng" dirty="0" smtClean="0">
                <a:latin typeface="Arial" pitchFamily="34" charset="0"/>
                <a:cs typeface="Arial" pitchFamily="34" charset="0"/>
              </a:rPr>
              <a:t>Branky: </a:t>
            </a:r>
            <a:r>
              <a:rPr lang="cs-CZ" sz="1100" b="0" dirty="0" err="1" smtClean="0">
                <a:latin typeface="Arial" pitchFamily="34" charset="0"/>
                <a:cs typeface="Arial" pitchFamily="34" charset="0"/>
              </a:rPr>
              <a:t>D.Hromy</a:t>
            </a:r>
            <a:r>
              <a:rPr lang="cs-CZ" sz="1100" b="0" dirty="0" smtClean="0">
                <a:latin typeface="Arial" pitchFamily="34" charset="0"/>
                <a:cs typeface="Arial" pitchFamily="34" charset="0"/>
              </a:rPr>
              <a:t> 5, David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2,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.Malina</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Dragan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Petr Hůrka , Radim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Paďour</a:t>
            </a:r>
            <a:r>
              <a:rPr lang="cs-CZ" sz="1100" b="0" dirty="0" smtClean="0">
                <a:latin typeface="Arial" pitchFamily="34" charset="0"/>
                <a:cs typeface="Arial" pitchFamily="34" charset="0"/>
              </a:rPr>
              <a:t>, Matěj </a:t>
            </a:r>
            <a:r>
              <a:rPr lang="cs-CZ" sz="1100" b="0" dirty="0" err="1" smtClean="0">
                <a:latin typeface="Arial" pitchFamily="34" charset="0"/>
                <a:cs typeface="Arial" pitchFamily="34" charset="0"/>
              </a:rPr>
              <a:t>Baroch</a:t>
            </a:r>
            <a:r>
              <a:rPr lang="cs-CZ" sz="1100" b="0" dirty="0" smtClean="0">
                <a:latin typeface="Arial" pitchFamily="34" charset="0"/>
                <a:cs typeface="Arial" pitchFamily="34" charset="0"/>
              </a:rPr>
              <a:t>, Lukáš Dvořák, </a:t>
            </a:r>
          </a:p>
          <a:p>
            <a:r>
              <a:rPr lang="cs-CZ" sz="1100" b="0" dirty="0" smtClean="0">
                <a:latin typeface="Arial" pitchFamily="34" charset="0"/>
                <a:cs typeface="Arial" pitchFamily="34" charset="0"/>
              </a:rPr>
              <a:t>                Lukáš Malina, Dan Malina, Lukáš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Širochman</a:t>
            </a:r>
            <a:r>
              <a:rPr lang="cs-CZ" sz="1100" b="0" dirty="0" smtClean="0">
                <a:latin typeface="Arial" pitchFamily="34" charset="0"/>
                <a:cs typeface="Arial" pitchFamily="34" charset="0"/>
              </a:rPr>
              <a:t>, David </a:t>
            </a:r>
            <a:r>
              <a:rPr lang="cs-CZ" sz="1100" b="0" dirty="0" err="1" smtClean="0">
                <a:latin typeface="Arial" pitchFamily="34" charset="0"/>
                <a:cs typeface="Arial" pitchFamily="34" charset="0"/>
              </a:rPr>
              <a:t>Čechal</a:t>
            </a:r>
            <a:r>
              <a:rPr lang="cs-CZ" sz="1100" b="0" dirty="0" smtClean="0">
                <a:latin typeface="Arial" pitchFamily="34" charset="0"/>
                <a:cs typeface="Arial" pitchFamily="34" charset="0"/>
              </a:rPr>
              <a:t>, David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Daniel Hromy , Milan </a:t>
            </a:r>
            <a:r>
              <a:rPr lang="cs-CZ" sz="1100" b="0" dirty="0" err="1" smtClean="0">
                <a:latin typeface="Arial" pitchFamily="34" charset="0"/>
                <a:cs typeface="Arial" pitchFamily="34" charset="0"/>
              </a:rPr>
              <a:t>Kačo</a:t>
            </a:r>
            <a:endParaRPr lang="cs-CZ" b="0" u="sng" dirty="0" smtClean="0">
              <a:latin typeface="Bookman Old Style" pitchFamily="18" charset="0"/>
            </a:endParaRPr>
          </a:p>
        </p:txBody>
      </p:sp>
      <p:sp>
        <p:nvSpPr>
          <p:cNvPr id="12" name="Obdélník 11"/>
          <p:cNvSpPr/>
          <p:nvPr/>
        </p:nvSpPr>
        <p:spPr>
          <a:xfrm>
            <a:off x="5904632" y="3592492"/>
            <a:ext cx="4176440" cy="3339376"/>
          </a:xfrm>
          <a:prstGeom prst="rect">
            <a:avLst/>
          </a:prstGeom>
          <a:solidFill>
            <a:srgbClr val="66FF99"/>
          </a:solidFill>
        </p:spPr>
        <p:txBody>
          <a:bodyPr wrap="square">
            <a:spAutoFit/>
          </a:bodyPr>
          <a:lstStyle/>
          <a:p>
            <a:pPr algn="ctr"/>
            <a:r>
              <a:rPr lang="cs-CZ" sz="1800" u="sng" dirty="0" smtClean="0">
                <a:solidFill>
                  <a:srgbClr val="000099"/>
                </a:solidFill>
                <a:latin typeface="Berlin Sans FB" pitchFamily="34" charset="0"/>
              </a:rPr>
              <a:t>Most 23.10.2016</a:t>
            </a:r>
          </a:p>
          <a:p>
            <a:pPr algn="ctr"/>
            <a:r>
              <a:rPr lang="cs-CZ" sz="1800" dirty="0" smtClean="0">
                <a:solidFill>
                  <a:srgbClr val="000099"/>
                </a:solidFill>
                <a:latin typeface="Arial" pitchFamily="34" charset="0"/>
                <a:cs typeface="Arial" pitchFamily="34" charset="0"/>
              </a:rPr>
              <a:t>SK </a:t>
            </a:r>
            <a:r>
              <a:rPr lang="cs-CZ" sz="1800" dirty="0" err="1" smtClean="0">
                <a:solidFill>
                  <a:srgbClr val="000099"/>
                </a:solidFill>
                <a:latin typeface="Arial" pitchFamily="34" charset="0"/>
                <a:cs typeface="Arial" pitchFamily="34" charset="0"/>
              </a:rPr>
              <a:t>Štětí</a:t>
            </a:r>
            <a:r>
              <a:rPr lang="cs-CZ" sz="1800" dirty="0" smtClean="0">
                <a:solidFill>
                  <a:srgbClr val="000099"/>
                </a:solidFill>
                <a:latin typeface="Arial" pitchFamily="34" charset="0"/>
                <a:cs typeface="Arial" pitchFamily="34" charset="0"/>
              </a:rPr>
              <a:t> – FK Ústí </a:t>
            </a:r>
            <a:r>
              <a:rPr lang="cs-CZ" sz="1800" dirty="0" err="1" smtClean="0">
                <a:solidFill>
                  <a:srgbClr val="000099"/>
                </a:solidFill>
                <a:latin typeface="Arial" pitchFamily="34" charset="0"/>
                <a:cs typeface="Arial" pitchFamily="34" charset="0"/>
              </a:rPr>
              <a:t>n.L.</a:t>
            </a:r>
            <a:endParaRPr lang="cs-CZ" sz="1800" dirty="0" smtClean="0">
              <a:solidFill>
                <a:srgbClr val="000099"/>
              </a:solidFill>
              <a:latin typeface="Arial" pitchFamily="34" charset="0"/>
              <a:cs typeface="Arial" pitchFamily="34" charset="0"/>
            </a:endParaRPr>
          </a:p>
          <a:p>
            <a:pPr algn="ctr"/>
            <a:r>
              <a:rPr lang="cs-CZ" sz="1800" dirty="0" smtClean="0">
                <a:solidFill>
                  <a:srgbClr val="000099"/>
                </a:solidFill>
                <a:latin typeface="Arial" pitchFamily="34" charset="0"/>
                <a:cs typeface="Arial" pitchFamily="34" charset="0"/>
              </a:rPr>
              <a:t>10:8</a:t>
            </a:r>
          </a:p>
          <a:p>
            <a:pPr algn="ctr"/>
            <a:r>
              <a:rPr lang="cs-CZ" sz="1800" dirty="0" smtClean="0">
                <a:solidFill>
                  <a:srgbClr val="000099"/>
                </a:solidFill>
                <a:latin typeface="Arial" pitchFamily="34" charset="0"/>
                <a:cs typeface="Arial" pitchFamily="34" charset="0"/>
              </a:rPr>
              <a:t>SK </a:t>
            </a:r>
            <a:r>
              <a:rPr lang="cs-CZ" sz="1800" dirty="0" err="1" smtClean="0">
                <a:solidFill>
                  <a:srgbClr val="000099"/>
                </a:solidFill>
                <a:latin typeface="Arial" pitchFamily="34" charset="0"/>
                <a:cs typeface="Arial" pitchFamily="34" charset="0"/>
              </a:rPr>
              <a:t>Štětí</a:t>
            </a:r>
            <a:r>
              <a:rPr lang="cs-CZ" sz="1800" dirty="0" smtClean="0">
                <a:solidFill>
                  <a:srgbClr val="000099"/>
                </a:solidFill>
                <a:latin typeface="Arial" pitchFamily="34" charset="0"/>
                <a:cs typeface="Arial" pitchFamily="34" charset="0"/>
              </a:rPr>
              <a:t> – Mostecký FK modří</a:t>
            </a:r>
          </a:p>
          <a:p>
            <a:pPr algn="ctr"/>
            <a:r>
              <a:rPr lang="cs-CZ" sz="1800" dirty="0" smtClean="0">
                <a:solidFill>
                  <a:srgbClr val="000099"/>
                </a:solidFill>
                <a:latin typeface="Arial" pitchFamily="34" charset="0"/>
                <a:cs typeface="Arial" pitchFamily="34" charset="0"/>
              </a:rPr>
              <a:t>4:5</a:t>
            </a:r>
          </a:p>
          <a:p>
            <a:pPr algn="just"/>
            <a:r>
              <a:rPr lang="cs-CZ" sz="1100" b="0" dirty="0" smtClean="0">
                <a:latin typeface="Arial" pitchFamily="34" charset="0"/>
                <a:cs typeface="Arial" pitchFamily="34" charset="0"/>
              </a:rPr>
              <a:t>Den po náročném turnaji v Děčíně už v neděli vyjížděla přípravka na další satelitní turnaj. V 1. zápase proti Ústí </a:t>
            </a:r>
            <a:r>
              <a:rPr lang="cs-CZ" sz="1100" b="0" dirty="0" err="1" smtClean="0">
                <a:latin typeface="Arial" pitchFamily="34" charset="0"/>
                <a:cs typeface="Arial" pitchFamily="34" charset="0"/>
              </a:rPr>
              <a:t>n.L.</a:t>
            </a:r>
            <a:r>
              <a:rPr lang="cs-CZ" sz="1100" b="0" dirty="0" smtClean="0">
                <a:latin typeface="Arial" pitchFamily="34" charset="0"/>
                <a:cs typeface="Arial" pitchFamily="34" charset="0"/>
              </a:rPr>
              <a:t> se únava ještě neprojevila, ale ve 2. už to bylo znát a výsledkem byla těsná porážka s Mostem.  Nevadí, i tak pochvala za předvedenou hru a bojovnost.</a:t>
            </a:r>
          </a:p>
          <a:p>
            <a:pPr algn="just"/>
            <a:r>
              <a:rPr lang="cs-CZ" sz="1100" b="0" u="sng" dirty="0" smtClean="0">
                <a:latin typeface="Arial" pitchFamily="34" charset="0"/>
                <a:cs typeface="Arial" pitchFamily="34" charset="0"/>
              </a:rPr>
              <a:t>Branky: </a:t>
            </a:r>
            <a:r>
              <a:rPr lang="cs-CZ" sz="1100" b="0" dirty="0" smtClean="0">
                <a:latin typeface="Arial" pitchFamily="34" charset="0"/>
                <a:cs typeface="Arial" pitchFamily="34" charset="0"/>
              </a:rPr>
              <a:t>Daniel </a:t>
            </a:r>
            <a:r>
              <a:rPr lang="cs-CZ" sz="1100" b="0" dirty="0" err="1" smtClean="0">
                <a:latin typeface="Arial" pitchFamily="34" charset="0"/>
                <a:cs typeface="Arial" pitchFamily="34" charset="0"/>
              </a:rPr>
              <a:t>Hromý</a:t>
            </a:r>
            <a:r>
              <a:rPr lang="cs-CZ" sz="1100" b="0" dirty="0" smtClean="0">
                <a:latin typeface="Arial" pitchFamily="34" charset="0"/>
                <a:cs typeface="Arial" pitchFamily="34" charset="0"/>
              </a:rPr>
              <a:t> 7, David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5, </a:t>
            </a:r>
            <a:r>
              <a:rPr lang="cs-CZ" sz="1100" b="0" dirty="0" err="1" smtClean="0">
                <a:latin typeface="Arial" pitchFamily="34" charset="0"/>
                <a:cs typeface="Arial" pitchFamily="34" charset="0"/>
              </a:rPr>
              <a:t>Lukáč</a:t>
            </a:r>
            <a:r>
              <a:rPr lang="cs-CZ" sz="1100" b="0" dirty="0" smtClean="0">
                <a:latin typeface="Arial" pitchFamily="34" charset="0"/>
                <a:cs typeface="Arial" pitchFamily="34" charset="0"/>
              </a:rPr>
              <a:t> Malina 1, Petr </a:t>
            </a:r>
          </a:p>
          <a:p>
            <a:pPr algn="just"/>
            <a:r>
              <a:rPr lang="cs-CZ" sz="1100" b="0" dirty="0" smtClean="0">
                <a:latin typeface="Arial" pitchFamily="34" charset="0"/>
                <a:cs typeface="Arial" pitchFamily="34" charset="0"/>
              </a:rPr>
              <a:t>             Hůrka 1</a:t>
            </a:r>
          </a:p>
          <a:p>
            <a:pPr algn="just"/>
            <a:r>
              <a:rPr lang="cs-CZ" sz="1100" b="0" u="sng" dirty="0" smtClean="0">
                <a:latin typeface="Arial" pitchFamily="34" charset="0"/>
                <a:cs typeface="Arial" pitchFamily="34" charset="0"/>
              </a:rPr>
              <a:t>Sestava: </a:t>
            </a:r>
            <a:r>
              <a:rPr lang="cs-CZ" sz="1100" b="0" dirty="0" err="1" smtClean="0">
                <a:latin typeface="Arial" pitchFamily="34" charset="0"/>
                <a:cs typeface="Arial" pitchFamily="34" charset="0"/>
              </a:rPr>
              <a:t>D.Hromy</a:t>
            </a:r>
            <a:r>
              <a:rPr lang="cs-CZ" sz="1100" b="0" dirty="0" smtClean="0">
                <a:latin typeface="Arial" pitchFamily="34" charset="0"/>
                <a:cs typeface="Arial" pitchFamily="34" charset="0"/>
              </a:rPr>
              <a:t>, David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D.Dvořák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.Malina,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D.Malina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D.Čechal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P.Hůrka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Širochman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Baroch</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R.Paďour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Dragan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a:t>
            </a: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.Hromy, </a:t>
            </a:r>
            <a:r>
              <a:rPr lang="cs-CZ" sz="1100" b="0" dirty="0" err="1" smtClean="0">
                <a:latin typeface="Arial" pitchFamily="34" charset="0"/>
                <a:cs typeface="Arial" pitchFamily="34" charset="0"/>
              </a:rPr>
              <a:t>J.Malina</a:t>
            </a:r>
            <a:endParaRPr lang="cs-CZ" sz="1100" b="0" dirty="0" smtClean="0">
              <a:latin typeface="Arial" pitchFamily="34" charset="0"/>
              <a:cs typeface="Arial" pitchFamily="34" charset="0"/>
            </a:endParaRPr>
          </a:p>
        </p:txBody>
      </p:sp>
      <p:sp>
        <p:nvSpPr>
          <p:cNvPr id="17" name="Obdélník 16"/>
          <p:cNvSpPr/>
          <p:nvPr/>
        </p:nvSpPr>
        <p:spPr>
          <a:xfrm>
            <a:off x="71984" y="811188"/>
            <a:ext cx="4824536" cy="6120000"/>
          </a:xfrm>
          <a:prstGeom prst="rect">
            <a:avLst/>
          </a:prstGeom>
          <a:noFill/>
          <a:ln w="44450" cmpd="sng">
            <a:solidFill>
              <a:schemeClr val="tx1"/>
            </a:solidFill>
            <a:prstDash val="solid"/>
          </a:ln>
          <a:effectLst/>
        </p:spPr>
        <p:txBody>
          <a:bodyPr wrap="square">
            <a:spAutoFit/>
          </a:bodyPr>
          <a:lstStyle/>
          <a:p>
            <a:pPr fontAlgn="ctr"/>
            <a:r>
              <a:rPr lang="cs-CZ" sz="1400" dirty="0" smtClean="0">
                <a:solidFill>
                  <a:srgbClr val="333399"/>
                </a:solidFill>
              </a:rPr>
              <a:t>TJ TATRAN Rakovník </a:t>
            </a:r>
            <a:r>
              <a:rPr lang="cs-CZ" sz="1400" b="0" dirty="0" smtClean="0">
                <a:solidFill>
                  <a:srgbClr val="333399"/>
                </a:solidFill>
              </a:rPr>
              <a:t>- </a:t>
            </a:r>
            <a:r>
              <a:rPr lang="cs-CZ" sz="1400" dirty="0" smtClean="0">
                <a:solidFill>
                  <a:srgbClr val="333399"/>
                </a:solidFill>
              </a:rPr>
              <a:t>FC CHOMUTOV 0:4(0:2)</a:t>
            </a:r>
          </a:p>
          <a:p>
            <a:pPr algn="just" fontAlgn="ctr"/>
            <a:r>
              <a:rPr lang="cs-CZ" sz="1050" dirty="0" smtClean="0">
                <a:solidFill>
                  <a:srgbClr val="006600"/>
                </a:solidFill>
                <a:latin typeface="Arial" pitchFamily="34" charset="0"/>
                <a:cs typeface="Arial" pitchFamily="34" charset="0"/>
              </a:rPr>
              <a:t>sváteční debakl. Hrálo se už 28.10. Moc šancí diváci neviděli. Hosté vždy udeřili z rychlých brejků. Autorem 2 branek byl Boček. Šance domácích končily na hranici šestnáctky</a:t>
            </a:r>
          </a:p>
          <a:p>
            <a:pPr fontAlgn="ctr"/>
            <a:r>
              <a:rPr lang="nn-NO" sz="1400" dirty="0" smtClean="0">
                <a:solidFill>
                  <a:srgbClr val="333399"/>
                </a:solidFill>
              </a:rPr>
              <a:t>SK Kladno</a:t>
            </a:r>
            <a:r>
              <a:rPr lang="nn-NO" sz="1400" b="0" dirty="0" smtClean="0">
                <a:solidFill>
                  <a:srgbClr val="333399"/>
                </a:solidFill>
              </a:rPr>
              <a:t> - </a:t>
            </a:r>
            <a:r>
              <a:rPr lang="nn-NO" sz="1400" dirty="0" smtClean="0">
                <a:solidFill>
                  <a:srgbClr val="333399"/>
                </a:solidFill>
              </a:rPr>
              <a:t>FK Meteor Praha VIII</a:t>
            </a:r>
            <a:r>
              <a:rPr lang="cs-CZ" sz="1400" dirty="0" smtClean="0">
                <a:solidFill>
                  <a:srgbClr val="333399"/>
                </a:solidFill>
              </a:rPr>
              <a:t>  2:0(1:0) </a:t>
            </a:r>
          </a:p>
          <a:p>
            <a:pPr algn="just" fontAlgn="ctr"/>
            <a:r>
              <a:rPr lang="cs-CZ" sz="1050" dirty="0" smtClean="0">
                <a:solidFill>
                  <a:srgbClr val="006600"/>
                </a:solidFill>
                <a:latin typeface="Arial" pitchFamily="34" charset="0"/>
                <a:cs typeface="Arial" pitchFamily="34" charset="0"/>
              </a:rPr>
              <a:t>sedmý domácí zápas a sedmá výhra. Kladnu vyšel úvod a trenér své svěřence chválil.  Obě branky vítězného týmu vstřelil kapitán mužstva Jan Procházka.</a:t>
            </a:r>
          </a:p>
          <a:p>
            <a:pPr algn="just" fontAlgn="ctr"/>
            <a:r>
              <a:rPr lang="cs-CZ" sz="1100" dirty="0" smtClean="0">
                <a:solidFill>
                  <a:srgbClr val="333399"/>
                </a:solidFill>
                <a:latin typeface="Arial" pitchFamily="34" charset="0"/>
                <a:cs typeface="Arial" pitchFamily="34" charset="0"/>
              </a:rPr>
              <a:t> </a:t>
            </a:r>
            <a:r>
              <a:rPr lang="cs-CZ" sz="1400" dirty="0" smtClean="0">
                <a:solidFill>
                  <a:srgbClr val="333399"/>
                </a:solidFill>
              </a:rPr>
              <a:t>TJ Sokol Libiš</a:t>
            </a:r>
            <a:r>
              <a:rPr lang="cs-CZ" sz="1400" b="0" dirty="0" smtClean="0">
                <a:solidFill>
                  <a:srgbClr val="333399"/>
                </a:solidFill>
              </a:rPr>
              <a:t> - </a:t>
            </a:r>
            <a:r>
              <a:rPr lang="cs-CZ" sz="1400" dirty="0" smtClean="0">
                <a:solidFill>
                  <a:srgbClr val="333399"/>
                </a:solidFill>
              </a:rPr>
              <a:t>SK </a:t>
            </a:r>
            <a:r>
              <a:rPr lang="cs-CZ" sz="1400" dirty="0" err="1" smtClean="0">
                <a:solidFill>
                  <a:srgbClr val="333399"/>
                </a:solidFill>
              </a:rPr>
              <a:t>Štětí</a:t>
            </a:r>
            <a:r>
              <a:rPr lang="cs-CZ" sz="1400" dirty="0" smtClean="0">
                <a:solidFill>
                  <a:srgbClr val="333399"/>
                </a:solidFill>
              </a:rPr>
              <a:t>  0:1(0:0)</a:t>
            </a:r>
          </a:p>
          <a:p>
            <a:pPr marL="228600" indent="-228600" algn="just"/>
            <a:r>
              <a:rPr lang="cs-CZ" sz="1050" dirty="0" smtClean="0">
                <a:solidFill>
                  <a:srgbClr val="006600"/>
                </a:solidFill>
                <a:latin typeface="Arial" pitchFamily="34" charset="0"/>
                <a:cs typeface="Arial" pitchFamily="34" charset="0"/>
              </a:rPr>
              <a:t>poločas bez šancí. Zajímavé věci se začaly dít na hřišti až po změně</a:t>
            </a:r>
          </a:p>
          <a:p>
            <a:pPr marL="228600" indent="-228600" algn="just"/>
            <a:r>
              <a:rPr lang="cs-CZ" sz="1050" dirty="0" smtClean="0">
                <a:solidFill>
                  <a:srgbClr val="006600"/>
                </a:solidFill>
                <a:latin typeface="Arial" pitchFamily="34" charset="0"/>
                <a:cs typeface="Arial" pitchFamily="34" charset="0"/>
              </a:rPr>
              <a:t>stran. </a:t>
            </a:r>
            <a:r>
              <a:rPr lang="cs-CZ" sz="1050" dirty="0" err="1" smtClean="0">
                <a:solidFill>
                  <a:srgbClr val="006600"/>
                </a:solidFill>
                <a:latin typeface="Arial" pitchFamily="34" charset="0"/>
                <a:cs typeface="Arial" pitchFamily="34" charset="0"/>
              </a:rPr>
              <a:t>Štětí</a:t>
            </a:r>
            <a:r>
              <a:rPr lang="cs-CZ" sz="1050" dirty="0" smtClean="0">
                <a:solidFill>
                  <a:srgbClr val="006600"/>
                </a:solidFill>
                <a:latin typeface="Arial" pitchFamily="34" charset="0"/>
                <a:cs typeface="Arial" pitchFamily="34" charset="0"/>
              </a:rPr>
              <a:t> přidalo a dostalo se do zaslouženě  vedení. Neproměnilo</a:t>
            </a:r>
          </a:p>
          <a:p>
            <a:pPr marL="228600" indent="-228600" algn="just"/>
            <a:r>
              <a:rPr lang="cs-CZ" sz="1050" dirty="0" smtClean="0">
                <a:solidFill>
                  <a:srgbClr val="006600"/>
                </a:solidFill>
                <a:latin typeface="Arial" pitchFamily="34" charset="0"/>
                <a:cs typeface="Arial" pitchFamily="34" charset="0"/>
              </a:rPr>
              <a:t>i penaltu a další šance. O výsledek se </a:t>
            </a:r>
            <a:r>
              <a:rPr lang="cs-CZ" sz="1050" dirty="0" err="1" smtClean="0">
                <a:solidFill>
                  <a:srgbClr val="006600"/>
                </a:solidFill>
                <a:latin typeface="Arial" pitchFamily="34" charset="0"/>
                <a:cs typeface="Arial" pitchFamily="34" charset="0"/>
              </a:rPr>
              <a:t>balo</a:t>
            </a:r>
            <a:r>
              <a:rPr lang="cs-CZ" sz="1050" dirty="0" smtClean="0">
                <a:solidFill>
                  <a:srgbClr val="006600"/>
                </a:solidFill>
                <a:latin typeface="Arial" pitchFamily="34" charset="0"/>
                <a:cs typeface="Arial" pitchFamily="34" charset="0"/>
              </a:rPr>
              <a:t> až do konce.</a:t>
            </a:r>
            <a:endParaRPr lang="cs-CZ" sz="1100" dirty="0" smtClean="0">
              <a:solidFill>
                <a:srgbClr val="006600"/>
              </a:solidFill>
              <a:latin typeface="Arial" pitchFamily="34" charset="0"/>
              <a:cs typeface="Arial" pitchFamily="34" charset="0"/>
            </a:endParaRPr>
          </a:p>
          <a:p>
            <a:pPr fontAlgn="ctr"/>
            <a:r>
              <a:rPr lang="cs-CZ" sz="1400" dirty="0" smtClean="0">
                <a:solidFill>
                  <a:srgbClr val="333399"/>
                </a:solidFill>
              </a:rPr>
              <a:t>FC Nový Bor</a:t>
            </a:r>
            <a:r>
              <a:rPr lang="cs-CZ" sz="1400" b="0" dirty="0" smtClean="0">
                <a:solidFill>
                  <a:srgbClr val="333399"/>
                </a:solidFill>
              </a:rPr>
              <a:t> - </a:t>
            </a:r>
            <a:r>
              <a:rPr lang="cs-CZ" sz="1400" dirty="0" smtClean="0">
                <a:solidFill>
                  <a:srgbClr val="333399"/>
                </a:solidFill>
              </a:rPr>
              <a:t>TJ Slovan VELVARY  1:0 PK</a:t>
            </a:r>
          </a:p>
          <a:p>
            <a:pPr algn="just" fontAlgn="ctr"/>
            <a:r>
              <a:rPr lang="cs-CZ" sz="1050" dirty="0" smtClean="0">
                <a:solidFill>
                  <a:srgbClr val="006600"/>
                </a:solidFill>
                <a:latin typeface="Arial" pitchFamily="34" charset="0"/>
                <a:cs typeface="Arial" pitchFamily="34" charset="0"/>
              </a:rPr>
              <a:t>domácí si v průběhu zápasu vypracovali více šancí , ale úspěšný střelec se nenašel. Rozhodovat musely penalty. Ze 6 penalt Bor proměnil 5 a </a:t>
            </a:r>
            <a:r>
              <a:rPr lang="cs-CZ" sz="1050" dirty="0" err="1" smtClean="0">
                <a:solidFill>
                  <a:srgbClr val="006600"/>
                </a:solidFill>
                <a:latin typeface="Arial" pitchFamily="34" charset="0"/>
                <a:cs typeface="Arial" pitchFamily="34" charset="0"/>
              </a:rPr>
              <a:t>Velvary</a:t>
            </a:r>
            <a:r>
              <a:rPr lang="cs-CZ" sz="1050" dirty="0" smtClean="0">
                <a:solidFill>
                  <a:srgbClr val="006600"/>
                </a:solidFill>
                <a:latin typeface="Arial" pitchFamily="34" charset="0"/>
                <a:cs typeface="Arial" pitchFamily="34" charset="0"/>
              </a:rPr>
              <a:t> jen 4.</a:t>
            </a:r>
          </a:p>
          <a:p>
            <a:pPr fontAlgn="ctr"/>
            <a:r>
              <a:rPr lang="cs-CZ" sz="1400" dirty="0" smtClean="0">
                <a:solidFill>
                  <a:srgbClr val="333399"/>
                </a:solidFill>
              </a:rPr>
              <a:t>SK Český Brod</a:t>
            </a:r>
            <a:r>
              <a:rPr lang="cs-CZ" sz="1400" b="0" dirty="0" smtClean="0">
                <a:solidFill>
                  <a:srgbClr val="333399"/>
                </a:solidFill>
              </a:rPr>
              <a:t> - </a:t>
            </a:r>
            <a:r>
              <a:rPr lang="cs-CZ" sz="1400" dirty="0" smtClean="0">
                <a:solidFill>
                  <a:srgbClr val="333399"/>
                </a:solidFill>
              </a:rPr>
              <a:t>SK POLABAN Nymburk  1:3(1:2)</a:t>
            </a:r>
          </a:p>
          <a:p>
            <a:pPr algn="just" fontAlgn="ctr"/>
            <a:r>
              <a:rPr lang="cs-CZ" sz="1050" dirty="0" err="1" smtClean="0">
                <a:solidFill>
                  <a:srgbClr val="006600"/>
                </a:solidFill>
                <a:latin typeface="Arial" pitchFamily="34" charset="0"/>
                <a:cs typeface="Arial" pitchFamily="34" charset="0"/>
              </a:rPr>
              <a:t>šlagr</a:t>
            </a:r>
            <a:r>
              <a:rPr lang="cs-CZ" sz="1050" dirty="0" smtClean="0">
                <a:solidFill>
                  <a:srgbClr val="006600"/>
                </a:solidFill>
                <a:latin typeface="Arial" pitchFamily="34" charset="0"/>
                <a:cs typeface="Arial" pitchFamily="34" charset="0"/>
              </a:rPr>
              <a:t> kola. Nymburk válí a stále neprohrál, i když v Českém Brodu prohrával 1:0. Do poločasu výsledek otočil a po změně stran dal v 63. minutě </a:t>
            </a:r>
            <a:r>
              <a:rPr lang="cs-CZ" sz="1050" dirty="0" err="1" smtClean="0">
                <a:solidFill>
                  <a:srgbClr val="006600"/>
                </a:solidFill>
                <a:latin typeface="Arial" pitchFamily="34" charset="0"/>
                <a:cs typeface="Arial" pitchFamily="34" charset="0"/>
              </a:rPr>
              <a:t>štětský</a:t>
            </a:r>
            <a:r>
              <a:rPr lang="cs-CZ" sz="1050" dirty="0" smtClean="0">
                <a:solidFill>
                  <a:srgbClr val="006600"/>
                </a:solidFill>
                <a:latin typeface="Arial" pitchFamily="34" charset="0"/>
                <a:cs typeface="Arial" pitchFamily="34" charset="0"/>
              </a:rPr>
              <a:t> odchovanec Martin </a:t>
            </a:r>
            <a:r>
              <a:rPr lang="cs-CZ" sz="1050" dirty="0" err="1" smtClean="0">
                <a:solidFill>
                  <a:srgbClr val="006600"/>
                </a:solidFill>
                <a:latin typeface="Arial" pitchFamily="34" charset="0"/>
                <a:cs typeface="Arial" pitchFamily="34" charset="0"/>
              </a:rPr>
              <a:t>Škarecký</a:t>
            </a:r>
            <a:endParaRPr lang="cs-CZ" sz="1050" dirty="0" smtClean="0">
              <a:solidFill>
                <a:srgbClr val="006600"/>
              </a:solidFill>
              <a:latin typeface="Arial" pitchFamily="34" charset="0"/>
              <a:cs typeface="Arial" pitchFamily="34" charset="0"/>
            </a:endParaRPr>
          </a:p>
          <a:p>
            <a:pPr fontAlgn="ctr"/>
            <a:r>
              <a:rPr lang="pl-PL" sz="1400" dirty="0" smtClean="0">
                <a:solidFill>
                  <a:srgbClr val="333399"/>
                </a:solidFill>
              </a:rPr>
              <a:t>SK Sokol Brozany</a:t>
            </a:r>
            <a:r>
              <a:rPr lang="pl-PL" sz="1400" b="0" dirty="0" smtClean="0">
                <a:solidFill>
                  <a:srgbClr val="333399"/>
                </a:solidFill>
              </a:rPr>
              <a:t> - </a:t>
            </a:r>
            <a:r>
              <a:rPr lang="pl-PL" sz="1400" dirty="0" smtClean="0">
                <a:solidFill>
                  <a:srgbClr val="333399"/>
                </a:solidFill>
              </a:rPr>
              <a:t>SK Úvaly  4:1(2:1)</a:t>
            </a:r>
          </a:p>
          <a:p>
            <a:pPr algn="just" fontAlgn="ctr"/>
            <a:r>
              <a:rPr lang="cs-CZ" sz="1050" dirty="0" smtClean="0">
                <a:solidFill>
                  <a:srgbClr val="006600"/>
                </a:solidFill>
                <a:latin typeface="Arial" pitchFamily="34" charset="0"/>
                <a:cs typeface="Arial" pitchFamily="34" charset="0"/>
              </a:rPr>
              <a:t>domácím vyšel úvod do obou poločasů. Hosté sice ještě v 1. půli snížili na 1:2, ale to bylo z jejich strany všechno. Domácí zase hned na začátku druhého poločasu vstřelili gól a ukázali proč jsou na 2. místě tabulky</a:t>
            </a:r>
            <a:r>
              <a:rPr lang="cs-CZ" sz="1100" dirty="0" smtClean="0">
                <a:solidFill>
                  <a:srgbClr val="006600"/>
                </a:solidFill>
                <a:latin typeface="Arial" pitchFamily="34" charset="0"/>
                <a:cs typeface="Arial" pitchFamily="34" charset="0"/>
              </a:rPr>
              <a:t>.</a:t>
            </a:r>
          </a:p>
          <a:p>
            <a:pPr fontAlgn="ctr"/>
            <a:r>
              <a:rPr lang="cs-CZ" sz="1400" dirty="0" smtClean="0">
                <a:solidFill>
                  <a:srgbClr val="333399"/>
                </a:solidFill>
              </a:rPr>
              <a:t>Mostecký fotbalový klub o.p.s.</a:t>
            </a:r>
            <a:r>
              <a:rPr lang="cs-CZ" sz="1400" b="0" dirty="0" smtClean="0">
                <a:solidFill>
                  <a:srgbClr val="333399"/>
                </a:solidFill>
              </a:rPr>
              <a:t> - </a:t>
            </a:r>
            <a:r>
              <a:rPr lang="cs-CZ" sz="1400" dirty="0" smtClean="0">
                <a:solidFill>
                  <a:srgbClr val="333399"/>
                </a:solidFill>
              </a:rPr>
              <a:t>FK </a:t>
            </a:r>
            <a:r>
              <a:rPr lang="cs-CZ" sz="1400" dirty="0" err="1" smtClean="0">
                <a:solidFill>
                  <a:srgbClr val="333399"/>
                </a:solidFill>
              </a:rPr>
              <a:t>Baník</a:t>
            </a:r>
            <a:r>
              <a:rPr lang="cs-CZ" sz="1400" dirty="0" smtClean="0">
                <a:solidFill>
                  <a:srgbClr val="333399"/>
                </a:solidFill>
              </a:rPr>
              <a:t> Souš 0:5(0:3)</a:t>
            </a:r>
          </a:p>
          <a:p>
            <a:pPr algn="just" fontAlgn="ctr"/>
            <a:r>
              <a:rPr lang="cs-CZ" sz="1050" dirty="0" smtClean="0">
                <a:solidFill>
                  <a:srgbClr val="006600"/>
                </a:solidFill>
                <a:latin typeface="Arial" pitchFamily="34" charset="0"/>
                <a:cs typeface="Arial" pitchFamily="34" charset="0"/>
              </a:rPr>
              <a:t>tahák kola, aspoň teda pro mosteckou oblast sledovalo 460 diváků a kromě dýmovnic viděli také 5 branek v síti domácích. Pro zkušeného zadáka Mostu </a:t>
            </a:r>
            <a:r>
              <a:rPr lang="cs-CZ" sz="1050" dirty="0" err="1" smtClean="0">
                <a:solidFill>
                  <a:srgbClr val="006600"/>
                </a:solidFill>
                <a:latin typeface="Arial" pitchFamily="34" charset="0"/>
                <a:cs typeface="Arial" pitchFamily="34" charset="0"/>
              </a:rPr>
              <a:t>Brouma</a:t>
            </a:r>
            <a:r>
              <a:rPr lang="cs-CZ" sz="1050" dirty="0" smtClean="0">
                <a:solidFill>
                  <a:srgbClr val="006600"/>
                </a:solidFill>
                <a:latin typeface="Arial" pitchFamily="34" charset="0"/>
                <a:cs typeface="Arial" pitchFamily="34" charset="0"/>
              </a:rPr>
              <a:t> musela kvůli poranění zad přijet záchranka.</a:t>
            </a:r>
          </a:p>
          <a:p>
            <a:pPr fontAlgn="ctr"/>
            <a:r>
              <a:rPr lang="cs-CZ" sz="1400" dirty="0" smtClean="0">
                <a:solidFill>
                  <a:srgbClr val="333399"/>
                </a:solidFill>
              </a:rPr>
              <a:t>Sokol </a:t>
            </a:r>
            <a:r>
              <a:rPr lang="cs-CZ" sz="1400" dirty="0" err="1" smtClean="0">
                <a:solidFill>
                  <a:srgbClr val="333399"/>
                </a:solidFill>
              </a:rPr>
              <a:t>Hostouň</a:t>
            </a:r>
            <a:r>
              <a:rPr lang="cs-CZ" sz="1400" b="0" dirty="0" smtClean="0">
                <a:solidFill>
                  <a:srgbClr val="333399"/>
                </a:solidFill>
              </a:rPr>
              <a:t> - </a:t>
            </a:r>
            <a:r>
              <a:rPr lang="cs-CZ" sz="1400" dirty="0" smtClean="0">
                <a:solidFill>
                  <a:srgbClr val="333399"/>
                </a:solidFill>
              </a:rPr>
              <a:t>FK </a:t>
            </a:r>
            <a:r>
              <a:rPr lang="cs-CZ" sz="1400" dirty="0" err="1" smtClean="0">
                <a:solidFill>
                  <a:srgbClr val="333399"/>
                </a:solidFill>
              </a:rPr>
              <a:t>Neratovice</a:t>
            </a:r>
            <a:r>
              <a:rPr lang="cs-CZ" sz="1400" dirty="0" smtClean="0">
                <a:solidFill>
                  <a:srgbClr val="333399"/>
                </a:solidFill>
              </a:rPr>
              <a:t>-</a:t>
            </a:r>
            <a:r>
              <a:rPr lang="cs-CZ" sz="1400" dirty="0" err="1" smtClean="0">
                <a:solidFill>
                  <a:srgbClr val="333399"/>
                </a:solidFill>
              </a:rPr>
              <a:t>Byškovice</a:t>
            </a:r>
            <a:r>
              <a:rPr lang="cs-CZ" sz="1400" dirty="0" smtClean="0">
                <a:solidFill>
                  <a:srgbClr val="333399"/>
                </a:solidFill>
              </a:rPr>
              <a:t>  2:3(2:0)</a:t>
            </a:r>
          </a:p>
          <a:p>
            <a:pPr algn="just" fontAlgn="ctr"/>
            <a:r>
              <a:rPr lang="cs-CZ" sz="1050" dirty="0" smtClean="0">
                <a:solidFill>
                  <a:srgbClr val="006600"/>
                </a:solidFill>
                <a:latin typeface="Arial" pitchFamily="34" charset="0"/>
                <a:cs typeface="Arial" pitchFamily="34" charset="0"/>
              </a:rPr>
              <a:t>totální kolaps domácích. V poločase vedli 2:0 a asi právem chtěli i penaltu. Kozák ale snížil na 1:2 a 22. minut před koncem už to bylo 2:2.  Když v 74. minutě hlavou otočil zápas Polanský úplně, tak byla v </a:t>
            </a:r>
            <a:r>
              <a:rPr lang="cs-CZ" sz="1050" dirty="0" err="1" smtClean="0">
                <a:solidFill>
                  <a:srgbClr val="006600"/>
                </a:solidFill>
                <a:latin typeface="Arial" pitchFamily="34" charset="0"/>
                <a:cs typeface="Arial" pitchFamily="34" charset="0"/>
              </a:rPr>
              <a:t>Houstouni</a:t>
            </a:r>
            <a:r>
              <a:rPr lang="cs-CZ" sz="1050" dirty="0" smtClean="0">
                <a:solidFill>
                  <a:srgbClr val="006600"/>
                </a:solidFill>
                <a:latin typeface="Arial" pitchFamily="34" charset="0"/>
                <a:cs typeface="Arial" pitchFamily="34" charset="0"/>
              </a:rPr>
              <a:t> tak hustá atmosféra, že by se dala krájet</a:t>
            </a:r>
            <a:r>
              <a:rPr lang="cs-CZ" sz="1100" dirty="0" smtClean="0">
                <a:solidFill>
                  <a:srgbClr val="006600"/>
                </a:solidFill>
                <a:latin typeface="Arial" pitchFamily="34" charset="0"/>
                <a:cs typeface="Arial" pitchFamily="34" charset="0"/>
              </a:rPr>
              <a:t>.</a:t>
            </a:r>
          </a:p>
        </p:txBody>
      </p:sp>
      <p:sp>
        <p:nvSpPr>
          <p:cNvPr id="22" name="TextovéPole 21"/>
          <p:cNvSpPr txBox="1"/>
          <p:nvPr/>
        </p:nvSpPr>
        <p:spPr>
          <a:xfrm>
            <a:off x="143991" y="91108"/>
            <a:ext cx="4752530" cy="584775"/>
          </a:xfrm>
          <a:prstGeom prst="rect">
            <a:avLst/>
          </a:prstGeom>
          <a:blipFill>
            <a:blip r:embed="rId4" cstate="print"/>
            <a:tile tx="0" ty="0" sx="100000" sy="100000" flip="none" algn="tl"/>
          </a:blipFill>
          <a:ln w="66675">
            <a:solidFill>
              <a:srgbClr val="FF9966"/>
            </a:solidFill>
            <a:prstDash val="sysDot"/>
          </a:ln>
        </p:spPr>
        <p:txBody>
          <a:bodyPr wrap="square" rtlCol="0">
            <a:spAutoFit/>
          </a:bodyPr>
          <a:lstStyle/>
          <a:p>
            <a:pPr algn="ctr"/>
            <a:r>
              <a:rPr lang="cs-CZ" sz="3200" u="sng" dirty="0" smtClean="0">
                <a:solidFill>
                  <a:srgbClr val="0033CC"/>
                </a:solidFill>
                <a:latin typeface="Modern No. 20" pitchFamily="18" charset="0"/>
              </a:rPr>
              <a:t>12. kolo divizní soutěže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graphicFrame>
        <p:nvGraphicFramePr>
          <p:cNvPr id="11" name="Tabulka 10"/>
          <p:cNvGraphicFramePr>
            <a:graphicFrameLocks noGrp="1"/>
          </p:cNvGraphicFramePr>
          <p:nvPr/>
        </p:nvGraphicFramePr>
        <p:xfrm>
          <a:off x="5472584" y="91108"/>
          <a:ext cx="4680518" cy="2893695"/>
        </p:xfrm>
        <a:graphic>
          <a:graphicData uri="http://schemas.openxmlformats.org/drawingml/2006/table">
            <a:tbl>
              <a:tblPr/>
              <a:tblGrid>
                <a:gridCol w="236988"/>
                <a:gridCol w="450278"/>
                <a:gridCol w="1765563"/>
                <a:gridCol w="236988"/>
                <a:gridCol w="236988"/>
                <a:gridCol w="236988"/>
                <a:gridCol w="236988"/>
                <a:gridCol w="236988"/>
                <a:gridCol w="592471"/>
                <a:gridCol w="236988"/>
                <a:gridCol w="213290"/>
              </a:tblGrid>
              <a:tr h="14018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83877">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400" b="1" i="0" u="none" strike="noStrike" dirty="0">
                          <a:solidFill>
                            <a:srgbClr val="0000CC"/>
                          </a:solidFill>
                          <a:latin typeface="Calibri"/>
                        </a:rPr>
                        <a:t>Divize skupina B 12. kolo 2016-2017</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FF0000"/>
                          </a:solidFill>
                          <a:latin typeface="Arial"/>
                        </a:rPr>
                        <a:t>SK POLABAN Nymburk</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32:9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33</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SK Kladno</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26:14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26</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Baník Souš</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21:11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SK Český Brod</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26:13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Neratovice-Byškovice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SK Úvaly</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13:14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20</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FC Nový Bor</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FC CHOMUTOV</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18:18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Meteor Praha VIII</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6931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latin typeface="Arial"/>
                        </a:rPr>
                        <a:t>11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latin typeface="Arial"/>
                        </a:rPr>
                        <a:t>SK Štětí</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17:29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14</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TATRAN Rakovník</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Sokol Hostouň</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14:22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Slovan VELVARY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18:21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Mostecký fotbalový klub o.p.s.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7:34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Sokol Libiš</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1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r>
            </a:tbl>
          </a:graphicData>
        </a:graphic>
      </p:graphicFrame>
      <p:sp>
        <p:nvSpPr>
          <p:cNvPr id="12" name="TextovéPole 11"/>
          <p:cNvSpPr txBox="1"/>
          <p:nvPr/>
        </p:nvSpPr>
        <p:spPr>
          <a:xfrm>
            <a:off x="5472584" y="3115444"/>
            <a:ext cx="4680520" cy="3447098"/>
          </a:xfrm>
          <a:prstGeom prst="rect">
            <a:avLst/>
          </a:prstGeom>
          <a:blipFill>
            <a:blip r:embed="rId2" cstate="print"/>
            <a:stretch>
              <a:fillRect/>
            </a:stretch>
          </a:blipFill>
          <a:ln w="41275" cmpd="sng">
            <a:solidFill>
              <a:srgbClr val="6699FF"/>
            </a:solidFill>
          </a:ln>
        </p:spPr>
        <p:txBody>
          <a:bodyPr wrap="square" rtlCol="0">
            <a:spAutoFit/>
          </a:bodyPr>
          <a:lstStyle/>
          <a:p>
            <a:pPr algn="just"/>
            <a:r>
              <a:rPr lang="cs-CZ" b="0" dirty="0" smtClean="0">
                <a:latin typeface="Arial" pitchFamily="34" charset="0"/>
                <a:cs typeface="Arial" pitchFamily="34" charset="0"/>
              </a:rPr>
              <a:t>Tabulka na čele se již delší dobu moc nemění. Vévodí Nymburk, který v normální hrací době ještě neprohrál, a pronásledují ho </a:t>
            </a:r>
            <a:r>
              <a:rPr lang="cs-CZ" b="0" dirty="0" err="1" smtClean="0">
                <a:latin typeface="Arial" pitchFamily="34" charset="0"/>
                <a:cs typeface="Arial" pitchFamily="34" charset="0"/>
              </a:rPr>
              <a:t>Brozany</a:t>
            </a:r>
            <a:r>
              <a:rPr lang="cs-CZ" b="0" dirty="0" smtClean="0">
                <a:latin typeface="Arial" pitchFamily="34" charset="0"/>
                <a:cs typeface="Arial" pitchFamily="34" charset="0"/>
              </a:rPr>
              <a:t>. Během posledních 3 kol se ze 3. na 5. místo propadl Český Brod. Vystřídalo ho Kladno, které doma ve všech 7 zápasech zatím vyhrálo. Daří se i Souši, která je 4. s 23 body. 6. jsou Neratovice, které ještě po 5. kole byly 15. se ziskem 2 bodů. Úvalům a Novému Boru patří 7. resp.8 místo v poklidném středu tabulky.  Stoupá i FC Chomutov, který v posledním kole přestřílel Rakovník na jeho hřišti 4:0. Má 17 bodů a je na 9. místě. Moc se nedaří Meteoru. Po 5. kole byl 5., ale nyní už je 10. s 16 body. 11. je náš tým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který se stále drží těsně na pásmem sestupu. Máme 14 bodů. 12. je již zmiňovaný Rakovník a stále se hledá 13. </a:t>
            </a:r>
            <a:r>
              <a:rPr lang="cs-CZ" b="0" dirty="0" err="1" smtClean="0">
                <a:latin typeface="Arial" pitchFamily="34" charset="0"/>
                <a:cs typeface="Arial" pitchFamily="34" charset="0"/>
              </a:rPr>
              <a:t>Hostouň</a:t>
            </a:r>
            <a:r>
              <a:rPr lang="cs-CZ" b="0" dirty="0" smtClean="0">
                <a:latin typeface="Arial" pitchFamily="34" charset="0"/>
                <a:cs typeface="Arial" pitchFamily="34" charset="0"/>
              </a:rPr>
              <a:t>, která v posledních 8 kolech jen 1 vyhrála a má 12 bodů nasbíraných v úvodu soutěže. 14. jsou </a:t>
            </a:r>
            <a:r>
              <a:rPr lang="cs-CZ" b="0" dirty="0" err="1" smtClean="0">
                <a:latin typeface="Arial" pitchFamily="34" charset="0"/>
                <a:cs typeface="Arial" pitchFamily="34" charset="0"/>
              </a:rPr>
              <a:t>Velvary</a:t>
            </a:r>
            <a:r>
              <a:rPr lang="cs-CZ" b="0" dirty="0" smtClean="0">
                <a:latin typeface="Arial" pitchFamily="34" charset="0"/>
                <a:cs typeface="Arial" pitchFamily="34" charset="0"/>
              </a:rPr>
              <a:t> s 11 body. Předposlední je náš dnešní soupeř Mostecký fotbalový klub s 8 body. V posledních 4 kolech prohrál a nevstřelil ani gól. Poslední je jasně </a:t>
            </a:r>
            <a:r>
              <a:rPr lang="cs-CZ" b="0" dirty="0" err="1" smtClean="0">
                <a:latin typeface="Arial" pitchFamily="34" charset="0"/>
                <a:cs typeface="Arial" pitchFamily="34" charset="0"/>
              </a:rPr>
              <a:t>Libiš</a:t>
            </a:r>
            <a:r>
              <a:rPr lang="cs-CZ" b="0" dirty="0" smtClean="0">
                <a:latin typeface="Arial" pitchFamily="34" charset="0"/>
                <a:cs typeface="Arial" pitchFamily="34" charset="0"/>
              </a:rPr>
              <a:t>, která má 4 body za 4 remízy a následné porážky na penalty.     </a:t>
            </a:r>
            <a:r>
              <a:rPr lang="cs-CZ" sz="1400" b="0" dirty="0" smtClean="0">
                <a:latin typeface="Arial" pitchFamily="34" charset="0"/>
                <a:cs typeface="Arial" pitchFamily="34" charset="0"/>
              </a:rPr>
              <a:t>	</a:t>
            </a:r>
          </a:p>
        </p:txBody>
      </p:sp>
      <p:graphicFrame>
        <p:nvGraphicFramePr>
          <p:cNvPr id="13" name="Tabulka 12"/>
          <p:cNvGraphicFramePr>
            <a:graphicFrameLocks noGrp="1"/>
          </p:cNvGraphicFramePr>
          <p:nvPr/>
        </p:nvGraphicFramePr>
        <p:xfrm>
          <a:off x="71984" y="91108"/>
          <a:ext cx="4464494" cy="3384378"/>
        </p:xfrm>
        <a:graphic>
          <a:graphicData uri="http://schemas.openxmlformats.org/drawingml/2006/table">
            <a:tbl>
              <a:tblPr/>
              <a:tblGrid>
                <a:gridCol w="247018"/>
                <a:gridCol w="290611"/>
                <a:gridCol w="1471213"/>
                <a:gridCol w="261549"/>
                <a:gridCol w="207059"/>
                <a:gridCol w="207059"/>
                <a:gridCol w="207059"/>
                <a:gridCol w="276079"/>
                <a:gridCol w="741055"/>
                <a:gridCol w="250652"/>
                <a:gridCol w="305140"/>
              </a:tblGrid>
              <a:tr h="218347">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00" b="1" i="0" u="none" strike="noStrike" dirty="0">
                          <a:solidFill>
                            <a:srgbClr val="0000CC"/>
                          </a:solidFill>
                          <a:latin typeface="Calibri"/>
                        </a:rPr>
                        <a:t>Ústecký přebor starších žáků 2016/2017 po 13.odehraných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Roudnice </a:t>
                      </a:r>
                      <a:r>
                        <a:rPr lang="cs-CZ" sz="900" b="1" i="0" u="none" strike="noStrike" dirty="0" err="1">
                          <a:solidFill>
                            <a:srgbClr val="000000"/>
                          </a:solidFill>
                          <a:latin typeface="Arial"/>
                        </a:rPr>
                        <a:t>n.L.</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80:15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FK Litoměřicko</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79:17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52:19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2752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64:20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Calibri"/>
                        </a:rPr>
                        <a:t>51:27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Calibri"/>
                        </a:rPr>
                        <a:t>52:35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FF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FF0000"/>
                          </a:solidFill>
                          <a:latin typeface="Arial"/>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latin typeface="Calibri"/>
                        </a:rPr>
                        <a:t>33:58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Ústí n.L.</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Calibri"/>
                        </a:rPr>
                        <a:t>57:63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22:59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latin typeface="Arial"/>
                        </a:rPr>
                        <a:t>TJ Hvězda </a:t>
                      </a:r>
                      <a:r>
                        <a:rPr lang="cs-CZ" sz="1000" b="1" i="0" u="none" strike="noStrike" dirty="0" err="1">
                          <a:solidFill>
                            <a:srgbClr val="000000"/>
                          </a:solidFill>
                          <a:latin typeface="Arial"/>
                        </a:rPr>
                        <a:t>Trnovany</a:t>
                      </a:r>
                      <a:endParaRPr lang="cs-CZ" sz="10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12:63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Litoměřicko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27:90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Jiskra V. Březno</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Calibri"/>
                        </a:rPr>
                        <a:t>6:69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83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graphicFrame>
        <p:nvGraphicFramePr>
          <p:cNvPr id="14" name="Tabulka 13"/>
          <p:cNvGraphicFramePr>
            <a:graphicFrameLocks noGrp="1"/>
          </p:cNvGraphicFramePr>
          <p:nvPr/>
        </p:nvGraphicFramePr>
        <p:xfrm>
          <a:off x="71984" y="3691514"/>
          <a:ext cx="4464496" cy="3240355"/>
        </p:xfrm>
        <a:graphic>
          <a:graphicData uri="http://schemas.openxmlformats.org/drawingml/2006/table">
            <a:tbl>
              <a:tblPr/>
              <a:tblGrid>
                <a:gridCol w="339882"/>
                <a:gridCol w="297397"/>
                <a:gridCol w="1671089"/>
                <a:gridCol w="201805"/>
                <a:gridCol w="201805"/>
                <a:gridCol w="201805"/>
                <a:gridCol w="201805"/>
                <a:gridCol w="201805"/>
                <a:gridCol w="495662"/>
                <a:gridCol w="382367"/>
                <a:gridCol w="269074"/>
              </a:tblGrid>
              <a:tr h="209055">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00" b="1" i="0" u="none" strike="noStrike" dirty="0">
                          <a:solidFill>
                            <a:srgbClr val="0000CC"/>
                          </a:solidFill>
                          <a:latin typeface="Calibri"/>
                        </a:rPr>
                        <a:t>Ústecký přebor mladších žáků 2016/2017 po 13.odehraných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Litoměřicko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78:9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91:22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Roudnice </a:t>
                      </a:r>
                      <a:r>
                        <a:rPr lang="cs-CZ" sz="900" b="1" i="0" u="none" strike="noStrike" dirty="0" err="1">
                          <a:solidFill>
                            <a:srgbClr val="000000"/>
                          </a:solidFill>
                          <a:latin typeface="Arial"/>
                        </a:rPr>
                        <a:t>n.L.</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80:17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1358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SK Sokol </a:t>
                      </a:r>
                      <a:r>
                        <a:rPr lang="cs-CZ" sz="900" b="1" i="0" u="none" strike="noStrike" dirty="0" err="1">
                          <a:solidFill>
                            <a:srgbClr val="000000"/>
                          </a:solidFill>
                          <a:latin typeface="Arial"/>
                        </a:rPr>
                        <a:t>Brozany</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77:22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Ústí n.L.</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93:53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54:40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Litoměřicko B</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36:28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Calibri"/>
                        </a:rPr>
                        <a:t>29:59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Hvězda Trnovany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Calibri"/>
                        </a:rPr>
                        <a:t>28:72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FF0066"/>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FF0066"/>
                          </a:solidFill>
                          <a:latin typeface="Arial"/>
                        </a:rPr>
                        <a:t>SK Štětí</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FF0066"/>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FF0066"/>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FF0066"/>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FF0066"/>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FF0066"/>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66"/>
                          </a:solidFill>
                          <a:latin typeface="Calibri"/>
                        </a:rPr>
                        <a:t>30:65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66"/>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11:122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Jiskra V. Březno</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17:115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905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sp>
        <p:nvSpPr>
          <p:cNvPr id="7" name="TextovéPole 6"/>
          <p:cNvSpPr txBox="1"/>
          <p:nvPr/>
        </p:nvSpPr>
        <p:spPr>
          <a:xfrm>
            <a:off x="143993" y="91108"/>
            <a:ext cx="4608512" cy="830997"/>
          </a:xfrm>
          <a:prstGeom prst="rect">
            <a:avLst/>
          </a:prstGeom>
          <a:blipFill>
            <a:blip r:embed="rId3" cstate="print"/>
            <a:stretch>
              <a:fillRect/>
            </a:stretch>
          </a:blipFill>
          <a:ln w="41275">
            <a:solidFill>
              <a:schemeClr val="accent3">
                <a:lumMod val="50000"/>
              </a:schemeClr>
            </a:solidFill>
            <a:prstDash val="sysDot"/>
          </a:ln>
        </p:spPr>
        <p:txBody>
          <a:bodyPr wrap="square" rtlCol="0">
            <a:spAutoFit/>
          </a:bodyPr>
          <a:lstStyle/>
          <a:p>
            <a:pPr algn="ctr"/>
            <a:r>
              <a:rPr lang="cs-CZ" sz="2400" u="sng" dirty="0" smtClean="0">
                <a:latin typeface="Microsoft PhagsPa" pitchFamily="34" charset="0"/>
              </a:rPr>
              <a:t>Finále podzimní části divizní soutěže</a:t>
            </a:r>
          </a:p>
        </p:txBody>
      </p:sp>
      <p:graphicFrame>
        <p:nvGraphicFramePr>
          <p:cNvPr id="8" name="Tabulka 7"/>
          <p:cNvGraphicFramePr>
            <a:graphicFrameLocks noGrp="1"/>
          </p:cNvGraphicFramePr>
          <p:nvPr/>
        </p:nvGraphicFramePr>
        <p:xfrm>
          <a:off x="143992" y="1027211"/>
          <a:ext cx="4555817" cy="5904657"/>
        </p:xfrm>
        <a:graphic>
          <a:graphicData uri="http://schemas.openxmlformats.org/drawingml/2006/table">
            <a:tbl>
              <a:tblPr/>
              <a:tblGrid>
                <a:gridCol w="1075635"/>
                <a:gridCol w="1604073"/>
                <a:gridCol w="1876109"/>
              </a:tblGrid>
              <a:tr h="218691">
                <a:tc gridSpan="3">
                  <a:txBody>
                    <a:bodyPr/>
                    <a:lstStyle/>
                    <a:p>
                      <a:pPr algn="ctr" fontAlgn="ctr"/>
                      <a:r>
                        <a:rPr lang="cs-CZ" sz="1100" b="1" i="0" u="none" strike="noStrike" dirty="0">
                          <a:solidFill>
                            <a:srgbClr val="000000"/>
                          </a:solidFill>
                          <a:latin typeface="Calisto MT"/>
                        </a:rPr>
                        <a:t>13.kolo divize</a:t>
                      </a:r>
                    </a:p>
                  </a:txBody>
                  <a:tcPr marL="7013" marR="7013" marT="701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r>
              <a:tr h="218691">
                <a:tc>
                  <a:txBody>
                    <a:bodyPr/>
                    <a:lstStyle/>
                    <a:p>
                      <a:pPr algn="ctr" fontAlgn="ctr"/>
                      <a:r>
                        <a:rPr lang="cs-CZ" sz="800" b="1" i="0" u="none" strike="noStrike" dirty="0">
                          <a:solidFill>
                            <a:srgbClr val="000000"/>
                          </a:solidFill>
                          <a:latin typeface="Calisto MT"/>
                        </a:rPr>
                        <a:t>5.11.2016 10:15</a:t>
                      </a:r>
                    </a:p>
                  </a:txBody>
                  <a:tcPr marL="7013" marR="7013" marT="701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dirty="0">
                          <a:solidFill>
                            <a:srgbClr val="000000"/>
                          </a:solidFill>
                          <a:latin typeface="Calisto MT"/>
                        </a:rPr>
                        <a:t>FK </a:t>
                      </a:r>
                      <a:r>
                        <a:rPr lang="cs-CZ" sz="1000" b="1" i="0" u="none" strike="noStrike" dirty="0" err="1">
                          <a:solidFill>
                            <a:srgbClr val="000000"/>
                          </a:solidFill>
                          <a:latin typeface="Calisto MT"/>
                        </a:rPr>
                        <a:t>Neratovice</a:t>
                      </a:r>
                      <a:r>
                        <a:rPr lang="cs-CZ" sz="1000" b="1" i="0" u="none" strike="noStrike" dirty="0">
                          <a:solidFill>
                            <a:srgbClr val="000000"/>
                          </a:solidFill>
                          <a:latin typeface="Calisto MT"/>
                        </a:rPr>
                        <a:t>-</a:t>
                      </a:r>
                      <a:r>
                        <a:rPr lang="cs-CZ" sz="1000" b="1" i="0" u="none" strike="noStrike" dirty="0" err="1">
                          <a:solidFill>
                            <a:srgbClr val="000000"/>
                          </a:solidFill>
                          <a:latin typeface="Calisto MT"/>
                        </a:rPr>
                        <a:t>Byškovice</a:t>
                      </a:r>
                      <a:endParaRPr lang="cs-CZ" sz="1000" b="1" i="0" u="none" strike="noStrike" dirty="0">
                        <a:solidFill>
                          <a:srgbClr val="000000"/>
                        </a:solidFill>
                        <a:latin typeface="Calisto MT"/>
                      </a:endParaRPr>
                    </a:p>
                  </a:txBody>
                  <a:tcPr marL="7013" marR="7013" marT="7013" marB="0" anchor="ctr">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a:solidFill>
                            <a:srgbClr val="000000"/>
                          </a:solidFill>
                          <a:latin typeface="Calisto MT"/>
                        </a:rPr>
                        <a:t>FC Nový Bor </a:t>
                      </a:r>
                    </a:p>
                  </a:txBody>
                  <a:tcPr marL="7013" marR="7013" marT="701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5.11.2016 10:15</a:t>
                      </a:r>
                    </a:p>
                  </a:txBody>
                  <a:tcPr marL="7013" marR="7013" marT="7013"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FC CHOMUTOV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sto MT"/>
                        </a:rPr>
                        <a:t>Sokol Hostouň </a:t>
                      </a:r>
                    </a:p>
                  </a:txBody>
                  <a:tcPr marL="7013" marR="7013" marT="7013"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900" b="1" i="0" u="none" strike="noStrike" dirty="0">
                          <a:solidFill>
                            <a:srgbClr val="FF0000"/>
                          </a:solidFill>
                          <a:latin typeface="Calisto MT"/>
                        </a:rPr>
                        <a:t>5.11.2016 10:15</a:t>
                      </a:r>
                    </a:p>
                  </a:txBody>
                  <a:tcPr marL="7013" marR="7013" marT="7013" marB="0" anchor="ctr">
                    <a:lnL w="190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050" b="1" i="0" u="none" strike="noStrike" dirty="0">
                          <a:solidFill>
                            <a:srgbClr val="FF0000"/>
                          </a:solidFill>
                          <a:latin typeface="Calisto MT"/>
                        </a:rPr>
                        <a:t>SK </a:t>
                      </a:r>
                      <a:r>
                        <a:rPr lang="cs-CZ" sz="1050" b="1" i="0" u="none" strike="noStrike" dirty="0" err="1">
                          <a:solidFill>
                            <a:srgbClr val="FF0000"/>
                          </a:solidFill>
                          <a:latin typeface="Calisto MT"/>
                        </a:rPr>
                        <a:t>Štětí</a:t>
                      </a:r>
                      <a:r>
                        <a:rPr lang="cs-CZ" sz="1050" b="1" i="0" u="none" strike="noStrike" dirty="0">
                          <a:solidFill>
                            <a:srgbClr val="FF0000"/>
                          </a:solidFill>
                          <a:latin typeface="Calisto MT"/>
                        </a:rPr>
                        <a:t> </a:t>
                      </a:r>
                    </a:p>
                  </a:txBody>
                  <a:tcPr marL="7013" marR="7013" marT="7013" marB="0" anchor="ctr">
                    <a:lnL>
                      <a:noFill/>
                    </a:lnL>
                    <a:lnR>
                      <a:noFill/>
                    </a:lnR>
                    <a:lnT>
                      <a:noFill/>
                    </a:lnT>
                    <a:lnB>
                      <a:noFill/>
                    </a:lnB>
                    <a:solidFill>
                      <a:srgbClr val="FFFF99"/>
                    </a:solidFill>
                  </a:tcPr>
                </a:tc>
                <a:tc>
                  <a:txBody>
                    <a:bodyPr/>
                    <a:lstStyle/>
                    <a:p>
                      <a:pPr algn="ctr" fontAlgn="ctr"/>
                      <a:r>
                        <a:rPr lang="cs-CZ" sz="1050" b="1" i="0" u="none" strike="noStrike" dirty="0">
                          <a:solidFill>
                            <a:srgbClr val="FF0000"/>
                          </a:solidFill>
                          <a:latin typeface="Calisto MT"/>
                        </a:rPr>
                        <a:t>Mostecký fotbalový klub </a:t>
                      </a:r>
                    </a:p>
                  </a:txBody>
                  <a:tcPr marL="7013" marR="7013" marT="7013" marB="0" anchor="ctr">
                    <a:lnL>
                      <a:noFill/>
                    </a:lnL>
                    <a:lnR w="1905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5.11.2016 14:00</a:t>
                      </a:r>
                    </a:p>
                  </a:txBody>
                  <a:tcPr marL="7013" marR="7013" marT="7013"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FK </a:t>
                      </a:r>
                      <a:r>
                        <a:rPr lang="cs-CZ" sz="1000" b="1" i="0" u="none" strike="noStrike" dirty="0" err="1">
                          <a:solidFill>
                            <a:srgbClr val="000000"/>
                          </a:solidFill>
                          <a:latin typeface="Calisto MT"/>
                        </a:rPr>
                        <a:t>Baník</a:t>
                      </a:r>
                      <a:r>
                        <a:rPr lang="cs-CZ" sz="1000" b="1" i="0" u="none" strike="noStrike" dirty="0">
                          <a:solidFill>
                            <a:srgbClr val="000000"/>
                          </a:solidFill>
                          <a:latin typeface="Calisto MT"/>
                        </a:rPr>
                        <a:t> Souš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TJ TATRAN Rakovník </a:t>
                      </a:r>
                    </a:p>
                  </a:txBody>
                  <a:tcPr marL="7013" marR="7013" marT="7013"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800" b="1" i="0" u="none" strike="noStrike" dirty="0">
                          <a:solidFill>
                            <a:srgbClr val="000000"/>
                          </a:solidFill>
                          <a:latin typeface="Calisto MT"/>
                        </a:rPr>
                        <a:t>5.11.2016 14:00</a:t>
                      </a:r>
                    </a:p>
                  </a:txBody>
                  <a:tcPr marL="7013" marR="7013" marT="7013" marB="0" anchor="ctr">
                    <a:lnL w="190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TJ Slovan VELVARY </a:t>
                      </a:r>
                    </a:p>
                  </a:txBody>
                  <a:tcPr marL="7013" marR="7013" marT="701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SK Kladno </a:t>
                      </a:r>
                    </a:p>
                  </a:txBody>
                  <a:tcPr marL="7013" marR="7013" marT="7013" marB="0" anchor="ctr">
                    <a:lnL>
                      <a:noFill/>
                    </a:lnL>
                    <a:lnR w="1905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6.11.2016 10:15</a:t>
                      </a:r>
                    </a:p>
                  </a:txBody>
                  <a:tcPr marL="7013" marR="7013" marT="7013"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FK Meteor Praha VIII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SK Český Brod </a:t>
                      </a:r>
                    </a:p>
                  </a:txBody>
                  <a:tcPr marL="7013" marR="7013" marT="7013"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800" b="1" i="0" u="none" strike="noStrike" dirty="0">
                          <a:solidFill>
                            <a:srgbClr val="000000"/>
                          </a:solidFill>
                          <a:latin typeface="Calisto MT"/>
                        </a:rPr>
                        <a:t>6.11.2016 14:00</a:t>
                      </a:r>
                    </a:p>
                  </a:txBody>
                  <a:tcPr marL="7013" marR="7013" marT="7013" marB="0" anchor="ctr">
                    <a:lnL w="190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SK Úvaly </a:t>
                      </a:r>
                    </a:p>
                  </a:txBody>
                  <a:tcPr marL="7013" marR="7013" marT="701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TJ Sokol </a:t>
                      </a:r>
                      <a:r>
                        <a:rPr lang="cs-CZ" sz="1000" b="1" i="0" u="none" strike="noStrike" dirty="0" err="1">
                          <a:solidFill>
                            <a:srgbClr val="000000"/>
                          </a:solidFill>
                          <a:latin typeface="Calisto MT"/>
                        </a:rPr>
                        <a:t>Libiš</a:t>
                      </a:r>
                      <a:r>
                        <a:rPr lang="cs-CZ" sz="1000" b="1" i="0" u="none" strike="noStrike" dirty="0">
                          <a:solidFill>
                            <a:srgbClr val="000000"/>
                          </a:solidFill>
                          <a:latin typeface="Calisto MT"/>
                        </a:rPr>
                        <a:t> </a:t>
                      </a:r>
                    </a:p>
                  </a:txBody>
                  <a:tcPr marL="7013" marR="7013" marT="7013" marB="0" anchor="ctr">
                    <a:lnL>
                      <a:noFill/>
                    </a:lnL>
                    <a:lnR w="1905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6.11.2016 14:00</a:t>
                      </a:r>
                    </a:p>
                  </a:txBody>
                  <a:tcPr marL="7013" marR="7013" marT="7013"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Calisto MT"/>
                        </a:rPr>
                        <a:t>SK POLABAN Nymburk </a:t>
                      </a:r>
                    </a:p>
                  </a:txBody>
                  <a:tcPr marL="7013" marR="7013" marT="7013" marB="0" anchor="ctr">
                    <a:lnL>
                      <a:noFill/>
                    </a:lnL>
                    <a:lnR>
                      <a:noFill/>
                    </a:lnR>
                    <a:lnT>
                      <a:noFill/>
                    </a:lnT>
                    <a:lnB w="190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Calisto MT"/>
                        </a:rPr>
                        <a:t>SK Sokol </a:t>
                      </a:r>
                      <a:r>
                        <a:rPr lang="cs-CZ" sz="1000" b="1" i="0" u="none" strike="noStrike" dirty="0" err="1">
                          <a:solidFill>
                            <a:srgbClr val="000000"/>
                          </a:solidFill>
                          <a:latin typeface="Calisto MT"/>
                        </a:rPr>
                        <a:t>Brozany</a:t>
                      </a:r>
                      <a:r>
                        <a:rPr lang="cs-CZ" sz="1000" b="1" i="0" u="none" strike="noStrike" dirty="0">
                          <a:solidFill>
                            <a:srgbClr val="000000"/>
                          </a:solidFill>
                          <a:latin typeface="Calisto MT"/>
                        </a:rPr>
                        <a:t> </a:t>
                      </a:r>
                    </a:p>
                  </a:txBody>
                  <a:tcPr marL="7013" marR="7013" marT="7013"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99FF99"/>
                    </a:solidFill>
                  </a:tcPr>
                </a:tc>
              </a:tr>
              <a:tr h="218691">
                <a:tc gridSpan="3">
                  <a:txBody>
                    <a:bodyPr/>
                    <a:lstStyle/>
                    <a:p>
                      <a:pPr algn="ctr" fontAlgn="ctr"/>
                      <a:r>
                        <a:rPr lang="cs-CZ" sz="1000" b="1" i="0" u="none" strike="noStrike" dirty="0">
                          <a:solidFill>
                            <a:srgbClr val="000000"/>
                          </a:solidFill>
                          <a:latin typeface="Calisto MT"/>
                        </a:rPr>
                        <a:t>14.kolo divize</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cs-CZ"/>
                    </a:p>
                  </a:txBody>
                  <a:tcPr/>
                </a:tc>
                <a:tc hMerge="1">
                  <a:txBody>
                    <a:bodyPr/>
                    <a:lstStyle/>
                    <a:p>
                      <a:endParaRPr lang="cs-CZ"/>
                    </a:p>
                  </a:txBody>
                  <a:tcPr/>
                </a:tc>
              </a:tr>
              <a:tr h="218691">
                <a:tc>
                  <a:txBody>
                    <a:bodyPr/>
                    <a:lstStyle/>
                    <a:p>
                      <a:pPr algn="ctr" fontAlgn="ctr"/>
                      <a:r>
                        <a:rPr lang="cs-CZ" sz="800" b="1" i="0" u="none" strike="noStrike" dirty="0">
                          <a:solidFill>
                            <a:srgbClr val="000000"/>
                          </a:solidFill>
                          <a:latin typeface="Calisto MT"/>
                        </a:rPr>
                        <a:t>12.11.2016 10:15</a:t>
                      </a:r>
                    </a:p>
                  </a:txBody>
                  <a:tcPr marL="7013" marR="7013" marT="70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dirty="0">
                          <a:solidFill>
                            <a:srgbClr val="000000"/>
                          </a:solidFill>
                          <a:latin typeface="Calisto MT"/>
                        </a:rPr>
                        <a:t>TJ Sokol </a:t>
                      </a:r>
                      <a:r>
                        <a:rPr lang="cs-CZ" sz="1000" b="1" i="0" u="none" strike="noStrike" dirty="0" err="1">
                          <a:solidFill>
                            <a:srgbClr val="000000"/>
                          </a:solidFill>
                          <a:latin typeface="Calisto MT"/>
                        </a:rPr>
                        <a:t>Libiš</a:t>
                      </a:r>
                      <a:r>
                        <a:rPr lang="cs-CZ" sz="1000" b="1" i="0" u="none" strike="noStrike" dirty="0">
                          <a:solidFill>
                            <a:srgbClr val="000000"/>
                          </a:solidFill>
                          <a:latin typeface="Calisto MT"/>
                        </a:rPr>
                        <a:t> </a:t>
                      </a:r>
                    </a:p>
                  </a:txBody>
                  <a:tcPr marL="7013" marR="7013" marT="7013" marB="0" anchor="ctr">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dirty="0">
                          <a:solidFill>
                            <a:srgbClr val="000000"/>
                          </a:solidFill>
                          <a:latin typeface="Calisto MT"/>
                        </a:rPr>
                        <a:t>Mostecký fotbalový klub</a:t>
                      </a:r>
                    </a:p>
                  </a:txBody>
                  <a:tcPr marL="7013" marR="7013" marT="70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12.11.2016 10:15</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SK Kladno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FK </a:t>
                      </a:r>
                      <a:r>
                        <a:rPr lang="cs-CZ" sz="1000" b="1" i="0" u="none" strike="noStrike" dirty="0" err="1">
                          <a:solidFill>
                            <a:srgbClr val="000000"/>
                          </a:solidFill>
                          <a:latin typeface="Calisto MT"/>
                        </a:rPr>
                        <a:t>Neratovice</a:t>
                      </a:r>
                      <a:r>
                        <a:rPr lang="cs-CZ" sz="1000" b="1" i="0" u="none" strike="noStrike" dirty="0">
                          <a:solidFill>
                            <a:srgbClr val="000000"/>
                          </a:solidFill>
                          <a:latin typeface="Calisto MT"/>
                        </a:rPr>
                        <a:t>-</a:t>
                      </a:r>
                      <a:r>
                        <a:rPr lang="cs-CZ" sz="1000" b="1" i="0" u="none" strike="noStrike" dirty="0" err="1">
                          <a:solidFill>
                            <a:srgbClr val="000000"/>
                          </a:solidFill>
                          <a:latin typeface="Calisto MT"/>
                        </a:rPr>
                        <a:t>Byškovice</a:t>
                      </a:r>
                      <a:endParaRPr lang="cs-CZ" sz="1000" b="1" i="0" u="none" strike="noStrike" dirty="0">
                        <a:solidFill>
                          <a:srgbClr val="000000"/>
                        </a:solidFill>
                        <a:latin typeface="Calisto MT"/>
                      </a:endParaRP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800" b="1" i="0" u="none" strike="noStrike" dirty="0">
                          <a:solidFill>
                            <a:srgbClr val="000000"/>
                          </a:solidFill>
                          <a:latin typeface="Calisto MT"/>
                        </a:rPr>
                        <a:t>12.11.2016 14:00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SK Český Brod </a:t>
                      </a:r>
                    </a:p>
                  </a:txBody>
                  <a:tcPr marL="7013" marR="7013" marT="701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TJ Slovan VELVARY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900" b="1" i="0" u="none" strike="noStrike" dirty="0">
                          <a:solidFill>
                            <a:srgbClr val="FF0000"/>
                          </a:solidFill>
                          <a:latin typeface="Calisto MT"/>
                        </a:rPr>
                        <a:t>12.11.2016 14:00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50" b="1" i="0" u="none" strike="noStrike" dirty="0">
                          <a:solidFill>
                            <a:srgbClr val="FF0000"/>
                          </a:solidFill>
                          <a:latin typeface="Calisto MT"/>
                        </a:rPr>
                        <a:t>TJ TATRAN Rakovník </a:t>
                      </a:r>
                    </a:p>
                  </a:txBody>
                  <a:tcPr marL="7013" marR="7013" marT="7013"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latin typeface="Calisto MT"/>
                        </a:rPr>
                        <a:t>SK </a:t>
                      </a:r>
                      <a:r>
                        <a:rPr lang="cs-CZ" sz="1050" b="1" i="0" u="none" strike="noStrike" dirty="0" err="1">
                          <a:solidFill>
                            <a:srgbClr val="FF0000"/>
                          </a:solidFill>
                          <a:latin typeface="Calisto MT"/>
                        </a:rPr>
                        <a:t>Štětí</a:t>
                      </a:r>
                      <a:r>
                        <a:rPr lang="cs-CZ" sz="1050" b="1" i="0" u="none" strike="noStrike" dirty="0">
                          <a:solidFill>
                            <a:srgbClr val="FF0000"/>
                          </a:solidFill>
                          <a:latin typeface="Calisto MT"/>
                        </a:rPr>
                        <a:t>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800" b="1" i="0" u="none" strike="noStrike">
                          <a:solidFill>
                            <a:srgbClr val="000000"/>
                          </a:solidFill>
                          <a:latin typeface="Calisto MT"/>
                        </a:rPr>
                        <a:t>12.11.2016 14:00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FC Nový Bor </a:t>
                      </a:r>
                    </a:p>
                  </a:txBody>
                  <a:tcPr marL="7013" marR="7013" marT="701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FC CHOMUTOV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13.11.2016 14:00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Sokol </a:t>
                      </a:r>
                      <a:r>
                        <a:rPr lang="cs-CZ" sz="1000" b="1" i="0" u="none" strike="noStrike" dirty="0" err="1">
                          <a:solidFill>
                            <a:srgbClr val="000000"/>
                          </a:solidFill>
                          <a:latin typeface="Calisto MT"/>
                        </a:rPr>
                        <a:t>Hostouň</a:t>
                      </a:r>
                      <a:r>
                        <a:rPr lang="cs-CZ" sz="1000" b="1" i="0" u="none" strike="noStrike" dirty="0">
                          <a:solidFill>
                            <a:srgbClr val="000000"/>
                          </a:solidFill>
                          <a:latin typeface="Calisto MT"/>
                        </a:rPr>
                        <a:t>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FK </a:t>
                      </a:r>
                      <a:r>
                        <a:rPr lang="cs-CZ" sz="1000" b="1" i="0" u="none" strike="noStrike" dirty="0" err="1">
                          <a:solidFill>
                            <a:srgbClr val="000000"/>
                          </a:solidFill>
                          <a:latin typeface="Calisto MT"/>
                        </a:rPr>
                        <a:t>Baník</a:t>
                      </a:r>
                      <a:r>
                        <a:rPr lang="cs-CZ" sz="1000" b="1" i="0" u="none" strike="noStrike" dirty="0">
                          <a:solidFill>
                            <a:srgbClr val="000000"/>
                          </a:solidFill>
                          <a:latin typeface="Calisto MT"/>
                        </a:rPr>
                        <a:t> Souš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800" b="1" i="0" u="none" strike="noStrike" dirty="0">
                          <a:solidFill>
                            <a:srgbClr val="000000"/>
                          </a:solidFill>
                          <a:latin typeface="Calisto MT"/>
                        </a:rPr>
                        <a:t>13.11.2016 14:00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000" b="1" i="0" u="none" strike="noStrike">
                          <a:solidFill>
                            <a:srgbClr val="000000"/>
                          </a:solidFill>
                          <a:latin typeface="Calisto MT"/>
                        </a:rPr>
                        <a:t>SK Sokol Brozany </a:t>
                      </a:r>
                    </a:p>
                  </a:txBody>
                  <a:tcPr marL="7013" marR="7013" marT="701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FK Meteor Praha VIII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13.11.2016 14:00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sto MT"/>
                        </a:rPr>
                        <a:t>SK Úvaly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SK POLABAN Nymburk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99FF99"/>
                    </a:solidFill>
                  </a:tcPr>
                </a:tc>
              </a:tr>
              <a:tr h="218691">
                <a:tc gridSpan="3">
                  <a:txBody>
                    <a:bodyPr/>
                    <a:lstStyle/>
                    <a:p>
                      <a:pPr algn="ctr" fontAlgn="ctr"/>
                      <a:r>
                        <a:rPr lang="cs-CZ" sz="1000" b="1" i="0" u="none" strike="noStrike" dirty="0">
                          <a:solidFill>
                            <a:srgbClr val="000000"/>
                          </a:solidFill>
                          <a:latin typeface="Calisto MT"/>
                        </a:rPr>
                        <a:t>15.kolo divize</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tr>
              <a:tr h="218691">
                <a:tc>
                  <a:txBody>
                    <a:bodyPr/>
                    <a:lstStyle/>
                    <a:p>
                      <a:pPr algn="ctr" fontAlgn="ctr"/>
                      <a:r>
                        <a:rPr lang="cs-CZ" sz="800" b="1" i="0" u="none" strike="noStrike" dirty="0">
                          <a:solidFill>
                            <a:srgbClr val="000000"/>
                          </a:solidFill>
                          <a:latin typeface="Calisto MT"/>
                        </a:rPr>
                        <a:t>19.11.2016 10:15</a:t>
                      </a:r>
                    </a:p>
                  </a:txBody>
                  <a:tcPr marL="7013" marR="7013" marT="70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dirty="0">
                          <a:solidFill>
                            <a:srgbClr val="000000"/>
                          </a:solidFill>
                          <a:latin typeface="Calisto MT"/>
                        </a:rPr>
                        <a:t>FK </a:t>
                      </a:r>
                      <a:r>
                        <a:rPr lang="cs-CZ" sz="1000" b="1" i="0" u="none" strike="noStrike" dirty="0" err="1">
                          <a:solidFill>
                            <a:srgbClr val="000000"/>
                          </a:solidFill>
                          <a:latin typeface="Calisto MT"/>
                        </a:rPr>
                        <a:t>Neratovice</a:t>
                      </a:r>
                      <a:r>
                        <a:rPr lang="cs-CZ" sz="1000" b="1" i="0" u="none" strike="noStrike" dirty="0">
                          <a:solidFill>
                            <a:srgbClr val="000000"/>
                          </a:solidFill>
                          <a:latin typeface="Calisto MT"/>
                        </a:rPr>
                        <a:t>-</a:t>
                      </a:r>
                      <a:r>
                        <a:rPr lang="cs-CZ" sz="1000" b="1" i="0" u="none" strike="noStrike" dirty="0" err="1">
                          <a:solidFill>
                            <a:srgbClr val="000000"/>
                          </a:solidFill>
                          <a:latin typeface="Calisto MT"/>
                        </a:rPr>
                        <a:t>Byškovice</a:t>
                      </a:r>
                      <a:endParaRPr lang="cs-CZ" sz="1000" b="1" i="0" u="none" strike="noStrike" dirty="0">
                        <a:solidFill>
                          <a:srgbClr val="000000"/>
                        </a:solidFill>
                        <a:latin typeface="Calisto MT"/>
                      </a:endParaRPr>
                    </a:p>
                  </a:txBody>
                  <a:tcPr marL="7013" marR="7013" marT="7013" marB="0" anchor="ctr">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dirty="0">
                          <a:solidFill>
                            <a:srgbClr val="000000"/>
                          </a:solidFill>
                          <a:latin typeface="Calisto MT"/>
                        </a:rPr>
                        <a:t>SK Český Brod </a:t>
                      </a:r>
                    </a:p>
                  </a:txBody>
                  <a:tcPr marL="7013" marR="7013" marT="70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19.11.2016 10:15</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sto MT"/>
                        </a:rPr>
                        <a:t>FC CHOMUTOV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SK Kladno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1000" b="1" i="0" u="none" strike="noStrike" dirty="0">
                          <a:solidFill>
                            <a:srgbClr val="FF0000"/>
                          </a:solidFill>
                          <a:latin typeface="Calisto MT"/>
                        </a:rPr>
                        <a:t>19.11.2016 10:15</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100" b="1" i="0" u="none" strike="noStrike" dirty="0">
                          <a:solidFill>
                            <a:srgbClr val="FF0000"/>
                          </a:solidFill>
                          <a:latin typeface="Calisto MT"/>
                        </a:rPr>
                        <a:t>SK </a:t>
                      </a:r>
                      <a:r>
                        <a:rPr lang="cs-CZ" sz="1100" b="1" i="0" u="none" strike="noStrike" dirty="0" err="1">
                          <a:solidFill>
                            <a:srgbClr val="FF0000"/>
                          </a:solidFill>
                          <a:latin typeface="Calisto MT"/>
                        </a:rPr>
                        <a:t>Štětí</a:t>
                      </a:r>
                      <a:r>
                        <a:rPr lang="cs-CZ" sz="1100" b="1" i="0" u="none" strike="noStrike" dirty="0">
                          <a:solidFill>
                            <a:srgbClr val="FF0000"/>
                          </a:solidFill>
                          <a:latin typeface="Calisto MT"/>
                        </a:rPr>
                        <a:t> </a:t>
                      </a:r>
                    </a:p>
                  </a:txBody>
                  <a:tcPr marL="7013" marR="7013" marT="7013" marB="0" anchor="ctr">
                    <a:lnL>
                      <a:noFill/>
                    </a:lnL>
                    <a:lnR>
                      <a:noFill/>
                    </a:lnR>
                    <a:lnT>
                      <a:noFill/>
                    </a:lnT>
                    <a:lnB>
                      <a:noFill/>
                    </a:lnB>
                    <a:solidFill>
                      <a:srgbClr val="FFFF99"/>
                    </a:solidFill>
                  </a:tcPr>
                </a:tc>
                <a:tc>
                  <a:txBody>
                    <a:bodyPr/>
                    <a:lstStyle/>
                    <a:p>
                      <a:pPr algn="ctr" fontAlgn="ctr"/>
                      <a:r>
                        <a:rPr lang="cs-CZ" sz="1100" b="1" i="0" u="none" strike="noStrike" dirty="0">
                          <a:solidFill>
                            <a:srgbClr val="FF0000"/>
                          </a:solidFill>
                          <a:latin typeface="Calisto MT"/>
                        </a:rPr>
                        <a:t>Sokol </a:t>
                      </a:r>
                      <a:r>
                        <a:rPr lang="cs-CZ" sz="1100" b="1" i="0" u="none" strike="noStrike" dirty="0" err="1">
                          <a:solidFill>
                            <a:srgbClr val="FF0000"/>
                          </a:solidFill>
                          <a:latin typeface="Calisto MT"/>
                        </a:rPr>
                        <a:t>Hostouň</a:t>
                      </a:r>
                      <a:r>
                        <a:rPr lang="cs-CZ" sz="1100" b="1" i="0" u="none" strike="noStrike" dirty="0">
                          <a:solidFill>
                            <a:srgbClr val="FF0000"/>
                          </a:solidFill>
                          <a:latin typeface="Calisto MT"/>
                        </a:rPr>
                        <a:t>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19.11.2016 13:30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sto MT"/>
                        </a:rPr>
                        <a:t>FK Baník Souš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sto MT"/>
                        </a:rPr>
                        <a:t>FC Nový Bor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800" b="1" i="0" u="none" strike="noStrike" dirty="0">
                          <a:solidFill>
                            <a:srgbClr val="000000"/>
                          </a:solidFill>
                          <a:latin typeface="Calisto MT"/>
                        </a:rPr>
                        <a:t>19.11.2016 13:30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TJ Slovan VELVARY </a:t>
                      </a:r>
                    </a:p>
                  </a:txBody>
                  <a:tcPr marL="7013" marR="7013" marT="701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SK Sokol </a:t>
                      </a:r>
                      <a:r>
                        <a:rPr lang="cs-CZ" sz="1000" b="1" i="0" u="none" strike="noStrike" dirty="0" err="1">
                          <a:solidFill>
                            <a:srgbClr val="000000"/>
                          </a:solidFill>
                          <a:latin typeface="Calisto MT"/>
                        </a:rPr>
                        <a:t>Brozany</a:t>
                      </a:r>
                      <a:r>
                        <a:rPr lang="cs-CZ" sz="1000" b="1" i="0" u="none" strike="noStrike" dirty="0">
                          <a:solidFill>
                            <a:srgbClr val="000000"/>
                          </a:solidFill>
                          <a:latin typeface="Calisto MT"/>
                        </a:rPr>
                        <a:t>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20.11.2016 10:00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sto MT"/>
                        </a:rPr>
                        <a:t>FK Meteor Praha VIII </a:t>
                      </a:r>
                    </a:p>
                  </a:txBody>
                  <a:tcPr marL="7013" marR="7013" marT="7013"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sto MT"/>
                        </a:rPr>
                        <a:t>SK Úvaly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99FF99"/>
                    </a:solidFill>
                  </a:tcPr>
                </a:tc>
              </a:tr>
              <a:tr h="218691">
                <a:tc>
                  <a:txBody>
                    <a:bodyPr/>
                    <a:lstStyle/>
                    <a:p>
                      <a:pPr algn="ctr" fontAlgn="ctr"/>
                      <a:r>
                        <a:rPr lang="cs-CZ" sz="800" b="1" i="0" u="none" strike="noStrike" dirty="0">
                          <a:solidFill>
                            <a:srgbClr val="000000"/>
                          </a:solidFill>
                          <a:latin typeface="Calisto MT"/>
                        </a:rPr>
                        <a:t>20.11.2016 13:30</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SK POLABAN Nymburk </a:t>
                      </a:r>
                    </a:p>
                  </a:txBody>
                  <a:tcPr marL="7013" marR="7013" marT="701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latin typeface="Calisto MT"/>
                        </a:rPr>
                        <a:t>TJ Sokol </a:t>
                      </a:r>
                      <a:r>
                        <a:rPr lang="cs-CZ" sz="1000" b="1" i="0" u="none" strike="noStrike" dirty="0" err="1">
                          <a:solidFill>
                            <a:srgbClr val="000000"/>
                          </a:solidFill>
                          <a:latin typeface="Calisto MT"/>
                        </a:rPr>
                        <a:t>Libiš</a:t>
                      </a:r>
                      <a:r>
                        <a:rPr lang="cs-CZ" sz="1000" b="1" i="0" u="none" strike="noStrike" dirty="0">
                          <a:solidFill>
                            <a:srgbClr val="000000"/>
                          </a:solidFill>
                          <a:latin typeface="Calisto MT"/>
                        </a:rPr>
                        <a:t> </a:t>
                      </a:r>
                    </a:p>
                  </a:txBody>
                  <a:tcPr marL="7013" marR="7013" marT="7013"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r>
              <a:tr h="218691">
                <a:tc>
                  <a:txBody>
                    <a:bodyPr/>
                    <a:lstStyle/>
                    <a:p>
                      <a:pPr algn="ctr" fontAlgn="ctr"/>
                      <a:r>
                        <a:rPr lang="cs-CZ" sz="800" b="1" i="0" u="none" strike="noStrike" dirty="0">
                          <a:solidFill>
                            <a:srgbClr val="000000"/>
                          </a:solidFill>
                          <a:latin typeface="Calisto MT"/>
                        </a:rPr>
                        <a:t>20.11.2016 13:30</a:t>
                      </a:r>
                    </a:p>
                  </a:txBody>
                  <a:tcPr marL="7013" marR="7013" marT="701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Calisto MT"/>
                        </a:rPr>
                        <a:t>Mostecký fotbalový klub </a:t>
                      </a:r>
                    </a:p>
                  </a:txBody>
                  <a:tcPr marL="7013" marR="7013" marT="7013" marB="0" anchor="ctr">
                    <a:lnL>
                      <a:noFill/>
                    </a:lnL>
                    <a:lnR>
                      <a:noFill/>
                    </a:lnR>
                    <a:lnT>
                      <a:noFill/>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Calisto MT"/>
                        </a:rPr>
                        <a:t>TJ TATRAN Rakovník </a:t>
                      </a:r>
                    </a:p>
                  </a:txBody>
                  <a:tcPr marL="7013" marR="7013" marT="701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9FF99"/>
                    </a:solidFill>
                  </a:tcPr>
                </a:tc>
              </a:tr>
            </a:tbl>
          </a:graphicData>
        </a:graphic>
      </p:graphicFrame>
      <p:graphicFrame>
        <p:nvGraphicFramePr>
          <p:cNvPr id="9" name="Tabulka 8"/>
          <p:cNvGraphicFramePr>
            <a:graphicFrameLocks noGrp="1"/>
          </p:cNvGraphicFramePr>
          <p:nvPr/>
        </p:nvGraphicFramePr>
        <p:xfrm>
          <a:off x="5544592" y="163116"/>
          <a:ext cx="4536504" cy="4573905"/>
        </p:xfrm>
        <a:graphic>
          <a:graphicData uri="http://schemas.openxmlformats.org/drawingml/2006/table">
            <a:tbl>
              <a:tblPr/>
              <a:tblGrid>
                <a:gridCol w="1283528"/>
                <a:gridCol w="1860526"/>
                <a:gridCol w="662370"/>
                <a:gridCol w="730080"/>
              </a:tblGrid>
              <a:tr h="571500">
                <a:tc gridSpan="2">
                  <a:txBody>
                    <a:bodyPr/>
                    <a:lstStyle/>
                    <a:p>
                      <a:pPr algn="ctr" fontAlgn="ctr"/>
                      <a:r>
                        <a:rPr lang="cs-CZ" sz="1600" b="1" i="0" u="none" strike="noStrike" dirty="0">
                          <a:solidFill>
                            <a:srgbClr val="000000"/>
                          </a:solidFill>
                          <a:latin typeface="Calibri"/>
                        </a:rPr>
                        <a:t>Výsledky posledních 2 kol Ústeckého přeboru starších a mladších žáků</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a:txBody>
                    <a:bodyPr/>
                    <a:lstStyle/>
                    <a:p>
                      <a:pPr algn="ctr" fontAlgn="ctr"/>
                      <a:r>
                        <a:rPr lang="cs-CZ" sz="1200" b="1" i="0" u="none" strike="noStrike">
                          <a:solidFill>
                            <a:srgbClr val="000000"/>
                          </a:solidFill>
                          <a:latin typeface="Calibri"/>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000000"/>
                          </a:solidFill>
                          <a:latin typeface="Calibri"/>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342900">
                <a:tc gridSpan="4">
                  <a:txBody>
                    <a:bodyPr/>
                    <a:lstStyle/>
                    <a:p>
                      <a:pPr algn="ctr" fontAlgn="ctr"/>
                      <a:r>
                        <a:rPr lang="cs-CZ" sz="1100" b="1" i="0" u="none" strike="noStrike">
                          <a:solidFill>
                            <a:srgbClr val="000000"/>
                          </a:solidFill>
                          <a:latin typeface="Arial"/>
                        </a:rPr>
                        <a:t>9. kolo   22.-23.10.2016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278765">
                <a:tc>
                  <a:txBody>
                    <a:bodyPr/>
                    <a:lstStyle/>
                    <a:p>
                      <a:pPr algn="ctr" fontAlgn="ctr"/>
                      <a:r>
                        <a:rPr lang="cs-CZ" sz="1000" b="1" i="0" u="none" strike="noStrike" dirty="0">
                          <a:solidFill>
                            <a:srgbClr val="000000"/>
                          </a:solidFill>
                          <a:latin typeface="Arial"/>
                        </a:rPr>
                        <a:t>SK Roudnice </a:t>
                      </a:r>
                      <a:r>
                        <a:rPr lang="cs-CZ" sz="1000" b="1" i="0" u="none" strike="noStrike" dirty="0" err="1">
                          <a:solidFill>
                            <a:srgbClr val="000000"/>
                          </a:solidFill>
                          <a:latin typeface="Arial"/>
                        </a:rPr>
                        <a:t>n.L.</a:t>
                      </a:r>
                      <a:r>
                        <a:rPr lang="cs-CZ" sz="100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6:1</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smtClean="0">
                          <a:solidFill>
                            <a:srgbClr val="000000"/>
                          </a:solidFill>
                          <a:latin typeface="Arial"/>
                        </a:rPr>
                        <a:t>4:2</a:t>
                      </a:r>
                      <a:r>
                        <a:rPr lang="cs-CZ"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8765">
                <a:tc>
                  <a:txBody>
                    <a:bodyPr/>
                    <a:lstStyle/>
                    <a:p>
                      <a:pPr algn="ctr" fontAlgn="ctr"/>
                      <a:r>
                        <a:rPr lang="cs-CZ" sz="1000" b="1" i="0" u="none" strike="noStrike">
                          <a:solidFill>
                            <a:srgbClr val="000000"/>
                          </a:solidFill>
                          <a:latin typeface="Arial"/>
                        </a:rPr>
                        <a:t>FK Litoměřicko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FK Jiskra V. Březno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11:0</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13:0</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78765">
                <a:tc>
                  <a:txBody>
                    <a:bodyPr/>
                    <a:lstStyle/>
                    <a:p>
                      <a:pPr algn="ctr" fontAlgn="ctr"/>
                      <a:r>
                        <a:rPr lang="cs-CZ" sz="1000" b="1" i="0" u="none" strike="noStrike">
                          <a:solidFill>
                            <a:srgbClr val="000000"/>
                          </a:solidFill>
                          <a:latin typeface="Arial"/>
                        </a:rPr>
                        <a:t>ASK Lovosice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FK ČESKÝ LEV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3:2</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1:2</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8765">
                <a:tc>
                  <a:txBody>
                    <a:bodyPr/>
                    <a:lstStyle/>
                    <a:p>
                      <a:pPr algn="ctr" fontAlgn="ctr"/>
                      <a:r>
                        <a:rPr lang="cs-CZ" sz="1000" b="1" i="0" u="none" strike="noStrike">
                          <a:solidFill>
                            <a:srgbClr val="000000"/>
                          </a:solidFill>
                          <a:latin typeface="Arial"/>
                        </a:rPr>
                        <a:t>FK Ústí n.L.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a:rPr>
                        <a:t>FK JUNIOR Děčín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rgbClr val="000000"/>
                          </a:solidFill>
                          <a:latin typeface="Arial"/>
                        </a:rPr>
                        <a:t>1:8</a:t>
                      </a:r>
                      <a:r>
                        <a:rPr lang="cs-CZ"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1:5</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78765">
                <a:tc>
                  <a:txBody>
                    <a:bodyPr/>
                    <a:lstStyle/>
                    <a:p>
                      <a:pPr algn="ctr" fontAlgn="ctr"/>
                      <a:r>
                        <a:rPr lang="cs-CZ" sz="1000" b="1" i="0" u="none" strike="noStrike">
                          <a:solidFill>
                            <a:srgbClr val="000000"/>
                          </a:solidFill>
                          <a:latin typeface="Arial"/>
                        </a:rPr>
                        <a:t>TJ Hvězda Trnovany (0)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Sokol </a:t>
                      </a:r>
                      <a:r>
                        <a:rPr lang="cs-CZ" sz="1000" b="1" i="0" u="none" strike="noStrike" dirty="0" err="1">
                          <a:solidFill>
                            <a:srgbClr val="000000"/>
                          </a:solidFill>
                          <a:latin typeface="Arial"/>
                        </a:rPr>
                        <a:t>Brozany</a:t>
                      </a:r>
                      <a:r>
                        <a:rPr lang="cs-CZ" sz="10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0:3</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smtClean="0">
                          <a:solidFill>
                            <a:srgbClr val="000000"/>
                          </a:solidFill>
                          <a:latin typeface="Arial"/>
                        </a:rPr>
                        <a:t>1:10</a:t>
                      </a:r>
                      <a:r>
                        <a:rPr lang="cs-CZ"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8765">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a:rPr>
                        <a:t>FK Litoměřicko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rgbClr val="000000"/>
                          </a:solidFill>
                          <a:latin typeface="Arial"/>
                        </a:rPr>
                        <a:t>5:0</a:t>
                      </a:r>
                      <a:r>
                        <a:rPr lang="cs-CZ"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4:0</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278765">
                <a:tc gridSpan="4">
                  <a:txBody>
                    <a:bodyPr/>
                    <a:lstStyle/>
                    <a:p>
                      <a:pPr algn="ctr" fontAlgn="ctr"/>
                      <a:r>
                        <a:rPr lang="cs-CZ" sz="1100" b="1" i="0" u="none" strike="noStrike" dirty="0">
                          <a:solidFill>
                            <a:srgbClr val="000000"/>
                          </a:solidFill>
                          <a:latin typeface="Arial"/>
                        </a:rPr>
                        <a:t>10. kolo   29.-30.10.2016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278765">
                <a:tc>
                  <a:txBody>
                    <a:bodyPr/>
                    <a:lstStyle/>
                    <a:p>
                      <a:pPr algn="ctr" fontAlgn="ctr"/>
                      <a:r>
                        <a:rPr lang="cs-CZ" sz="1000" b="1" i="0" u="none" strike="noStrike" dirty="0">
                          <a:solidFill>
                            <a:srgbClr val="000000"/>
                          </a:solidFill>
                          <a:latin typeface="Arial"/>
                        </a:rPr>
                        <a:t>FK JUNIOR Děčín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TJ Hvězda Trnovany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11:1</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8:0</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8765">
                <a:tc>
                  <a:txBody>
                    <a:bodyPr/>
                    <a:lstStyle/>
                    <a:p>
                      <a:pPr algn="ctr" fontAlgn="ctr"/>
                      <a:r>
                        <a:rPr lang="cs-CZ" sz="1000" b="1" i="0" u="none" strike="noStrike" dirty="0">
                          <a:solidFill>
                            <a:srgbClr val="000000"/>
                          </a:solidFill>
                          <a:latin typeface="Arial"/>
                        </a:rPr>
                        <a:t>TJ Krupka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FK Ústí n.L.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3:4</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9:3</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78765">
                <a:tc>
                  <a:txBody>
                    <a:bodyPr/>
                    <a:lstStyle/>
                    <a:p>
                      <a:pPr algn="ctr" fontAlgn="ctr"/>
                      <a:r>
                        <a:rPr lang="cs-CZ" sz="1000" b="1" i="0" u="none" strike="noStrike" dirty="0">
                          <a:solidFill>
                            <a:srgbClr val="000000"/>
                          </a:solidFill>
                          <a:latin typeface="Arial"/>
                        </a:rPr>
                        <a:t>FK ČL </a:t>
                      </a:r>
                      <a:r>
                        <a:rPr lang="cs-CZ" sz="1000" b="1" i="0" u="none" strike="noStrike" dirty="0" err="1">
                          <a:solidFill>
                            <a:srgbClr val="000000"/>
                          </a:solidFill>
                          <a:latin typeface="Arial"/>
                        </a:rPr>
                        <a:t>Neštěmice</a:t>
                      </a:r>
                      <a:endParaRPr lang="cs-CZ" sz="10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Roudnice </a:t>
                      </a:r>
                      <a:r>
                        <a:rPr lang="cs-CZ" sz="1000" b="1" i="0" u="none" strike="noStrike" dirty="0" err="1">
                          <a:solidFill>
                            <a:srgbClr val="000000"/>
                          </a:solidFill>
                          <a:latin typeface="Arial"/>
                        </a:rPr>
                        <a:t>n.L.</a:t>
                      </a:r>
                      <a:r>
                        <a:rPr lang="cs-CZ" sz="10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0:5</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2:8</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8765">
                <a:tc>
                  <a:txBody>
                    <a:bodyPr/>
                    <a:lstStyle/>
                    <a:p>
                      <a:pPr algn="ctr" fontAlgn="ctr"/>
                      <a:r>
                        <a:rPr lang="cs-CZ" sz="1000" b="1" i="0" u="none" strike="noStrike">
                          <a:solidFill>
                            <a:srgbClr val="000000"/>
                          </a:solidFill>
                          <a:latin typeface="Arial"/>
                        </a:rPr>
                        <a:t>SK 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a:rPr>
                        <a:t>FK Litoměřicko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1:12</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0:8</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78765">
                <a:tc>
                  <a:txBody>
                    <a:bodyPr/>
                    <a:lstStyle/>
                    <a:p>
                      <a:pPr algn="ctr" fontAlgn="ctr"/>
                      <a:r>
                        <a:rPr lang="cs-CZ" sz="1000" b="1" i="0" u="none" strike="noStrike">
                          <a:solidFill>
                            <a:srgbClr val="000000"/>
                          </a:solidFill>
                          <a:latin typeface="Arial"/>
                        </a:rPr>
                        <a:t>FK Litoměřicko B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SK Sokol Brozany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smtClean="0">
                          <a:solidFill>
                            <a:srgbClr val="000000"/>
                          </a:solidFill>
                          <a:latin typeface="Arial"/>
                        </a:rPr>
                        <a:t>1:7</a:t>
                      </a:r>
                      <a:r>
                        <a:rPr lang="cs-CZ"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1:2</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8765">
                <a:tc>
                  <a:txBody>
                    <a:bodyPr/>
                    <a:lstStyle/>
                    <a:p>
                      <a:pPr algn="ctr" fontAlgn="ctr"/>
                      <a:r>
                        <a:rPr lang="cs-CZ" sz="1000" b="1" i="0" u="none" strike="noStrike">
                          <a:solidFill>
                            <a:srgbClr val="000000"/>
                          </a:solidFill>
                          <a:latin typeface="Arial"/>
                        </a:rPr>
                        <a:t>FK Jiskra V. Březno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a:rPr>
                        <a:t>ASK Lovosice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0:4</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0:5</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bl>
          </a:graphicData>
        </a:graphic>
      </p:graphicFrame>
      <p:pic>
        <p:nvPicPr>
          <p:cNvPr id="10" name="Picture 1"/>
          <p:cNvPicPr>
            <a:picLocks noChangeAspect="1" noChangeArrowheads="1"/>
          </p:cNvPicPr>
          <p:nvPr/>
        </p:nvPicPr>
        <p:blipFill>
          <a:blip r:embed="rId4" cstate="print"/>
          <a:srcRect/>
          <a:stretch>
            <a:fillRect/>
          </a:stretch>
        </p:blipFill>
        <p:spPr bwMode="auto">
          <a:xfrm>
            <a:off x="6336680" y="5059660"/>
            <a:ext cx="2084598" cy="12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9" name="Obdélník 8"/>
          <p:cNvSpPr/>
          <p:nvPr/>
        </p:nvSpPr>
        <p:spPr>
          <a:xfrm>
            <a:off x="71984" y="1812181"/>
            <a:ext cx="4752528" cy="4039567"/>
          </a:xfrm>
          <a:prstGeom prst="rect">
            <a:avLst/>
          </a:prstGeom>
        </p:spPr>
        <p:txBody>
          <a:bodyPr wrap="square">
            <a:spAutoFit/>
          </a:bodyPr>
          <a:lstStyle/>
          <a:p>
            <a:pPr algn="ctr"/>
            <a:r>
              <a:rPr lang="cs-CZ" sz="1800" dirty="0" smtClean="0">
                <a:ln>
                  <a:solidFill>
                    <a:srgbClr val="008000"/>
                  </a:solidFill>
                </a:ln>
                <a:effectLst>
                  <a:outerShdw blurRad="38100" dist="38100" dir="2700000" algn="tl">
                    <a:srgbClr val="000000">
                      <a:alpha val="43137"/>
                    </a:srgbClr>
                  </a:outerShdw>
                </a:effectLst>
                <a:latin typeface="Cooper Black" pitchFamily="18" charset="0"/>
              </a:rPr>
              <a:t>FK Jiskra Velké Březno  - SK </a:t>
            </a:r>
            <a:r>
              <a:rPr lang="cs-CZ" sz="1800" dirty="0" err="1" smtClean="0">
                <a:ln>
                  <a:solidFill>
                    <a:srgbClr val="008000"/>
                  </a:solidFill>
                </a:ln>
                <a:effectLst>
                  <a:outerShdw blurRad="38100" dist="38100" dir="2700000" algn="tl">
                    <a:srgbClr val="000000">
                      <a:alpha val="43137"/>
                    </a:srgbClr>
                  </a:outerShdw>
                </a:effectLst>
                <a:latin typeface="Cooper Black" pitchFamily="18" charset="0"/>
              </a:rPr>
              <a:t>Štětí</a:t>
            </a:r>
            <a:endParaRPr lang="cs-CZ" sz="1800" dirty="0" smtClean="0">
              <a:ln>
                <a:solidFill>
                  <a:srgbClr val="008000"/>
                </a:solidFill>
              </a:ln>
              <a:effectLst>
                <a:outerShdw blurRad="38100" dist="38100" dir="2700000" algn="tl">
                  <a:srgbClr val="000000">
                    <a:alpha val="43137"/>
                  </a:srgbClr>
                </a:outerShdw>
              </a:effectLst>
              <a:latin typeface="Cooper Black" pitchFamily="18" charset="0"/>
            </a:endParaRPr>
          </a:p>
          <a:p>
            <a:pPr algn="ctr"/>
            <a:r>
              <a:rPr lang="cs-CZ" sz="1800" dirty="0" smtClean="0">
                <a:ln>
                  <a:solidFill>
                    <a:srgbClr val="008000"/>
                  </a:solidFill>
                </a:ln>
                <a:effectLst>
                  <a:outerShdw blurRad="38100" dist="38100" dir="2700000" algn="tl">
                    <a:srgbClr val="000000">
                      <a:alpha val="43137"/>
                    </a:srgbClr>
                  </a:outerShdw>
                </a:effectLst>
                <a:latin typeface="Cooper Black" pitchFamily="18" charset="0"/>
              </a:rPr>
              <a:t>4:3(1:1)    16.10.2016 11. hrané kolo</a:t>
            </a:r>
          </a:p>
          <a:p>
            <a:pPr algn="just"/>
            <a:r>
              <a:rPr lang="cs-CZ" sz="1050" b="0" dirty="0" smtClean="0">
                <a:latin typeface="Arial" pitchFamily="34" charset="0"/>
                <a:cs typeface="Arial" pitchFamily="34" charset="0"/>
              </a:rPr>
              <a:t>Nás soupeř do tohoto zápasu nezískal v letošním ročníku ještě ani bod, ale bohužel se mu to povedlo právě v zápase s naším mužstvem, které před týdnem po delší době zvítězilo doma nad </a:t>
            </a:r>
            <a:r>
              <a:rPr lang="cs-CZ" sz="1050" b="0" dirty="0" err="1" smtClean="0">
                <a:latin typeface="Arial" pitchFamily="34" charset="0"/>
                <a:cs typeface="Arial" pitchFamily="34" charset="0"/>
              </a:rPr>
              <a:t>Neštěmicemi</a:t>
            </a:r>
            <a:r>
              <a:rPr lang="cs-CZ" sz="1050" b="0" dirty="0" smtClean="0">
                <a:latin typeface="Arial" pitchFamily="34" charset="0"/>
                <a:cs typeface="Arial" pitchFamily="34" charset="0"/>
              </a:rPr>
              <a:t>. Utkání se pro nás nezačalo vyvíjet vůbec špatně a po brance Pavla Prokopce jsme šli už v 5 minutě do vedení 1:0. Domácí se s odpovědí ozvali velmi rychle  a z kopačky Ondřeje </a:t>
            </a:r>
            <a:r>
              <a:rPr lang="cs-CZ" sz="1050" b="0" dirty="0" err="1" smtClean="0">
                <a:latin typeface="Arial" pitchFamily="34" charset="0"/>
                <a:cs typeface="Arial" pitchFamily="34" charset="0"/>
              </a:rPr>
              <a:t>Vichra</a:t>
            </a:r>
            <a:r>
              <a:rPr lang="cs-CZ" sz="1050" b="0" dirty="0" smtClean="0">
                <a:latin typeface="Arial" pitchFamily="34" charset="0"/>
                <a:cs typeface="Arial" pitchFamily="34" charset="0"/>
              </a:rPr>
              <a:t> srovnali ve 12. minutě na 1:1. Další minuty prvního poločasu už další branky nepřinesly. To se ale nedá říct o začátku druhé půle. Velkou radost domácích fanoušků, kterých se v ochozech sešlo 30,  vyvolala  branka v naší síti z kopačky Jakuba </a:t>
            </a:r>
            <a:r>
              <a:rPr lang="cs-CZ" sz="1050" b="0" dirty="0" err="1" smtClean="0">
                <a:latin typeface="Arial" pitchFamily="34" charset="0"/>
                <a:cs typeface="Arial" pitchFamily="34" charset="0"/>
              </a:rPr>
              <a:t>Jendriseka</a:t>
            </a:r>
            <a:r>
              <a:rPr lang="cs-CZ" sz="1050" b="0" dirty="0" smtClean="0">
                <a:latin typeface="Arial" pitchFamily="34" charset="0"/>
                <a:cs typeface="Arial" pitchFamily="34" charset="0"/>
              </a:rPr>
              <a:t>.  O 2 minuty později už jsme dokonce tahali míč z vlastní sítě potřetí. Smutné tváře </a:t>
            </a:r>
            <a:r>
              <a:rPr lang="cs-CZ" sz="1050" b="0" dirty="0" err="1" smtClean="0">
                <a:latin typeface="Arial" pitchFamily="34" charset="0"/>
                <a:cs typeface="Arial" pitchFamily="34" charset="0"/>
              </a:rPr>
              <a:t>štětských</a:t>
            </a:r>
            <a:r>
              <a:rPr lang="cs-CZ" sz="1050" b="0" dirty="0" smtClean="0">
                <a:latin typeface="Arial" pitchFamily="34" charset="0"/>
                <a:cs typeface="Arial" pitchFamily="34" charset="0"/>
              </a:rPr>
              <a:t> trenérů malinko rozzářila branka Filipa </a:t>
            </a:r>
            <a:r>
              <a:rPr lang="cs-CZ" sz="1050" b="0" dirty="0" err="1" smtClean="0">
                <a:latin typeface="Arial" pitchFamily="34" charset="0"/>
                <a:cs typeface="Arial" pitchFamily="34" charset="0"/>
              </a:rPr>
              <a:t>Kettnera</a:t>
            </a:r>
            <a:r>
              <a:rPr lang="cs-CZ" sz="1050" b="0" dirty="0" smtClean="0">
                <a:latin typeface="Arial" pitchFamily="34" charset="0"/>
                <a:cs typeface="Arial" pitchFamily="34" charset="0"/>
              </a:rPr>
              <a:t> na 2:3, ale když pak ve 45. minutě  svojí druhou brankou v zápase </a:t>
            </a:r>
            <a:r>
              <a:rPr lang="cs-CZ" sz="1050" b="0" dirty="0" err="1" smtClean="0">
                <a:latin typeface="Arial" pitchFamily="34" charset="0"/>
                <a:cs typeface="Arial" pitchFamily="34" charset="0"/>
              </a:rPr>
              <a:t>Jendrisek</a:t>
            </a:r>
            <a:r>
              <a:rPr lang="cs-CZ" sz="1050" b="0" dirty="0" smtClean="0">
                <a:latin typeface="Arial" pitchFamily="34" charset="0"/>
                <a:cs typeface="Arial" pitchFamily="34" charset="0"/>
              </a:rPr>
              <a:t> domácím vrátil dvoubrankové vedení, tak se chmury vrátily. 9 minut před koncem snížil na 3:4 Tomáš Kabelka, ale to bylo z naší strany, co se vstřelených branek týče všechno. Napravit nepovedený výkon, se mladší žáci pokusí v neděli 23.10.2016, kdy se na domácím trávníku utkají v 12:00 s FK Litoměřicemi B</a:t>
            </a:r>
          </a:p>
          <a:p>
            <a:pPr algn="just"/>
            <a:r>
              <a:rPr lang="cs-CZ" sz="1050" b="0" u="sng" dirty="0" smtClean="0">
                <a:latin typeface="Arial" pitchFamily="34" charset="0"/>
                <a:cs typeface="Arial" pitchFamily="34" charset="0"/>
              </a:rPr>
              <a:t>Branky: </a:t>
            </a:r>
            <a:r>
              <a:rPr lang="cs-CZ" sz="1050" b="0" dirty="0" smtClean="0">
                <a:latin typeface="Arial" pitchFamily="34" charset="0"/>
                <a:cs typeface="Arial" pitchFamily="34" charset="0"/>
              </a:rPr>
              <a:t>Prokopec 1,</a:t>
            </a:r>
            <a:r>
              <a:rPr lang="cs-CZ" sz="1050" b="0" dirty="0" err="1" smtClean="0">
                <a:latin typeface="Arial" pitchFamily="34" charset="0"/>
                <a:cs typeface="Arial" pitchFamily="34" charset="0"/>
              </a:rPr>
              <a:t>Kettner</a:t>
            </a:r>
            <a:r>
              <a:rPr lang="cs-CZ" sz="1050" b="0" dirty="0" smtClean="0">
                <a:latin typeface="Arial" pitchFamily="34" charset="0"/>
                <a:cs typeface="Arial" pitchFamily="34" charset="0"/>
              </a:rPr>
              <a:t> 1, Kabelka 1  </a:t>
            </a:r>
          </a:p>
          <a:p>
            <a:pPr algn="just"/>
            <a:r>
              <a:rPr lang="cs-CZ" sz="1050" b="0" u="sng" dirty="0" smtClean="0">
                <a:latin typeface="Arial" pitchFamily="34" charset="0"/>
                <a:cs typeface="Arial" pitchFamily="34" charset="0"/>
              </a:rPr>
              <a:t>Sestava: </a:t>
            </a:r>
            <a:r>
              <a:rPr lang="cs-CZ" sz="1050" b="0" dirty="0" smtClean="0">
                <a:latin typeface="Arial" pitchFamily="34" charset="0"/>
                <a:cs typeface="Arial" pitchFamily="34" charset="0"/>
              </a:rPr>
              <a:t>Černý-Bílá, Mizer, </a:t>
            </a:r>
            <a:r>
              <a:rPr lang="cs-CZ" sz="1050" b="0" dirty="0" err="1" smtClean="0">
                <a:latin typeface="Arial" pitchFamily="34" charset="0"/>
                <a:cs typeface="Arial" pitchFamily="34" charset="0"/>
              </a:rPr>
              <a:t>Kačo</a:t>
            </a:r>
            <a:r>
              <a:rPr lang="cs-CZ" sz="1050" b="0" dirty="0" smtClean="0">
                <a:latin typeface="Arial" pitchFamily="34" charset="0"/>
                <a:cs typeface="Arial" pitchFamily="34" charset="0"/>
              </a:rPr>
              <a:t>, Kroupa, Kabelka, Jakub Novák, Vích, </a:t>
            </a:r>
          </a:p>
          <a:p>
            <a:pPr algn="just"/>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Ivanič</a:t>
            </a:r>
            <a:r>
              <a:rPr lang="cs-CZ" sz="1050" b="0" dirty="0" smtClean="0">
                <a:latin typeface="Arial" pitchFamily="34" charset="0"/>
                <a:cs typeface="Arial" pitchFamily="34" charset="0"/>
              </a:rPr>
              <a:t>, Prokopec, </a:t>
            </a:r>
            <a:r>
              <a:rPr lang="cs-CZ" sz="1050" b="0" dirty="0" err="1" smtClean="0">
                <a:latin typeface="Arial" pitchFamily="34" charset="0"/>
                <a:cs typeface="Arial" pitchFamily="34" charset="0"/>
              </a:rPr>
              <a:t>Kettner</a:t>
            </a:r>
            <a:r>
              <a:rPr lang="cs-CZ" sz="1050" b="0" dirty="0" smtClean="0">
                <a:latin typeface="Arial" pitchFamily="34" charset="0"/>
                <a:cs typeface="Arial" pitchFamily="34" charset="0"/>
              </a:rPr>
              <a:t>, Franc, </a:t>
            </a:r>
            <a:r>
              <a:rPr lang="cs-CZ" sz="1050" b="0" dirty="0" err="1" smtClean="0">
                <a:latin typeface="Arial" pitchFamily="34" charset="0"/>
                <a:cs typeface="Arial" pitchFamily="34" charset="0"/>
              </a:rPr>
              <a:t>Cízler</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Kožarská</a:t>
            </a:r>
            <a:endParaRPr lang="cs-CZ" sz="1050" b="0" dirty="0" smtClean="0">
              <a:latin typeface="Arial" pitchFamily="34" charset="0"/>
              <a:cs typeface="Arial" pitchFamily="34" charset="0"/>
            </a:endParaRPr>
          </a:p>
          <a:p>
            <a:pPr algn="just"/>
            <a:r>
              <a:rPr lang="cs-CZ" sz="1050" b="0" u="sng" dirty="0" smtClean="0">
                <a:latin typeface="Arial" pitchFamily="34" charset="0"/>
                <a:cs typeface="Arial" pitchFamily="34" charset="0"/>
              </a:rPr>
              <a:t>Trenér</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F.Kučera</a:t>
            </a:r>
            <a:r>
              <a:rPr lang="cs-CZ" sz="1050" b="0" dirty="0" smtClean="0">
                <a:latin typeface="Arial" pitchFamily="34" charset="0"/>
                <a:cs typeface="Arial" pitchFamily="34" charset="0"/>
              </a:rPr>
              <a:t>  </a:t>
            </a:r>
            <a:r>
              <a:rPr lang="cs-CZ" sz="1050" b="0" u="sng" dirty="0" smtClean="0">
                <a:latin typeface="Arial" pitchFamily="34" charset="0"/>
                <a:cs typeface="Arial" pitchFamily="34" charset="0"/>
              </a:rPr>
              <a:t>Vedoucí: </a:t>
            </a:r>
            <a:r>
              <a:rPr lang="cs-CZ" sz="1050" b="0" dirty="0" err="1" smtClean="0">
                <a:latin typeface="Arial" pitchFamily="34" charset="0"/>
                <a:cs typeface="Arial" pitchFamily="34" charset="0"/>
              </a:rPr>
              <a:t>P.Záloha</a:t>
            </a:r>
            <a:endParaRPr lang="cs-CZ" sz="1050" b="0" dirty="0" smtClean="0">
              <a:latin typeface="Arial" pitchFamily="34" charset="0"/>
              <a:cs typeface="Arial" pitchFamily="34" charset="0"/>
            </a:endParaRPr>
          </a:p>
          <a:p>
            <a:pPr algn="just"/>
            <a:r>
              <a:rPr lang="cs-CZ" sz="1050" b="0" u="sng" dirty="0" smtClean="0">
                <a:latin typeface="Arial" pitchFamily="34" charset="0"/>
                <a:cs typeface="Arial" pitchFamily="34" charset="0"/>
              </a:rPr>
              <a:t>Rozhodčí: </a:t>
            </a:r>
            <a:r>
              <a:rPr lang="cs-CZ" sz="1050" b="0" dirty="0" smtClean="0">
                <a:latin typeface="Arial" pitchFamily="34" charset="0"/>
                <a:cs typeface="Arial" pitchFamily="34" charset="0"/>
              </a:rPr>
              <a:t>Jiří Šmíd</a:t>
            </a:r>
            <a:endParaRPr lang="cs-CZ" sz="1050" b="0" dirty="0">
              <a:latin typeface="Arial" pitchFamily="34" charset="0"/>
              <a:cs typeface="Arial" pitchFamily="34" charset="0"/>
            </a:endParaRPr>
          </a:p>
        </p:txBody>
      </p:sp>
      <p:sp>
        <p:nvSpPr>
          <p:cNvPr id="10" name="TextovéPole 9"/>
          <p:cNvSpPr txBox="1"/>
          <p:nvPr/>
        </p:nvSpPr>
        <p:spPr>
          <a:xfrm>
            <a:off x="71984" y="91108"/>
            <a:ext cx="4752528" cy="1569660"/>
          </a:xfrm>
          <a:prstGeom prst="rect">
            <a:avLst/>
          </a:prstGeom>
          <a:blipFill dpi="0" rotWithShape="1">
            <a:blip r:embed="rId4" cstate="print"/>
            <a:srcRect/>
            <a:stretch>
              <a:fillRect/>
            </a:stretch>
          </a:blipFill>
          <a:ln w="60325">
            <a:solidFill>
              <a:srgbClr val="F0BABA"/>
            </a:solidFill>
            <a:prstDash val="solid"/>
          </a:ln>
        </p:spPr>
        <p:txBody>
          <a:bodyPr wrap="square" rtlCol="0">
            <a:spAutoFit/>
          </a:bodyPr>
          <a:lstStyle/>
          <a:p>
            <a:pPr algn="ctr"/>
            <a:r>
              <a:rPr lang="cs-CZ" sz="2400" dirty="0" smtClean="0">
                <a:solidFill>
                  <a:srgbClr val="800080"/>
                </a:solidFill>
                <a:effectLst>
                  <a:outerShdw blurRad="38100" dist="38100" dir="2700000" algn="tl">
                    <a:srgbClr val="000000">
                      <a:alpha val="43137"/>
                    </a:srgbClr>
                  </a:outerShdw>
                </a:effectLst>
                <a:latin typeface="Segoe UI Semibold" pitchFamily="34" charset="0"/>
                <a:ea typeface="SimSun" pitchFamily="2" charset="-122"/>
              </a:rPr>
              <a:t>Prohra mladších žáků v Ústeckém přeboru na hřišti posledního týmu tabulky byla velkým zklamáním</a:t>
            </a:r>
          </a:p>
        </p:txBody>
      </p:sp>
      <p:pic>
        <p:nvPicPr>
          <p:cNvPr id="11" name="Picture 1"/>
          <p:cNvPicPr>
            <a:picLocks noChangeAspect="1" noChangeArrowheads="1"/>
          </p:cNvPicPr>
          <p:nvPr/>
        </p:nvPicPr>
        <p:blipFill>
          <a:blip r:embed="rId5" cstate="print"/>
          <a:srcRect/>
          <a:stretch>
            <a:fillRect/>
          </a:stretch>
        </p:blipFill>
        <p:spPr bwMode="auto">
          <a:xfrm>
            <a:off x="2736280" y="5707732"/>
            <a:ext cx="1352550" cy="1371600"/>
          </a:xfrm>
          <a:prstGeom prst="rect">
            <a:avLst/>
          </a:prstGeom>
          <a:noFill/>
          <a:ln w="9525">
            <a:noFill/>
            <a:miter lim="800000"/>
            <a:headEnd/>
            <a:tailEnd/>
          </a:ln>
        </p:spPr>
      </p:pic>
      <p:graphicFrame>
        <p:nvGraphicFramePr>
          <p:cNvPr id="12" name="Tabulka 11"/>
          <p:cNvGraphicFramePr>
            <a:graphicFrameLocks noGrp="1"/>
          </p:cNvGraphicFramePr>
          <p:nvPr/>
        </p:nvGraphicFramePr>
        <p:xfrm>
          <a:off x="5976640" y="91108"/>
          <a:ext cx="3848100" cy="2331720"/>
        </p:xfrm>
        <a:graphic>
          <a:graphicData uri="http://schemas.openxmlformats.org/drawingml/2006/table">
            <a:tbl>
              <a:tblPr/>
              <a:tblGrid>
                <a:gridCol w="2095500"/>
                <a:gridCol w="1752600"/>
              </a:tblGrid>
              <a:tr h="342900">
                <a:tc gridSpan="2">
                  <a:txBody>
                    <a:bodyPr/>
                    <a:lstStyle/>
                    <a:p>
                      <a:pPr algn="ctr" fontAlgn="ctr"/>
                      <a:r>
                        <a:rPr lang="cs-CZ" sz="2200" b="1" i="0" u="none" strike="noStrike" dirty="0">
                          <a:solidFill>
                            <a:srgbClr val="000000"/>
                          </a:solidFill>
                          <a:latin typeface="Century"/>
                        </a:rPr>
                        <a:t>Střelci branek </a:t>
                      </a:r>
                      <a:r>
                        <a:rPr lang="cs-CZ" sz="2200" b="1" i="0" u="none" strike="noStrike" dirty="0" err="1">
                          <a:solidFill>
                            <a:srgbClr val="000000"/>
                          </a:solidFill>
                          <a:latin typeface="Century"/>
                        </a:rPr>
                        <a:t>Štětí</a:t>
                      </a:r>
                      <a:endParaRPr lang="cs-CZ" sz="2200" b="1" i="0" u="none" strike="noStrike" dirty="0">
                        <a:solidFill>
                          <a:srgbClr val="000000"/>
                        </a:solidFill>
                        <a:latin typeface="Century"/>
                      </a:endParaRPr>
                    </a:p>
                  </a:txBody>
                  <a:tcPr marL="9525" marR="9525" marT="9525" marB="0" anchor="ctr">
                    <a:lnL>
                      <a:noFill/>
                    </a:lnL>
                    <a:lnR>
                      <a:noFill/>
                    </a:lnR>
                    <a:lnT>
                      <a:noFill/>
                    </a:lnT>
                    <a:lnB>
                      <a:noFill/>
                    </a:lnB>
                    <a:solidFill>
                      <a:srgbClr val="FF9999"/>
                    </a:solidFill>
                  </a:tcPr>
                </a:tc>
                <a:tc hMerge="1">
                  <a:txBody>
                    <a:bodyPr/>
                    <a:lstStyle/>
                    <a:p>
                      <a:endParaRPr lang="cs-CZ"/>
                    </a:p>
                  </a:txBody>
                  <a:tcPr/>
                </a:tc>
              </a:tr>
              <a:tr h="278765">
                <a:tc>
                  <a:txBody>
                    <a:bodyPr/>
                    <a:lstStyle/>
                    <a:p>
                      <a:pPr algn="ctr" fontAlgn="ctr"/>
                      <a:r>
                        <a:rPr lang="cs-CZ" sz="1800" b="1" i="0" u="none" strike="noStrike">
                          <a:solidFill>
                            <a:srgbClr val="000000"/>
                          </a:solidFill>
                          <a:latin typeface="Century"/>
                        </a:rPr>
                        <a:t>Rudolf Slanička</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a:solidFill>
                            <a:srgbClr val="000000"/>
                          </a:solidFill>
                          <a:latin typeface="Century"/>
                        </a:rPr>
                        <a:t>4 góly</a:t>
                      </a:r>
                    </a:p>
                  </a:txBody>
                  <a:tcPr marL="9525" marR="9525" marT="9525" marB="0" anchor="ctr">
                    <a:lnL>
                      <a:noFill/>
                    </a:lnL>
                    <a:lnR>
                      <a:noFill/>
                    </a:lnR>
                    <a:lnT>
                      <a:noFill/>
                    </a:lnT>
                    <a:lnB>
                      <a:noFill/>
                    </a:lnB>
                    <a:solidFill>
                      <a:srgbClr val="CCFFFF"/>
                    </a:solidFill>
                  </a:tcPr>
                </a:tc>
              </a:tr>
              <a:tr h="278765">
                <a:tc>
                  <a:txBody>
                    <a:bodyPr/>
                    <a:lstStyle/>
                    <a:p>
                      <a:pPr algn="ctr" fontAlgn="ctr"/>
                      <a:r>
                        <a:rPr lang="cs-CZ" sz="1800" b="1" i="0" u="none" strike="noStrike">
                          <a:solidFill>
                            <a:srgbClr val="000000"/>
                          </a:solidFill>
                          <a:latin typeface="Century"/>
                        </a:rPr>
                        <a:t>Jiří Böhm</a:t>
                      </a: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a:solidFill>
                            <a:srgbClr val="000000"/>
                          </a:solidFill>
                          <a:latin typeface="Century"/>
                        </a:rPr>
                        <a:t>3 góly</a:t>
                      </a:r>
                    </a:p>
                  </a:txBody>
                  <a:tcPr marL="9525" marR="9525" marT="9525" marB="0" anchor="ctr">
                    <a:lnL>
                      <a:noFill/>
                    </a:lnL>
                    <a:lnR>
                      <a:noFill/>
                    </a:lnR>
                    <a:lnT>
                      <a:noFill/>
                    </a:lnT>
                    <a:lnB>
                      <a:noFill/>
                    </a:lnB>
                    <a:solidFill>
                      <a:srgbClr val="FFFF66"/>
                    </a:solidFill>
                  </a:tcPr>
                </a:tc>
              </a:tr>
              <a:tr h="278765">
                <a:tc>
                  <a:txBody>
                    <a:bodyPr/>
                    <a:lstStyle/>
                    <a:p>
                      <a:pPr algn="ctr" fontAlgn="ctr"/>
                      <a:r>
                        <a:rPr lang="cs-CZ" sz="1800" b="1" i="0" u="none" strike="noStrike">
                          <a:solidFill>
                            <a:srgbClr val="000000"/>
                          </a:solidFill>
                          <a:latin typeface="Century"/>
                        </a:rPr>
                        <a:t>Vladimír Kucler</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a:solidFill>
                            <a:srgbClr val="000000"/>
                          </a:solidFill>
                          <a:latin typeface="Century"/>
                        </a:rPr>
                        <a:t>2 góly</a:t>
                      </a:r>
                    </a:p>
                  </a:txBody>
                  <a:tcPr marL="9525" marR="9525" marT="9525" marB="0" anchor="ctr">
                    <a:lnL>
                      <a:noFill/>
                    </a:lnL>
                    <a:lnR>
                      <a:noFill/>
                    </a:lnR>
                    <a:lnT>
                      <a:noFill/>
                    </a:lnT>
                    <a:lnB>
                      <a:noFill/>
                    </a:lnB>
                    <a:solidFill>
                      <a:srgbClr val="CCFFFF"/>
                    </a:solidFill>
                  </a:tcPr>
                </a:tc>
              </a:tr>
              <a:tr h="278765">
                <a:tc>
                  <a:txBody>
                    <a:bodyPr/>
                    <a:lstStyle/>
                    <a:p>
                      <a:pPr algn="ctr" fontAlgn="ctr"/>
                      <a:r>
                        <a:rPr lang="cs-CZ" sz="1800" b="1" i="0" u="none" strike="noStrike">
                          <a:solidFill>
                            <a:srgbClr val="000000"/>
                          </a:solidFill>
                          <a:latin typeface="Century"/>
                        </a:rPr>
                        <a:t>Tomáš Belák</a:t>
                      </a: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a:solidFill>
                            <a:srgbClr val="000000"/>
                          </a:solidFill>
                          <a:latin typeface="Century"/>
                        </a:rPr>
                        <a:t>2 góly</a:t>
                      </a:r>
                    </a:p>
                  </a:txBody>
                  <a:tcPr marL="9525" marR="9525" marT="9525" marB="0" anchor="ctr">
                    <a:lnL>
                      <a:noFill/>
                    </a:lnL>
                    <a:lnR>
                      <a:noFill/>
                    </a:lnR>
                    <a:lnT>
                      <a:noFill/>
                    </a:lnT>
                    <a:lnB>
                      <a:noFill/>
                    </a:lnB>
                    <a:solidFill>
                      <a:srgbClr val="FFFF66"/>
                    </a:solidFill>
                  </a:tcPr>
                </a:tc>
              </a:tr>
              <a:tr h="278765">
                <a:tc>
                  <a:txBody>
                    <a:bodyPr/>
                    <a:lstStyle/>
                    <a:p>
                      <a:pPr algn="ctr" fontAlgn="ctr"/>
                      <a:r>
                        <a:rPr lang="cs-CZ" sz="1800" b="1" i="0" u="none" strike="noStrike">
                          <a:solidFill>
                            <a:srgbClr val="000000"/>
                          </a:solidFill>
                          <a:latin typeface="Century"/>
                        </a:rPr>
                        <a:t>Lukáš Stejskal</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a:solidFill>
                            <a:srgbClr val="000000"/>
                          </a:solidFill>
                          <a:latin typeface="Century"/>
                        </a:rPr>
                        <a:t>2 góly</a:t>
                      </a:r>
                    </a:p>
                  </a:txBody>
                  <a:tcPr marL="9525" marR="9525" marT="9525" marB="0" anchor="ctr">
                    <a:lnL>
                      <a:noFill/>
                    </a:lnL>
                    <a:lnR>
                      <a:noFill/>
                    </a:lnR>
                    <a:lnT>
                      <a:noFill/>
                    </a:lnT>
                    <a:lnB>
                      <a:noFill/>
                    </a:lnB>
                    <a:solidFill>
                      <a:srgbClr val="CCFFFF"/>
                    </a:solidFill>
                  </a:tcPr>
                </a:tc>
              </a:tr>
              <a:tr h="278765">
                <a:tc>
                  <a:txBody>
                    <a:bodyPr/>
                    <a:lstStyle/>
                    <a:p>
                      <a:pPr algn="ctr" fontAlgn="ctr"/>
                      <a:r>
                        <a:rPr lang="cs-CZ" sz="1800" b="1" i="0" u="none" strike="noStrike">
                          <a:solidFill>
                            <a:srgbClr val="000000"/>
                          </a:solidFill>
                          <a:latin typeface="Century"/>
                        </a:rPr>
                        <a:t>Radek Hrdý</a:t>
                      </a: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a:solidFill>
                            <a:srgbClr val="000000"/>
                          </a:solidFill>
                          <a:latin typeface="Century"/>
                        </a:rPr>
                        <a:t>2 góly</a:t>
                      </a:r>
                    </a:p>
                  </a:txBody>
                  <a:tcPr marL="9525" marR="9525" marT="9525" marB="0" anchor="ctr">
                    <a:lnL>
                      <a:noFill/>
                    </a:lnL>
                    <a:lnR>
                      <a:noFill/>
                    </a:lnR>
                    <a:lnT>
                      <a:noFill/>
                    </a:lnT>
                    <a:lnB>
                      <a:noFill/>
                    </a:lnB>
                    <a:solidFill>
                      <a:srgbClr val="FFFF66"/>
                    </a:solidFill>
                  </a:tcPr>
                </a:tc>
              </a:tr>
              <a:tr h="278765">
                <a:tc>
                  <a:txBody>
                    <a:bodyPr/>
                    <a:lstStyle/>
                    <a:p>
                      <a:pPr algn="ctr" fontAlgn="ctr"/>
                      <a:r>
                        <a:rPr lang="cs-CZ" sz="1800" b="1" i="0" u="none" strike="noStrike" dirty="0">
                          <a:solidFill>
                            <a:srgbClr val="000000"/>
                          </a:solidFill>
                          <a:latin typeface="Century"/>
                        </a:rPr>
                        <a:t>Jiří Vokoun </a:t>
                      </a:r>
                    </a:p>
                  </a:txBody>
                  <a:tcPr marL="9525" marR="9525" marT="9525" marB="0" anchor="ctr">
                    <a:lnL>
                      <a:noFill/>
                    </a:lnL>
                    <a:lnR>
                      <a:noFill/>
                    </a:lnR>
                    <a:lnT>
                      <a:noFill/>
                    </a:lnT>
                    <a:lnB>
                      <a:noFill/>
                    </a:lnB>
                    <a:solidFill>
                      <a:srgbClr val="CCFFFF"/>
                    </a:solidFill>
                  </a:tcPr>
                </a:tc>
                <a:tc>
                  <a:txBody>
                    <a:bodyPr/>
                    <a:lstStyle/>
                    <a:p>
                      <a:pPr algn="ctr" fontAlgn="ctr"/>
                      <a:r>
                        <a:rPr lang="cs-CZ" sz="1800" b="1" i="0" u="none" strike="noStrike" dirty="0">
                          <a:solidFill>
                            <a:srgbClr val="000000"/>
                          </a:solidFill>
                          <a:latin typeface="Century"/>
                        </a:rPr>
                        <a:t>1 gól</a:t>
                      </a:r>
                    </a:p>
                  </a:txBody>
                  <a:tcPr marL="9525" marR="9525" marT="9525" marB="0" anchor="ctr">
                    <a:lnL>
                      <a:noFill/>
                    </a:lnL>
                    <a:lnR>
                      <a:noFill/>
                    </a:lnR>
                    <a:lnT>
                      <a:noFill/>
                    </a:lnT>
                    <a:lnB>
                      <a:noFill/>
                    </a:lnB>
                    <a:solidFill>
                      <a:srgbClr val="CCFFFF"/>
                    </a:solidFill>
                  </a:tcPr>
                </a:tc>
              </a:tr>
            </a:tbl>
          </a:graphicData>
        </a:graphic>
      </p:graphicFrame>
      <p:graphicFrame>
        <p:nvGraphicFramePr>
          <p:cNvPr id="20" name="Tabulka 19"/>
          <p:cNvGraphicFramePr>
            <a:graphicFrameLocks noGrp="1"/>
          </p:cNvGraphicFramePr>
          <p:nvPr/>
        </p:nvGraphicFramePr>
        <p:xfrm>
          <a:off x="5832624" y="3115444"/>
          <a:ext cx="4176463" cy="3270885"/>
        </p:xfrm>
        <a:graphic>
          <a:graphicData uri="http://schemas.openxmlformats.org/drawingml/2006/table">
            <a:tbl>
              <a:tblPr/>
              <a:tblGrid>
                <a:gridCol w="571745"/>
                <a:gridCol w="1421196"/>
                <a:gridCol w="1415750"/>
                <a:gridCol w="767772"/>
              </a:tblGrid>
              <a:tr h="126365">
                <a:tc>
                  <a:txBody>
                    <a:bodyPr/>
                    <a:lstStyle/>
                    <a:p>
                      <a:pPr algn="ctr" fontAlgn="b"/>
                      <a:r>
                        <a:rPr lang="cs-CZ" sz="1200" b="1" i="0" u="none" strike="noStrike" dirty="0">
                          <a:solidFill>
                            <a:srgbClr val="000000"/>
                          </a:solidFill>
                          <a:latin typeface="Arial"/>
                        </a:rPr>
                        <a:t>1.</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Tomáš Petr</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SK </a:t>
                      </a:r>
                      <a:r>
                        <a:rPr lang="cs-CZ" sz="1200" b="1" i="0" u="none" strike="noStrike" dirty="0" smtClean="0">
                          <a:solidFill>
                            <a:srgbClr val="000000"/>
                          </a:solidFill>
                          <a:latin typeface="Arial"/>
                        </a:rPr>
                        <a:t>Nymburk </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10</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r>
              <a:tr h="0">
                <a:tc>
                  <a:txBody>
                    <a:bodyPr/>
                    <a:lstStyle/>
                    <a:p>
                      <a:pPr algn="ctr" fontAlgn="b"/>
                      <a:r>
                        <a:rPr lang="cs-CZ" sz="1200" b="1" i="0" u="none" strike="noStrike" dirty="0">
                          <a:solidFill>
                            <a:srgbClr val="000000"/>
                          </a:solidFill>
                          <a:latin typeface="Arial"/>
                        </a:rPr>
                        <a:t>2.</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Václav Štípek</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FK </a:t>
                      </a:r>
                      <a:r>
                        <a:rPr lang="cs-CZ" sz="1200" b="1" i="0" u="none" strike="noStrike" dirty="0" err="1">
                          <a:solidFill>
                            <a:srgbClr val="000000"/>
                          </a:solidFill>
                          <a:latin typeface="Arial"/>
                        </a:rPr>
                        <a:t>Baník</a:t>
                      </a:r>
                      <a:r>
                        <a:rPr lang="cs-CZ" sz="1200" b="1" i="0" u="none" strike="noStrike" dirty="0">
                          <a:solidFill>
                            <a:srgbClr val="000000"/>
                          </a:solidFill>
                          <a:latin typeface="Arial"/>
                        </a:rPr>
                        <a:t> Souš </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9</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r>
              <a:tr h="126365">
                <a:tc>
                  <a:txBody>
                    <a:bodyPr/>
                    <a:lstStyle/>
                    <a:p>
                      <a:pPr algn="ctr" fontAlgn="b"/>
                      <a:r>
                        <a:rPr lang="cs-CZ" sz="1200" b="1" i="0" u="none" strike="noStrike" dirty="0">
                          <a:solidFill>
                            <a:srgbClr val="000000"/>
                          </a:solidFill>
                          <a:latin typeface="Arial"/>
                        </a:rPr>
                        <a:t>3.</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Luboš Nepovím</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SK </a:t>
                      </a:r>
                      <a:r>
                        <a:rPr lang="cs-CZ" sz="1200" b="1" i="0" u="none" strike="noStrike" dirty="0" smtClean="0">
                          <a:solidFill>
                            <a:srgbClr val="000000"/>
                          </a:solidFill>
                          <a:latin typeface="Arial"/>
                        </a:rPr>
                        <a:t> </a:t>
                      </a:r>
                      <a:r>
                        <a:rPr lang="cs-CZ" sz="1200" b="1" i="0" u="none" strike="noStrike" dirty="0">
                          <a:solidFill>
                            <a:srgbClr val="000000"/>
                          </a:solidFill>
                          <a:latin typeface="Arial"/>
                        </a:rPr>
                        <a:t>Nymburk</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6</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r>
              <a:tr h="126365">
                <a:tc>
                  <a:txBody>
                    <a:bodyPr/>
                    <a:lstStyle/>
                    <a:p>
                      <a:pPr algn="ctr" fontAlgn="b"/>
                      <a:r>
                        <a:rPr lang="cs-CZ" sz="1200" b="1" i="0" u="none" strike="noStrike" dirty="0">
                          <a:solidFill>
                            <a:srgbClr val="000000"/>
                          </a:solidFill>
                          <a:latin typeface="Arial"/>
                        </a:rPr>
                        <a:t>4.</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Martin Boček</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FC CHOMUTOV,</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6</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r>
              <a:tr h="126365">
                <a:tc>
                  <a:txBody>
                    <a:bodyPr/>
                    <a:lstStyle/>
                    <a:p>
                      <a:pPr algn="ctr" fontAlgn="b"/>
                      <a:r>
                        <a:rPr lang="cs-CZ" sz="1200" b="1" i="0" u="none" strike="noStrike">
                          <a:solidFill>
                            <a:srgbClr val="000000"/>
                          </a:solidFill>
                          <a:latin typeface="Arial"/>
                        </a:rPr>
                        <a:t>5.</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Jan Procházka</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SK Kladno </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6</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r>
              <a:tr h="126365">
                <a:tc>
                  <a:txBody>
                    <a:bodyPr/>
                    <a:lstStyle/>
                    <a:p>
                      <a:pPr algn="ctr" fontAlgn="b"/>
                      <a:r>
                        <a:rPr lang="cs-CZ" sz="1200" b="1" i="0" u="none" strike="noStrike">
                          <a:solidFill>
                            <a:srgbClr val="000000"/>
                          </a:solidFill>
                          <a:latin typeface="Arial"/>
                        </a:rPr>
                        <a:t>6.</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David </a:t>
                      </a:r>
                      <a:r>
                        <a:rPr lang="cs-CZ" sz="1200" b="1" i="0" u="none" strike="noStrike" dirty="0" err="1">
                          <a:solidFill>
                            <a:srgbClr val="000000"/>
                          </a:solidFill>
                          <a:latin typeface="Arial"/>
                        </a:rPr>
                        <a:t>Fikejz</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SK Český Brod</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6</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r>
              <a:tr h="126365">
                <a:tc>
                  <a:txBody>
                    <a:bodyPr/>
                    <a:lstStyle/>
                    <a:p>
                      <a:pPr algn="ctr" fontAlgn="b"/>
                      <a:r>
                        <a:rPr lang="cs-CZ" sz="1200" b="1" i="0" u="none" strike="noStrike">
                          <a:solidFill>
                            <a:srgbClr val="000000"/>
                          </a:solidFill>
                          <a:latin typeface="Arial"/>
                        </a:rPr>
                        <a:t>7.</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Martin </a:t>
                      </a:r>
                      <a:r>
                        <a:rPr lang="cs-CZ" sz="1200" b="1" i="0" u="none" strike="noStrike" dirty="0" err="1">
                          <a:solidFill>
                            <a:srgbClr val="000000"/>
                          </a:solidFill>
                          <a:latin typeface="Arial"/>
                        </a:rPr>
                        <a:t>Studecký</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SK Sokol Brozany</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5</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r>
              <a:tr h="126365">
                <a:tc>
                  <a:txBody>
                    <a:bodyPr/>
                    <a:lstStyle/>
                    <a:p>
                      <a:pPr algn="ctr" fontAlgn="b"/>
                      <a:r>
                        <a:rPr lang="cs-CZ" sz="1200" b="1" i="0" u="none" strike="noStrike">
                          <a:solidFill>
                            <a:srgbClr val="000000"/>
                          </a:solidFill>
                          <a:latin typeface="Arial"/>
                        </a:rPr>
                        <a:t>8.</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Jan </a:t>
                      </a:r>
                      <a:r>
                        <a:rPr lang="cs-CZ" sz="1200" b="1" i="0" u="none" strike="noStrike" dirty="0" err="1">
                          <a:solidFill>
                            <a:srgbClr val="000000"/>
                          </a:solidFill>
                          <a:latin typeface="Arial"/>
                        </a:rPr>
                        <a:t>Broschinský</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FC Nový Bor</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5</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r>
              <a:tr h="126365">
                <a:tc>
                  <a:txBody>
                    <a:bodyPr/>
                    <a:lstStyle/>
                    <a:p>
                      <a:pPr algn="ctr" fontAlgn="b"/>
                      <a:r>
                        <a:rPr lang="cs-CZ" sz="1200" b="1" i="0" u="none" strike="noStrike">
                          <a:solidFill>
                            <a:srgbClr val="000000"/>
                          </a:solidFill>
                          <a:latin typeface="Arial"/>
                        </a:rPr>
                        <a:t>9.</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Lukáš </a:t>
                      </a:r>
                      <a:r>
                        <a:rPr lang="cs-CZ" sz="1200" b="1" i="0" u="none" strike="noStrike" dirty="0" err="1">
                          <a:solidFill>
                            <a:srgbClr val="000000"/>
                          </a:solidFill>
                          <a:latin typeface="Arial"/>
                        </a:rPr>
                        <a:t>Budějský</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Slovan Velvary</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5</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r>
              <a:tr h="126365">
                <a:tc>
                  <a:txBody>
                    <a:bodyPr/>
                    <a:lstStyle/>
                    <a:p>
                      <a:pPr algn="ctr" fontAlgn="b"/>
                      <a:r>
                        <a:rPr lang="cs-CZ" sz="1200" b="1" i="0" u="none" strike="noStrike">
                          <a:solidFill>
                            <a:srgbClr val="000000"/>
                          </a:solidFill>
                          <a:latin typeface="Arial"/>
                        </a:rPr>
                        <a:t>10.</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Antonín Hrdina</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FK Meteor Praha </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5</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r>
              <a:tr h="126365">
                <a:tc>
                  <a:txBody>
                    <a:bodyPr/>
                    <a:lstStyle/>
                    <a:p>
                      <a:pPr algn="ctr" fontAlgn="b"/>
                      <a:r>
                        <a:rPr lang="cs-CZ" sz="1200" b="1" i="0" u="none" strike="noStrike">
                          <a:solidFill>
                            <a:srgbClr val="000000"/>
                          </a:solidFill>
                          <a:latin typeface="Arial"/>
                        </a:rPr>
                        <a:t>11.</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Jaroslav Benda</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5</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r>
              <a:tr h="126365">
                <a:tc>
                  <a:txBody>
                    <a:bodyPr/>
                    <a:lstStyle/>
                    <a:p>
                      <a:pPr algn="ctr" fontAlgn="b"/>
                      <a:r>
                        <a:rPr lang="cs-CZ" sz="1200" b="1" i="0" u="none" strike="noStrike">
                          <a:solidFill>
                            <a:srgbClr val="000000"/>
                          </a:solidFill>
                          <a:latin typeface="Arial"/>
                        </a:rPr>
                        <a:t>12.</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Libor Křelina</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SK Český Brod</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5</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r>
              <a:tr h="126365">
                <a:tc>
                  <a:txBody>
                    <a:bodyPr/>
                    <a:lstStyle/>
                    <a:p>
                      <a:pPr algn="ctr" fontAlgn="b"/>
                      <a:r>
                        <a:rPr lang="cs-CZ" sz="1200" b="1" i="0" u="none" strike="noStrike" dirty="0">
                          <a:solidFill>
                            <a:srgbClr val="000000"/>
                          </a:solidFill>
                          <a:latin typeface="Arial"/>
                        </a:rPr>
                        <a:t>13.</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Rudolf Slanička</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4</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r>
              <a:tr h="126365">
                <a:tc>
                  <a:txBody>
                    <a:bodyPr/>
                    <a:lstStyle/>
                    <a:p>
                      <a:pPr algn="ctr" fontAlgn="b"/>
                      <a:r>
                        <a:rPr lang="cs-CZ" sz="1200" b="1" i="0" u="none" strike="noStrike">
                          <a:solidFill>
                            <a:srgbClr val="000000"/>
                          </a:solidFill>
                          <a:latin typeface="Arial"/>
                        </a:rPr>
                        <a:t>14.</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František Motlík</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Sokol </a:t>
                      </a:r>
                      <a:r>
                        <a:rPr lang="cs-CZ" sz="1200" b="1" i="0" u="none" strike="noStrike" dirty="0" err="1">
                          <a:solidFill>
                            <a:srgbClr val="000000"/>
                          </a:solidFill>
                          <a:latin typeface="Arial"/>
                        </a:rPr>
                        <a:t>Hostouň</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4</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r>
              <a:tr h="126365">
                <a:tc>
                  <a:txBody>
                    <a:bodyPr/>
                    <a:lstStyle/>
                    <a:p>
                      <a:pPr algn="ctr" fontAlgn="b"/>
                      <a:r>
                        <a:rPr lang="cs-CZ" sz="1200" b="1" i="0" u="none" strike="noStrike">
                          <a:solidFill>
                            <a:srgbClr val="000000"/>
                          </a:solidFill>
                          <a:latin typeface="Arial"/>
                        </a:rPr>
                        <a:t>15.</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Ivan Baratynskyy</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SK </a:t>
                      </a:r>
                      <a:r>
                        <a:rPr lang="cs-CZ" sz="1200" b="1" i="0" u="none" strike="noStrike" dirty="0" smtClean="0">
                          <a:solidFill>
                            <a:srgbClr val="000000"/>
                          </a:solidFill>
                          <a:latin typeface="Arial"/>
                        </a:rPr>
                        <a:t>Nymburk</a:t>
                      </a:r>
                      <a:endParaRPr lang="cs-CZ" sz="1200" b="1" i="0" u="none" strike="noStrike" dirty="0">
                        <a:solidFill>
                          <a:srgbClr val="000000"/>
                        </a:solidFill>
                        <a:latin typeface="Arial"/>
                      </a:endParaRP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4</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CD5B4"/>
                    </a:solidFill>
                  </a:tcPr>
                </a:tc>
              </a:tr>
              <a:tr h="126365">
                <a:tc>
                  <a:txBody>
                    <a:bodyPr/>
                    <a:lstStyle/>
                    <a:p>
                      <a:pPr algn="ctr" fontAlgn="b"/>
                      <a:r>
                        <a:rPr lang="cs-CZ" sz="1200" b="1" i="0" u="none" strike="noStrike">
                          <a:solidFill>
                            <a:srgbClr val="000000"/>
                          </a:solidFill>
                          <a:latin typeface="Arial"/>
                        </a:rPr>
                        <a:t>16.</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Radek Dvořák</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a:solidFill>
                            <a:srgbClr val="000000"/>
                          </a:solidFill>
                          <a:latin typeface="Arial"/>
                        </a:rPr>
                        <a:t>Slovan Velvary</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c>
                  <a:txBody>
                    <a:bodyPr/>
                    <a:lstStyle/>
                    <a:p>
                      <a:pPr algn="ctr" fontAlgn="b"/>
                      <a:r>
                        <a:rPr lang="cs-CZ" sz="1200" b="1" i="0" u="none" strike="noStrike" dirty="0">
                          <a:solidFill>
                            <a:srgbClr val="000000"/>
                          </a:solidFill>
                          <a:latin typeface="Arial"/>
                        </a:rPr>
                        <a:t>4</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99"/>
                    </a:solidFill>
                  </a:tcPr>
                </a:tc>
              </a:tr>
              <a:tr h="126365">
                <a:tc>
                  <a:txBody>
                    <a:bodyPr/>
                    <a:lstStyle/>
                    <a:p>
                      <a:pPr algn="ctr" fontAlgn="b"/>
                      <a:r>
                        <a:rPr lang="cs-CZ" sz="1200" b="1" i="0" u="none" strike="noStrike">
                          <a:solidFill>
                            <a:srgbClr val="000000"/>
                          </a:solidFill>
                          <a:latin typeface="Arial"/>
                        </a:rPr>
                        <a:t>17.</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407075"/>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Miroslav Müller</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707175"/>
                      </a:solidFill>
                      <a:prstDash val="solid"/>
                      <a:round/>
                      <a:headEnd type="none" w="med" len="med"/>
                      <a:tailEnd type="none" w="med" len="med"/>
                    </a:lnB>
                    <a:solidFill>
                      <a:srgbClr val="FCD5B4"/>
                    </a:solidFill>
                  </a:tcPr>
                </a:tc>
                <a:tc>
                  <a:txBody>
                    <a:bodyPr/>
                    <a:lstStyle/>
                    <a:p>
                      <a:pPr algn="ctr" fontAlgn="b"/>
                      <a:r>
                        <a:rPr lang="cs-CZ" sz="1200" b="1" i="0" u="none" strike="noStrike">
                          <a:solidFill>
                            <a:srgbClr val="000000"/>
                          </a:solidFill>
                          <a:latin typeface="Arial"/>
                        </a:rPr>
                        <a:t>Slovan Velvary</a:t>
                      </a:r>
                    </a:p>
                  </a:txBody>
                  <a:tcPr marL="857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A07275"/>
                      </a:solidFill>
                      <a:prstDash val="solid"/>
                      <a:round/>
                      <a:headEnd type="none" w="med" len="med"/>
                      <a:tailEnd type="none" w="med" len="med"/>
                    </a:lnB>
                    <a:solidFill>
                      <a:srgbClr val="FCD5B4"/>
                    </a:solidFill>
                  </a:tcPr>
                </a:tc>
                <a:tc>
                  <a:txBody>
                    <a:bodyPr/>
                    <a:lstStyle/>
                    <a:p>
                      <a:pPr algn="ctr" fontAlgn="b"/>
                      <a:r>
                        <a:rPr lang="cs-CZ" sz="1200" b="1" i="0" u="none" strike="noStrike" dirty="0">
                          <a:solidFill>
                            <a:srgbClr val="000000"/>
                          </a:solidFill>
                          <a:latin typeface="Arial"/>
                        </a:rPr>
                        <a:t>4</a:t>
                      </a:r>
                    </a:p>
                  </a:txBody>
                  <a:tcPr marL="9525" marR="9525" marT="9525" marB="0" anchor="b">
                    <a:lnL>
                      <a:noFill/>
                    </a:lnL>
                    <a:lnR>
                      <a:noFill/>
                    </a:lnR>
                    <a:lnT w="12700" cap="flat" cmpd="sng" algn="ctr">
                      <a:solidFill>
                        <a:srgbClr val="CFD5DC"/>
                      </a:solidFill>
                      <a:prstDash val="solid"/>
                      <a:round/>
                      <a:headEnd type="none" w="med" len="med"/>
                      <a:tailEnd type="none" w="med" len="med"/>
                    </a:lnT>
                    <a:lnB w="12700" cap="flat" cmpd="sng" algn="ctr">
                      <a:solidFill>
                        <a:srgbClr val="D07375"/>
                      </a:solidFill>
                      <a:prstDash val="solid"/>
                      <a:round/>
                      <a:headEnd type="none" w="med" len="med"/>
                      <a:tailEnd type="none" w="med" len="med"/>
                    </a:lnB>
                    <a:solidFill>
                      <a:srgbClr val="FCD5B4"/>
                    </a:solidFill>
                  </a:tcPr>
                </a:tc>
              </a:tr>
            </a:tbl>
          </a:graphicData>
        </a:graphic>
      </p:graphicFrame>
      <p:sp>
        <p:nvSpPr>
          <p:cNvPr id="21" name="TextovéPole 20"/>
          <p:cNvSpPr txBox="1"/>
          <p:nvPr/>
        </p:nvSpPr>
        <p:spPr>
          <a:xfrm>
            <a:off x="5832624" y="2467372"/>
            <a:ext cx="4176464" cy="523220"/>
          </a:xfrm>
          <a:prstGeom prst="rect">
            <a:avLst/>
          </a:prstGeom>
          <a:blipFill>
            <a:blip r:embed="rId6" cstate="print"/>
            <a:tile tx="0" ty="0" sx="100000" sy="100000" flip="none" algn="tl"/>
          </a:blipFill>
        </p:spPr>
        <p:txBody>
          <a:bodyPr wrap="square" rtlCol="0">
            <a:spAutoFit/>
          </a:bodyPr>
          <a:lstStyle/>
          <a:p>
            <a:pPr algn="ctr"/>
            <a:r>
              <a:rPr lang="cs-CZ" sz="2800" dirty="0" smtClean="0">
                <a:ln w="15875">
                  <a:solidFill>
                    <a:srgbClr val="FFFF00"/>
                  </a:solidFill>
                </a:ln>
                <a:solidFill>
                  <a:srgbClr val="FF0000"/>
                </a:solidFill>
                <a:latin typeface="Franklin Gothic Heavy" pitchFamily="34" charset="0"/>
              </a:rPr>
              <a:t>Střelci divize skupiny B</a:t>
            </a:r>
          </a:p>
        </p:txBody>
      </p:sp>
      <p:pic>
        <p:nvPicPr>
          <p:cNvPr id="8232" name="Picture 40"/>
          <p:cNvPicPr>
            <a:picLocks noChangeAspect="1" noChangeArrowheads="1"/>
          </p:cNvPicPr>
          <p:nvPr/>
        </p:nvPicPr>
        <p:blipFill>
          <a:blip r:embed="rId7" cstate="print"/>
          <a:srcRect/>
          <a:stretch>
            <a:fillRect/>
          </a:stretch>
        </p:blipFill>
        <p:spPr bwMode="auto">
          <a:xfrm>
            <a:off x="8280896" y="6519000"/>
            <a:ext cx="1026000" cy="68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8" name="TextovéPole 7"/>
          <p:cNvSpPr txBox="1"/>
          <p:nvPr/>
        </p:nvSpPr>
        <p:spPr>
          <a:xfrm>
            <a:off x="-24" y="2213014"/>
            <a:ext cx="5040560" cy="4862870"/>
          </a:xfrm>
          <a:prstGeom prst="rect">
            <a:avLst/>
          </a:prstGeom>
          <a:noFill/>
          <a:ln>
            <a:noFill/>
          </a:ln>
        </p:spPr>
        <p:txBody>
          <a:bodyPr wrap="square" rtlCol="0">
            <a:spAutoFit/>
          </a:bodyPr>
          <a:lstStyle/>
          <a:p>
            <a:pPr algn="ctr"/>
            <a:r>
              <a:rPr lang="cs-CZ" sz="2000" u="sng" dirty="0" smtClean="0">
                <a:latin typeface="Arial Black" pitchFamily="34" charset="0"/>
                <a:cs typeface="Arial" pitchFamily="34" charset="0"/>
              </a:rPr>
              <a:t>FK </a:t>
            </a:r>
            <a:r>
              <a:rPr lang="cs-CZ" sz="2000" u="sng" dirty="0" err="1" smtClean="0">
                <a:latin typeface="Arial Black" pitchFamily="34" charset="0"/>
                <a:cs typeface="Arial" pitchFamily="34" charset="0"/>
              </a:rPr>
              <a:t>Baník</a:t>
            </a:r>
            <a:r>
              <a:rPr lang="cs-CZ" sz="2000" u="sng" dirty="0" smtClean="0">
                <a:latin typeface="Arial Black" pitchFamily="34" charset="0"/>
                <a:cs typeface="Arial" pitchFamily="34" charset="0"/>
              </a:rPr>
              <a:t> Souš – SK </a:t>
            </a:r>
            <a:r>
              <a:rPr lang="cs-CZ" sz="2000" u="sng" dirty="0" err="1" smtClean="0">
                <a:latin typeface="Arial Black" pitchFamily="34" charset="0"/>
                <a:cs typeface="Arial" pitchFamily="34" charset="0"/>
              </a:rPr>
              <a:t>Štětí</a:t>
            </a:r>
            <a:endParaRPr lang="cs-CZ" sz="2000" dirty="0" smtClean="0">
              <a:latin typeface="Arial Black" pitchFamily="34" charset="0"/>
              <a:cs typeface="Arial" pitchFamily="34" charset="0"/>
            </a:endParaRPr>
          </a:p>
          <a:p>
            <a:pPr algn="ctr"/>
            <a:r>
              <a:rPr lang="cs-CZ" sz="2000" u="sng" dirty="0" smtClean="0">
                <a:latin typeface="Arial Black" pitchFamily="34" charset="0"/>
                <a:cs typeface="Arial" pitchFamily="34" charset="0"/>
              </a:rPr>
              <a:t>4:1(2:1)  22.10.2016   11. kolo</a:t>
            </a:r>
            <a:endParaRPr lang="cs-CZ" sz="2000" dirty="0" smtClean="0">
              <a:latin typeface="Arial Black" pitchFamily="34" charset="0"/>
              <a:cs typeface="Arial" pitchFamily="34" charset="0"/>
            </a:endParaRPr>
          </a:p>
          <a:p>
            <a:pPr algn="just"/>
            <a:r>
              <a:rPr lang="cs-CZ" sz="1000" b="0" dirty="0" smtClean="0">
                <a:latin typeface="Arial" pitchFamily="34" charset="0"/>
                <a:cs typeface="Arial" pitchFamily="34" charset="0"/>
              </a:rPr>
              <a:t>Souš v předchozích 4 domácích zápasech prohrála zatím jen jednou a to v posledním zápase s Neratovicemi. Naše mužstvo se k zápasu dostavilo s cenným skalpem z minulého zápasu s Chomutovem, ale v sestavě chyběl dvoubrankový střelec našeho týmu, právě z tohoto zápasu, Jiří </a:t>
            </a:r>
            <a:r>
              <a:rPr lang="cs-CZ" sz="1000" b="0" dirty="0" err="1" smtClean="0">
                <a:latin typeface="Arial" pitchFamily="34" charset="0"/>
                <a:cs typeface="Arial" pitchFamily="34" charset="0"/>
              </a:rPr>
              <a:t>Böhm</a:t>
            </a:r>
            <a:r>
              <a:rPr lang="cs-CZ" sz="1000" b="0" dirty="0" smtClean="0">
                <a:latin typeface="Arial" pitchFamily="34" charset="0"/>
                <a:cs typeface="Arial" pitchFamily="34" charset="0"/>
              </a:rPr>
              <a:t>. Domácí zahrávali už ve 3. minutě volný přímý kop a míč po jeho zahrání skončil mimo hřiště. Slibně se vyvíjel rychlý útok našeho týmu o chvilku později, ale rozběhnutý </a:t>
            </a:r>
            <a:r>
              <a:rPr lang="cs-CZ" sz="1000" b="0" dirty="0" err="1" smtClean="0">
                <a:latin typeface="Arial" pitchFamily="34" charset="0"/>
                <a:cs typeface="Arial" pitchFamily="34" charset="0"/>
              </a:rPr>
              <a:t>Belák</a:t>
            </a:r>
            <a:r>
              <a:rPr lang="cs-CZ" sz="1000" b="0" dirty="0" smtClean="0">
                <a:latin typeface="Arial" pitchFamily="34" charset="0"/>
                <a:cs typeface="Arial" pitchFamily="34" charset="0"/>
              </a:rPr>
              <a:t> byl chycen do ofsajdového postavení.  Velké chyby v podobě ztráty míče se dopustil Vacek na hranici šestnáctky, ale hráč domácích střílel z bezprostřední blízkosti vedle.  </a:t>
            </a:r>
            <a:r>
              <a:rPr lang="cs-CZ" sz="1000" b="0" dirty="0" err="1" smtClean="0">
                <a:latin typeface="Arial" pitchFamily="34" charset="0"/>
                <a:cs typeface="Arial" pitchFamily="34" charset="0"/>
              </a:rPr>
              <a:t>Uvodní</a:t>
            </a:r>
            <a:r>
              <a:rPr lang="cs-CZ" sz="1000" b="0" dirty="0" smtClean="0">
                <a:latin typeface="Arial" pitchFamily="34" charset="0"/>
                <a:cs typeface="Arial" pitchFamily="34" charset="0"/>
              </a:rPr>
              <a:t> desetiminutovka zajímavých momentů skončila brankou, ale bohužel v naší síti. O míč jsme zbytečně přišli ve středu a před brankou nepokrytý kapitán domácích Václav Štípek poprvé rozvlnil síť naší branky.  17. minuta vyvolala bouři emocí na naší straně, jak na hřišti, tak i v řadách </a:t>
            </a:r>
            <a:r>
              <a:rPr lang="cs-CZ" sz="1000" b="0" dirty="0" err="1" smtClean="0">
                <a:latin typeface="Arial" pitchFamily="34" charset="0"/>
                <a:cs typeface="Arial" pitchFamily="34" charset="0"/>
              </a:rPr>
              <a:t>štětských</a:t>
            </a:r>
            <a:r>
              <a:rPr lang="cs-CZ" sz="1000" b="0" dirty="0" smtClean="0">
                <a:latin typeface="Arial" pitchFamily="34" charset="0"/>
                <a:cs typeface="Arial" pitchFamily="34" charset="0"/>
              </a:rPr>
              <a:t> fanoušků.  Postavení mimo hru, které signalizoval pomezní rozhodčí před lavičkou domácích, bylo velkou chybou, kterou viděli nejenom ti, co byli ve stejném postavení na druhé straně hřiště, jako rozhodčí, ale dobře to bylo viditelné i v jiných místech na stadionu. Vyrovnávací branky jsme se dočkali o 3 minuty později. Stejskal s </a:t>
            </a:r>
            <a:r>
              <a:rPr lang="cs-CZ" sz="1000" b="0" dirty="0" err="1" smtClean="0">
                <a:latin typeface="Arial" pitchFamily="34" charset="0"/>
                <a:cs typeface="Arial" pitchFamily="34" charset="0"/>
              </a:rPr>
              <a:t>Belákem</a:t>
            </a:r>
            <a:r>
              <a:rPr lang="cs-CZ" sz="1000" b="0" dirty="0" smtClean="0">
                <a:latin typeface="Arial" pitchFamily="34" charset="0"/>
                <a:cs typeface="Arial" pitchFamily="34" charset="0"/>
              </a:rPr>
              <a:t> se dokázali dostat až za obránce, vystřelit se rozhodl prvně jmenovaný a bylo to 1:1.  I další možnost skórovat se nabízela naší jedenáctce, ale domácí včas zatáhl za brzdu a míč dostali do autu. Pak už se ale do velkých brankových příležitostí začali dostávat domácí. Míč zahrávaný z levé strany obrany proletěl podél brankové čáry, ale ani jeden z hráčů Souše nedokázal na míč dosáhnout. Ve 33. minutě jsme nedokázali dlouho poletující míč v naší šestnáctce odkopnout do bezpečí, až se dostal na nohu soupeře, který branku naštěstí pro nás minul.    Osudovou pro náš kolektiv se stala 35. minuta. Po krásné střele </a:t>
            </a:r>
            <a:r>
              <a:rPr lang="cs-CZ" sz="1000" b="0" dirty="0" err="1" smtClean="0">
                <a:latin typeface="Arial" pitchFamily="34" charset="0"/>
                <a:cs typeface="Arial" pitchFamily="34" charset="0"/>
              </a:rPr>
              <a:t>Christofa</a:t>
            </a:r>
            <a:r>
              <a:rPr lang="cs-CZ" sz="1000" b="0" dirty="0" smtClean="0">
                <a:latin typeface="Arial" pitchFamily="34" charset="0"/>
                <a:cs typeface="Arial" pitchFamily="34" charset="0"/>
              </a:rPr>
              <a:t> z dobrých 22 metrů se </a:t>
            </a:r>
            <a:r>
              <a:rPr lang="cs-CZ" sz="1000" b="0" dirty="0" err="1" smtClean="0">
                <a:latin typeface="Arial" pitchFamily="34" charset="0"/>
                <a:cs typeface="Arial" pitchFamily="34" charset="0"/>
              </a:rPr>
              <a:t>Michovský</a:t>
            </a:r>
            <a:r>
              <a:rPr lang="cs-CZ" sz="1000" b="0" dirty="0" smtClean="0">
                <a:latin typeface="Arial" pitchFamily="34" charset="0"/>
                <a:cs typeface="Arial" pitchFamily="34" charset="0"/>
              </a:rPr>
              <a:t> natahoval, jak jen to šlo, ale i tak byl krátký. Za další 2 minuty mohlo být ještě hůře, ale hlavičku jednou z hráčů zastavila tyč naší branky. Domácí v těchto minutách zápasu byli lepším týmem a jen díky nepřesné mušce jsme prohrávali jen o branku. I tak jsme ale mohli jít do šaten za remízového stavu nebýt</a:t>
            </a:r>
            <a:endParaRPr lang="cs-CZ" sz="1000" b="0" dirty="0">
              <a:latin typeface="Arial" pitchFamily="34" charset="0"/>
              <a:cs typeface="Arial" pitchFamily="34" charset="0"/>
            </a:endParaRPr>
          </a:p>
        </p:txBody>
      </p:sp>
      <p:sp>
        <p:nvSpPr>
          <p:cNvPr id="14" name="TextovéPole 13"/>
          <p:cNvSpPr txBox="1"/>
          <p:nvPr/>
        </p:nvSpPr>
        <p:spPr>
          <a:xfrm>
            <a:off x="71984" y="91108"/>
            <a:ext cx="4824536" cy="1938992"/>
          </a:xfrm>
          <a:prstGeom prst="rect">
            <a:avLst/>
          </a:prstGeom>
          <a:gradFill>
            <a:gsLst>
              <a:gs pos="0">
                <a:schemeClr val="accent1">
                  <a:tint val="66000"/>
                  <a:satMod val="160000"/>
                  <a:alpha val="42000"/>
                </a:schemeClr>
              </a:gs>
              <a:gs pos="50000">
                <a:schemeClr val="accent1">
                  <a:tint val="44500"/>
                  <a:satMod val="160000"/>
                </a:schemeClr>
              </a:gs>
              <a:gs pos="100000">
                <a:schemeClr val="accent1">
                  <a:tint val="23500"/>
                  <a:satMod val="160000"/>
                </a:schemeClr>
              </a:gs>
            </a:gsLst>
            <a:lin ang="5400000" scaled="0"/>
          </a:gradFill>
          <a:ln w="82550">
            <a:solidFill>
              <a:schemeClr val="accent6">
                <a:lumMod val="75000"/>
              </a:schemeClr>
            </a:solidFill>
            <a:prstDash val="dashDot"/>
          </a:ln>
        </p:spPr>
        <p:txBody>
          <a:bodyPr wrap="square" rtlCol="0">
            <a:spAutoFit/>
          </a:bodyPr>
          <a:lstStyle/>
          <a:p>
            <a:pPr algn="ctr"/>
            <a:r>
              <a:rPr lang="cs-CZ" sz="2000" dirty="0" smtClean="0">
                <a:latin typeface="Comic Sans MS" pitchFamily="66" charset="0"/>
              </a:rPr>
              <a:t>I když náš výkon zrovna nejlepší nebyl, tak jsme se cítili poškozeni při sporné brance domácích na 3:1. Naše šance často zastavoval i praporek asistentů rozhodčího  pro údajná postavení mimo hru.</a:t>
            </a:r>
          </a:p>
        </p:txBody>
      </p:sp>
      <p:sp>
        <p:nvSpPr>
          <p:cNvPr id="18" name="TextovéPole 17"/>
          <p:cNvSpPr txBox="1"/>
          <p:nvPr/>
        </p:nvSpPr>
        <p:spPr>
          <a:xfrm>
            <a:off x="5760616" y="1787063"/>
            <a:ext cx="4392488" cy="5040000"/>
          </a:xfrm>
          <a:prstGeom prst="rect">
            <a:avLst/>
          </a:prstGeom>
          <a:noFill/>
        </p:spPr>
        <p:txBody>
          <a:bodyPr wrap="square" rtlCol="0">
            <a:spAutoFit/>
          </a:bodyPr>
          <a:lstStyle/>
          <a:p>
            <a:pPr algn="ctr"/>
            <a:r>
              <a:rPr lang="cs-CZ" sz="1800" u="sng" dirty="0" smtClean="0">
                <a:latin typeface="Bookman Old Style" pitchFamily="18" charset="0"/>
              </a:rPr>
              <a:t>SK </a:t>
            </a:r>
            <a:r>
              <a:rPr lang="cs-CZ" sz="1800" u="sng" dirty="0" err="1" smtClean="0">
                <a:latin typeface="Bookman Old Style" pitchFamily="18" charset="0"/>
              </a:rPr>
              <a:t>Štětí</a:t>
            </a:r>
            <a:r>
              <a:rPr lang="cs-CZ" sz="1800" u="sng" dirty="0" smtClean="0">
                <a:latin typeface="Bookman Old Style" pitchFamily="18" charset="0"/>
              </a:rPr>
              <a:t> – FK Litoměřicko B</a:t>
            </a:r>
          </a:p>
          <a:p>
            <a:pPr algn="ctr"/>
            <a:r>
              <a:rPr lang="cs-CZ" sz="1800" u="sng" dirty="0" smtClean="0">
                <a:latin typeface="Bookman Old Style" pitchFamily="18" charset="0"/>
              </a:rPr>
              <a:t>4:0(2:0)   </a:t>
            </a:r>
            <a:r>
              <a:rPr lang="cs-CZ" sz="1400" u="sng" dirty="0" smtClean="0">
                <a:latin typeface="Bookman Old Style" pitchFamily="18" charset="0"/>
              </a:rPr>
              <a:t>23.10.2016 12 hrané kolo</a:t>
            </a:r>
          </a:p>
          <a:p>
            <a:pPr algn="just"/>
            <a:r>
              <a:rPr lang="cs-CZ" sz="1100" b="0" dirty="0" smtClean="0">
                <a:latin typeface="Arial" pitchFamily="34" charset="0"/>
                <a:cs typeface="Arial" pitchFamily="34" charset="0"/>
              </a:rPr>
              <a:t>Soupeř v porovnání s naším týmem, který získal zatím 6 bodů,  posbíral bodů 18 a nastupoval do zápasu jako favorit. Po několika úvodních seznamovacích minutách diváci, kteří byli seznámeni  s bodovým stavem obou kolektivů poznali, že dnes bude utkání spíše v režii naší sestavy. Skóre na 1:0 otevřel ve 13. minutě Lukáš Mizer přesnou střelou k tyči. I v dalších minutách jsme hodně zaměstnávali obranu soupeře, který odolával až do 25 minuty. Na přesně zahraný roh si naběhl Jakub Novák  a nohy proti míči nastavil tak šikovně, že od ní nemohl míč skončit nikde jinde než za zády hostujícího brankáře Škárky.  Ve 2. poločase se do obrany přesunul Daniel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ale to neznamenalo, že by jsme chtěli bránit výsledek. I po změně stran jsme byli lepším týmem a hrálo se většinou na polovině Litoměřicka. To si vypracovalo také dvě, tři nadějné příležitosti, ale ani jednu do úspěšného konce nedovedlo.  Definitivní pojištění náskoku zatloukl po samostatné akci  hezkou střelou podél brankáře na 3:0 Tomáš Kabelka.  Hosté vrhli všechny síly do útoku, aby vsítili aspoň jeden gól, ale v posledních vteřinách utkání se jim to vymstilo, kdy 3 hráči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postupovali  na jejich branku a tím posledním, kdo dopravil balón do sítě na konečných 4:0 pro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byl Pavel Prokopec. Gratulujeme k vítězství. Po celý zápas jsme měli převahu a vítězství bylo zasloužené.</a:t>
            </a:r>
          </a:p>
          <a:p>
            <a:pPr algn="just"/>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Mizer 1, Kabelka 1, Jakub Novák 1, Prokopec 1</a:t>
            </a:r>
            <a:endParaRPr lang="cs-CZ" sz="1100" b="0" u="sng" dirty="0" smtClean="0">
              <a:latin typeface="Arial" pitchFamily="34" charset="0"/>
              <a:cs typeface="Arial" pitchFamily="34" charset="0"/>
            </a:endParaRP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Černý-Bílá, Mizer, </a:t>
            </a:r>
            <a:r>
              <a:rPr lang="cs-CZ" sz="1100" b="0" dirty="0" err="1" smtClean="0">
                <a:latin typeface="Arial" pitchFamily="34" charset="0"/>
                <a:cs typeface="Arial" pitchFamily="34" charset="0"/>
              </a:rPr>
              <a:t>Kačo</a:t>
            </a:r>
            <a:r>
              <a:rPr lang="cs-CZ" sz="1100" b="0" dirty="0" smtClean="0">
                <a:latin typeface="Arial" pitchFamily="34" charset="0"/>
                <a:cs typeface="Arial" pitchFamily="34" charset="0"/>
              </a:rPr>
              <a:t>, Kroupa, Kabelka, Jakub Novák, </a:t>
            </a:r>
          </a:p>
          <a:p>
            <a:pPr algn="just"/>
            <a:r>
              <a:rPr lang="cs-CZ" sz="1100" b="0" dirty="0" smtClean="0">
                <a:latin typeface="Arial" pitchFamily="34" charset="0"/>
                <a:cs typeface="Arial" pitchFamily="34" charset="0"/>
              </a:rPr>
              <a:t>                Vích,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Prokopec, </a:t>
            </a:r>
            <a:r>
              <a:rPr lang="cs-CZ" sz="1100" b="0" dirty="0" err="1" smtClean="0">
                <a:latin typeface="Arial" pitchFamily="34" charset="0"/>
                <a:cs typeface="Arial" pitchFamily="34" charset="0"/>
              </a:rPr>
              <a:t>Ketner</a:t>
            </a:r>
            <a:r>
              <a:rPr lang="cs-CZ" sz="1100" b="0" dirty="0" smtClean="0">
                <a:latin typeface="Arial" pitchFamily="34" charset="0"/>
                <a:cs typeface="Arial" pitchFamily="34" charset="0"/>
              </a:rPr>
              <a:t>, Franc, </a:t>
            </a:r>
            <a:r>
              <a:rPr lang="cs-CZ" sz="1100" b="0" dirty="0" err="1" smtClean="0">
                <a:latin typeface="Arial" pitchFamily="34" charset="0"/>
                <a:cs typeface="Arial" pitchFamily="34" charset="0"/>
              </a:rPr>
              <a:t>Cízler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Kožarská</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F.Kučera</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 </a:t>
            </a:r>
            <a:r>
              <a:rPr lang="cs-CZ" sz="1100" b="0" dirty="0" err="1" smtClean="0">
                <a:latin typeface="Arial" pitchFamily="34" charset="0"/>
                <a:cs typeface="Arial" pitchFamily="34" charset="0"/>
              </a:rPr>
              <a:t>P.Záloha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Vlašič</a:t>
            </a:r>
            <a:r>
              <a:rPr lang="cs-CZ" sz="1100" b="0" dirty="0" smtClean="0">
                <a:latin typeface="Arial" pitchFamily="34" charset="0"/>
                <a:cs typeface="Arial" pitchFamily="34" charset="0"/>
              </a:rPr>
              <a:t>   30 diváků</a:t>
            </a:r>
            <a:endParaRPr lang="cs-CZ" sz="1400" u="sng" dirty="0" smtClean="0">
              <a:latin typeface="Bookman Old Style" pitchFamily="18" charset="0"/>
            </a:endParaRPr>
          </a:p>
        </p:txBody>
      </p:sp>
      <p:sp>
        <p:nvSpPr>
          <p:cNvPr id="19" name="TextovéPole 18"/>
          <p:cNvSpPr txBox="1"/>
          <p:nvPr/>
        </p:nvSpPr>
        <p:spPr>
          <a:xfrm>
            <a:off x="5760616" y="91108"/>
            <a:ext cx="4320480" cy="1569660"/>
          </a:xfrm>
          <a:prstGeom prst="rect">
            <a:avLst/>
          </a:prstGeom>
          <a:blipFill>
            <a:blip r:embed="rId3" cstate="print"/>
            <a:stretch>
              <a:fillRect/>
            </a:stretch>
          </a:blipFill>
          <a:ln w="50800">
            <a:solidFill>
              <a:srgbClr val="0000FF"/>
            </a:solidFill>
            <a:prstDash val="sysDash"/>
          </a:ln>
        </p:spPr>
        <p:txBody>
          <a:bodyPr wrap="square" rtlCol="0">
            <a:spAutoFit/>
          </a:bodyPr>
          <a:lstStyle/>
          <a:p>
            <a:pPr algn="ctr"/>
            <a:r>
              <a:rPr lang="cs-CZ" sz="2400" dirty="0" smtClean="0">
                <a:solidFill>
                  <a:srgbClr val="FF0066"/>
                </a:solidFill>
                <a:effectLst>
                  <a:outerShdw blurRad="38100" dist="38100" dir="2700000" algn="tl">
                    <a:srgbClr val="000000">
                      <a:alpha val="43137"/>
                    </a:srgbClr>
                  </a:outerShdw>
                </a:effectLst>
                <a:latin typeface="Footlight MT Light" pitchFamily="18" charset="0"/>
              </a:rPr>
              <a:t>Mladší žáci ukázali, že mohou porážet i mužstva z horní poloviny tabulky a potřetí v sezóně vyhráli</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7" name="Picture 2"/>
          <p:cNvPicPr>
            <a:picLocks noChangeAspect="1" noChangeArrowheads="1"/>
          </p:cNvPicPr>
          <p:nvPr/>
        </p:nvPicPr>
        <p:blipFill>
          <a:blip r:embed="rId4" cstate="print"/>
          <a:srcRect/>
          <a:stretch>
            <a:fillRect/>
          </a:stretch>
        </p:blipFill>
        <p:spPr bwMode="auto">
          <a:xfrm>
            <a:off x="7272784" y="5995764"/>
            <a:ext cx="675757" cy="864000"/>
          </a:xfrm>
          <a:prstGeom prst="rect">
            <a:avLst/>
          </a:prstGeom>
          <a:noFill/>
          <a:ln w="9525">
            <a:noFill/>
            <a:miter lim="800000"/>
            <a:headEnd/>
            <a:tailEnd/>
          </a:ln>
        </p:spPr>
      </p:pic>
      <p:sp>
        <p:nvSpPr>
          <p:cNvPr id="8" name="Obdélník 7"/>
          <p:cNvSpPr/>
          <p:nvPr/>
        </p:nvSpPr>
        <p:spPr>
          <a:xfrm>
            <a:off x="5616600" y="451148"/>
            <a:ext cx="4536504" cy="5478423"/>
          </a:xfrm>
          <a:prstGeom prst="rect">
            <a:avLst/>
          </a:prstGeom>
        </p:spPr>
        <p:txBody>
          <a:bodyPr wrap="square">
            <a:spAutoFit/>
          </a:bodyPr>
          <a:lstStyle/>
          <a:p>
            <a:pPr algn="just"/>
            <a:r>
              <a:rPr lang="cs-CZ" sz="1000" b="0" dirty="0" smtClean="0">
                <a:latin typeface="Arial" pitchFamily="34" charset="0"/>
                <a:cs typeface="Arial" pitchFamily="34" charset="0"/>
              </a:rPr>
              <a:t>dalšího vymyšleného a odmávaného ofsajdu asistentem Tomášem Kynclem, který zastavil Tomáše </a:t>
            </a:r>
            <a:r>
              <a:rPr lang="cs-CZ" sz="1000" b="0" dirty="0" err="1" smtClean="0">
                <a:latin typeface="Arial" pitchFamily="34" charset="0"/>
                <a:cs typeface="Arial" pitchFamily="34" charset="0"/>
              </a:rPr>
              <a:t>Beláka</a:t>
            </a:r>
            <a:r>
              <a:rPr lang="cs-CZ" sz="1000" b="0" dirty="0" smtClean="0">
                <a:latin typeface="Arial" pitchFamily="34" charset="0"/>
                <a:cs typeface="Arial" pitchFamily="34" charset="0"/>
              </a:rPr>
              <a:t> nechávajícího obránce za svými zády. Druhý poločas pro nás začal pro smutně. Hráč domácích si pohybem ruky zpracoval míč a toho využil skvěle přes hlavu</a:t>
            </a:r>
          </a:p>
          <a:p>
            <a:pPr algn="just"/>
            <a:r>
              <a:rPr lang="cs-CZ" sz="1000" b="0" dirty="0" smtClean="0">
                <a:latin typeface="Arial" pitchFamily="34" charset="0"/>
                <a:cs typeface="Arial" pitchFamily="34" charset="0"/>
              </a:rPr>
              <a:t>zakončující Junek. 1:3 z našeho pohledu. Marné byli naše reklamace u hlavního rozhodčího Libora Šimečka. Ten hráčům vysvětloval, že ruka byla u těla. Byl to další důležitý moment utkání, který signalizoval, že v Souši nám růže v tomto směru nepokvetou.  V 56. minutě po centru Vokouna těsně před Tichým odkopl míč na roh Matyáš.  Zahrávali jsme i volný přímý kop, ale míč Vokounovi na nohu nejlépe nesedl. 2x  zastavil slibně se rozvíjející šanci našeho týmu také praporek pro změnu asistenta znamenající postavení mimo hru.  V ofsajdu nebyl ale hráč domácích, který velmi snadno vyhrál souboj jeden na jednoho a po jeho přesné přihrávce zakončoval Štípek už na 4:1. Pomalu se začínala rodit vysoká porážka.  Smířit s tím se nechtěl </a:t>
            </a:r>
            <a:r>
              <a:rPr lang="cs-CZ" sz="1000" b="0" dirty="0" err="1" smtClean="0">
                <a:latin typeface="Arial" pitchFamily="34" charset="0"/>
                <a:cs typeface="Arial" pitchFamily="34" charset="0"/>
              </a:rPr>
              <a:t>Slanička</a:t>
            </a:r>
            <a:r>
              <a:rPr lang="cs-CZ" sz="1000" b="0" dirty="0" smtClean="0">
                <a:latin typeface="Arial" pitchFamily="34" charset="0"/>
                <a:cs typeface="Arial" pitchFamily="34" charset="0"/>
              </a:rPr>
              <a:t>, ale jeho střelu v 66. minutě vyrazil  dobře postavený brankář </a:t>
            </a:r>
            <a:r>
              <a:rPr lang="cs-CZ" sz="1000" b="0" dirty="0" err="1" smtClean="0">
                <a:latin typeface="Arial" pitchFamily="34" charset="0"/>
                <a:cs typeface="Arial" pitchFamily="34" charset="0"/>
              </a:rPr>
              <a:t>Unger</a:t>
            </a:r>
            <a:r>
              <a:rPr lang="cs-CZ" sz="1000" b="0" dirty="0" smtClean="0">
                <a:latin typeface="Arial" pitchFamily="34" charset="0"/>
                <a:cs typeface="Arial" pitchFamily="34" charset="0"/>
              </a:rPr>
              <a:t>  Poradil si i v 72. minutě s dobře mířeným pokusem Vacka do šibenice a míč vyškrábl na roh. Snaha korigovat byla až do konce, ale  k úspěchu jsme se nedopracovali.</a:t>
            </a:r>
          </a:p>
          <a:p>
            <a:pPr algn="just"/>
            <a:r>
              <a:rPr lang="cs-CZ" sz="1000" b="0" dirty="0" smtClean="0">
                <a:latin typeface="Arial" pitchFamily="34" charset="0"/>
                <a:cs typeface="Arial" pitchFamily="34" charset="0"/>
              </a:rPr>
              <a:t>       Domácí tým si za celý zápas vypracoval větší počet šancí než náš tým. Hlavně v 1. poločase jsme branku soupeře mockrát neohrozili, i když branku na 1:1 jsme vstřelili. V úvodu 2. poločasu, kdy jsme vyběhli na trávník s cílem pokusit se nenechat všechny body v Souši a zkusit ještě se zápasem něco udělat, nás zastavila branka v naší síti, které předcházela ruka hráče Souše. Marné byly protesty u rozhodčího. Po změně stran se náš výkon zlepšil, ale chyběl větší důraz v zakončení a přesnější muška. Navíc jsme se dopouštěli spousty chyb v rozehrávce a dobře připravený tým domácích toho využíval. Když se k tomu přičte sporné rozhodování rozhodčích v </a:t>
            </a:r>
            <a:r>
              <a:rPr lang="cs-CZ" sz="1000" b="0" dirty="0" err="1" smtClean="0">
                <a:latin typeface="Arial" pitchFamily="34" charset="0"/>
                <a:cs typeface="Arial" pitchFamily="34" charset="0"/>
              </a:rPr>
              <a:t>rozhodujích</a:t>
            </a:r>
            <a:r>
              <a:rPr lang="cs-CZ" sz="1000" b="0" dirty="0" smtClean="0">
                <a:latin typeface="Arial" pitchFamily="34" charset="0"/>
                <a:cs typeface="Arial" pitchFamily="34" charset="0"/>
              </a:rPr>
              <a:t> momentech, tak výhra na zdejším trávníku byla hodně vzdálená.  </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Stejskal 1:</a:t>
            </a:r>
          </a:p>
          <a:p>
            <a:r>
              <a:rPr lang="cs-CZ" sz="1000" b="0" u="sng" dirty="0" smtClean="0">
                <a:latin typeface="Arial" pitchFamily="34" charset="0"/>
                <a:cs typeface="Arial" pitchFamily="34" charset="0"/>
              </a:rPr>
              <a:t>Sestava:</a:t>
            </a:r>
            <a:r>
              <a:rPr lang="cs-CZ" sz="1000" b="0" dirty="0" err="1" smtClean="0">
                <a:latin typeface="Arial" pitchFamily="34" charset="0"/>
                <a:cs typeface="Arial" pitchFamily="34" charset="0"/>
              </a:rPr>
              <a:t>Michovský</a:t>
            </a:r>
            <a:r>
              <a:rPr lang="cs-CZ" sz="1000" b="0" dirty="0" smtClean="0">
                <a:latin typeface="Arial" pitchFamily="34" charset="0"/>
                <a:cs typeface="Arial" pitchFamily="34" charset="0"/>
              </a:rPr>
              <a:t>-Tichý, Šimral, Vacek, Mencl(45. </a:t>
            </a:r>
            <a:r>
              <a:rPr lang="cs-CZ" sz="1000" b="0" dirty="0" err="1" smtClean="0">
                <a:latin typeface="Arial" pitchFamily="34" charset="0"/>
                <a:cs typeface="Arial" pitchFamily="34" charset="0"/>
              </a:rPr>
              <a:t>Čámský</a:t>
            </a:r>
            <a:r>
              <a:rPr lang="cs-CZ" sz="1000" b="0" dirty="0" smtClean="0">
                <a:latin typeface="Arial" pitchFamily="34" charset="0"/>
                <a:cs typeface="Arial" pitchFamily="34" charset="0"/>
              </a:rPr>
              <a:t>)-Vokoun,</a:t>
            </a:r>
            <a:r>
              <a:rPr lang="cs-CZ" sz="1000" b="0" dirty="0" err="1" smtClean="0">
                <a:latin typeface="Arial" pitchFamily="34" charset="0"/>
                <a:cs typeface="Arial" pitchFamily="34" charset="0"/>
              </a:rPr>
              <a:t>Kucler</a:t>
            </a:r>
            <a:r>
              <a:rPr lang="cs-CZ" sz="1000" b="0" dirty="0" smtClean="0">
                <a:latin typeface="Arial" pitchFamily="34" charset="0"/>
                <a:cs typeface="Arial" pitchFamily="34" charset="0"/>
              </a:rPr>
              <a:t>(75.Lelek), </a:t>
            </a:r>
            <a:r>
              <a:rPr lang="cs-CZ" sz="1000" b="0" dirty="0" err="1" smtClean="0">
                <a:latin typeface="Arial" pitchFamily="34" charset="0"/>
                <a:cs typeface="Arial" pitchFamily="34" charset="0"/>
              </a:rPr>
              <a:t>Slanička</a:t>
            </a:r>
            <a:r>
              <a:rPr lang="cs-CZ" sz="1000" b="0" dirty="0" smtClean="0">
                <a:latin typeface="Arial" pitchFamily="34" charset="0"/>
                <a:cs typeface="Arial" pitchFamily="34" charset="0"/>
              </a:rPr>
              <a:t>,  </a:t>
            </a:r>
          </a:p>
          <a:p>
            <a:r>
              <a:rPr lang="cs-CZ" sz="1000" b="0" dirty="0" smtClean="0">
                <a:latin typeface="Arial" pitchFamily="34" charset="0"/>
                <a:cs typeface="Arial" pitchFamily="34" charset="0"/>
              </a:rPr>
              <a:t>                Stejskal-Hrdý, </a:t>
            </a:r>
            <a:r>
              <a:rPr lang="cs-CZ" sz="1000" b="0" dirty="0" err="1" smtClean="0">
                <a:latin typeface="Arial" pitchFamily="34" charset="0"/>
                <a:cs typeface="Arial" pitchFamily="34" charset="0"/>
              </a:rPr>
              <a:t>Belák</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Připraveni:</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Ransdorf</a:t>
            </a:r>
            <a:r>
              <a:rPr lang="cs-CZ" sz="1000" b="0" dirty="0" smtClean="0">
                <a:latin typeface="Arial" pitchFamily="34" charset="0"/>
                <a:cs typeface="Arial" pitchFamily="34" charset="0"/>
              </a:rPr>
              <a:t>, Doležal</a:t>
            </a:r>
          </a:p>
          <a:p>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J.Vinš</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Vedoucí: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J.Havner</a:t>
            </a:r>
            <a:r>
              <a:rPr lang="cs-CZ" sz="1000" b="0" u="sng" dirty="0" smtClean="0">
                <a:latin typeface="Arial" pitchFamily="34" charset="0"/>
                <a:cs typeface="Arial" pitchFamily="34" charset="0"/>
              </a:rPr>
              <a:t>  Masér: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K</a:t>
            </a:r>
            <a:r>
              <a:rPr lang="cs-CZ" sz="1000" b="0" dirty="0" smtClean="0">
                <a:latin typeface="Arial" pitchFamily="34" charset="0"/>
                <a:cs typeface="Arial" pitchFamily="34" charset="0"/>
              </a:rPr>
              <a:t>.Zavřel</a:t>
            </a:r>
          </a:p>
          <a:p>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L</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Šimeček</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T.Kyncl</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.Štefan  De</a:t>
            </a:r>
            <a:r>
              <a:rPr lang="cs-CZ" sz="1000" b="0" u="sng" dirty="0" smtClean="0">
                <a:latin typeface="Arial" pitchFamily="34" charset="0"/>
                <a:cs typeface="Arial" pitchFamily="34" charset="0"/>
              </a:rPr>
              <a:t>legát</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J.Novotný</a:t>
            </a:r>
            <a:r>
              <a:rPr lang="cs-CZ" sz="1000" b="0" dirty="0" smtClean="0">
                <a:latin typeface="Arial" pitchFamily="34" charset="0"/>
                <a:cs typeface="Arial" pitchFamily="34" charset="0"/>
              </a:rPr>
              <a:t>  110 diváků </a:t>
            </a:r>
            <a:endParaRPr lang="cs-CZ" sz="1000" b="0" dirty="0">
              <a:latin typeface="Arial" pitchFamily="34" charset="0"/>
              <a:cs typeface="Arial" pitchFamily="34" charset="0"/>
            </a:endParaRPr>
          </a:p>
        </p:txBody>
      </p:sp>
      <p:sp>
        <p:nvSpPr>
          <p:cNvPr id="10" name="TextovéPole 9"/>
          <p:cNvSpPr txBox="1"/>
          <p:nvPr/>
        </p:nvSpPr>
        <p:spPr>
          <a:xfrm>
            <a:off x="5688608" y="91108"/>
            <a:ext cx="4464496" cy="307777"/>
          </a:xfrm>
          <a:prstGeom prst="rect">
            <a:avLst/>
          </a:prstGeom>
          <a:solidFill>
            <a:schemeClr val="accent3">
              <a:lumMod val="85000"/>
            </a:schemeClr>
          </a:solidFill>
        </p:spPr>
        <p:txBody>
          <a:bodyPr wrap="square" rtlCol="0">
            <a:spAutoFit/>
          </a:bodyPr>
          <a:lstStyle/>
          <a:p>
            <a:pPr algn="ctr"/>
            <a:r>
              <a:rPr lang="cs-CZ" sz="1400" dirty="0" smtClean="0">
                <a:latin typeface="Baskerville Old Face" pitchFamily="18" charset="0"/>
              </a:rPr>
              <a:t>Souš – </a:t>
            </a:r>
            <a:r>
              <a:rPr lang="cs-CZ" sz="1400" dirty="0" err="1" smtClean="0">
                <a:latin typeface="Baskerville Old Face" pitchFamily="18" charset="0"/>
              </a:rPr>
              <a:t>Štětí</a:t>
            </a:r>
            <a:r>
              <a:rPr lang="cs-CZ" sz="1400" dirty="0" smtClean="0">
                <a:latin typeface="Baskerville Old Face" pitchFamily="18" charset="0"/>
              </a:rPr>
              <a:t> 22.10.2016  pokračování</a:t>
            </a:r>
          </a:p>
        </p:txBody>
      </p:sp>
      <p:sp>
        <p:nvSpPr>
          <p:cNvPr id="16" name="TextovéPole 15"/>
          <p:cNvSpPr txBox="1"/>
          <p:nvPr/>
        </p:nvSpPr>
        <p:spPr>
          <a:xfrm>
            <a:off x="-24" y="1891308"/>
            <a:ext cx="4392488" cy="2846933"/>
          </a:xfrm>
          <a:prstGeom prst="rect">
            <a:avLst/>
          </a:prstGeom>
          <a:noFill/>
        </p:spPr>
        <p:txBody>
          <a:bodyPr wrap="square" rtlCol="0">
            <a:spAutoFit/>
          </a:bodyPr>
          <a:lstStyle/>
          <a:p>
            <a:pPr algn="ctr"/>
            <a:r>
              <a:rPr lang="cs-CZ" sz="1800" u="sng" dirty="0" smtClean="0">
                <a:ln>
                  <a:solidFill>
                    <a:schemeClr val="accent1">
                      <a:lumMod val="75000"/>
                    </a:schemeClr>
                  </a:solidFill>
                </a:ln>
                <a:latin typeface="Bookman Old Style" pitchFamily="18" charset="0"/>
              </a:rPr>
              <a:t>SK </a:t>
            </a:r>
            <a:r>
              <a:rPr lang="cs-CZ" sz="1800" u="sng" dirty="0" err="1" smtClean="0">
                <a:ln>
                  <a:solidFill>
                    <a:schemeClr val="accent1">
                      <a:lumMod val="75000"/>
                    </a:schemeClr>
                  </a:solidFill>
                </a:ln>
                <a:latin typeface="Bookman Old Style" pitchFamily="18" charset="0"/>
              </a:rPr>
              <a:t>Štětí</a:t>
            </a:r>
            <a:r>
              <a:rPr lang="cs-CZ" sz="1800" u="sng" dirty="0" smtClean="0">
                <a:ln>
                  <a:solidFill>
                    <a:schemeClr val="accent1">
                      <a:lumMod val="75000"/>
                    </a:schemeClr>
                  </a:solidFill>
                </a:ln>
                <a:latin typeface="Bookman Old Style" pitchFamily="18" charset="0"/>
              </a:rPr>
              <a:t> – FK Litoměřicko </a:t>
            </a:r>
          </a:p>
          <a:p>
            <a:pPr algn="ctr"/>
            <a:r>
              <a:rPr lang="cs-CZ" sz="1800" u="sng" dirty="0" smtClean="0">
                <a:ln>
                  <a:solidFill>
                    <a:schemeClr val="accent1">
                      <a:lumMod val="75000"/>
                    </a:schemeClr>
                  </a:solidFill>
                </a:ln>
                <a:latin typeface="Bookman Old Style" pitchFamily="18" charset="0"/>
              </a:rPr>
              <a:t>0:8(0:3)   </a:t>
            </a:r>
            <a:r>
              <a:rPr lang="cs-CZ" sz="1400" u="sng" dirty="0" smtClean="0">
                <a:ln>
                  <a:solidFill>
                    <a:schemeClr val="accent1">
                      <a:lumMod val="75000"/>
                    </a:schemeClr>
                  </a:solidFill>
                </a:ln>
                <a:latin typeface="Bookman Old Style" pitchFamily="18" charset="0"/>
              </a:rPr>
              <a:t>29.10.2016 13 hrané kolo</a:t>
            </a:r>
          </a:p>
          <a:p>
            <a:pPr algn="just"/>
            <a:r>
              <a:rPr lang="cs-CZ" sz="1100" b="0" dirty="0" smtClean="0">
                <a:latin typeface="Arial" pitchFamily="34" charset="0"/>
                <a:cs typeface="Arial" pitchFamily="34" charset="0"/>
              </a:rPr>
              <a:t>Těžký soupeř, vedoucí mužstvo Ústeckého přeboru byl posledním protivníkem, který nás v říjnu čekal. Nepříjemným faktem bylo i to, že velký počet hráčů dal přednost prázdninám  a odjel k babičkám a na jiná oddechová místa. Ruku má navíc zlomenou hráč základní sestavy Kabelka. Přejeme brzké uzdravení. Litoměřice byly jednoznačně lepším týmem a po zásluze vyhrály. Občas jsme si také nějakou tu šanci připravili, ale ani v jednom případě jsme to nedokázali dotáhnout až do úspěšného konce.</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Černý-Bílá, Mizer, </a:t>
            </a:r>
            <a:r>
              <a:rPr lang="cs-CZ" sz="1100" b="0" dirty="0" err="1" smtClean="0">
                <a:latin typeface="Arial" pitchFamily="34" charset="0"/>
                <a:cs typeface="Arial" pitchFamily="34" charset="0"/>
              </a:rPr>
              <a:t>Kačo</a:t>
            </a:r>
            <a:r>
              <a:rPr lang="cs-CZ" sz="1100" b="0" dirty="0" smtClean="0">
                <a:latin typeface="Arial" pitchFamily="34" charset="0"/>
                <a:cs typeface="Arial" pitchFamily="34" charset="0"/>
              </a:rPr>
              <a:t>, Kroupa, Jakub Novák,, </a:t>
            </a:r>
          </a:p>
          <a:p>
            <a:pPr algn="just"/>
            <a:r>
              <a:rPr lang="cs-CZ" sz="1100" b="0" dirty="0" smtClean="0">
                <a:latin typeface="Arial" pitchFamily="34" charset="0"/>
                <a:cs typeface="Arial" pitchFamily="34" charset="0"/>
              </a:rPr>
              <a:t>                Vích,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Ketner</a:t>
            </a:r>
            <a:r>
              <a:rPr lang="cs-CZ" sz="1100" b="0" dirty="0" smtClean="0">
                <a:latin typeface="Arial" pitchFamily="34" charset="0"/>
                <a:cs typeface="Arial" pitchFamily="34" charset="0"/>
              </a:rPr>
              <a:t>, Franc,  </a:t>
            </a:r>
            <a:r>
              <a:rPr lang="cs-CZ" sz="1100" b="0" dirty="0" err="1" smtClean="0">
                <a:latin typeface="Arial" pitchFamily="34" charset="0"/>
                <a:cs typeface="Arial" pitchFamily="34" charset="0"/>
              </a:rPr>
              <a:t>Koleničová</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Sičák</a:t>
            </a:r>
            <a:r>
              <a:rPr lang="cs-CZ" sz="1100" b="0" dirty="0" smtClean="0">
                <a:latin typeface="Arial" pitchFamily="34" charset="0"/>
                <a:cs typeface="Arial" pitchFamily="34" charset="0"/>
              </a:rPr>
              <a:t>, Procházka </a:t>
            </a:r>
          </a:p>
          <a:p>
            <a:pPr algn="just"/>
            <a:r>
              <a:rPr lang="cs-CZ" sz="1100" b="0" dirty="0" smtClean="0">
                <a:latin typeface="Arial" pitchFamily="34" charset="0"/>
                <a:cs typeface="Arial" pitchFamily="34" charset="0"/>
              </a:rPr>
              <a:t>              , Hromy</a:t>
            </a: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F.Kučera</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 </a:t>
            </a:r>
            <a:r>
              <a:rPr lang="cs-CZ" sz="1100" b="0" dirty="0" err="1" smtClean="0">
                <a:latin typeface="Arial" pitchFamily="34" charset="0"/>
                <a:cs typeface="Arial" pitchFamily="34" charset="0"/>
              </a:rPr>
              <a:t>P.Záloha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Holec</a:t>
            </a:r>
            <a:r>
              <a:rPr lang="cs-CZ" sz="1100" b="0" dirty="0" smtClean="0">
                <a:latin typeface="Arial" pitchFamily="34" charset="0"/>
                <a:cs typeface="Arial" pitchFamily="34" charset="0"/>
              </a:rPr>
              <a:t>   20 diváků</a:t>
            </a:r>
            <a:endParaRPr lang="cs-CZ" sz="1400" u="sng" dirty="0" smtClean="0">
              <a:latin typeface="Bookman Old Style" pitchFamily="18" charset="0"/>
            </a:endParaRPr>
          </a:p>
        </p:txBody>
      </p:sp>
      <p:pic>
        <p:nvPicPr>
          <p:cNvPr id="17" name="Picture 1"/>
          <p:cNvPicPr>
            <a:picLocks noChangeAspect="1" noChangeArrowheads="1"/>
          </p:cNvPicPr>
          <p:nvPr/>
        </p:nvPicPr>
        <p:blipFill>
          <a:blip r:embed="rId5" cstate="print"/>
          <a:srcRect/>
          <a:stretch>
            <a:fillRect/>
          </a:stretch>
        </p:blipFill>
        <p:spPr bwMode="auto">
          <a:xfrm>
            <a:off x="1152104" y="5275684"/>
            <a:ext cx="1442660" cy="1440000"/>
          </a:xfrm>
          <a:prstGeom prst="rect">
            <a:avLst/>
          </a:prstGeom>
          <a:noFill/>
          <a:ln w="9525">
            <a:noFill/>
            <a:miter lim="800000"/>
            <a:headEnd/>
            <a:tailEnd/>
          </a:ln>
        </p:spPr>
      </p:pic>
      <p:sp>
        <p:nvSpPr>
          <p:cNvPr id="19" name="TextovéPole 18"/>
          <p:cNvSpPr txBox="1"/>
          <p:nvPr/>
        </p:nvSpPr>
        <p:spPr>
          <a:xfrm>
            <a:off x="71984" y="91108"/>
            <a:ext cx="4320480" cy="1631216"/>
          </a:xfrm>
          <a:prstGeom prst="rect">
            <a:avLst/>
          </a:prstGeom>
          <a:gradFill>
            <a:gsLst>
              <a:gs pos="0">
                <a:srgbClr val="FFFF00">
                  <a:alpha val="48000"/>
                </a:srgbClr>
              </a:gs>
              <a:gs pos="17999">
                <a:srgbClr val="FEE7F2"/>
              </a:gs>
              <a:gs pos="36000">
                <a:srgbClr val="FAC77D"/>
              </a:gs>
              <a:gs pos="61000">
                <a:srgbClr val="FBA97D"/>
              </a:gs>
              <a:gs pos="82001">
                <a:srgbClr val="FBD49C"/>
              </a:gs>
              <a:gs pos="100000">
                <a:srgbClr val="FEE7F2"/>
              </a:gs>
            </a:gsLst>
            <a:lin ang="5400000" scaled="0"/>
          </a:gradFill>
          <a:ln w="50800">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prstDash val="sysDash"/>
          </a:ln>
        </p:spPr>
        <p:txBody>
          <a:bodyPr wrap="square" rtlCol="0">
            <a:spAutoFit/>
          </a:bodyPr>
          <a:lstStyle/>
          <a:p>
            <a:pPr algn="ctr"/>
            <a:r>
              <a:rPr lang="cs-CZ" sz="2000" dirty="0" smtClean="0">
                <a:solidFill>
                  <a:srgbClr val="0033CC"/>
                </a:solidFill>
                <a:latin typeface="Georgia" pitchFamily="18" charset="0"/>
              </a:rPr>
              <a:t>Mladší žáci v dosavadním průběhu podzimu zatím 3 vyhráli. Mají 9 bodů a v Ústeckém přeboru jim patří 10. místo z 12</a:t>
            </a:r>
            <a:r>
              <a:rPr lang="cs-CZ" sz="1400" u="sng" dirty="0" smtClean="0">
                <a:solidFill>
                  <a:srgbClr val="0033CC"/>
                </a:solidFill>
                <a:latin typeface="Bookman Old Style"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31</a:t>
            </a:r>
          </a:p>
        </p:txBody>
      </p:sp>
      <p:pic>
        <p:nvPicPr>
          <p:cNvPr id="7" name="Obrázek 6" descr="PA222810.JPG"/>
          <p:cNvPicPr>
            <a:picLocks noChangeAspect="1"/>
          </p:cNvPicPr>
          <p:nvPr/>
        </p:nvPicPr>
        <p:blipFill>
          <a:blip r:embed="rId3" cstate="print"/>
          <a:stretch>
            <a:fillRect/>
          </a:stretch>
        </p:blipFill>
        <p:spPr>
          <a:xfrm>
            <a:off x="143992" y="523500"/>
            <a:ext cx="4334880" cy="3096000"/>
          </a:xfrm>
          <a:prstGeom prst="rect">
            <a:avLst/>
          </a:prstGeom>
          <a:ln w="57150">
            <a:solidFill>
              <a:srgbClr val="3333CC"/>
            </a:solidFill>
            <a:prstDash val="sysDash"/>
          </a:ln>
        </p:spPr>
      </p:pic>
      <p:pic>
        <p:nvPicPr>
          <p:cNvPr id="8" name="Obrázek 7" descr="PA222818.JPG"/>
          <p:cNvPicPr>
            <a:picLocks noChangeAspect="1"/>
          </p:cNvPicPr>
          <p:nvPr/>
        </p:nvPicPr>
        <p:blipFill>
          <a:blip r:embed="rId4" cstate="print"/>
          <a:stretch>
            <a:fillRect/>
          </a:stretch>
        </p:blipFill>
        <p:spPr>
          <a:xfrm>
            <a:off x="143992" y="3763876"/>
            <a:ext cx="4320000" cy="3240000"/>
          </a:xfrm>
          <a:prstGeom prst="rect">
            <a:avLst/>
          </a:prstGeom>
          <a:ln w="50800">
            <a:solidFill>
              <a:srgbClr val="3333CC"/>
            </a:solidFill>
            <a:prstDash val="sysDash"/>
          </a:ln>
        </p:spPr>
      </p:pic>
      <p:sp>
        <p:nvSpPr>
          <p:cNvPr id="9" name="TextovéPole 8"/>
          <p:cNvSpPr txBox="1"/>
          <p:nvPr/>
        </p:nvSpPr>
        <p:spPr>
          <a:xfrm>
            <a:off x="720080" y="71363"/>
            <a:ext cx="3240336" cy="307777"/>
          </a:xfrm>
          <a:prstGeom prst="rect">
            <a:avLst/>
          </a:prstGeom>
          <a:solidFill>
            <a:schemeClr val="accent3">
              <a:lumMod val="65000"/>
            </a:schemeClr>
          </a:solidFill>
        </p:spPr>
        <p:txBody>
          <a:bodyPr wrap="square" rtlCol="0">
            <a:spAutoFit/>
          </a:bodyPr>
          <a:lstStyle/>
          <a:p>
            <a:pPr algn="ctr"/>
            <a:r>
              <a:rPr lang="cs-CZ" sz="1400" dirty="0" smtClean="0">
                <a:latin typeface="Bookman Old Style" pitchFamily="18" charset="0"/>
              </a:rPr>
              <a:t>Souš-</a:t>
            </a:r>
            <a:r>
              <a:rPr lang="cs-CZ" sz="1400" dirty="0" err="1" smtClean="0">
                <a:latin typeface="Bookman Old Style" pitchFamily="18" charset="0"/>
              </a:rPr>
              <a:t>Štětí</a:t>
            </a:r>
            <a:r>
              <a:rPr lang="cs-CZ" sz="1400" dirty="0" smtClean="0">
                <a:latin typeface="Bookman Old Style" pitchFamily="18" charset="0"/>
              </a:rPr>
              <a:t> 22.10.2016</a:t>
            </a:r>
          </a:p>
        </p:txBody>
      </p:sp>
      <p:sp>
        <p:nvSpPr>
          <p:cNvPr id="10" name="TextovéPole 9"/>
          <p:cNvSpPr txBox="1"/>
          <p:nvPr/>
        </p:nvSpPr>
        <p:spPr>
          <a:xfrm>
            <a:off x="5760616" y="91108"/>
            <a:ext cx="4320480" cy="584775"/>
          </a:xfrm>
          <a:prstGeom prst="rect">
            <a:avLst/>
          </a:prstGeom>
          <a:blipFill>
            <a:blip r:embed="rId5" cstate="print"/>
            <a:tile tx="0" ty="0" sx="100000" sy="100000" flip="none" algn="tl"/>
          </a:blipFill>
          <a:ln w="38100">
            <a:solidFill>
              <a:srgbClr val="FF0000"/>
            </a:solidFill>
          </a:ln>
        </p:spPr>
        <p:txBody>
          <a:bodyPr wrap="square" rtlCol="0">
            <a:spAutoFit/>
          </a:bodyPr>
          <a:lstStyle/>
          <a:p>
            <a:pPr algn="ctr"/>
            <a:r>
              <a:rPr lang="cs-CZ" sz="1600" dirty="0" smtClean="0">
                <a:solidFill>
                  <a:srgbClr val="0033CC"/>
                </a:solidFill>
                <a:latin typeface="Arial Black" pitchFamily="34" charset="0"/>
                <a:ea typeface="Cambria Math" pitchFamily="18" charset="0"/>
              </a:rPr>
              <a:t>Starší žáci po zlepšeném výkonu ve 2. poločase  získali 3 body</a:t>
            </a:r>
          </a:p>
        </p:txBody>
      </p:sp>
      <p:sp>
        <p:nvSpPr>
          <p:cNvPr id="11" name="TextovéPole 10"/>
          <p:cNvSpPr txBox="1"/>
          <p:nvPr/>
        </p:nvSpPr>
        <p:spPr>
          <a:xfrm>
            <a:off x="5616600" y="775876"/>
            <a:ext cx="4536504" cy="6309420"/>
          </a:xfrm>
          <a:prstGeom prst="rect">
            <a:avLst/>
          </a:prstGeom>
          <a:noFill/>
        </p:spPr>
        <p:txBody>
          <a:bodyPr wrap="square" rtlCol="0">
            <a:spAutoFit/>
          </a:bodyPr>
          <a:lstStyle/>
          <a:p>
            <a:pPr algn="ctr"/>
            <a:r>
              <a:rPr lang="cs-CZ" sz="2200" u="sng" dirty="0" smtClean="0">
                <a:effectLst>
                  <a:outerShdw blurRad="38100" dist="38100" dir="2700000" algn="tl">
                    <a:srgbClr val="000000">
                      <a:alpha val="43137"/>
                    </a:srgbClr>
                  </a:outerShdw>
                </a:effectLst>
                <a:latin typeface="Californian FB" pitchFamily="18" charset="0"/>
              </a:rPr>
              <a:t>FK Jiskra Velké Březno – SK </a:t>
            </a:r>
            <a:r>
              <a:rPr lang="cs-CZ" sz="2200" u="sng" dirty="0" err="1" smtClean="0">
                <a:effectLst>
                  <a:outerShdw blurRad="38100" dist="38100" dir="2700000" algn="tl">
                    <a:srgbClr val="000000">
                      <a:alpha val="43137"/>
                    </a:srgbClr>
                  </a:outerShdw>
                </a:effectLst>
                <a:latin typeface="Californian FB" pitchFamily="18" charset="0"/>
              </a:rPr>
              <a:t>Štětí</a:t>
            </a:r>
            <a:endParaRPr lang="cs-CZ" sz="2200" u="sng" dirty="0" smtClean="0">
              <a:effectLst>
                <a:outerShdw blurRad="38100" dist="38100" dir="2700000" algn="tl">
                  <a:srgbClr val="000000">
                    <a:alpha val="43137"/>
                  </a:srgbClr>
                </a:outerShdw>
              </a:effectLst>
              <a:latin typeface="Californian FB" pitchFamily="18" charset="0"/>
            </a:endParaRPr>
          </a:p>
          <a:p>
            <a:pPr algn="ctr"/>
            <a:r>
              <a:rPr lang="cs-CZ" sz="2200" u="sng" dirty="0" smtClean="0">
                <a:effectLst>
                  <a:outerShdw blurRad="38100" dist="38100" dir="2700000" algn="tl">
                    <a:srgbClr val="000000">
                      <a:alpha val="43137"/>
                    </a:srgbClr>
                  </a:outerShdw>
                </a:effectLst>
                <a:latin typeface="Californian FB" pitchFamily="18" charset="0"/>
              </a:rPr>
              <a:t>0:2(0:1)   16.10.2016 11. hrané kolo</a:t>
            </a:r>
          </a:p>
          <a:p>
            <a:pPr algn="just"/>
            <a:r>
              <a:rPr lang="cs-CZ" sz="1000" b="0" dirty="0" smtClean="0">
                <a:latin typeface="Arial" pitchFamily="34" charset="0"/>
                <a:cs typeface="Arial" pitchFamily="34" charset="0"/>
              </a:rPr>
              <a:t>Pohled do tabulky napovídal, že v tomto utkání jsme favoritem a s tím jsme také do města nedaleko Ústí </a:t>
            </a:r>
            <a:r>
              <a:rPr lang="cs-CZ" sz="1000" b="0" dirty="0" err="1" smtClean="0">
                <a:latin typeface="Arial" pitchFamily="34" charset="0"/>
                <a:cs typeface="Arial" pitchFamily="34" charset="0"/>
              </a:rPr>
              <a:t>n.L.</a:t>
            </a:r>
            <a:r>
              <a:rPr lang="cs-CZ" sz="1000" b="0" dirty="0" smtClean="0">
                <a:latin typeface="Arial" pitchFamily="34" charset="0"/>
                <a:cs typeface="Arial" pitchFamily="34" charset="0"/>
              </a:rPr>
              <a:t>, které je známo i svým pivovarem, přijeli s cílem získat všechny body. Nezačali jsme dobře. Záloze chyběl pohyb a soupeř nás ve středu hřiště přehrával. Dostali jsme se pod mírný tlak a obránci měli plno starostí, kdy často na poslední chvíli odvraceli hrozící nebezpečí. Největší brankovou příležitost si v úvodu připravili domácí v 10. minutě. Po nedůrazném bránění jednoho ze </a:t>
            </a:r>
            <a:r>
              <a:rPr lang="cs-CZ" sz="1000" b="0" dirty="0" err="1" smtClean="0">
                <a:latin typeface="Arial" pitchFamily="34" charset="0"/>
                <a:cs typeface="Arial" pitchFamily="34" charset="0"/>
              </a:rPr>
              <a:t>štětských</a:t>
            </a:r>
            <a:r>
              <a:rPr lang="cs-CZ" sz="1000" b="0" dirty="0" smtClean="0">
                <a:latin typeface="Arial" pitchFamily="34" charset="0"/>
                <a:cs typeface="Arial" pitchFamily="34" charset="0"/>
              </a:rPr>
              <a:t> záložníků se hráč soupeře dostal až na hranici velkého vápna odkud vypálil a míč po jeho střele se rozezvučela tyč naší branky. Varování nestačilo. Mužstvo stále v klidu užívalo nedělního rána a vzešel z toho jen volný přímý kop proti nám. Naštěstí Lukáš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 v brance tým podržel a střelu zlikvidoval. Až teprve v 15. minutě jsme se konečně dostali také do šance. Střelu </a:t>
            </a:r>
            <a:r>
              <a:rPr lang="cs-CZ" sz="1000" b="0" dirty="0" err="1" smtClean="0">
                <a:latin typeface="Arial" pitchFamily="34" charset="0"/>
                <a:cs typeface="Arial" pitchFamily="34" charset="0"/>
              </a:rPr>
              <a:t>Malechy</a:t>
            </a:r>
            <a:r>
              <a:rPr lang="cs-CZ" sz="1000" b="0" dirty="0" smtClean="0">
                <a:latin typeface="Arial" pitchFamily="34" charset="0"/>
                <a:cs typeface="Arial" pitchFamily="34" charset="0"/>
              </a:rPr>
              <a:t> až v tom posledním možném okamžiku zablokoval obránce. Vypracovali jsme si i další 2 slibné příležitosti, ale dopadly stejně jako ta předchozí. Skóre se měnilo ve 24. minutě. Olda </a:t>
            </a:r>
            <a:r>
              <a:rPr lang="cs-CZ" sz="1000" b="0" dirty="0" err="1" smtClean="0">
                <a:latin typeface="Arial" pitchFamily="34" charset="0"/>
                <a:cs typeface="Arial" pitchFamily="34" charset="0"/>
              </a:rPr>
              <a:t>Malecha</a:t>
            </a:r>
            <a:r>
              <a:rPr lang="cs-CZ" sz="1000" b="0" dirty="0" smtClean="0">
                <a:latin typeface="Arial" pitchFamily="34" charset="0"/>
                <a:cs typeface="Arial" pitchFamily="34" charset="0"/>
              </a:rPr>
              <a:t> unikl po křídle, krásnou přihrávkou našel před brankou Michala </a:t>
            </a:r>
            <a:r>
              <a:rPr lang="cs-CZ" sz="1000" b="0" dirty="0" err="1" smtClean="0">
                <a:latin typeface="Arial" pitchFamily="34" charset="0"/>
                <a:cs typeface="Arial" pitchFamily="34" charset="0"/>
              </a:rPr>
              <a:t>Bartka</a:t>
            </a:r>
            <a:r>
              <a:rPr lang="cs-CZ" sz="1000" b="0" dirty="0" smtClean="0">
                <a:latin typeface="Arial" pitchFamily="34" charset="0"/>
                <a:cs typeface="Arial" pitchFamily="34" charset="0"/>
              </a:rPr>
              <a:t> a ten střelou do prázdné branky zajistil naší jedenáctce vedení 1:0.  Ve 2. poločase jsme zvýšili pohyb, začali hrát mnohem více důrazněji a na hře to bylo hned znát. Převzali jsme iniciativu a nebezpečnost soupeře z 1. poloviny se vytratila. Běžela 46. minuta, Tomáš </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krásnou kolmou přihrávkou našel nabíhajícího Ladiče a ten zvýšil naše vedení na 2:0. Měli jsme i další možnosti včetně té největší, kterou měl Láďa Ladič, když z malého vápna přestřelil branku, ale žádnou jsme nevyužili. Nejhezčí akci celého zápasu jsme si přichystali až na úplný </a:t>
            </a:r>
            <a:r>
              <a:rPr lang="cs-CZ" sz="1000" b="0" dirty="0" err="1" smtClean="0">
                <a:latin typeface="Arial" pitchFamily="34" charset="0"/>
                <a:cs typeface="Arial" pitchFamily="34" charset="0"/>
              </a:rPr>
              <a:t>konc</a:t>
            </a:r>
            <a:r>
              <a:rPr lang="cs-CZ" sz="1000" b="0" dirty="0" smtClean="0">
                <a:latin typeface="Arial" pitchFamily="34" charset="0"/>
                <a:cs typeface="Arial" pitchFamily="34" charset="0"/>
              </a:rPr>
              <a:t> zápasu. Narážečkami jsme se dostali až k centru, po kterém jeden z obránců zrazil míč na roh. Mužstvo se drží na 7. místě se ziskem 15 bodů a na 6. Junior Děčín mu schází 1 bod.</a:t>
            </a:r>
          </a:p>
          <a:p>
            <a:pPr algn="just"/>
            <a:r>
              <a:rPr lang="cs-CZ" sz="1000" b="0" u="sng" dirty="0" smtClean="0">
                <a:latin typeface="Arial" pitchFamily="34" charset="0"/>
                <a:cs typeface="Arial" pitchFamily="34" charset="0"/>
              </a:rPr>
              <a:t>Hodnocení zápasu Zdeněk </a:t>
            </a:r>
            <a:r>
              <a:rPr lang="cs-CZ" sz="1000" b="0" u="sng" dirty="0" err="1" smtClean="0">
                <a:latin typeface="Arial" pitchFamily="34" charset="0"/>
                <a:cs typeface="Arial" pitchFamily="34" charset="0"/>
              </a:rPr>
              <a:t>Németh</a:t>
            </a:r>
            <a:r>
              <a:rPr lang="cs-CZ" sz="1000" b="0" u="sng" dirty="0" smtClean="0">
                <a:latin typeface="Arial" pitchFamily="34" charset="0"/>
                <a:cs typeface="Arial" pitchFamily="34" charset="0"/>
              </a:rPr>
              <a:t> – trenér</a:t>
            </a:r>
            <a:r>
              <a:rPr lang="cs-CZ" sz="1000" b="0" dirty="0" smtClean="0">
                <a:latin typeface="Arial" pitchFamily="34" charset="0"/>
                <a:cs typeface="Arial" pitchFamily="34" charset="0"/>
              </a:rPr>
              <a:t>:</a:t>
            </a:r>
          </a:p>
          <a:p>
            <a:pPr algn="just"/>
            <a:r>
              <a:rPr lang="cs-CZ" sz="1000" b="0" dirty="0" smtClean="0">
                <a:latin typeface="Arial" pitchFamily="34" charset="0"/>
                <a:cs typeface="Arial" pitchFamily="34" charset="0"/>
              </a:rPr>
              <a:t>První poločas nám nevyšel a musel jsme se hodně zlobit. Bez důrazu a pohybu nám to nešlo. Po důrazném napomenutí o poločasu v kabině se hra změnila, hráči začali plnit své úkoly a na hře to bylo vidět. </a:t>
            </a:r>
          </a:p>
          <a:p>
            <a:pPr algn="just"/>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1, Ladič 1</a:t>
            </a:r>
          </a:p>
          <a:p>
            <a:pPr algn="just"/>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Kuča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T.Németh</a:t>
            </a:r>
            <a:r>
              <a:rPr lang="cs-CZ" sz="1000" b="0" dirty="0" smtClean="0">
                <a:latin typeface="Arial" pitchFamily="34" charset="0"/>
                <a:cs typeface="Arial" pitchFamily="34" charset="0"/>
              </a:rPr>
              <a:t>, Špaček,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Malecha</a:t>
            </a:r>
            <a:r>
              <a:rPr lang="cs-CZ" sz="1000" b="0" dirty="0" smtClean="0">
                <a:latin typeface="Arial" pitchFamily="34" charset="0"/>
                <a:cs typeface="Arial" pitchFamily="34" charset="0"/>
              </a:rPr>
              <a:t>, Ladič, </a:t>
            </a:r>
            <a:r>
              <a:rPr lang="cs-CZ" sz="1000" b="0" dirty="0" err="1" smtClean="0">
                <a:latin typeface="Arial" pitchFamily="34" charset="0"/>
                <a:cs typeface="Arial" pitchFamily="34" charset="0"/>
              </a:rPr>
              <a:t>Daniluk</a:t>
            </a:r>
            <a:r>
              <a:rPr lang="cs-CZ" sz="1000" b="0" dirty="0" smtClean="0">
                <a:latin typeface="Arial" pitchFamily="34" charset="0"/>
                <a:cs typeface="Arial" pitchFamily="34" charset="0"/>
              </a:rPr>
              <a:t>, </a:t>
            </a:r>
          </a:p>
          <a:p>
            <a:pPr algn="just"/>
            <a:r>
              <a:rPr lang="cs-CZ" sz="1000" b="0" dirty="0" smtClean="0">
                <a:latin typeface="Arial" pitchFamily="34" charset="0"/>
                <a:cs typeface="Arial" pitchFamily="34" charset="0"/>
              </a:rPr>
              <a:t>               Holub, </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Šedivý, </a:t>
            </a:r>
            <a:r>
              <a:rPr lang="cs-CZ" sz="1000" b="0" dirty="0" err="1" smtClean="0">
                <a:latin typeface="Arial" pitchFamily="34" charset="0"/>
                <a:cs typeface="Arial" pitchFamily="34" charset="0"/>
              </a:rPr>
              <a:t>L</a:t>
            </a:r>
            <a:r>
              <a:rPr lang="cs-CZ" sz="1000" b="0" dirty="0" smtClean="0">
                <a:latin typeface="Arial" pitchFamily="34" charset="0"/>
                <a:cs typeface="Arial" pitchFamily="34" charset="0"/>
              </a:rPr>
              <a:t>.Novák,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.Nedvěd</a:t>
            </a:r>
          </a:p>
          <a:p>
            <a:pPr algn="just"/>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Z</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Németh</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Vedoucí: </a:t>
            </a:r>
            <a:r>
              <a:rPr lang="cs-CZ" sz="1000" b="0" dirty="0" err="1" smtClean="0">
                <a:latin typeface="Arial" pitchFamily="34" charset="0"/>
                <a:cs typeface="Arial" pitchFamily="34" charset="0"/>
              </a:rPr>
              <a:t>D.Németh</a:t>
            </a:r>
            <a:endParaRPr lang="cs-CZ" sz="1000" b="0" dirty="0" smtClean="0">
              <a:latin typeface="Arial" pitchFamily="34" charset="0"/>
              <a:cs typeface="Arial" pitchFamily="34" charset="0"/>
            </a:endParaRPr>
          </a:p>
          <a:p>
            <a:pPr algn="just"/>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J.Šmíd</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J.Flens</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D.Řezáč</a:t>
            </a:r>
            <a:r>
              <a:rPr lang="cs-CZ" sz="1000" b="0" dirty="0" smtClean="0">
                <a:latin typeface="Arial" pitchFamily="34" charset="0"/>
                <a:cs typeface="Arial" pitchFamily="34" charset="0"/>
              </a:rPr>
              <a:t>(laik) </a:t>
            </a:r>
          </a:p>
        </p:txBody>
      </p:sp>
      <p:sp>
        <p:nvSpPr>
          <p:cNvPr id="12" name="TextovéPole 11"/>
          <p:cNvSpPr txBox="1"/>
          <p:nvPr/>
        </p:nvSpPr>
        <p:spPr>
          <a:xfrm>
            <a:off x="1440136"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411"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30</a:t>
            </a:r>
          </a:p>
        </p:txBody>
      </p:sp>
      <p:sp>
        <p:nvSpPr>
          <p:cNvPr id="10" name="TextovéPole 9"/>
          <p:cNvSpPr txBox="1"/>
          <p:nvPr/>
        </p:nvSpPr>
        <p:spPr>
          <a:xfrm>
            <a:off x="7546081"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7" name="Obdélník 6"/>
          <p:cNvSpPr/>
          <p:nvPr/>
        </p:nvSpPr>
        <p:spPr>
          <a:xfrm>
            <a:off x="5400576" y="1747292"/>
            <a:ext cx="4824536" cy="4985980"/>
          </a:xfrm>
          <a:prstGeom prst="rect">
            <a:avLst/>
          </a:prstGeom>
        </p:spPr>
        <p:txBody>
          <a:bodyPr wrap="square">
            <a:spAutoFit/>
          </a:bodyPr>
          <a:lstStyle/>
          <a:p>
            <a:pPr algn="ctr"/>
            <a:r>
              <a:rPr lang="cs-CZ" sz="1800" dirty="0" smtClean="0">
                <a:effectLst>
                  <a:outerShdw blurRad="38100" dist="38100" dir="2700000" algn="tl">
                    <a:srgbClr val="000000">
                      <a:alpha val="43137"/>
                    </a:srgbClr>
                  </a:outerShdw>
                </a:effectLst>
                <a:latin typeface="Arial Black" pitchFamily="34" charset="0"/>
                <a:cs typeface="Arial" pitchFamily="34" charset="0"/>
              </a:rPr>
              <a:t>SK </a:t>
            </a:r>
            <a:r>
              <a:rPr lang="cs-CZ" sz="1800" dirty="0" err="1" smtClean="0">
                <a:effectLst>
                  <a:outerShdw blurRad="38100" dist="38100" dir="2700000" algn="tl">
                    <a:srgbClr val="000000">
                      <a:alpha val="43137"/>
                    </a:srgbClr>
                  </a:outerShdw>
                </a:effectLst>
                <a:latin typeface="Arial Black" pitchFamily="34" charset="0"/>
                <a:cs typeface="Arial" pitchFamily="34" charset="0"/>
              </a:rPr>
              <a:t>Štětí</a:t>
            </a:r>
            <a:r>
              <a:rPr lang="cs-CZ" sz="1800" dirty="0" smtClean="0">
                <a:effectLst>
                  <a:outerShdw blurRad="38100" dist="38100" dir="2700000" algn="tl">
                    <a:srgbClr val="000000">
                      <a:alpha val="43137"/>
                    </a:srgbClr>
                  </a:outerShdw>
                </a:effectLst>
                <a:latin typeface="Arial Black" pitchFamily="34" charset="0"/>
                <a:cs typeface="Arial" pitchFamily="34" charset="0"/>
              </a:rPr>
              <a:t> – FC Chomutov</a:t>
            </a:r>
          </a:p>
          <a:p>
            <a:pPr algn="ctr"/>
            <a:r>
              <a:rPr lang="cs-CZ" sz="1800" dirty="0" smtClean="0">
                <a:effectLst>
                  <a:outerShdw blurRad="38100" dist="38100" dir="2700000" algn="tl">
                    <a:srgbClr val="000000">
                      <a:alpha val="43137"/>
                    </a:srgbClr>
                  </a:outerShdw>
                </a:effectLst>
                <a:latin typeface="Arial Black" pitchFamily="34" charset="0"/>
                <a:cs typeface="Arial" pitchFamily="34" charset="0"/>
              </a:rPr>
              <a:t>4:2(0:2)   15.10.2016   10. kolo</a:t>
            </a:r>
          </a:p>
          <a:p>
            <a:pPr algn="just"/>
            <a:r>
              <a:rPr lang="cs-CZ" b="0" dirty="0" smtClean="0">
                <a:latin typeface="Arial" pitchFamily="34" charset="0"/>
                <a:cs typeface="Arial" pitchFamily="34" charset="0"/>
              </a:rPr>
              <a:t>V</a:t>
            </a:r>
            <a:r>
              <a:rPr lang="cs-CZ" sz="1000" b="0" dirty="0" smtClean="0">
                <a:latin typeface="Arial" pitchFamily="34" charset="0"/>
                <a:cs typeface="Arial" pitchFamily="34" charset="0"/>
              </a:rPr>
              <a:t> 10. kole divizní soutěže jsme doma přivítali FC Chomutov, kterému se venku daří. Získal zde 8 bodů. Doma ve 4 zápasech jen 3. Lavička našeho týmu byla hodně prázdná. Vyloučení v minulém zápase, služební cesty a zranění dala některým hráčům pro tento týden volno. Soupeř měl před zápasem na náš tým náskok 3 bodů a jeho vítězství by znamenalo další únik v tabulce. Začalo se 2 rohy na každé straně, ale ani v jednom případě z toho žádná vážnější situace nebyla.  V 9. a 13. minutě hostující kolektiv zahrával 2 volné přímé kopy v nebezpečné vzdálenosti od naší branky. Nejprve zprava, z pohledu naší obrany a pak pro změnu zase z druhé strany. V obou případech jsme si ale poradili a branku uchránili. Mezitím pohotově po rychlém brejku na druhé straně zakončoval </a:t>
            </a:r>
            <a:r>
              <a:rPr lang="cs-CZ" sz="1000" b="0" dirty="0" err="1" smtClean="0">
                <a:latin typeface="Arial" pitchFamily="34" charset="0"/>
                <a:cs typeface="Arial" pitchFamily="34" charset="0"/>
              </a:rPr>
              <a:t>Belák</a:t>
            </a:r>
            <a:r>
              <a:rPr lang="cs-CZ" sz="1000" b="0" dirty="0" smtClean="0">
                <a:latin typeface="Arial" pitchFamily="34" charset="0"/>
                <a:cs typeface="Arial" pitchFamily="34" charset="0"/>
              </a:rPr>
              <a:t>, ale mušku přesnou neměl. Na časomíře naskočila 18. minutu, když jsme chybovali v rozehrávce přes střed hřiště. Hosté se nebojácně vydali do našeho pokutového území a Martin Boček zakončil na 1:0 pro Chomutov. Vyrovnáno mohlo být do minuty, ale Tichý po průniku do vápna brankáře </a:t>
            </a:r>
            <a:r>
              <a:rPr lang="cs-CZ" sz="1000" b="0" dirty="0" err="1" smtClean="0">
                <a:latin typeface="Arial" pitchFamily="34" charset="0"/>
                <a:cs typeface="Arial" pitchFamily="34" charset="0"/>
              </a:rPr>
              <a:t>Zaťka</a:t>
            </a:r>
            <a:r>
              <a:rPr lang="cs-CZ" sz="1000" b="0" dirty="0" smtClean="0">
                <a:latin typeface="Arial" pitchFamily="34" charset="0"/>
                <a:cs typeface="Arial" pitchFamily="34" charset="0"/>
              </a:rPr>
              <a:t> neprostřelil. Vedení jsme soupeři nechtěli dlouho nechat a šance na vyrovnání byly. Po náběhu Stejskala do pokutového území míč ve 21. minutě nepříjemně odskočil a bylo po šanci.   Stejný hráč to zkusil za chvilku z dost těžkého úhlu a nebýt pohotového zákroku brankáře, tak mohlo být srovnáno.  Závěrečné minuty první půle patřily hostům. Nejdřív musel </a:t>
            </a:r>
            <a:r>
              <a:rPr lang="cs-CZ" sz="1000" b="0" dirty="0" err="1" smtClean="0">
                <a:latin typeface="Arial" pitchFamily="34" charset="0"/>
                <a:cs typeface="Arial" pitchFamily="34" charset="0"/>
              </a:rPr>
              <a:t>Michovský</a:t>
            </a:r>
            <a:r>
              <a:rPr lang="cs-CZ" sz="1000" b="0" dirty="0" smtClean="0">
                <a:latin typeface="Arial" pitchFamily="34" charset="0"/>
                <a:cs typeface="Arial" pitchFamily="34" charset="0"/>
              </a:rPr>
              <a:t> velmi rychle couvat, aby ještě stačil vytěsnit míč padající za jeho záda z kopačky </a:t>
            </a:r>
            <a:r>
              <a:rPr lang="cs-CZ" sz="1000" b="0" dirty="0" err="1" smtClean="0">
                <a:latin typeface="Arial" pitchFamily="34" charset="0"/>
                <a:cs typeface="Arial" pitchFamily="34" charset="0"/>
              </a:rPr>
              <a:t>Slaničky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bna</a:t>
            </a:r>
            <a:r>
              <a:rPr lang="cs-CZ" sz="1000" b="0" dirty="0" smtClean="0">
                <a:latin typeface="Arial" pitchFamily="34" charset="0"/>
                <a:cs typeface="Arial" pitchFamily="34" charset="0"/>
              </a:rPr>
              <a:t> roh. Ve 40. minutě, ale už moc dělat nemohl. Před brankou zůstal osamocený Boček a svojí 2. brankou v zápase zvýšil náskok Chomutova už na 2:0. Do 2. poločasu došlo ke 2 změnám v naší sestavě z důvodů zdravotních, a jak později ukázalo, byly to změny velmi důležité. Náš tým ještě na začátku 2. poločasu přežil velkou příležitost soupeře. Postaral se o to </a:t>
            </a:r>
            <a:r>
              <a:rPr lang="cs-CZ" sz="1000" b="0" dirty="0" err="1" smtClean="0">
                <a:latin typeface="Arial" pitchFamily="34" charset="0"/>
                <a:cs typeface="Arial" pitchFamily="34" charset="0"/>
              </a:rPr>
              <a:t>Michovský</a:t>
            </a:r>
            <a:r>
              <a:rPr lang="cs-CZ" sz="1000" b="0" dirty="0" smtClean="0">
                <a:latin typeface="Arial" pitchFamily="34" charset="0"/>
                <a:cs typeface="Arial" pitchFamily="34" charset="0"/>
              </a:rPr>
              <a:t> v brance nádherným zákrokem. Pak už ale začala na hřišti dominovat naše jedenáctka. Hlavičkoval </a:t>
            </a:r>
            <a:r>
              <a:rPr lang="cs-CZ" sz="1000" b="0" dirty="0" err="1" smtClean="0">
                <a:latin typeface="Arial" pitchFamily="34" charset="0"/>
                <a:cs typeface="Arial" pitchFamily="34" charset="0"/>
              </a:rPr>
              <a:t>Slanička</a:t>
            </a:r>
            <a:r>
              <a:rPr lang="cs-CZ" sz="1000" b="0" dirty="0" smtClean="0">
                <a:latin typeface="Arial" pitchFamily="34" charset="0"/>
                <a:cs typeface="Arial" pitchFamily="34" charset="0"/>
              </a:rPr>
              <a:t> a efektním zákrokem likvidoval brankář. Po trestném kopu Vokouna z hranice šestnáctky pálil Stejskal, ale branku vysoko přestřelil. Dobrou příležitost měli i hosté a dík za úspěšný zákrok patřil</a:t>
            </a:r>
            <a:endParaRPr lang="cs-CZ" sz="1000" b="0" dirty="0">
              <a:latin typeface="Arial" pitchFamily="34" charset="0"/>
              <a:cs typeface="Arial" pitchFamily="34" charset="0"/>
            </a:endParaRPr>
          </a:p>
        </p:txBody>
      </p:sp>
      <p:sp>
        <p:nvSpPr>
          <p:cNvPr id="8" name="TextovéPole 7"/>
          <p:cNvSpPr txBox="1"/>
          <p:nvPr/>
        </p:nvSpPr>
        <p:spPr>
          <a:xfrm>
            <a:off x="5400576" y="91108"/>
            <a:ext cx="4752528" cy="1446550"/>
          </a:xfrm>
          <a:prstGeom prst="rect">
            <a:avLst/>
          </a:prstGeom>
          <a:blipFill>
            <a:blip r:embed="rId3" cstate="print"/>
            <a:stretch>
              <a:fillRect/>
            </a:stretch>
          </a:blipFill>
          <a:ln w="60325">
            <a:solidFill>
              <a:srgbClr val="0066FF"/>
            </a:solidFill>
            <a:prstDash val="sysDash"/>
          </a:ln>
        </p:spPr>
        <p:txBody>
          <a:bodyPr wrap="square" rtlCol="0">
            <a:spAutoFit/>
          </a:bodyPr>
          <a:lstStyle/>
          <a:p>
            <a:pPr algn="ctr"/>
            <a:r>
              <a:rPr lang="cs-CZ" sz="2200" dirty="0" smtClean="0">
                <a:solidFill>
                  <a:srgbClr val="FF0000"/>
                </a:solidFill>
                <a:effectLst>
                  <a:outerShdw blurRad="38100" dist="38100" dir="2700000" algn="tl">
                    <a:srgbClr val="000000">
                      <a:alpha val="43137"/>
                    </a:srgbClr>
                  </a:outerShdw>
                </a:effectLst>
                <a:latin typeface="David" pitchFamily="34" charset="-79"/>
                <a:cs typeface="David" pitchFamily="34" charset="-79"/>
              </a:rPr>
              <a:t>Nevídaný obrat v zápase mužstva dospělých. Ještě v poločase jsme prohrávali 2:0, aby  jsme soupeře po změně stran přestříleli</a:t>
            </a:r>
          </a:p>
        </p:txBody>
      </p:sp>
      <p:sp>
        <p:nvSpPr>
          <p:cNvPr id="11" name="TextovéPole 10"/>
          <p:cNvSpPr txBox="1"/>
          <p:nvPr/>
        </p:nvSpPr>
        <p:spPr>
          <a:xfrm>
            <a:off x="71984" y="1099220"/>
            <a:ext cx="4536504" cy="5786199"/>
          </a:xfrm>
          <a:prstGeom prst="rect">
            <a:avLst/>
          </a:prstGeom>
          <a:noFill/>
        </p:spPr>
        <p:txBody>
          <a:bodyPr wrap="square" rtlCol="0">
            <a:spAutoFit/>
          </a:bodyPr>
          <a:lstStyle/>
          <a:p>
            <a:pPr algn="ctr"/>
            <a:r>
              <a:rPr lang="cs-CZ" sz="2000" dirty="0" smtClean="0">
                <a:gradFill flip="none" rotWithShape="1">
                  <a:gsLst>
                    <a:gs pos="0">
                      <a:schemeClr val="accent1">
                        <a:lumMod val="60000"/>
                        <a:lumOff val="40000"/>
                      </a:schemeClr>
                    </a:gs>
                    <a:gs pos="39999">
                      <a:srgbClr val="0A128C"/>
                    </a:gs>
                    <a:gs pos="70000">
                      <a:srgbClr val="181CC7"/>
                    </a:gs>
                    <a:gs pos="88000">
                      <a:srgbClr val="7005D4"/>
                    </a:gs>
                    <a:gs pos="100000">
                      <a:srgbClr val="8C3D91"/>
                    </a:gs>
                  </a:gsLst>
                  <a:lin ang="5400000" scaled="0"/>
                  <a:tileRect r="-100000" b="-100000"/>
                </a:gradFill>
                <a:latin typeface="Arial Black" pitchFamily="34" charset="0"/>
              </a:rPr>
              <a:t>SK </a:t>
            </a:r>
            <a:r>
              <a:rPr lang="cs-CZ" sz="2000" dirty="0" err="1" smtClean="0">
                <a:gradFill flip="none" rotWithShape="1">
                  <a:gsLst>
                    <a:gs pos="0">
                      <a:schemeClr val="accent1">
                        <a:lumMod val="60000"/>
                        <a:lumOff val="40000"/>
                      </a:schemeClr>
                    </a:gs>
                    <a:gs pos="39999">
                      <a:srgbClr val="0A128C"/>
                    </a:gs>
                    <a:gs pos="70000">
                      <a:srgbClr val="181CC7"/>
                    </a:gs>
                    <a:gs pos="88000">
                      <a:srgbClr val="7005D4"/>
                    </a:gs>
                    <a:gs pos="100000">
                      <a:srgbClr val="8C3D91"/>
                    </a:gs>
                  </a:gsLst>
                  <a:lin ang="5400000" scaled="0"/>
                  <a:tileRect r="-100000" b="-100000"/>
                </a:gradFill>
                <a:latin typeface="Arial Black" pitchFamily="34" charset="0"/>
              </a:rPr>
              <a:t>Štětí</a:t>
            </a:r>
            <a:r>
              <a:rPr lang="cs-CZ" sz="2000" dirty="0" smtClean="0">
                <a:gradFill flip="none" rotWithShape="1">
                  <a:gsLst>
                    <a:gs pos="0">
                      <a:schemeClr val="accent1">
                        <a:lumMod val="60000"/>
                        <a:lumOff val="40000"/>
                      </a:schemeClr>
                    </a:gs>
                    <a:gs pos="39999">
                      <a:srgbClr val="0A128C"/>
                    </a:gs>
                    <a:gs pos="70000">
                      <a:srgbClr val="181CC7"/>
                    </a:gs>
                    <a:gs pos="88000">
                      <a:srgbClr val="7005D4"/>
                    </a:gs>
                    <a:gs pos="100000">
                      <a:srgbClr val="8C3D91"/>
                    </a:gs>
                  </a:gsLst>
                  <a:lin ang="5400000" scaled="0"/>
                  <a:tileRect r="-100000" b="-100000"/>
                </a:gradFill>
                <a:latin typeface="Arial Black" pitchFamily="34" charset="0"/>
              </a:rPr>
              <a:t> – FK Litoměřicko B</a:t>
            </a:r>
          </a:p>
          <a:p>
            <a:pPr algn="ctr"/>
            <a:r>
              <a:rPr lang="cs-CZ" sz="2000" dirty="0" smtClean="0">
                <a:gradFill flip="none" rotWithShape="1">
                  <a:gsLst>
                    <a:gs pos="0">
                      <a:schemeClr val="accent1">
                        <a:lumMod val="60000"/>
                        <a:lumOff val="40000"/>
                      </a:schemeClr>
                    </a:gs>
                    <a:gs pos="39999">
                      <a:srgbClr val="0A128C"/>
                    </a:gs>
                    <a:gs pos="70000">
                      <a:srgbClr val="181CC7"/>
                    </a:gs>
                    <a:gs pos="88000">
                      <a:srgbClr val="7005D4"/>
                    </a:gs>
                    <a:gs pos="100000">
                      <a:srgbClr val="8C3D91"/>
                    </a:gs>
                  </a:gsLst>
                  <a:lin ang="5400000" scaled="0"/>
                  <a:tileRect r="-100000" b="-100000"/>
                </a:gradFill>
                <a:latin typeface="Arial Black" pitchFamily="34" charset="0"/>
              </a:rPr>
              <a:t>5:0(3:0)  </a:t>
            </a:r>
            <a:r>
              <a:rPr lang="cs-CZ" sz="1600" dirty="0" smtClean="0">
                <a:gradFill flip="none" rotWithShape="1">
                  <a:gsLst>
                    <a:gs pos="0">
                      <a:schemeClr val="accent1">
                        <a:lumMod val="60000"/>
                        <a:lumOff val="40000"/>
                      </a:schemeClr>
                    </a:gs>
                    <a:gs pos="39999">
                      <a:srgbClr val="0A128C"/>
                    </a:gs>
                    <a:gs pos="70000">
                      <a:srgbClr val="181CC7"/>
                    </a:gs>
                    <a:gs pos="88000">
                      <a:srgbClr val="7005D4"/>
                    </a:gs>
                    <a:gs pos="100000">
                      <a:srgbClr val="8C3D91"/>
                    </a:gs>
                  </a:gsLst>
                  <a:lin ang="5400000" scaled="0"/>
                  <a:tileRect r="-100000" b="-100000"/>
                </a:gradFill>
                <a:latin typeface="Arial Black" pitchFamily="34" charset="0"/>
              </a:rPr>
              <a:t>23.10.2016 12. hrané kolo</a:t>
            </a:r>
          </a:p>
          <a:p>
            <a:pPr algn="just"/>
            <a:r>
              <a:rPr lang="cs-CZ" sz="1000" b="0" dirty="0" smtClean="0">
                <a:latin typeface="Arial" pitchFamily="34" charset="0"/>
                <a:cs typeface="Arial" pitchFamily="34" charset="0"/>
              </a:rPr>
              <a:t>Před 14 dny, kdy  starší žáci prohráli vysoko v </a:t>
            </a:r>
            <a:r>
              <a:rPr lang="cs-CZ" sz="1000" b="0" dirty="0" err="1" smtClean="0">
                <a:latin typeface="Arial" pitchFamily="34" charset="0"/>
                <a:cs typeface="Arial" pitchFamily="34" charset="0"/>
              </a:rPr>
              <a:t>Neštěmících</a:t>
            </a:r>
            <a:r>
              <a:rPr lang="cs-CZ" sz="1000" b="0" dirty="0" smtClean="0">
                <a:latin typeface="Arial" pitchFamily="34" charset="0"/>
                <a:cs typeface="Arial" pitchFamily="34" charset="0"/>
              </a:rPr>
              <a:t>, jsme vyzpovídali jednoho z trenérů René Hrdličku jaké jsou plány v  dalších 2 kolech. Pohlédl na příští 2 soupeře a bez dlouhého váhání řekl 6 bodů. Půlku přání splnili jeho svěřenci už před týdnem ve Velkém Březně, ale ještě zbývala druhá část a to výhra právě nad dnešním soupeřem. Úvodu jsme mohli vidět vyrovnané utkání. První velkou příležitost skórovat měl náš soupeř, ale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 v brance, kterému se neřekne jinak než </a:t>
            </a:r>
            <a:r>
              <a:rPr lang="cs-CZ" sz="1000" b="0" dirty="0" err="1" smtClean="0">
                <a:latin typeface="Arial" pitchFamily="34" charset="0"/>
                <a:cs typeface="Arial" pitchFamily="34" charset="0"/>
              </a:rPr>
              <a:t>Vaclík</a:t>
            </a:r>
            <a:r>
              <a:rPr lang="cs-CZ" sz="1000" b="0" dirty="0" smtClean="0">
                <a:latin typeface="Arial" pitchFamily="34" charset="0"/>
                <a:cs typeface="Arial" pitchFamily="34" charset="0"/>
              </a:rPr>
              <a:t>,  zasahoval proti přízemní střele skvělým postřehem. Branka k naší velké radosti padla na druhé straně. </a:t>
            </a:r>
            <a:r>
              <a:rPr lang="cs-CZ" sz="1000" b="0" dirty="0" err="1" smtClean="0">
                <a:latin typeface="Arial" pitchFamily="34" charset="0"/>
                <a:cs typeface="Arial" pitchFamily="34" charset="0"/>
              </a:rPr>
              <a:t>Malecha</a:t>
            </a:r>
            <a:r>
              <a:rPr lang="cs-CZ" sz="1000" b="0" dirty="0" smtClean="0">
                <a:latin typeface="Arial" pitchFamily="34" charset="0"/>
                <a:cs typeface="Arial" pitchFamily="34" charset="0"/>
              </a:rPr>
              <a:t> zmizel obráncům, naservíroval balón Ladičovi a ten do prázdné branky otevřel skóre na 1:0 v 16. minutě. Za dalších 16 vteřin se Láďa Ladič vydal znova na výlet směrem k brance Litoměřicka, kde ho krásnou přihrávkou našel spoluhráč a stejně tak hezké zakončení mezi spojnici tyče a břevna znamenalo vedení 2:0. Ladislav Ladič, jméno, které bylo v 1. poločase slyšet nejčastěji. Ve 26. minutě se probil do šestnáctky , míč si hezky pokryl a nejen, že zvýšil na 3:0, také si připsal na své konto hattrick. Hned na úvod druhého poločasu se do listiny střelců zapsal i Tomáš </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Jeho brance předcházel roh zakončený přesnou hlavičkou na 4:0. Vstřelená branka ukolébala naší hru a růžky začal vystrkovat soupeř, který ve 2. poločase vysunul do útoku kapitána Tadeáše Starého, který měl také několik šancí na snížení skóre, ale  ani v jednom případě se neradoval. Trenéři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burcovali z lavičky své hráče k větší aktivitě, ale mužstvo se herně začalo pomalu zvedat. Výsledkem byla branka na 5:0, kterou vstřelil, kdo jiný v tomto utkání než Ladič. Jeho forma a střelecká fazóna je na podzim excelentní. Nastřílel už 8 branek a pomalu se přibližuje k 11 brankovému Oldovi </a:t>
            </a:r>
            <a:r>
              <a:rPr lang="cs-CZ" sz="1000" b="0" dirty="0" err="1" smtClean="0">
                <a:latin typeface="Arial" pitchFamily="34" charset="0"/>
                <a:cs typeface="Arial" pitchFamily="34" charset="0"/>
              </a:rPr>
              <a:t>Malechovi</a:t>
            </a:r>
            <a:r>
              <a:rPr lang="cs-CZ" sz="1000" b="0" dirty="0" smtClean="0">
                <a:latin typeface="Arial" pitchFamily="34" charset="0"/>
                <a:cs typeface="Arial" pitchFamily="34" charset="0"/>
              </a:rPr>
              <a:t>. Utkání výsledkem 5:0 skončilo a cíle René hrdličky, tak jak byly popsány na začátku referátu byly splněny.  Do konce podzimu zbývají ještě 3 kola a v nich 3 soupeři z úplného čela tabulky. Roudnice, Lovosice, Litoměřicko A. Popřejme hráčům zisk nějakého toho bodu, který by byl příjemným překvapením. </a:t>
            </a:r>
          </a:p>
          <a:p>
            <a:pPr algn="just"/>
            <a:r>
              <a:rPr lang="cs-CZ" sz="1000" b="0" u="sng" dirty="0" smtClean="0">
                <a:latin typeface="Arial" pitchFamily="34" charset="0"/>
                <a:cs typeface="Arial" pitchFamily="34" charset="0"/>
              </a:rPr>
              <a:t>Branky: </a:t>
            </a:r>
            <a:r>
              <a:rPr lang="cs-CZ" sz="1000" b="0" dirty="0" smtClean="0">
                <a:latin typeface="Arial" pitchFamily="34" charset="0"/>
                <a:cs typeface="Arial" pitchFamily="34" charset="0"/>
              </a:rPr>
              <a:t>Ladič 4, </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1</a:t>
            </a:r>
          </a:p>
          <a:p>
            <a:pPr algn="just"/>
            <a:r>
              <a:rPr lang="cs-CZ" sz="1000" b="0" u="sng" dirty="0" smtClean="0">
                <a:latin typeface="Arial" pitchFamily="34" charset="0"/>
                <a:cs typeface="Arial" pitchFamily="34" charset="0"/>
              </a:rPr>
              <a:t>Sestava: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Kuča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T.Németh</a:t>
            </a:r>
            <a:r>
              <a:rPr lang="cs-CZ" sz="1000" b="0" dirty="0" smtClean="0">
                <a:latin typeface="Arial" pitchFamily="34" charset="0"/>
                <a:cs typeface="Arial" pitchFamily="34" charset="0"/>
              </a:rPr>
              <a:t>, Špaček,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Malecha</a:t>
            </a:r>
            <a:r>
              <a:rPr lang="cs-CZ" sz="1000" b="0" dirty="0" smtClean="0">
                <a:latin typeface="Arial" pitchFamily="34" charset="0"/>
                <a:cs typeface="Arial" pitchFamily="34" charset="0"/>
              </a:rPr>
              <a:t>, Ladič, </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a:t>
            </a:r>
          </a:p>
          <a:p>
            <a:pPr algn="just"/>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Daniluk</a:t>
            </a:r>
            <a:r>
              <a:rPr lang="cs-CZ" sz="1000" b="0" dirty="0" smtClean="0">
                <a:latin typeface="Arial" pitchFamily="34" charset="0"/>
                <a:cs typeface="Arial" pitchFamily="34" charset="0"/>
              </a:rPr>
              <a:t>, Jakub Pilař, Holub, Ladislav Novák, Nedvěd , </a:t>
            </a:r>
            <a:r>
              <a:rPr lang="cs-CZ" sz="1000" b="0" dirty="0" err="1" smtClean="0">
                <a:latin typeface="Arial" pitchFamily="34" charset="0"/>
                <a:cs typeface="Arial" pitchFamily="34" charset="0"/>
              </a:rPr>
              <a:t>Schleiss</a:t>
            </a:r>
            <a:endParaRPr lang="cs-CZ" sz="1000" b="0" dirty="0" smtClean="0">
              <a:latin typeface="Arial" pitchFamily="34" charset="0"/>
              <a:cs typeface="Arial" pitchFamily="34" charset="0"/>
            </a:endParaRPr>
          </a:p>
          <a:p>
            <a:pPr algn="just"/>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Z</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Németh</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Vedoucí: </a:t>
            </a:r>
            <a:r>
              <a:rPr lang="cs-CZ" sz="1000" b="0" dirty="0" err="1" smtClean="0">
                <a:latin typeface="Arial" pitchFamily="34" charset="0"/>
                <a:cs typeface="Arial" pitchFamily="34" charset="0"/>
              </a:rPr>
              <a:t>R.Hrdlička</a:t>
            </a:r>
            <a:endParaRPr lang="cs-CZ" sz="1000" b="0" dirty="0" smtClean="0">
              <a:latin typeface="Arial" pitchFamily="34" charset="0"/>
              <a:cs typeface="Arial" pitchFamily="34" charset="0"/>
            </a:endParaRPr>
          </a:p>
          <a:p>
            <a:pPr algn="just"/>
            <a:r>
              <a:rPr lang="cs-CZ" sz="1000" b="0" u="sng" dirty="0" smtClean="0">
                <a:latin typeface="Arial" pitchFamily="34" charset="0"/>
                <a:cs typeface="Arial" pitchFamily="34" charset="0"/>
              </a:rPr>
              <a:t>Rozhodčí: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Vlašič</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.Šíma, </a:t>
            </a:r>
            <a:r>
              <a:rPr lang="cs-CZ" sz="1000" b="0" dirty="0" err="1" smtClean="0">
                <a:latin typeface="Arial" pitchFamily="34" charset="0"/>
                <a:cs typeface="Arial" pitchFamily="34" charset="0"/>
              </a:rPr>
              <a:t>D.Németh</a:t>
            </a:r>
            <a:r>
              <a:rPr lang="cs-CZ" sz="1000" b="0" dirty="0" smtClean="0">
                <a:latin typeface="Arial" pitchFamily="34" charset="0"/>
                <a:cs typeface="Arial" pitchFamily="34" charset="0"/>
              </a:rPr>
              <a:t>(laik) </a:t>
            </a:r>
            <a:endParaRPr lang="cs-CZ" sz="2000" dirty="0" smtClean="0">
              <a:latin typeface="Constantia" pitchFamily="18" charset="0"/>
            </a:endParaRPr>
          </a:p>
        </p:txBody>
      </p:sp>
      <p:sp>
        <p:nvSpPr>
          <p:cNvPr id="12" name="TextovéPole 11"/>
          <p:cNvSpPr txBox="1"/>
          <p:nvPr/>
        </p:nvSpPr>
        <p:spPr>
          <a:xfrm>
            <a:off x="143992" y="163116"/>
            <a:ext cx="4536504" cy="707886"/>
          </a:xfrm>
          <a:prstGeom prst="rect">
            <a:avLst/>
          </a:prstGeom>
          <a:blipFill>
            <a:blip r:embed="rId4" cstate="print"/>
            <a:stretch>
              <a:fillRect/>
            </a:stretch>
          </a:blipFill>
          <a:ln w="31750">
            <a:gradFill>
              <a:gsLst>
                <a:gs pos="0">
                  <a:srgbClr val="D6B19C"/>
                </a:gs>
                <a:gs pos="30000">
                  <a:srgbClr val="D49E6C"/>
                </a:gs>
                <a:gs pos="70000">
                  <a:srgbClr val="A65528"/>
                </a:gs>
                <a:gs pos="100000">
                  <a:srgbClr val="663012"/>
                </a:gs>
              </a:gsLst>
              <a:lin ang="5400000" scaled="0"/>
            </a:gradFill>
          </a:ln>
        </p:spPr>
        <p:txBody>
          <a:bodyPr wrap="square" rtlCol="0">
            <a:spAutoFit/>
          </a:bodyPr>
          <a:lstStyle/>
          <a:p>
            <a:pPr algn="ctr"/>
            <a:r>
              <a:rPr lang="cs-CZ" sz="2000" dirty="0" smtClean="0">
                <a:latin typeface="Times New Roman" pitchFamily="18" charset="0"/>
                <a:cs typeface="Times New Roman" pitchFamily="18" charset="0"/>
              </a:rPr>
              <a:t>Hráčem zápasu starších žáků byl Ladislav Ladič autor 4 branek.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7"/>
          <p:cNvSpPr>
            <a:spLocks noChangeArrowheads="1"/>
          </p:cNvSpPr>
          <p:nvPr/>
        </p:nvSpPr>
        <p:spPr bwMode="auto">
          <a:xfrm>
            <a:off x="30747" y="39800"/>
            <a:ext cx="4937782" cy="1015663"/>
          </a:xfrm>
          <a:prstGeom prst="rect">
            <a:avLst/>
          </a:prstGeom>
          <a:blipFill>
            <a:blip r:embed="rId3" cstate="print"/>
            <a:stretch>
              <a:fillRect/>
            </a:stretch>
          </a:blipFill>
          <a:ln w="60325" cmpd="sng">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b">
            <a:normAutofit fontScale="92500" lnSpcReduction="10000"/>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8000" i="1" dirty="0" smtClean="0">
                <a:ln w="60325">
                  <a:solidFill>
                    <a:srgbClr val="000000"/>
                  </a:solidFill>
                </a:ln>
                <a:solidFill>
                  <a:srgbClr val="FF5050"/>
                </a:solidFill>
                <a:latin typeface="Georgia" pitchFamily="18" charset="0"/>
                <a:ea typeface="Gungsuh" pitchFamily="18" charset="-127"/>
                <a:cs typeface="Arial" pitchFamily="34" charset="0"/>
              </a:rPr>
              <a:t>Vítáme</a:t>
            </a:r>
            <a:endParaRPr lang="cs-CZ" sz="8000" b="0" i="1" dirty="0">
              <a:ln w="60325">
                <a:solidFill>
                  <a:srgbClr val="000000"/>
                </a:solidFill>
              </a:ln>
              <a:solidFill>
                <a:srgbClr val="FF5050"/>
              </a:solidFill>
              <a:effectLst>
                <a:outerShdw blurRad="50800" dist="50800" dir="5400000" algn="ctr" rotWithShape="0">
                  <a:srgbClr val="99FF33"/>
                </a:outerShdw>
              </a:effectLst>
              <a:latin typeface="Georgia" pitchFamily="18" charset="0"/>
              <a:ea typeface="Gungsuh" pitchFamily="18" charset="-127"/>
              <a:cs typeface="Arial" pitchFamily="34" charset="0"/>
            </a:endParaRPr>
          </a:p>
        </p:txBody>
      </p:sp>
      <p:sp>
        <p:nvSpPr>
          <p:cNvPr id="3" name="Rectangle 129"/>
          <p:cNvSpPr>
            <a:spLocks noChangeArrowheads="1"/>
          </p:cNvSpPr>
          <p:nvPr/>
        </p:nvSpPr>
        <p:spPr bwMode="auto">
          <a:xfrm>
            <a:off x="30747" y="1963404"/>
            <a:ext cx="4937782" cy="792000"/>
          </a:xfrm>
          <a:prstGeom prst="rect">
            <a:avLst/>
          </a:prstGeom>
          <a:solidFill>
            <a:srgbClr val="FF5050"/>
          </a:solidFill>
          <a:ln w="53975" cmpd="dbl">
            <a:solidFill>
              <a:srgbClr val="009900"/>
            </a:solidFill>
            <a:prstDash val="sysDash"/>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800" dirty="0" smtClean="0">
                <a:ln w="25400">
                  <a:noFill/>
                </a:ln>
                <a:solidFill>
                  <a:srgbClr val="FFFF66"/>
                </a:solidFill>
                <a:effectLst>
                  <a:outerShdw blurRad="38100" dist="38100" dir="2700000" algn="tl">
                    <a:srgbClr val="000000">
                      <a:alpha val="43137"/>
                    </a:srgbClr>
                  </a:outerShdw>
                </a:effectLst>
                <a:latin typeface="Baskerville Old Face" pitchFamily="18" charset="0"/>
                <a:ea typeface="GulimChe" pitchFamily="49" charset="-127"/>
                <a:cs typeface="Arial" pitchFamily="34" charset="0"/>
              </a:rPr>
              <a:t>SK </a:t>
            </a:r>
            <a:r>
              <a:rPr lang="cs-CZ" sz="4800" dirty="0" smtClean="0">
                <a:ln w="25400">
                  <a:noFill/>
                </a:ln>
                <a:solidFill>
                  <a:srgbClr val="FFFF66"/>
                </a:solidFill>
                <a:effectLst>
                  <a:outerShdw blurRad="38100" dist="38100" dir="2700000" algn="tl">
                    <a:srgbClr val="000000">
                      <a:alpha val="43137"/>
                    </a:srgbClr>
                  </a:outerShdw>
                </a:effectLst>
                <a:latin typeface="Baskerville Old Face" pitchFamily="18" charset="0"/>
                <a:ea typeface="GulimChe" pitchFamily="49" charset="-127"/>
                <a:cs typeface="Arial" pitchFamily="34" charset="0"/>
              </a:rPr>
              <a:t>Štětí</a:t>
            </a:r>
            <a:r>
              <a:rPr lang="cs-CZ" sz="4800" dirty="0" smtClean="0">
                <a:ln w="25400">
                  <a:noFill/>
                </a:ln>
                <a:solidFill>
                  <a:srgbClr val="FFFF66"/>
                </a:solidFill>
                <a:effectLst>
                  <a:outerShdw blurRad="38100" dist="38100" dir="2700000" algn="tl">
                    <a:srgbClr val="000000">
                      <a:alpha val="43137"/>
                    </a:srgbClr>
                  </a:outerShdw>
                </a:effectLst>
                <a:latin typeface="Baskerville Old Face" pitchFamily="18" charset="0"/>
                <a:ea typeface="GulimChe" pitchFamily="49" charset="-127"/>
                <a:cs typeface="Arial" pitchFamily="34" charset="0"/>
              </a:rPr>
              <a:t>, z.s.</a:t>
            </a:r>
            <a:endParaRPr lang="cs-CZ" sz="4800" dirty="0">
              <a:ln w="25400">
                <a:noFill/>
              </a:ln>
              <a:solidFill>
                <a:srgbClr val="FFFF66"/>
              </a:solidFill>
              <a:effectLst>
                <a:outerShdw blurRad="38100" dist="38100" dir="2700000" algn="tl">
                  <a:srgbClr val="000000">
                    <a:alpha val="43137"/>
                  </a:srgbClr>
                </a:outerShdw>
              </a:effectLst>
              <a:latin typeface="Baskerville Old Face" pitchFamily="18" charset="0"/>
              <a:ea typeface="GulimChe" pitchFamily="49" charset="-127"/>
              <a:cs typeface="Arial" pitchFamily="34" charset="0"/>
            </a:endParaRPr>
          </a:p>
        </p:txBody>
      </p:sp>
      <p:sp>
        <p:nvSpPr>
          <p:cNvPr id="4" name="Text Box 148"/>
          <p:cNvSpPr txBox="1">
            <a:spLocks noChangeArrowheads="1"/>
          </p:cNvSpPr>
          <p:nvPr/>
        </p:nvSpPr>
        <p:spPr bwMode="auto">
          <a:xfrm>
            <a:off x="30747" y="3874441"/>
            <a:ext cx="4937782" cy="2554531"/>
          </a:xfrm>
          <a:prstGeom prst="rect">
            <a:avLst/>
          </a:prstGeom>
          <a:blipFill>
            <a:blip r:embed="rId4" cstate="print"/>
            <a:stretch>
              <a:fillRect/>
            </a:stretch>
          </a:blipFill>
          <a:ln w="53975" cmpd="sng">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800" u="sng" dirty="0" smtClean="0">
                <a:ln w="3175">
                  <a:noFill/>
                </a:ln>
                <a:solidFill>
                  <a:srgbClr val="6600CC"/>
                </a:solidFill>
                <a:effectLst>
                  <a:outerShdw blurRad="38100" dist="38100" dir="2700000" algn="tl">
                    <a:srgbClr val="000000">
                      <a:alpha val="43137"/>
                    </a:srgbClr>
                  </a:outerShdw>
                </a:effectLst>
                <a:latin typeface="Bodoni MT Black" pitchFamily="18" charset="0"/>
                <a:ea typeface="GungsuhChe" pitchFamily="49" charset="-127"/>
                <a:cs typeface="Arial" pitchFamily="34" charset="0"/>
              </a:rPr>
              <a:t>Hlavního rozhodčího</a:t>
            </a:r>
          </a:p>
          <a:p>
            <a:pPr algn="ctr" eaLnBrk="0" hangingPunct="0">
              <a:defRPr/>
            </a:pPr>
            <a:r>
              <a:rPr lang="cs-CZ" sz="20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Tomáše </a:t>
            </a:r>
            <a:r>
              <a:rPr lang="cs-CZ" sz="20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Bauma</a:t>
            </a:r>
            <a:r>
              <a:rPr lang="cs-CZ" sz="20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 z Děčína</a:t>
            </a:r>
          </a:p>
          <a:p>
            <a:pPr algn="ctr" eaLnBrk="0" hangingPunct="0">
              <a:defRPr/>
            </a:pPr>
            <a:r>
              <a:rPr lang="cs-CZ" sz="2000" b="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000" u="sng" dirty="0" smtClean="0">
                <a:ln w="3175">
                  <a:noFill/>
                </a:ln>
                <a:solidFill>
                  <a:srgbClr val="6600CC"/>
                </a:solidFill>
                <a:effectLst>
                  <a:outerShdw blurRad="38100" dist="38100" dir="2700000" algn="tl">
                    <a:srgbClr val="000000">
                      <a:alpha val="43137"/>
                    </a:srgbClr>
                  </a:outerShdw>
                </a:effectLst>
                <a:latin typeface="Bodoni MT Black" pitchFamily="18" charset="0"/>
                <a:ea typeface="GungsuhChe" pitchFamily="49" charset="-127"/>
                <a:cs typeface="Arial" pitchFamily="34" charset="0"/>
              </a:rPr>
              <a:t>Asistenty hlavního rozhodčího</a:t>
            </a:r>
            <a:endParaRPr lang="cs-CZ" sz="2400" u="sng" dirty="0" smtClean="0">
              <a:ln w="3175">
                <a:noFill/>
              </a:ln>
              <a:solidFill>
                <a:srgbClr val="6600CC"/>
              </a:solidFill>
              <a:effectLst>
                <a:outerShdw blurRad="38100" dist="38100" dir="2700000" algn="tl">
                  <a:srgbClr val="000000">
                    <a:alpha val="43137"/>
                  </a:srgbClr>
                </a:outerShdw>
              </a:effectLst>
              <a:latin typeface="Bodoni MT Black" pitchFamily="18" charset="0"/>
              <a:ea typeface="GungsuhChe" pitchFamily="49" charset="-127"/>
              <a:cs typeface="Arial" pitchFamily="34" charset="0"/>
            </a:endParaRPr>
          </a:p>
          <a:p>
            <a:pPr algn="ctr" eaLnBrk="0" hangingPunct="0">
              <a:defRPr/>
            </a:pPr>
            <a:r>
              <a:rPr lang="cs-CZ" sz="20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Pavla Krupku z Litoměřic</a:t>
            </a:r>
          </a:p>
          <a:p>
            <a:pPr algn="ctr" eaLnBrk="0" hangingPunct="0">
              <a:defRPr/>
            </a:pPr>
            <a:r>
              <a:rPr lang="cs-CZ" sz="20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Petra </a:t>
            </a:r>
            <a:r>
              <a:rPr lang="cs-CZ" sz="20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Klupáka</a:t>
            </a:r>
            <a:r>
              <a:rPr lang="cs-CZ" sz="20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 z Litoměřic </a:t>
            </a:r>
            <a:r>
              <a:rPr lang="cs-CZ" sz="2000" dirty="0" smtClean="0">
                <a:ln w="3175">
                  <a:solidFill>
                    <a:srgbClr val="FFFF00"/>
                  </a:solid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 </a:t>
            </a:r>
            <a:endParaRPr lang="cs-CZ" sz="1900" dirty="0" smtClean="0">
              <a:ln w="3175">
                <a:solidFill>
                  <a:srgbClr val="FFFF00"/>
                </a:solid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endParaRPr>
          </a:p>
          <a:p>
            <a:pPr algn="ctr" eaLnBrk="0" hangingPunct="0">
              <a:defRPr/>
            </a:pPr>
            <a:r>
              <a:rPr lang="cs-CZ" sz="2800" u="sng" dirty="0" smtClean="0">
                <a:ln w="3175">
                  <a:noFill/>
                </a:ln>
                <a:solidFill>
                  <a:srgbClr val="6600CC"/>
                </a:solidFill>
                <a:effectLst>
                  <a:outerShdw blurRad="38100" dist="38100" dir="2700000" algn="tl">
                    <a:srgbClr val="000000">
                      <a:alpha val="43137"/>
                    </a:srgbClr>
                  </a:outerShdw>
                </a:effectLst>
                <a:latin typeface="Bodoni MT Black" pitchFamily="18" charset="0"/>
                <a:ea typeface="GungsuhChe" pitchFamily="49" charset="-127"/>
                <a:cs typeface="Arial" pitchFamily="34" charset="0"/>
              </a:rPr>
              <a:t>Delegáta FAČR</a:t>
            </a:r>
          </a:p>
          <a:p>
            <a:pPr algn="ctr" eaLnBrk="0" hangingPunct="0">
              <a:defRPr/>
            </a:pPr>
            <a:r>
              <a:rPr lang="cs-CZ" sz="2400" dirty="0" smtClean="0">
                <a:ln w="3175">
                  <a:noFill/>
                </a:ln>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    </a:t>
            </a:r>
            <a:r>
              <a:rPr lang="cs-CZ" sz="24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rPr>
              <a:t>Viktora Říhu z Teplic	</a:t>
            </a:r>
            <a:endParaRPr lang="cs-CZ" sz="2000" dirty="0" smtClean="0">
              <a:ln w="3175">
                <a:noFill/>
              </a:ln>
              <a:solidFill>
                <a:srgbClr val="FF0000"/>
              </a:solidFill>
              <a:effectLst>
                <a:outerShdw blurRad="38100" dist="38100" dir="2700000" algn="tl">
                  <a:srgbClr val="000000">
                    <a:alpha val="43137"/>
                  </a:srgbClr>
                </a:outerShdw>
              </a:effectLst>
              <a:latin typeface="Gill Sans Ultra Bold" pitchFamily="34" charset="-18"/>
              <a:ea typeface="GungsuhChe" pitchFamily="49" charset="-127"/>
              <a:cs typeface="Arial" pitchFamily="34" charset="0"/>
            </a:endParaRPr>
          </a:p>
        </p:txBody>
      </p:sp>
      <p:sp>
        <p:nvSpPr>
          <p:cNvPr id="5" name="TextovéPole 4"/>
          <p:cNvSpPr txBox="1"/>
          <p:nvPr/>
        </p:nvSpPr>
        <p:spPr>
          <a:xfrm>
            <a:off x="71984" y="1172970"/>
            <a:ext cx="4897821" cy="646331"/>
          </a:xfrm>
          <a:prstGeom prst="rect">
            <a:avLst/>
          </a:prstGeom>
          <a:blipFill>
            <a:blip r:embed="rId5" cstate="print"/>
            <a:stretch>
              <a:fillRect/>
            </a:stretch>
          </a:blipFill>
          <a:ln w="38100">
            <a:solidFill>
              <a:schemeClr val="tx1"/>
            </a:solidFill>
          </a:ln>
          <a:effectLst/>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1800" i="1" dirty="0" smtClean="0">
                <a:solidFill>
                  <a:srgbClr val="000099"/>
                </a:solidFill>
                <a:latin typeface="Arial" pitchFamily="34" charset="0"/>
                <a:ea typeface="Tahoma" pitchFamily="34" charset="0"/>
                <a:cs typeface="Arial" pitchFamily="34" charset="0"/>
              </a:rPr>
              <a:t>Při příležitosti dnešního utkání divizní soutěže funkcionáře, hráče a příznivce</a:t>
            </a:r>
          </a:p>
        </p:txBody>
      </p:sp>
      <p:sp>
        <p:nvSpPr>
          <p:cNvPr id="6" name="Rectangle 129"/>
          <p:cNvSpPr>
            <a:spLocks noChangeArrowheads="1"/>
          </p:cNvSpPr>
          <p:nvPr/>
        </p:nvSpPr>
        <p:spPr bwMode="auto">
          <a:xfrm>
            <a:off x="71984" y="2971516"/>
            <a:ext cx="4896544" cy="792000"/>
          </a:xfrm>
          <a:prstGeom prst="rect">
            <a:avLst/>
          </a:prstGeom>
          <a:blipFill>
            <a:blip r:embed="rId6" cstate="print"/>
            <a:stretch>
              <a:fillRect/>
            </a:stretch>
          </a:blipFill>
          <a:ln w="57150" cmpd="dbl">
            <a:solidFill>
              <a:srgbClr val="6600FF"/>
            </a:solidFill>
            <a:prstDash val="sysDash"/>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3200" dirty="0" smtClean="0">
                <a:ln w="25400">
                  <a:solidFill>
                    <a:schemeClr val="tx1"/>
                  </a:solidFill>
                </a:ln>
                <a:solidFill>
                  <a:srgbClr val="008000"/>
                </a:solidFill>
                <a:latin typeface="Arial" pitchFamily="34" charset="0"/>
                <a:ea typeface="GulimChe" pitchFamily="49" charset="-127"/>
                <a:cs typeface="Arial" pitchFamily="34" charset="0"/>
              </a:rPr>
              <a:t>Mostecký fotbalový klub</a:t>
            </a:r>
            <a:endParaRPr lang="cs-CZ" sz="3200" dirty="0">
              <a:ln w="25400">
                <a:noFill/>
              </a:ln>
              <a:solidFill>
                <a:srgbClr val="008000"/>
              </a:solidFill>
              <a:latin typeface="Arial" pitchFamily="34" charset="0"/>
              <a:ea typeface="GulimChe" pitchFamily="49" charset="-127"/>
              <a:cs typeface="Arial" pitchFamily="34" charset="0"/>
            </a:endParaRPr>
          </a:p>
        </p:txBody>
      </p:sp>
      <p:sp>
        <p:nvSpPr>
          <p:cNvPr id="15" name="TextovéPole 14"/>
          <p:cNvSpPr txBox="1"/>
          <p:nvPr/>
        </p:nvSpPr>
        <p:spPr>
          <a:xfrm>
            <a:off x="1944192"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6" name="TextovéPole 15"/>
          <p:cNvSpPr txBox="1"/>
          <p:nvPr/>
        </p:nvSpPr>
        <p:spPr>
          <a:xfrm>
            <a:off x="7560816"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47</a:t>
            </a:r>
          </a:p>
        </p:txBody>
      </p:sp>
      <p:pic>
        <p:nvPicPr>
          <p:cNvPr id="7" name="Picture 1"/>
          <p:cNvPicPr>
            <a:picLocks noChangeAspect="1" noChangeArrowheads="1"/>
          </p:cNvPicPr>
          <p:nvPr/>
        </p:nvPicPr>
        <p:blipFill>
          <a:blip r:embed="rId7" cstate="print"/>
          <a:srcRect/>
          <a:stretch>
            <a:fillRect/>
          </a:stretch>
        </p:blipFill>
        <p:spPr bwMode="auto">
          <a:xfrm>
            <a:off x="526917" y="6499820"/>
            <a:ext cx="769203" cy="648000"/>
          </a:xfrm>
          <a:prstGeom prst="rect">
            <a:avLst/>
          </a:prstGeom>
          <a:noFill/>
          <a:ln w="9525">
            <a:noFill/>
            <a:miter lim="800000"/>
            <a:headEnd/>
            <a:tailEnd/>
          </a:ln>
        </p:spPr>
      </p:pic>
      <p:pic>
        <p:nvPicPr>
          <p:cNvPr id="8" name="Picture 2"/>
          <p:cNvPicPr>
            <a:picLocks noChangeAspect="1" noChangeArrowheads="1"/>
          </p:cNvPicPr>
          <p:nvPr/>
        </p:nvPicPr>
        <p:blipFill>
          <a:blip r:embed="rId8" cstate="print"/>
          <a:srcRect/>
          <a:stretch>
            <a:fillRect/>
          </a:stretch>
        </p:blipFill>
        <p:spPr bwMode="auto">
          <a:xfrm>
            <a:off x="3096321" y="6499892"/>
            <a:ext cx="914715" cy="648000"/>
          </a:xfrm>
          <a:prstGeom prst="rect">
            <a:avLst/>
          </a:prstGeom>
          <a:noFill/>
          <a:ln w="9525">
            <a:noFill/>
            <a:miter lim="800000"/>
            <a:headEnd/>
            <a:tailEnd/>
          </a:ln>
        </p:spPr>
      </p:pic>
      <p:pic>
        <p:nvPicPr>
          <p:cNvPr id="30721" name="Picture 1"/>
          <p:cNvPicPr>
            <a:picLocks noChangeAspect="1" noChangeArrowheads="1"/>
          </p:cNvPicPr>
          <p:nvPr/>
        </p:nvPicPr>
        <p:blipFill>
          <a:blip r:embed="rId9" cstate="print"/>
          <a:srcRect/>
          <a:stretch>
            <a:fillRect/>
          </a:stretch>
        </p:blipFill>
        <p:spPr bwMode="auto">
          <a:xfrm>
            <a:off x="5904632" y="4771628"/>
            <a:ext cx="3246302" cy="2016000"/>
          </a:xfrm>
          <a:prstGeom prst="rect">
            <a:avLst/>
          </a:prstGeom>
          <a:noFill/>
          <a:ln w="31750">
            <a:solidFill>
              <a:srgbClr val="0033CC"/>
            </a:solidFill>
            <a:miter lim="800000"/>
            <a:headEnd/>
            <a:tailEnd/>
          </a:ln>
        </p:spPr>
      </p:pic>
      <p:pic>
        <p:nvPicPr>
          <p:cNvPr id="30723" name="Picture 3"/>
          <p:cNvPicPr>
            <a:picLocks noChangeAspect="1" noChangeArrowheads="1"/>
          </p:cNvPicPr>
          <p:nvPr/>
        </p:nvPicPr>
        <p:blipFill>
          <a:blip r:embed="rId10" cstate="print"/>
          <a:srcRect/>
          <a:stretch>
            <a:fillRect/>
          </a:stretch>
        </p:blipFill>
        <p:spPr bwMode="auto">
          <a:xfrm>
            <a:off x="5544592" y="91108"/>
            <a:ext cx="4486345" cy="4356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272784"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1" name="TextovéPole 10"/>
          <p:cNvSpPr txBox="1"/>
          <p:nvPr/>
        </p:nvSpPr>
        <p:spPr>
          <a:xfrm>
            <a:off x="1658760"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cxnSp>
        <p:nvCxnSpPr>
          <p:cNvPr id="8" name="Přímá spojovací šipka 7"/>
          <p:cNvCxnSpPr/>
          <p:nvPr/>
        </p:nvCxnSpPr>
        <p:spPr bwMode="auto">
          <a:xfrm>
            <a:off x="3108456" y="7075884"/>
            <a:ext cx="128834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9" name="Obdélník 18"/>
          <p:cNvSpPr/>
          <p:nvPr/>
        </p:nvSpPr>
        <p:spPr>
          <a:xfrm>
            <a:off x="-24" y="451148"/>
            <a:ext cx="4643313" cy="4862870"/>
          </a:xfrm>
          <a:prstGeom prst="rect">
            <a:avLst/>
          </a:prstGeom>
        </p:spPr>
        <p:txBody>
          <a:bodyPr wrap="square">
            <a:spAutoFit/>
          </a:bodyPr>
          <a:lstStyle/>
          <a:p>
            <a:pPr algn="just"/>
            <a:r>
              <a:rPr lang="cs-CZ" sz="1000" b="0" dirty="0" err="1" smtClean="0">
                <a:latin typeface="Arial" pitchFamily="34" charset="0"/>
                <a:cs typeface="Arial" pitchFamily="34" charset="0"/>
              </a:rPr>
              <a:t>Michovskému</a:t>
            </a:r>
            <a:r>
              <a:rPr lang="cs-CZ" sz="1000" b="0" dirty="0" smtClean="0">
                <a:latin typeface="Arial" pitchFamily="34" charset="0"/>
                <a:cs typeface="Arial" pitchFamily="34" charset="0"/>
              </a:rPr>
              <a:t>. Brankový pytel se otevřel v 67. minutě. </a:t>
            </a:r>
            <a:r>
              <a:rPr lang="cs-CZ" sz="1000" b="0" dirty="0" err="1" smtClean="0">
                <a:latin typeface="Arial" pitchFamily="34" charset="0"/>
                <a:cs typeface="Arial" pitchFamily="34" charset="0"/>
              </a:rPr>
              <a:t>Böhm</a:t>
            </a:r>
            <a:r>
              <a:rPr lang="cs-CZ" sz="1000" b="0" dirty="0" smtClean="0">
                <a:latin typeface="Arial" pitchFamily="34" charset="0"/>
                <a:cs typeface="Arial" pitchFamily="34" charset="0"/>
              </a:rPr>
              <a:t> si udělal prostor šestnáctce, míč nahrál </a:t>
            </a:r>
            <a:r>
              <a:rPr lang="cs-CZ" sz="1000" b="0" dirty="0" err="1" smtClean="0">
                <a:latin typeface="Arial" pitchFamily="34" charset="0"/>
                <a:cs typeface="Arial" pitchFamily="34" charset="0"/>
              </a:rPr>
              <a:t>Slaničkovi</a:t>
            </a:r>
            <a:r>
              <a:rPr lang="cs-CZ" sz="1000" b="0" dirty="0" smtClean="0">
                <a:latin typeface="Arial" pitchFamily="34" charset="0"/>
                <a:cs typeface="Arial" pitchFamily="34" charset="0"/>
              </a:rPr>
              <a:t> a míč po jeho střele na bližší tyč rozvlnil síť.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ožilo. Za další minutu pro změnu </a:t>
            </a:r>
            <a:r>
              <a:rPr lang="cs-CZ" sz="1000" b="0" dirty="0" err="1" smtClean="0">
                <a:latin typeface="Arial" pitchFamily="34" charset="0"/>
                <a:cs typeface="Arial" pitchFamily="34" charset="0"/>
              </a:rPr>
              <a:t>Slanička</a:t>
            </a:r>
            <a:r>
              <a:rPr lang="cs-CZ" sz="1000" b="0" dirty="0" smtClean="0">
                <a:latin typeface="Arial" pitchFamily="34" charset="0"/>
                <a:cs typeface="Arial" pitchFamily="34" charset="0"/>
              </a:rPr>
              <a:t> pěkným centrem našel volného </a:t>
            </a:r>
            <a:r>
              <a:rPr lang="cs-CZ" sz="1000" b="0" dirty="0" err="1" smtClean="0">
                <a:latin typeface="Arial" pitchFamily="34" charset="0"/>
                <a:cs typeface="Arial" pitchFamily="34" charset="0"/>
              </a:rPr>
              <a:t>Böhma</a:t>
            </a:r>
            <a:r>
              <a:rPr lang="cs-CZ" sz="1000" b="0" dirty="0" smtClean="0">
                <a:latin typeface="Arial" pitchFamily="34" charset="0"/>
                <a:cs typeface="Arial" pitchFamily="34" charset="0"/>
              </a:rPr>
              <a:t> a ten střelou o zem srovnal na 2:2. 71. minuta a obrat v utkání byl dokonán úplně. Vokoun našel mezi 2 beky nabíhajícího </a:t>
            </a:r>
            <a:r>
              <a:rPr lang="cs-CZ" sz="1000" b="0" dirty="0" err="1" smtClean="0">
                <a:latin typeface="Arial" pitchFamily="34" charset="0"/>
                <a:cs typeface="Arial" pitchFamily="34" charset="0"/>
              </a:rPr>
              <a:t>Böhma</a:t>
            </a:r>
            <a:r>
              <a:rPr lang="cs-CZ" sz="1000" b="0" dirty="0" smtClean="0">
                <a:latin typeface="Arial" pitchFamily="34" charset="0"/>
                <a:cs typeface="Arial" pitchFamily="34" charset="0"/>
              </a:rPr>
              <a:t> a ten se střelou podél brankáře nemýlil. Během 4 minut se výsledek změnil z 0:2 na 3:2 pro domácí. Nebylo to ale všechno, protože v 75. minutě děravou obranu hostů nachytal </a:t>
            </a:r>
            <a:r>
              <a:rPr lang="cs-CZ" sz="1000" b="0" dirty="0" err="1" smtClean="0">
                <a:latin typeface="Arial" pitchFamily="34" charset="0"/>
                <a:cs typeface="Arial" pitchFamily="34" charset="0"/>
              </a:rPr>
              <a:t>Böhma</a:t>
            </a:r>
            <a:r>
              <a:rPr lang="cs-CZ" sz="1000" b="0" dirty="0" smtClean="0">
                <a:latin typeface="Arial" pitchFamily="34" charset="0"/>
                <a:cs typeface="Arial" pitchFamily="34" charset="0"/>
              </a:rPr>
              <a:t> přihrávkou na Vokouna a ten svojí premiérovou brankou v dresu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zvýšil náskok na rozdíl 2 branek. Vedení 4:2 čtvrthodiny před koncem dávalo už velkou naději na vítězství. Ve fotbale je ale vždy rozhodnuto až po závěrečném hvizdu rozhodčího. Na hřišti se také v jeho konci začalo hodně žlutit. Hráči obou mužstev obdrželi plno žlutých karet.  Vidět byly také šance na obou stranách. V 79. minutě zakončil volný přímý kop Chomutov střelou těsně vedle. Před branku se po lajně dostal Stejskal, ale spoluhráče nenašel. Velkou </a:t>
            </a:r>
            <a:r>
              <a:rPr lang="cs-CZ" sz="1000" b="0" dirty="0" err="1" smtClean="0">
                <a:latin typeface="Arial" pitchFamily="34" charset="0"/>
                <a:cs typeface="Arial" pitchFamily="34" charset="0"/>
              </a:rPr>
              <a:t>gólovku</a:t>
            </a:r>
            <a:r>
              <a:rPr lang="cs-CZ" sz="1000" b="0" dirty="0" smtClean="0">
                <a:latin typeface="Arial" pitchFamily="34" charset="0"/>
                <a:cs typeface="Arial" pitchFamily="34" charset="0"/>
              </a:rPr>
              <a:t> měli hosté 5 minut před koncem, ale opět to byl strážce naší svatyně, který mužstvo podržel. 2 minuty před skončením normální hrací doby zase branku </a:t>
            </a:r>
            <a:r>
              <a:rPr lang="cs-CZ" sz="1000" b="0" dirty="0" err="1" smtClean="0">
                <a:latin typeface="Arial" pitchFamily="34" charset="0"/>
                <a:cs typeface="Arial" pitchFamily="34" charset="0"/>
              </a:rPr>
              <a:t>Štěti</a:t>
            </a:r>
            <a:r>
              <a:rPr lang="cs-CZ" sz="1000" b="0" dirty="0" smtClean="0">
                <a:latin typeface="Arial" pitchFamily="34" charset="0"/>
                <a:cs typeface="Arial" pitchFamily="34" charset="0"/>
              </a:rPr>
              <a:t> těsně minul Boček a 3. gólu ze svých kopaček se nedočkal. Další šanci už spokojení domácí diváci neviděli a hráči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mohli slavit 2. letošní vítězství před vlastním publikem.</a:t>
            </a:r>
          </a:p>
          <a:p>
            <a:pPr algn="just"/>
            <a:r>
              <a:rPr lang="cs-CZ" sz="1000" b="0" dirty="0" smtClean="0">
                <a:latin typeface="Arial" pitchFamily="34" charset="0"/>
                <a:cs typeface="Arial" pitchFamily="34" charset="0"/>
              </a:rPr>
              <a:t>       Zápas 2 rozdílných poločasů. V 1. se nám nedařilo a hosté vedli 2:0. Po změně stran jsme zrychlili hru, nabíhali do volných prostorů a diváci mohli sledovat málokdy vídané dění na hřišti. Obrat z 0:2 na 4:2. Za výkon ve 2. poločase jsme si vítězství zasloužili.    </a:t>
            </a:r>
          </a:p>
          <a:p>
            <a:pPr algn="just"/>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Böhm</a:t>
            </a:r>
            <a:r>
              <a:rPr lang="cs-CZ" sz="1000" b="0" dirty="0" smtClean="0">
                <a:latin typeface="Arial" pitchFamily="34" charset="0"/>
                <a:cs typeface="Arial" pitchFamily="34" charset="0"/>
              </a:rPr>
              <a:t> 2, </a:t>
            </a:r>
            <a:r>
              <a:rPr lang="cs-CZ" sz="1000" b="0" dirty="0" err="1" smtClean="0">
                <a:latin typeface="Arial" pitchFamily="34" charset="0"/>
                <a:cs typeface="Arial" pitchFamily="34" charset="0"/>
              </a:rPr>
              <a:t>Slanička</a:t>
            </a:r>
            <a:r>
              <a:rPr lang="cs-CZ" sz="1000" b="0" dirty="0" smtClean="0">
                <a:latin typeface="Arial" pitchFamily="34" charset="0"/>
                <a:cs typeface="Arial" pitchFamily="34" charset="0"/>
              </a:rPr>
              <a:t> 1, Vokoun 1</a:t>
            </a:r>
          </a:p>
          <a:p>
            <a:pPr algn="just"/>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Michovský</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Čámský</a:t>
            </a:r>
            <a:r>
              <a:rPr lang="cs-CZ" sz="1000" b="0" dirty="0" smtClean="0">
                <a:latin typeface="Arial" pitchFamily="34" charset="0"/>
                <a:cs typeface="Arial" pitchFamily="34" charset="0"/>
              </a:rPr>
              <a:t>(45.Lelek), Šimral, Vacek, Mencl-</a:t>
            </a:r>
          </a:p>
          <a:p>
            <a:pPr algn="just"/>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Belák</a:t>
            </a:r>
            <a:r>
              <a:rPr lang="cs-CZ" sz="1000" b="0" dirty="0" smtClean="0">
                <a:latin typeface="Arial" pitchFamily="34" charset="0"/>
                <a:cs typeface="Arial" pitchFamily="34" charset="0"/>
              </a:rPr>
              <a:t>(45.Vokoun), </a:t>
            </a:r>
            <a:r>
              <a:rPr lang="cs-CZ" sz="1000" b="0" dirty="0" err="1" smtClean="0">
                <a:latin typeface="Arial" pitchFamily="34" charset="0"/>
                <a:cs typeface="Arial" pitchFamily="34" charset="0"/>
              </a:rPr>
              <a:t>Slanička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Kucler</a:t>
            </a:r>
            <a:r>
              <a:rPr lang="cs-CZ" sz="1000" b="0" dirty="0" smtClean="0">
                <a:latin typeface="Arial" pitchFamily="34" charset="0"/>
                <a:cs typeface="Arial" pitchFamily="34" charset="0"/>
              </a:rPr>
              <a:t>, Stejskal-</a:t>
            </a:r>
            <a:r>
              <a:rPr lang="cs-CZ" sz="1000" b="0" dirty="0" err="1" smtClean="0">
                <a:latin typeface="Arial" pitchFamily="34" charset="0"/>
                <a:cs typeface="Arial" pitchFamily="34" charset="0"/>
              </a:rPr>
              <a:t>Böhm</a:t>
            </a:r>
            <a:r>
              <a:rPr lang="cs-CZ" sz="1000" b="0" dirty="0" smtClean="0">
                <a:latin typeface="Arial" pitchFamily="34" charset="0"/>
                <a:cs typeface="Arial" pitchFamily="34" charset="0"/>
              </a:rPr>
              <a:t>, Tichý  </a:t>
            </a:r>
          </a:p>
          <a:p>
            <a:pPr algn="just"/>
            <a:r>
              <a:rPr lang="cs-CZ" sz="1000" b="0" u="sng" dirty="0" smtClean="0">
                <a:latin typeface="Arial" pitchFamily="34" charset="0"/>
                <a:cs typeface="Arial" pitchFamily="34" charset="0"/>
              </a:rPr>
              <a:t>Připraveni:</a:t>
            </a:r>
            <a:r>
              <a:rPr lang="cs-CZ" sz="1000" b="0" dirty="0" smtClean="0">
                <a:latin typeface="Arial" pitchFamily="34" charset="0"/>
                <a:cs typeface="Arial" pitchFamily="34" charset="0"/>
              </a:rPr>
              <a:t> Doležal</a:t>
            </a:r>
          </a:p>
          <a:p>
            <a:pPr algn="just"/>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J.Vinš</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Vedoucí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V</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Frey</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Masér: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K</a:t>
            </a:r>
            <a:r>
              <a:rPr lang="cs-CZ" sz="1000" b="0" dirty="0" smtClean="0">
                <a:latin typeface="Arial" pitchFamily="34" charset="0"/>
                <a:cs typeface="Arial" pitchFamily="34" charset="0"/>
              </a:rPr>
              <a:t>.Zavřel</a:t>
            </a:r>
          </a:p>
          <a:p>
            <a:pPr algn="just"/>
            <a:r>
              <a:rPr lang="cs-CZ" sz="1000" b="0" u="sng" dirty="0" smtClean="0">
                <a:latin typeface="Arial" pitchFamily="34" charset="0"/>
                <a:cs typeface="Arial" pitchFamily="34" charset="0"/>
              </a:rPr>
              <a:t>Delegát: </a:t>
            </a:r>
            <a:r>
              <a:rPr lang="cs-CZ" sz="1000" b="0" dirty="0" smtClean="0">
                <a:latin typeface="Arial" pitchFamily="34" charset="0"/>
                <a:cs typeface="Arial" pitchFamily="34" charset="0"/>
              </a:rPr>
              <a:t>J-</a:t>
            </a:r>
            <a:r>
              <a:rPr lang="cs-CZ" sz="1000" b="0" dirty="0" err="1" smtClean="0">
                <a:latin typeface="Arial" pitchFamily="34" charset="0"/>
                <a:cs typeface="Arial" pitchFamily="34" charset="0"/>
              </a:rPr>
              <a:t>Koňák</a:t>
            </a:r>
            <a:r>
              <a:rPr lang="cs-CZ" sz="1000" b="0" dirty="0" smtClean="0">
                <a:latin typeface="Arial" pitchFamily="34" charset="0"/>
                <a:cs typeface="Arial" pitchFamily="34" charset="0"/>
              </a:rPr>
              <a:t> </a:t>
            </a:r>
          </a:p>
          <a:p>
            <a:pPr algn="just"/>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.Štěrba-</a:t>
            </a:r>
            <a:r>
              <a:rPr lang="cs-CZ" sz="1000" b="0" dirty="0" err="1" smtClean="0">
                <a:latin typeface="Arial" pitchFamily="34" charset="0"/>
                <a:cs typeface="Arial" pitchFamily="34" charset="0"/>
              </a:rPr>
              <a:t>J.Aubrecht</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T.Kyncl</a:t>
            </a:r>
            <a:r>
              <a:rPr lang="cs-CZ" sz="1000" b="0" dirty="0" smtClean="0">
                <a:latin typeface="Arial" pitchFamily="34" charset="0"/>
                <a:cs typeface="Arial" pitchFamily="34" charset="0"/>
              </a:rPr>
              <a:t>    100 diváků   </a:t>
            </a:r>
          </a:p>
          <a:p>
            <a:pPr algn="just"/>
            <a:r>
              <a:rPr lang="cs-CZ" sz="1000" b="0" u="sng" dirty="0" smtClean="0">
                <a:latin typeface="Arial" pitchFamily="34" charset="0"/>
                <a:cs typeface="Arial" pitchFamily="34" charset="0"/>
              </a:rPr>
              <a:t>Hlavní pořadatel: </a:t>
            </a:r>
            <a:r>
              <a:rPr lang="cs-CZ" sz="1000" b="0" dirty="0" err="1" smtClean="0">
                <a:latin typeface="Arial" pitchFamily="34" charset="0"/>
                <a:cs typeface="Arial" pitchFamily="34" charset="0"/>
              </a:rPr>
              <a:t>J.Havner</a:t>
            </a:r>
            <a:endParaRPr lang="cs-CZ" sz="1000" b="0" dirty="0">
              <a:latin typeface="Arial" pitchFamily="34" charset="0"/>
              <a:cs typeface="Arial" pitchFamily="34" charset="0"/>
            </a:endParaRPr>
          </a:p>
        </p:txBody>
      </p:sp>
      <p:sp>
        <p:nvSpPr>
          <p:cNvPr id="20" name="TextovéPole 19"/>
          <p:cNvSpPr txBox="1"/>
          <p:nvPr/>
        </p:nvSpPr>
        <p:spPr>
          <a:xfrm>
            <a:off x="466825" y="71363"/>
            <a:ext cx="3816424" cy="307777"/>
          </a:xfrm>
          <a:prstGeom prst="rect">
            <a:avLst/>
          </a:prstGeom>
          <a:solidFill>
            <a:schemeClr val="accent5">
              <a:lumMod val="60000"/>
              <a:lumOff val="40000"/>
            </a:schemeClr>
          </a:solidFill>
        </p:spPr>
        <p:txBody>
          <a:bodyPr wrap="square" rtlCol="0">
            <a:spAutoFit/>
          </a:bodyPr>
          <a:lstStyle/>
          <a:p>
            <a:pPr algn="ctr"/>
            <a:r>
              <a:rPr lang="cs-CZ" sz="1400" dirty="0" smtClean="0">
                <a:latin typeface="Berlin Sans FB" pitchFamily="34" charset="0"/>
              </a:rPr>
              <a:t>SK </a:t>
            </a:r>
            <a:r>
              <a:rPr lang="cs-CZ" sz="1400" dirty="0" err="1" smtClean="0">
                <a:latin typeface="Berlin Sans FB" pitchFamily="34" charset="0"/>
              </a:rPr>
              <a:t>Štětí</a:t>
            </a:r>
            <a:r>
              <a:rPr lang="cs-CZ" sz="1400" dirty="0" smtClean="0">
                <a:latin typeface="Berlin Sans FB" pitchFamily="34" charset="0"/>
              </a:rPr>
              <a:t> – FC Chomutov  15.10.2016</a:t>
            </a:r>
          </a:p>
        </p:txBody>
      </p:sp>
      <p:pic>
        <p:nvPicPr>
          <p:cNvPr id="21" name="Picture 1"/>
          <p:cNvPicPr>
            <a:picLocks noChangeAspect="1" noChangeArrowheads="1"/>
          </p:cNvPicPr>
          <p:nvPr/>
        </p:nvPicPr>
        <p:blipFill>
          <a:blip r:embed="rId3" cstate="print"/>
          <a:srcRect/>
          <a:stretch>
            <a:fillRect/>
          </a:stretch>
        </p:blipFill>
        <p:spPr bwMode="auto">
          <a:xfrm>
            <a:off x="1402929" y="5563716"/>
            <a:ext cx="1080120" cy="1224136"/>
          </a:xfrm>
          <a:prstGeom prst="rect">
            <a:avLst/>
          </a:prstGeom>
          <a:noFill/>
          <a:ln w="9525">
            <a:noFill/>
            <a:miter lim="800000"/>
            <a:headEnd/>
            <a:tailEnd/>
          </a:ln>
        </p:spPr>
      </p:pic>
      <p:sp>
        <p:nvSpPr>
          <p:cNvPr id="22" name="TextovéPole 21"/>
          <p:cNvSpPr txBox="1"/>
          <p:nvPr/>
        </p:nvSpPr>
        <p:spPr>
          <a:xfrm>
            <a:off x="5544592" y="2082939"/>
            <a:ext cx="4608512" cy="3170099"/>
          </a:xfrm>
          <a:prstGeom prst="rect">
            <a:avLst/>
          </a:prstGeom>
          <a:noFill/>
        </p:spPr>
        <p:txBody>
          <a:bodyPr wrap="square" rtlCol="0">
            <a:spAutoFit/>
          </a:bodyPr>
          <a:lstStyle/>
          <a:p>
            <a:pPr algn="ctr"/>
            <a:r>
              <a:rPr lang="cs-CZ" sz="2000" dirty="0" smtClean="0">
                <a:gradFill>
                  <a:gsLst>
                    <a:gs pos="0">
                      <a:srgbClr val="000082"/>
                    </a:gs>
                    <a:gs pos="30000">
                      <a:srgbClr val="66008F"/>
                    </a:gs>
                    <a:gs pos="64999">
                      <a:srgbClr val="BA0066"/>
                    </a:gs>
                    <a:gs pos="89999">
                      <a:srgbClr val="FF0000"/>
                    </a:gs>
                    <a:gs pos="100000">
                      <a:srgbClr val="FF8200"/>
                    </a:gs>
                  </a:gsLst>
                  <a:lin ang="5400000" scaled="0"/>
                </a:gradFill>
                <a:latin typeface="Arial Black" pitchFamily="34" charset="0"/>
              </a:rPr>
              <a:t>SK </a:t>
            </a:r>
            <a:r>
              <a:rPr lang="cs-CZ" sz="2000" dirty="0" err="1" smtClean="0">
                <a:gradFill>
                  <a:gsLst>
                    <a:gs pos="0">
                      <a:srgbClr val="000082"/>
                    </a:gs>
                    <a:gs pos="30000">
                      <a:srgbClr val="66008F"/>
                    </a:gs>
                    <a:gs pos="64999">
                      <a:srgbClr val="BA0066"/>
                    </a:gs>
                    <a:gs pos="89999">
                      <a:srgbClr val="FF0000"/>
                    </a:gs>
                    <a:gs pos="100000">
                      <a:srgbClr val="FF8200"/>
                    </a:gs>
                  </a:gsLst>
                  <a:lin ang="5400000" scaled="0"/>
                </a:gradFill>
                <a:latin typeface="Arial Black" pitchFamily="34" charset="0"/>
              </a:rPr>
              <a:t>Štětí</a:t>
            </a:r>
            <a:r>
              <a:rPr lang="cs-CZ" sz="2000" dirty="0" smtClean="0">
                <a:gradFill>
                  <a:gsLst>
                    <a:gs pos="0">
                      <a:srgbClr val="000082"/>
                    </a:gs>
                    <a:gs pos="30000">
                      <a:srgbClr val="66008F"/>
                    </a:gs>
                    <a:gs pos="64999">
                      <a:srgbClr val="BA0066"/>
                    </a:gs>
                    <a:gs pos="89999">
                      <a:srgbClr val="FF0000"/>
                    </a:gs>
                    <a:gs pos="100000">
                      <a:srgbClr val="FF8200"/>
                    </a:gs>
                  </a:gsLst>
                  <a:lin ang="5400000" scaled="0"/>
                </a:gradFill>
                <a:latin typeface="Arial Black" pitchFamily="34" charset="0"/>
              </a:rPr>
              <a:t> – FK Litoměřicko </a:t>
            </a:r>
          </a:p>
          <a:p>
            <a:pPr algn="ctr"/>
            <a:r>
              <a:rPr lang="cs-CZ" sz="2000" dirty="0" smtClean="0">
                <a:gradFill>
                  <a:gsLst>
                    <a:gs pos="0">
                      <a:srgbClr val="000082"/>
                    </a:gs>
                    <a:gs pos="30000">
                      <a:srgbClr val="66008F"/>
                    </a:gs>
                    <a:gs pos="64999">
                      <a:srgbClr val="BA0066"/>
                    </a:gs>
                    <a:gs pos="89999">
                      <a:srgbClr val="FF0000"/>
                    </a:gs>
                    <a:gs pos="100000">
                      <a:srgbClr val="FF8200"/>
                    </a:gs>
                  </a:gsLst>
                  <a:lin ang="5400000" scaled="0"/>
                </a:gradFill>
                <a:latin typeface="Arial Black" pitchFamily="34" charset="0"/>
              </a:rPr>
              <a:t>1:12(0:6)  </a:t>
            </a:r>
            <a:r>
              <a:rPr lang="cs-CZ" sz="1600" dirty="0" smtClean="0">
                <a:gradFill>
                  <a:gsLst>
                    <a:gs pos="0">
                      <a:srgbClr val="000082"/>
                    </a:gs>
                    <a:gs pos="30000">
                      <a:srgbClr val="66008F"/>
                    </a:gs>
                    <a:gs pos="64999">
                      <a:srgbClr val="BA0066"/>
                    </a:gs>
                    <a:gs pos="89999">
                      <a:srgbClr val="FF0000"/>
                    </a:gs>
                    <a:gs pos="100000">
                      <a:srgbClr val="FF8200"/>
                    </a:gs>
                  </a:gsLst>
                  <a:lin ang="5400000" scaled="0"/>
                </a:gradFill>
                <a:latin typeface="Arial Black" pitchFamily="34" charset="0"/>
              </a:rPr>
              <a:t>29.10.2016 13. hrané kolo</a:t>
            </a:r>
          </a:p>
          <a:p>
            <a:pPr algn="just"/>
            <a:r>
              <a:rPr lang="cs-CZ" sz="1000" b="0" dirty="0" smtClean="0">
                <a:latin typeface="Arial" pitchFamily="34" charset="0"/>
                <a:cs typeface="Arial" pitchFamily="34" charset="0"/>
              </a:rPr>
              <a:t>O Aleši Skálovi, hráči Litoměřicka se  </a:t>
            </a:r>
            <a:r>
              <a:rPr lang="cs-CZ" sz="1000" b="0" dirty="0" err="1" smtClean="0">
                <a:latin typeface="Arial" pitchFamily="34" charset="0"/>
                <a:cs typeface="Arial" pitchFamily="34" charset="0"/>
              </a:rPr>
              <a:t>štětské</a:t>
            </a:r>
            <a:r>
              <a:rPr lang="cs-CZ" sz="1000" b="0" dirty="0" smtClean="0">
                <a:latin typeface="Arial" pitchFamily="34" charset="0"/>
                <a:cs typeface="Arial" pitchFamily="34" charset="0"/>
              </a:rPr>
              <a:t> obraně bude zdát asi hodně dlouho. Síť poprvé rozvlnil už ve 2. minutě, ve 14. zvýšil už na 2:0. Pozadu nezůstal Ondřej </a:t>
            </a:r>
            <a:r>
              <a:rPr lang="cs-CZ" sz="1000" b="0" dirty="0" err="1" smtClean="0">
                <a:latin typeface="Arial" pitchFamily="34" charset="0"/>
                <a:cs typeface="Arial" pitchFamily="34" charset="0"/>
              </a:rPr>
              <a:t>Cermánek</a:t>
            </a:r>
            <a:r>
              <a:rPr lang="cs-CZ" sz="1000" b="0" dirty="0" smtClean="0">
                <a:latin typeface="Arial" pitchFamily="34" charset="0"/>
                <a:cs typeface="Arial" pitchFamily="34" charset="0"/>
              </a:rPr>
              <a:t> a ještě v téže minutě upravil na 3:0. Svůj hattrick završil Skála ve 27. minutě brankou na 4:0. Poločasovou demolici završil </a:t>
            </a:r>
            <a:r>
              <a:rPr lang="cs-CZ" sz="1000" b="0" dirty="0" err="1" smtClean="0">
                <a:latin typeface="Arial" pitchFamily="34" charset="0"/>
                <a:cs typeface="Arial" pitchFamily="34" charset="0"/>
              </a:rPr>
              <a:t>Loula</a:t>
            </a:r>
            <a:r>
              <a:rPr lang="cs-CZ" sz="1000" b="0" dirty="0" smtClean="0">
                <a:latin typeface="Arial" pitchFamily="34" charset="0"/>
                <a:cs typeface="Arial" pitchFamily="34" charset="0"/>
              </a:rPr>
              <a:t> a branku na 6:0 přidal ještě </a:t>
            </a:r>
            <a:r>
              <a:rPr lang="cs-CZ" sz="1000" b="0" dirty="0" err="1" smtClean="0">
                <a:latin typeface="Arial" pitchFamily="34" charset="0"/>
                <a:cs typeface="Arial" pitchFamily="34" charset="0"/>
              </a:rPr>
              <a:t>Marič</a:t>
            </a:r>
            <a:r>
              <a:rPr lang="cs-CZ" sz="1000" b="0" dirty="0" smtClean="0">
                <a:latin typeface="Arial" pitchFamily="34" charset="0"/>
                <a:cs typeface="Arial" pitchFamily="34" charset="0"/>
              </a:rPr>
              <a:t>. Po změně stran se obraz hry moc nezměnil a míč jsme i nadále vytahovali ze sítě. Dočkali jsme se jen malé radosti, když na 1:7 ve 40. minutě snižoval </a:t>
            </a:r>
            <a:r>
              <a:rPr lang="cs-CZ" sz="1000" b="0" dirty="0" err="1" smtClean="0">
                <a:latin typeface="Arial" pitchFamily="34" charset="0"/>
                <a:cs typeface="Arial" pitchFamily="34" charset="0"/>
              </a:rPr>
              <a:t>Malecha</a:t>
            </a:r>
            <a:r>
              <a:rPr lang="cs-CZ" sz="1000" b="0" dirty="0" smtClean="0">
                <a:latin typeface="Arial" pitchFamily="34" charset="0"/>
                <a:cs typeface="Arial" pitchFamily="34" charset="0"/>
              </a:rPr>
              <a:t>. Po zápase, jednomu z trenéru Zdeňku </a:t>
            </a:r>
            <a:r>
              <a:rPr lang="cs-CZ" sz="1000" b="0" dirty="0" err="1" smtClean="0">
                <a:latin typeface="Arial" pitchFamily="34" charset="0"/>
                <a:cs typeface="Arial" pitchFamily="34" charset="0"/>
              </a:rPr>
              <a:t>Némethovi</a:t>
            </a:r>
            <a:r>
              <a:rPr lang="cs-CZ" sz="1000" b="0" dirty="0" smtClean="0">
                <a:latin typeface="Arial" pitchFamily="34" charset="0"/>
                <a:cs typeface="Arial" pitchFamily="34" charset="0"/>
              </a:rPr>
              <a:t>, moc do zpěvu nebylo a hodnocení zápasu bylo jedním slovem „ Hrozné“.  V neděli 6.11.2016 jedou starší žáci do Lovosic a tak věřme, že se z tohoto utkání poučí a proti také silnému týmu z města chemie podají lepší výkon.	   </a:t>
            </a:r>
          </a:p>
          <a:p>
            <a:pPr algn="just"/>
            <a:r>
              <a:rPr lang="cs-CZ" sz="1000" b="0" u="sng" dirty="0" smtClean="0">
                <a:latin typeface="Arial" pitchFamily="34" charset="0"/>
                <a:cs typeface="Arial" pitchFamily="34" charset="0"/>
              </a:rPr>
              <a:t>Branky: </a:t>
            </a:r>
            <a:r>
              <a:rPr lang="cs-CZ" sz="1000" b="0" dirty="0" err="1" smtClean="0">
                <a:latin typeface="Arial" pitchFamily="34" charset="0"/>
                <a:cs typeface="Arial" pitchFamily="34" charset="0"/>
              </a:rPr>
              <a:t>Malecha</a:t>
            </a:r>
            <a:r>
              <a:rPr lang="cs-CZ" sz="1000" b="0" dirty="0" smtClean="0">
                <a:latin typeface="Arial" pitchFamily="34" charset="0"/>
                <a:cs typeface="Arial" pitchFamily="34" charset="0"/>
              </a:rPr>
              <a:t> 1</a:t>
            </a:r>
          </a:p>
          <a:p>
            <a:pPr algn="just"/>
            <a:r>
              <a:rPr lang="cs-CZ" sz="1000" b="0" u="sng" dirty="0" smtClean="0">
                <a:latin typeface="Arial" pitchFamily="34" charset="0"/>
                <a:cs typeface="Arial" pitchFamily="34" charset="0"/>
              </a:rPr>
              <a:t>Sestava: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-Ladislav Novák, </a:t>
            </a:r>
            <a:r>
              <a:rPr lang="cs-CZ" sz="1000" b="0" dirty="0" err="1" smtClean="0">
                <a:latin typeface="Arial" pitchFamily="34" charset="0"/>
                <a:cs typeface="Arial" pitchFamily="34" charset="0"/>
              </a:rPr>
              <a:t>T.Németh</a:t>
            </a:r>
            <a:r>
              <a:rPr lang="cs-CZ" sz="1000" b="0" dirty="0" smtClean="0">
                <a:latin typeface="Arial" pitchFamily="34" charset="0"/>
                <a:cs typeface="Arial" pitchFamily="34" charset="0"/>
              </a:rPr>
              <a:t>, Špaček,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Malecha</a:t>
            </a:r>
            <a:r>
              <a:rPr lang="cs-CZ" sz="1000" b="0" dirty="0" smtClean="0">
                <a:latin typeface="Arial" pitchFamily="34" charset="0"/>
                <a:cs typeface="Arial" pitchFamily="34" charset="0"/>
              </a:rPr>
              <a:t>, Ladič, </a:t>
            </a:r>
          </a:p>
          <a:p>
            <a:pPr algn="just"/>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Daniluk</a:t>
            </a:r>
            <a:r>
              <a:rPr lang="cs-CZ" sz="1000" b="0" dirty="0" smtClean="0">
                <a:latin typeface="Arial" pitchFamily="34" charset="0"/>
                <a:cs typeface="Arial" pitchFamily="34" charset="0"/>
              </a:rPr>
              <a:t>, Jakub Pilař, Holub, Nedvěd , Bílý, Šedivý</a:t>
            </a:r>
          </a:p>
          <a:p>
            <a:pPr algn="just"/>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Z</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Németh</a:t>
            </a:r>
            <a:r>
              <a:rPr lang="cs-CZ" sz="1000" b="0" dirty="0" smtClean="0">
                <a:latin typeface="Arial" pitchFamily="34" charset="0"/>
                <a:cs typeface="Arial" pitchFamily="34" charset="0"/>
              </a:rPr>
              <a:t>  </a:t>
            </a:r>
          </a:p>
          <a:p>
            <a:pPr algn="just"/>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L</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Holec</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T.Grégr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F.Kučera</a:t>
            </a:r>
            <a:r>
              <a:rPr lang="cs-CZ" sz="1000" b="0" dirty="0" smtClean="0">
                <a:latin typeface="Arial" pitchFamily="34" charset="0"/>
                <a:cs typeface="Arial" pitchFamily="34" charset="0"/>
              </a:rPr>
              <a:t> (laik) </a:t>
            </a:r>
            <a:endParaRPr lang="cs-CZ" sz="2000" dirty="0" smtClean="0">
              <a:latin typeface="Constantia" pitchFamily="18" charset="0"/>
            </a:endParaRPr>
          </a:p>
        </p:txBody>
      </p:sp>
      <p:sp>
        <p:nvSpPr>
          <p:cNvPr id="23" name="TextovéPole 22"/>
          <p:cNvSpPr txBox="1"/>
          <p:nvPr/>
        </p:nvSpPr>
        <p:spPr>
          <a:xfrm>
            <a:off x="5400576" y="91108"/>
            <a:ext cx="4752528" cy="1815882"/>
          </a:xfrm>
          <a:prstGeom prst="rect">
            <a:avLst/>
          </a:prstGeom>
          <a:solidFill>
            <a:srgbClr val="FFFF00"/>
          </a:solidFill>
          <a:effectLst>
            <a:innerShdw blurRad="1079500" dist="1117600" dir="11820000">
              <a:srgbClr val="33CC33"/>
            </a:innerShdw>
          </a:effectLst>
          <a:scene3d>
            <a:camera prst="orthographicFront"/>
            <a:lightRig rig="threePt" dir="t"/>
          </a:scene3d>
          <a:sp3d contourW="12700">
            <a:bevelT w="63500" h="146050"/>
            <a:bevelB w="25400" prst="coolSlant"/>
            <a:contourClr>
              <a:schemeClr val="accent1">
                <a:lumMod val="75000"/>
              </a:schemeClr>
            </a:contourClr>
          </a:sp3d>
        </p:spPr>
        <p:txBody>
          <a:bodyPr wrap="square" rtlCol="0">
            <a:spAutoFit/>
          </a:bodyPr>
          <a:lstStyle/>
          <a:p>
            <a:pPr algn="ctr"/>
            <a:r>
              <a:rPr lang="cs-CZ" sz="2800" dirty="0" smtClean="0">
                <a:solidFill>
                  <a:srgbClr val="FF00FF"/>
                </a:solidFill>
                <a:latin typeface="Times New Roman" pitchFamily="18" charset="0"/>
                <a:cs typeface="Times New Roman" pitchFamily="18" charset="0"/>
              </a:rPr>
              <a:t>Nejvyšší letošní porážka starších žáků v Ústeckém přeboru. Šesté místo se vzdálilo  </a:t>
            </a:r>
          </a:p>
        </p:txBody>
      </p:sp>
      <p:pic>
        <p:nvPicPr>
          <p:cNvPr id="24" name="Picture 1"/>
          <p:cNvPicPr>
            <a:picLocks noChangeAspect="1" noChangeArrowheads="1"/>
          </p:cNvPicPr>
          <p:nvPr/>
        </p:nvPicPr>
        <p:blipFill>
          <a:blip r:embed="rId4" cstate="print"/>
          <a:srcRect/>
          <a:stretch>
            <a:fillRect/>
          </a:stretch>
        </p:blipFill>
        <p:spPr bwMode="auto">
          <a:xfrm>
            <a:off x="6696720" y="5275684"/>
            <a:ext cx="19716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416800"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0" name="TextovéPole 9"/>
          <p:cNvSpPr txBox="1"/>
          <p:nvPr/>
        </p:nvSpPr>
        <p:spPr>
          <a:xfrm>
            <a:off x="143992"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2" name="TextovéPole 11"/>
          <p:cNvSpPr txBox="1"/>
          <p:nvPr/>
        </p:nvSpPr>
        <p:spPr>
          <a:xfrm>
            <a:off x="5544592" y="1528361"/>
            <a:ext cx="4608512" cy="2739211"/>
          </a:xfrm>
          <a:prstGeom prst="rect">
            <a:avLst/>
          </a:prstGeom>
          <a:noFill/>
        </p:spPr>
        <p:txBody>
          <a:bodyPr wrap="square" rtlCol="0">
            <a:spAutoFit/>
          </a:bodyPr>
          <a:lstStyle/>
          <a:p>
            <a:pPr algn="just"/>
            <a:r>
              <a:rPr lang="cs-CZ" sz="1600" u="sng" dirty="0" smtClean="0">
                <a:latin typeface="Arial" pitchFamily="34" charset="0"/>
                <a:cs typeface="Arial" pitchFamily="34" charset="0"/>
              </a:rPr>
              <a:t>Patrik </a:t>
            </a:r>
            <a:r>
              <a:rPr lang="cs-CZ" sz="1600" u="sng" dirty="0" err="1" smtClean="0">
                <a:latin typeface="Arial" pitchFamily="34" charset="0"/>
                <a:cs typeface="Arial" pitchFamily="34" charset="0"/>
              </a:rPr>
              <a:t>Gedeon</a:t>
            </a:r>
            <a:r>
              <a:rPr lang="cs-CZ" sz="1600" u="sng" dirty="0" smtClean="0">
                <a:latin typeface="Arial" pitchFamily="34" charset="0"/>
                <a:cs typeface="Arial" pitchFamily="34" charset="0"/>
              </a:rPr>
              <a:t> – kapitán FC Chomutov. Bývalý ligový hráč</a:t>
            </a:r>
          </a:p>
          <a:p>
            <a:pPr algn="just"/>
            <a:r>
              <a:rPr lang="cs-CZ" sz="1400" b="0" dirty="0" smtClean="0">
                <a:latin typeface="Arial" pitchFamily="34" charset="0"/>
                <a:cs typeface="Arial" pitchFamily="34" charset="0"/>
              </a:rPr>
              <a:t>Z naší strany byl 1. poločas velmi dobrý a vedení zasloužené. Ve 2. půli jsme si už mysleli, že zápas je rozhodnutý. Ještě jsme tam měli nějaké šance v úvodu, ale domácí gólman skvěle zachytal. Pak jsme dostali kontaktní gól a kluky ze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to nakoplo. Za výkon ve 2. půli i pro ně bylo vítězství zasloužené.</a:t>
            </a:r>
          </a:p>
          <a:p>
            <a:pPr algn="just"/>
            <a:r>
              <a:rPr lang="cs-CZ" sz="1400" u="sng" dirty="0" smtClean="0">
                <a:latin typeface="Arial" pitchFamily="34" charset="0"/>
                <a:cs typeface="Arial" pitchFamily="34" charset="0"/>
              </a:rPr>
              <a:t>Venku se Vám daří lépe než doma. Čím to je?</a:t>
            </a:r>
          </a:p>
          <a:p>
            <a:pPr algn="just"/>
            <a:r>
              <a:rPr lang="cs-CZ" sz="1400" b="0" dirty="0" smtClean="0">
                <a:latin typeface="Arial" pitchFamily="34" charset="0"/>
                <a:cs typeface="Arial" pitchFamily="34" charset="0"/>
              </a:rPr>
              <a:t>Chceme hrát fotbal. Nehrajeme nakopávanou. Snažíme hrát kombinačně po zemi, ale ne vždycky z toho je vítězství.</a:t>
            </a:r>
          </a:p>
        </p:txBody>
      </p:sp>
      <p:pic>
        <p:nvPicPr>
          <p:cNvPr id="13" name="Picture 2"/>
          <p:cNvPicPr>
            <a:picLocks noChangeAspect="1" noChangeArrowheads="1"/>
          </p:cNvPicPr>
          <p:nvPr/>
        </p:nvPicPr>
        <p:blipFill>
          <a:blip r:embed="rId2" cstate="print"/>
          <a:srcRect/>
          <a:stretch>
            <a:fillRect/>
          </a:stretch>
        </p:blipFill>
        <p:spPr bwMode="auto">
          <a:xfrm>
            <a:off x="6408688" y="4483596"/>
            <a:ext cx="2520000" cy="2268000"/>
          </a:xfrm>
          <a:prstGeom prst="rect">
            <a:avLst/>
          </a:prstGeom>
          <a:noFill/>
          <a:ln w="57150">
            <a:solidFill>
              <a:schemeClr val="accent1">
                <a:lumMod val="50000"/>
              </a:schemeClr>
            </a:solidFill>
            <a:miter lim="800000"/>
            <a:headEnd/>
            <a:tailEnd/>
          </a:ln>
        </p:spPr>
      </p:pic>
      <p:sp>
        <p:nvSpPr>
          <p:cNvPr id="14" name="Obdélník 13"/>
          <p:cNvSpPr/>
          <p:nvPr/>
        </p:nvSpPr>
        <p:spPr>
          <a:xfrm>
            <a:off x="5544592" y="91108"/>
            <a:ext cx="4608512" cy="1200329"/>
          </a:xfrm>
          <a:prstGeom prst="rect">
            <a:avLst/>
          </a:prstGeom>
          <a:blipFill dpi="0" rotWithShape="1">
            <a:blip r:embed="rId3" cstate="print">
              <a:alphaModFix amt="60000"/>
            </a:blip>
            <a:srcRect/>
            <a:stretch>
              <a:fillRect/>
            </a:stretch>
          </a:blipFill>
        </p:spPr>
        <p:txBody>
          <a:bodyPr wrap="square" lIns="91440" tIns="45720" rIns="91440" bIns="45720">
            <a:spAutoFit/>
          </a:bodyPr>
          <a:lstStyle/>
          <a:p>
            <a:pPr algn="ctr"/>
            <a:r>
              <a:rPr lang="cs-CZ" sz="3600" b="1" cap="none" spc="0" dirty="0" smtClean="0">
                <a:ln w="22225" cmpd="sng">
                  <a:solidFill>
                    <a:schemeClr val="accent6">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 zápasové </a:t>
            </a:r>
          </a:p>
          <a:p>
            <a:pPr algn="ctr"/>
            <a:r>
              <a:rPr lang="cs-CZ" sz="3600" b="1" cap="none" spc="0" dirty="0" smtClean="0">
                <a:ln w="22225" cmpd="sng">
                  <a:solidFill>
                    <a:schemeClr val="accent6">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střípky </a:t>
            </a:r>
            <a:endParaRPr lang="cs-CZ" sz="3600" b="1" cap="none" spc="0" dirty="0">
              <a:ln w="22225" cmpd="sng">
                <a:solidFill>
                  <a:schemeClr val="accent6">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6" name="Picture 2"/>
          <p:cNvPicPr>
            <a:picLocks noChangeAspect="1" noChangeArrowheads="1"/>
          </p:cNvPicPr>
          <p:nvPr/>
        </p:nvPicPr>
        <p:blipFill>
          <a:blip r:embed="rId4" cstate="print"/>
          <a:srcRect/>
          <a:stretch>
            <a:fillRect/>
          </a:stretch>
        </p:blipFill>
        <p:spPr bwMode="auto">
          <a:xfrm>
            <a:off x="864071" y="4267852"/>
            <a:ext cx="3001042" cy="2520000"/>
          </a:xfrm>
          <a:prstGeom prst="rect">
            <a:avLst/>
          </a:prstGeom>
          <a:noFill/>
          <a:ln w="9525">
            <a:noFill/>
            <a:miter lim="800000"/>
            <a:headEnd/>
            <a:tailEnd/>
          </a:ln>
        </p:spPr>
      </p:pic>
      <p:graphicFrame>
        <p:nvGraphicFramePr>
          <p:cNvPr id="17" name="Tabulka 16"/>
          <p:cNvGraphicFramePr>
            <a:graphicFrameLocks noGrp="1"/>
          </p:cNvGraphicFramePr>
          <p:nvPr/>
        </p:nvGraphicFramePr>
        <p:xfrm>
          <a:off x="143993" y="1459260"/>
          <a:ext cx="4392487" cy="2592290"/>
        </p:xfrm>
        <a:graphic>
          <a:graphicData uri="http://schemas.openxmlformats.org/drawingml/2006/table">
            <a:tbl>
              <a:tblPr/>
              <a:tblGrid>
                <a:gridCol w="262238"/>
                <a:gridCol w="262238"/>
                <a:gridCol w="1491746"/>
                <a:gridCol w="81682"/>
                <a:gridCol w="249126"/>
                <a:gridCol w="186845"/>
                <a:gridCol w="327797"/>
                <a:gridCol w="186845"/>
                <a:gridCol w="275350"/>
                <a:gridCol w="462195"/>
                <a:gridCol w="340909"/>
                <a:gridCol w="265516"/>
              </a:tblGrid>
              <a:tr h="158308">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2">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779">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10">
                  <a:txBody>
                    <a:bodyPr/>
                    <a:lstStyle/>
                    <a:p>
                      <a:pPr algn="ctr" fontAlgn="ctr"/>
                      <a:r>
                        <a:rPr lang="pl-PL" sz="1200" b="1" i="0" u="none" strike="noStrike">
                          <a:solidFill>
                            <a:srgbClr val="0000CC"/>
                          </a:solidFill>
                          <a:latin typeface="Calibri"/>
                        </a:rPr>
                        <a:t>I.A třída  dorostu  2016/2017 po 10.kole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8308">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V. Šenov/Mikulášovice</a:t>
                      </a: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43:9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1661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Sokol Košťany/Oldřichov</a:t>
                      </a: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48:19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8308">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PLASTON Šluknov</a:t>
                      </a: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44:20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8308">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FF0066"/>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FF0066"/>
                          </a:solidFill>
                          <a:latin typeface="Arial"/>
                        </a:rPr>
                        <a:t>SK Štětí</a:t>
                      </a: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FF0066"/>
                          </a:solidFill>
                          <a:latin typeface="Arial"/>
                        </a:rPr>
                        <a:t>8</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FF0066"/>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66"/>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66"/>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66"/>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66"/>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66"/>
                          </a:solidFill>
                          <a:latin typeface="Arial"/>
                        </a:rPr>
                        <a:t>24:13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66"/>
                          </a:solidFill>
                          <a:latin typeface="Arial"/>
                        </a:rPr>
                        <a:t>17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6820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Duchcov</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19:24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1661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Hvězda Trnovany/Sobědruhy</a:t>
                      </a: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20:29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8308">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Sokol Brozany</a:t>
                      </a: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15:33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8308">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Jiskra V. Březno</a:t>
                      </a:r>
                    </a:p>
                  </a:txBody>
                  <a:tcPr marL="9525" marR="9525" marT="9525" marB="0" anchor="ctr">
                    <a:lnL>
                      <a:noFill/>
                    </a:lnL>
                    <a:lnR>
                      <a:noFill/>
                    </a:lnR>
                    <a:lnT>
                      <a:noFill/>
                    </a:lnT>
                    <a:lnB>
                      <a:noFill/>
                    </a:lnB>
                    <a:solidFill>
                      <a:srgbClr val="99FF99"/>
                    </a:solidFill>
                  </a:tcPr>
                </a:tc>
                <a:tc gridSpan="2">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13:28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8308">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Skorotice</a:t>
                      </a: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15:50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1661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it-IT" sz="900" b="1" i="0" u="none" strike="noStrike">
                          <a:solidFill>
                            <a:srgbClr val="000000"/>
                          </a:solidFill>
                          <a:latin typeface="Arial"/>
                        </a:rPr>
                        <a:t>TJ Spartak Boletice n.L./ Modrá</a:t>
                      </a: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11:27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8308">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2">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pPr algn="l" fontAlgn="b"/>
                      <a:endParaRPr lang="cs-CZ" sz="900" b="0" i="0" u="none" strike="noStrike">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19" name="TextovéPole 18"/>
          <p:cNvSpPr txBox="1"/>
          <p:nvPr/>
        </p:nvSpPr>
        <p:spPr>
          <a:xfrm>
            <a:off x="143991" y="91108"/>
            <a:ext cx="4392488" cy="1200329"/>
          </a:xfrm>
          <a:prstGeom prst="rect">
            <a:avLst/>
          </a:prstGeom>
          <a:solidFill>
            <a:srgbClr val="FFFF99"/>
          </a:solidFill>
          <a:ln w="60325">
            <a:solidFill>
              <a:schemeClr val="tx1"/>
            </a:solidFill>
          </a:ln>
          <a:effectLst>
            <a:innerShdw blurRad="825500" dist="2489200" dir="18900000">
              <a:prstClr val="black">
                <a:alpha val="50000"/>
              </a:prstClr>
            </a:innerShdw>
          </a:effectLst>
          <a:scene3d>
            <a:camera prst="orthographicFront"/>
            <a:lightRig rig="threePt" dir="t"/>
          </a:scene3d>
          <a:sp3d extrusionH="76200" contourW="12700" prstMaterial="softEdge">
            <a:extrusionClr>
              <a:schemeClr val="accent1">
                <a:lumMod val="40000"/>
                <a:lumOff val="60000"/>
              </a:schemeClr>
            </a:extrusionClr>
            <a:contourClr>
              <a:srgbClr val="FFFF00"/>
            </a:contourClr>
          </a:sp3d>
        </p:spPr>
        <p:txBody>
          <a:bodyPr wrap="square" rtlCol="0">
            <a:spAutoFit/>
          </a:bodyPr>
          <a:lstStyle/>
          <a:p>
            <a:pPr algn="ctr"/>
            <a:r>
              <a:rPr lang="cs-CZ" sz="2400" dirty="0" smtClean="0">
                <a:latin typeface="Cambria Math" pitchFamily="18" charset="0"/>
                <a:ea typeface="Cambria Math" pitchFamily="18" charset="0"/>
              </a:rPr>
              <a:t>Pokud dnes dorostenci vyhrají , tak skončí po podzimu na 3. místě I.A třídy</a:t>
            </a:r>
          </a:p>
        </p:txBody>
      </p:sp>
      <p:sp>
        <p:nvSpPr>
          <p:cNvPr id="20" name="TextovéPole 19"/>
          <p:cNvSpPr txBox="1"/>
          <p:nvPr/>
        </p:nvSpPr>
        <p:spPr>
          <a:xfrm>
            <a:off x="864072" y="6840115"/>
            <a:ext cx="3024336" cy="307777"/>
          </a:xfrm>
          <a:prstGeom prst="rect">
            <a:avLst/>
          </a:prstGeom>
          <a:solidFill>
            <a:schemeClr val="tx1">
              <a:lumMod val="65000"/>
              <a:lumOff val="35000"/>
            </a:schemeClr>
          </a:solidFill>
        </p:spPr>
        <p:txBody>
          <a:bodyPr wrap="square" rtlCol="0">
            <a:spAutoFit/>
          </a:bodyPr>
          <a:lstStyle/>
          <a:p>
            <a:pPr algn="ctr"/>
            <a:r>
              <a:rPr lang="cs-CZ" sz="1400" u="sng" dirty="0" err="1" smtClean="0">
                <a:solidFill>
                  <a:schemeClr val="bg1">
                    <a:lumMod val="95000"/>
                  </a:schemeClr>
                </a:solidFill>
                <a:latin typeface="Bookman Old Style" pitchFamily="18" charset="0"/>
              </a:rPr>
              <a:t>Štětí</a:t>
            </a:r>
            <a:r>
              <a:rPr lang="cs-CZ" sz="1400" u="sng" dirty="0" smtClean="0">
                <a:solidFill>
                  <a:schemeClr val="bg1">
                    <a:lumMod val="95000"/>
                  </a:schemeClr>
                </a:solidFill>
                <a:latin typeface="Bookman Old Style" pitchFamily="18" charset="0"/>
              </a:rPr>
              <a:t> – </a:t>
            </a:r>
            <a:r>
              <a:rPr lang="cs-CZ" sz="1400" u="sng" dirty="0" err="1" smtClean="0">
                <a:solidFill>
                  <a:schemeClr val="bg1">
                    <a:lumMod val="95000"/>
                  </a:schemeClr>
                </a:solidFill>
                <a:latin typeface="Bookman Old Style" pitchFamily="18" charset="0"/>
              </a:rPr>
              <a:t>Skorotice</a:t>
            </a:r>
            <a:r>
              <a:rPr lang="cs-CZ" sz="1400" u="sng" dirty="0" smtClean="0">
                <a:solidFill>
                  <a:schemeClr val="bg1">
                    <a:lumMod val="95000"/>
                  </a:schemeClr>
                </a:solidFill>
                <a:latin typeface="Bookman Old Style" pitchFamily="18" charset="0"/>
              </a:rPr>
              <a:t> 22.10.2016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87218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sp>
        <p:nvSpPr>
          <p:cNvPr id="13" name="TextovéPole 12"/>
          <p:cNvSpPr txBox="1"/>
          <p:nvPr/>
        </p:nvSpPr>
        <p:spPr>
          <a:xfrm>
            <a:off x="143992" y="91108"/>
            <a:ext cx="4392488" cy="2677656"/>
          </a:xfrm>
          <a:prstGeom prst="rect">
            <a:avLst/>
          </a:prstGeom>
          <a:blipFill dpi="0" rotWithShape="1">
            <a:blip r:embed="rId2" cstate="print">
              <a:alphaModFix amt="45000"/>
            </a:blip>
            <a:srcRect/>
            <a:stretch>
              <a:fillRect/>
            </a:stretch>
          </a:blipFill>
          <a:ln w="41275">
            <a:solidFill>
              <a:srgbClr val="9933FF"/>
            </a:solidFill>
          </a:ln>
        </p:spPr>
        <p:txBody>
          <a:bodyPr wrap="square" rtlCol="0">
            <a:spAutoFit/>
          </a:bodyPr>
          <a:lstStyle/>
          <a:p>
            <a:pPr algn="ctr"/>
            <a:r>
              <a:rPr lang="cs-CZ" sz="2400" dirty="0" smtClean="0">
                <a:effectLst>
                  <a:outerShdw blurRad="38100" dist="38100" dir="2700000" algn="tl">
                    <a:srgbClr val="000000">
                      <a:alpha val="43137"/>
                    </a:srgbClr>
                  </a:outerShdw>
                </a:effectLst>
                <a:latin typeface="Constantia" pitchFamily="18" charset="0"/>
                <a:ea typeface="Cambria Math" pitchFamily="18" charset="0"/>
              </a:rPr>
              <a:t>Společně s brankářem </a:t>
            </a:r>
            <a:r>
              <a:rPr lang="cs-CZ" sz="2400" dirty="0" err="1" smtClean="0">
                <a:effectLst>
                  <a:outerShdw blurRad="38100" dist="38100" dir="2700000" algn="tl">
                    <a:srgbClr val="000000">
                      <a:alpha val="43137"/>
                    </a:srgbClr>
                  </a:outerShdw>
                </a:effectLst>
                <a:latin typeface="Constantia" pitchFamily="18" charset="0"/>
                <a:ea typeface="Cambria Math" pitchFamily="18" charset="0"/>
              </a:rPr>
              <a:t>Štětí</a:t>
            </a:r>
            <a:r>
              <a:rPr lang="cs-CZ" sz="2400" dirty="0" smtClean="0">
                <a:effectLst>
                  <a:outerShdw blurRad="38100" dist="38100" dir="2700000" algn="tl">
                    <a:srgbClr val="000000">
                      <a:alpha val="43137"/>
                    </a:srgbClr>
                  </a:outerShdw>
                </a:effectLst>
                <a:latin typeface="Constantia" pitchFamily="18" charset="0"/>
                <a:ea typeface="Cambria Math" pitchFamily="18" charset="0"/>
              </a:rPr>
              <a:t> Václavem </a:t>
            </a:r>
            <a:r>
              <a:rPr lang="cs-CZ" sz="2400" dirty="0" err="1" smtClean="0">
                <a:effectLst>
                  <a:outerShdw blurRad="38100" dist="38100" dir="2700000" algn="tl">
                    <a:srgbClr val="000000">
                      <a:alpha val="43137"/>
                    </a:srgbClr>
                  </a:outerShdw>
                </a:effectLst>
                <a:latin typeface="Constantia" pitchFamily="18" charset="0"/>
                <a:ea typeface="Cambria Math" pitchFamily="18" charset="0"/>
              </a:rPr>
              <a:t>Michovským</a:t>
            </a:r>
            <a:r>
              <a:rPr lang="cs-CZ" sz="2400" dirty="0" smtClean="0">
                <a:effectLst>
                  <a:outerShdw blurRad="38100" dist="38100" dir="2700000" algn="tl">
                    <a:srgbClr val="000000">
                      <a:alpha val="43137"/>
                    </a:srgbClr>
                  </a:outerShdw>
                </a:effectLst>
                <a:latin typeface="Constantia" pitchFamily="18" charset="0"/>
                <a:ea typeface="Cambria Math" pitchFamily="18" charset="0"/>
              </a:rPr>
              <a:t> byl hráčem zápasu proti Chomutovu </a:t>
            </a:r>
          </a:p>
          <a:p>
            <a:pPr algn="ctr"/>
            <a:r>
              <a:rPr lang="cs-CZ" sz="3600" dirty="0" smtClean="0">
                <a:ln>
                  <a:solidFill>
                    <a:srgbClr val="FF3399"/>
                  </a:solidFill>
                </a:ln>
                <a:solidFill>
                  <a:srgbClr val="FFFF00"/>
                </a:solidFill>
                <a:effectLst>
                  <a:outerShdw blurRad="38100" dist="38100" dir="2700000" algn="tl">
                    <a:srgbClr val="000000">
                      <a:alpha val="43137"/>
                    </a:srgbClr>
                  </a:outerShdw>
                </a:effectLst>
                <a:latin typeface="Eras Bold ITC" pitchFamily="34" charset="0"/>
                <a:ea typeface="Cambria Math" pitchFamily="18" charset="0"/>
              </a:rPr>
              <a:t>Jiří B</a:t>
            </a:r>
            <a:r>
              <a:rPr lang="de-DE" sz="3600" dirty="0" smtClean="0">
                <a:ln>
                  <a:solidFill>
                    <a:srgbClr val="FF3399"/>
                  </a:solidFill>
                </a:ln>
                <a:solidFill>
                  <a:srgbClr val="FFFF00"/>
                </a:solidFill>
                <a:effectLst>
                  <a:outerShdw blurRad="38100" dist="38100" dir="2700000" algn="tl">
                    <a:srgbClr val="000000">
                      <a:alpha val="43137"/>
                    </a:srgbClr>
                  </a:outerShdw>
                </a:effectLst>
                <a:latin typeface="Eras Bold ITC" pitchFamily="34" charset="0"/>
                <a:ea typeface="Cambria Math" pitchFamily="18" charset="0"/>
              </a:rPr>
              <a:t>ö</a:t>
            </a:r>
            <a:r>
              <a:rPr lang="cs-CZ" sz="3600" dirty="0" smtClean="0">
                <a:ln>
                  <a:solidFill>
                    <a:srgbClr val="FF3399"/>
                  </a:solidFill>
                </a:ln>
                <a:solidFill>
                  <a:srgbClr val="FFFF00"/>
                </a:solidFill>
                <a:effectLst>
                  <a:outerShdw blurRad="38100" dist="38100" dir="2700000" algn="tl">
                    <a:srgbClr val="000000">
                      <a:alpha val="43137"/>
                    </a:srgbClr>
                  </a:outerShdw>
                </a:effectLst>
                <a:latin typeface="Eras Bold ITC" pitchFamily="34" charset="0"/>
                <a:ea typeface="Cambria Math" pitchFamily="18" charset="0"/>
              </a:rPr>
              <a:t>hm</a:t>
            </a:r>
          </a:p>
          <a:p>
            <a:pPr algn="ctr"/>
            <a:r>
              <a:rPr lang="cs-CZ" sz="3600" dirty="0" smtClean="0">
                <a:ln>
                  <a:solidFill>
                    <a:srgbClr val="FF3399"/>
                  </a:solidFill>
                </a:ln>
                <a:solidFill>
                  <a:srgbClr val="FFFF00"/>
                </a:solidFill>
                <a:effectLst>
                  <a:outerShdw blurRad="38100" dist="38100" dir="2700000" algn="tl">
                    <a:srgbClr val="000000">
                      <a:alpha val="43137"/>
                    </a:srgbClr>
                  </a:outerShdw>
                </a:effectLst>
                <a:latin typeface="Eras Bold ITC" pitchFamily="34" charset="0"/>
                <a:ea typeface="Cambria Math" pitchFamily="18" charset="0"/>
              </a:rPr>
              <a:t> útočník </a:t>
            </a:r>
            <a:r>
              <a:rPr lang="cs-CZ" sz="3600" dirty="0" err="1" smtClean="0">
                <a:ln>
                  <a:solidFill>
                    <a:srgbClr val="FF3399"/>
                  </a:solidFill>
                </a:ln>
                <a:solidFill>
                  <a:srgbClr val="FFFF00"/>
                </a:solidFill>
                <a:effectLst>
                  <a:outerShdw blurRad="38100" dist="38100" dir="2700000" algn="tl">
                    <a:srgbClr val="000000">
                      <a:alpha val="43137"/>
                    </a:srgbClr>
                  </a:outerShdw>
                </a:effectLst>
                <a:latin typeface="Eras Bold ITC" pitchFamily="34" charset="0"/>
                <a:ea typeface="Cambria Math" pitchFamily="18" charset="0"/>
              </a:rPr>
              <a:t>Štětí</a:t>
            </a:r>
            <a:endParaRPr lang="cs-CZ" sz="3200" dirty="0" smtClean="0">
              <a:ln>
                <a:solidFill>
                  <a:srgbClr val="FF3399"/>
                </a:solidFill>
              </a:ln>
              <a:solidFill>
                <a:srgbClr val="FFFF00"/>
              </a:solidFill>
              <a:effectLst>
                <a:outerShdw blurRad="38100" dist="38100" dir="2700000" algn="tl">
                  <a:srgbClr val="000000">
                    <a:alpha val="43137"/>
                  </a:srgbClr>
                </a:outerShdw>
              </a:effectLst>
              <a:latin typeface="Eras Bold ITC" pitchFamily="34" charset="0"/>
              <a:ea typeface="Cambria Math" pitchFamily="18" charset="0"/>
            </a:endParaRPr>
          </a:p>
        </p:txBody>
      </p:sp>
      <p:sp>
        <p:nvSpPr>
          <p:cNvPr id="14" name="TextovéPole 13"/>
          <p:cNvSpPr txBox="1"/>
          <p:nvPr/>
        </p:nvSpPr>
        <p:spPr>
          <a:xfrm>
            <a:off x="71984" y="2883158"/>
            <a:ext cx="4464496" cy="1600438"/>
          </a:xfrm>
          <a:prstGeom prst="rect">
            <a:avLst/>
          </a:prstGeom>
          <a:noFill/>
        </p:spPr>
        <p:txBody>
          <a:bodyPr wrap="square" rtlCol="0">
            <a:spAutoFit/>
          </a:bodyPr>
          <a:lstStyle/>
          <a:p>
            <a:pPr algn="just"/>
            <a:r>
              <a:rPr lang="cs-CZ" sz="1400" b="0" dirty="0" smtClean="0">
                <a:latin typeface="Calibri" pitchFamily="34" charset="0"/>
              </a:rPr>
              <a:t>Zápas to byl zajímavý. První poločas jsme nezvládli. Dostali jsme 2 hloupý góly. O přestávku jsme z toho byli smutní . Chtěli jsme dát rychle kontaktní gól. Povedlo se to. Během minuty jsme vyrovnali. Hosty jsme zaskočili. Přidali jsme 3. a 4. gól a pak už jsme si vítězství pohlídali. Bohužel </a:t>
            </a:r>
            <a:r>
              <a:rPr lang="cs-CZ" sz="1400" b="0" dirty="0" err="1" smtClean="0">
                <a:latin typeface="Calibri" pitchFamily="34" charset="0"/>
              </a:rPr>
              <a:t>jsm</a:t>
            </a:r>
            <a:r>
              <a:rPr lang="cs-CZ" sz="1400" b="0" dirty="0" smtClean="0">
                <a:latin typeface="Calibri" pitchFamily="34" charset="0"/>
              </a:rPr>
              <a:t> e také často chybovali a hosty pouštěli do vyložených šancí, ale Venca v brance nás podržel. Zaplať </a:t>
            </a:r>
            <a:r>
              <a:rPr lang="cs-CZ" sz="1400" b="0" dirty="0" err="1" smtClean="0">
                <a:latin typeface="Calibri" pitchFamily="34" charset="0"/>
              </a:rPr>
              <a:t>pánb</a:t>
            </a:r>
            <a:r>
              <a:rPr lang="cs-CZ" sz="1400" b="0" dirty="0" smtClean="0">
                <a:latin typeface="Calibri" pitchFamily="34" charset="0"/>
              </a:rPr>
              <a:t>   </a:t>
            </a:r>
            <a:endParaRPr lang="cs-CZ" sz="1600" b="0" dirty="0" smtClean="0">
              <a:latin typeface="Calibri" pitchFamily="34" charset="0"/>
            </a:endParaRPr>
          </a:p>
        </p:txBody>
      </p:sp>
      <p:pic>
        <p:nvPicPr>
          <p:cNvPr id="15" name="Picture 3"/>
          <p:cNvPicPr>
            <a:picLocks noChangeAspect="1" noChangeArrowheads="1"/>
          </p:cNvPicPr>
          <p:nvPr/>
        </p:nvPicPr>
        <p:blipFill>
          <a:blip r:embed="rId3" cstate="print"/>
          <a:srcRect/>
          <a:stretch>
            <a:fillRect/>
          </a:stretch>
        </p:blipFill>
        <p:spPr bwMode="auto">
          <a:xfrm>
            <a:off x="71984" y="4555868"/>
            <a:ext cx="4281750" cy="2376000"/>
          </a:xfrm>
          <a:prstGeom prst="rect">
            <a:avLst/>
          </a:prstGeom>
          <a:noFill/>
          <a:ln w="38100">
            <a:solidFill>
              <a:schemeClr val="accent1">
                <a:lumMod val="75000"/>
              </a:schemeClr>
            </a:solidFill>
            <a:prstDash val="dash"/>
            <a:miter lim="800000"/>
            <a:headEnd/>
            <a:tailEnd/>
          </a:ln>
        </p:spPr>
      </p:pic>
      <p:graphicFrame>
        <p:nvGraphicFramePr>
          <p:cNvPr id="16" name="Tabulka 15"/>
          <p:cNvGraphicFramePr>
            <a:graphicFrameLocks noGrp="1"/>
          </p:cNvGraphicFramePr>
          <p:nvPr/>
        </p:nvGraphicFramePr>
        <p:xfrm>
          <a:off x="5400576" y="91108"/>
          <a:ext cx="4680520" cy="6309567"/>
        </p:xfrm>
        <a:graphic>
          <a:graphicData uri="http://schemas.openxmlformats.org/drawingml/2006/table">
            <a:tbl>
              <a:tblPr/>
              <a:tblGrid>
                <a:gridCol w="1006724"/>
                <a:gridCol w="1701664"/>
                <a:gridCol w="1250895"/>
                <a:gridCol w="721237"/>
              </a:tblGrid>
              <a:tr h="187821">
                <a:tc gridSpan="4">
                  <a:txBody>
                    <a:bodyPr/>
                    <a:lstStyle/>
                    <a:p>
                      <a:pPr algn="ctr" fontAlgn="ctr"/>
                      <a:r>
                        <a:rPr lang="pl-PL" sz="1800" b="1" i="0" u="none" strike="noStrike" dirty="0">
                          <a:solidFill>
                            <a:srgbClr val="184B81"/>
                          </a:solidFill>
                          <a:latin typeface="Arial"/>
                        </a:rPr>
                        <a:t>9. kolo I.A třídy dorostu </a:t>
                      </a:r>
                    </a:p>
                  </a:txBody>
                  <a:tcPr marL="9035" marR="9035" marT="9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408513">
                <a:tc>
                  <a:txBody>
                    <a:bodyPr/>
                    <a:lstStyle/>
                    <a:p>
                      <a:pPr algn="ctr" fontAlgn="ctr"/>
                      <a:r>
                        <a:rPr lang="cs-CZ" sz="1200" b="1" i="0" u="none" strike="noStrike" dirty="0">
                          <a:solidFill>
                            <a:srgbClr val="000000"/>
                          </a:solidFill>
                          <a:latin typeface="Arial"/>
                        </a:rPr>
                        <a:t>22.10.2016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latin typeface="Arial"/>
                        </a:rPr>
                        <a:t>TJ Hvězda </a:t>
                      </a:r>
                      <a:r>
                        <a:rPr lang="cs-CZ" sz="1200" b="1" i="0" u="none" strike="noStrike" dirty="0" err="1">
                          <a:solidFill>
                            <a:srgbClr val="000000"/>
                          </a:solidFill>
                          <a:latin typeface="Arial"/>
                        </a:rPr>
                        <a:t>Trnovany</a:t>
                      </a:r>
                      <a:r>
                        <a:rPr lang="cs-CZ" sz="1200" b="1" i="0" u="none" strike="noStrike" dirty="0">
                          <a:solidFill>
                            <a:srgbClr val="000000"/>
                          </a:solidFill>
                          <a:latin typeface="Arial"/>
                        </a:rPr>
                        <a:t>/</a:t>
                      </a:r>
                      <a:r>
                        <a:rPr lang="cs-CZ" sz="1200" b="1" i="0" u="none" strike="noStrike" dirty="0" err="1">
                          <a:solidFill>
                            <a:srgbClr val="000000"/>
                          </a:solidFill>
                          <a:latin typeface="Arial"/>
                        </a:rPr>
                        <a:t>Sobědruhy</a:t>
                      </a:r>
                      <a:r>
                        <a:rPr lang="cs-CZ" sz="1200" b="1" i="0" u="none" strike="noStrike" dirty="0">
                          <a:solidFill>
                            <a:srgbClr val="00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Arial"/>
                        </a:rPr>
                        <a:t>FK Jiskra V. Březno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latin typeface="Calibri"/>
                        </a:rPr>
                        <a:t> </a:t>
                      </a:r>
                      <a:r>
                        <a:rPr lang="cs-CZ" sz="1600" b="1" i="0" u="none" strike="noStrike" dirty="0" smtClean="0">
                          <a:solidFill>
                            <a:srgbClr val="000000"/>
                          </a:solidFill>
                          <a:latin typeface="Calibri"/>
                        </a:rPr>
                        <a:t>4:2</a:t>
                      </a:r>
                      <a:endParaRPr lang="cs-CZ" sz="1600" b="1" i="0" u="none" strike="noStrike" dirty="0">
                        <a:solidFill>
                          <a:srgbClr val="000000"/>
                        </a:solidFill>
                        <a:latin typeface="Calibri"/>
                      </a:endParaRP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8513">
                <a:tc>
                  <a:txBody>
                    <a:bodyPr/>
                    <a:lstStyle/>
                    <a:p>
                      <a:pPr algn="ctr" fontAlgn="ctr"/>
                      <a:r>
                        <a:rPr lang="cs-CZ" sz="1200" b="1" i="0" u="none" strike="noStrike">
                          <a:solidFill>
                            <a:srgbClr val="000000"/>
                          </a:solidFill>
                          <a:latin typeface="Arial"/>
                        </a:rPr>
                        <a:t>22.10.2016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latin typeface="Arial"/>
                        </a:rPr>
                        <a:t>TJ Sokol </a:t>
                      </a:r>
                      <a:r>
                        <a:rPr lang="cs-CZ" sz="1200" b="1" i="0" u="none" strike="noStrike" dirty="0" err="1">
                          <a:solidFill>
                            <a:srgbClr val="000000"/>
                          </a:solidFill>
                          <a:latin typeface="Arial"/>
                        </a:rPr>
                        <a:t>Košťany</a:t>
                      </a:r>
                      <a:r>
                        <a:rPr lang="cs-CZ" sz="1200" b="1" i="0" u="none" strike="noStrike" dirty="0">
                          <a:solidFill>
                            <a:srgbClr val="000000"/>
                          </a:solidFill>
                          <a:latin typeface="Arial"/>
                        </a:rPr>
                        <a:t>/</a:t>
                      </a:r>
                      <a:r>
                        <a:rPr lang="cs-CZ" sz="1200" b="1" i="0" u="none" strike="noStrike" dirty="0" err="1">
                          <a:solidFill>
                            <a:srgbClr val="000000"/>
                          </a:solidFill>
                          <a:latin typeface="Arial"/>
                        </a:rPr>
                        <a:t>Oldřichov</a:t>
                      </a:r>
                      <a:r>
                        <a:rPr lang="cs-CZ" sz="1200" b="1" i="0" u="none" strike="noStrike" dirty="0">
                          <a:solidFill>
                            <a:srgbClr val="00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latin typeface="Calibri"/>
                        </a:rPr>
                        <a:t> </a:t>
                      </a:r>
                      <a:r>
                        <a:rPr lang="cs-CZ" sz="1600" b="1" i="0" u="none" strike="noStrike" dirty="0" smtClean="0">
                          <a:solidFill>
                            <a:srgbClr val="000000"/>
                          </a:solidFill>
                          <a:latin typeface="Calibri"/>
                        </a:rPr>
                        <a:t>12:2</a:t>
                      </a:r>
                      <a:endParaRPr lang="cs-CZ" sz="1600" b="1" i="0" u="none" strike="noStrike" dirty="0">
                        <a:solidFill>
                          <a:srgbClr val="000000"/>
                        </a:solidFill>
                        <a:latin typeface="Calibri"/>
                      </a:endParaRP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8513">
                <a:tc>
                  <a:txBody>
                    <a:bodyPr/>
                    <a:lstStyle/>
                    <a:p>
                      <a:pPr algn="ctr" fontAlgn="ctr"/>
                      <a:r>
                        <a:rPr lang="cs-CZ" sz="1200" b="1" i="0" u="none" strike="noStrike">
                          <a:solidFill>
                            <a:srgbClr val="FF0000"/>
                          </a:solidFill>
                          <a:latin typeface="Arial"/>
                        </a:rPr>
                        <a:t>22.10.2016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FF0000"/>
                          </a:solidFill>
                          <a:latin typeface="Arial"/>
                        </a:rPr>
                        <a:t>SK Štětí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FF0000"/>
                          </a:solidFill>
                          <a:latin typeface="Arial"/>
                        </a:rPr>
                        <a:t>TJ </a:t>
                      </a:r>
                      <a:r>
                        <a:rPr lang="cs-CZ" sz="1200" b="1" i="0" u="none" strike="noStrike" dirty="0" err="1">
                          <a:solidFill>
                            <a:srgbClr val="FF0000"/>
                          </a:solidFill>
                          <a:latin typeface="Arial"/>
                        </a:rPr>
                        <a:t>Skorotice</a:t>
                      </a:r>
                      <a:r>
                        <a:rPr lang="cs-CZ" sz="1200" b="1" i="0" u="none" strike="noStrike" dirty="0">
                          <a:solidFill>
                            <a:srgbClr val="FF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FF0000"/>
                          </a:solidFill>
                          <a:latin typeface="Calibri"/>
                        </a:rPr>
                        <a:t> </a:t>
                      </a:r>
                      <a:r>
                        <a:rPr lang="cs-CZ" sz="1600" b="1" i="0" u="none" strike="noStrike" dirty="0" smtClean="0">
                          <a:solidFill>
                            <a:srgbClr val="FF0000"/>
                          </a:solidFill>
                          <a:latin typeface="Calibri"/>
                        </a:rPr>
                        <a:t>5:1</a:t>
                      </a:r>
                      <a:endParaRPr lang="cs-CZ" sz="1600" b="1" i="0" u="none" strike="noStrike" dirty="0">
                        <a:solidFill>
                          <a:srgbClr val="FF0000"/>
                        </a:solidFill>
                        <a:latin typeface="Calibri"/>
                      </a:endParaRP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8513">
                <a:tc>
                  <a:txBody>
                    <a:bodyPr/>
                    <a:lstStyle/>
                    <a:p>
                      <a:pPr algn="ctr" fontAlgn="ctr"/>
                      <a:r>
                        <a:rPr lang="cs-CZ" sz="1200" b="1" i="0" u="none" strike="noStrike">
                          <a:solidFill>
                            <a:srgbClr val="000000"/>
                          </a:solidFill>
                          <a:latin typeface="Arial"/>
                        </a:rPr>
                        <a:t>23.10.2016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latin typeface="Arial"/>
                        </a:rPr>
                        <a:t>TJ Spartak Boletice n.L./ Modrá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Arial"/>
                        </a:rPr>
                        <a:t>SK PLASTON Šluknov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smtClean="0">
                          <a:solidFill>
                            <a:srgbClr val="000000"/>
                          </a:solidFill>
                          <a:latin typeface="Calibri"/>
                        </a:rPr>
                        <a:t>1:5</a:t>
                      </a:r>
                      <a:r>
                        <a:rPr lang="cs-CZ" sz="1600" b="1" i="0" u="none" strike="noStrike" dirty="0">
                          <a:solidFill>
                            <a:srgbClr val="000000"/>
                          </a:solidFill>
                          <a:latin typeface="Calibri"/>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87821">
                <a:tc gridSpan="4">
                  <a:txBody>
                    <a:bodyPr/>
                    <a:lstStyle/>
                    <a:p>
                      <a:pPr algn="ctr" fontAlgn="ctr"/>
                      <a:r>
                        <a:rPr lang="pl-PL" sz="1600" b="1" i="0" u="none" strike="noStrike" dirty="0">
                          <a:solidFill>
                            <a:srgbClr val="184B81"/>
                          </a:solidFill>
                          <a:latin typeface="Arial"/>
                        </a:rPr>
                        <a:t>10. kolo  I.A třídy dorostu </a:t>
                      </a:r>
                    </a:p>
                  </a:txBody>
                  <a:tcPr marL="9035" marR="9035" marT="9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408513">
                <a:tc>
                  <a:txBody>
                    <a:bodyPr/>
                    <a:lstStyle/>
                    <a:p>
                      <a:pPr algn="ctr" fontAlgn="ctr"/>
                      <a:r>
                        <a:rPr lang="cs-CZ" sz="1200" b="1" i="0" u="none" strike="noStrike" dirty="0">
                          <a:solidFill>
                            <a:srgbClr val="000000"/>
                          </a:solidFill>
                          <a:latin typeface="Arial"/>
                        </a:rPr>
                        <a:t>28.10.2016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Arial"/>
                        </a:rPr>
                        <a:t>FK Duchcov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latin typeface="Arial"/>
                        </a:rPr>
                        <a:t>SK V. </a:t>
                      </a:r>
                      <a:r>
                        <a:rPr lang="cs-CZ" sz="1200" b="1" i="0" u="none" strike="noStrike" dirty="0" err="1">
                          <a:solidFill>
                            <a:srgbClr val="000000"/>
                          </a:solidFill>
                          <a:latin typeface="Arial"/>
                        </a:rPr>
                        <a:t>Šenov</a:t>
                      </a:r>
                      <a:r>
                        <a:rPr lang="cs-CZ" sz="1200" b="1" i="0" u="none" strike="noStrike" dirty="0">
                          <a:solidFill>
                            <a:srgbClr val="000000"/>
                          </a:solidFill>
                          <a:latin typeface="Arial"/>
                        </a:rPr>
                        <a:t>/</a:t>
                      </a:r>
                      <a:r>
                        <a:rPr lang="cs-CZ" sz="1200" b="1" i="0" u="none" strike="noStrike" dirty="0" err="1">
                          <a:solidFill>
                            <a:srgbClr val="000000"/>
                          </a:solidFill>
                          <a:latin typeface="Arial"/>
                        </a:rPr>
                        <a:t>Mikulášovice</a:t>
                      </a:r>
                      <a:endParaRPr lang="cs-CZ" sz="1200" b="1" i="0" u="none" strike="noStrike" dirty="0">
                        <a:solidFill>
                          <a:srgbClr val="000000"/>
                        </a:solidFill>
                        <a:latin typeface="Arial"/>
                      </a:endParaRP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smtClean="0">
                          <a:solidFill>
                            <a:srgbClr val="000000"/>
                          </a:solidFill>
                          <a:latin typeface="Calibri"/>
                        </a:rPr>
                        <a:t>0:7</a:t>
                      </a:r>
                      <a:r>
                        <a:rPr lang="cs-CZ" sz="1400" b="1" i="0" u="none" strike="noStrike" dirty="0">
                          <a:solidFill>
                            <a:srgbClr val="000000"/>
                          </a:solidFill>
                          <a:latin typeface="Calibri"/>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62510">
                <a:tc>
                  <a:txBody>
                    <a:bodyPr/>
                    <a:lstStyle/>
                    <a:p>
                      <a:pPr algn="ctr" fontAlgn="ctr"/>
                      <a:r>
                        <a:rPr lang="cs-CZ" sz="1200" b="1" i="0" u="none" strike="noStrike">
                          <a:solidFill>
                            <a:srgbClr val="000000"/>
                          </a:solidFill>
                          <a:latin typeface="Arial"/>
                        </a:rPr>
                        <a:t>29.10.2016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latin typeface="Arial"/>
                        </a:rPr>
                        <a:t>SK PLASTON Šluknov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Arial"/>
                        </a:rPr>
                        <a:t>TJ Hvězda Trnovany/Sobědruhy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latin typeface="Calibri"/>
                        </a:rPr>
                        <a:t> </a:t>
                      </a:r>
                      <a:r>
                        <a:rPr lang="cs-CZ" sz="1400" b="1" i="0" u="none" strike="noStrike" dirty="0" smtClean="0">
                          <a:solidFill>
                            <a:srgbClr val="000000"/>
                          </a:solidFill>
                          <a:latin typeface="Calibri"/>
                        </a:rPr>
                        <a:t>4:2</a:t>
                      </a:r>
                      <a:endParaRPr lang="cs-CZ" sz="1400" b="1" i="0" u="none" strike="noStrike" dirty="0">
                        <a:solidFill>
                          <a:srgbClr val="000000"/>
                        </a:solidFill>
                        <a:latin typeface="Calibri"/>
                      </a:endParaRP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8513">
                <a:tc>
                  <a:txBody>
                    <a:bodyPr/>
                    <a:lstStyle/>
                    <a:p>
                      <a:pPr algn="ctr" fontAlgn="ctr"/>
                      <a:r>
                        <a:rPr lang="cs-CZ" sz="1200" b="1" i="0" u="none" strike="noStrike">
                          <a:solidFill>
                            <a:srgbClr val="000000"/>
                          </a:solidFill>
                          <a:latin typeface="Arial"/>
                        </a:rPr>
                        <a:t>29.10.2016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000000"/>
                          </a:solidFill>
                          <a:latin typeface="Arial"/>
                        </a:rPr>
                        <a:t>TJ Skorotice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latin typeface="Calibri"/>
                        </a:rPr>
                        <a:t> </a:t>
                      </a:r>
                      <a:r>
                        <a:rPr lang="cs-CZ" sz="1400" b="1" i="0" u="none" strike="noStrike" dirty="0" smtClean="0">
                          <a:solidFill>
                            <a:srgbClr val="000000"/>
                          </a:solidFill>
                          <a:latin typeface="Calibri"/>
                        </a:rPr>
                        <a:t>4:3 PK</a:t>
                      </a:r>
                      <a:endParaRPr lang="cs-CZ" sz="1400" b="1" i="0" u="none" strike="noStrike" dirty="0">
                        <a:solidFill>
                          <a:srgbClr val="000000"/>
                        </a:solidFill>
                        <a:latin typeface="Calibri"/>
                      </a:endParaRP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75205">
                <a:tc>
                  <a:txBody>
                    <a:bodyPr/>
                    <a:lstStyle/>
                    <a:p>
                      <a:pPr algn="ctr" fontAlgn="ctr"/>
                      <a:r>
                        <a:rPr lang="cs-CZ" sz="1200" b="1" i="0" u="none" strike="noStrike">
                          <a:solidFill>
                            <a:srgbClr val="FF0000"/>
                          </a:solidFill>
                          <a:latin typeface="Arial"/>
                        </a:rPr>
                        <a:t>30.10.2016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FF0000"/>
                          </a:solidFill>
                          <a:latin typeface="Arial"/>
                        </a:rPr>
                        <a:t>SK Štětí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dirty="0">
                          <a:solidFill>
                            <a:srgbClr val="FF0000"/>
                          </a:solidFill>
                          <a:latin typeface="Arial"/>
                        </a:rPr>
                        <a:t>TJ Spartak Boletice n.L./ Modrá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FF0000"/>
                          </a:solidFill>
                          <a:latin typeface="Calibri"/>
                        </a:rPr>
                        <a:t> </a:t>
                      </a:r>
                      <a:r>
                        <a:rPr lang="cs-CZ" sz="1600" b="1" i="0" u="none" strike="noStrike" dirty="0" smtClean="0">
                          <a:solidFill>
                            <a:srgbClr val="FF0000"/>
                          </a:solidFill>
                          <a:latin typeface="Calibri"/>
                        </a:rPr>
                        <a:t>3:1</a:t>
                      </a:r>
                      <a:endParaRPr lang="cs-CZ" sz="1600" b="1" i="0" u="none" strike="noStrike" dirty="0">
                        <a:solidFill>
                          <a:srgbClr val="FF0000"/>
                        </a:solidFill>
                        <a:latin typeface="Calibri"/>
                      </a:endParaRP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8344">
                <a:tc>
                  <a:txBody>
                    <a:bodyPr/>
                    <a:lstStyle/>
                    <a:p>
                      <a:pPr algn="ctr" fontAlgn="ctr"/>
                      <a:r>
                        <a:rPr lang="cs-CZ" sz="800" b="1" i="0" u="none" strike="noStrike">
                          <a:solidFill>
                            <a:srgbClr val="000000"/>
                          </a:solidFill>
                          <a:latin typeface="Arial"/>
                        </a:rPr>
                        <a:t> </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cs-CZ" sz="800" b="1" i="0" u="none" strike="noStrike">
                          <a:solidFill>
                            <a:srgbClr val="00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cs-CZ" sz="800" b="1" i="0" u="none" strike="noStrike">
                          <a:solidFill>
                            <a:srgbClr val="00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cs-CZ" sz="1000" b="1" i="0" u="none" strike="noStrike">
                          <a:solidFill>
                            <a:srgbClr val="FF0000"/>
                          </a:solidFill>
                          <a:latin typeface="Calibri"/>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87821">
                <a:tc gridSpan="4">
                  <a:txBody>
                    <a:bodyPr/>
                    <a:lstStyle/>
                    <a:p>
                      <a:pPr algn="ctr" fontAlgn="ctr"/>
                      <a:r>
                        <a:rPr lang="cs-CZ" sz="1100" b="1" i="0" u="none" strike="noStrike" dirty="0">
                          <a:solidFill>
                            <a:srgbClr val="184B81"/>
                          </a:solidFill>
                          <a:latin typeface="Arial"/>
                        </a:rPr>
                        <a:t>Poslední kolo  I.A třídy dorostu 11. kolo </a:t>
                      </a:r>
                    </a:p>
                  </a:txBody>
                  <a:tcPr marL="9035" marR="9035" marT="9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408513">
                <a:tc>
                  <a:txBody>
                    <a:bodyPr/>
                    <a:lstStyle/>
                    <a:p>
                      <a:pPr algn="ctr" fontAlgn="ctr"/>
                      <a:r>
                        <a:rPr lang="cs-CZ" sz="1200" b="1" i="0" u="none" strike="noStrike" dirty="0">
                          <a:solidFill>
                            <a:srgbClr val="FF0000"/>
                          </a:solidFill>
                          <a:latin typeface="Arial"/>
                        </a:rPr>
                        <a:t>5.11.2016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latin typeface="Arial"/>
                        </a:rPr>
                        <a:t>TJ Hvězda Trnovany/Sobědruhy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r>
              <a:tr h="408513">
                <a:tc>
                  <a:txBody>
                    <a:bodyPr/>
                    <a:lstStyle/>
                    <a:p>
                      <a:pPr algn="ctr" fontAlgn="ctr"/>
                      <a:r>
                        <a:rPr lang="cs-CZ" sz="1200" b="1" i="0" u="none" strike="noStrike" dirty="0">
                          <a:solidFill>
                            <a:srgbClr val="000000"/>
                          </a:solidFill>
                          <a:latin typeface="Arial"/>
                        </a:rPr>
                        <a:t>5.11.2016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TJ Sokol </a:t>
                      </a:r>
                      <a:r>
                        <a:rPr lang="cs-CZ" sz="1200" b="1" i="0" u="none" strike="noStrike" dirty="0" err="1">
                          <a:solidFill>
                            <a:srgbClr val="000000"/>
                          </a:solidFill>
                          <a:latin typeface="Arial"/>
                        </a:rPr>
                        <a:t>Košťany</a:t>
                      </a:r>
                      <a:r>
                        <a:rPr lang="cs-CZ" sz="1200" b="1" i="0" u="none" strike="noStrike" dirty="0">
                          <a:solidFill>
                            <a:srgbClr val="000000"/>
                          </a:solidFill>
                          <a:latin typeface="Arial"/>
                        </a:rPr>
                        <a:t>/</a:t>
                      </a:r>
                      <a:r>
                        <a:rPr lang="cs-CZ" sz="1200" b="1" i="0" u="none" strike="noStrike" dirty="0" err="1">
                          <a:solidFill>
                            <a:srgbClr val="000000"/>
                          </a:solidFill>
                          <a:latin typeface="Arial"/>
                        </a:rPr>
                        <a:t>Oldřichov</a:t>
                      </a:r>
                      <a:r>
                        <a:rPr lang="cs-CZ" sz="1200" b="1" i="0" u="none" strike="noStrike" dirty="0">
                          <a:solidFill>
                            <a:srgbClr val="00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a:solidFill>
                            <a:srgbClr val="000000"/>
                          </a:solidFill>
                          <a:latin typeface="Arial"/>
                        </a:rPr>
                        <a:t>FK Duchcov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r>
              <a:tr h="408513">
                <a:tc>
                  <a:txBody>
                    <a:bodyPr/>
                    <a:lstStyle/>
                    <a:p>
                      <a:pPr algn="ctr" fontAlgn="ctr"/>
                      <a:r>
                        <a:rPr lang="cs-CZ" sz="1200" b="1" i="0" u="none" strike="noStrike">
                          <a:solidFill>
                            <a:srgbClr val="000000"/>
                          </a:solidFill>
                          <a:latin typeface="Arial"/>
                        </a:rPr>
                        <a:t>6.11.2016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SK V. </a:t>
                      </a:r>
                      <a:r>
                        <a:rPr lang="cs-CZ" sz="1200" b="1" i="0" u="none" strike="noStrike" dirty="0" err="1">
                          <a:solidFill>
                            <a:srgbClr val="000000"/>
                          </a:solidFill>
                          <a:latin typeface="Arial"/>
                        </a:rPr>
                        <a:t>Šenov</a:t>
                      </a:r>
                      <a:r>
                        <a:rPr lang="cs-CZ" sz="1200" b="1" i="0" u="none" strike="noStrike" dirty="0">
                          <a:solidFill>
                            <a:srgbClr val="000000"/>
                          </a:solidFill>
                          <a:latin typeface="Arial"/>
                        </a:rPr>
                        <a:t>/</a:t>
                      </a:r>
                      <a:r>
                        <a:rPr lang="cs-CZ" sz="1200" b="1" i="0" u="none" strike="noStrike" dirty="0" err="1">
                          <a:solidFill>
                            <a:srgbClr val="000000"/>
                          </a:solidFill>
                          <a:latin typeface="Arial"/>
                        </a:rPr>
                        <a:t>Mikulášovice</a:t>
                      </a:r>
                      <a:endParaRPr lang="cs-CZ" sz="1200" b="1" i="0" u="none" strike="noStrike" dirty="0">
                        <a:solidFill>
                          <a:srgbClr val="000000"/>
                        </a:solidFill>
                        <a:latin typeface="Arial"/>
                      </a:endParaRP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dirty="0">
                          <a:solidFill>
                            <a:srgbClr val="000000"/>
                          </a:solidFill>
                          <a:latin typeface="Arial"/>
                        </a:rPr>
                        <a:t>FK Jiskra V. Březno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r>
              <a:tr h="408513">
                <a:tc>
                  <a:txBody>
                    <a:bodyPr/>
                    <a:lstStyle/>
                    <a:p>
                      <a:pPr algn="ctr" fontAlgn="ctr"/>
                      <a:r>
                        <a:rPr lang="cs-CZ" sz="1200" b="1" i="0" u="none" strike="noStrike">
                          <a:solidFill>
                            <a:srgbClr val="000000"/>
                          </a:solidFill>
                          <a:latin typeface="Arial"/>
                        </a:rPr>
                        <a:t>6.11.2016</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it-IT" sz="1200" b="1" i="0" u="none" strike="noStrike">
                          <a:solidFill>
                            <a:srgbClr val="000000"/>
                          </a:solidFill>
                          <a:latin typeface="Arial"/>
                        </a:rPr>
                        <a:t>TJ Spartak Boletice n.L./ Modrá </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dirty="0">
                          <a:solidFill>
                            <a:srgbClr val="000000"/>
                          </a:solidFill>
                          <a:latin typeface="Arial"/>
                        </a:rPr>
                        <a:t>TJ </a:t>
                      </a:r>
                      <a:r>
                        <a:rPr lang="cs-CZ" sz="1200" b="1" i="0" u="none" strike="noStrike" dirty="0" err="1">
                          <a:solidFill>
                            <a:srgbClr val="000000"/>
                          </a:solidFill>
                          <a:latin typeface="Arial"/>
                        </a:rPr>
                        <a:t>Skorotice</a:t>
                      </a:r>
                      <a:r>
                        <a:rPr lang="cs-CZ" sz="1200" b="1" i="0" u="none" strike="noStrike" dirty="0">
                          <a:solidFill>
                            <a:srgbClr val="000000"/>
                          </a:solidFill>
                          <a:latin typeface="Arial"/>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r>
            </a:tbl>
          </a:graphicData>
        </a:graphic>
      </p:graphicFrame>
      <p:pic>
        <p:nvPicPr>
          <p:cNvPr id="17" name="Picture 1"/>
          <p:cNvPicPr>
            <a:picLocks noChangeAspect="1" noChangeArrowheads="1"/>
          </p:cNvPicPr>
          <p:nvPr/>
        </p:nvPicPr>
        <p:blipFill>
          <a:blip r:embed="rId4" cstate="print"/>
          <a:srcRect/>
          <a:stretch>
            <a:fillRect/>
          </a:stretch>
        </p:blipFill>
        <p:spPr bwMode="auto">
          <a:xfrm>
            <a:off x="8280896" y="6519000"/>
            <a:ext cx="1024097" cy="720000"/>
          </a:xfrm>
          <a:prstGeom prst="rect">
            <a:avLst/>
          </a:prstGeom>
          <a:noFill/>
          <a:ln w="9525">
            <a:noFill/>
            <a:miter lim="800000"/>
            <a:headEnd/>
            <a:tailEnd/>
          </a:ln>
        </p:spPr>
      </p:pic>
      <p:sp>
        <p:nvSpPr>
          <p:cNvPr id="18" name="TextovéPole 17"/>
          <p:cNvSpPr txBox="1"/>
          <p:nvPr/>
        </p:nvSpPr>
        <p:spPr>
          <a:xfrm>
            <a:off x="6912744"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cstate="print"/>
          <a:srcRect/>
          <a:stretch>
            <a:fillRect/>
          </a:stretch>
        </p:blipFill>
        <p:spPr bwMode="auto">
          <a:xfrm>
            <a:off x="5760616" y="91108"/>
            <a:ext cx="4317159" cy="3168000"/>
          </a:xfrm>
          <a:prstGeom prst="rect">
            <a:avLst/>
          </a:prstGeom>
          <a:noFill/>
          <a:ln w="28575">
            <a:solidFill>
              <a:srgbClr val="0033CC"/>
            </a:solidFill>
            <a:miter lim="800000"/>
            <a:headEnd/>
            <a:tailEnd/>
          </a:ln>
        </p:spPr>
      </p:pic>
      <p:sp>
        <p:nvSpPr>
          <p:cNvPr id="9" name="TextovéPole 8"/>
          <p:cNvSpPr txBox="1"/>
          <p:nvPr/>
        </p:nvSpPr>
        <p:spPr>
          <a:xfrm>
            <a:off x="5688608" y="3475484"/>
            <a:ext cx="4464496" cy="2862322"/>
          </a:xfrm>
          <a:prstGeom prst="rect">
            <a:avLst/>
          </a:prstGeom>
          <a:solidFill>
            <a:schemeClr val="bg1">
              <a:lumMod val="85000"/>
            </a:schemeClr>
          </a:solidFill>
        </p:spPr>
        <p:txBody>
          <a:bodyPr wrap="square" rtlCol="0">
            <a:spAutoFit/>
          </a:bodyPr>
          <a:lstStyle/>
          <a:p>
            <a:pPr algn="ctr"/>
            <a:r>
              <a:rPr lang="cs-CZ" sz="3600" dirty="0" smtClean="0">
                <a:solidFill>
                  <a:srgbClr val="FF0000"/>
                </a:solidFill>
                <a:latin typeface="Brush Script MT" pitchFamily="66" charset="0"/>
              </a:rPr>
              <a:t>Někteří hráči </a:t>
            </a:r>
            <a:r>
              <a:rPr lang="cs-CZ" sz="3600" dirty="0" err="1" smtClean="0">
                <a:solidFill>
                  <a:srgbClr val="FF0000"/>
                </a:solidFill>
                <a:latin typeface="Brush Script MT" pitchFamily="66" charset="0"/>
              </a:rPr>
              <a:t>Štětí</a:t>
            </a:r>
            <a:r>
              <a:rPr lang="cs-CZ" sz="3600" dirty="0" smtClean="0">
                <a:solidFill>
                  <a:srgbClr val="FF0000"/>
                </a:solidFill>
                <a:latin typeface="Brush Script MT" pitchFamily="66" charset="0"/>
              </a:rPr>
              <a:t> nemohli z důvodu disciplinárního trestu hrát a museli zápas s Chomutovem 15.10.2016 sledovali z ochozů</a:t>
            </a:r>
          </a:p>
        </p:txBody>
      </p:sp>
      <p:sp>
        <p:nvSpPr>
          <p:cNvPr id="10" name="Elipsa 9"/>
          <p:cNvSpPr/>
          <p:nvPr/>
        </p:nvSpPr>
        <p:spPr bwMode="auto">
          <a:xfrm>
            <a:off x="7704832" y="91108"/>
            <a:ext cx="360040" cy="504056"/>
          </a:xfrm>
          <a:prstGeom prst="ellipse">
            <a:avLst/>
          </a:prstGeom>
          <a:noFill/>
          <a:ln w="38100" cmpd="sng">
            <a:solidFill>
              <a:schemeClr val="tx1"/>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1" name="Elipsa 10"/>
          <p:cNvSpPr/>
          <p:nvPr/>
        </p:nvSpPr>
        <p:spPr bwMode="auto">
          <a:xfrm>
            <a:off x="8640936" y="163116"/>
            <a:ext cx="360040" cy="504056"/>
          </a:xfrm>
          <a:prstGeom prst="ellipse">
            <a:avLst/>
          </a:prstGeom>
          <a:noFill/>
          <a:ln w="38100" cmpd="sng">
            <a:solidFill>
              <a:schemeClr val="tx1"/>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2" name="TextovéPole 11"/>
          <p:cNvSpPr txBox="1"/>
          <p:nvPr/>
        </p:nvSpPr>
        <p:spPr>
          <a:xfrm>
            <a:off x="71984" y="1387252"/>
            <a:ext cx="4320480" cy="4031873"/>
          </a:xfrm>
          <a:prstGeom prst="rect">
            <a:avLst/>
          </a:prstGeom>
          <a:noFill/>
        </p:spPr>
        <p:txBody>
          <a:bodyPr wrap="square" rtlCol="0">
            <a:spAutoFit/>
          </a:bodyPr>
          <a:lstStyle/>
          <a:p>
            <a:pPr algn="ctr"/>
            <a:r>
              <a:rPr lang="cs-CZ" sz="1800" u="sng" dirty="0" smtClean="0">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latin typeface="Bookman Old Style" pitchFamily="18" charset="0"/>
              </a:rPr>
              <a:t>SK </a:t>
            </a:r>
            <a:r>
              <a:rPr lang="cs-CZ" sz="1800" u="sng" dirty="0" err="1" smtClean="0">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latin typeface="Bookman Old Style" pitchFamily="18" charset="0"/>
              </a:rPr>
              <a:t>Plaston</a:t>
            </a:r>
            <a:r>
              <a:rPr lang="cs-CZ" sz="1800" u="sng" dirty="0" smtClean="0">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latin typeface="Bookman Old Style" pitchFamily="18" charset="0"/>
              </a:rPr>
              <a:t> Šluknov – SK </a:t>
            </a:r>
            <a:r>
              <a:rPr lang="cs-CZ" sz="1800" u="sng" dirty="0" err="1" smtClean="0">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latin typeface="Bookman Old Style" pitchFamily="18" charset="0"/>
              </a:rPr>
              <a:t>Štětí</a:t>
            </a:r>
            <a:endParaRPr lang="cs-CZ" sz="1800" u="sng" dirty="0" smtClean="0">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latin typeface="Bookman Old Style" pitchFamily="18" charset="0"/>
            </a:endParaRPr>
          </a:p>
          <a:p>
            <a:pPr algn="ctr"/>
            <a:r>
              <a:rPr lang="cs-CZ" sz="1800" u="sng" dirty="0" smtClean="0">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latin typeface="Arial" pitchFamily="34" charset="0"/>
                <a:cs typeface="Arial" pitchFamily="34" charset="0"/>
              </a:rPr>
              <a:t>1:2(0:0)  PK  8.kolo  15.10.2016</a:t>
            </a:r>
          </a:p>
          <a:p>
            <a:pPr algn="just"/>
            <a:r>
              <a:rPr lang="cs-CZ" sz="1000" b="0" dirty="0" smtClean="0">
                <a:latin typeface="Arial" pitchFamily="34" charset="0"/>
                <a:cs typeface="Arial" pitchFamily="34" charset="0"/>
              </a:rPr>
              <a:t>Mnohá zranění a dlouhá cesta do Šluknova k utkání I.A třídy, kde nás čekal domácí tým, který v posledních 4 zápasech vyhrál. To byly skutečnosti, které stavěly náš tým do nelehké situace. Po cestě jsme doma </a:t>
            </a:r>
            <a:r>
              <a:rPr lang="cs-CZ" sz="1000" b="0" dirty="0" err="1" smtClean="0">
                <a:latin typeface="Arial" pitchFamily="34" charset="0"/>
                <a:cs typeface="Arial" pitchFamily="34" charset="0"/>
              </a:rPr>
              <a:t>navác</a:t>
            </a:r>
            <a:r>
              <a:rPr lang="cs-CZ" sz="1000" b="0" dirty="0" smtClean="0">
                <a:latin typeface="Arial" pitchFamily="34" charset="0"/>
                <a:cs typeface="Arial" pitchFamily="34" charset="0"/>
              </a:rPr>
              <a:t> ještě nabírali Frantu </a:t>
            </a:r>
            <a:r>
              <a:rPr lang="cs-CZ" sz="1000" b="0" dirty="0" err="1" smtClean="0">
                <a:latin typeface="Arial" pitchFamily="34" charset="0"/>
                <a:cs typeface="Arial" pitchFamily="34" charset="0"/>
              </a:rPr>
              <a:t>Deáka</a:t>
            </a:r>
            <a:r>
              <a:rPr lang="cs-CZ" sz="1000" b="0" dirty="0" smtClean="0">
                <a:latin typeface="Arial" pitchFamily="34" charset="0"/>
                <a:cs typeface="Arial" pitchFamily="34" charset="0"/>
              </a:rPr>
              <a:t>, který jak se později ukázalo byl jednou z hlavních postav zápasu. V prvním poločase žádnou branku diváci neviděli a museli si </a:t>
            </a:r>
            <a:r>
              <a:rPr lang="cs-CZ" sz="1000" b="0" dirty="0" err="1" smtClean="0">
                <a:latin typeface="Arial" pitchFamily="34" charset="0"/>
                <a:cs typeface="Arial" pitchFamily="34" charset="0"/>
              </a:rPr>
              <a:t>an</a:t>
            </a:r>
            <a:r>
              <a:rPr lang="cs-CZ" sz="1000" b="0" dirty="0" smtClean="0">
                <a:latin typeface="Arial" pitchFamily="34" charset="0"/>
                <a:cs typeface="Arial" pitchFamily="34" charset="0"/>
              </a:rPr>
              <a:t> ní počkat až do 55. minuty, kdy se k velké radosti domácí lavičky trefil Ondřej Schneider a dostal Šluknov do vedení 1:0. S prázdnou se nám ale ze Šluknovského výběžku vracet nechtělo. Běžela 70. minuta, když neohroženě vyrazil za míčem Franta </a:t>
            </a:r>
            <a:r>
              <a:rPr lang="cs-CZ" sz="1000" b="0" dirty="0" err="1" smtClean="0">
                <a:latin typeface="Arial" pitchFamily="34" charset="0"/>
                <a:cs typeface="Arial" pitchFamily="34" charset="0"/>
              </a:rPr>
              <a:t>Deák</a:t>
            </a:r>
            <a:r>
              <a:rPr lang="cs-CZ" sz="1000" b="0" dirty="0" smtClean="0">
                <a:latin typeface="Arial" pitchFamily="34" charset="0"/>
                <a:cs typeface="Arial" pitchFamily="34" charset="0"/>
              </a:rPr>
              <a:t> a čelem ho trefil nádherně. Výsledek zápasu srovnal na 1:1.  A protože už v tomto na branky chudém utkání žádná další nepadla , i když obrovskou příležitost strhnout vedení na naši stranu měl ještě 3 minuty před koncem Patrik Možný,   tak přišly ke slovu pokutové kopy. V těch naopak branky padaly a k naší velké radosti jsme proměnili o jednu více než domácí a po výsledku 5:4 v penaltovém rozstřelu jsme získali druhý  bod navíc. Trenér Jiří </a:t>
            </a:r>
            <a:r>
              <a:rPr lang="cs-CZ" sz="1000" b="0" dirty="0" err="1" smtClean="0">
                <a:latin typeface="Arial" pitchFamily="34" charset="0"/>
                <a:cs typeface="Arial" pitchFamily="34" charset="0"/>
              </a:rPr>
              <a:t>Ransdorf</a:t>
            </a:r>
            <a:r>
              <a:rPr lang="cs-CZ" sz="1000" b="0" dirty="0" smtClean="0">
                <a:latin typeface="Arial" pitchFamily="34" charset="0"/>
                <a:cs typeface="Arial" pitchFamily="34" charset="0"/>
              </a:rPr>
              <a:t> s výkonem svých svěřenců moc spokojen nebyl. Vylepšit obraz hry mají nyní dorostenci v </a:t>
            </a:r>
            <a:r>
              <a:rPr lang="cs-CZ" sz="1000" b="0" dirty="0" err="1" smtClean="0">
                <a:latin typeface="Arial" pitchFamily="34" charset="0"/>
                <a:cs typeface="Arial" pitchFamily="34" charset="0"/>
              </a:rPr>
              <a:t>následujích</a:t>
            </a:r>
            <a:r>
              <a:rPr lang="cs-CZ" sz="1000" b="0" dirty="0" smtClean="0">
                <a:latin typeface="Arial" pitchFamily="34" charset="0"/>
                <a:cs typeface="Arial" pitchFamily="34" charset="0"/>
              </a:rPr>
              <a:t> 2 domácích </a:t>
            </a:r>
            <a:r>
              <a:rPr lang="cs-CZ" sz="1000" b="0" dirty="0" err="1" smtClean="0">
                <a:latin typeface="Arial" pitchFamily="34" charset="0"/>
                <a:cs typeface="Arial" pitchFamily="34" charset="0"/>
              </a:rPr>
              <a:t>zápasewch</a:t>
            </a:r>
            <a:r>
              <a:rPr lang="cs-CZ" sz="1000" b="0" dirty="0" smtClean="0">
                <a:latin typeface="Arial" pitchFamily="34" charset="0"/>
                <a:cs typeface="Arial" pitchFamily="34" charset="0"/>
              </a:rPr>
              <a:t>, kdy je relativně čekají slabší soupeři.  </a:t>
            </a:r>
          </a:p>
          <a:p>
            <a:r>
              <a:rPr lang="cs-CZ" sz="1000" b="0" u="sng" dirty="0" smtClean="0">
                <a:latin typeface="Arial" pitchFamily="34" charset="0"/>
                <a:cs typeface="Arial" pitchFamily="34" charset="0"/>
              </a:rPr>
              <a:t>Sestava: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.Svoboda-Vála, Beruška, Jakl, </a:t>
            </a:r>
            <a:r>
              <a:rPr lang="cs-CZ" sz="1000" b="0" dirty="0" err="1" smtClean="0">
                <a:latin typeface="Arial" pitchFamily="34" charset="0"/>
                <a:cs typeface="Arial" pitchFamily="34" charset="0"/>
              </a:rPr>
              <a:t>Feko</a:t>
            </a:r>
            <a:r>
              <a:rPr lang="cs-CZ" sz="1000" b="0" dirty="0" smtClean="0">
                <a:latin typeface="Arial" pitchFamily="34" charset="0"/>
                <a:cs typeface="Arial" pitchFamily="34" charset="0"/>
              </a:rPr>
              <a:t>, Moučka, </a:t>
            </a:r>
            <a:r>
              <a:rPr lang="cs-CZ" sz="1000" b="0" dirty="0" err="1" smtClean="0">
                <a:latin typeface="Arial" pitchFamily="34" charset="0"/>
                <a:cs typeface="Arial" pitchFamily="34" charset="0"/>
              </a:rPr>
              <a:t>K</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Horváth</a:t>
            </a:r>
            <a:r>
              <a:rPr lang="cs-CZ" sz="1000" b="0" dirty="0" smtClean="0">
                <a:latin typeface="Arial" pitchFamily="34" charset="0"/>
                <a:cs typeface="Arial" pitchFamily="34" charset="0"/>
              </a:rPr>
              <a:t>, </a:t>
            </a:r>
          </a:p>
          <a:p>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Fulín</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Cap</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Deák</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Chaloupecký</a:t>
            </a:r>
            <a:r>
              <a:rPr lang="cs-CZ" sz="1000" b="0" dirty="0" smtClean="0">
                <a:latin typeface="Arial" pitchFamily="34" charset="0"/>
                <a:cs typeface="Arial" pitchFamily="34" charset="0"/>
              </a:rPr>
              <a:t>, Možný</a:t>
            </a:r>
          </a:p>
          <a:p>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J.Ransdorf</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Vedoucí: </a:t>
            </a:r>
            <a:r>
              <a:rPr lang="cs-CZ" sz="1000" b="0" dirty="0" err="1" smtClean="0">
                <a:latin typeface="Arial" pitchFamily="34" charset="0"/>
                <a:cs typeface="Arial" pitchFamily="34" charset="0"/>
              </a:rPr>
              <a:t>J.Nedomlelová</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Rozhodčí: </a:t>
            </a:r>
            <a:r>
              <a:rPr lang="cs-CZ" sz="1000" b="0" dirty="0" err="1" smtClean="0">
                <a:latin typeface="Arial" pitchFamily="34" charset="0"/>
                <a:cs typeface="Arial" pitchFamily="34" charset="0"/>
              </a:rPr>
              <a:t>J.Jirsák</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J.Chaloupecký</a:t>
            </a:r>
            <a:r>
              <a:rPr lang="cs-CZ" sz="1000" b="0" dirty="0" smtClean="0">
                <a:latin typeface="Arial" pitchFamily="34" charset="0"/>
                <a:cs typeface="Arial" pitchFamily="34" charset="0"/>
              </a:rPr>
              <a:t> (laik), </a:t>
            </a:r>
            <a:r>
              <a:rPr lang="cs-CZ" sz="1000" b="0" dirty="0" err="1" smtClean="0">
                <a:latin typeface="Arial" pitchFamily="34" charset="0"/>
                <a:cs typeface="Arial" pitchFamily="34" charset="0"/>
              </a:rPr>
              <a:t>L</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Čmugr</a:t>
            </a:r>
            <a:r>
              <a:rPr lang="cs-CZ" sz="1000" b="0" dirty="0" smtClean="0">
                <a:latin typeface="Arial" pitchFamily="34" charset="0"/>
                <a:cs typeface="Arial" pitchFamily="34" charset="0"/>
              </a:rPr>
              <a:t>(laik) </a:t>
            </a:r>
          </a:p>
        </p:txBody>
      </p:sp>
      <p:sp>
        <p:nvSpPr>
          <p:cNvPr id="13" name="TextovéPole 12"/>
          <p:cNvSpPr txBox="1"/>
          <p:nvPr/>
        </p:nvSpPr>
        <p:spPr>
          <a:xfrm>
            <a:off x="143992" y="91108"/>
            <a:ext cx="4248472" cy="1077218"/>
          </a:xfrm>
          <a:prstGeom prst="rect">
            <a:avLst/>
          </a:prstGeom>
          <a:solidFill>
            <a:srgbClr val="000066"/>
          </a:solidFill>
          <a:ln w="66675" cmpd="sng">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prstDash val="sysDot"/>
          </a:ln>
        </p:spPr>
        <p:txBody>
          <a:bodyPr wrap="square" rtlCol="0">
            <a:spAutoFit/>
          </a:bodyPr>
          <a:lstStyle/>
          <a:p>
            <a:pPr algn="ctr"/>
            <a:r>
              <a:rPr lang="cs-CZ" sz="3200" dirty="0" smtClean="0">
                <a:solidFill>
                  <a:schemeClr val="bg1"/>
                </a:solidFill>
                <a:latin typeface="Berlin Sans FB" pitchFamily="34" charset="0"/>
              </a:rPr>
              <a:t>Dorost-Franta </a:t>
            </a:r>
            <a:r>
              <a:rPr lang="cs-CZ" sz="3200" dirty="0" err="1" smtClean="0">
                <a:solidFill>
                  <a:schemeClr val="bg1"/>
                </a:solidFill>
                <a:latin typeface="Berlin Sans FB" pitchFamily="34" charset="0"/>
              </a:rPr>
              <a:t>Deák</a:t>
            </a:r>
            <a:r>
              <a:rPr lang="cs-CZ" sz="3200" dirty="0" smtClean="0">
                <a:solidFill>
                  <a:schemeClr val="bg1"/>
                </a:solidFill>
                <a:latin typeface="Berlin Sans FB" pitchFamily="34" charset="0"/>
              </a:rPr>
              <a:t> zachraňoval remízu</a:t>
            </a:r>
          </a:p>
        </p:txBody>
      </p:sp>
      <p:pic>
        <p:nvPicPr>
          <p:cNvPr id="14" name="Picture 1"/>
          <p:cNvPicPr>
            <a:picLocks noChangeAspect="1" noChangeArrowheads="1"/>
          </p:cNvPicPr>
          <p:nvPr/>
        </p:nvPicPr>
        <p:blipFill>
          <a:blip r:embed="rId3" cstate="print"/>
          <a:srcRect/>
          <a:stretch>
            <a:fillRect/>
          </a:stretch>
        </p:blipFill>
        <p:spPr bwMode="auto">
          <a:xfrm>
            <a:off x="1512144" y="5419700"/>
            <a:ext cx="1181100" cy="1391791"/>
          </a:xfrm>
          <a:prstGeom prst="rect">
            <a:avLst/>
          </a:prstGeom>
          <a:noFill/>
          <a:ln w="9525">
            <a:noFill/>
            <a:miter lim="800000"/>
            <a:headEnd/>
            <a:tailEnd/>
          </a:ln>
        </p:spPr>
      </p:pic>
      <p:sp>
        <p:nvSpPr>
          <p:cNvPr id="15" name="TextovéPole 14"/>
          <p:cNvSpPr txBox="1"/>
          <p:nvPr/>
        </p:nvSpPr>
        <p:spPr>
          <a:xfrm>
            <a:off x="7704832"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sp>
        <p:nvSpPr>
          <p:cNvPr id="16" name="TextovéPole 15"/>
          <p:cNvSpPr txBox="1"/>
          <p:nvPr/>
        </p:nvSpPr>
        <p:spPr>
          <a:xfrm>
            <a:off x="1728168"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71984" y="1033591"/>
            <a:ext cx="4824536" cy="6186309"/>
          </a:xfrm>
          <a:prstGeom prst="rect">
            <a:avLst/>
          </a:prstGeom>
          <a:noFill/>
        </p:spPr>
        <p:txBody>
          <a:bodyPr wrap="square" rtlCol="0">
            <a:spAutoFit/>
          </a:bodyPr>
          <a:lstStyle/>
          <a:p>
            <a:pPr algn="ctr"/>
            <a:r>
              <a:rPr lang="cs-CZ" sz="1800" dirty="0" smtClean="0">
                <a:ln>
                  <a:gradFill>
                    <a:gsLst>
                      <a:gs pos="0">
                        <a:srgbClr val="000000"/>
                      </a:gs>
                      <a:gs pos="39999">
                        <a:srgbClr val="0A128C"/>
                      </a:gs>
                      <a:gs pos="70000">
                        <a:srgbClr val="181CC7"/>
                      </a:gs>
                      <a:gs pos="88000">
                        <a:srgbClr val="7005D4"/>
                      </a:gs>
                      <a:gs pos="100000">
                        <a:srgbClr val="8C3D91"/>
                      </a:gs>
                    </a:gsLst>
                    <a:lin ang="5400000" scaled="0"/>
                  </a:gradFill>
                </a:ln>
                <a:latin typeface="Bookman Old Style" pitchFamily="18" charset="0"/>
              </a:rPr>
              <a:t>SK </a:t>
            </a:r>
            <a:r>
              <a:rPr lang="cs-CZ" sz="1800" dirty="0" err="1" smtClean="0">
                <a:ln>
                  <a:gradFill>
                    <a:gsLst>
                      <a:gs pos="0">
                        <a:srgbClr val="000000"/>
                      </a:gs>
                      <a:gs pos="39999">
                        <a:srgbClr val="0A128C"/>
                      </a:gs>
                      <a:gs pos="70000">
                        <a:srgbClr val="181CC7"/>
                      </a:gs>
                      <a:gs pos="88000">
                        <a:srgbClr val="7005D4"/>
                      </a:gs>
                      <a:gs pos="100000">
                        <a:srgbClr val="8C3D91"/>
                      </a:gs>
                    </a:gsLst>
                    <a:lin ang="5400000" scaled="0"/>
                  </a:gradFill>
                </a:ln>
                <a:latin typeface="Bookman Old Style" pitchFamily="18" charset="0"/>
              </a:rPr>
              <a:t>Štětí</a:t>
            </a:r>
            <a:r>
              <a:rPr lang="cs-CZ" sz="1800" dirty="0" smtClean="0">
                <a:ln>
                  <a:gradFill>
                    <a:gsLst>
                      <a:gs pos="0">
                        <a:srgbClr val="000000"/>
                      </a:gs>
                      <a:gs pos="39999">
                        <a:srgbClr val="0A128C"/>
                      </a:gs>
                      <a:gs pos="70000">
                        <a:srgbClr val="181CC7"/>
                      </a:gs>
                      <a:gs pos="88000">
                        <a:srgbClr val="7005D4"/>
                      </a:gs>
                      <a:gs pos="100000">
                        <a:srgbClr val="8C3D91"/>
                      </a:gs>
                    </a:gsLst>
                    <a:lin ang="5400000" scaled="0"/>
                  </a:gradFill>
                </a:ln>
                <a:latin typeface="Bookman Old Style" pitchFamily="18" charset="0"/>
              </a:rPr>
              <a:t> – TJ Spartak </a:t>
            </a:r>
            <a:r>
              <a:rPr lang="cs-CZ" sz="1800" dirty="0" err="1" smtClean="0">
                <a:ln>
                  <a:gradFill>
                    <a:gsLst>
                      <a:gs pos="0">
                        <a:srgbClr val="000000"/>
                      </a:gs>
                      <a:gs pos="39999">
                        <a:srgbClr val="0A128C"/>
                      </a:gs>
                      <a:gs pos="70000">
                        <a:srgbClr val="181CC7"/>
                      </a:gs>
                      <a:gs pos="88000">
                        <a:srgbClr val="7005D4"/>
                      </a:gs>
                      <a:gs pos="100000">
                        <a:srgbClr val="8C3D91"/>
                      </a:gs>
                    </a:gsLst>
                    <a:lin ang="5400000" scaled="0"/>
                  </a:gradFill>
                </a:ln>
                <a:latin typeface="Bookman Old Style" pitchFamily="18" charset="0"/>
              </a:rPr>
              <a:t>Boletice</a:t>
            </a:r>
            <a:r>
              <a:rPr lang="cs-CZ" sz="1800" dirty="0" smtClean="0">
                <a:ln>
                  <a:gradFill>
                    <a:gsLst>
                      <a:gs pos="0">
                        <a:srgbClr val="000000"/>
                      </a:gs>
                      <a:gs pos="39999">
                        <a:srgbClr val="0A128C"/>
                      </a:gs>
                      <a:gs pos="70000">
                        <a:srgbClr val="181CC7"/>
                      </a:gs>
                      <a:gs pos="88000">
                        <a:srgbClr val="7005D4"/>
                      </a:gs>
                      <a:gs pos="100000">
                        <a:srgbClr val="8C3D91"/>
                      </a:gs>
                    </a:gsLst>
                    <a:lin ang="5400000" scaled="0"/>
                  </a:gradFill>
                </a:ln>
                <a:latin typeface="Bookman Old Style" pitchFamily="18" charset="0"/>
              </a:rPr>
              <a:t>/Modrá</a:t>
            </a:r>
          </a:p>
          <a:p>
            <a:pPr algn="ctr"/>
            <a:r>
              <a:rPr lang="cs-CZ" sz="1800" dirty="0" smtClean="0">
                <a:ln>
                  <a:gradFill>
                    <a:gsLst>
                      <a:gs pos="0">
                        <a:srgbClr val="000000"/>
                      </a:gs>
                      <a:gs pos="39999">
                        <a:srgbClr val="0A128C"/>
                      </a:gs>
                      <a:gs pos="70000">
                        <a:srgbClr val="181CC7"/>
                      </a:gs>
                      <a:gs pos="88000">
                        <a:srgbClr val="7005D4"/>
                      </a:gs>
                      <a:gs pos="100000">
                        <a:srgbClr val="8C3D91"/>
                      </a:gs>
                    </a:gsLst>
                    <a:lin ang="5400000" scaled="0"/>
                  </a:gradFill>
                </a:ln>
                <a:latin typeface="Bookman Old Style" pitchFamily="18" charset="0"/>
              </a:rPr>
              <a:t>3:1(0:0)  30.10.2016  10. kolo</a:t>
            </a:r>
          </a:p>
          <a:p>
            <a:pPr algn="just"/>
            <a:r>
              <a:rPr lang="cs-CZ" sz="1000" b="0" dirty="0" smtClean="0">
                <a:latin typeface="Arial" pitchFamily="34" charset="0"/>
                <a:cs typeface="Arial" pitchFamily="34" charset="0"/>
              </a:rPr>
              <a:t>Před kamerami kabelové televize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nastoupili dorostenci k poslednímu domácímu zápasu podzimu proti poslednímu celku tabulky. Jen co hlavní rozhodčí Nikola Váňová zahájila zápas, přišpendlili se dorostenci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na polovinu soupeře a začali zahazovat jednu šanci za druhou. Zkoušeli jsme protivníka přečíslit, ale místo přímé střely na branku až na pokus Berušky, jsme si přihrávali a končilo to neúspěchem. Nadějně vypadala hlavička </a:t>
            </a:r>
            <a:r>
              <a:rPr lang="cs-CZ" sz="1000" b="0" dirty="0" err="1" smtClean="0">
                <a:latin typeface="Arial" pitchFamily="34" charset="0"/>
                <a:cs typeface="Arial" pitchFamily="34" charset="0"/>
              </a:rPr>
              <a:t>Koloman</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Horvátha</a:t>
            </a:r>
            <a:r>
              <a:rPr lang="cs-CZ" sz="1000" b="0" dirty="0" smtClean="0">
                <a:latin typeface="Arial" pitchFamily="34" charset="0"/>
                <a:cs typeface="Arial" pitchFamily="34" charset="0"/>
              </a:rPr>
              <a:t> ve 13. minutě, která skončila pod kontrolou hostujícího brankáře Milana Nováka. Soupeř  zahrozil o něco později, když měl možnost zahrávat 2 rohy za sebou.  To bylo ale na dlouhou dobu všechno z čeho jsme měli mít strach. Problém našeho týmu byl jinde. Vstřelit z výrazné převahy  gól. Beruška přehazoval brankáře, ale  </a:t>
            </a:r>
            <a:r>
              <a:rPr lang="cs-CZ" sz="1000" b="0" dirty="0" err="1" smtClean="0">
                <a:latin typeface="Arial" pitchFamily="34" charset="0"/>
                <a:cs typeface="Arial" pitchFamily="34" charset="0"/>
              </a:rPr>
              <a:t>přeloboval</a:t>
            </a:r>
            <a:r>
              <a:rPr lang="cs-CZ" sz="1000" b="0" dirty="0" smtClean="0">
                <a:latin typeface="Arial" pitchFamily="34" charset="0"/>
                <a:cs typeface="Arial" pitchFamily="34" charset="0"/>
              </a:rPr>
              <a:t> i branku. Ve 21. minutě stejný hráč hlavou ze ve 2 metrů netrefil otevřenou branku. Míč se ale odrazil do pole a to co pak následovalo se vidí možná ani ne jednou za sezóny. Hráči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měli snad 4 možnosti  dostat míč za brankovou čáru, ale vždy se něco postavilo do cesty. Minuty 1. poločasu se pomalu začaly přibližovat ke svému konci a na branku v síti hostů se stálo čekalo. </a:t>
            </a:r>
            <a:r>
              <a:rPr lang="cs-CZ" sz="1000" b="0" dirty="0" err="1" smtClean="0">
                <a:latin typeface="Arial" pitchFamily="34" charset="0"/>
                <a:cs typeface="Arial" pitchFamily="34" charset="0"/>
              </a:rPr>
              <a:t>Horváth</a:t>
            </a:r>
            <a:r>
              <a:rPr lang="cs-CZ" sz="1000" b="0" dirty="0" smtClean="0">
                <a:latin typeface="Arial" pitchFamily="34" charset="0"/>
                <a:cs typeface="Arial" pitchFamily="34" charset="0"/>
              </a:rPr>
              <a:t> postupoval sám na brankáře, který si s jeho střelou poradil. Dobrá parametry měla i střela Beruška, ale byla sražena na roh. Na hrotu útoku se v závěru 1. půle objevil Matěj Svoboda a byl to on, kdo ve 37. minutě trefil z malého vápna tyč. Na potvrzení úlohy jasného favorita zbýval dorostencům celý druhý poločas, i když střelecká nemohoucnost z 1. půle byla varující. V jeho úvodu jsme ještě zahrávali 2 rohy v řadě, ale pak se na hřišti odehrálo představení,  ve které nikdo moc nevěřil. Dostali jsme </a:t>
            </a:r>
            <a:r>
              <a:rPr lang="cs-CZ" sz="1000" b="0" dirty="0" err="1" smtClean="0">
                <a:latin typeface="Arial" pitchFamily="34" charset="0"/>
                <a:cs typeface="Arial" pitchFamily="34" charset="0"/>
              </a:rPr>
              <a:t>góla</a:t>
            </a:r>
            <a:r>
              <a:rPr lang="cs-CZ" sz="1000" b="0" dirty="0" smtClean="0">
                <a:latin typeface="Arial" pitchFamily="34" charset="0"/>
                <a:cs typeface="Arial" pitchFamily="34" charset="0"/>
              </a:rPr>
              <a:t>. Dlouhý balón letící před naší branku nakonec  doskákal až do sítě  a bylo to 0:1. K překvapení podzimu bylo nakročeno.  Přítrž jsme tomu udělali o 10 minut později, když se podařilo míč za brankovou čáru na 1:1 přeci jenom dostat Patriku Možnému. Na hřiště se vrátil také </a:t>
            </a:r>
            <a:r>
              <a:rPr lang="cs-CZ" sz="1000" b="0" dirty="0" err="1" smtClean="0">
                <a:latin typeface="Arial" pitchFamily="34" charset="0"/>
                <a:cs typeface="Arial" pitchFamily="34" charset="0"/>
              </a:rPr>
              <a:t>Koloman</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Horváth</a:t>
            </a:r>
            <a:r>
              <a:rPr lang="cs-CZ" sz="1000" b="0" dirty="0" smtClean="0">
                <a:latin typeface="Arial" pitchFamily="34" charset="0"/>
                <a:cs typeface="Arial" pitchFamily="34" charset="0"/>
              </a:rPr>
              <a:t>, který v 1. poločase ze hřiště odkulhal a bylo tona hře znát. Vála hledal přes celou šířku branky </a:t>
            </a:r>
            <a:r>
              <a:rPr lang="cs-CZ" sz="1000" b="0" dirty="0" err="1" smtClean="0">
                <a:latin typeface="Arial" pitchFamily="34" charset="0"/>
                <a:cs typeface="Arial" pitchFamily="34" charset="0"/>
              </a:rPr>
              <a:t>K</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Horvátha</a:t>
            </a:r>
            <a:r>
              <a:rPr lang="cs-CZ" sz="1000" b="0" dirty="0" smtClean="0">
                <a:latin typeface="Arial" pitchFamily="34" charset="0"/>
                <a:cs typeface="Arial" pitchFamily="34" charset="0"/>
              </a:rPr>
              <a:t>, ale vedoucí gól z toho stejně jako při možnosti Možného o chvilku později nebyl. Do konce zbývalo 5 se k míči dostal Matěj Svoboda a nechytatelnou </a:t>
            </a:r>
            <a:r>
              <a:rPr lang="cs-CZ" sz="1000" b="0" dirty="0" err="1" smtClean="0">
                <a:latin typeface="Arial" pitchFamily="34" charset="0"/>
                <a:cs typeface="Arial" pitchFamily="34" charset="0"/>
              </a:rPr>
              <a:t>pumelicí</a:t>
            </a:r>
            <a:r>
              <a:rPr lang="cs-CZ" sz="1000" b="0" dirty="0" smtClean="0">
                <a:latin typeface="Arial" pitchFamily="34" charset="0"/>
                <a:cs typeface="Arial" pitchFamily="34" charset="0"/>
              </a:rPr>
              <a:t> napnul sít za zády brankáře. Smutek hostů a naopak radost z vítězství našeho týmu potvrdil o minutu později </a:t>
            </a:r>
            <a:r>
              <a:rPr lang="cs-CZ" sz="1000" b="0" dirty="0" err="1" smtClean="0">
                <a:latin typeface="Arial" pitchFamily="34" charset="0"/>
                <a:cs typeface="Arial" pitchFamily="34" charset="0"/>
              </a:rPr>
              <a:t>Koloman</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Horváth</a:t>
            </a:r>
            <a:r>
              <a:rPr lang="cs-CZ" sz="1000" b="0" dirty="0" smtClean="0">
                <a:latin typeface="Arial" pitchFamily="34" charset="0"/>
                <a:cs typeface="Arial" pitchFamily="34" charset="0"/>
              </a:rPr>
              <a:t>, který sběhl za obranu a skóre upravil na konečných 3:1. Těžce jsme si oddechli. </a:t>
            </a:r>
          </a:p>
          <a:p>
            <a:pPr algn="just"/>
            <a:r>
              <a:rPr lang="cs-CZ" sz="1000" b="0" u="sng" dirty="0" smtClean="0">
                <a:latin typeface="Arial" pitchFamily="34" charset="0"/>
                <a:cs typeface="Arial" pitchFamily="34" charset="0"/>
              </a:rPr>
              <a:t>Branky: </a:t>
            </a:r>
            <a:r>
              <a:rPr lang="cs-CZ" sz="1000" b="0" dirty="0" smtClean="0">
                <a:latin typeface="Arial" pitchFamily="34" charset="0"/>
                <a:cs typeface="Arial" pitchFamily="34" charset="0"/>
              </a:rPr>
              <a:t>Možný 1,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.Svoboda, </a:t>
            </a:r>
            <a:r>
              <a:rPr lang="cs-CZ" sz="1000" b="0" dirty="0" err="1" smtClean="0">
                <a:latin typeface="Arial" pitchFamily="34" charset="0"/>
                <a:cs typeface="Arial" pitchFamily="34" charset="0"/>
              </a:rPr>
              <a:t>K</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Horváth</a:t>
            </a:r>
            <a:r>
              <a:rPr lang="cs-CZ" sz="1000" b="0" dirty="0" smtClean="0">
                <a:latin typeface="Arial" pitchFamily="34" charset="0"/>
                <a:cs typeface="Arial" pitchFamily="34" charset="0"/>
              </a:rPr>
              <a:t>, </a:t>
            </a:r>
          </a:p>
          <a:p>
            <a:pPr algn="just"/>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Deák</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T.Németh</a:t>
            </a:r>
            <a:r>
              <a:rPr lang="cs-CZ" sz="1000" b="0" dirty="0" smtClean="0">
                <a:latin typeface="Arial" pitchFamily="34" charset="0"/>
                <a:cs typeface="Arial" pitchFamily="34" charset="0"/>
              </a:rPr>
              <a:t>, Vála, Beruška, Jakl, Možný </a:t>
            </a:r>
            <a:r>
              <a:rPr lang="cs-CZ" sz="1000" b="0" dirty="0" err="1" smtClean="0">
                <a:latin typeface="Arial" pitchFamily="34" charset="0"/>
                <a:cs typeface="Arial" pitchFamily="34" charset="0"/>
              </a:rPr>
              <a:t>Feko</a:t>
            </a:r>
            <a:r>
              <a:rPr lang="cs-CZ" sz="1000" b="0" dirty="0" smtClean="0">
                <a:latin typeface="Arial" pitchFamily="34" charset="0"/>
                <a:cs typeface="Arial" pitchFamily="34" charset="0"/>
              </a:rPr>
              <a:t>, Moučka, </a:t>
            </a:r>
          </a:p>
          <a:p>
            <a:pPr algn="just"/>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K</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Horváth</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Fulín</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Cap</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.Svoboda,  </a:t>
            </a:r>
            <a:r>
              <a:rPr lang="cs-CZ" sz="1000" b="0" dirty="0" err="1" smtClean="0">
                <a:latin typeface="Arial" pitchFamily="34" charset="0"/>
                <a:cs typeface="Arial" pitchFamily="34" charset="0"/>
              </a:rPr>
              <a:t>Judytka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Horváth</a:t>
            </a:r>
            <a:endParaRPr lang="cs-CZ" sz="1000" b="0" dirty="0" smtClean="0">
              <a:latin typeface="Arial" pitchFamily="34" charset="0"/>
              <a:cs typeface="Arial" pitchFamily="34" charset="0"/>
            </a:endParaRPr>
          </a:p>
          <a:p>
            <a:pPr algn="just"/>
            <a:r>
              <a:rPr lang="cs-CZ" sz="1000" b="0" u="sng" dirty="0" smtClean="0">
                <a:latin typeface="Arial" pitchFamily="34" charset="0"/>
                <a:cs typeface="Arial" pitchFamily="34" charset="0"/>
              </a:rPr>
              <a:t>Trenér: </a:t>
            </a:r>
            <a:r>
              <a:rPr lang="cs-CZ" sz="1000" b="0" dirty="0" err="1" smtClean="0">
                <a:latin typeface="Arial" pitchFamily="34" charset="0"/>
                <a:cs typeface="Arial" pitchFamily="34" charset="0"/>
              </a:rPr>
              <a:t>J.Ransdorf</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Vedoucí: </a:t>
            </a:r>
            <a:r>
              <a:rPr lang="cs-CZ" sz="1000" b="0" dirty="0" err="1" smtClean="0">
                <a:latin typeface="Arial" pitchFamily="34" charset="0"/>
                <a:cs typeface="Arial" pitchFamily="34" charset="0"/>
              </a:rPr>
              <a:t>J.Jakl</a:t>
            </a:r>
            <a:r>
              <a:rPr lang="cs-CZ" sz="1000" b="0" dirty="0" smtClean="0">
                <a:latin typeface="Arial" pitchFamily="34" charset="0"/>
                <a:cs typeface="Arial" pitchFamily="34" charset="0"/>
              </a:rPr>
              <a:t>  sen.</a:t>
            </a:r>
          </a:p>
          <a:p>
            <a:pPr algn="just"/>
            <a:r>
              <a:rPr lang="cs-CZ" sz="1000" b="0" u="sng" dirty="0" smtClean="0">
                <a:latin typeface="Arial" pitchFamily="34" charset="0"/>
                <a:cs typeface="Arial" pitchFamily="34" charset="0"/>
              </a:rPr>
              <a:t>Rozhodčí: </a:t>
            </a:r>
            <a:r>
              <a:rPr lang="cs-CZ" sz="1000" b="0" dirty="0" err="1" smtClean="0">
                <a:latin typeface="Arial" pitchFamily="34" charset="0"/>
                <a:cs typeface="Arial" pitchFamily="34" charset="0"/>
              </a:rPr>
              <a:t>N.Váňová</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J.Chaloupecký</a:t>
            </a:r>
            <a:r>
              <a:rPr lang="cs-CZ" sz="1000" b="0" dirty="0" smtClean="0">
                <a:latin typeface="Arial" pitchFamily="34" charset="0"/>
                <a:cs typeface="Arial" pitchFamily="34" charset="0"/>
              </a:rPr>
              <a:t>(laik), </a:t>
            </a:r>
            <a:r>
              <a:rPr lang="cs-CZ" sz="1000" b="0" dirty="0" err="1" smtClean="0">
                <a:latin typeface="Arial" pitchFamily="34" charset="0"/>
                <a:cs typeface="Arial" pitchFamily="34" charset="0"/>
              </a:rPr>
              <a:t>V</a:t>
            </a:r>
            <a:r>
              <a:rPr lang="cs-CZ" sz="1000" b="0" dirty="0" smtClean="0">
                <a:latin typeface="Arial" pitchFamily="34" charset="0"/>
                <a:cs typeface="Arial" pitchFamily="34" charset="0"/>
              </a:rPr>
              <a:t>.Podhorský jun.(laik)</a:t>
            </a:r>
          </a:p>
        </p:txBody>
      </p:sp>
      <p:sp>
        <p:nvSpPr>
          <p:cNvPr id="8" name="TextovéPole 7"/>
          <p:cNvSpPr txBox="1"/>
          <p:nvPr/>
        </p:nvSpPr>
        <p:spPr>
          <a:xfrm>
            <a:off x="144016" y="91108"/>
            <a:ext cx="4680520" cy="707886"/>
          </a:xfrm>
          <a:prstGeom prst="rect">
            <a:avLst/>
          </a:prstGeom>
          <a:blipFill dpi="0" rotWithShape="1">
            <a:blip r:embed="rId2" cstate="print">
              <a:alphaModFix amt="69000"/>
            </a:blip>
            <a:srcRect/>
            <a:stretch>
              <a:fillRect/>
            </a:stretch>
          </a:blipFill>
          <a:ln w="60325">
            <a:solidFill>
              <a:srgbClr val="FF6699"/>
            </a:solidFill>
            <a:prstDash val="sysDot"/>
          </a:ln>
        </p:spPr>
        <p:txBody>
          <a:bodyPr wrap="square" rtlCol="0">
            <a:spAutoFit/>
          </a:bodyPr>
          <a:lstStyle/>
          <a:p>
            <a:pPr algn="ctr"/>
            <a:r>
              <a:rPr lang="cs-CZ" sz="2000" dirty="0" smtClean="0">
                <a:effectLst>
                  <a:outerShdw blurRad="38100" dist="38100" dir="2700000" algn="tl">
                    <a:srgbClr val="000000">
                      <a:alpha val="43137"/>
                    </a:srgbClr>
                  </a:outerShdw>
                </a:effectLst>
                <a:latin typeface="Century Gothic" pitchFamily="34" charset="0"/>
              </a:rPr>
              <a:t>5 </a:t>
            </a:r>
            <a:r>
              <a:rPr lang="cs-CZ" sz="2000" dirty="0" smtClean="0">
                <a:solidFill>
                  <a:srgbClr val="003399"/>
                </a:solidFill>
                <a:effectLst>
                  <a:outerShdw blurRad="38100" dist="38100" dir="2700000" algn="tl">
                    <a:srgbClr val="000000">
                      <a:alpha val="43137"/>
                    </a:srgbClr>
                  </a:outerShdw>
                </a:effectLst>
                <a:latin typeface="Century Gothic" pitchFamily="34" charset="0"/>
              </a:rPr>
              <a:t>minut chybělo hostům k úspěchu. Zahozené  šance dorostu.</a:t>
            </a:r>
          </a:p>
        </p:txBody>
      </p:sp>
      <p:sp>
        <p:nvSpPr>
          <p:cNvPr id="9" name="TextovéPole 8"/>
          <p:cNvSpPr txBox="1"/>
          <p:nvPr/>
        </p:nvSpPr>
        <p:spPr>
          <a:xfrm>
            <a:off x="5324068" y="811188"/>
            <a:ext cx="4824536" cy="6140142"/>
          </a:xfrm>
          <a:prstGeom prst="rect">
            <a:avLst/>
          </a:prstGeom>
          <a:noFill/>
        </p:spPr>
        <p:txBody>
          <a:bodyPr wrap="square" rtlCol="0">
            <a:spAutoFit/>
          </a:bodyPr>
          <a:lstStyle/>
          <a:p>
            <a:pPr algn="ctr"/>
            <a:r>
              <a:rPr lang="cs-CZ" sz="1800" dirty="0" smtClean="0">
                <a:ln>
                  <a:solidFill>
                    <a:srgbClr val="993300"/>
                  </a:solidFill>
                </a:ln>
                <a:latin typeface="Bookman Old Style" pitchFamily="18" charset="0"/>
              </a:rPr>
              <a:t>SK </a:t>
            </a:r>
            <a:r>
              <a:rPr lang="cs-CZ" sz="1800" dirty="0" err="1" smtClean="0">
                <a:ln>
                  <a:solidFill>
                    <a:srgbClr val="993300"/>
                  </a:solidFill>
                </a:ln>
                <a:latin typeface="Bookman Old Style" pitchFamily="18" charset="0"/>
              </a:rPr>
              <a:t>Štětí</a:t>
            </a:r>
            <a:r>
              <a:rPr lang="cs-CZ" sz="1800" dirty="0" smtClean="0">
                <a:ln>
                  <a:solidFill>
                    <a:srgbClr val="993300"/>
                  </a:solidFill>
                </a:ln>
                <a:latin typeface="Bookman Old Style" pitchFamily="18" charset="0"/>
              </a:rPr>
              <a:t> – TJ </a:t>
            </a:r>
            <a:r>
              <a:rPr lang="cs-CZ" sz="1800" dirty="0" err="1" smtClean="0">
                <a:ln>
                  <a:solidFill>
                    <a:srgbClr val="993300"/>
                  </a:solidFill>
                </a:ln>
                <a:latin typeface="Bookman Old Style" pitchFamily="18" charset="0"/>
              </a:rPr>
              <a:t>Skorotice</a:t>
            </a:r>
            <a:endParaRPr lang="cs-CZ" sz="1800" dirty="0" smtClean="0">
              <a:ln>
                <a:solidFill>
                  <a:srgbClr val="993300"/>
                </a:solidFill>
              </a:ln>
              <a:latin typeface="Bookman Old Style" pitchFamily="18" charset="0"/>
            </a:endParaRPr>
          </a:p>
          <a:p>
            <a:pPr algn="ctr"/>
            <a:r>
              <a:rPr lang="cs-CZ" sz="1800" dirty="0" smtClean="0">
                <a:ln>
                  <a:solidFill>
                    <a:srgbClr val="993300"/>
                  </a:solidFill>
                </a:ln>
                <a:latin typeface="Bookman Old Style" pitchFamily="18" charset="0"/>
              </a:rPr>
              <a:t>5:1(4:1)  22.10.2016  9. kolo</a:t>
            </a:r>
          </a:p>
          <a:p>
            <a:pPr algn="just"/>
            <a:r>
              <a:rPr lang="cs-CZ" sz="1050" b="0" dirty="0" smtClean="0">
                <a:latin typeface="Arial" pitchFamily="34" charset="0"/>
                <a:cs typeface="Arial" pitchFamily="34" charset="0"/>
              </a:rPr>
              <a:t>Postavení v tabulce velelo k zisku 3 bodů a věřilo se i ve vylepšení skóre. Úvodní minuty však začaly napovídat, že tak jednoduché to nebude. Soupeř začal velmi disciplinovaně a odevzdat body domácím jen tak lehce nehodlal. Klíč, kterým bychom otevřeli bránu obranné zdi </a:t>
            </a:r>
            <a:r>
              <a:rPr lang="cs-CZ" sz="1050" b="0" dirty="0" err="1" smtClean="0">
                <a:latin typeface="Arial" pitchFamily="34" charset="0"/>
                <a:cs typeface="Arial" pitchFamily="34" charset="0"/>
              </a:rPr>
              <a:t>Skorotic</a:t>
            </a:r>
            <a:r>
              <a:rPr lang="cs-CZ" sz="1050" b="0" dirty="0" smtClean="0">
                <a:latin typeface="Arial" pitchFamily="34" charset="0"/>
                <a:cs typeface="Arial" pitchFamily="34" charset="0"/>
              </a:rPr>
              <a:t> jsme hledali až do 15. minuty. Za obranu si zaběhl Patrik Možný, kam mu spoluhráč načasoval přihrávku na vteřinu přesně a po jeho střele mezi nohy brankáře jsme se dostali do vedení 1:0. Uklidňující branky na 2:0 jsme se dočkali ve 23. minutě. Matěj Svoboda, který se v tomto zápasu přesunul z branky do pole, nádherně našel před brankou nabíhajícího </a:t>
            </a:r>
            <a:r>
              <a:rPr lang="cs-CZ" sz="1050" b="0" dirty="0" err="1" smtClean="0">
                <a:latin typeface="Arial" pitchFamily="34" charset="0"/>
                <a:cs typeface="Arial" pitchFamily="34" charset="0"/>
              </a:rPr>
              <a:t>Capa</a:t>
            </a:r>
            <a:r>
              <a:rPr lang="cs-CZ" sz="1050" b="0" dirty="0" smtClean="0">
                <a:latin typeface="Arial" pitchFamily="34" charset="0"/>
                <a:cs typeface="Arial" pitchFamily="34" charset="0"/>
              </a:rPr>
              <a:t> zakončujícího s velkým klidem pod tělem brankáře na 2:0. Vypracovali jsme si i další šance, ale buď byl na svém místě sympatický brankář hostů Jaroslav </a:t>
            </a:r>
            <a:r>
              <a:rPr lang="cs-CZ" sz="1050" b="0" dirty="0" err="1" smtClean="0">
                <a:latin typeface="Arial" pitchFamily="34" charset="0"/>
                <a:cs typeface="Arial" pitchFamily="34" charset="0"/>
              </a:rPr>
              <a:t>Opálecký</a:t>
            </a:r>
            <a:r>
              <a:rPr lang="cs-CZ" sz="1050" b="0" dirty="0" smtClean="0">
                <a:latin typeface="Arial" pitchFamily="34" charset="0"/>
                <a:cs typeface="Arial" pitchFamily="34" charset="0"/>
              </a:rPr>
              <a:t> a nebo více než tutovku zahodil Patrik Možný střelou ze 3 metrů. Zpátky do zápasu se hosté dostali po nepovedeném odkopu našeho brankáře, kdy se míče zmocnil Karel Walter a snížil na 1:2. Dramatické momenty se odehrály ve 39. minutě. Po skrumáži před brankou hostů se k míči dostal Beruška a brankou na 3:1 vrátil našemu týmu dvoubrankové vedení. Sporná situace zda se nejednalo o faul na brankáře vyvolala na hostující lavičce velké emoce až do konce byla na hřišti atmosféra hodně nervózní. Ztrátu koncentrace hostů na hru jsme využili hned o minutu později, když parádní střelou pod víko zakončoval věkem ještě dorostenec Ladislav Ladič na 4:1. Ve 2. poločasu šel náš výkon oproti prvnímu dolů. Vázla kombinace a na dostřel hostující branky jsme se nedostávali. Zkoušeli jsme střílet z větší vzdálenosti, ale brankář s těmito pokusy starosti neměl. Hosté cítili, že náš herní projev není dobrý a pokoušeli se výsledek korigovat. Teprve až v závěrečných 15 minutách jsme soupeře přitlačili na jeho polovinu, ale v těch rozhodujících momentech před závěrečnou střelou jsme nevolili to správné řešení. Teda až na jednu situaci v 65. minutě, kdy svojí 2. brankou v zápasu zvyšoval </a:t>
            </a:r>
            <a:r>
              <a:rPr lang="cs-CZ" sz="1050" b="0" dirty="0" err="1" smtClean="0">
                <a:latin typeface="Arial" pitchFamily="34" charset="0"/>
                <a:cs typeface="Arial" pitchFamily="34" charset="0"/>
              </a:rPr>
              <a:t>Cap</a:t>
            </a:r>
            <a:r>
              <a:rPr lang="cs-CZ" sz="1050" b="0" dirty="0" smtClean="0">
                <a:latin typeface="Arial" pitchFamily="34" charset="0"/>
                <a:cs typeface="Arial" pitchFamily="34" charset="0"/>
              </a:rPr>
              <a:t> na 5:1. Kdo věřil, že se dočkáme ve zbývajícím čase i dalších branek. Tak byl zklamán, protože zápas skončil tímto výsledek.</a:t>
            </a:r>
          </a:p>
          <a:p>
            <a:pPr algn="just"/>
            <a:r>
              <a:rPr lang="cs-CZ" sz="1050" b="0" u="sng" dirty="0" smtClean="0">
                <a:latin typeface="Arial" pitchFamily="34" charset="0"/>
                <a:cs typeface="Arial" pitchFamily="34" charset="0"/>
              </a:rPr>
              <a:t>Branky</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Cap</a:t>
            </a:r>
            <a:r>
              <a:rPr lang="cs-CZ" sz="1050" b="0" dirty="0" smtClean="0">
                <a:latin typeface="Arial" pitchFamily="34" charset="0"/>
                <a:cs typeface="Arial" pitchFamily="34" charset="0"/>
              </a:rPr>
              <a:t> 2, Možný 1, Ladič 1</a:t>
            </a:r>
          </a:p>
          <a:p>
            <a:pPr algn="just"/>
            <a:r>
              <a:rPr lang="cs-CZ" sz="1050" b="0" u="sng" dirty="0" smtClean="0">
                <a:latin typeface="Arial" pitchFamily="34" charset="0"/>
                <a:cs typeface="Arial" pitchFamily="34" charset="0"/>
              </a:rPr>
              <a:t>Sestava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Deák</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M</a:t>
            </a:r>
            <a:r>
              <a:rPr lang="cs-CZ" sz="1050" b="0" dirty="0" smtClean="0">
                <a:latin typeface="Arial" pitchFamily="34" charset="0"/>
                <a:cs typeface="Arial" pitchFamily="34" charset="0"/>
              </a:rPr>
              <a:t>.Svoboda, </a:t>
            </a:r>
            <a:r>
              <a:rPr lang="cs-CZ" sz="1050" b="0" dirty="0" err="1" smtClean="0">
                <a:latin typeface="Arial" pitchFamily="34" charset="0"/>
                <a:cs typeface="Arial" pitchFamily="34" charset="0"/>
              </a:rPr>
              <a:t>Chaloupecký</a:t>
            </a:r>
            <a:r>
              <a:rPr lang="cs-CZ" sz="1050" b="0" dirty="0" smtClean="0">
                <a:latin typeface="Arial" pitchFamily="34" charset="0"/>
                <a:cs typeface="Arial" pitchFamily="34" charset="0"/>
              </a:rPr>
              <a:t>, Ladič, Beruška, Jakl, </a:t>
            </a:r>
            <a:r>
              <a:rPr lang="cs-CZ" sz="1050" b="0" dirty="0" err="1" smtClean="0">
                <a:latin typeface="Arial" pitchFamily="34" charset="0"/>
                <a:cs typeface="Arial" pitchFamily="34" charset="0"/>
              </a:rPr>
              <a:t>Judytka</a:t>
            </a:r>
            <a:r>
              <a:rPr lang="cs-CZ" sz="1050" b="0" dirty="0" smtClean="0">
                <a:latin typeface="Arial" pitchFamily="34" charset="0"/>
                <a:cs typeface="Arial" pitchFamily="34" charset="0"/>
              </a:rPr>
              <a:t>, </a:t>
            </a:r>
          </a:p>
          <a:p>
            <a:pPr algn="just"/>
            <a:r>
              <a:rPr lang="cs-CZ" sz="1050" b="0" dirty="0" smtClean="0">
                <a:latin typeface="Arial" pitchFamily="34" charset="0"/>
                <a:cs typeface="Arial" pitchFamily="34" charset="0"/>
              </a:rPr>
              <a:t>               Možný, </a:t>
            </a:r>
            <a:r>
              <a:rPr lang="cs-CZ" sz="1050" b="0" dirty="0" err="1" smtClean="0">
                <a:latin typeface="Arial" pitchFamily="34" charset="0"/>
                <a:cs typeface="Arial" pitchFamily="34" charset="0"/>
              </a:rPr>
              <a:t>T.Németh</a:t>
            </a:r>
            <a:r>
              <a:rPr lang="cs-CZ" sz="1050" b="0" dirty="0" smtClean="0">
                <a:latin typeface="Arial" pitchFamily="34" charset="0"/>
                <a:cs typeface="Arial" pitchFamily="34" charset="0"/>
              </a:rPr>
              <a:t>, Moučka, </a:t>
            </a:r>
            <a:r>
              <a:rPr lang="cs-CZ" sz="1050" b="0" dirty="0" err="1" smtClean="0">
                <a:latin typeface="Arial" pitchFamily="34" charset="0"/>
                <a:cs typeface="Arial" pitchFamily="34" charset="0"/>
              </a:rPr>
              <a:t>K</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Horváth</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Fulín</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Cap</a:t>
            </a:r>
            <a:r>
              <a:rPr lang="cs-CZ" sz="1050" b="0" dirty="0" smtClean="0">
                <a:latin typeface="Arial" pitchFamily="34" charset="0"/>
                <a:cs typeface="Arial" pitchFamily="34" charset="0"/>
              </a:rPr>
              <a:t>  </a:t>
            </a:r>
          </a:p>
          <a:p>
            <a:pPr algn="just"/>
            <a:r>
              <a:rPr lang="cs-CZ" sz="1050" b="0" u="sng" dirty="0" smtClean="0">
                <a:latin typeface="Arial" pitchFamily="34" charset="0"/>
                <a:cs typeface="Arial" pitchFamily="34" charset="0"/>
              </a:rPr>
              <a:t>Trenér: </a:t>
            </a:r>
            <a:r>
              <a:rPr lang="cs-CZ" sz="1050" b="0" dirty="0" err="1" smtClean="0">
                <a:latin typeface="Arial" pitchFamily="34" charset="0"/>
                <a:cs typeface="Arial" pitchFamily="34" charset="0"/>
              </a:rPr>
              <a:t>J.Ransdorf</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V</a:t>
            </a:r>
            <a:r>
              <a:rPr lang="cs-CZ" sz="1050" b="0" dirty="0" smtClean="0">
                <a:latin typeface="Arial" pitchFamily="34" charset="0"/>
                <a:cs typeface="Arial" pitchFamily="34" charset="0"/>
              </a:rPr>
              <a:t>.Podhorský  Vedoucí: </a:t>
            </a:r>
            <a:r>
              <a:rPr lang="cs-CZ" sz="1050" b="0" dirty="0" err="1" smtClean="0">
                <a:latin typeface="Arial" pitchFamily="34" charset="0"/>
                <a:cs typeface="Arial" pitchFamily="34" charset="0"/>
              </a:rPr>
              <a:t>J.Nedomlelová</a:t>
            </a:r>
            <a:endParaRPr lang="cs-CZ" sz="1050" b="0" dirty="0" smtClean="0">
              <a:latin typeface="Arial" pitchFamily="34" charset="0"/>
              <a:cs typeface="Arial" pitchFamily="34" charset="0"/>
            </a:endParaRPr>
          </a:p>
          <a:p>
            <a:pPr algn="just"/>
            <a:r>
              <a:rPr lang="cs-CZ" sz="1050" b="0" u="sng" dirty="0" smtClean="0">
                <a:latin typeface="Arial" pitchFamily="34" charset="0"/>
                <a:cs typeface="Arial" pitchFamily="34" charset="0"/>
              </a:rPr>
              <a:t>Rozhodčí: </a:t>
            </a:r>
            <a:r>
              <a:rPr lang="cs-CZ" sz="1050" b="0" dirty="0" err="1" smtClean="0">
                <a:latin typeface="Arial" pitchFamily="34" charset="0"/>
                <a:cs typeface="Arial" pitchFamily="34" charset="0"/>
              </a:rPr>
              <a:t>J.Hlavatý</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J.Chaloupecký</a:t>
            </a:r>
            <a:r>
              <a:rPr lang="cs-CZ" sz="1050" b="0" dirty="0" smtClean="0">
                <a:latin typeface="Arial" pitchFamily="34" charset="0"/>
                <a:cs typeface="Arial" pitchFamily="34" charset="0"/>
              </a:rPr>
              <a:t>(laik), </a:t>
            </a:r>
            <a:r>
              <a:rPr lang="cs-CZ" sz="1050" b="0" dirty="0" err="1" smtClean="0">
                <a:latin typeface="Arial" pitchFamily="34" charset="0"/>
                <a:cs typeface="Arial" pitchFamily="34" charset="0"/>
              </a:rPr>
              <a:t>Z</a:t>
            </a:r>
            <a:r>
              <a:rPr lang="cs-CZ" sz="1050" b="0" dirty="0" smtClean="0">
                <a:latin typeface="Arial" pitchFamily="34" charset="0"/>
                <a:cs typeface="Arial" pitchFamily="34" charset="0"/>
              </a:rPr>
              <a:t>.Zeman(laik)</a:t>
            </a:r>
          </a:p>
        </p:txBody>
      </p:sp>
      <p:sp>
        <p:nvSpPr>
          <p:cNvPr id="10" name="Obdélník 9"/>
          <p:cNvSpPr/>
          <p:nvPr/>
        </p:nvSpPr>
        <p:spPr>
          <a:xfrm>
            <a:off x="5324067" y="91108"/>
            <a:ext cx="4901045" cy="646331"/>
          </a:xfrm>
          <a:prstGeom prst="rect">
            <a:avLst/>
          </a:prstGeom>
          <a:blipFill>
            <a:blip r:embed="rId3" cstate="print"/>
            <a:stretch>
              <a:fillRect/>
            </a:stretch>
          </a:blipFill>
          <a:ln w="47625">
            <a:solidFill>
              <a:srgbClr val="6600FF"/>
            </a:solidFill>
          </a:ln>
        </p:spPr>
        <p:txBody>
          <a:bodyPr wrap="square">
            <a:spAutoFit/>
          </a:bodyPr>
          <a:lstStyle/>
          <a:p>
            <a:pPr algn="ctr"/>
            <a:r>
              <a:rPr lang="cs-CZ" sz="1800" dirty="0" smtClean="0">
                <a:effectLst>
                  <a:outerShdw blurRad="38100" dist="38100" dir="2700000" algn="tl">
                    <a:srgbClr val="000000">
                      <a:alpha val="43137"/>
                    </a:srgbClr>
                  </a:outerShdw>
                </a:effectLst>
                <a:latin typeface="Georgia" pitchFamily="18" charset="0"/>
              </a:rPr>
              <a:t>Dorost se na vítězství  hodně nadřel.Asi více než si před zápasem myslel</a:t>
            </a:r>
          </a:p>
        </p:txBody>
      </p:sp>
      <p:sp>
        <p:nvSpPr>
          <p:cNvPr id="11" name="TextovéPole 10"/>
          <p:cNvSpPr txBox="1"/>
          <p:nvPr/>
        </p:nvSpPr>
        <p:spPr>
          <a:xfrm>
            <a:off x="4032424"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12" name="TextovéPole 11"/>
          <p:cNvSpPr txBox="1"/>
          <p:nvPr/>
        </p:nvSpPr>
        <p:spPr>
          <a:xfrm>
            <a:off x="9361016" y="6787852"/>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6858" y="130006"/>
            <a:ext cx="4826246" cy="6709529"/>
          </a:xfrm>
          <a:prstGeom prst="rect">
            <a:avLst/>
          </a:prstGeom>
          <a:blipFill dpi="0" rotWithShape="1">
            <a:blip r:embed="rId3" cstate="print">
              <a:alphaModFix amt="27000"/>
            </a:blip>
            <a:srcRect/>
            <a:stretch>
              <a:fillRect/>
            </a:stretch>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000" i="1" u="sng" dirty="0">
                <a:ln w="9525" cap="flat">
                  <a:solidFill>
                    <a:srgbClr val="62E4A6"/>
                  </a:solidFill>
                  <a:prstDash val="solid"/>
                  <a:round/>
                </a:ln>
                <a:solidFill>
                  <a:srgbClr val="D60093"/>
                </a:solidFill>
                <a:effectLst>
                  <a:outerShdw blurRad="50800" dist="38100" dir="2700000" algn="tl" rotWithShape="0">
                    <a:prstClr val="black">
                      <a:alpha val="40000"/>
                    </a:prstClr>
                  </a:outerShdw>
                </a:effectLst>
                <a:latin typeface="Baskerville Old Face" pitchFamily="18" charset="0"/>
                <a:ea typeface="Malgun Gothic" pitchFamily="34" charset="-127"/>
                <a:cs typeface="Arial" pitchFamily="34" charset="0"/>
              </a:rPr>
              <a:t>Vážení sportovní </a:t>
            </a:r>
            <a:endParaRPr lang="cs-CZ" sz="4000" i="1" u="sng" dirty="0" smtClean="0">
              <a:ln w="9525" cap="flat">
                <a:solidFill>
                  <a:srgbClr val="62E4A6"/>
                </a:solidFill>
                <a:prstDash val="solid"/>
                <a:round/>
              </a:ln>
              <a:solidFill>
                <a:srgbClr val="D60093"/>
              </a:solidFill>
              <a:effectLst>
                <a:outerShdw blurRad="50800" dist="38100" dir="2700000" algn="tl" rotWithShape="0">
                  <a:prstClr val="black">
                    <a:alpha val="40000"/>
                  </a:prstClr>
                </a:outerShdw>
              </a:effectLst>
              <a:latin typeface="Baskerville Old Face" pitchFamily="18" charset="0"/>
              <a:ea typeface="Malgun Gothic" pitchFamily="34" charset="-127"/>
              <a:cs typeface="Arial" pitchFamily="34" charset="0"/>
            </a:endParaRPr>
          </a:p>
          <a:p>
            <a:pPr algn="ctr" eaLnBrk="0" hangingPunct="0">
              <a:defRPr/>
            </a:pPr>
            <a:r>
              <a:rPr lang="cs-CZ" sz="4000" i="1" u="sng" dirty="0" smtClean="0">
                <a:ln w="9525" cap="flat">
                  <a:solidFill>
                    <a:srgbClr val="62E4A6"/>
                  </a:solidFill>
                  <a:prstDash val="solid"/>
                  <a:round/>
                </a:ln>
                <a:solidFill>
                  <a:srgbClr val="D60093"/>
                </a:solidFill>
                <a:effectLst>
                  <a:outerShdw blurRad="50800" dist="38100" dir="2700000" algn="tl" rotWithShape="0">
                    <a:prstClr val="black">
                      <a:alpha val="40000"/>
                    </a:prstClr>
                  </a:outerShdw>
                </a:effectLst>
                <a:latin typeface="Baskerville Old Face" pitchFamily="18" charset="0"/>
                <a:ea typeface="Malgun Gothic" pitchFamily="34" charset="-127"/>
                <a:cs typeface="Arial" pitchFamily="34" charset="0"/>
              </a:rPr>
              <a:t>Přátelé</a:t>
            </a:r>
          </a:p>
          <a:p>
            <a:pPr algn="just" eaLnBrk="0" hangingPunct="0">
              <a:defRPr/>
            </a:pPr>
            <a:r>
              <a:rPr lang="cs-CZ" sz="2600" i="1" dirty="0" smtClean="0">
                <a:latin typeface="Arial" pitchFamily="34" charset="0"/>
                <a:cs typeface="Arial" pitchFamily="34" charset="0"/>
              </a:rPr>
              <a:t>     </a:t>
            </a:r>
            <a:r>
              <a:rPr lang="cs-CZ" i="1" dirty="0" smtClean="0">
                <a:latin typeface="Arial" pitchFamily="34" charset="0"/>
                <a:cs typeface="Arial" pitchFamily="34" charset="0"/>
              </a:rPr>
              <a:t>výsledky, výsledky, </a:t>
            </a:r>
            <a:r>
              <a:rPr lang="cs-CZ" i="1" dirty="0" smtClean="0">
                <a:latin typeface="Arial" pitchFamily="34" charset="0"/>
                <a:cs typeface="Arial" pitchFamily="34" charset="0"/>
              </a:rPr>
              <a:t>výsledky</a:t>
            </a:r>
            <a:r>
              <a:rPr lang="cs-CZ" i="1" dirty="0" smtClean="0">
                <a:latin typeface="Arial" pitchFamily="34" charset="0"/>
                <a:cs typeface="Arial" pitchFamily="34" charset="0"/>
              </a:rPr>
              <a:t>. Tak se dá nazvat  vydání předposledního zpravodaje letošního kalendářního roku. Tři týdny uběhly od posledního domácího zápasu mužstva dospělých. Za tu dobu se odehrály desítky zápasů a turnajů všech věkových kategorií.  Všechny jsme poctivě sledovali a zachytili v našem zpravodaji.  Všechno přečíst asi nestihnete, ale počíst  si a prohlédnout  si obrázky  můžete  v klidu domova.    Dnešní utkání můžeme zařadit k  velmi  důležitým. Utkávají se mužstva, která v dosavadním průběhu soutěže moc bodů nenasbírala a zisk každého, zvlášť v těchto vzájemných zápasech, má cenu zlata. Hůře je na tom náš dnešní soupeř, který těch bodů nasbíral o 6 méně než my.  Staví nás to do role mírného favorita a o to těžší úlohu dnes máme. Poslední  dvě kola jsme sehráli na hřišti soupeře. Nejprve v Souši, kde  jsme se utkali se silným domácím týmem, a i když jsme byli rozčarovaní  výkonem rozhodčích, tak lepší herní kvalita byla na straně Souše. Před týdnem v </a:t>
            </a:r>
            <a:r>
              <a:rPr lang="cs-CZ" i="1" dirty="0" smtClean="0">
                <a:latin typeface="Arial" pitchFamily="34" charset="0"/>
                <a:cs typeface="Arial" pitchFamily="34" charset="0"/>
              </a:rPr>
              <a:t>Libiši</a:t>
            </a:r>
            <a:r>
              <a:rPr lang="cs-CZ" i="1" dirty="0" smtClean="0">
                <a:latin typeface="Arial" pitchFamily="34" charset="0"/>
                <a:cs typeface="Arial" pitchFamily="34" charset="0"/>
              </a:rPr>
              <a:t> na hřišti posledního celku tabulky to byl zápas nervů, který vrcholil neproměněnou penaltou z naší strany. Branku  jsme ale vstřelili už  před touto nepříjemnou situací a radostné vítězství jsme udrželi. A protože  nejbližší sousedé v tabulce prohráli, tak jak uvedl Litoměřický deník, na 11. místě se 14 body se nám dýchá lépe. Aby  to však platilo i v týdnu následujícím, je třeba venkovní zisk bodů z </a:t>
            </a:r>
            <a:r>
              <a:rPr lang="cs-CZ" i="1" dirty="0" smtClean="0">
                <a:latin typeface="Arial" pitchFamily="34" charset="0"/>
                <a:cs typeface="Arial" pitchFamily="34" charset="0"/>
              </a:rPr>
              <a:t>Libiše</a:t>
            </a:r>
            <a:r>
              <a:rPr lang="cs-CZ" i="1" dirty="0" smtClean="0">
                <a:latin typeface="Arial" pitchFamily="34" charset="0"/>
                <a:cs typeface="Arial" pitchFamily="34" charset="0"/>
              </a:rPr>
              <a:t> potvrdit doma. Bez dnešního zápasu jsou před námi ještě 2 podzimní kola. Za týden jedeme do Rakovníka, do města chmelu , kde má fotbal  velkou tradici i úroveň. Svědčí o tom účast 2 celků ve vysokých soutěžích. SK hraje Středočeský</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472586" y="2395364"/>
            <a:ext cx="787320"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6325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46</a:t>
            </a:r>
          </a:p>
        </p:txBody>
      </p:sp>
      <p:sp>
        <p:nvSpPr>
          <p:cNvPr id="18" name="Šipka doprava se zářezem 17"/>
          <p:cNvSpPr/>
          <p:nvPr/>
        </p:nvSpPr>
        <p:spPr bwMode="auto">
          <a:xfrm>
            <a:off x="8784953" y="6931868"/>
            <a:ext cx="936103" cy="354706"/>
          </a:xfrm>
          <a:prstGeom prst="notchedRightArrow">
            <a:avLst/>
          </a:prstGeom>
          <a:solidFill>
            <a:srgbClr val="D9DFE9"/>
          </a:soli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7" name="TextovéPole 16"/>
          <p:cNvSpPr txBox="1"/>
          <p:nvPr/>
        </p:nvSpPr>
        <p:spPr>
          <a:xfrm>
            <a:off x="71984" y="76587"/>
            <a:ext cx="4752528" cy="2246769"/>
          </a:xfrm>
          <a:prstGeom prst="rect">
            <a:avLst/>
          </a:prstGeom>
          <a:blipFill dpi="0" rotWithShape="1">
            <a:blip r:embed="rId4" cstate="print">
              <a:alphaModFix amt="14000"/>
            </a:blip>
            <a:srcRect/>
            <a:stretch>
              <a:fillRect/>
            </a:stretch>
          </a:blipFill>
          <a:ln w="66675">
            <a:gradFill>
              <a:gsLst>
                <a:gs pos="0">
                  <a:srgbClr val="DDEBCF"/>
                </a:gs>
                <a:gs pos="50000">
                  <a:srgbClr val="9CB86E"/>
                </a:gs>
                <a:gs pos="100000">
                  <a:srgbClr val="156B13"/>
                </a:gs>
              </a:gsLst>
              <a:lin ang="5400000" scaled="0"/>
            </a:gradFill>
            <a:prstDash val="dash"/>
          </a:ln>
        </p:spPr>
        <p:txBody>
          <a:bodyPr wrap="square" rtlCol="0">
            <a:spAutoFit/>
          </a:bodyPr>
          <a:lstStyle/>
          <a:p>
            <a:pPr algn="ctr"/>
            <a:r>
              <a:rPr lang="cs-CZ" sz="2200" dirty="0" smtClean="0">
                <a:solidFill>
                  <a:srgbClr val="0033CC"/>
                </a:solidFill>
                <a:effectLst>
                  <a:outerShdw blurRad="38100" dist="38100" dir="2700000" algn="tl">
                    <a:srgbClr val="000000">
                      <a:alpha val="43137"/>
                    </a:srgbClr>
                  </a:outerShdw>
                </a:effectLst>
                <a:latin typeface="Baskerville Old Face" pitchFamily="18" charset="0"/>
              </a:rPr>
              <a:t>Už jen několik zápasů zbývá než správci  fotbalových stadionů zamknou pro letošek branky .  Na fotbal  ve </a:t>
            </a:r>
            <a:r>
              <a:rPr lang="cs-CZ" sz="2200" dirty="0" smtClean="0">
                <a:solidFill>
                  <a:srgbClr val="0033CC"/>
                </a:solidFill>
                <a:effectLst>
                  <a:outerShdw blurRad="38100" dist="38100" dir="2700000" algn="tl">
                    <a:srgbClr val="000000">
                      <a:alpha val="43137"/>
                    </a:srgbClr>
                  </a:outerShdw>
                </a:effectLst>
                <a:latin typeface="Baskerville Old Face" pitchFamily="18" charset="0"/>
              </a:rPr>
              <a:t>Štětí</a:t>
            </a:r>
            <a:r>
              <a:rPr lang="cs-CZ" sz="2200" dirty="0" smtClean="0">
                <a:solidFill>
                  <a:srgbClr val="0033CC"/>
                </a:solidFill>
                <a:effectLst>
                  <a:outerShdw blurRad="38100" dist="38100" dir="2700000" algn="tl">
                    <a:srgbClr val="000000">
                      <a:alpha val="43137"/>
                    </a:srgbClr>
                  </a:outerShdw>
                </a:effectLst>
                <a:latin typeface="Baskerville Old Face" pitchFamily="18" charset="0"/>
              </a:rPr>
              <a:t> už jen  jednou . Za14 dní  </a:t>
            </a:r>
            <a:r>
              <a:rPr lang="cs-CZ" sz="2400" dirty="0" smtClean="0">
                <a:solidFill>
                  <a:srgbClr val="FF0000"/>
                </a:solidFill>
                <a:effectLst>
                  <a:outerShdw blurRad="38100" dist="38100" dir="2700000" algn="tl">
                    <a:srgbClr val="000000">
                      <a:alpha val="43137"/>
                    </a:srgbClr>
                  </a:outerShdw>
                </a:effectLst>
                <a:latin typeface="Baskerville Old Face" pitchFamily="18" charset="0"/>
              </a:rPr>
              <a:t>19.11.2016</a:t>
            </a:r>
            <a:r>
              <a:rPr lang="cs-CZ" sz="2200" dirty="0" smtClean="0">
                <a:solidFill>
                  <a:srgbClr val="0033CC"/>
                </a:solidFill>
                <a:effectLst>
                  <a:outerShdw blurRad="38100" dist="38100" dir="2700000" algn="tl">
                    <a:srgbClr val="000000">
                      <a:alpha val="43137"/>
                    </a:srgbClr>
                  </a:outerShdw>
                </a:effectLst>
                <a:latin typeface="Baskerville Old Face" pitchFamily="18" charset="0"/>
              </a:rPr>
              <a:t>  na utkání mužstva dospělých  proti </a:t>
            </a:r>
            <a:r>
              <a:rPr lang="cs-CZ" sz="2800" dirty="0" smtClean="0">
                <a:solidFill>
                  <a:srgbClr val="FF0000"/>
                </a:solidFill>
                <a:effectLst>
                  <a:outerShdw blurRad="38100" dist="38100" dir="2700000" algn="tl">
                    <a:srgbClr val="000000">
                      <a:alpha val="43137"/>
                    </a:srgbClr>
                  </a:outerShdw>
                </a:effectLst>
                <a:latin typeface="Baskerville Old Face" pitchFamily="18" charset="0"/>
              </a:rPr>
              <a:t>Hostouni</a:t>
            </a:r>
            <a:endParaRPr lang="cs-CZ" sz="2200" dirty="0" smtClean="0">
              <a:solidFill>
                <a:srgbClr val="FF0000"/>
              </a:solidFill>
              <a:effectLst>
                <a:outerShdw blurRad="38100" dist="38100" dir="2700000" algn="tl">
                  <a:srgbClr val="000000">
                    <a:alpha val="43137"/>
                  </a:srgbClr>
                </a:outerShdw>
              </a:effectLst>
              <a:latin typeface="Baskerville Old Face" pitchFamily="18" charset="0"/>
            </a:endParaRPr>
          </a:p>
        </p:txBody>
      </p:sp>
      <p:sp>
        <p:nvSpPr>
          <p:cNvPr id="21" name="Obdélník 20"/>
          <p:cNvSpPr/>
          <p:nvPr/>
        </p:nvSpPr>
        <p:spPr>
          <a:xfrm>
            <a:off x="71984" y="2467372"/>
            <a:ext cx="4752528" cy="523220"/>
          </a:xfrm>
          <a:prstGeom prst="rect">
            <a:avLst/>
          </a:prstGeom>
          <a:noFill/>
          <a:ln w="73025">
            <a:solidFill>
              <a:srgbClr val="FF0000"/>
            </a:solidFill>
          </a:ln>
        </p:spPr>
        <p:txBody>
          <a:bodyPr wrap="square" lIns="91440" tIns="45720" rIns="91440" bIns="45720">
            <a:spAutoFit/>
          </a:bodyPr>
          <a:lstStyle/>
          <a:p>
            <a:pPr algn="ctr"/>
            <a:r>
              <a:rPr lang="cs-CZ"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Zbývající venkovní zápasy</a:t>
            </a:r>
            <a:endParaRPr lang="cs-CZ"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 name="TextovéPole 21"/>
          <p:cNvSpPr txBox="1"/>
          <p:nvPr/>
        </p:nvSpPr>
        <p:spPr>
          <a:xfrm>
            <a:off x="0" y="4299510"/>
            <a:ext cx="4824536" cy="400110"/>
          </a:xfrm>
          <a:prstGeom prst="rect">
            <a:avLst/>
          </a:prstGeom>
          <a:noFill/>
        </p:spPr>
        <p:txBody>
          <a:bodyPr wrap="square" rtlCol="0">
            <a:spAutoFit/>
          </a:bodyPr>
          <a:lstStyle/>
          <a:p>
            <a:pPr algn="ctr"/>
            <a:r>
              <a:rPr lang="cs-CZ" sz="2000" u="sng" dirty="0" smtClean="0">
                <a:blipFill>
                  <a:blip r:embed="rId5"/>
                  <a:tile tx="0" ty="0" sx="100000" sy="100000" flip="none" algn="tl"/>
                </a:blipFill>
                <a:latin typeface="Bookman Old Style" pitchFamily="18" charset="0"/>
              </a:rPr>
              <a:t>Dorost končí podzim dnes</a:t>
            </a:r>
          </a:p>
        </p:txBody>
      </p:sp>
      <p:sp>
        <p:nvSpPr>
          <p:cNvPr id="24" name="TextovéPole 23"/>
          <p:cNvSpPr txBox="1"/>
          <p:nvPr/>
        </p:nvSpPr>
        <p:spPr>
          <a:xfrm>
            <a:off x="71984" y="5431894"/>
            <a:ext cx="4752528" cy="707886"/>
          </a:xfrm>
          <a:prstGeom prst="rect">
            <a:avLst/>
          </a:prstGeom>
          <a:noFill/>
        </p:spPr>
        <p:txBody>
          <a:bodyPr wrap="square" rtlCol="0">
            <a:spAutoFit/>
          </a:bodyPr>
          <a:lstStyle/>
          <a:p>
            <a:pPr algn="ctr"/>
            <a:r>
              <a:rPr lang="cs-CZ" sz="2000" u="sng" dirty="0" smtClean="0">
                <a:blipFill>
                  <a:blip r:embed="rId5"/>
                  <a:tile tx="0" ty="0" sx="100000" sy="100000" flip="none" algn="tl"/>
                </a:blipFill>
                <a:latin typeface="Bookman Old Style" pitchFamily="18" charset="0"/>
              </a:rPr>
              <a:t>Starší a mladší žáci hrají  v tomto roce ještě  2x. </a:t>
            </a:r>
          </a:p>
        </p:txBody>
      </p:sp>
      <p:graphicFrame>
        <p:nvGraphicFramePr>
          <p:cNvPr id="26" name="Tabulka 25"/>
          <p:cNvGraphicFramePr>
            <a:graphicFrameLocks noGrp="1"/>
          </p:cNvGraphicFramePr>
          <p:nvPr/>
        </p:nvGraphicFramePr>
        <p:xfrm>
          <a:off x="143992" y="4699620"/>
          <a:ext cx="4752527" cy="720080"/>
        </p:xfrm>
        <a:graphic>
          <a:graphicData uri="http://schemas.openxmlformats.org/drawingml/2006/table">
            <a:tbl>
              <a:tblPr/>
              <a:tblGrid>
                <a:gridCol w="801055"/>
                <a:gridCol w="567097"/>
                <a:gridCol w="455145"/>
                <a:gridCol w="985015"/>
                <a:gridCol w="676875"/>
                <a:gridCol w="693450"/>
                <a:gridCol w="573890"/>
              </a:tblGrid>
              <a:tr h="720080">
                <a:tc>
                  <a:txBody>
                    <a:bodyPr/>
                    <a:lstStyle/>
                    <a:p>
                      <a:pPr algn="ctr" fontAlgn="ctr"/>
                      <a:r>
                        <a:rPr lang="cs-CZ" sz="1200" b="1" i="0" u="none" strike="noStrike" dirty="0">
                          <a:solidFill>
                            <a:srgbClr val="000000"/>
                          </a:solidFill>
                          <a:latin typeface="Century Schoolbook"/>
                        </a:rPr>
                        <a:t>5.11.2016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Century Schoolbook"/>
                        </a:rPr>
                        <a:t>sobota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Century Schoolbook"/>
                        </a:rPr>
                        <a:t>10:00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Century Schoolbook"/>
                        </a:rPr>
                        <a:t>TJ Hvězda Trnovany / Sobědruhy</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Century Schoolbook"/>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Century Schoolbook"/>
                        </a:rPr>
                        <a:t>11. kolo</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Century Schoolbook"/>
                        </a:rPr>
                        <a:t>Dorost</a:t>
                      </a:r>
                    </a:p>
                  </a:txBody>
                  <a:tcPr marL="9525" marR="9525" marT="9525" marB="0" anchor="ctr">
                    <a:lnL>
                      <a:noFill/>
                    </a:lnL>
                    <a:lnR>
                      <a:noFill/>
                    </a:lnR>
                    <a:lnT>
                      <a:noFill/>
                    </a:lnT>
                    <a:lnB>
                      <a:noFill/>
                    </a:lnB>
                    <a:solidFill>
                      <a:srgbClr val="CCFFFF"/>
                    </a:solidFill>
                  </a:tcPr>
                </a:tc>
              </a:tr>
            </a:tbl>
          </a:graphicData>
        </a:graphic>
      </p:graphicFrame>
      <p:graphicFrame>
        <p:nvGraphicFramePr>
          <p:cNvPr id="27" name="Tabulka 26"/>
          <p:cNvGraphicFramePr>
            <a:graphicFrameLocks noGrp="1"/>
          </p:cNvGraphicFramePr>
          <p:nvPr/>
        </p:nvGraphicFramePr>
        <p:xfrm>
          <a:off x="143992" y="6139780"/>
          <a:ext cx="4680521" cy="771525"/>
        </p:xfrm>
        <a:graphic>
          <a:graphicData uri="http://schemas.openxmlformats.org/drawingml/2006/table">
            <a:tbl>
              <a:tblPr/>
              <a:tblGrid>
                <a:gridCol w="668646"/>
                <a:gridCol w="931404"/>
                <a:gridCol w="912177"/>
                <a:gridCol w="717780"/>
                <a:gridCol w="717780"/>
                <a:gridCol w="732734"/>
              </a:tblGrid>
              <a:tr h="342900">
                <a:tc>
                  <a:txBody>
                    <a:bodyPr/>
                    <a:lstStyle/>
                    <a:p>
                      <a:pPr algn="ctr" fontAlgn="ctr"/>
                      <a:r>
                        <a:rPr lang="cs-CZ" sz="1000" b="1" i="0" u="none" strike="noStrike" dirty="0">
                          <a:solidFill>
                            <a:srgbClr val="000000"/>
                          </a:solidFill>
                          <a:latin typeface="Arial"/>
                        </a:rPr>
                        <a:t>6.11.2016</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neděle</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10:00, 12:00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a:rPr>
                        <a:t>12.11.2016</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a:rPr>
                        <a:t>sobota</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11.kollo</a:t>
                      </a:r>
                    </a:p>
                  </a:txBody>
                  <a:tcPr marL="9525" marR="9525" marT="9525" marB="0" anchor="ctr">
                    <a:lnL>
                      <a:noFill/>
                    </a:lnL>
                    <a:lnR>
                      <a:noFill/>
                    </a:lnR>
                    <a:lnT>
                      <a:noFill/>
                    </a:lnT>
                    <a:lnB>
                      <a:noFill/>
                    </a:lnB>
                    <a:solidFill>
                      <a:srgbClr val="FFFF00"/>
                    </a:solidFill>
                  </a:tcPr>
                </a:tc>
              </a:tr>
              <a:tr h="428625">
                <a:tc>
                  <a:txBody>
                    <a:bodyPr/>
                    <a:lstStyle/>
                    <a:p>
                      <a:pPr algn="ctr" fontAlgn="ctr"/>
                      <a:r>
                        <a:rPr lang="cs-CZ" sz="1000" b="1" i="0" u="none" strike="noStrike" dirty="0">
                          <a:solidFill>
                            <a:srgbClr val="000000"/>
                          </a:solidFill>
                          <a:latin typeface="Arial"/>
                        </a:rPr>
                        <a:t>12.11.2016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latin typeface="Arial"/>
                        </a:rPr>
                        <a:t>sobota</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latin typeface="Arial"/>
                        </a:rPr>
                        <a:t>10:00, 12:00</a:t>
                      </a:r>
                    </a:p>
                  </a:txBody>
                  <a:tcPr marL="9525" marR="9525" marT="9525" marB="0" anchor="ctr">
                    <a:lnL>
                      <a:noFill/>
                    </a:lnL>
                    <a:lnR>
                      <a:noFill/>
                    </a:lnR>
                    <a:lnT>
                      <a:noFill/>
                    </a:lnT>
                    <a:lnB>
                      <a:noFill/>
                    </a:lnB>
                    <a:solidFill>
                      <a:srgbClr val="CCFF99"/>
                    </a:solidFill>
                  </a:tcPr>
                </a:tc>
                <a:tc>
                  <a:txBody>
                    <a:bodyPr/>
                    <a:lstStyle/>
                    <a:p>
                      <a:pPr algn="ctr" fontAlgn="ctr"/>
                      <a:r>
                        <a:rPr lang="cs-CZ" sz="800" b="1" i="0" u="none" strike="noStrike" dirty="0">
                          <a:solidFill>
                            <a:srgbClr val="000000"/>
                          </a:solidFill>
                          <a:latin typeface="Arial"/>
                        </a:rPr>
                        <a:t>12.11.2016</a:t>
                      </a:r>
                    </a:p>
                  </a:txBody>
                  <a:tcPr marL="9525" marR="9525" marT="9525" marB="0" anchor="ctr">
                    <a:lnL>
                      <a:noFill/>
                    </a:lnL>
                    <a:lnR>
                      <a:noFill/>
                    </a:lnR>
                    <a:lnT>
                      <a:noFill/>
                    </a:lnT>
                    <a:lnB>
                      <a:noFill/>
                    </a:lnB>
                    <a:solidFill>
                      <a:srgbClr val="CCFF99"/>
                    </a:solidFill>
                  </a:tcPr>
                </a:tc>
                <a:tc>
                  <a:txBody>
                    <a:bodyPr/>
                    <a:lstStyle/>
                    <a:p>
                      <a:pPr algn="ctr" fontAlgn="ctr"/>
                      <a:r>
                        <a:rPr lang="cs-CZ" sz="800" b="1" i="0" u="none" strike="noStrike" dirty="0">
                          <a:solidFill>
                            <a:srgbClr val="000000"/>
                          </a:solidFill>
                          <a:latin typeface="Arial"/>
                        </a:rPr>
                        <a:t>sobota</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latin typeface="Arial"/>
                        </a:rPr>
                        <a:t>12. kolo</a:t>
                      </a:r>
                    </a:p>
                  </a:txBody>
                  <a:tcPr marL="9525" marR="9525" marT="9525" marB="0" anchor="ctr">
                    <a:lnL>
                      <a:noFill/>
                    </a:lnL>
                    <a:lnR>
                      <a:noFill/>
                    </a:lnR>
                    <a:lnT>
                      <a:noFill/>
                    </a:lnT>
                    <a:lnB>
                      <a:noFill/>
                    </a:lnB>
                    <a:solidFill>
                      <a:srgbClr val="CCFF99"/>
                    </a:solidFill>
                  </a:tcPr>
                </a:tc>
              </a:tr>
            </a:tbl>
          </a:graphicData>
        </a:graphic>
      </p:graphicFrame>
      <p:sp>
        <p:nvSpPr>
          <p:cNvPr id="28" name="TextovéPole 27"/>
          <p:cNvSpPr txBox="1"/>
          <p:nvPr/>
        </p:nvSpPr>
        <p:spPr>
          <a:xfrm>
            <a:off x="71984" y="3043436"/>
            <a:ext cx="4824536" cy="707886"/>
          </a:xfrm>
          <a:prstGeom prst="rect">
            <a:avLst/>
          </a:prstGeom>
          <a:noFill/>
        </p:spPr>
        <p:txBody>
          <a:bodyPr wrap="square" rtlCol="0">
            <a:spAutoFit/>
          </a:bodyPr>
          <a:lstStyle/>
          <a:p>
            <a:pPr algn="ctr"/>
            <a:r>
              <a:rPr lang="cs-CZ" sz="2000" u="sng" dirty="0" smtClean="0">
                <a:blipFill>
                  <a:blip r:embed="rId5"/>
                  <a:tile tx="0" ty="0" sx="100000" sy="100000" flip="none" algn="tl"/>
                </a:blipFill>
                <a:latin typeface="Bookman Old Style" pitchFamily="18" charset="0"/>
              </a:rPr>
              <a:t>Mužstvo dospělých jede do Rakovníka</a:t>
            </a:r>
          </a:p>
        </p:txBody>
      </p:sp>
      <p:graphicFrame>
        <p:nvGraphicFramePr>
          <p:cNvPr id="29" name="Tabulka 28"/>
          <p:cNvGraphicFramePr>
            <a:graphicFrameLocks noGrp="1"/>
          </p:cNvGraphicFramePr>
          <p:nvPr/>
        </p:nvGraphicFramePr>
        <p:xfrm>
          <a:off x="143992" y="3835524"/>
          <a:ext cx="4608512" cy="344805"/>
        </p:xfrm>
        <a:graphic>
          <a:graphicData uri="http://schemas.openxmlformats.org/drawingml/2006/table">
            <a:tbl>
              <a:tblPr/>
              <a:tblGrid>
                <a:gridCol w="727128"/>
                <a:gridCol w="605941"/>
                <a:gridCol w="538613"/>
                <a:gridCol w="1242177"/>
                <a:gridCol w="848317"/>
                <a:gridCol w="646336"/>
              </a:tblGrid>
              <a:tr h="288032">
                <a:tc>
                  <a:txBody>
                    <a:bodyPr/>
                    <a:lstStyle/>
                    <a:p>
                      <a:pPr algn="ctr" fontAlgn="ctr"/>
                      <a:r>
                        <a:rPr lang="cs-CZ" sz="1100" b="1" i="0" u="none" strike="noStrike" dirty="0">
                          <a:solidFill>
                            <a:srgbClr val="000000"/>
                          </a:solidFill>
                          <a:latin typeface="Arial"/>
                        </a:rPr>
                        <a:t>12.11.2016</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sobota</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14:00</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latin typeface="Arial"/>
                        </a:rPr>
                        <a:t>TJ Tatran Rakovník</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latin typeface="Arial"/>
                        </a:rPr>
                        <a:t>SK Štětí, z.s.</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14. kolo</a:t>
                      </a:r>
                    </a:p>
                  </a:txBody>
                  <a:tcPr marL="9525" marR="9525" marT="9525" marB="0" anchor="ctr">
                    <a:lnL>
                      <a:noFill/>
                    </a:lnL>
                    <a:lnR>
                      <a:noFill/>
                    </a:lnR>
                    <a:lnT>
                      <a:noFill/>
                    </a:lnT>
                    <a:lnB>
                      <a:noFill/>
                    </a:lnB>
                    <a:solidFill>
                      <a:srgbClr val="FFFF00"/>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45</a:t>
            </a:r>
          </a:p>
        </p:txBody>
      </p:sp>
      <p:sp>
        <p:nvSpPr>
          <p:cNvPr id="23" name="TextovéPole 22"/>
          <p:cNvSpPr txBox="1"/>
          <p:nvPr/>
        </p:nvSpPr>
        <p:spPr>
          <a:xfrm>
            <a:off x="71984" y="53355"/>
            <a:ext cx="4610222" cy="5078313"/>
          </a:xfrm>
          <a:prstGeom prst="rect">
            <a:avLst/>
          </a:prstGeom>
          <a:blipFill dpi="0" rotWithShape="1">
            <a:blip r:embed="rId4" cstate="print">
              <a:alphaModFix amt="53000"/>
            </a:blip>
            <a:srcRect/>
            <a:stretch>
              <a:fillRect/>
            </a:stretch>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i="1" dirty="0" smtClean="0">
                <a:latin typeface="Arial" pitchFamily="34" charset="0"/>
                <a:cs typeface="Arial" pitchFamily="34" charset="0"/>
              </a:rPr>
              <a:t>přebor  a </a:t>
            </a:r>
            <a:r>
              <a:rPr lang="cs-CZ" i="1" dirty="0" smtClean="0">
                <a:latin typeface="Arial" pitchFamily="34" charset="0"/>
                <a:cs typeface="Arial" pitchFamily="34" charset="0"/>
              </a:rPr>
              <a:t>Tatran</a:t>
            </a:r>
            <a:r>
              <a:rPr lang="cs-CZ" i="1" dirty="0" smtClean="0">
                <a:latin typeface="Arial" pitchFamily="34" charset="0"/>
                <a:cs typeface="Arial" pitchFamily="34" charset="0"/>
              </a:rPr>
              <a:t> ,na jehož hřiště právě jedeme, kope divizi. Zápas o 6 bodů.  Vždyť právě  </a:t>
            </a:r>
            <a:r>
              <a:rPr lang="cs-CZ" i="1" dirty="0" smtClean="0">
                <a:latin typeface="Arial" pitchFamily="34" charset="0"/>
                <a:cs typeface="Arial" pitchFamily="34" charset="0"/>
              </a:rPr>
              <a:t>Tatran</a:t>
            </a:r>
            <a:r>
              <a:rPr lang="cs-CZ" i="1" dirty="0" smtClean="0">
                <a:latin typeface="Arial" pitchFamily="34" charset="0"/>
                <a:cs typeface="Arial" pitchFamily="34" charset="0"/>
              </a:rPr>
              <a:t> má o bod méně než </a:t>
            </a:r>
            <a:r>
              <a:rPr lang="cs-CZ" i="1" dirty="0" smtClean="0">
                <a:latin typeface="Arial" pitchFamily="34" charset="0"/>
                <a:cs typeface="Arial" pitchFamily="34" charset="0"/>
              </a:rPr>
              <a:t>Štětí</a:t>
            </a:r>
            <a:r>
              <a:rPr lang="cs-CZ" i="1" dirty="0" smtClean="0">
                <a:latin typeface="Arial" pitchFamily="34" charset="0"/>
                <a:cs typeface="Arial" pitchFamily="34" charset="0"/>
              </a:rPr>
              <a:t>.  S letošním rokem se Vámi fotbalisté SK </a:t>
            </a:r>
            <a:r>
              <a:rPr lang="cs-CZ" i="1" dirty="0" smtClean="0">
                <a:latin typeface="Arial" pitchFamily="34" charset="0"/>
                <a:cs typeface="Arial" pitchFamily="34" charset="0"/>
              </a:rPr>
              <a:t>Štětí</a:t>
            </a:r>
            <a:r>
              <a:rPr lang="cs-CZ" i="1" dirty="0" smtClean="0">
                <a:latin typeface="Arial" pitchFamily="34" charset="0"/>
                <a:cs typeface="Arial" pitchFamily="34" charset="0"/>
              </a:rPr>
              <a:t> rozloučí v sobotu 19. listopadu v tradičním čase 10:15 proti  nováčkovi soutěže TJ Sokol </a:t>
            </a:r>
            <a:r>
              <a:rPr lang="cs-CZ" i="1" dirty="0" smtClean="0">
                <a:latin typeface="Arial" pitchFamily="34" charset="0"/>
                <a:cs typeface="Arial" pitchFamily="34" charset="0"/>
              </a:rPr>
              <a:t>Hostouň</a:t>
            </a:r>
            <a:r>
              <a:rPr lang="cs-CZ" i="1" dirty="0" smtClean="0">
                <a:latin typeface="Arial" pitchFamily="34" charset="0"/>
                <a:cs typeface="Arial" pitchFamily="34" charset="0"/>
              </a:rPr>
              <a:t>.  Věříme, že přijdete v hojném počtu  a svým povzbuzováním pomůžete úspěšně se rozloučit s  podzimem.</a:t>
            </a:r>
          </a:p>
          <a:p>
            <a:pPr algn="just" eaLnBrk="0" hangingPunct="0">
              <a:defRPr/>
            </a:pPr>
            <a:r>
              <a:rPr lang="cs-CZ" i="1" dirty="0" smtClean="0">
                <a:latin typeface="Arial" pitchFamily="34" charset="0"/>
                <a:cs typeface="Arial" pitchFamily="34" charset="0"/>
              </a:rPr>
              <a:t>      Dnes se  loučí s podzimem také dorostenci . Z posledních 3 zápasů vytěžili 8 bodů a pokud dnes v </a:t>
            </a:r>
            <a:r>
              <a:rPr lang="cs-CZ" i="1" dirty="0" smtClean="0">
                <a:latin typeface="Arial" pitchFamily="34" charset="0"/>
                <a:cs typeface="Arial" pitchFamily="34" charset="0"/>
              </a:rPr>
              <a:t>Trnovanech</a:t>
            </a:r>
            <a:r>
              <a:rPr lang="cs-CZ" i="1" dirty="0" smtClean="0">
                <a:latin typeface="Arial" pitchFamily="34" charset="0"/>
                <a:cs typeface="Arial" pitchFamily="34" charset="0"/>
              </a:rPr>
              <a:t> vyhrají, tak skončí na 3. místě I.A třídy .  Starší a mladší  žáci  mají  poslední mistrovské zápasy na programu za týden.  Zítra hrají v Lovosicích a za týden v Roudnici </a:t>
            </a:r>
            <a:r>
              <a:rPr lang="cs-CZ" i="1" dirty="0" smtClean="0">
                <a:latin typeface="Arial" pitchFamily="34" charset="0"/>
                <a:cs typeface="Arial" pitchFamily="34" charset="0"/>
              </a:rPr>
              <a:t>n.L.</a:t>
            </a:r>
            <a:r>
              <a:rPr lang="cs-CZ" i="1" dirty="0" smtClean="0">
                <a:latin typeface="Arial" pitchFamily="34" charset="0"/>
                <a:cs typeface="Arial" pitchFamily="34" charset="0"/>
              </a:rPr>
              <a:t> V  posledních  3 podzimních kolech měli starší žáci týmy z horní poloviny tabulky  a zisk jakéhokoliv bodu bude úspěchem i určitou nadějí  dostat se v průběhu první poloviny jara mezi postupovou šestku Ústeckého přeboru. Stejné soupeře mají i mladší žáci, kteří dokážou překvapit silného soupeře ,ale i prohrát na hřišti posledního, jak se stalo v průběhu podzimu ve Velkém Březně.  Starší a mladší přípravka už venkovní sezónu ukončila. Teda až na starší, která ještě zítra jede na satelitní turnaj Ústeckého přeboru do </a:t>
            </a:r>
            <a:r>
              <a:rPr lang="cs-CZ" i="1" dirty="0" smtClean="0">
                <a:latin typeface="Arial" pitchFamily="34" charset="0"/>
                <a:cs typeface="Arial" pitchFamily="34" charset="0"/>
              </a:rPr>
              <a:t>Neštěmic</a:t>
            </a:r>
            <a:r>
              <a:rPr lang="cs-CZ" i="1" dirty="0" smtClean="0">
                <a:latin typeface="Arial" pitchFamily="34" charset="0"/>
                <a:cs typeface="Arial" pitchFamily="34" charset="0"/>
              </a:rPr>
              <a:t>. V příštím zpravodaji už budeme znát konečná podzimní umístění mládežnických kolektivů a samozřejmě  o nich budete výsledkově i tabulkově informováni.  </a:t>
            </a:r>
          </a:p>
          <a:p>
            <a:pPr algn="just" eaLnBrk="0" hangingPunct="0">
              <a:defRPr/>
            </a:pPr>
            <a:r>
              <a:rPr lang="cs-CZ" i="1" dirty="0" smtClean="0">
                <a:latin typeface="Arial" pitchFamily="34" charset="0"/>
                <a:cs typeface="Arial" pitchFamily="34" charset="0"/>
              </a:rPr>
              <a:t>           Věříme, že se Vám dnešní zápas bude líbit a domů budete odcházet spokojeni.     </a:t>
            </a:r>
          </a:p>
        </p:txBody>
      </p:sp>
      <p:sp>
        <p:nvSpPr>
          <p:cNvPr id="24" name="TextovéPole 23"/>
          <p:cNvSpPr txBox="1"/>
          <p:nvPr/>
        </p:nvSpPr>
        <p:spPr>
          <a:xfrm>
            <a:off x="864072" y="5347692"/>
            <a:ext cx="4680520" cy="1323439"/>
          </a:xfrm>
          <a:prstGeom prst="rect">
            <a:avLst/>
          </a:prstGeom>
          <a:noFill/>
          <a:ln>
            <a:noFill/>
          </a:ln>
        </p:spPr>
        <p:txBody>
          <a:bodyPr wrap="square" rtlCol="0">
            <a:spAutoFit/>
          </a:bodyPr>
          <a:lstStyle/>
          <a:p>
            <a:pPr algn="ctr"/>
            <a:r>
              <a:rPr lang="cs-CZ" sz="4000" dirty="0" smtClean="0">
                <a:solidFill>
                  <a:srgbClr val="901FA7"/>
                </a:solidFill>
                <a:latin typeface="Cooper Black" pitchFamily="18" charset="0"/>
                <a:cs typeface="David" pitchFamily="34" charset="-79"/>
              </a:rPr>
              <a:t>Štětí</a:t>
            </a:r>
            <a:r>
              <a:rPr lang="cs-CZ" sz="4000" dirty="0" smtClean="0">
                <a:solidFill>
                  <a:srgbClr val="901FA7"/>
                </a:solidFill>
                <a:latin typeface="Cooper Black" pitchFamily="18" charset="0"/>
                <a:cs typeface="David" pitchFamily="34" charset="-79"/>
              </a:rPr>
              <a:t> </a:t>
            </a:r>
          </a:p>
          <a:p>
            <a:pPr algn="ctr"/>
            <a:r>
              <a:rPr lang="cs-CZ" sz="4000" dirty="0" smtClean="0">
                <a:solidFill>
                  <a:srgbClr val="901FA7"/>
                </a:solidFill>
                <a:latin typeface="Cooper Black" pitchFamily="18" charset="0"/>
                <a:cs typeface="David" pitchFamily="34" charset="-79"/>
              </a:rPr>
              <a:t>Do toho</a:t>
            </a:r>
          </a:p>
        </p:txBody>
      </p:sp>
      <p:pic>
        <p:nvPicPr>
          <p:cNvPr id="2" name="Picture 106"/>
          <p:cNvPicPr>
            <a:picLocks noChangeAspect="1" noChangeArrowheads="1"/>
          </p:cNvPicPr>
          <p:nvPr/>
        </p:nvPicPr>
        <p:blipFill>
          <a:blip r:embed="rId5" cstate="print"/>
          <a:srcRect/>
          <a:stretch>
            <a:fillRect/>
          </a:stretch>
        </p:blipFill>
        <p:spPr bwMode="auto">
          <a:xfrm>
            <a:off x="143992" y="5635724"/>
            <a:ext cx="1249763" cy="900000"/>
          </a:xfrm>
          <a:prstGeom prst="rect">
            <a:avLst/>
          </a:prstGeom>
          <a:noFill/>
          <a:ln w="9525">
            <a:noFill/>
            <a:miter lim="800000"/>
            <a:headEnd/>
            <a:tailEnd/>
          </a:ln>
        </p:spPr>
      </p:pic>
      <p:sp>
        <p:nvSpPr>
          <p:cNvPr id="8" name="TextovéPole 7"/>
          <p:cNvSpPr txBox="1"/>
          <p:nvPr/>
        </p:nvSpPr>
        <p:spPr>
          <a:xfrm>
            <a:off x="5400576" y="91108"/>
            <a:ext cx="4680520" cy="923330"/>
          </a:xfrm>
          <a:prstGeom prst="rect">
            <a:avLst/>
          </a:prstGeom>
          <a:blipFill dpi="0" rotWithShape="1">
            <a:blip r:embed="rId6" cstate="print">
              <a:alphaModFix amt="26000"/>
            </a:blip>
            <a:srcRect/>
            <a:stretch>
              <a:fillRect/>
            </a:stretch>
          </a:blipFill>
          <a:ln w="66675">
            <a:solidFill>
              <a:schemeClr val="bg2">
                <a:lumMod val="60000"/>
                <a:lumOff val="40000"/>
              </a:schemeClr>
            </a:solidFill>
            <a:prstDash val="dash"/>
          </a:ln>
        </p:spPr>
        <p:txBody>
          <a:bodyPr wrap="square" rtlCol="0">
            <a:spAutoFit/>
          </a:bodyPr>
          <a:lstStyle/>
          <a:p>
            <a:pPr algn="ctr"/>
            <a:r>
              <a:rPr lang="cs-CZ" sz="1800" dirty="0" smtClean="0">
                <a:latin typeface="Bookman Old Style" pitchFamily="18" charset="0"/>
              </a:rPr>
              <a:t>Konečná tabulka okresního přeboru staré gardy není úplná. Některé výsledky nebyly ještě zveřejněny.</a:t>
            </a:r>
          </a:p>
        </p:txBody>
      </p:sp>
      <p:graphicFrame>
        <p:nvGraphicFramePr>
          <p:cNvPr id="10" name="Tabulka 9"/>
          <p:cNvGraphicFramePr>
            <a:graphicFrameLocks noGrp="1"/>
          </p:cNvGraphicFramePr>
          <p:nvPr/>
        </p:nvGraphicFramePr>
        <p:xfrm>
          <a:off x="5400576" y="1171228"/>
          <a:ext cx="4694686" cy="2318385"/>
        </p:xfrm>
        <a:graphic>
          <a:graphicData uri="http://schemas.openxmlformats.org/drawingml/2006/table">
            <a:tbl>
              <a:tblPr/>
              <a:tblGrid>
                <a:gridCol w="246117"/>
                <a:gridCol w="233811"/>
                <a:gridCol w="1845877"/>
                <a:gridCol w="295341"/>
                <a:gridCol w="258423"/>
                <a:gridCol w="175360"/>
                <a:gridCol w="323030"/>
                <a:gridCol w="726045"/>
                <a:gridCol w="319951"/>
                <a:gridCol w="270731"/>
              </a:tblGrid>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400" b="1" i="0" u="none" strike="noStrike" dirty="0">
                          <a:solidFill>
                            <a:srgbClr val="0000CC"/>
                          </a:solidFill>
                          <a:latin typeface="Calibri"/>
                        </a:rPr>
                        <a:t>Stará garda </a:t>
                      </a:r>
                      <a:r>
                        <a:rPr lang="cs-CZ" sz="1400" b="1" i="0" u="none" strike="noStrike" dirty="0" smtClean="0">
                          <a:solidFill>
                            <a:srgbClr val="0000CC"/>
                          </a:solidFill>
                          <a:latin typeface="Calibri"/>
                        </a:rPr>
                        <a:t> </a:t>
                      </a:r>
                      <a:r>
                        <a:rPr lang="cs-CZ" sz="1400" b="1" i="0" u="none" strike="noStrike" dirty="0">
                          <a:solidFill>
                            <a:srgbClr val="0000CC"/>
                          </a:solidFill>
                          <a:latin typeface="Calibri"/>
                        </a:rPr>
                        <a:t>Okresní přebor 2016/17 po 9. 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TJ Žitenice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Calibri"/>
                        </a:rPr>
                        <a:t>58:8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28:16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TJ Sokol České Kopisty</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Calibri"/>
                        </a:rPr>
                        <a:t>35:27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25:20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Slavoj Bohušovice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Calibri"/>
                        </a:rPr>
                        <a:t>24:33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FF0066"/>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FF0066"/>
                          </a:solidFill>
                          <a:latin typeface="Arial"/>
                        </a:rPr>
                        <a:t>Sepap Štětí</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66"/>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66"/>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66"/>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66"/>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66"/>
                          </a:solidFill>
                          <a:latin typeface="Calibri"/>
                        </a:rPr>
                        <a:t>23:21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66"/>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24:32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Dynamo Střížovice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Calibri"/>
                        </a:rPr>
                        <a:t>22:44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7:45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pic>
        <p:nvPicPr>
          <p:cNvPr id="1131" name="Picture 107"/>
          <p:cNvPicPr>
            <a:picLocks noChangeAspect="1" noChangeArrowheads="1"/>
          </p:cNvPicPr>
          <p:nvPr/>
        </p:nvPicPr>
        <p:blipFill>
          <a:blip r:embed="rId7" cstate="print"/>
          <a:srcRect/>
          <a:stretch>
            <a:fillRect/>
          </a:stretch>
        </p:blipFill>
        <p:spPr bwMode="auto">
          <a:xfrm>
            <a:off x="6408688" y="3763516"/>
            <a:ext cx="2702978" cy="27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44</a:t>
            </a:r>
          </a:p>
        </p:txBody>
      </p:sp>
      <p:graphicFrame>
        <p:nvGraphicFramePr>
          <p:cNvPr id="9" name="Tabulka 8"/>
          <p:cNvGraphicFramePr>
            <a:graphicFrameLocks noGrp="1"/>
          </p:cNvGraphicFramePr>
          <p:nvPr/>
        </p:nvGraphicFramePr>
        <p:xfrm>
          <a:off x="216000" y="3467496"/>
          <a:ext cx="4536504" cy="3392364"/>
        </p:xfrm>
        <a:graphic>
          <a:graphicData uri="http://schemas.openxmlformats.org/drawingml/2006/table">
            <a:tbl>
              <a:tblPr/>
              <a:tblGrid>
                <a:gridCol w="719243"/>
                <a:gridCol w="435212"/>
                <a:gridCol w="412305"/>
                <a:gridCol w="422613"/>
                <a:gridCol w="682594"/>
                <a:gridCol w="778799"/>
                <a:gridCol w="494767"/>
                <a:gridCol w="590971"/>
              </a:tblGrid>
              <a:tr h="256313">
                <a:tc gridSpan="8">
                  <a:txBody>
                    <a:bodyPr/>
                    <a:lstStyle/>
                    <a:p>
                      <a:pPr algn="ctr" fontAlgn="ctr"/>
                      <a:r>
                        <a:rPr lang="pl-PL" sz="1600" b="1" i="0" u="none" strike="noStrike" dirty="0">
                          <a:solidFill>
                            <a:srgbClr val="000000"/>
                          </a:solidFill>
                          <a:latin typeface="Calibri"/>
                        </a:rPr>
                        <a:t>Stará garda Podzim 2016 okresní přebor</a:t>
                      </a:r>
                    </a:p>
                  </a:txBody>
                  <a:tcPr marL="3179" marR="3179" marT="3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89540">
                <a:tc>
                  <a:txBody>
                    <a:bodyPr/>
                    <a:lstStyle/>
                    <a:p>
                      <a:pPr algn="ctr" fontAlgn="ctr"/>
                      <a:r>
                        <a:rPr lang="cs-CZ" sz="700" b="1" i="0" u="none" strike="noStrike" dirty="0">
                          <a:solidFill>
                            <a:srgbClr val="000000"/>
                          </a:solidFill>
                          <a:latin typeface="Arial"/>
                        </a:rPr>
                        <a:t>Datum</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Arial"/>
                        </a:rPr>
                        <a:t>Den</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Arial"/>
                        </a:rPr>
                        <a:t>Čas</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Arial"/>
                        </a:rPr>
                        <a:t>Kde</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Arial"/>
                        </a:rPr>
                        <a:t>Venku</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Arial"/>
                        </a:rPr>
                        <a:t>Doma</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Arial"/>
                        </a:rPr>
                        <a:t>Kolo</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00"/>
                          </a:solidFill>
                          <a:latin typeface="Arial"/>
                        </a:rPr>
                        <a:t>Výsledek</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316279">
                <a:tc>
                  <a:txBody>
                    <a:bodyPr/>
                    <a:lstStyle/>
                    <a:p>
                      <a:pPr algn="ctr" fontAlgn="ctr"/>
                      <a:r>
                        <a:rPr lang="cs-CZ" sz="800" b="1" i="0" u="none" strike="noStrike" dirty="0">
                          <a:solidFill>
                            <a:srgbClr val="000000"/>
                          </a:solidFill>
                          <a:latin typeface="Arial"/>
                        </a:rPr>
                        <a:t>26.8.2016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17:30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V</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Sokol Malé Žernoseky </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1</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1:2</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279">
                <a:tc>
                  <a:txBody>
                    <a:bodyPr/>
                    <a:lstStyle/>
                    <a:p>
                      <a:pPr algn="ctr" fontAlgn="ctr"/>
                      <a:r>
                        <a:rPr lang="cs-CZ" sz="800" b="1" i="0" u="none" strike="noStrike" dirty="0">
                          <a:solidFill>
                            <a:srgbClr val="000000"/>
                          </a:solidFill>
                          <a:latin typeface="Arial"/>
                        </a:rPr>
                        <a:t>2.9.2016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17:30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D</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Sokol Pokratice </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2</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8:0</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16279">
                <a:tc>
                  <a:txBody>
                    <a:bodyPr/>
                    <a:lstStyle/>
                    <a:p>
                      <a:pPr algn="ctr" fontAlgn="ctr"/>
                      <a:r>
                        <a:rPr lang="cs-CZ" sz="800" b="1" i="0" u="none" strike="noStrike" dirty="0">
                          <a:solidFill>
                            <a:srgbClr val="000000"/>
                          </a:solidFill>
                          <a:latin typeface="Arial"/>
                        </a:rPr>
                        <a:t>9.9.2016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17:30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V-Brňany</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err="1">
                          <a:solidFill>
                            <a:srgbClr val="000000"/>
                          </a:solidFill>
                          <a:latin typeface="Arial"/>
                        </a:rPr>
                        <a:t>Tigo</a:t>
                      </a:r>
                      <a:r>
                        <a:rPr lang="cs-CZ" sz="800" b="1" i="0" u="none" strike="noStrike" dirty="0">
                          <a:solidFill>
                            <a:srgbClr val="000000"/>
                          </a:solidFill>
                          <a:latin typeface="Arial"/>
                        </a:rPr>
                        <a:t> </a:t>
                      </a:r>
                      <a:r>
                        <a:rPr lang="cs-CZ" sz="800" b="1" i="0" u="none" strike="noStrike" dirty="0" err="1">
                          <a:solidFill>
                            <a:srgbClr val="000000"/>
                          </a:solidFill>
                          <a:latin typeface="Arial"/>
                        </a:rPr>
                        <a:t>Nučnice</a:t>
                      </a:r>
                      <a:r>
                        <a:rPr lang="cs-CZ" sz="800" b="1" i="0" u="none" strike="noStrike" dirty="0">
                          <a:solidFill>
                            <a:srgbClr val="000000"/>
                          </a:solidFill>
                          <a:latin typeface="Arial"/>
                        </a:rPr>
                        <a:t> 1996</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3</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3:1</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279">
                <a:tc>
                  <a:txBody>
                    <a:bodyPr/>
                    <a:lstStyle/>
                    <a:p>
                      <a:pPr algn="ctr" fontAlgn="ctr"/>
                      <a:r>
                        <a:rPr lang="cs-CZ" sz="800" b="1" i="0" u="none" strike="noStrike">
                          <a:solidFill>
                            <a:srgbClr val="000000"/>
                          </a:solidFill>
                          <a:latin typeface="Arial"/>
                        </a:rPr>
                        <a:t>16.9.2016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17:30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D</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err="1">
                          <a:solidFill>
                            <a:srgbClr val="000000"/>
                          </a:solidFill>
                          <a:latin typeface="Arial"/>
                        </a:rPr>
                        <a:t>Sepap</a:t>
                      </a:r>
                      <a:r>
                        <a:rPr lang="cs-CZ" sz="800" b="1" i="0" u="none" strike="noStrike" dirty="0">
                          <a:solidFill>
                            <a:srgbClr val="000000"/>
                          </a:solidFill>
                          <a:latin typeface="Arial"/>
                        </a:rPr>
                        <a:t> </a:t>
                      </a:r>
                      <a:r>
                        <a:rPr lang="cs-CZ" sz="800" b="1" i="0" u="none" strike="noStrike" dirty="0" err="1">
                          <a:solidFill>
                            <a:srgbClr val="000000"/>
                          </a:solidFill>
                          <a:latin typeface="Arial"/>
                        </a:rPr>
                        <a:t>Štětí</a:t>
                      </a:r>
                      <a:endParaRPr lang="cs-CZ" sz="80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FK Litoměřicko</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4</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2:4</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16279">
                <a:tc>
                  <a:txBody>
                    <a:bodyPr/>
                    <a:lstStyle/>
                    <a:p>
                      <a:pPr algn="ctr" fontAlgn="ctr"/>
                      <a:r>
                        <a:rPr lang="cs-CZ" sz="800" b="1" i="0" u="none" strike="noStrike">
                          <a:solidFill>
                            <a:srgbClr val="000000"/>
                          </a:solidFill>
                          <a:latin typeface="Arial"/>
                        </a:rPr>
                        <a:t>23.9.2016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17:00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V</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Sokol České Kopisty</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5</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smtClean="0">
                          <a:solidFill>
                            <a:srgbClr val="000000"/>
                          </a:solidFill>
                          <a:latin typeface="Arial"/>
                        </a:rPr>
                        <a:t>5:2</a:t>
                      </a:r>
                      <a:endParaRPr lang="cs-CZ" sz="80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279">
                <a:tc>
                  <a:txBody>
                    <a:bodyPr/>
                    <a:lstStyle/>
                    <a:p>
                      <a:pPr algn="ctr" fontAlgn="ctr"/>
                      <a:r>
                        <a:rPr lang="cs-CZ" sz="800" b="1" i="0" u="none" strike="noStrike">
                          <a:solidFill>
                            <a:srgbClr val="000000"/>
                          </a:solidFill>
                          <a:latin typeface="Arial"/>
                        </a:rPr>
                        <a:t>30.9.2016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17:00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D</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TJ Žitenice</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6</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2:5</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16279">
                <a:tc>
                  <a:txBody>
                    <a:bodyPr/>
                    <a:lstStyle/>
                    <a:p>
                      <a:pPr algn="ctr" fontAlgn="ctr"/>
                      <a:r>
                        <a:rPr lang="cs-CZ" sz="800" b="1" i="0" u="none" strike="noStrike">
                          <a:solidFill>
                            <a:srgbClr val="000000"/>
                          </a:solidFill>
                          <a:latin typeface="Arial"/>
                        </a:rPr>
                        <a:t>7.10.2016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17:00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V</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Dynamo Střížovice</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7</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1:6</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6279">
                <a:tc>
                  <a:txBody>
                    <a:bodyPr/>
                    <a:lstStyle/>
                    <a:p>
                      <a:pPr algn="ctr" fontAlgn="ctr"/>
                      <a:r>
                        <a:rPr lang="cs-CZ" sz="800" b="1" i="0" u="none" strike="noStrike">
                          <a:solidFill>
                            <a:srgbClr val="000000"/>
                          </a:solidFill>
                          <a:latin typeface="Arial"/>
                        </a:rPr>
                        <a:t>14.10.2016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17:00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D</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err="1">
                          <a:solidFill>
                            <a:srgbClr val="000000"/>
                          </a:solidFill>
                          <a:latin typeface="Arial"/>
                        </a:rPr>
                        <a:t>Sepap</a:t>
                      </a:r>
                      <a:r>
                        <a:rPr lang="cs-CZ" sz="800" b="1" i="0" u="none" strike="noStrike" dirty="0">
                          <a:solidFill>
                            <a:srgbClr val="000000"/>
                          </a:solidFill>
                          <a:latin typeface="Arial"/>
                        </a:rPr>
                        <a:t> </a:t>
                      </a:r>
                      <a:r>
                        <a:rPr lang="cs-CZ" sz="800" b="1" i="0" u="none" strike="noStrike" dirty="0" err="1">
                          <a:solidFill>
                            <a:srgbClr val="000000"/>
                          </a:solidFill>
                          <a:latin typeface="Arial"/>
                        </a:rPr>
                        <a:t>Štětí</a:t>
                      </a:r>
                      <a:endParaRPr lang="cs-CZ" sz="80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Slavoj Bohušovice </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8</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0:2</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16279">
                <a:tc>
                  <a:txBody>
                    <a:bodyPr/>
                    <a:lstStyle/>
                    <a:p>
                      <a:pPr algn="ctr" fontAlgn="ctr"/>
                      <a:r>
                        <a:rPr lang="cs-CZ" sz="800" b="1" i="0" u="none" strike="noStrike" dirty="0">
                          <a:solidFill>
                            <a:srgbClr val="000000"/>
                          </a:solidFill>
                          <a:latin typeface="Arial"/>
                        </a:rPr>
                        <a:t>21.10.2016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80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800" b="1" i="0" u="none" strike="noStrike">
                          <a:solidFill>
                            <a:srgbClr val="000000"/>
                          </a:solidFill>
                          <a:latin typeface="Arial"/>
                        </a:rPr>
                        <a:t>16:30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800" b="1" i="0" u="none" strike="noStrike">
                          <a:solidFill>
                            <a:srgbClr val="000000"/>
                          </a:solidFill>
                          <a:latin typeface="Arial"/>
                        </a:rPr>
                        <a:t>V</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800" b="1" i="0" u="none" strike="noStrike" dirty="0">
                          <a:solidFill>
                            <a:srgbClr val="000000"/>
                          </a:solidFill>
                          <a:latin typeface="Arial"/>
                        </a:rPr>
                        <a:t>volno</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8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800" b="1" i="0" u="none" strike="noStrike" dirty="0">
                          <a:solidFill>
                            <a:srgbClr val="000000"/>
                          </a:solidFill>
                          <a:latin typeface="Arial"/>
                        </a:rPr>
                        <a:t>9</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8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0" name="TextovéPole 9"/>
          <p:cNvSpPr txBox="1"/>
          <p:nvPr/>
        </p:nvSpPr>
        <p:spPr>
          <a:xfrm>
            <a:off x="5832624" y="103302"/>
            <a:ext cx="4248472" cy="1692771"/>
          </a:xfrm>
          <a:prstGeom prst="rect">
            <a:avLst/>
          </a:prstGeom>
          <a:blipFill dpi="0" rotWithShape="1">
            <a:blip r:embed="rId4" cstate="print">
              <a:alphaModFix amt="48000"/>
            </a:blip>
            <a:srcRect/>
            <a:stretch>
              <a:fillRect/>
            </a:stretch>
          </a:blipFill>
          <a:ln w="88900" cap="rnd" cmpd="dbl">
            <a:solidFill>
              <a:srgbClr val="33CC33"/>
            </a:solidFill>
          </a:ln>
          <a:scene3d>
            <a:camera prst="orthographicFront"/>
            <a:lightRig rig="threePt" dir="t"/>
          </a:scene3d>
          <a:sp3d extrusionH="95250" contourW="25400">
            <a:bevelT prst="relaxedInset"/>
            <a:bevelB w="152400" h="50800" prst="softRound"/>
            <a:extrusionClr>
              <a:schemeClr val="accent1">
                <a:lumMod val="60000"/>
                <a:lumOff val="40000"/>
              </a:schemeClr>
            </a:extrusionClr>
            <a:contourClr>
              <a:srgbClr val="FF0000"/>
            </a:contourClr>
          </a:sp3d>
        </p:spPr>
        <p:txBody>
          <a:bodyPr wrap="square" rtlCol="0">
            <a:spAutoFit/>
          </a:bodyPr>
          <a:lstStyle/>
          <a:p>
            <a:pPr algn="ctr"/>
            <a:r>
              <a:rPr lang="cs-CZ" sz="2600" dirty="0" smtClean="0">
                <a:ln w="19050">
                  <a:solidFill>
                    <a:srgbClr val="FFFF00"/>
                  </a:solidFill>
                </a:ln>
                <a:solidFill>
                  <a:srgbClr val="B20606"/>
                </a:solidFill>
                <a:effectLst>
                  <a:outerShdw blurRad="38100" dist="38100" dir="2700000" algn="tl">
                    <a:srgbClr val="000000">
                      <a:alpha val="43137"/>
                    </a:srgbClr>
                  </a:outerShdw>
                </a:effectLst>
                <a:latin typeface="Comic Sans MS" pitchFamily="66" charset="0"/>
              </a:rPr>
              <a:t>Představujeme Mostecký fotbalový klub, který ještě nedávno nesl název </a:t>
            </a:r>
            <a:r>
              <a:rPr lang="cs-CZ" sz="2600" dirty="0" err="1" smtClean="0">
                <a:ln w="19050">
                  <a:solidFill>
                    <a:srgbClr val="FFFF00"/>
                  </a:solidFill>
                </a:ln>
                <a:solidFill>
                  <a:srgbClr val="B20606"/>
                </a:solidFill>
                <a:effectLst>
                  <a:outerShdw blurRad="38100" dist="38100" dir="2700000" algn="tl">
                    <a:srgbClr val="000000">
                      <a:alpha val="43137"/>
                    </a:srgbClr>
                  </a:outerShdw>
                </a:effectLst>
                <a:latin typeface="Comic Sans MS" pitchFamily="66" charset="0"/>
              </a:rPr>
              <a:t>Baník</a:t>
            </a:r>
            <a:r>
              <a:rPr lang="cs-CZ" sz="2600" dirty="0" smtClean="0">
                <a:ln w="19050">
                  <a:solidFill>
                    <a:srgbClr val="FFFF00"/>
                  </a:solidFill>
                </a:ln>
                <a:solidFill>
                  <a:srgbClr val="B20606"/>
                </a:solidFill>
                <a:effectLst>
                  <a:outerShdw blurRad="38100" dist="38100" dir="2700000" algn="tl">
                    <a:srgbClr val="000000">
                      <a:alpha val="43137"/>
                    </a:srgbClr>
                  </a:outerShdw>
                </a:effectLst>
                <a:latin typeface="Comic Sans MS" pitchFamily="66" charset="0"/>
              </a:rPr>
              <a:t> Most</a:t>
            </a:r>
          </a:p>
        </p:txBody>
      </p:sp>
      <p:sp>
        <p:nvSpPr>
          <p:cNvPr id="7" name="TextovéPole 6"/>
          <p:cNvSpPr txBox="1"/>
          <p:nvPr/>
        </p:nvSpPr>
        <p:spPr>
          <a:xfrm>
            <a:off x="5760616" y="1963316"/>
            <a:ext cx="4320480" cy="4832092"/>
          </a:xfrm>
          <a:prstGeom prst="rect">
            <a:avLst/>
          </a:prstGeom>
          <a:blipFill>
            <a:blip r:embed="rId5" cstate="print"/>
            <a:tile tx="0" ty="0" sx="100000" sy="100000" flip="none" algn="tl"/>
          </a:blipFill>
        </p:spPr>
        <p:txBody>
          <a:bodyPr wrap="square" rtlCol="0">
            <a:spAutoFit/>
          </a:bodyPr>
          <a:lstStyle/>
          <a:p>
            <a:pPr algn="just"/>
            <a:r>
              <a:rPr lang="cs-CZ" sz="1400" b="0" dirty="0" smtClean="0">
                <a:latin typeface="Arial" pitchFamily="34" charset="0"/>
                <a:cs typeface="Arial" pitchFamily="34" charset="0"/>
              </a:rPr>
              <a:t>Do soutěže byl náš dnešní soupeř přihlášen ještě pod názvem </a:t>
            </a:r>
            <a:r>
              <a:rPr lang="cs-CZ" sz="1400" b="0" dirty="0" err="1" smtClean="0">
                <a:latin typeface="Arial" pitchFamily="34" charset="0"/>
                <a:cs typeface="Arial" pitchFamily="34" charset="0"/>
              </a:rPr>
              <a:t>Baník</a:t>
            </a:r>
            <a:r>
              <a:rPr lang="cs-CZ" sz="1400" b="0" dirty="0" smtClean="0">
                <a:latin typeface="Arial" pitchFamily="34" charset="0"/>
                <a:cs typeface="Arial" pitchFamily="34" charset="0"/>
              </a:rPr>
              <a:t> Most. Těsně před zahájením však došlo ke změně a všechna práva </a:t>
            </a:r>
            <a:r>
              <a:rPr lang="cs-CZ" sz="1400" b="0" dirty="0" err="1" smtClean="0">
                <a:latin typeface="Arial" pitchFamily="34" charset="0"/>
                <a:cs typeface="Arial" pitchFamily="34" charset="0"/>
              </a:rPr>
              <a:t>Baníku</a:t>
            </a:r>
            <a:r>
              <a:rPr lang="cs-CZ" sz="1400" b="0" dirty="0" smtClean="0">
                <a:latin typeface="Arial" pitchFamily="34" charset="0"/>
                <a:cs typeface="Arial" pitchFamily="34" charset="0"/>
              </a:rPr>
              <a:t> přešla na Mostecký fotbalový klub. Tak, jak jsme se dočetli v tisku, důvody byly hlavně finanční a šlo dokonce i o existenci klubu. Nakonec všechno dobře dopadlo a fotbal, především ten mládežnický, byl v Mostě zachován. Nedávná historie Mosteckého klubu je velmi úspěšná. Mužstvo ještě v letech 2007-2008 hrálo 1. ligu a návštěvy na domácím trávníku trhaly rekordy. Možná, že si na to mnozí z Vás ještě pamatují. V roce 2008 Most z 1. ligy sestoupil a až do roku 2015 hrál 2.ligu Následoval sestup do 3. nejvyšší soutěže. Zde vydržel rok a další propad až do divize, kde hraje právě letos. Tým zahájil sezónu s mladými hráči, jehož velkou část tvořili dorostenci a platí to i dnes. Teprve v průběhu podzimu mužstvo získalo další posily, jako třeba Vlastimila </a:t>
            </a:r>
            <a:r>
              <a:rPr lang="cs-CZ" sz="1400" b="0" dirty="0" err="1" smtClean="0">
                <a:latin typeface="Arial" pitchFamily="34" charset="0"/>
                <a:cs typeface="Arial" pitchFamily="34" charset="0"/>
              </a:rPr>
              <a:t>Stožického</a:t>
            </a:r>
            <a:r>
              <a:rPr lang="cs-CZ" sz="1400" b="0" dirty="0" smtClean="0">
                <a:latin typeface="Arial" pitchFamily="34" charset="0"/>
                <a:cs typeface="Arial" pitchFamily="34" charset="0"/>
              </a:rPr>
              <a:t>, Petra Tichého nebo Víta Pavlíčka.  V současné době se mužstvo sehrává a snaží se dostat do vyšších pater tabulky, než ve kterých se nyní nachází.</a:t>
            </a:r>
          </a:p>
        </p:txBody>
      </p:sp>
      <p:graphicFrame>
        <p:nvGraphicFramePr>
          <p:cNvPr id="11" name="Tabulka 10"/>
          <p:cNvGraphicFramePr>
            <a:graphicFrameLocks noGrp="1"/>
          </p:cNvGraphicFramePr>
          <p:nvPr/>
        </p:nvGraphicFramePr>
        <p:xfrm>
          <a:off x="216000" y="163116"/>
          <a:ext cx="4536504" cy="2310765"/>
        </p:xfrm>
        <a:graphic>
          <a:graphicData uri="http://schemas.openxmlformats.org/drawingml/2006/table">
            <a:tbl>
              <a:tblPr/>
              <a:tblGrid>
                <a:gridCol w="3196173"/>
                <a:gridCol w="1340331"/>
              </a:tblGrid>
              <a:tr h="192744">
                <a:tc gridSpan="2">
                  <a:txBody>
                    <a:bodyPr/>
                    <a:lstStyle/>
                    <a:p>
                      <a:pPr algn="ctr" fontAlgn="ctr"/>
                      <a:r>
                        <a:rPr lang="cs-CZ" sz="1800" b="1" i="0" u="none" strike="noStrike" dirty="0">
                          <a:solidFill>
                            <a:srgbClr val="000000"/>
                          </a:solidFill>
                          <a:latin typeface="Bookman Old Style"/>
                        </a:rPr>
                        <a:t>Střelci staré gardy</a:t>
                      </a:r>
                    </a:p>
                  </a:txBody>
                  <a:tcPr marL="9525" marR="9525" marT="9525" marB="0" anchor="ctr">
                    <a:lnL>
                      <a:noFill/>
                    </a:lnL>
                    <a:lnR>
                      <a:noFill/>
                    </a:lnR>
                    <a:lnT>
                      <a:noFill/>
                    </a:lnT>
                    <a:lnB>
                      <a:noFill/>
                    </a:lnB>
                    <a:solidFill>
                      <a:srgbClr val="FFFF00"/>
                    </a:solidFill>
                  </a:tcPr>
                </a:tc>
                <a:tc hMerge="1">
                  <a:txBody>
                    <a:bodyPr/>
                    <a:lstStyle/>
                    <a:p>
                      <a:endParaRPr lang="cs-CZ"/>
                    </a:p>
                  </a:txBody>
                  <a:tcPr/>
                </a:tc>
              </a:tr>
              <a:tr h="191316">
                <a:tc>
                  <a:txBody>
                    <a:bodyPr/>
                    <a:lstStyle/>
                    <a:p>
                      <a:pPr algn="ctr" fontAlgn="ctr"/>
                      <a:r>
                        <a:rPr lang="cs-CZ" sz="1600" b="1" i="0" u="none" strike="noStrike" dirty="0">
                          <a:solidFill>
                            <a:srgbClr val="000000"/>
                          </a:solidFill>
                          <a:latin typeface="Colonna MT"/>
                        </a:rPr>
                        <a:t>Miloš Vála</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000000"/>
                          </a:solidFill>
                          <a:latin typeface="Colonna MT"/>
                        </a:rPr>
                        <a:t>9</a:t>
                      </a:r>
                    </a:p>
                  </a:txBody>
                  <a:tcPr marL="9525" marR="9525" marT="9525" marB="0" anchor="ctr">
                    <a:lnL>
                      <a:noFill/>
                    </a:lnL>
                    <a:lnR>
                      <a:noFill/>
                    </a:lnR>
                    <a:lnT>
                      <a:noFill/>
                    </a:lnT>
                    <a:lnB>
                      <a:noFill/>
                    </a:lnB>
                    <a:solidFill>
                      <a:srgbClr val="CCFFFF"/>
                    </a:solidFill>
                  </a:tcPr>
                </a:tc>
              </a:tr>
              <a:tr h="191316">
                <a:tc>
                  <a:txBody>
                    <a:bodyPr/>
                    <a:lstStyle/>
                    <a:p>
                      <a:pPr algn="ctr" fontAlgn="ctr"/>
                      <a:r>
                        <a:rPr lang="cs-CZ" sz="1600" b="1" i="0" u="none" strike="noStrike" dirty="0">
                          <a:solidFill>
                            <a:srgbClr val="000000"/>
                          </a:solidFill>
                          <a:latin typeface="Colonna MT"/>
                        </a:rPr>
                        <a:t>Libor Pilař</a:t>
                      </a:r>
                    </a:p>
                  </a:txBody>
                  <a:tcPr marL="9525" marR="9525" marT="9525" marB="0" anchor="ctr">
                    <a:lnL>
                      <a:noFill/>
                    </a:lnL>
                    <a:lnR>
                      <a:noFill/>
                    </a:lnR>
                    <a:lnT>
                      <a:noFill/>
                    </a:lnT>
                    <a:lnB>
                      <a:noFill/>
                    </a:lnB>
                    <a:solidFill>
                      <a:srgbClr val="FFCCFF"/>
                    </a:solidFill>
                  </a:tcPr>
                </a:tc>
                <a:tc>
                  <a:txBody>
                    <a:bodyPr/>
                    <a:lstStyle/>
                    <a:p>
                      <a:pPr algn="ctr" fontAlgn="ctr"/>
                      <a:r>
                        <a:rPr lang="cs-CZ" sz="1600" b="1" i="0" u="none" strike="noStrike">
                          <a:solidFill>
                            <a:srgbClr val="000000"/>
                          </a:solidFill>
                          <a:latin typeface="Colonna MT"/>
                        </a:rPr>
                        <a:t>3</a:t>
                      </a:r>
                    </a:p>
                  </a:txBody>
                  <a:tcPr marL="9525" marR="9525" marT="9525" marB="0" anchor="ctr">
                    <a:lnL>
                      <a:noFill/>
                    </a:lnL>
                    <a:lnR>
                      <a:noFill/>
                    </a:lnR>
                    <a:lnT>
                      <a:noFill/>
                    </a:lnT>
                    <a:lnB>
                      <a:noFill/>
                    </a:lnB>
                    <a:solidFill>
                      <a:srgbClr val="FFCCFF"/>
                    </a:solidFill>
                  </a:tcPr>
                </a:tc>
              </a:tr>
              <a:tr h="191316">
                <a:tc>
                  <a:txBody>
                    <a:bodyPr/>
                    <a:lstStyle/>
                    <a:p>
                      <a:pPr algn="ctr" fontAlgn="ctr"/>
                      <a:r>
                        <a:rPr lang="cs-CZ" sz="1600" b="1" i="0" u="none" strike="noStrike">
                          <a:solidFill>
                            <a:srgbClr val="000000"/>
                          </a:solidFill>
                          <a:latin typeface="Colonna MT"/>
                        </a:rPr>
                        <a:t>Miroslav Kušpál</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000000"/>
                          </a:solidFill>
                          <a:latin typeface="Colonna MT"/>
                        </a:rPr>
                        <a:t>3</a:t>
                      </a:r>
                    </a:p>
                  </a:txBody>
                  <a:tcPr marL="9525" marR="9525" marT="9525" marB="0" anchor="ctr">
                    <a:lnL>
                      <a:noFill/>
                    </a:lnL>
                    <a:lnR>
                      <a:noFill/>
                    </a:lnR>
                    <a:lnT>
                      <a:noFill/>
                    </a:lnT>
                    <a:lnB>
                      <a:noFill/>
                    </a:lnB>
                    <a:solidFill>
                      <a:srgbClr val="CCFFFF"/>
                    </a:solidFill>
                  </a:tcPr>
                </a:tc>
              </a:tr>
              <a:tr h="191316">
                <a:tc>
                  <a:txBody>
                    <a:bodyPr/>
                    <a:lstStyle/>
                    <a:p>
                      <a:pPr algn="ctr" fontAlgn="ctr"/>
                      <a:r>
                        <a:rPr lang="cs-CZ" sz="1600" b="1" i="0" u="none" strike="noStrike" dirty="0">
                          <a:solidFill>
                            <a:srgbClr val="000000"/>
                          </a:solidFill>
                          <a:latin typeface="Colonna MT"/>
                        </a:rPr>
                        <a:t>Jan Čermák</a:t>
                      </a:r>
                    </a:p>
                  </a:txBody>
                  <a:tcPr marL="9525" marR="9525" marT="9525" marB="0" anchor="ctr">
                    <a:lnL>
                      <a:noFill/>
                    </a:lnL>
                    <a:lnR>
                      <a:noFill/>
                    </a:lnR>
                    <a:lnT>
                      <a:noFill/>
                    </a:lnT>
                    <a:lnB>
                      <a:noFill/>
                    </a:lnB>
                    <a:solidFill>
                      <a:srgbClr val="FFCCFF"/>
                    </a:solidFill>
                  </a:tcPr>
                </a:tc>
                <a:tc>
                  <a:txBody>
                    <a:bodyPr/>
                    <a:lstStyle/>
                    <a:p>
                      <a:pPr algn="ctr" fontAlgn="ctr"/>
                      <a:r>
                        <a:rPr lang="cs-CZ" sz="1600" b="1" i="0" u="none" strike="noStrike">
                          <a:solidFill>
                            <a:srgbClr val="000000"/>
                          </a:solidFill>
                          <a:latin typeface="Colonna MT"/>
                        </a:rPr>
                        <a:t>2</a:t>
                      </a:r>
                    </a:p>
                  </a:txBody>
                  <a:tcPr marL="9525" marR="9525" marT="9525" marB="0" anchor="ctr">
                    <a:lnL>
                      <a:noFill/>
                    </a:lnL>
                    <a:lnR>
                      <a:noFill/>
                    </a:lnR>
                    <a:lnT>
                      <a:noFill/>
                    </a:lnT>
                    <a:lnB>
                      <a:noFill/>
                    </a:lnB>
                    <a:solidFill>
                      <a:srgbClr val="FFCCFF"/>
                    </a:solidFill>
                  </a:tcPr>
                </a:tc>
              </a:tr>
              <a:tr h="191316">
                <a:tc>
                  <a:txBody>
                    <a:bodyPr/>
                    <a:lstStyle/>
                    <a:p>
                      <a:pPr algn="ctr" fontAlgn="ctr"/>
                      <a:r>
                        <a:rPr lang="cs-CZ" sz="1600" b="1" i="0" u="none" strike="noStrike" dirty="0">
                          <a:solidFill>
                            <a:srgbClr val="000000"/>
                          </a:solidFill>
                          <a:latin typeface="Colonna MT"/>
                        </a:rPr>
                        <a:t>František Svoboda</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a:solidFill>
                            <a:srgbClr val="000000"/>
                          </a:solidFill>
                          <a:latin typeface="Colonna MT"/>
                        </a:rPr>
                        <a:t>2</a:t>
                      </a:r>
                    </a:p>
                  </a:txBody>
                  <a:tcPr marL="9525" marR="9525" marT="9525" marB="0" anchor="ctr">
                    <a:lnL>
                      <a:noFill/>
                    </a:lnL>
                    <a:lnR>
                      <a:noFill/>
                    </a:lnR>
                    <a:lnT>
                      <a:noFill/>
                    </a:lnT>
                    <a:lnB>
                      <a:noFill/>
                    </a:lnB>
                    <a:solidFill>
                      <a:srgbClr val="CCFFFF"/>
                    </a:solidFill>
                  </a:tcPr>
                </a:tc>
              </a:tr>
              <a:tr h="191316">
                <a:tc>
                  <a:txBody>
                    <a:bodyPr/>
                    <a:lstStyle/>
                    <a:p>
                      <a:pPr algn="ctr" fontAlgn="ctr"/>
                      <a:r>
                        <a:rPr lang="cs-CZ" sz="1600" b="1" i="0" u="none" strike="noStrike" dirty="0">
                          <a:solidFill>
                            <a:srgbClr val="000000"/>
                          </a:solidFill>
                          <a:latin typeface="Colonna MT"/>
                        </a:rPr>
                        <a:t>Pavel </a:t>
                      </a:r>
                      <a:r>
                        <a:rPr lang="cs-CZ" sz="1600" b="1" i="0" u="none" strike="noStrike" dirty="0" err="1">
                          <a:solidFill>
                            <a:srgbClr val="000000"/>
                          </a:solidFill>
                          <a:latin typeface="Colonna MT"/>
                        </a:rPr>
                        <a:t>Božík</a:t>
                      </a:r>
                      <a:r>
                        <a:rPr lang="cs-CZ" sz="1600" b="1" i="0" u="none" strike="noStrike" dirty="0">
                          <a:solidFill>
                            <a:srgbClr val="000000"/>
                          </a:solidFill>
                          <a:latin typeface="Colonna MT"/>
                        </a:rPr>
                        <a:t> </a:t>
                      </a:r>
                    </a:p>
                  </a:txBody>
                  <a:tcPr marL="9525" marR="9525" marT="9525" marB="0" anchor="ctr">
                    <a:lnL>
                      <a:noFill/>
                    </a:lnL>
                    <a:lnR>
                      <a:noFill/>
                    </a:lnR>
                    <a:lnT>
                      <a:noFill/>
                    </a:lnT>
                    <a:lnB>
                      <a:noFill/>
                    </a:lnB>
                    <a:solidFill>
                      <a:srgbClr val="FFCCFF"/>
                    </a:solidFill>
                  </a:tcPr>
                </a:tc>
                <a:tc>
                  <a:txBody>
                    <a:bodyPr/>
                    <a:lstStyle/>
                    <a:p>
                      <a:pPr algn="ctr" fontAlgn="ctr"/>
                      <a:r>
                        <a:rPr lang="cs-CZ" sz="1600" b="1" i="0" u="none" strike="noStrike" dirty="0">
                          <a:solidFill>
                            <a:srgbClr val="000000"/>
                          </a:solidFill>
                          <a:latin typeface="Colonna MT"/>
                        </a:rPr>
                        <a:t>2</a:t>
                      </a:r>
                    </a:p>
                  </a:txBody>
                  <a:tcPr marL="9525" marR="9525" marT="9525" marB="0" anchor="ctr">
                    <a:lnL>
                      <a:noFill/>
                    </a:lnL>
                    <a:lnR>
                      <a:noFill/>
                    </a:lnR>
                    <a:lnT>
                      <a:noFill/>
                    </a:lnT>
                    <a:lnB>
                      <a:noFill/>
                    </a:lnB>
                    <a:solidFill>
                      <a:srgbClr val="FFCCFF"/>
                    </a:solidFill>
                  </a:tcPr>
                </a:tc>
              </a:tr>
              <a:tr h="191316">
                <a:tc>
                  <a:txBody>
                    <a:bodyPr/>
                    <a:lstStyle/>
                    <a:p>
                      <a:pPr algn="ctr" fontAlgn="ctr"/>
                      <a:r>
                        <a:rPr lang="cs-CZ" sz="1600" b="1" i="0" u="none" strike="noStrike">
                          <a:solidFill>
                            <a:srgbClr val="000000"/>
                          </a:solidFill>
                          <a:latin typeface="Colonna MT"/>
                        </a:rPr>
                        <a:t>Pavel Záloha</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000000"/>
                          </a:solidFill>
                          <a:latin typeface="Colonna MT"/>
                        </a:rPr>
                        <a:t>1</a:t>
                      </a:r>
                    </a:p>
                  </a:txBody>
                  <a:tcPr marL="9525" marR="9525" marT="9525" marB="0" anchor="ctr">
                    <a:lnL>
                      <a:noFill/>
                    </a:lnL>
                    <a:lnR>
                      <a:noFill/>
                    </a:lnR>
                    <a:lnT>
                      <a:noFill/>
                    </a:lnT>
                    <a:lnB>
                      <a:noFill/>
                    </a:lnB>
                    <a:solidFill>
                      <a:srgbClr val="CCFFFF"/>
                    </a:solidFill>
                  </a:tcPr>
                </a:tc>
              </a:tr>
              <a:tr h="191316">
                <a:tc>
                  <a:txBody>
                    <a:bodyPr/>
                    <a:lstStyle/>
                    <a:p>
                      <a:pPr algn="ctr" fontAlgn="ctr"/>
                      <a:r>
                        <a:rPr lang="cs-CZ" sz="1600" b="1" i="0" u="none" strike="noStrike">
                          <a:solidFill>
                            <a:srgbClr val="000000"/>
                          </a:solidFill>
                          <a:latin typeface="Colonna MT"/>
                        </a:rPr>
                        <a:t>Jiří Vokoun  sen.</a:t>
                      </a:r>
                    </a:p>
                  </a:txBody>
                  <a:tcPr marL="9525" marR="9525" marT="9525" marB="0" anchor="ctr">
                    <a:lnL>
                      <a:noFill/>
                    </a:lnL>
                    <a:lnR>
                      <a:noFill/>
                    </a:lnR>
                    <a:lnT>
                      <a:noFill/>
                    </a:lnT>
                    <a:lnB>
                      <a:noFill/>
                    </a:lnB>
                    <a:solidFill>
                      <a:srgbClr val="FFCCFF"/>
                    </a:solidFill>
                  </a:tcPr>
                </a:tc>
                <a:tc>
                  <a:txBody>
                    <a:bodyPr/>
                    <a:lstStyle/>
                    <a:p>
                      <a:pPr algn="ctr" fontAlgn="ctr"/>
                      <a:r>
                        <a:rPr lang="cs-CZ" sz="1600" b="1" i="0" u="none" strike="noStrike" dirty="0">
                          <a:solidFill>
                            <a:srgbClr val="000000"/>
                          </a:solidFill>
                          <a:latin typeface="Colonna MT"/>
                        </a:rPr>
                        <a:t>1</a:t>
                      </a:r>
                    </a:p>
                  </a:txBody>
                  <a:tcPr marL="9525" marR="9525" marT="9525" marB="0" anchor="ctr">
                    <a:lnL>
                      <a:noFill/>
                    </a:lnL>
                    <a:lnR>
                      <a:noFill/>
                    </a:lnR>
                    <a:lnT>
                      <a:noFill/>
                    </a:lnT>
                    <a:lnB>
                      <a:noFill/>
                    </a:lnB>
                    <a:solidFill>
                      <a:srgbClr val="FFCCFF"/>
                    </a:solidFill>
                  </a:tcPr>
                </a:tc>
              </a:tr>
            </a:tbl>
          </a:graphicData>
        </a:graphic>
      </p:graphicFrame>
      <p:pic>
        <p:nvPicPr>
          <p:cNvPr id="2" name="Picture 212"/>
          <p:cNvPicPr>
            <a:picLocks noChangeAspect="1" noChangeArrowheads="1"/>
          </p:cNvPicPr>
          <p:nvPr/>
        </p:nvPicPr>
        <p:blipFill>
          <a:blip r:embed="rId6" cstate="print"/>
          <a:srcRect/>
          <a:stretch>
            <a:fillRect/>
          </a:stretch>
        </p:blipFill>
        <p:spPr bwMode="auto">
          <a:xfrm>
            <a:off x="1440136" y="2611468"/>
            <a:ext cx="1576858" cy="720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6" name="Tabulka 5"/>
          <p:cNvGraphicFramePr>
            <a:graphicFrameLocks noGrp="1"/>
          </p:cNvGraphicFramePr>
          <p:nvPr/>
        </p:nvGraphicFramePr>
        <p:xfrm>
          <a:off x="143993" y="2996138"/>
          <a:ext cx="4536502" cy="3935730"/>
        </p:xfrm>
        <a:graphic>
          <a:graphicData uri="http://schemas.openxmlformats.org/drawingml/2006/table">
            <a:tbl>
              <a:tblPr/>
              <a:tblGrid>
                <a:gridCol w="627837"/>
                <a:gridCol w="907300"/>
                <a:gridCol w="2266337"/>
                <a:gridCol w="735028"/>
              </a:tblGrid>
              <a:tr h="590550">
                <a:tc gridSpan="4">
                  <a:txBody>
                    <a:bodyPr/>
                    <a:lstStyle/>
                    <a:p>
                      <a:pPr algn="ctr" fontAlgn="ctr"/>
                      <a:r>
                        <a:rPr lang="cs-CZ" sz="1600" b="1" i="0" u="none" strike="noStrike" dirty="0">
                          <a:solidFill>
                            <a:srgbClr val="17375D"/>
                          </a:solidFill>
                          <a:latin typeface="Aharoni"/>
                        </a:rPr>
                        <a:t>Letošní výsledky Mosteckého fotbalového klubu</a:t>
                      </a:r>
                    </a:p>
                  </a:txBody>
                  <a:tcPr marL="0" marR="0" marT="0" marB="0" anchor="ctr">
                    <a:lnL>
                      <a:noFill/>
                    </a:lnL>
                    <a:lnR>
                      <a:noFill/>
                    </a:lnR>
                    <a:lnT>
                      <a:noFill/>
                    </a:lnT>
                    <a:lnB>
                      <a:noFill/>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278765">
                <a:tc>
                  <a:txBody>
                    <a:bodyPr/>
                    <a:lstStyle/>
                    <a:p>
                      <a:pPr algn="ctr" fontAlgn="ctr"/>
                      <a:r>
                        <a:rPr lang="cs-CZ" sz="1100" b="1" i="0" u="none" strike="noStrike">
                          <a:solidFill>
                            <a:srgbClr val="0000CC"/>
                          </a:solidFill>
                          <a:latin typeface="Arial"/>
                        </a:rPr>
                        <a:t>1.</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14.8.2016</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Hostouň - Mostecký FK</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2:1 PK</a:t>
                      </a:r>
                    </a:p>
                  </a:txBody>
                  <a:tcPr marL="0" marR="0" marT="0" marB="0" anchor="ctr">
                    <a:lnL>
                      <a:noFill/>
                    </a:lnL>
                    <a:lnR>
                      <a:noFill/>
                    </a:lnR>
                    <a:lnT>
                      <a:noFill/>
                    </a:lnT>
                    <a:lnB>
                      <a:noFill/>
                    </a:lnB>
                    <a:solidFill>
                      <a:srgbClr val="FFFF00"/>
                    </a:solidFill>
                  </a:tcPr>
                </a:tc>
              </a:tr>
              <a:tr h="278765">
                <a:tc>
                  <a:txBody>
                    <a:bodyPr/>
                    <a:lstStyle/>
                    <a:p>
                      <a:pPr algn="ctr" fontAlgn="ctr"/>
                      <a:r>
                        <a:rPr lang="cs-CZ" sz="1100" b="1" i="0" u="none" strike="noStrike">
                          <a:solidFill>
                            <a:srgbClr val="0000CC"/>
                          </a:solidFill>
                          <a:latin typeface="Arial"/>
                        </a:rPr>
                        <a:t>2.</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21.8.2016</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Mostecký FK - Nový Bor</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0:3</a:t>
                      </a:r>
                    </a:p>
                  </a:txBody>
                  <a:tcPr marL="0" marR="0" marT="0" marB="0" anchor="ctr">
                    <a:lnL>
                      <a:noFill/>
                    </a:lnL>
                    <a:lnR>
                      <a:noFill/>
                    </a:lnR>
                    <a:lnT>
                      <a:noFill/>
                    </a:lnT>
                    <a:lnB>
                      <a:noFill/>
                    </a:lnB>
                    <a:solidFill>
                      <a:srgbClr val="F2F2F2"/>
                    </a:solidFill>
                  </a:tcPr>
                </a:tc>
              </a:tr>
              <a:tr h="278765">
                <a:tc>
                  <a:txBody>
                    <a:bodyPr/>
                    <a:lstStyle/>
                    <a:p>
                      <a:pPr algn="ctr" fontAlgn="ctr"/>
                      <a:r>
                        <a:rPr lang="cs-CZ" sz="1100" b="1" i="0" u="none" strike="noStrike">
                          <a:solidFill>
                            <a:srgbClr val="0000CC"/>
                          </a:solidFill>
                          <a:latin typeface="Arial"/>
                        </a:rPr>
                        <a:t>3.</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27.8.2016</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Kladno - Mostecký FK</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7:1</a:t>
                      </a:r>
                    </a:p>
                  </a:txBody>
                  <a:tcPr marL="0" marR="0" marT="0" marB="0" anchor="ctr">
                    <a:lnL>
                      <a:noFill/>
                    </a:lnL>
                    <a:lnR>
                      <a:noFill/>
                    </a:lnR>
                    <a:lnT>
                      <a:noFill/>
                    </a:lnT>
                    <a:lnB>
                      <a:noFill/>
                    </a:lnB>
                    <a:solidFill>
                      <a:srgbClr val="FFFF00"/>
                    </a:solidFill>
                  </a:tcPr>
                </a:tc>
              </a:tr>
              <a:tr h="278765">
                <a:tc>
                  <a:txBody>
                    <a:bodyPr/>
                    <a:lstStyle/>
                    <a:p>
                      <a:pPr algn="ctr" fontAlgn="ctr"/>
                      <a:r>
                        <a:rPr lang="cs-CZ" sz="1100" b="1" i="0" u="none" strike="noStrike">
                          <a:solidFill>
                            <a:srgbClr val="0000CC"/>
                          </a:solidFill>
                          <a:latin typeface="Arial"/>
                        </a:rPr>
                        <a:t>4.</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4.9.2016</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Mostecký FK - Český Brod</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1:2 PK</a:t>
                      </a:r>
                    </a:p>
                  </a:txBody>
                  <a:tcPr marL="0" marR="0" marT="0" marB="0" anchor="ctr">
                    <a:lnL>
                      <a:noFill/>
                    </a:lnL>
                    <a:lnR>
                      <a:noFill/>
                    </a:lnR>
                    <a:lnT>
                      <a:noFill/>
                    </a:lnT>
                    <a:lnB>
                      <a:noFill/>
                    </a:lnB>
                    <a:solidFill>
                      <a:srgbClr val="F2F2F2"/>
                    </a:solidFill>
                  </a:tcPr>
                </a:tc>
              </a:tr>
              <a:tr h="278765">
                <a:tc>
                  <a:txBody>
                    <a:bodyPr/>
                    <a:lstStyle/>
                    <a:p>
                      <a:pPr algn="ctr" fontAlgn="ctr"/>
                      <a:r>
                        <a:rPr lang="cs-CZ" sz="1100" b="1" i="0" u="none" strike="noStrike">
                          <a:solidFill>
                            <a:srgbClr val="0000CC"/>
                          </a:solidFill>
                          <a:latin typeface="Arial"/>
                        </a:rPr>
                        <a:t>5.</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11.9.2016</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dirty="0" err="1">
                          <a:solidFill>
                            <a:srgbClr val="0000CC"/>
                          </a:solidFill>
                          <a:latin typeface="Arial"/>
                        </a:rPr>
                        <a:t>Brozany</a:t>
                      </a:r>
                      <a:r>
                        <a:rPr lang="cs-CZ" sz="1100" b="1" i="0" u="none" strike="noStrike" dirty="0">
                          <a:solidFill>
                            <a:srgbClr val="0000CC"/>
                          </a:solidFill>
                          <a:latin typeface="Arial"/>
                        </a:rPr>
                        <a:t> - Mostecký FK</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CC"/>
                          </a:solidFill>
                          <a:latin typeface="Arial"/>
                        </a:rPr>
                        <a:t>6:0</a:t>
                      </a:r>
                    </a:p>
                  </a:txBody>
                  <a:tcPr marL="0" marR="0" marT="0" marB="0" anchor="ctr">
                    <a:lnL>
                      <a:noFill/>
                    </a:lnL>
                    <a:lnR>
                      <a:noFill/>
                    </a:lnR>
                    <a:lnT>
                      <a:noFill/>
                    </a:lnT>
                    <a:lnB>
                      <a:noFill/>
                    </a:lnB>
                    <a:solidFill>
                      <a:srgbClr val="FFFF00"/>
                    </a:solidFill>
                  </a:tcPr>
                </a:tc>
              </a:tr>
              <a:tr h="278765">
                <a:tc>
                  <a:txBody>
                    <a:bodyPr/>
                    <a:lstStyle/>
                    <a:p>
                      <a:pPr algn="ctr" fontAlgn="ctr"/>
                      <a:r>
                        <a:rPr lang="cs-CZ" sz="1100" b="1" i="0" u="none" strike="noStrike" dirty="0">
                          <a:solidFill>
                            <a:srgbClr val="0000CC"/>
                          </a:solidFill>
                          <a:latin typeface="Arial"/>
                        </a:rPr>
                        <a:t>7.</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25.9.2016</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Nymburk - Mostecký FK</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2:0</a:t>
                      </a:r>
                    </a:p>
                  </a:txBody>
                  <a:tcPr marL="0" marR="0" marT="0" marB="0" anchor="ctr">
                    <a:lnL>
                      <a:noFill/>
                    </a:lnL>
                    <a:lnR>
                      <a:noFill/>
                    </a:lnR>
                    <a:lnT>
                      <a:noFill/>
                    </a:lnT>
                    <a:lnB>
                      <a:noFill/>
                    </a:lnB>
                    <a:solidFill>
                      <a:srgbClr val="F2F2F2"/>
                    </a:solidFill>
                  </a:tcPr>
                </a:tc>
              </a:tr>
              <a:tr h="278765">
                <a:tc>
                  <a:txBody>
                    <a:bodyPr/>
                    <a:lstStyle/>
                    <a:p>
                      <a:pPr algn="ctr" fontAlgn="ctr"/>
                      <a:r>
                        <a:rPr lang="cs-CZ" sz="1100" b="1" i="0" u="none" strike="noStrike">
                          <a:solidFill>
                            <a:srgbClr val="0000CC"/>
                          </a:solidFill>
                          <a:latin typeface="Arial"/>
                        </a:rPr>
                        <a:t>6.</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28.9.2016</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Mostecký FK - Úvaly</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2:0</a:t>
                      </a:r>
                    </a:p>
                  </a:txBody>
                  <a:tcPr marL="0" marR="0" marT="0" marB="0" anchor="ctr">
                    <a:lnL>
                      <a:noFill/>
                    </a:lnL>
                    <a:lnR>
                      <a:noFill/>
                    </a:lnR>
                    <a:lnT>
                      <a:noFill/>
                    </a:lnT>
                    <a:lnB>
                      <a:noFill/>
                    </a:lnB>
                    <a:solidFill>
                      <a:srgbClr val="FFFF00"/>
                    </a:solidFill>
                  </a:tcPr>
                </a:tc>
              </a:tr>
              <a:tr h="278765">
                <a:tc>
                  <a:txBody>
                    <a:bodyPr/>
                    <a:lstStyle/>
                    <a:p>
                      <a:pPr algn="ctr" fontAlgn="ctr"/>
                      <a:r>
                        <a:rPr lang="cs-CZ" sz="1100" b="1" i="0" u="none" strike="noStrike">
                          <a:solidFill>
                            <a:srgbClr val="0000CC"/>
                          </a:solidFill>
                          <a:latin typeface="Arial"/>
                        </a:rPr>
                        <a:t>8.</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2.10.2016</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Mostecký FK - Meteor</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2:1</a:t>
                      </a:r>
                    </a:p>
                  </a:txBody>
                  <a:tcPr marL="0" marR="0" marT="0" marB="0" anchor="ctr">
                    <a:lnL>
                      <a:noFill/>
                    </a:lnL>
                    <a:lnR>
                      <a:noFill/>
                    </a:lnR>
                    <a:lnT>
                      <a:noFill/>
                    </a:lnT>
                    <a:lnB>
                      <a:noFill/>
                    </a:lnB>
                    <a:solidFill>
                      <a:srgbClr val="F2F2F2"/>
                    </a:solidFill>
                  </a:tcPr>
                </a:tc>
              </a:tr>
              <a:tr h="278765">
                <a:tc>
                  <a:txBody>
                    <a:bodyPr/>
                    <a:lstStyle/>
                    <a:p>
                      <a:pPr algn="ctr" fontAlgn="ctr"/>
                      <a:r>
                        <a:rPr lang="cs-CZ" sz="1100" b="1" i="0" u="none" strike="noStrike">
                          <a:solidFill>
                            <a:srgbClr val="0000CC"/>
                          </a:solidFill>
                          <a:latin typeface="Arial"/>
                        </a:rPr>
                        <a:t>9.</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8.10.2016</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Velvary - Mostecký FK</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4:0</a:t>
                      </a:r>
                    </a:p>
                  </a:txBody>
                  <a:tcPr marL="0" marR="0" marT="0" marB="0" anchor="ctr">
                    <a:lnL>
                      <a:noFill/>
                    </a:lnL>
                    <a:lnR>
                      <a:noFill/>
                    </a:lnR>
                    <a:lnT>
                      <a:noFill/>
                    </a:lnT>
                    <a:lnB>
                      <a:noFill/>
                    </a:lnB>
                    <a:solidFill>
                      <a:srgbClr val="FFFF00"/>
                    </a:solidFill>
                  </a:tcPr>
                </a:tc>
              </a:tr>
              <a:tr h="278765">
                <a:tc>
                  <a:txBody>
                    <a:bodyPr/>
                    <a:lstStyle/>
                    <a:p>
                      <a:pPr algn="ctr" fontAlgn="ctr"/>
                      <a:r>
                        <a:rPr lang="cs-CZ" sz="1100" b="1" i="0" u="none" strike="noStrike">
                          <a:solidFill>
                            <a:srgbClr val="0000CC"/>
                          </a:solidFill>
                          <a:latin typeface="Arial"/>
                        </a:rPr>
                        <a:t>10.</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16.10.2016</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Mostecký FK - Neratovice</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0:2</a:t>
                      </a:r>
                    </a:p>
                  </a:txBody>
                  <a:tcPr marL="0" marR="0" marT="0" marB="0" anchor="ctr">
                    <a:lnL>
                      <a:noFill/>
                    </a:lnL>
                    <a:lnR>
                      <a:noFill/>
                    </a:lnR>
                    <a:lnT>
                      <a:noFill/>
                    </a:lnT>
                    <a:lnB>
                      <a:noFill/>
                    </a:lnB>
                    <a:solidFill>
                      <a:srgbClr val="F2F2F2"/>
                    </a:solidFill>
                  </a:tcPr>
                </a:tc>
              </a:tr>
              <a:tr h="278765">
                <a:tc>
                  <a:txBody>
                    <a:bodyPr/>
                    <a:lstStyle/>
                    <a:p>
                      <a:pPr algn="ctr" fontAlgn="ctr"/>
                      <a:r>
                        <a:rPr lang="cs-CZ" sz="1100" b="1" i="0" u="none" strike="noStrike">
                          <a:solidFill>
                            <a:srgbClr val="0000CC"/>
                          </a:solidFill>
                          <a:latin typeface="Arial"/>
                        </a:rPr>
                        <a:t>11.</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21.10.2016</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CC"/>
                          </a:solidFill>
                          <a:latin typeface="Arial"/>
                        </a:rPr>
                        <a:t>Chomutov - Mostecký FK</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CC"/>
                          </a:solidFill>
                          <a:latin typeface="Arial"/>
                        </a:rPr>
                        <a:t> </a:t>
                      </a:r>
                      <a:r>
                        <a:rPr lang="cs-CZ" sz="1100" b="1" i="0" u="none" strike="noStrike" dirty="0" smtClean="0">
                          <a:solidFill>
                            <a:srgbClr val="0000CC"/>
                          </a:solidFill>
                          <a:latin typeface="Arial"/>
                        </a:rPr>
                        <a:t>2:0</a:t>
                      </a:r>
                      <a:endParaRPr lang="cs-CZ" sz="1100" b="1" i="0" u="none" strike="noStrike" dirty="0">
                        <a:solidFill>
                          <a:srgbClr val="0000CC"/>
                        </a:solidFill>
                        <a:latin typeface="Arial"/>
                      </a:endParaRPr>
                    </a:p>
                  </a:txBody>
                  <a:tcPr marL="0" marR="0" marT="0" marB="0" anchor="ctr">
                    <a:lnL>
                      <a:noFill/>
                    </a:lnL>
                    <a:lnR>
                      <a:noFill/>
                    </a:lnR>
                    <a:lnT>
                      <a:noFill/>
                    </a:lnT>
                    <a:lnB>
                      <a:noFill/>
                    </a:lnB>
                    <a:solidFill>
                      <a:srgbClr val="FFFF00"/>
                    </a:solidFill>
                  </a:tcPr>
                </a:tc>
              </a:tr>
              <a:tr h="278765">
                <a:tc>
                  <a:txBody>
                    <a:bodyPr/>
                    <a:lstStyle/>
                    <a:p>
                      <a:pPr algn="ctr" fontAlgn="ctr"/>
                      <a:r>
                        <a:rPr lang="cs-CZ" sz="1100" b="1" i="0" u="none" strike="noStrike" dirty="0">
                          <a:solidFill>
                            <a:srgbClr val="0000CC"/>
                          </a:solidFill>
                          <a:latin typeface="Arial"/>
                        </a:rPr>
                        <a:t>12.</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dirty="0">
                          <a:solidFill>
                            <a:srgbClr val="0000CC"/>
                          </a:solidFill>
                          <a:latin typeface="Arial"/>
                        </a:rPr>
                        <a:t>30.10.2016</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a:solidFill>
                            <a:srgbClr val="0000CC"/>
                          </a:solidFill>
                          <a:latin typeface="Arial"/>
                        </a:rPr>
                        <a:t>Mostecký FK - Souš</a:t>
                      </a:r>
                    </a:p>
                  </a:txBody>
                  <a:tcPr marL="0" marR="0" marT="0" marB="0" anchor="ctr">
                    <a:lnL>
                      <a:noFill/>
                    </a:lnL>
                    <a:lnR>
                      <a:noFill/>
                    </a:lnR>
                    <a:lnT>
                      <a:noFill/>
                    </a:lnT>
                    <a:lnB>
                      <a:noFill/>
                    </a:lnB>
                    <a:solidFill>
                      <a:srgbClr val="F2F2F2"/>
                    </a:solidFill>
                  </a:tcPr>
                </a:tc>
                <a:tc>
                  <a:txBody>
                    <a:bodyPr/>
                    <a:lstStyle/>
                    <a:p>
                      <a:pPr algn="ctr" fontAlgn="ctr"/>
                      <a:r>
                        <a:rPr lang="cs-CZ" sz="1100" b="1" i="0" u="none" strike="noStrike" dirty="0" smtClean="0">
                          <a:solidFill>
                            <a:srgbClr val="0000CC"/>
                          </a:solidFill>
                          <a:latin typeface="Arial"/>
                        </a:rPr>
                        <a:t>0:5</a:t>
                      </a:r>
                      <a:r>
                        <a:rPr lang="cs-CZ" sz="1100" b="1" i="0" u="none" strike="noStrike" dirty="0">
                          <a:solidFill>
                            <a:srgbClr val="0000CC"/>
                          </a:solidFill>
                          <a:latin typeface="Arial"/>
                        </a:rPr>
                        <a:t> </a:t>
                      </a:r>
                    </a:p>
                  </a:txBody>
                  <a:tcPr marL="0" marR="0" marT="0" marB="0" anchor="ctr">
                    <a:lnL>
                      <a:noFill/>
                    </a:lnL>
                    <a:lnR>
                      <a:noFill/>
                    </a:lnR>
                    <a:lnT>
                      <a:noFill/>
                    </a:lnT>
                    <a:lnB>
                      <a:noFill/>
                    </a:lnB>
                    <a:solidFill>
                      <a:srgbClr val="F2F2F2"/>
                    </a:solidFill>
                  </a:tcPr>
                </a:tc>
              </a:tr>
            </a:tbl>
          </a:graphicData>
        </a:graphic>
      </p:graphicFrame>
      <p:sp>
        <p:nvSpPr>
          <p:cNvPr id="7" name="TextovéPole 6"/>
          <p:cNvSpPr txBox="1"/>
          <p:nvPr/>
        </p:nvSpPr>
        <p:spPr>
          <a:xfrm>
            <a:off x="5688608" y="91108"/>
            <a:ext cx="4464496" cy="5816977"/>
          </a:xfrm>
          <a:prstGeom prst="rect">
            <a:avLst/>
          </a:prstGeom>
          <a:blipFill dpi="0" rotWithShape="1">
            <a:blip r:embed="rId4" cstate="print">
              <a:alphaModFix amt="29000"/>
            </a:blip>
            <a:srcRect/>
            <a:stretch>
              <a:fillRect/>
            </a:stretch>
          </a:blipFill>
        </p:spPr>
        <p:txBody>
          <a:bodyPr wrap="square" rtlCol="0">
            <a:spAutoFit/>
          </a:bodyPr>
          <a:lstStyle/>
          <a:p>
            <a:pPr algn="ctr"/>
            <a:r>
              <a:rPr lang="cs-CZ" sz="2000" u="sng" dirty="0" smtClean="0">
                <a:ln>
                  <a:solidFill>
                    <a:schemeClr val="accent2">
                      <a:lumMod val="50000"/>
                    </a:schemeClr>
                  </a:solidFill>
                </a:ln>
                <a:latin typeface="Arial Black" pitchFamily="34" charset="0"/>
              </a:rPr>
              <a:t>Stará garda </a:t>
            </a:r>
            <a:r>
              <a:rPr lang="cs-CZ" sz="2000" u="sng" dirty="0" err="1" smtClean="0">
                <a:ln>
                  <a:solidFill>
                    <a:schemeClr val="accent2">
                      <a:lumMod val="50000"/>
                    </a:schemeClr>
                  </a:solidFill>
                </a:ln>
                <a:latin typeface="Arial Black" pitchFamily="34" charset="0"/>
              </a:rPr>
              <a:t>Sepap</a:t>
            </a:r>
            <a:r>
              <a:rPr lang="cs-CZ" sz="2000" u="sng" dirty="0" smtClean="0">
                <a:ln>
                  <a:solidFill>
                    <a:schemeClr val="accent2">
                      <a:lumMod val="50000"/>
                    </a:schemeClr>
                  </a:solidFill>
                </a:ln>
                <a:latin typeface="Arial Black" pitchFamily="34" charset="0"/>
              </a:rPr>
              <a:t> </a:t>
            </a:r>
            <a:r>
              <a:rPr lang="cs-CZ" sz="2000" u="sng" dirty="0" err="1" smtClean="0">
                <a:ln>
                  <a:solidFill>
                    <a:schemeClr val="accent2">
                      <a:lumMod val="50000"/>
                    </a:schemeClr>
                  </a:solidFill>
                </a:ln>
                <a:latin typeface="Arial Black" pitchFamily="34" charset="0"/>
              </a:rPr>
              <a:t>Štětí</a:t>
            </a:r>
            <a:endParaRPr lang="cs-CZ" sz="2000" u="sng" dirty="0" smtClean="0">
              <a:ln>
                <a:solidFill>
                  <a:schemeClr val="accent2">
                    <a:lumMod val="50000"/>
                  </a:schemeClr>
                </a:solidFill>
              </a:ln>
              <a:latin typeface="Arial Black" pitchFamily="34" charset="0"/>
            </a:endParaRPr>
          </a:p>
          <a:p>
            <a:pPr algn="just"/>
            <a:r>
              <a:rPr lang="cs-CZ" sz="1300" dirty="0" smtClean="0">
                <a:solidFill>
                  <a:srgbClr val="000099"/>
                </a:solidFill>
                <a:latin typeface="Bradley Hand ITC" pitchFamily="66" charset="0"/>
              </a:rPr>
              <a:t>zahájila letošní ročník okresního přeboru skvělým způsobem. Hned v prvních 2 kolech bodovala naplno. Zvlášť 1. výhra v Malých Žernosekách byla hodně těžká a hráči museli zvlášť ve 2. poločase vynaložit velké úsilí, aby se vraceli spokojeni. Doma pak přestříleli </a:t>
            </a:r>
            <a:r>
              <a:rPr lang="cs-CZ" sz="1300" dirty="0" err="1" smtClean="0">
                <a:solidFill>
                  <a:srgbClr val="000099"/>
                </a:solidFill>
                <a:latin typeface="Bradley Hand ITC" pitchFamily="66" charset="0"/>
              </a:rPr>
              <a:t>Pokratice</a:t>
            </a:r>
            <a:r>
              <a:rPr lang="cs-CZ" sz="1300" dirty="0" smtClean="0">
                <a:solidFill>
                  <a:srgbClr val="000099"/>
                </a:solidFill>
                <a:latin typeface="Bradley Hand ITC" pitchFamily="66" charset="0"/>
              </a:rPr>
              <a:t> 8:0. Druhý tým loňského ročníku okresního přeboru </a:t>
            </a:r>
            <a:r>
              <a:rPr lang="cs-CZ" sz="1300" dirty="0" err="1" smtClean="0">
                <a:solidFill>
                  <a:srgbClr val="000099"/>
                </a:solidFill>
                <a:latin typeface="Bradley Hand ITC" pitchFamily="66" charset="0"/>
              </a:rPr>
              <a:t>Tigo</a:t>
            </a:r>
            <a:r>
              <a:rPr lang="cs-CZ" sz="1300" dirty="0" smtClean="0">
                <a:solidFill>
                  <a:srgbClr val="000099"/>
                </a:solidFill>
                <a:latin typeface="Bradley Hand ITC" pitchFamily="66" charset="0"/>
              </a:rPr>
              <a:t> </a:t>
            </a:r>
            <a:r>
              <a:rPr lang="cs-CZ" sz="1300" dirty="0" err="1" smtClean="0">
                <a:solidFill>
                  <a:srgbClr val="000099"/>
                </a:solidFill>
                <a:latin typeface="Bradley Hand ITC" pitchFamily="66" charset="0"/>
              </a:rPr>
              <a:t>Nučnice</a:t>
            </a:r>
            <a:r>
              <a:rPr lang="cs-CZ" sz="1300" dirty="0" smtClean="0">
                <a:solidFill>
                  <a:srgbClr val="000099"/>
                </a:solidFill>
                <a:latin typeface="Bradley Hand ITC" pitchFamily="66" charset="0"/>
              </a:rPr>
              <a:t>, který domácí zápasy hraje v Brňanech , byl soupeřem ve 3. kole. Zápas to byl celkem vyrovnaný, ale nakonec rozhodly neproměněné šance </a:t>
            </a:r>
            <a:r>
              <a:rPr lang="cs-CZ" sz="1300" dirty="0" err="1" smtClean="0">
                <a:solidFill>
                  <a:srgbClr val="000099"/>
                </a:solidFill>
                <a:latin typeface="Bradley Hand ITC" pitchFamily="66" charset="0"/>
              </a:rPr>
              <a:t>štětských</a:t>
            </a:r>
            <a:r>
              <a:rPr lang="cs-CZ" sz="1300" dirty="0" smtClean="0">
                <a:solidFill>
                  <a:srgbClr val="000099"/>
                </a:solidFill>
                <a:latin typeface="Bradley Hand ITC" pitchFamily="66" charset="0"/>
              </a:rPr>
              <a:t> hráčů a 2 branky Lukáše Stejskal, který kromě toho, že ve </a:t>
            </a:r>
            <a:r>
              <a:rPr lang="cs-CZ" sz="1300" dirty="0" err="1" smtClean="0">
                <a:solidFill>
                  <a:srgbClr val="000099"/>
                </a:solidFill>
                <a:latin typeface="Bradley Hand ITC" pitchFamily="66" charset="0"/>
              </a:rPr>
              <a:t>Štětí</a:t>
            </a:r>
            <a:r>
              <a:rPr lang="cs-CZ" sz="1300" dirty="0" smtClean="0">
                <a:solidFill>
                  <a:srgbClr val="000099"/>
                </a:solidFill>
                <a:latin typeface="Bradley Hand ITC" pitchFamily="66" charset="0"/>
              </a:rPr>
              <a:t> hraje divizi, tak ještě posiluje právě tým </a:t>
            </a:r>
            <a:r>
              <a:rPr lang="cs-CZ" sz="1300" dirty="0" err="1" smtClean="0">
                <a:solidFill>
                  <a:srgbClr val="000099"/>
                </a:solidFill>
                <a:latin typeface="Bradley Hand ITC" pitchFamily="66" charset="0"/>
              </a:rPr>
              <a:t>Tigo</a:t>
            </a:r>
            <a:r>
              <a:rPr lang="cs-CZ" sz="1300" dirty="0" smtClean="0">
                <a:solidFill>
                  <a:srgbClr val="000099"/>
                </a:solidFill>
                <a:latin typeface="Bradley Hand ITC" pitchFamily="66" charset="0"/>
              </a:rPr>
              <a:t> </a:t>
            </a:r>
            <a:r>
              <a:rPr lang="cs-CZ" sz="1300" dirty="0" err="1" smtClean="0">
                <a:solidFill>
                  <a:srgbClr val="000099"/>
                </a:solidFill>
                <a:latin typeface="Bradley Hand ITC" pitchFamily="66" charset="0"/>
              </a:rPr>
              <a:t>Nučnice</a:t>
            </a:r>
            <a:r>
              <a:rPr lang="cs-CZ" sz="1300" dirty="0" smtClean="0">
                <a:solidFill>
                  <a:srgbClr val="000099"/>
                </a:solidFill>
                <a:latin typeface="Bradley Hand ITC" pitchFamily="66" charset="0"/>
              </a:rPr>
              <a:t>. Série těžkých zápasů pokračovala utkáním doma proti FK Litoměřicím, které prokázaly svou kvalitu a 3. místo z loňského roku. Podlehli jsme 4:2. Vylepšit náladu jsme si jeli 23.9.2016 do Českých Kopist, ale i potřetí v řadě v ne zrovna optimálním složení  jsme prohráli vysoko 5:2.   Stejný výsledek v náš neprospěch se urodil i o týden později, kdy jsme doma přivítali suveréna soutěže, mnoha bývalými ligovými i reprezentačními hráči posilněný tým TJ </a:t>
            </a:r>
            <a:r>
              <a:rPr lang="cs-CZ" sz="1300" dirty="0" err="1" smtClean="0">
                <a:solidFill>
                  <a:srgbClr val="000099"/>
                </a:solidFill>
                <a:latin typeface="Bradley Hand ITC" pitchFamily="66" charset="0"/>
              </a:rPr>
              <a:t>Žitenice</a:t>
            </a:r>
            <a:r>
              <a:rPr lang="cs-CZ" sz="1300" dirty="0" smtClean="0">
                <a:solidFill>
                  <a:srgbClr val="000099"/>
                </a:solidFill>
                <a:latin typeface="Bradley Hand ITC" pitchFamily="66" charset="0"/>
              </a:rPr>
              <a:t>. Hezký zážitek zahrát si třeba proti </a:t>
            </a:r>
            <a:r>
              <a:rPr lang="cs-CZ" sz="1300" dirty="0" err="1" smtClean="0">
                <a:solidFill>
                  <a:srgbClr val="000099"/>
                </a:solidFill>
                <a:latin typeface="Bradley Hand ITC" pitchFamily="66" charset="0"/>
              </a:rPr>
              <a:t>Vízkovi</a:t>
            </a:r>
            <a:r>
              <a:rPr lang="cs-CZ" sz="1300" dirty="0" smtClean="0">
                <a:solidFill>
                  <a:srgbClr val="000099"/>
                </a:solidFill>
                <a:latin typeface="Bradley Hand ITC" pitchFamily="66" charset="0"/>
              </a:rPr>
              <a:t> a ani ten výsledek nebyl pro nás špatný. Poslední venkovní zápas jsme sehráli 7.10.2016 ve </a:t>
            </a:r>
            <a:r>
              <a:rPr lang="cs-CZ" sz="1300" dirty="0" err="1" smtClean="0">
                <a:solidFill>
                  <a:srgbClr val="000099"/>
                </a:solidFill>
                <a:latin typeface="Bradley Hand ITC" pitchFamily="66" charset="0"/>
              </a:rPr>
              <a:t>Střížovicích</a:t>
            </a:r>
            <a:r>
              <a:rPr lang="cs-CZ" sz="1300" dirty="0" smtClean="0">
                <a:solidFill>
                  <a:srgbClr val="000099"/>
                </a:solidFill>
                <a:latin typeface="Bradley Hand ITC" pitchFamily="66" charset="0"/>
              </a:rPr>
              <a:t> a po 4 porážkách byl také vítězný po výsledku 6:1. Potvrdit zlepšený výkon se nám nepodařilo v posledním domácím zápase 14. října proti </a:t>
            </a:r>
            <a:r>
              <a:rPr lang="cs-CZ" sz="1300" dirty="0" err="1" smtClean="0">
                <a:solidFill>
                  <a:srgbClr val="000099"/>
                </a:solidFill>
                <a:latin typeface="Bradley Hand ITC" pitchFamily="66" charset="0"/>
              </a:rPr>
              <a:t>Bohušovicím</a:t>
            </a:r>
            <a:r>
              <a:rPr lang="cs-CZ" sz="1300" dirty="0" smtClean="0">
                <a:solidFill>
                  <a:srgbClr val="000099"/>
                </a:solidFill>
                <a:latin typeface="Bradley Hand ITC" pitchFamily="66" charset="0"/>
              </a:rPr>
              <a:t>. Prohra 2:0 a dusná atmosféra na hřišti příjemnou rozlučkou pro rok 2016 nebyla. 3 výhry a 5 porážek. Bilance mužstva staré gardy, která ji řadí na 6. místo okresního přeboru</a:t>
            </a:r>
            <a:r>
              <a:rPr lang="cs-CZ" sz="1400" dirty="0" smtClean="0">
                <a:solidFill>
                  <a:srgbClr val="000099"/>
                </a:solidFill>
                <a:latin typeface="Bradley Hand ITC" pitchFamily="66" charset="0"/>
              </a:rPr>
              <a:t>. </a:t>
            </a:r>
          </a:p>
        </p:txBody>
      </p:sp>
      <p:pic>
        <p:nvPicPr>
          <p:cNvPr id="3146" name="Picture 74"/>
          <p:cNvPicPr>
            <a:picLocks noChangeAspect="1" noChangeArrowheads="1"/>
          </p:cNvPicPr>
          <p:nvPr/>
        </p:nvPicPr>
        <p:blipFill>
          <a:blip r:embed="rId5" cstate="print"/>
          <a:srcRect/>
          <a:stretch>
            <a:fillRect/>
          </a:stretch>
        </p:blipFill>
        <p:spPr bwMode="auto">
          <a:xfrm>
            <a:off x="7200776" y="5923756"/>
            <a:ext cx="892038" cy="900000"/>
          </a:xfrm>
          <a:prstGeom prst="rect">
            <a:avLst/>
          </a:prstGeom>
          <a:noFill/>
          <a:ln w="9525">
            <a:noFill/>
            <a:miter lim="800000"/>
            <a:headEnd/>
            <a:tailEnd/>
          </a:ln>
        </p:spPr>
      </p:pic>
      <p:sp>
        <p:nvSpPr>
          <p:cNvPr id="8" name="TextovéPole 7"/>
          <p:cNvSpPr txBox="1"/>
          <p:nvPr/>
        </p:nvSpPr>
        <p:spPr>
          <a:xfrm>
            <a:off x="71984" y="91108"/>
            <a:ext cx="4608512" cy="2585323"/>
          </a:xfrm>
          <a:prstGeom prst="rect">
            <a:avLst/>
          </a:prstGeom>
          <a:solidFill>
            <a:srgbClr val="C6FCE7"/>
          </a:solidFill>
        </p:spPr>
        <p:txBody>
          <a:bodyPr wrap="square" rtlCol="0">
            <a:spAutoFit/>
          </a:bodyPr>
          <a:lstStyle/>
          <a:p>
            <a:pPr algn="just"/>
            <a:r>
              <a:rPr lang="cs-CZ" sz="1800" dirty="0" smtClean="0">
                <a:solidFill>
                  <a:srgbClr val="0033CC"/>
                </a:solidFill>
                <a:latin typeface="Arial" pitchFamily="34" charset="0"/>
                <a:cs typeface="Arial" pitchFamily="34" charset="0"/>
              </a:rPr>
              <a:t>Mostecký fotbalový klub</a:t>
            </a:r>
            <a:r>
              <a:rPr lang="cs-CZ" dirty="0" smtClean="0">
                <a:solidFill>
                  <a:srgbClr val="0033CC"/>
                </a:solidFill>
                <a:latin typeface="Arial" pitchFamily="34" charset="0"/>
                <a:cs typeface="Arial" pitchFamily="34" charset="0"/>
              </a:rPr>
              <a:t> </a:t>
            </a:r>
            <a:r>
              <a:rPr lang="cs-CZ" dirty="0" smtClean="0">
                <a:latin typeface="Arial" pitchFamily="34" charset="0"/>
                <a:cs typeface="Arial" pitchFamily="34" charset="0"/>
              </a:rPr>
              <a:t>nezačal ročník 2016-2017 nejlépe a v prvních 6 kolech získal jen 2 body. V 1. kole v </a:t>
            </a:r>
            <a:r>
              <a:rPr lang="cs-CZ" dirty="0" err="1" smtClean="0">
                <a:latin typeface="Arial" pitchFamily="34" charset="0"/>
                <a:cs typeface="Arial" pitchFamily="34" charset="0"/>
              </a:rPr>
              <a:t>Houstouni</a:t>
            </a:r>
            <a:r>
              <a:rPr lang="cs-CZ" dirty="0" smtClean="0">
                <a:latin typeface="Arial" pitchFamily="34" charset="0"/>
                <a:cs typeface="Arial" pitchFamily="34" charset="0"/>
              </a:rPr>
              <a:t> po prohraných penaltách a stejně dopadl i doma s Českým Brodem 4.9.2016.  V </a:t>
            </a:r>
            <a:r>
              <a:rPr lang="cs-CZ" dirty="0" err="1" smtClean="0">
                <a:latin typeface="Arial" pitchFamily="34" charset="0"/>
                <a:cs typeface="Arial" pitchFamily="34" charset="0"/>
              </a:rPr>
              <a:t>Brozanech</a:t>
            </a:r>
            <a:r>
              <a:rPr lang="cs-CZ" dirty="0" smtClean="0">
                <a:latin typeface="Arial" pitchFamily="34" charset="0"/>
                <a:cs typeface="Arial" pitchFamily="34" charset="0"/>
              </a:rPr>
              <a:t> utrpěl vysokou porážku a v Nymburku na hřišti vedoucího mužstva tabulky sice bojoval, ale na body to nestačilo. Naděje na lepší výsledky přišla v dohrávce 6. kola domácí výhrou nad Úvaly 2:0. Hráči úspěch potvrdili hned o 3 dny později další domácí výhrou, tentokrát nad Meteorem 2:1.  Most měl 8 bodů a zdálo se , že půjde nahoru. Opak byl ale pravdou a 4 poslední zápasy skončily prohrou. Navíc mužstvo nevstřelilo ani jednu branku.  Po 12 odehraných utkáních je na 15 místě. Horší je už jenom </a:t>
            </a:r>
            <a:r>
              <a:rPr lang="cs-CZ" dirty="0" err="1" smtClean="0">
                <a:latin typeface="Arial" pitchFamily="34" charset="0"/>
                <a:cs typeface="Arial" pitchFamily="34" charset="0"/>
              </a:rPr>
              <a:t>Libiš</a:t>
            </a:r>
            <a:r>
              <a:rPr lang="cs-CZ"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15612" y="1099223"/>
            <a:ext cx="2361963"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48127" y="6931868"/>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sp>
        <p:nvSpPr>
          <p:cNvPr id="19" name="TextovéPole 18"/>
          <p:cNvSpPr txBox="1"/>
          <p:nvPr/>
        </p:nvSpPr>
        <p:spPr>
          <a:xfrm>
            <a:off x="7546082"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sp>
        <p:nvSpPr>
          <p:cNvPr id="26" name="TextovéPole 25"/>
          <p:cNvSpPr txBox="1"/>
          <p:nvPr/>
        </p:nvSpPr>
        <p:spPr>
          <a:xfrm>
            <a:off x="71984" y="1819300"/>
            <a:ext cx="4464496" cy="4955203"/>
          </a:xfrm>
          <a:prstGeom prst="rect">
            <a:avLst/>
          </a:prstGeom>
          <a:noFill/>
        </p:spPr>
        <p:txBody>
          <a:bodyPr wrap="square" rtlCol="0">
            <a:spAutoFit/>
          </a:bodyPr>
          <a:lstStyle/>
          <a:p>
            <a:pPr algn="ctr"/>
            <a:r>
              <a:rPr lang="cs-CZ" sz="1800" u="sng" dirty="0"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Arial" pitchFamily="34" charset="0"/>
                <a:cs typeface="Arial" pitchFamily="34" charset="0"/>
              </a:rPr>
              <a:t>SK </a:t>
            </a:r>
            <a:r>
              <a:rPr lang="cs-CZ" sz="1800" u="sng" dirty="0" err="1"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Arial" pitchFamily="34" charset="0"/>
                <a:cs typeface="Arial" pitchFamily="34" charset="0"/>
              </a:rPr>
              <a:t>Štětí</a:t>
            </a:r>
            <a:r>
              <a:rPr lang="cs-CZ" sz="1800" u="sng" dirty="0"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Arial" pitchFamily="34" charset="0"/>
                <a:cs typeface="Arial" pitchFamily="34" charset="0"/>
              </a:rPr>
              <a:t> – Slavoj </a:t>
            </a:r>
            <a:r>
              <a:rPr lang="cs-CZ" sz="1800" u="sng" dirty="0" err="1"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Arial" pitchFamily="34" charset="0"/>
                <a:cs typeface="Arial" pitchFamily="34" charset="0"/>
              </a:rPr>
              <a:t>Bohušovcice</a:t>
            </a:r>
            <a:endParaRPr lang="cs-CZ" sz="1800" u="sng" dirty="0"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Arial" pitchFamily="34" charset="0"/>
              <a:cs typeface="Arial" pitchFamily="34" charset="0"/>
            </a:endParaRPr>
          </a:p>
          <a:p>
            <a:pPr algn="ctr"/>
            <a:r>
              <a:rPr lang="cs-CZ" sz="1800" u="sng" dirty="0"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Arial" pitchFamily="34" charset="0"/>
                <a:cs typeface="Arial" pitchFamily="34" charset="0"/>
              </a:rPr>
              <a:t>0:2(0:1)   14.10 2016   8. kolo</a:t>
            </a:r>
          </a:p>
          <a:p>
            <a:pPr algn="just"/>
            <a:r>
              <a:rPr lang="cs-CZ" sz="1000" b="0" dirty="0" smtClean="0">
                <a:latin typeface="Arial" pitchFamily="34" charset="0"/>
                <a:cs typeface="Arial" pitchFamily="34" charset="0"/>
              </a:rPr>
              <a:t>Rozlučku s letošním rokem si hráči staré gardy představovali určitě jinak. V Restauraci klub už se chystalo večerní vyhodnocení 8 podzimních zápasů, ale ten 8. zbýval ještě na domácím trávníku odehrát. Do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přijel tým, který v dosavadním průběhu soutěže, stejně jako náš tým, získal 9 bodů. Počasí zrovna přívětivé nebylo. Byla zima a večerní tma se rychle blížila. I tak ale byla hrstka věrných fanoušků zvědava, jak si hráči povedou. V úvodu jsme se snažili získat rychle vedení, ale naše velká slabina, která mužstvo trápila v průběhu celého podzimu, se v plné parádě ukázala i na závěr podzimu. Byla jí koncovka. Hosté z </a:t>
            </a:r>
            <a:r>
              <a:rPr lang="cs-CZ" sz="1000" b="0" dirty="0" err="1" smtClean="0">
                <a:latin typeface="Arial" pitchFamily="34" charset="0"/>
                <a:cs typeface="Arial" pitchFamily="34" charset="0"/>
              </a:rPr>
              <a:t>Bohušovic</a:t>
            </a:r>
            <a:r>
              <a:rPr lang="cs-CZ" sz="1000" b="0" dirty="0" smtClean="0">
                <a:latin typeface="Arial" pitchFamily="34" charset="0"/>
                <a:cs typeface="Arial" pitchFamily="34" charset="0"/>
              </a:rPr>
              <a:t> měli ve svém středu kvalitní hráče. Při bránění </a:t>
            </a:r>
            <a:r>
              <a:rPr lang="cs-CZ" sz="1000" b="0" dirty="0" err="1" smtClean="0">
                <a:latin typeface="Arial" pitchFamily="34" charset="0"/>
                <a:cs typeface="Arial" pitchFamily="34" charset="0"/>
              </a:rPr>
              <a:t>štětských</a:t>
            </a:r>
            <a:r>
              <a:rPr lang="cs-CZ" sz="1000" b="0" dirty="0" smtClean="0">
                <a:latin typeface="Arial" pitchFamily="34" charset="0"/>
                <a:cs typeface="Arial" pitchFamily="34" charset="0"/>
              </a:rPr>
              <a:t> hráčů neměli velké starosti a ve hře dopředu byli naopak hodně nebezpeční. Tomáš </a:t>
            </a:r>
            <a:r>
              <a:rPr lang="cs-CZ" sz="1000" b="0" dirty="0" err="1" smtClean="0">
                <a:latin typeface="Arial" pitchFamily="34" charset="0"/>
                <a:cs typeface="Arial" pitchFamily="34" charset="0"/>
              </a:rPr>
              <a:t>Duník</a:t>
            </a:r>
            <a:r>
              <a:rPr lang="cs-CZ" sz="1000" b="0" dirty="0" smtClean="0">
                <a:latin typeface="Arial" pitchFamily="34" charset="0"/>
                <a:cs typeface="Arial" pitchFamily="34" charset="0"/>
              </a:rPr>
              <a:t> ve své brance se musel hodně ohánět.  V jednom případě však v 1. poločase kapituloval. První poločas se hrál jen 30 minut, protože hrozilo, že by se dohrávalo za tmy.  Druhou část jsme začali snahou jednobrankový náskok soupeře smazat, ale moc se nám to nedařilo.  Na hřišti to také začínalo stále více jiskřit a kdo si myslel, že si staří páni  chodí jen tak v poklidu zahrát, tak byl překvapen, jak v určitých momentech někteří hráči mezi sebou fyzicky i slovně komunikovali.  V 15. minutě druhého poločasu se pro míč letící po dlouhém nákopu nestačil do branky vrátit brankář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a hosté vedli už 2:0.  Nervozita mezi hráči se stupňovala i nadále a celé to vyvrcholilo 15 minut před koncem regulérním bojem muže proti muži. Pro diváky velmi atraktivní konfrontace skončila remízou. Skutečným vítězem se stal rozhodčí, který zápas předčasně ukončil za stavu 2:0 pro hosty, což je také výsledek, který se bude počítat do tabulky. V tabulce kleslo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na 8. místo a jak to celé dopadne po podzimu se uvidí za týden po tomto zápase, kdy se hraje poslední kolo a </a:t>
            </a:r>
            <a:r>
              <a:rPr lang="cs-CZ" sz="1000" b="0" dirty="0" err="1" smtClean="0">
                <a:latin typeface="Arial" pitchFamily="34" charset="0"/>
                <a:cs typeface="Arial" pitchFamily="34" charset="0"/>
              </a:rPr>
              <a:t>Sepap</a:t>
            </a:r>
            <a:r>
              <a:rPr lang="cs-CZ" sz="1000" b="0" dirty="0" smtClean="0">
                <a:latin typeface="Arial" pitchFamily="34" charset="0"/>
                <a:cs typeface="Arial" pitchFamily="34" charset="0"/>
              </a:rPr>
              <a:t> má volno. </a:t>
            </a:r>
          </a:p>
          <a:p>
            <a:pPr algn="just"/>
            <a:r>
              <a:rPr lang="cs-CZ" sz="1000" b="0" u="sng" dirty="0" smtClean="0">
                <a:latin typeface="Arial" pitchFamily="34" charset="0"/>
                <a:cs typeface="Arial" pitchFamily="34" charset="0"/>
              </a:rPr>
              <a:t>Rozhodčí :</a:t>
            </a:r>
            <a:r>
              <a:rPr lang="cs-CZ" sz="1000" b="0" dirty="0" smtClean="0">
                <a:latin typeface="Arial" pitchFamily="34" charset="0"/>
                <a:cs typeface="Arial" pitchFamily="34" charset="0"/>
              </a:rPr>
              <a:t>Bartůněk</a:t>
            </a:r>
          </a:p>
          <a:p>
            <a:pPr algn="just"/>
            <a:r>
              <a:rPr lang="cs-CZ" sz="1000" b="0" u="sng" dirty="0" err="1" smtClean="0">
                <a:latin typeface="Arial" pitchFamily="34" charset="0"/>
                <a:cs typeface="Arial" pitchFamily="34" charset="0"/>
              </a:rPr>
              <a:t>Manager</a:t>
            </a:r>
            <a:r>
              <a:rPr lang="cs-CZ" sz="1000" b="0" u="sng" dirty="0" smtClean="0">
                <a:latin typeface="Arial" pitchFamily="34" charset="0"/>
                <a:cs typeface="Arial" pitchFamily="34" charset="0"/>
              </a:rPr>
              <a:t>:</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.Šťastný</a:t>
            </a:r>
            <a:endParaRPr lang="cs-CZ" sz="1000" b="0" u="sng" dirty="0" smtClean="0">
              <a:latin typeface="Arial" pitchFamily="34" charset="0"/>
              <a:cs typeface="Arial" pitchFamily="34" charset="0"/>
            </a:endParaRPr>
          </a:p>
        </p:txBody>
      </p:sp>
      <p:sp>
        <p:nvSpPr>
          <p:cNvPr id="15" name="TextovéPole 14"/>
          <p:cNvSpPr txBox="1"/>
          <p:nvPr/>
        </p:nvSpPr>
        <p:spPr>
          <a:xfrm>
            <a:off x="71984" y="71363"/>
            <a:ext cx="4392488" cy="1569660"/>
          </a:xfrm>
          <a:prstGeom prst="rect">
            <a:avLst/>
          </a:prstGeom>
          <a:blipFill dpi="0" rotWithShape="1">
            <a:blip r:embed="rId4" cstate="print">
              <a:alphaModFix amt="40000"/>
            </a:blip>
            <a:srcRect/>
            <a:stretch>
              <a:fillRect/>
            </a:stretch>
          </a:blipFill>
          <a:ln w="73025">
            <a:solidFill>
              <a:schemeClr val="bg2">
                <a:lumMod val="60000"/>
                <a:lumOff val="40000"/>
              </a:schemeClr>
            </a:solidFill>
            <a:prstDash val="sysDot"/>
          </a:ln>
        </p:spPr>
        <p:txBody>
          <a:bodyPr wrap="square" rtlCol="0">
            <a:spAutoFit/>
          </a:bodyPr>
          <a:lstStyle/>
          <a:p>
            <a:pPr algn="ctr"/>
            <a:r>
              <a:rPr lang="cs-CZ" sz="2400" dirty="0" smtClean="0">
                <a:solidFill>
                  <a:srgbClr val="3366FF"/>
                </a:solidFill>
                <a:latin typeface="Colonna MT" pitchFamily="82" charset="0"/>
              </a:rPr>
              <a:t>Stará garda </a:t>
            </a:r>
            <a:r>
              <a:rPr lang="cs-CZ" sz="2400" dirty="0" err="1" smtClean="0">
                <a:solidFill>
                  <a:srgbClr val="3366FF"/>
                </a:solidFill>
                <a:latin typeface="Colonna MT" pitchFamily="82" charset="0"/>
              </a:rPr>
              <a:t>Sepap</a:t>
            </a:r>
            <a:r>
              <a:rPr lang="cs-CZ" sz="2400" dirty="0" smtClean="0">
                <a:solidFill>
                  <a:srgbClr val="3366FF"/>
                </a:solidFill>
                <a:latin typeface="Colonna MT" pitchFamily="82" charset="0"/>
              </a:rPr>
              <a:t> </a:t>
            </a:r>
            <a:r>
              <a:rPr lang="cs-CZ" sz="2400" dirty="0" err="1" smtClean="0">
                <a:solidFill>
                  <a:srgbClr val="3366FF"/>
                </a:solidFill>
                <a:latin typeface="Colonna MT" pitchFamily="82" charset="0"/>
              </a:rPr>
              <a:t>Štětí</a:t>
            </a:r>
            <a:r>
              <a:rPr lang="cs-CZ" sz="2400" dirty="0" smtClean="0">
                <a:solidFill>
                  <a:srgbClr val="3366FF"/>
                </a:solidFill>
                <a:latin typeface="Colonna MT" pitchFamily="82" charset="0"/>
              </a:rPr>
              <a:t> zakončila podzim prohrou, která měla i zajímavé vyvrcholení, o kterém se dočtete v referátu.  </a:t>
            </a:r>
          </a:p>
        </p:txBody>
      </p:sp>
      <p:sp>
        <p:nvSpPr>
          <p:cNvPr id="21" name="TextovéPole 20"/>
          <p:cNvSpPr txBox="1"/>
          <p:nvPr/>
        </p:nvSpPr>
        <p:spPr>
          <a:xfrm>
            <a:off x="5400576" y="126529"/>
            <a:ext cx="4752528" cy="1692771"/>
          </a:xfrm>
          <a:prstGeom prst="rect">
            <a:avLst/>
          </a:prstGeom>
          <a:blipFill dpi="0" rotWithShape="1">
            <a:blip r:embed="rId5" cstate="print">
              <a:alphaModFix amt="36000"/>
            </a:blip>
            <a:srcRect/>
            <a:stretch>
              <a:fillRect/>
            </a:stretch>
          </a:blipFill>
          <a:ln w="92075" cmpd="thickThin">
            <a:gradFill>
              <a:gsLst>
                <a:gs pos="0">
                  <a:srgbClr val="DDEBCF"/>
                </a:gs>
                <a:gs pos="50000">
                  <a:srgbClr val="9CB86E"/>
                </a:gs>
                <a:gs pos="100000">
                  <a:srgbClr val="156B13"/>
                </a:gs>
              </a:gsLst>
              <a:lin ang="5400000" scaled="0"/>
            </a:gradFill>
            <a:prstDash val="dash"/>
          </a:ln>
        </p:spPr>
        <p:txBody>
          <a:bodyPr wrap="square" rtlCol="0">
            <a:spAutoFit/>
          </a:bodyPr>
          <a:lstStyle/>
          <a:p>
            <a:pPr algn="ctr"/>
            <a:r>
              <a:rPr lang="cs-CZ" sz="2600" dirty="0" smtClean="0">
                <a:solidFill>
                  <a:srgbClr val="CC0000"/>
                </a:solidFill>
                <a:latin typeface="Eras Bold ITC" pitchFamily="34" charset="0"/>
              </a:rPr>
              <a:t>Pátrali jsme v minulosti a našli výsledky vzájemných mistrovských zápasů s naším dnešním soupeřem</a:t>
            </a:r>
          </a:p>
        </p:txBody>
      </p:sp>
      <p:graphicFrame>
        <p:nvGraphicFramePr>
          <p:cNvPr id="23" name="Tabulka 22"/>
          <p:cNvGraphicFramePr>
            <a:graphicFrameLocks noGrp="1"/>
          </p:cNvGraphicFramePr>
          <p:nvPr/>
        </p:nvGraphicFramePr>
        <p:xfrm>
          <a:off x="5436839" y="2107332"/>
          <a:ext cx="4644257" cy="4560570"/>
        </p:xfrm>
        <a:graphic>
          <a:graphicData uri="http://schemas.openxmlformats.org/drawingml/2006/table">
            <a:tbl>
              <a:tblPr/>
              <a:tblGrid>
                <a:gridCol w="1009157"/>
                <a:gridCol w="682247"/>
                <a:gridCol w="202543"/>
                <a:gridCol w="927430"/>
                <a:gridCol w="586307"/>
                <a:gridCol w="1236573"/>
              </a:tblGrid>
              <a:tr h="246506">
                <a:tc>
                  <a:txBody>
                    <a:bodyPr/>
                    <a:lstStyle/>
                    <a:p>
                      <a:pPr algn="ctr" fontAlgn="ctr"/>
                      <a:r>
                        <a:rPr lang="cs-CZ" sz="1200" b="1" i="0" u="none" strike="noStrike" dirty="0" smtClean="0">
                          <a:solidFill>
                            <a:srgbClr val="FF0000"/>
                          </a:solidFill>
                          <a:latin typeface="Arial"/>
                        </a:rPr>
                        <a:t>3.11.197900</a:t>
                      </a:r>
                      <a:endParaRPr lang="cs-CZ" sz="1200" b="1" i="0" u="none" strike="noStrike" dirty="0">
                        <a:solidFill>
                          <a:srgbClr val="FF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err="1">
                          <a:solidFill>
                            <a:srgbClr val="FF0000"/>
                          </a:solidFill>
                          <a:latin typeface="Arial"/>
                        </a:rPr>
                        <a:t>Štětí</a:t>
                      </a:r>
                      <a:endParaRPr lang="cs-CZ" sz="1600" b="1" i="0" u="none" strike="noStrike" dirty="0">
                        <a:solidFill>
                          <a:srgbClr val="FF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3:1</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FF0000"/>
                          </a:solidFill>
                          <a:latin typeface="Arial"/>
                        </a:rPr>
                        <a:t>Divize </a:t>
                      </a:r>
                      <a:r>
                        <a:rPr lang="cs-CZ" sz="1400" b="1" i="0" u="none" strike="noStrike" dirty="0" err="1">
                          <a:solidFill>
                            <a:srgbClr val="FF0000"/>
                          </a:solidFill>
                          <a:latin typeface="Arial"/>
                        </a:rPr>
                        <a:t>sk.B</a:t>
                      </a:r>
                      <a:endParaRPr lang="cs-CZ" sz="1400" b="1" i="0" u="none" strike="noStrike" dirty="0">
                        <a:solidFill>
                          <a:srgbClr val="FF0000"/>
                        </a:solidFill>
                        <a:latin typeface="Arial"/>
                      </a:endParaRPr>
                    </a:p>
                  </a:txBody>
                  <a:tcPr marL="9525" marR="9525" marT="9525" marB="0" anchor="ctr">
                    <a:lnL>
                      <a:noFill/>
                    </a:lnL>
                    <a:lnR>
                      <a:noFill/>
                    </a:lnR>
                    <a:lnT>
                      <a:noFill/>
                    </a:lnT>
                    <a:lnB>
                      <a:noFill/>
                    </a:lnB>
                    <a:solidFill>
                      <a:srgbClr val="FFFF00"/>
                    </a:solidFill>
                  </a:tcPr>
                </a:tc>
              </a:tr>
              <a:tr h="246506">
                <a:tc>
                  <a:txBody>
                    <a:bodyPr/>
                    <a:lstStyle/>
                    <a:p>
                      <a:pPr algn="ctr" fontAlgn="ctr"/>
                      <a:r>
                        <a:rPr lang="cs-CZ" sz="1200" b="1" i="0" u="none" strike="noStrike" dirty="0">
                          <a:solidFill>
                            <a:srgbClr val="000000"/>
                          </a:solidFill>
                          <a:latin typeface="Arial"/>
                        </a:rPr>
                        <a:t>24.5.1980</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err="1">
                          <a:solidFill>
                            <a:srgbClr val="000000"/>
                          </a:solidFill>
                          <a:latin typeface="Arial"/>
                        </a:rPr>
                        <a:t>Štětí</a:t>
                      </a:r>
                      <a:endParaRPr lang="cs-CZ" sz="1600" b="1"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2:2</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Divize </a:t>
                      </a:r>
                      <a:r>
                        <a:rPr lang="cs-CZ" sz="1400" b="1" i="0" u="none" strike="noStrike" dirty="0" err="1">
                          <a:solidFill>
                            <a:srgbClr val="000000"/>
                          </a:solidFill>
                          <a:latin typeface="Arial"/>
                        </a:rPr>
                        <a:t>sk.B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r>
              <a:tr h="246506">
                <a:tc>
                  <a:txBody>
                    <a:bodyPr/>
                    <a:lstStyle/>
                    <a:p>
                      <a:pPr algn="ctr" fontAlgn="ctr"/>
                      <a:r>
                        <a:rPr lang="cs-CZ" sz="1200" b="1" i="0" u="none" strike="noStrike" dirty="0">
                          <a:solidFill>
                            <a:srgbClr val="000000"/>
                          </a:solidFill>
                          <a:latin typeface="Arial"/>
                        </a:rPr>
                        <a:t>30.8.1980</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000000"/>
                          </a:solidFill>
                          <a:latin typeface="Arial"/>
                        </a:rPr>
                        <a:t>Most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0:2</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000000"/>
                          </a:solidFill>
                          <a:latin typeface="Arial"/>
                        </a:rPr>
                        <a:t>Divize </a:t>
                      </a:r>
                      <a:r>
                        <a:rPr lang="cs-CZ" sz="1400" b="1" i="0" u="none" strike="noStrike" dirty="0" err="1">
                          <a:solidFill>
                            <a:srgbClr val="000000"/>
                          </a:solidFill>
                          <a:latin typeface="Arial"/>
                        </a:rPr>
                        <a:t>sk.B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000000"/>
                          </a:solidFill>
                          <a:latin typeface="Arial"/>
                        </a:rPr>
                        <a:t>28.3.1981</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err="1">
                          <a:solidFill>
                            <a:srgbClr val="000000"/>
                          </a:solidFill>
                          <a:latin typeface="Arial"/>
                        </a:rPr>
                        <a:t>Štětí</a:t>
                      </a:r>
                      <a:endParaRPr lang="cs-CZ" sz="1600" b="1" i="0" u="none" strike="noStrike" dirty="0">
                        <a:solidFill>
                          <a:srgbClr val="000000"/>
                        </a:solidFill>
                        <a:latin typeface="Arial"/>
                      </a:endParaRP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2:2</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000000"/>
                          </a:solidFill>
                          <a:latin typeface="Arial"/>
                        </a:rPr>
                        <a:t>Divize </a:t>
                      </a:r>
                      <a:r>
                        <a:rPr lang="cs-CZ" sz="1400" b="1" i="0" u="none" strike="noStrike" dirty="0" err="1">
                          <a:solidFill>
                            <a:srgbClr val="000000"/>
                          </a:solidFill>
                          <a:latin typeface="Arial"/>
                        </a:rPr>
                        <a:t>sk.B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FF0000"/>
                          </a:solidFill>
                          <a:latin typeface="Arial"/>
                        </a:rPr>
                        <a:t>28.8.1982</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err="1">
                          <a:solidFill>
                            <a:srgbClr val="FF0000"/>
                          </a:solidFill>
                          <a:latin typeface="Arial"/>
                        </a:rPr>
                        <a:t>Štětí</a:t>
                      </a:r>
                      <a:endParaRPr lang="cs-CZ" sz="1600" b="1" i="0" u="none" strike="noStrike" dirty="0">
                        <a:solidFill>
                          <a:srgbClr val="FF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1:0</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FF0000"/>
                          </a:solidFill>
                          <a:latin typeface="Arial"/>
                        </a:rPr>
                        <a:t>ČFL</a:t>
                      </a:r>
                    </a:p>
                  </a:txBody>
                  <a:tcPr marL="9525" marR="9525" marT="9525" marB="0" anchor="ctr">
                    <a:lnL>
                      <a:noFill/>
                    </a:lnL>
                    <a:lnR>
                      <a:noFill/>
                    </a:lnR>
                    <a:lnT>
                      <a:noFill/>
                    </a:lnT>
                    <a:lnB>
                      <a:noFill/>
                    </a:lnB>
                    <a:solidFill>
                      <a:srgbClr val="FFFF00"/>
                    </a:solidFill>
                  </a:tcPr>
                </a:tc>
              </a:tr>
              <a:tr h="246506">
                <a:tc>
                  <a:txBody>
                    <a:bodyPr/>
                    <a:lstStyle/>
                    <a:p>
                      <a:pPr algn="ctr" fontAlgn="ctr"/>
                      <a:r>
                        <a:rPr lang="cs-CZ" sz="1200" b="1" i="0" u="none" strike="noStrike" dirty="0">
                          <a:solidFill>
                            <a:srgbClr val="000000"/>
                          </a:solidFill>
                          <a:latin typeface="Arial"/>
                        </a:rPr>
                        <a:t>2.4.1983</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err="1">
                          <a:solidFill>
                            <a:srgbClr val="000000"/>
                          </a:solidFill>
                          <a:latin typeface="Arial"/>
                        </a:rPr>
                        <a:t>Štětí</a:t>
                      </a:r>
                      <a:endParaRPr lang="cs-CZ" sz="1600" b="1"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1:1</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FFFF00"/>
                    </a:solidFill>
                  </a:tcPr>
                </a:tc>
              </a:tr>
              <a:tr h="246506">
                <a:tc>
                  <a:txBody>
                    <a:bodyPr/>
                    <a:lstStyle/>
                    <a:p>
                      <a:pPr algn="ctr" fontAlgn="ctr"/>
                      <a:r>
                        <a:rPr lang="cs-CZ" sz="1200" b="1" i="0" u="none" strike="noStrike" dirty="0">
                          <a:solidFill>
                            <a:srgbClr val="FF0000"/>
                          </a:solidFill>
                          <a:latin typeface="Arial"/>
                        </a:rPr>
                        <a:t>10.9.1983</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err="1">
                          <a:solidFill>
                            <a:srgbClr val="FF0000"/>
                          </a:solidFill>
                          <a:latin typeface="Arial"/>
                        </a:rPr>
                        <a:t>Štětí</a:t>
                      </a:r>
                      <a:endParaRPr lang="cs-CZ" sz="1600" b="1" i="0" u="none" strike="noStrike" dirty="0">
                        <a:solidFill>
                          <a:srgbClr val="FF0000"/>
                        </a:solidFill>
                        <a:latin typeface="Arial"/>
                      </a:endParaRP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FF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FF0000"/>
                          </a:solidFill>
                          <a:latin typeface="Arial"/>
                        </a:rPr>
                        <a:t>Most </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FF0000"/>
                          </a:solidFill>
                          <a:latin typeface="Arial"/>
                        </a:rPr>
                        <a:t>3:1</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FF0000"/>
                          </a:solidFill>
                          <a:latin typeface="Arial"/>
                        </a:rPr>
                        <a:t>ČFL</a:t>
                      </a: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000000"/>
                          </a:solidFill>
                          <a:latin typeface="Arial"/>
                        </a:rPr>
                        <a:t>14.4.1984</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err="1">
                          <a:solidFill>
                            <a:srgbClr val="000000"/>
                          </a:solidFill>
                          <a:latin typeface="Arial"/>
                        </a:rPr>
                        <a:t>Štětí</a:t>
                      </a:r>
                      <a:endParaRPr lang="cs-CZ" sz="1600" b="1" i="0" u="none" strike="noStrike" dirty="0">
                        <a:solidFill>
                          <a:srgbClr val="000000"/>
                        </a:solidFill>
                        <a:latin typeface="Arial"/>
                      </a:endParaRP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000000"/>
                          </a:solidFill>
                          <a:latin typeface="Arial"/>
                        </a:rPr>
                        <a:t>1:0</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FF0000"/>
                          </a:solidFill>
                          <a:latin typeface="Arial"/>
                        </a:rPr>
                        <a:t>22.9.1984</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err="1">
                          <a:solidFill>
                            <a:srgbClr val="FF0000"/>
                          </a:solidFill>
                          <a:latin typeface="Arial"/>
                        </a:rPr>
                        <a:t>Štětí</a:t>
                      </a:r>
                      <a:endParaRPr lang="cs-CZ" sz="1600" b="1" i="0" u="none" strike="noStrike" dirty="0">
                        <a:solidFill>
                          <a:srgbClr val="FF0000"/>
                        </a:solidFill>
                        <a:latin typeface="Arial"/>
                      </a:endParaRP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FF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FF0000"/>
                          </a:solidFill>
                          <a:latin typeface="Arial"/>
                        </a:rPr>
                        <a:t>Most </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FF0000"/>
                          </a:solidFill>
                          <a:latin typeface="Arial"/>
                        </a:rPr>
                        <a:t>2:0</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FF0000"/>
                          </a:solidFill>
                          <a:latin typeface="Arial"/>
                        </a:rPr>
                        <a:t>ČFL</a:t>
                      </a: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000000"/>
                          </a:solidFill>
                          <a:latin typeface="Arial"/>
                        </a:rPr>
                        <a:t>7.4.1985</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00"/>
                          </a:solidFill>
                          <a:latin typeface="Arial"/>
                        </a:rPr>
                        <a:t>2:2</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FFFF00"/>
                    </a:solidFill>
                  </a:tcPr>
                </a:tc>
              </a:tr>
              <a:tr h="246506">
                <a:tc>
                  <a:txBody>
                    <a:bodyPr/>
                    <a:lstStyle/>
                    <a:p>
                      <a:pPr algn="ctr" fontAlgn="ctr"/>
                      <a:r>
                        <a:rPr lang="cs-CZ" sz="1200" b="1" i="0" u="none" strike="noStrike" dirty="0">
                          <a:solidFill>
                            <a:srgbClr val="000000"/>
                          </a:solidFill>
                          <a:latin typeface="Arial"/>
                        </a:rPr>
                        <a:t>4.9.1985</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000000"/>
                          </a:solidFill>
                          <a:latin typeface="Arial"/>
                        </a:rPr>
                        <a:t>0:0</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000000"/>
                          </a:solidFill>
                          <a:latin typeface="Arial"/>
                        </a:rPr>
                        <a:t>15.3.1986</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000000"/>
                          </a:solidFill>
                          <a:latin typeface="Arial"/>
                        </a:rPr>
                        <a:t>2:2</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000000"/>
                          </a:solidFill>
                          <a:latin typeface="Arial"/>
                        </a:rPr>
                        <a:t>22.11.1986</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00"/>
                          </a:solidFill>
                          <a:latin typeface="Arial"/>
                        </a:rPr>
                        <a:t>3:1</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FFFF00"/>
                    </a:solidFill>
                  </a:tcPr>
                </a:tc>
              </a:tr>
              <a:tr h="246506">
                <a:tc>
                  <a:txBody>
                    <a:bodyPr/>
                    <a:lstStyle/>
                    <a:p>
                      <a:pPr algn="ctr" fontAlgn="ctr"/>
                      <a:r>
                        <a:rPr lang="cs-CZ" sz="1200" b="1" i="0" u="none" strike="noStrike" dirty="0">
                          <a:solidFill>
                            <a:srgbClr val="FF0000"/>
                          </a:solidFill>
                          <a:latin typeface="Arial"/>
                        </a:rPr>
                        <a:t>20.6.1987</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err="1">
                          <a:solidFill>
                            <a:srgbClr val="FF0000"/>
                          </a:solidFill>
                          <a:latin typeface="Arial"/>
                        </a:rPr>
                        <a:t>Štětí</a:t>
                      </a:r>
                      <a:endParaRPr lang="cs-CZ" sz="1600" b="1" i="0" u="none" strike="noStrike" dirty="0">
                        <a:solidFill>
                          <a:srgbClr val="FF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FF0000"/>
                          </a:solidFill>
                          <a:latin typeface="Arial"/>
                        </a:rPr>
                        <a:t>3:0</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FF0000"/>
                          </a:solidFill>
                          <a:latin typeface="Arial"/>
                        </a:rPr>
                        <a:t>ČFL</a:t>
                      </a:r>
                    </a:p>
                  </a:txBody>
                  <a:tcPr marL="9525" marR="9525" marT="9525" marB="0" anchor="ctr">
                    <a:lnL>
                      <a:noFill/>
                    </a:lnL>
                    <a:lnR>
                      <a:noFill/>
                    </a:lnR>
                    <a:lnT>
                      <a:noFill/>
                    </a:lnT>
                    <a:lnB>
                      <a:noFill/>
                    </a:lnB>
                    <a:solidFill>
                      <a:srgbClr val="FFFF00"/>
                    </a:solidFill>
                  </a:tcPr>
                </a:tc>
              </a:tr>
              <a:tr h="246506">
                <a:tc>
                  <a:txBody>
                    <a:bodyPr/>
                    <a:lstStyle/>
                    <a:p>
                      <a:pPr algn="ctr" fontAlgn="ctr"/>
                      <a:r>
                        <a:rPr lang="cs-CZ" sz="1200" b="1" i="0" u="none" strike="noStrike" dirty="0">
                          <a:solidFill>
                            <a:srgbClr val="000000"/>
                          </a:solidFill>
                          <a:latin typeface="Arial"/>
                        </a:rPr>
                        <a:t>21.11.1987</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000000"/>
                          </a:solidFill>
                          <a:latin typeface="Arial"/>
                        </a:rPr>
                        <a:t>3:0</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000000"/>
                          </a:solidFill>
                          <a:latin typeface="Arial"/>
                        </a:rPr>
                        <a:t>18.6.1988</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99FFCC"/>
                    </a:solidFill>
                  </a:tcPr>
                </a:tc>
                <a:tc>
                  <a:txBody>
                    <a:bodyPr/>
                    <a:lstStyle/>
                    <a:p>
                      <a:pPr algn="ctr" fontAlgn="ctr"/>
                      <a:r>
                        <a:rPr lang="cs-CZ" sz="1600" b="1" i="0" u="none" strike="noStrike" dirty="0">
                          <a:solidFill>
                            <a:srgbClr val="000000"/>
                          </a:solidFill>
                          <a:latin typeface="Arial"/>
                        </a:rPr>
                        <a:t>3:3</a:t>
                      </a:r>
                    </a:p>
                  </a:txBody>
                  <a:tcPr marL="9525" marR="9525" marT="9525" marB="0" anchor="ctr">
                    <a:lnL>
                      <a:noFill/>
                    </a:lnL>
                    <a:lnR>
                      <a:noFill/>
                    </a:lnR>
                    <a:lnT>
                      <a:noFill/>
                    </a:lnT>
                    <a:lnB>
                      <a:noFill/>
                    </a:lnB>
                    <a:solidFill>
                      <a:srgbClr val="99FFCC"/>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99FFCC"/>
                    </a:solidFill>
                  </a:tcPr>
                </a:tc>
              </a:tr>
              <a:tr h="246506">
                <a:tc>
                  <a:txBody>
                    <a:bodyPr/>
                    <a:lstStyle/>
                    <a:p>
                      <a:pPr algn="ctr" fontAlgn="ctr"/>
                      <a:r>
                        <a:rPr lang="cs-CZ" sz="1200" b="1" i="0" u="none" strike="noStrike" dirty="0">
                          <a:solidFill>
                            <a:srgbClr val="000000"/>
                          </a:solidFill>
                          <a:latin typeface="Arial"/>
                        </a:rPr>
                        <a:t>20.8.1988</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00"/>
                          </a:solidFill>
                          <a:latin typeface="Arial"/>
                        </a:rPr>
                        <a:t>1:1</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FFFF00"/>
                    </a:solidFill>
                  </a:tcPr>
                </a:tc>
              </a:tr>
              <a:tr h="246506">
                <a:tc>
                  <a:txBody>
                    <a:bodyPr/>
                    <a:lstStyle/>
                    <a:p>
                      <a:pPr algn="ctr" fontAlgn="ctr"/>
                      <a:r>
                        <a:rPr lang="cs-CZ" sz="1200" b="1" i="0" u="none" strike="noStrike" dirty="0">
                          <a:solidFill>
                            <a:srgbClr val="000000"/>
                          </a:solidFill>
                          <a:latin typeface="Arial"/>
                        </a:rPr>
                        <a:t>25.3.1989</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Most </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a:solidFill>
                            <a:srgbClr val="000000"/>
                          </a:solidFill>
                          <a:latin typeface="Arial"/>
                        </a:rPr>
                        <a:t>Štětí</a:t>
                      </a:r>
                    </a:p>
                  </a:txBody>
                  <a:tcPr marL="9525" marR="9525" marT="9525"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00"/>
                          </a:solidFill>
                          <a:latin typeface="Arial"/>
                        </a:rPr>
                        <a:t>3:1</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ČFL</a:t>
                      </a:r>
                    </a:p>
                  </a:txBody>
                  <a:tcPr marL="9525" marR="9525" marT="9525" marB="0" anchor="ctr">
                    <a:lnL>
                      <a:noFill/>
                    </a:lnL>
                    <a:lnR>
                      <a:noFill/>
                    </a:lnR>
                    <a:lnT>
                      <a:noFill/>
                    </a:lnT>
                    <a:lnB>
                      <a:noFill/>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93953" y="6859588"/>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pic>
        <p:nvPicPr>
          <p:cNvPr id="9" name="Picture 3"/>
          <p:cNvPicPr>
            <a:picLocks noChangeAspect="1" noChangeArrowheads="1"/>
          </p:cNvPicPr>
          <p:nvPr/>
        </p:nvPicPr>
        <p:blipFill>
          <a:blip r:embed="rId4" cstate="print"/>
          <a:srcRect/>
          <a:stretch>
            <a:fillRect/>
          </a:stretch>
        </p:blipFill>
        <p:spPr bwMode="auto">
          <a:xfrm>
            <a:off x="3672384" y="523156"/>
            <a:ext cx="1046769" cy="1008000"/>
          </a:xfrm>
          <a:prstGeom prst="rect">
            <a:avLst/>
          </a:prstGeom>
          <a:noFill/>
          <a:ln w="9525">
            <a:noFill/>
            <a:miter lim="800000"/>
            <a:headEnd/>
            <a:tailEnd/>
          </a:ln>
        </p:spPr>
      </p:pic>
      <p:graphicFrame>
        <p:nvGraphicFramePr>
          <p:cNvPr id="14" name="Tabulka 13"/>
          <p:cNvGraphicFramePr>
            <a:graphicFrameLocks noGrp="1"/>
          </p:cNvGraphicFramePr>
          <p:nvPr/>
        </p:nvGraphicFramePr>
        <p:xfrm>
          <a:off x="5832622" y="4915645"/>
          <a:ext cx="4248474" cy="1800200"/>
        </p:xfrm>
        <a:graphic>
          <a:graphicData uri="http://schemas.openxmlformats.org/drawingml/2006/table">
            <a:tbl>
              <a:tblPr/>
              <a:tblGrid>
                <a:gridCol w="380298"/>
                <a:gridCol w="1028616"/>
                <a:gridCol w="362189"/>
                <a:gridCol w="362189"/>
                <a:gridCol w="362189"/>
                <a:gridCol w="362189"/>
                <a:gridCol w="695402"/>
                <a:gridCol w="695402"/>
              </a:tblGrid>
              <a:tr h="644516">
                <a:tc gridSpan="8">
                  <a:txBody>
                    <a:bodyPr/>
                    <a:lstStyle/>
                    <a:p>
                      <a:pPr algn="ctr" fontAlgn="ctr"/>
                      <a:r>
                        <a:rPr lang="cs-CZ" sz="1600" b="1" i="0" u="none" strike="noStrike" dirty="0">
                          <a:solidFill>
                            <a:srgbClr val="000000"/>
                          </a:solidFill>
                          <a:latin typeface="Calibri"/>
                        </a:rPr>
                        <a:t>Okresní pohár starších přípravek skupina C - konečné pořadí po 4 turnajích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88921">
                <a:tc>
                  <a:txBody>
                    <a:bodyPr/>
                    <a:lstStyle/>
                    <a:p>
                      <a:pPr algn="ctr" fontAlgn="ctr"/>
                      <a:r>
                        <a:rPr lang="cs-CZ" sz="1400" b="1" i="0" u="none" strike="noStrike">
                          <a:solidFill>
                            <a:srgbClr val="FF0000"/>
                          </a:solidFill>
                          <a:latin typeface="Bodoni MT"/>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err="1">
                          <a:solidFill>
                            <a:srgbClr val="FF0000"/>
                          </a:solidFill>
                          <a:latin typeface="Bodoni MT"/>
                        </a:rPr>
                        <a:t>Štětí</a:t>
                      </a:r>
                      <a:endParaRPr lang="cs-CZ" sz="1400" b="1" i="0" u="none" strike="noStrike" dirty="0">
                        <a:solidFill>
                          <a:srgbClr val="FF0000"/>
                        </a:solidFill>
                        <a:latin typeface="Bodoni M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FF0000"/>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FF0000"/>
                          </a:solidFill>
                          <a:latin typeface="Bodoni M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FF0000"/>
                          </a:solidFill>
                          <a:latin typeface="Bodoni M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FF0000"/>
                          </a:solidFill>
                          <a:latin typeface="Bodoni M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FF0000"/>
                          </a:solidFill>
                          <a:latin typeface="Bodoni MT"/>
                        </a:rPr>
                        <a:t>65:31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FF0000"/>
                          </a:solidFill>
                          <a:latin typeface="Bodoni MT"/>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288921">
                <a:tc>
                  <a:txBody>
                    <a:bodyPr/>
                    <a:lstStyle/>
                    <a:p>
                      <a:pPr algn="ctr" fontAlgn="ctr"/>
                      <a:r>
                        <a:rPr lang="cs-CZ" sz="1400" b="1" i="0" u="none" strike="noStrike" dirty="0">
                          <a:solidFill>
                            <a:srgbClr val="151515"/>
                          </a:solidFill>
                          <a:latin typeface="Bodoni MT"/>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latin typeface="Bodoni MT"/>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latin typeface="Bodoni MT"/>
                        </a:rPr>
                        <a:t>60:27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88921">
                <a:tc>
                  <a:txBody>
                    <a:bodyPr/>
                    <a:lstStyle/>
                    <a:p>
                      <a:pPr algn="ctr" fontAlgn="ctr"/>
                      <a:r>
                        <a:rPr lang="cs-CZ" sz="1400" b="1" i="0" u="none" strike="noStrike">
                          <a:solidFill>
                            <a:srgbClr val="151515"/>
                          </a:solidFill>
                          <a:latin typeface="Bodoni MT"/>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151515"/>
                          </a:solidFill>
                          <a:latin typeface="Bodoni MT"/>
                        </a:rPr>
                        <a:t>Úštěk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151515"/>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151515"/>
                          </a:solidFill>
                          <a:latin typeface="Bodoni M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151515"/>
                          </a:solidFill>
                          <a:latin typeface="Bodoni M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151515"/>
                          </a:solidFill>
                          <a:latin typeface="Bodoni M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odoni MT"/>
                        </a:rPr>
                        <a:t>40:43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151515"/>
                          </a:solidFill>
                          <a:latin typeface="Bodoni MT"/>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288921">
                <a:tc>
                  <a:txBody>
                    <a:bodyPr/>
                    <a:lstStyle/>
                    <a:p>
                      <a:pPr algn="ctr" fontAlgn="ctr"/>
                      <a:r>
                        <a:rPr lang="cs-CZ" sz="1400" b="1" i="0" u="none" strike="noStrike">
                          <a:solidFill>
                            <a:srgbClr val="151515"/>
                          </a:solidFill>
                          <a:latin typeface="Bodoni MT"/>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Sulejovice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latin typeface="Bodoni M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latin typeface="Bodoni MT"/>
                        </a:rPr>
                        <a:t>17:81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latin typeface="Bodoni MT"/>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18" name="TextovéPole 17"/>
          <p:cNvSpPr txBox="1"/>
          <p:nvPr/>
        </p:nvSpPr>
        <p:spPr>
          <a:xfrm>
            <a:off x="5832624" y="91108"/>
            <a:ext cx="4320480" cy="1323439"/>
          </a:xfrm>
          <a:prstGeom prst="rect">
            <a:avLst/>
          </a:prstGeom>
          <a:blipFill>
            <a:blip r:embed="rId5" cstate="print"/>
            <a:tile tx="0" ty="0" sx="100000" sy="100000" flip="none" algn="tl"/>
          </a:blipFill>
          <a:ln w="66675">
            <a:solidFill>
              <a:srgbClr val="CC0066"/>
            </a:solidFill>
            <a:prstDash val="sysDash"/>
          </a:ln>
        </p:spPr>
        <p:txBody>
          <a:bodyPr wrap="square" rtlCol="0">
            <a:spAutoFit/>
          </a:bodyPr>
          <a:lstStyle/>
          <a:p>
            <a:pPr algn="ctr"/>
            <a:r>
              <a:rPr lang="cs-CZ" sz="1600" dirty="0" smtClean="0">
                <a:effectLst>
                  <a:outerShdw blurRad="38100" dist="38100" dir="2700000" algn="tl">
                    <a:srgbClr val="000000">
                      <a:alpha val="43137"/>
                    </a:srgbClr>
                  </a:outerShdw>
                </a:effectLst>
                <a:latin typeface="Comic Sans MS" pitchFamily="66" charset="0"/>
              </a:rPr>
              <a:t>Starší  přípravka zakončila Okresní pohár skupiny C posledním turnajem  ve </a:t>
            </a:r>
            <a:r>
              <a:rPr lang="cs-CZ" sz="1600" dirty="0" err="1" smtClean="0">
                <a:effectLst>
                  <a:outerShdw blurRad="38100" dist="38100" dir="2700000" algn="tl">
                    <a:srgbClr val="000000">
                      <a:alpha val="43137"/>
                    </a:srgbClr>
                  </a:outerShdw>
                </a:effectLst>
                <a:latin typeface="Comic Sans MS" pitchFamily="66" charset="0"/>
              </a:rPr>
              <a:t>Štětí</a:t>
            </a:r>
            <a:r>
              <a:rPr lang="cs-CZ" sz="1600" dirty="0" smtClean="0">
                <a:effectLst>
                  <a:outerShdw blurRad="38100" dist="38100" dir="2700000" algn="tl">
                    <a:srgbClr val="000000">
                      <a:alpha val="43137"/>
                    </a:srgbClr>
                  </a:outerShdw>
                </a:effectLst>
                <a:latin typeface="Comic Sans MS" pitchFamily="66" charset="0"/>
              </a:rPr>
              <a:t>   22.10.2016, který nakonec rozhodl, že skončí celkově </a:t>
            </a:r>
          </a:p>
          <a:p>
            <a:pPr algn="ctr"/>
            <a:r>
              <a:rPr lang="cs-CZ" sz="1600" dirty="0" smtClean="0">
                <a:effectLst>
                  <a:outerShdw blurRad="38100" dist="38100" dir="2700000" algn="tl">
                    <a:srgbClr val="000000">
                      <a:alpha val="43137"/>
                    </a:srgbClr>
                  </a:outerShdw>
                </a:effectLst>
                <a:latin typeface="Comic Sans MS" pitchFamily="66" charset="0"/>
              </a:rPr>
              <a:t>o 1 bodík na 1. místě</a:t>
            </a:r>
          </a:p>
        </p:txBody>
      </p:sp>
      <p:graphicFrame>
        <p:nvGraphicFramePr>
          <p:cNvPr id="19" name="Tabulka 18"/>
          <p:cNvGraphicFramePr>
            <a:graphicFrameLocks noGrp="1"/>
          </p:cNvGraphicFramePr>
          <p:nvPr/>
        </p:nvGraphicFramePr>
        <p:xfrm>
          <a:off x="5832625" y="1747292"/>
          <a:ext cx="4248472" cy="1804035"/>
        </p:xfrm>
        <a:graphic>
          <a:graphicData uri="http://schemas.openxmlformats.org/drawingml/2006/table">
            <a:tbl>
              <a:tblPr/>
              <a:tblGrid>
                <a:gridCol w="1436801"/>
                <a:gridCol w="1523504"/>
                <a:gridCol w="1288167"/>
              </a:tblGrid>
              <a:tr h="247650">
                <a:tc gridSpan="3">
                  <a:txBody>
                    <a:bodyPr/>
                    <a:lstStyle/>
                    <a:p>
                      <a:pPr algn="ctr" fontAlgn="ctr"/>
                      <a:r>
                        <a:rPr lang="cs-CZ" sz="1800" b="1" i="0" u="none" strike="noStrike" dirty="0">
                          <a:solidFill>
                            <a:srgbClr val="000000"/>
                          </a:solidFill>
                          <a:latin typeface="Modern No. 20"/>
                        </a:rPr>
                        <a:t>Turnaj </a:t>
                      </a:r>
                      <a:r>
                        <a:rPr lang="cs-CZ" sz="1800" b="1" i="0" u="none" strike="noStrike" dirty="0" err="1">
                          <a:solidFill>
                            <a:srgbClr val="000000"/>
                          </a:solidFill>
                          <a:latin typeface="Modern No. 20"/>
                        </a:rPr>
                        <a:t>Štětí</a:t>
                      </a:r>
                      <a:r>
                        <a:rPr lang="cs-CZ" sz="1800" b="1" i="0" u="none" strike="noStrike" dirty="0">
                          <a:solidFill>
                            <a:srgbClr val="000000"/>
                          </a:solidFill>
                          <a:latin typeface="Modern No. 20"/>
                        </a:rPr>
                        <a:t> 22.10.2016 starší příprav</a:t>
                      </a:r>
                      <a:r>
                        <a:rPr lang="cs-CZ" sz="1600" b="1" i="0" u="none" strike="noStrike" dirty="0">
                          <a:solidFill>
                            <a:srgbClr val="000000"/>
                          </a:solidFill>
                          <a:latin typeface="Modern No. 20"/>
                        </a:rPr>
                        <a:t>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r>
              <a:tr h="190500">
                <a:tc>
                  <a:txBody>
                    <a:bodyPr/>
                    <a:lstStyle/>
                    <a:p>
                      <a:pPr algn="ctr" fontAlgn="ctr"/>
                      <a:r>
                        <a:rPr lang="cs-CZ" sz="1600" b="1" i="0" u="none" strike="noStrike" dirty="0" err="1">
                          <a:solidFill>
                            <a:srgbClr val="000000"/>
                          </a:solidFill>
                          <a:latin typeface="Modern No. 20"/>
                        </a:rPr>
                        <a:t>Štětí</a:t>
                      </a:r>
                      <a:r>
                        <a:rPr lang="cs-CZ" sz="1600" b="1" i="0" u="none" strike="noStrike" dirty="0">
                          <a:solidFill>
                            <a:srgbClr val="000000"/>
                          </a:solidFill>
                          <a:latin typeface="Modern No. 2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600" b="1" i="0" u="none" strike="noStrike" dirty="0">
                          <a:solidFill>
                            <a:srgbClr val="000000"/>
                          </a:solidFill>
                          <a:latin typeface="Modern No. 20"/>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600" b="1" i="0" u="none" strike="noStrike">
                          <a:solidFill>
                            <a:srgbClr val="000000"/>
                          </a:solidFill>
                          <a:latin typeface="Modern No. 20"/>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0500">
                <a:tc>
                  <a:txBody>
                    <a:bodyPr/>
                    <a:lstStyle/>
                    <a:p>
                      <a:pPr algn="ctr" fontAlgn="ctr"/>
                      <a:r>
                        <a:rPr lang="cs-CZ" sz="1600" b="1" i="0" u="none" strike="noStrike">
                          <a:solidFill>
                            <a:srgbClr val="000000"/>
                          </a:solidFill>
                          <a:latin typeface="Modern No. 20"/>
                        </a:rPr>
                        <a:t>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err="1">
                          <a:solidFill>
                            <a:srgbClr val="000000"/>
                          </a:solidFill>
                          <a:latin typeface="Modern No. 20"/>
                        </a:rPr>
                        <a:t>Sulejovice</a:t>
                      </a:r>
                      <a:endParaRPr lang="cs-CZ" sz="16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a:solidFill>
                            <a:srgbClr val="000000"/>
                          </a:solidFill>
                          <a:latin typeface="Modern No. 20"/>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90500">
                <a:tc>
                  <a:txBody>
                    <a:bodyPr/>
                    <a:lstStyle/>
                    <a:p>
                      <a:pPr algn="ctr" fontAlgn="ctr"/>
                      <a:r>
                        <a:rPr lang="cs-CZ" sz="1600" b="1" i="0" u="none" strike="noStrike">
                          <a:solidFill>
                            <a:srgbClr val="000000"/>
                          </a:solidFill>
                          <a:latin typeface="Modern No. 20"/>
                        </a:rPr>
                        <a:t>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600" b="1" i="0" u="none" strike="noStrike" dirty="0" err="1">
                          <a:solidFill>
                            <a:srgbClr val="000000"/>
                          </a:solidFill>
                          <a:latin typeface="Modern No. 20"/>
                        </a:rPr>
                        <a:t>Úštěk</a:t>
                      </a:r>
                      <a:r>
                        <a:rPr lang="cs-CZ" sz="1600" b="1" i="0" u="none" strike="noStrike" dirty="0">
                          <a:solidFill>
                            <a:srgbClr val="000000"/>
                          </a:solidFill>
                          <a:latin typeface="Modern No. 2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600" b="1" i="0" u="none" strike="noStrike" dirty="0">
                          <a:solidFill>
                            <a:srgbClr val="000000"/>
                          </a:solidFill>
                          <a:latin typeface="Modern No. 20"/>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0500">
                <a:tc>
                  <a:txBody>
                    <a:bodyPr/>
                    <a:lstStyle/>
                    <a:p>
                      <a:pPr algn="ctr" fontAlgn="ctr"/>
                      <a:r>
                        <a:rPr lang="cs-CZ" sz="1600" b="1" i="0" u="none" strike="noStrike">
                          <a:solidFill>
                            <a:srgbClr val="000000"/>
                          </a:solidFill>
                          <a:latin typeface="Modern No. 20"/>
                        </a:rPr>
                        <a:t>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err="1">
                          <a:solidFill>
                            <a:srgbClr val="000000"/>
                          </a:solidFill>
                          <a:latin typeface="Modern No. 20"/>
                        </a:rPr>
                        <a:t>Sulejovice</a:t>
                      </a:r>
                      <a:endParaRPr lang="cs-CZ" sz="16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a:solidFill>
                            <a:srgbClr val="000000"/>
                          </a:solidFill>
                          <a:latin typeface="Modern No. 20"/>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90500">
                <a:tc>
                  <a:txBody>
                    <a:bodyPr/>
                    <a:lstStyle/>
                    <a:p>
                      <a:pPr algn="ctr" fontAlgn="ctr"/>
                      <a:r>
                        <a:rPr lang="cs-CZ" sz="1600" b="1" i="0" u="none" strike="noStrike">
                          <a:solidFill>
                            <a:srgbClr val="000000"/>
                          </a:solidFill>
                          <a:latin typeface="Modern No. 20"/>
                        </a:rPr>
                        <a:t>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600" b="1" i="0" u="none" strike="noStrike">
                          <a:solidFill>
                            <a:srgbClr val="000000"/>
                          </a:solidFill>
                          <a:latin typeface="Modern No. 20"/>
                        </a:rPr>
                        <a:t>Úštěk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600" b="1" i="0" u="none" strike="noStrike" dirty="0">
                          <a:solidFill>
                            <a:srgbClr val="000000"/>
                          </a:solidFill>
                          <a:latin typeface="Modern No. 20"/>
                        </a:rPr>
                        <a:t>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00025">
                <a:tc>
                  <a:txBody>
                    <a:bodyPr/>
                    <a:lstStyle/>
                    <a:p>
                      <a:pPr algn="ctr" fontAlgn="ctr"/>
                      <a:r>
                        <a:rPr lang="cs-CZ" sz="1600" b="1" i="0" u="none" strike="noStrike">
                          <a:solidFill>
                            <a:srgbClr val="000000"/>
                          </a:solidFill>
                          <a:latin typeface="Modern No. 20"/>
                        </a:rPr>
                        <a:t>Sulejovice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a:solidFill>
                            <a:srgbClr val="000000"/>
                          </a:solidFill>
                          <a:latin typeface="Modern No. 20"/>
                        </a:rPr>
                        <a:t>Úštěk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a:solidFill>
                            <a:srgbClr val="000000"/>
                          </a:solidFill>
                          <a:latin typeface="Modern No. 2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pic>
        <p:nvPicPr>
          <p:cNvPr id="5151" name="Picture 31"/>
          <p:cNvPicPr>
            <a:picLocks noChangeAspect="1" noChangeArrowheads="1"/>
          </p:cNvPicPr>
          <p:nvPr/>
        </p:nvPicPr>
        <p:blipFill>
          <a:blip r:embed="rId6" cstate="print"/>
          <a:srcRect/>
          <a:stretch>
            <a:fillRect/>
          </a:stretch>
        </p:blipFill>
        <p:spPr bwMode="auto">
          <a:xfrm>
            <a:off x="7200776" y="3691508"/>
            <a:ext cx="1077225" cy="1080000"/>
          </a:xfrm>
          <a:prstGeom prst="rect">
            <a:avLst/>
          </a:prstGeom>
          <a:noFill/>
          <a:ln w="9525">
            <a:noFill/>
            <a:miter lim="800000"/>
            <a:headEnd/>
            <a:tailEnd/>
          </a:ln>
        </p:spPr>
      </p:pic>
      <p:sp>
        <p:nvSpPr>
          <p:cNvPr id="5150" name="Rectangle 30"/>
          <p:cNvSpPr>
            <a:spLocks noChangeArrowheads="1"/>
          </p:cNvSpPr>
          <p:nvPr/>
        </p:nvSpPr>
        <p:spPr bwMode="auto">
          <a:xfrm>
            <a:off x="-24" y="2107332"/>
            <a:ext cx="5040560" cy="47243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43025" algn="l"/>
              </a:tabLst>
            </a:pPr>
            <a:r>
              <a:rPr kumimoji="0" lang="cs-CZ" sz="2400" b="0" i="0" u="sng" strike="noStrike" cap="none" normalizeH="0" baseline="0" dirty="0" smtClean="0">
                <a:ln>
                  <a:noFill/>
                </a:ln>
                <a:blipFill>
                  <a:blip r:embed="rId7"/>
                  <a:stretch>
                    <a:fillRect/>
                  </a:stretch>
                </a:blip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TJ Sokol </a:t>
            </a:r>
            <a:r>
              <a:rPr kumimoji="0" lang="cs-CZ" sz="2400" b="0" i="0" u="sng" strike="noStrike" cap="none" normalizeH="0" baseline="0" dirty="0" err="1" smtClean="0">
                <a:ln>
                  <a:noFill/>
                </a:ln>
                <a:blipFill>
                  <a:blip r:embed="rId7"/>
                  <a:stretch>
                    <a:fillRect/>
                  </a:stretch>
                </a:blip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Libiš</a:t>
            </a:r>
            <a:r>
              <a:rPr kumimoji="0" lang="cs-CZ" sz="2400" b="0" i="0" u="sng" strike="noStrike" cap="none" normalizeH="0" baseline="0" dirty="0" smtClean="0">
                <a:ln>
                  <a:noFill/>
                </a:ln>
                <a:blipFill>
                  <a:blip r:embed="rId7"/>
                  <a:stretch>
                    <a:fillRect/>
                  </a:stretch>
                </a:blip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 – SK </a:t>
            </a:r>
            <a:r>
              <a:rPr kumimoji="0" lang="cs-CZ" sz="2400" b="0" i="0" u="sng" strike="noStrike" cap="none" normalizeH="0" baseline="0" dirty="0" err="1" smtClean="0">
                <a:ln>
                  <a:noFill/>
                </a:ln>
                <a:blipFill>
                  <a:blip r:embed="rId7"/>
                  <a:stretch>
                    <a:fillRect/>
                  </a:stretch>
                </a:blip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Štětí</a:t>
            </a:r>
            <a:endParaRPr kumimoji="0" lang="cs-CZ" sz="1050" b="0" i="0" u="none" strike="noStrike" cap="none" normalizeH="0" baseline="0" dirty="0" smtClean="0">
              <a:ln>
                <a:noFill/>
              </a:ln>
              <a:blipFill>
                <a:blip r:embed="rId7"/>
                <a:stretch>
                  <a:fillRect/>
                </a:stretch>
              </a:blipFill>
              <a:effectLst>
                <a:outerShdw blurRad="38100" dist="38100" dir="2700000" algn="tl">
                  <a:srgbClr val="000000">
                    <a:alpha val="43137"/>
                  </a:srgbClr>
                </a:outerShdw>
              </a:effectLst>
              <a:latin typeface="Algerian" pitchFamily="8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343025" algn="l"/>
              </a:tabLst>
            </a:pPr>
            <a:r>
              <a:rPr kumimoji="0" lang="cs-CZ" sz="2400" b="0" i="0" u="sng" strike="noStrike" cap="none" normalizeH="0" baseline="0" dirty="0" smtClean="0">
                <a:ln>
                  <a:noFill/>
                </a:ln>
                <a:blipFill>
                  <a:blip r:embed="rId7"/>
                  <a:stretch>
                    <a:fillRect/>
                  </a:stretch>
                </a:blip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0:1(0:0)    29.10.2016  12. kolo</a:t>
            </a:r>
            <a:endParaRPr kumimoji="0" lang="cs-CZ" sz="1050" b="0" i="0" u="none" strike="noStrike" cap="none" normalizeH="0" baseline="0" dirty="0" smtClean="0">
              <a:ln>
                <a:noFill/>
              </a:ln>
              <a:blipFill>
                <a:blip r:embed="rId7"/>
                <a:stretch>
                  <a:fillRect/>
                </a:stretch>
              </a:blipFill>
              <a:effectLst>
                <a:outerShdw blurRad="38100" dist="38100" dir="2700000" algn="tl">
                  <a:srgbClr val="000000">
                    <a:alpha val="43137"/>
                  </a:srgbClr>
                </a:outerShdw>
              </a:effectLst>
              <a:latin typeface="Algerian" pitchFamily="8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43025" algn="l"/>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Druhý zápas na hřišti soupeře v řadě proti poslednímu mužstvu tabulky, který však před týdnem podal sympatický výkon v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Brozanech</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kde prohrál až brankou v závěru zápasu.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Libiš</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začala dobře i doma a úvodních 7 minut jsme museli být na pozoru, abychom nebyli překvapeni a případně neinkasovali. Cesta našeho týmu směrem dopředu se poprvé otevřela v 7. minutě, ale Tomáš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 těžkém střeleckém postavení neuspěl. Více si domácí určitě slibovali od volného přímého kopu zahrávaného o minutu později, ale naše obrana stála na pevných základech.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Kucler</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poslal míč daleko pryč z šestnáctky. Obranu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Libiše</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jsme přečíslili ve 12. minutě. Zastaveni jsme byli faulem, rozhodčí ponechal výhodu, ale tu jsme k úspěšnému zakončení nedovedli. Z dálky na branku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vystřelil Kolísek, ale střela to byla hodně slabá. Výhodu trestného kopu měla i naše sestava ve 26. minutě, ale pro brankáře domácích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Lomského</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to byla lahůdka, kterou ukořistil ve svém náručí. Za další 2 minuty jsme křičeli „Ruka“, když si ji nastřelil hráč domácích ve vlastním pokutovém území. Rozhodčí to posoudil správně jako ruku neúmyslnou a pokračovalo se dál.  Ta pravá gólová šance až do těchto chvil tak stále na jedné ani druhé stráně nepřicházela. Mezi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gólovky</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nejde zařadit ani volný přímý kop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Libiše</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ve 33. minutě, i když už se zdálo, že se tam po centru ruka nebo hlava nějakého toho hráče domácích objeví, ale nestalo .. V úplném závěru poločasu se ještě míče po chybě obránce zmocnil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Kucler</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ale do přihrávky na volného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Böhma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vložil nohu obránce a ukopl balón na roh. Čekání na branku se tak přeneslo do 2. poločasu.  Domácí ho začali rohem, ale žádná sláva se nekonala. Z velké dálky a hodně vysoko nad branku</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ovéPole 19"/>
          <p:cNvSpPr txBox="1"/>
          <p:nvPr/>
        </p:nvSpPr>
        <p:spPr>
          <a:xfrm>
            <a:off x="71984" y="91108"/>
            <a:ext cx="3528392" cy="2015936"/>
          </a:xfrm>
          <a:prstGeom prst="rect">
            <a:avLst/>
          </a:prstGeom>
          <a:blipFill dpi="0" rotWithShape="1">
            <a:blip r:embed="rId8" cstate="print">
              <a:alphaModFix amt="31000"/>
            </a:blip>
            <a:srcRect/>
            <a:stretch>
              <a:fillRect/>
            </a:stretch>
          </a:blipFill>
          <a:ln w="63500">
            <a:solidFill>
              <a:srgbClr val="336600"/>
            </a:solidFill>
            <a:prstDash val="sysDot"/>
          </a:ln>
        </p:spPr>
        <p:txBody>
          <a:bodyPr wrap="square" rtlCol="0">
            <a:spAutoFit/>
          </a:bodyPr>
          <a:lstStyle/>
          <a:p>
            <a:pPr algn="ctr"/>
            <a:r>
              <a:rPr lang="cs-CZ" sz="2500" dirty="0" smtClean="0">
                <a:solidFill>
                  <a:srgbClr val="0000CC"/>
                </a:solidFill>
                <a:effectLst>
                  <a:outerShdw blurRad="38100" dist="38100" dir="2700000" algn="tl">
                    <a:srgbClr val="000000">
                      <a:alpha val="43137"/>
                    </a:srgbClr>
                  </a:outerShdw>
                </a:effectLst>
                <a:latin typeface="Colonna MT" pitchFamily="82" charset="0"/>
              </a:rPr>
              <a:t>Ze hřiště posledního mužstva tabulky jsme přivezli 3 body, i když jsme neproměnili penaltu.</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4" name="TextovéPole 23"/>
          <p:cNvSpPr txBox="1"/>
          <p:nvPr/>
        </p:nvSpPr>
        <p:spPr>
          <a:xfrm>
            <a:off x="5714178" y="91108"/>
            <a:ext cx="4222902" cy="307777"/>
          </a:xfrm>
          <a:prstGeom prst="rect">
            <a:avLst/>
          </a:prstGeom>
          <a:solidFill>
            <a:schemeClr val="accent6">
              <a:lumMod val="40000"/>
              <a:lumOff val="60000"/>
            </a:schemeClr>
          </a:solidFill>
        </p:spPr>
        <p:txBody>
          <a:bodyPr wrap="square" rtlCol="0">
            <a:spAutoFit/>
          </a:bodyPr>
          <a:lstStyle/>
          <a:p>
            <a:pPr algn="just"/>
            <a:r>
              <a:rPr lang="cs-CZ" sz="1400" u="sng" dirty="0" smtClean="0">
                <a:latin typeface="Bookman Old Style" pitchFamily="18" charset="0"/>
              </a:rPr>
              <a:t>Pokračování TJ </a:t>
            </a:r>
            <a:r>
              <a:rPr lang="cs-CZ" sz="1400" u="sng" dirty="0" err="1" smtClean="0">
                <a:latin typeface="Bookman Old Style" pitchFamily="18" charset="0"/>
              </a:rPr>
              <a:t>Libiš</a:t>
            </a:r>
            <a:r>
              <a:rPr lang="cs-CZ" sz="1400" u="sng" dirty="0" smtClean="0">
                <a:latin typeface="Bookman Old Style" pitchFamily="18" charset="0"/>
              </a:rPr>
              <a:t>-SK </a:t>
            </a:r>
            <a:r>
              <a:rPr lang="cs-CZ" sz="1400" u="sng" dirty="0" err="1" smtClean="0">
                <a:latin typeface="Bookman Old Style" pitchFamily="18" charset="0"/>
              </a:rPr>
              <a:t>Štětí</a:t>
            </a:r>
            <a:r>
              <a:rPr lang="cs-CZ" sz="1400" u="sng" dirty="0" smtClean="0">
                <a:latin typeface="Bookman Old Style" pitchFamily="18" charset="0"/>
              </a:rPr>
              <a:t> 29.10.2016</a:t>
            </a:r>
          </a:p>
        </p:txBody>
      </p: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21" name="Tabulka 20"/>
          <p:cNvGraphicFramePr>
            <a:graphicFrameLocks noGrp="1"/>
          </p:cNvGraphicFramePr>
          <p:nvPr/>
        </p:nvGraphicFramePr>
        <p:xfrm>
          <a:off x="71984" y="5039068"/>
          <a:ext cx="4464497" cy="1748784"/>
        </p:xfrm>
        <a:graphic>
          <a:graphicData uri="http://schemas.openxmlformats.org/drawingml/2006/table">
            <a:tbl>
              <a:tblPr/>
              <a:tblGrid>
                <a:gridCol w="399636"/>
                <a:gridCol w="1080917"/>
                <a:gridCol w="380605"/>
                <a:gridCol w="380605"/>
                <a:gridCol w="380605"/>
                <a:gridCol w="380605"/>
                <a:gridCol w="730762"/>
                <a:gridCol w="730762"/>
              </a:tblGrid>
              <a:tr h="626108">
                <a:tc gridSpan="8">
                  <a:txBody>
                    <a:bodyPr/>
                    <a:lstStyle/>
                    <a:p>
                      <a:pPr algn="ctr" fontAlgn="ctr"/>
                      <a:r>
                        <a:rPr lang="cs-CZ" sz="1600" b="1" i="0" u="none" strike="noStrike" dirty="0">
                          <a:solidFill>
                            <a:srgbClr val="000000"/>
                          </a:solidFill>
                          <a:latin typeface="Calibri"/>
                        </a:rPr>
                        <a:t>Okresní pohár mladších přípravek skupina D - konečné pořadí po 4 turnajích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80669">
                <a:tc>
                  <a:txBody>
                    <a:bodyPr/>
                    <a:lstStyle/>
                    <a:p>
                      <a:pPr algn="ctr" fontAlgn="ctr"/>
                      <a:r>
                        <a:rPr lang="cs-CZ" sz="1400" b="1" i="0" u="none" strike="noStrike" dirty="0">
                          <a:solidFill>
                            <a:srgbClr val="151515"/>
                          </a:solidFill>
                          <a:latin typeface="Bodoni MT"/>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err="1">
                          <a:solidFill>
                            <a:srgbClr val="151515"/>
                          </a:solidFill>
                          <a:latin typeface="Bodoni MT"/>
                        </a:rPr>
                        <a:t>Liběšice</a:t>
                      </a:r>
                      <a:endParaRPr lang="cs-CZ" sz="1400" b="1" i="0" u="none" strike="noStrike" dirty="0">
                        <a:solidFill>
                          <a:srgbClr val="151515"/>
                        </a:solidFill>
                        <a:latin typeface="Bodoni M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latin typeface="Bodoni MT"/>
                        </a:rPr>
                        <a:t>134:24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latin typeface="Bodoni MT"/>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80669">
                <a:tc>
                  <a:txBody>
                    <a:bodyPr/>
                    <a:lstStyle/>
                    <a:p>
                      <a:pPr algn="ctr" fontAlgn="ctr"/>
                      <a:r>
                        <a:rPr lang="cs-CZ" sz="1400" b="1" i="0" u="none" strike="noStrike">
                          <a:solidFill>
                            <a:srgbClr val="151515"/>
                          </a:solidFill>
                          <a:latin typeface="Bodoni MT"/>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latin typeface="Bodoni MT"/>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latin typeface="Bodoni M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latin typeface="Bodoni M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latin typeface="Bodoni M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latin typeface="Bodoni MT"/>
                        </a:rPr>
                        <a:t>86:50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latin typeface="Bodoni MT"/>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80669">
                <a:tc>
                  <a:txBody>
                    <a:bodyPr/>
                    <a:lstStyle/>
                    <a:p>
                      <a:pPr algn="ctr" fontAlgn="ctr"/>
                      <a:r>
                        <a:rPr lang="cs-CZ" sz="1400" b="1" i="0" u="none" strike="noStrike" dirty="0">
                          <a:solidFill>
                            <a:srgbClr val="FF0000"/>
                          </a:solidFill>
                          <a:latin typeface="Bodoni MT"/>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err="1">
                          <a:solidFill>
                            <a:srgbClr val="FF0000"/>
                          </a:solidFill>
                          <a:latin typeface="Bodoni MT"/>
                        </a:rPr>
                        <a:t>Štětí</a:t>
                      </a:r>
                      <a:endParaRPr lang="cs-CZ" sz="1400" b="1" i="0" u="none" strike="noStrike" dirty="0">
                        <a:solidFill>
                          <a:srgbClr val="FF0000"/>
                        </a:solidFill>
                        <a:latin typeface="Bodoni M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latin typeface="Bodoni M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latin typeface="Bodoni M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latin typeface="Bodoni M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latin typeface="Bodoni MT"/>
                        </a:rPr>
                        <a:t>65:77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latin typeface="Bodoni MT"/>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80669">
                <a:tc>
                  <a:txBody>
                    <a:bodyPr/>
                    <a:lstStyle/>
                    <a:p>
                      <a:pPr algn="ctr" fontAlgn="ctr"/>
                      <a:r>
                        <a:rPr lang="cs-CZ" sz="1400" b="1" i="0" u="none" strike="noStrike">
                          <a:solidFill>
                            <a:srgbClr val="FF0000"/>
                          </a:solidFill>
                          <a:latin typeface="Bodoni MT"/>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err="1">
                          <a:solidFill>
                            <a:srgbClr val="FF0000"/>
                          </a:solidFill>
                          <a:latin typeface="Bodoni MT"/>
                        </a:rPr>
                        <a:t>Štětí</a:t>
                      </a:r>
                      <a:r>
                        <a:rPr lang="cs-CZ" sz="1400" b="1" i="0" u="none" strike="noStrike" dirty="0">
                          <a:solidFill>
                            <a:srgbClr val="FF0000"/>
                          </a:solidFill>
                          <a:latin typeface="Bodoni MT"/>
                        </a:rPr>
                        <a:t>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FF0000"/>
                          </a:solidFill>
                          <a:latin typeface="Bodoni M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FF0000"/>
                          </a:solidFill>
                          <a:latin typeface="Bodoni M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FF0000"/>
                          </a:solidFill>
                          <a:latin typeface="Bodoni M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FF0000"/>
                          </a:solidFill>
                          <a:latin typeface="Bodoni M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FF0000"/>
                          </a:solidFill>
                          <a:latin typeface="Bodoni MT"/>
                        </a:rPr>
                        <a:t>2:154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FF0000"/>
                          </a:solidFill>
                          <a:latin typeface="Bodoni MT"/>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bl>
          </a:graphicData>
        </a:graphic>
      </p:graphicFrame>
      <p:graphicFrame>
        <p:nvGraphicFramePr>
          <p:cNvPr id="23" name="Tabulka 22"/>
          <p:cNvGraphicFramePr>
            <a:graphicFrameLocks noGrp="1"/>
          </p:cNvGraphicFramePr>
          <p:nvPr/>
        </p:nvGraphicFramePr>
        <p:xfrm>
          <a:off x="143992" y="1603276"/>
          <a:ext cx="4464496" cy="1895475"/>
        </p:xfrm>
        <a:graphic>
          <a:graphicData uri="http://schemas.openxmlformats.org/drawingml/2006/table">
            <a:tbl>
              <a:tblPr/>
              <a:tblGrid>
                <a:gridCol w="1509859"/>
                <a:gridCol w="1600970"/>
                <a:gridCol w="1353667"/>
              </a:tblGrid>
              <a:tr h="247650">
                <a:tc gridSpan="3">
                  <a:txBody>
                    <a:bodyPr/>
                    <a:lstStyle/>
                    <a:p>
                      <a:pPr algn="ctr" fontAlgn="ctr"/>
                      <a:r>
                        <a:rPr lang="cs-CZ" sz="1800" b="1" i="0" u="none" strike="noStrike" dirty="0">
                          <a:solidFill>
                            <a:srgbClr val="000000"/>
                          </a:solidFill>
                          <a:latin typeface="Modern No. 20"/>
                        </a:rPr>
                        <a:t>Turnaj </a:t>
                      </a:r>
                      <a:r>
                        <a:rPr lang="cs-CZ" sz="1800" b="1" i="0" u="none" strike="noStrike" dirty="0" smtClean="0">
                          <a:solidFill>
                            <a:srgbClr val="000000"/>
                          </a:solidFill>
                          <a:latin typeface="Modern No. 20"/>
                        </a:rPr>
                        <a:t> Roudnice </a:t>
                      </a:r>
                      <a:r>
                        <a:rPr lang="cs-CZ" sz="1800" b="1" i="0" u="none" strike="noStrike" dirty="0" err="1" smtClean="0">
                          <a:solidFill>
                            <a:srgbClr val="000000"/>
                          </a:solidFill>
                          <a:latin typeface="Modern No. 20"/>
                        </a:rPr>
                        <a:t>n.L.</a:t>
                      </a:r>
                      <a:r>
                        <a:rPr lang="cs-CZ" sz="1800" b="1" i="0" u="none" strike="noStrike" dirty="0" smtClean="0">
                          <a:solidFill>
                            <a:srgbClr val="000000"/>
                          </a:solidFill>
                          <a:latin typeface="Modern No. 20"/>
                        </a:rPr>
                        <a:t> 23.10.2016 </a:t>
                      </a:r>
                    </a:p>
                    <a:p>
                      <a:pPr algn="ctr" fontAlgn="ctr"/>
                      <a:r>
                        <a:rPr lang="cs-CZ" sz="1800" b="1" i="0" u="none" strike="noStrike" dirty="0" smtClean="0">
                          <a:solidFill>
                            <a:srgbClr val="000000"/>
                          </a:solidFill>
                          <a:latin typeface="Modern No. 20"/>
                        </a:rPr>
                        <a:t>starší </a:t>
                      </a:r>
                      <a:r>
                        <a:rPr lang="cs-CZ" sz="1800" b="1" i="0" u="none" strike="noStrike" dirty="0">
                          <a:solidFill>
                            <a:srgbClr val="000000"/>
                          </a:solidFill>
                          <a:latin typeface="Modern No. 20"/>
                        </a:rPr>
                        <a:t>příprav</a:t>
                      </a:r>
                      <a:r>
                        <a:rPr lang="cs-CZ" sz="1600" b="1" i="0" u="none" strike="noStrike" dirty="0">
                          <a:solidFill>
                            <a:srgbClr val="000000"/>
                          </a:solidFill>
                          <a:latin typeface="Modern No. 20"/>
                        </a:rPr>
                        <a:t>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r>
              <a:tr h="190500">
                <a:tc>
                  <a:txBody>
                    <a:bodyPr/>
                    <a:lstStyle/>
                    <a:p>
                      <a:pPr algn="ctr" fontAlgn="ctr"/>
                      <a:r>
                        <a:rPr lang="cs-CZ" sz="1400" b="1" i="0" u="none" strike="noStrike" dirty="0" err="1">
                          <a:solidFill>
                            <a:srgbClr val="000000"/>
                          </a:solidFill>
                          <a:latin typeface="Modern No. 20"/>
                        </a:rPr>
                        <a:t>Štětí</a:t>
                      </a:r>
                      <a:r>
                        <a:rPr lang="cs-CZ" sz="1400" b="1" i="0" u="none" strike="noStrike" dirty="0">
                          <a:solidFill>
                            <a:srgbClr val="000000"/>
                          </a:solidFill>
                          <a:latin typeface="Modern No. 2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smtClean="0">
                          <a:solidFill>
                            <a:srgbClr val="000000"/>
                          </a:solidFill>
                          <a:latin typeface="Modern No. 20"/>
                        </a:rPr>
                        <a:t>SK Roudnice </a:t>
                      </a:r>
                      <a:r>
                        <a:rPr lang="cs-CZ" sz="1400" b="1" i="0" u="none" strike="noStrike" dirty="0" err="1" smtClean="0">
                          <a:solidFill>
                            <a:srgbClr val="000000"/>
                          </a:solidFill>
                          <a:latin typeface="Modern No. 20"/>
                        </a:rPr>
                        <a:t>n.L.</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smtClean="0">
                          <a:solidFill>
                            <a:srgbClr val="000000"/>
                          </a:solidFill>
                          <a:latin typeface="Modern No. 20"/>
                        </a:rPr>
                        <a:t>6:2</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0500">
                <a:tc>
                  <a:txBody>
                    <a:bodyPr/>
                    <a:lstStyle/>
                    <a:p>
                      <a:pPr algn="ctr" fontAlgn="ctr"/>
                      <a:r>
                        <a:rPr lang="cs-CZ" sz="1400" b="1" i="0" u="none" strike="noStrike">
                          <a:solidFill>
                            <a:srgbClr val="000000"/>
                          </a:solidFill>
                          <a:latin typeface="Modern No. 20"/>
                        </a:rPr>
                        <a:t>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err="1" smtClean="0">
                          <a:solidFill>
                            <a:srgbClr val="000000"/>
                          </a:solidFill>
                          <a:latin typeface="Modern No. 20"/>
                        </a:rPr>
                        <a:t>Liběšice</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smtClean="0">
                          <a:solidFill>
                            <a:srgbClr val="000000"/>
                          </a:solidFill>
                          <a:latin typeface="Modern No. 20"/>
                        </a:rPr>
                        <a:t>3:5</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90500">
                <a:tc>
                  <a:txBody>
                    <a:bodyPr/>
                    <a:lstStyle/>
                    <a:p>
                      <a:pPr algn="ctr" fontAlgn="ctr"/>
                      <a:r>
                        <a:rPr lang="cs-CZ" sz="1400" b="1" i="0" u="none" strike="noStrike" dirty="0" err="1">
                          <a:solidFill>
                            <a:srgbClr val="000000"/>
                          </a:solidFill>
                          <a:latin typeface="Modern No. 20"/>
                        </a:rPr>
                        <a:t>Štětí</a:t>
                      </a:r>
                      <a:r>
                        <a:rPr lang="cs-CZ" sz="1400" b="1" i="0" u="none" strike="noStrike" dirty="0">
                          <a:solidFill>
                            <a:srgbClr val="000000"/>
                          </a:solidFill>
                          <a:latin typeface="Modern No. 2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err="1" smtClean="0">
                          <a:solidFill>
                            <a:srgbClr val="000000"/>
                          </a:solidFill>
                          <a:latin typeface="Modern No. 20"/>
                        </a:rPr>
                        <a:t>Štětí</a:t>
                      </a:r>
                      <a:r>
                        <a:rPr lang="cs-CZ" sz="1400" b="1" i="0" u="none" strike="noStrike" dirty="0" smtClean="0">
                          <a:solidFill>
                            <a:srgbClr val="000000"/>
                          </a:solidFill>
                          <a:latin typeface="Modern No. 20"/>
                        </a:rPr>
                        <a:t> B</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smtClean="0">
                          <a:solidFill>
                            <a:srgbClr val="000000"/>
                          </a:solidFill>
                          <a:latin typeface="Modern No. 20"/>
                        </a:rPr>
                        <a:t>8:3</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0500">
                <a:tc>
                  <a:txBody>
                    <a:bodyPr/>
                    <a:lstStyle/>
                    <a:p>
                      <a:pPr algn="ctr" fontAlgn="ctr"/>
                      <a:r>
                        <a:rPr lang="cs-CZ" sz="1400" b="1" i="0" u="none" strike="noStrike" dirty="0" smtClean="0">
                          <a:solidFill>
                            <a:srgbClr val="000000"/>
                          </a:solidFill>
                          <a:latin typeface="Modern No. 20"/>
                        </a:rPr>
                        <a:t>SK Roudnice </a:t>
                      </a:r>
                      <a:r>
                        <a:rPr lang="cs-CZ" sz="1400" b="1" i="0" u="none" strike="noStrike" dirty="0" err="1" smtClean="0">
                          <a:solidFill>
                            <a:srgbClr val="000000"/>
                          </a:solidFill>
                          <a:latin typeface="Modern No. 20"/>
                        </a:rPr>
                        <a:t>n.L.</a:t>
                      </a:r>
                      <a:endParaRPr lang="cs-CZ" sz="1400" b="1" i="0" u="none" strike="noStrike" dirty="0">
                        <a:solidFill>
                          <a:srgbClr val="000000"/>
                        </a:solidFill>
                        <a:latin typeface="Modern No. 2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err="1" smtClean="0">
                          <a:solidFill>
                            <a:srgbClr val="000000"/>
                          </a:solidFill>
                          <a:latin typeface="Modern No. 20"/>
                        </a:rPr>
                        <a:t>Liběšice</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smtClean="0">
                          <a:solidFill>
                            <a:srgbClr val="000000"/>
                          </a:solidFill>
                          <a:latin typeface="Modern No. 20"/>
                        </a:rPr>
                        <a:t>0:9</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90500">
                <a:tc>
                  <a:txBody>
                    <a:bodyPr/>
                    <a:lstStyle/>
                    <a:p>
                      <a:pPr algn="ctr" fontAlgn="ctr"/>
                      <a:r>
                        <a:rPr lang="cs-CZ" sz="1400" b="1" i="0" u="none" strike="noStrike" dirty="0" smtClean="0">
                          <a:solidFill>
                            <a:srgbClr val="000000"/>
                          </a:solidFill>
                          <a:latin typeface="Modern No. 20"/>
                        </a:rPr>
                        <a:t>SK Roudnice </a:t>
                      </a:r>
                      <a:r>
                        <a:rPr lang="cs-CZ" sz="1400" b="1" i="0" u="none" strike="noStrike" dirty="0" err="1" smtClean="0">
                          <a:solidFill>
                            <a:srgbClr val="000000"/>
                          </a:solidFill>
                          <a:latin typeface="Modern No. 20"/>
                        </a:rPr>
                        <a:t>n.L.</a:t>
                      </a:r>
                      <a:endParaRPr lang="cs-CZ" sz="1400" b="1" i="0" u="none" strike="noStrike" dirty="0">
                        <a:solidFill>
                          <a:srgbClr val="000000"/>
                        </a:solidFill>
                        <a:latin typeface="Modern No. 2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err="1" smtClean="0">
                          <a:solidFill>
                            <a:srgbClr val="000000"/>
                          </a:solidFill>
                          <a:latin typeface="Modern No. 20"/>
                        </a:rPr>
                        <a:t>Štětí</a:t>
                      </a:r>
                      <a:r>
                        <a:rPr lang="cs-CZ" sz="1400" b="1" i="0" u="none" strike="noStrike" dirty="0" smtClean="0">
                          <a:solidFill>
                            <a:srgbClr val="000000"/>
                          </a:solidFill>
                          <a:latin typeface="Modern No. 20"/>
                        </a:rPr>
                        <a:t> B</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smtClean="0">
                          <a:solidFill>
                            <a:srgbClr val="000000"/>
                          </a:solidFill>
                          <a:latin typeface="Modern No. 20"/>
                        </a:rPr>
                        <a:t>1:1</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00025">
                <a:tc>
                  <a:txBody>
                    <a:bodyPr/>
                    <a:lstStyle/>
                    <a:p>
                      <a:pPr algn="ctr" fontAlgn="ctr"/>
                      <a:r>
                        <a:rPr lang="cs-CZ" sz="1400" b="1" i="0" u="none" strike="noStrike" dirty="0" err="1" smtClean="0">
                          <a:solidFill>
                            <a:srgbClr val="000000"/>
                          </a:solidFill>
                          <a:latin typeface="Modern No. 20"/>
                        </a:rPr>
                        <a:t>Liběšice</a:t>
                      </a:r>
                      <a:endParaRPr lang="cs-CZ" sz="1400" b="1" i="0" u="none" strike="noStrike" dirty="0">
                        <a:solidFill>
                          <a:srgbClr val="000000"/>
                        </a:solidFill>
                        <a:latin typeface="Modern No. 2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err="1" smtClean="0">
                          <a:solidFill>
                            <a:srgbClr val="000000"/>
                          </a:solidFill>
                          <a:latin typeface="Modern No. 20"/>
                        </a:rPr>
                        <a:t>Štětí</a:t>
                      </a:r>
                      <a:r>
                        <a:rPr lang="cs-CZ" sz="1400" b="1" i="0" u="none" strike="noStrike" dirty="0" smtClean="0">
                          <a:solidFill>
                            <a:srgbClr val="000000"/>
                          </a:solidFill>
                          <a:latin typeface="Modern No. 20"/>
                        </a:rPr>
                        <a:t> B</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smtClean="0">
                          <a:solidFill>
                            <a:srgbClr val="000000"/>
                          </a:solidFill>
                          <a:latin typeface="Modern No. 20"/>
                        </a:rPr>
                        <a:t>14:1</a:t>
                      </a:r>
                      <a:endParaRPr lang="cs-CZ" sz="1400" b="1" i="0" u="none" strike="noStrike" dirty="0">
                        <a:solidFill>
                          <a:srgbClr val="000000"/>
                        </a:solidFill>
                        <a:latin typeface="Modern No. 2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
        <p:nvSpPr>
          <p:cNvPr id="25" name="TextovéPole 24"/>
          <p:cNvSpPr txBox="1"/>
          <p:nvPr/>
        </p:nvSpPr>
        <p:spPr>
          <a:xfrm>
            <a:off x="143992" y="91108"/>
            <a:ext cx="4464496" cy="1200329"/>
          </a:xfrm>
          <a:prstGeom prst="rect">
            <a:avLst/>
          </a:prstGeom>
          <a:blipFill dpi="0" rotWithShape="1">
            <a:blip r:embed="rId4" cstate="print">
              <a:alphaModFix amt="22000"/>
            </a:blip>
            <a:srcRect/>
            <a:stretch>
              <a:fillRect/>
            </a:stretch>
          </a:blipFill>
          <a:ln w="66675">
            <a:solidFill>
              <a:schemeClr val="accent6">
                <a:lumMod val="75000"/>
              </a:schemeClr>
            </a:solidFill>
            <a:prstDash val="lgDash"/>
          </a:ln>
        </p:spPr>
        <p:txBody>
          <a:bodyPr wrap="square" rtlCol="0">
            <a:spAutoFit/>
          </a:bodyPr>
          <a:lstStyle/>
          <a:p>
            <a:pPr algn="ctr"/>
            <a:r>
              <a:rPr lang="cs-CZ" sz="1800" dirty="0" smtClean="0">
                <a:solidFill>
                  <a:srgbClr val="FF0000"/>
                </a:solidFill>
                <a:effectLst>
                  <a:outerShdw blurRad="38100" dist="38100" dir="2700000" algn="tl">
                    <a:srgbClr val="000000">
                      <a:alpha val="43137"/>
                    </a:srgbClr>
                  </a:outerShdw>
                </a:effectLst>
                <a:latin typeface="Comic Sans MS" pitchFamily="66" charset="0"/>
              </a:rPr>
              <a:t>Okresní pohár mladších přípravek  uzavřel turnaj v Roudnici n.L. Velkou radost udělal 1. bod rezervy SK Šětí, který získal v zápase  Roudnicí n.L</a:t>
            </a:r>
            <a:r>
              <a:rPr lang="cs-CZ" sz="1800" dirty="0" smtClean="0">
                <a:effectLst>
                  <a:outerShdw blurRad="38100" dist="38100" dir="2700000" algn="tl">
                    <a:srgbClr val="000000">
                      <a:alpha val="43137"/>
                    </a:srgbClr>
                  </a:outerShdw>
                </a:effectLst>
                <a:latin typeface="Comic Sans MS" pitchFamily="66" charset="0"/>
              </a:rPr>
              <a:t>.</a:t>
            </a:r>
          </a:p>
        </p:txBody>
      </p:sp>
      <p:pic>
        <p:nvPicPr>
          <p:cNvPr id="6220" name="Picture 76"/>
          <p:cNvPicPr>
            <a:picLocks noChangeAspect="1" noChangeArrowheads="1"/>
          </p:cNvPicPr>
          <p:nvPr/>
        </p:nvPicPr>
        <p:blipFill>
          <a:blip r:embed="rId5" cstate="print"/>
          <a:srcRect/>
          <a:stretch>
            <a:fillRect/>
          </a:stretch>
        </p:blipFill>
        <p:spPr bwMode="auto">
          <a:xfrm>
            <a:off x="1224112" y="3619500"/>
            <a:ext cx="1695544" cy="1332000"/>
          </a:xfrm>
          <a:prstGeom prst="rect">
            <a:avLst/>
          </a:prstGeom>
          <a:noFill/>
          <a:ln w="9525">
            <a:noFill/>
            <a:miter lim="800000"/>
            <a:headEnd/>
            <a:tailEnd/>
          </a:ln>
        </p:spPr>
      </p:pic>
      <p:sp>
        <p:nvSpPr>
          <p:cNvPr id="19" name="Obdélník 18"/>
          <p:cNvSpPr/>
          <p:nvPr/>
        </p:nvSpPr>
        <p:spPr>
          <a:xfrm>
            <a:off x="5328568" y="523156"/>
            <a:ext cx="4824536" cy="6300000"/>
          </a:xfrm>
          <a:prstGeom prst="rect">
            <a:avLst/>
          </a:prstGeom>
        </p:spPr>
        <p:txBody>
          <a:bodyPr wrap="square">
            <a:spAutoFit/>
          </a:bodyPr>
          <a:lstStyle/>
          <a:p>
            <a:pPr lvl="0" algn="just" eaLnBrk="0" hangingPunct="0">
              <a:tabLst>
                <a:tab pos="1343025" algn="l"/>
              </a:tabLst>
            </a:pPr>
            <a:r>
              <a:rPr lang="cs-CZ" sz="1100" b="0" dirty="0" smtClean="0">
                <a:latin typeface="Arial" pitchFamily="34" charset="0"/>
                <a:ea typeface="Calibri" pitchFamily="34" charset="0"/>
                <a:cs typeface="Arial" pitchFamily="34" charset="0"/>
              </a:rPr>
              <a:t>domácích vystřelil Hrdý. Minuty ubíhaly a kolonka střelců zůstávala stále prázdná. Hra našeho týmu se pomalu začala stávat nebezpečnější a herní projev naší jedenáctky se zlepšil. Šimral si naběhl před šestnáctku soupeře a ještě štěstí pro domácí, že se do jeho střely postavil jeden z obránců. V 71. minutě se po míči natahoval Tomáš </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a už se zdálo, že skončí v síti, ale těsně před jeho hlavou ukopl míč obránce.   Gól na noze měl Hrdý v 71. minutě, ale z hranice velkého vápna provětral oblaka za brankou. Pak už to ale přišlo. Od rohového praporku nádherně nacentroval v 73. Minuta </a:t>
            </a:r>
            <a:r>
              <a:rPr lang="cs-CZ" sz="1100" b="0" dirty="0" err="1" smtClean="0">
                <a:latin typeface="Arial" pitchFamily="34" charset="0"/>
                <a:ea typeface="Calibri" pitchFamily="34" charset="0"/>
                <a:cs typeface="Arial" pitchFamily="34" charset="0"/>
              </a:rPr>
              <a:t>Kucler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Slanička</a:t>
            </a:r>
            <a:r>
              <a:rPr lang="cs-CZ" sz="1100" b="0" dirty="0" smtClean="0">
                <a:latin typeface="Arial" pitchFamily="34" charset="0"/>
                <a:ea typeface="Calibri" pitchFamily="34" charset="0"/>
                <a:cs typeface="Arial" pitchFamily="34" charset="0"/>
              </a:rPr>
              <a:t> proletěl mezi 2 obránci a hlavou zasáhl míč, který skončil v síti. Naše vedení 1:0 nemuselo mít dlouhého trvání. Ještě neuběhla ani minutu od vstřelené branky, když Vacek uklouzl a střelec domácích se naštěstí pro nás nedokázal mezi 3 tyče trefit. Příležitost pojistit vedení měl v 81. minutě </a:t>
            </a:r>
            <a:r>
              <a:rPr lang="cs-CZ" sz="1100" b="0" dirty="0" err="1" smtClean="0">
                <a:latin typeface="Arial" pitchFamily="34" charset="0"/>
                <a:ea typeface="Calibri" pitchFamily="34" charset="0"/>
                <a:cs typeface="Arial" pitchFamily="34" charset="0"/>
              </a:rPr>
              <a:t>Slanička</a:t>
            </a:r>
            <a:r>
              <a:rPr lang="cs-CZ" sz="1100" b="0" dirty="0" smtClean="0">
                <a:latin typeface="Arial" pitchFamily="34" charset="0"/>
                <a:ea typeface="Calibri" pitchFamily="34" charset="0"/>
                <a:cs typeface="Arial" pitchFamily="34" charset="0"/>
              </a:rPr>
              <a:t> z penalty. V pokutovém území </a:t>
            </a:r>
            <a:r>
              <a:rPr lang="cs-CZ" sz="1100" b="0" dirty="0" err="1" smtClean="0">
                <a:latin typeface="Arial" pitchFamily="34" charset="0"/>
                <a:ea typeface="Calibri" pitchFamily="34" charset="0"/>
                <a:cs typeface="Arial" pitchFamily="34" charset="0"/>
              </a:rPr>
              <a:t>Libiše</a:t>
            </a:r>
            <a:r>
              <a:rPr lang="cs-CZ" sz="1100" b="0" dirty="0" smtClean="0">
                <a:latin typeface="Arial" pitchFamily="34" charset="0"/>
                <a:ea typeface="Calibri" pitchFamily="34" charset="0"/>
                <a:cs typeface="Arial" pitchFamily="34" charset="0"/>
              </a:rPr>
              <a:t> byl nedovoleně poslán k zemi, celý zápas jako lev bojující, </a:t>
            </a:r>
            <a:r>
              <a:rPr lang="cs-CZ" sz="1100" b="0" dirty="0" err="1" smtClean="0">
                <a:latin typeface="Arial" pitchFamily="34" charset="0"/>
                <a:ea typeface="Calibri" pitchFamily="34" charset="0"/>
                <a:cs typeface="Arial" pitchFamily="34" charset="0"/>
              </a:rPr>
              <a:t>Böhm</a:t>
            </a:r>
            <a:r>
              <a:rPr lang="cs-CZ" sz="1100" b="0" dirty="0" smtClean="0">
                <a:latin typeface="Arial" pitchFamily="34" charset="0"/>
                <a:ea typeface="Calibri" pitchFamily="34" charset="0"/>
                <a:cs typeface="Arial" pitchFamily="34" charset="0"/>
              </a:rPr>
              <a:t> a kopala se penalta. Ty zahrává ve </a:t>
            </a:r>
            <a:r>
              <a:rPr lang="cs-CZ" sz="1100" b="0" dirty="0" err="1" smtClean="0">
                <a:latin typeface="Arial" pitchFamily="34" charset="0"/>
                <a:ea typeface="Calibri" pitchFamily="34" charset="0"/>
                <a:cs typeface="Arial" pitchFamily="34" charset="0"/>
              </a:rPr>
              <a:t>Štětí</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Slanička</a:t>
            </a:r>
            <a:r>
              <a:rPr lang="cs-CZ" sz="1100" b="0" dirty="0" smtClean="0">
                <a:latin typeface="Arial" pitchFamily="34" charset="0"/>
                <a:ea typeface="Calibri" pitchFamily="34" charset="0"/>
                <a:cs typeface="Arial" pitchFamily="34" charset="0"/>
              </a:rPr>
              <a:t> a dobře. Tentokrát si vybral prostředek branky, a protože gólman si skokem žádnou stranu nezvolil a zvedl jen své 2 metrové ruce, tak míč vyrazil a pokračovalo se jen rohem. Slavit vítězství jsme ještě nemohli. Druhou branku se nám nepodařilo vstřelit ani 5 minut před koncem. </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už pomalu volil stranu, kam pošle míč při postupu na osamoceného brankáře, když mu míč na těžkém terénu v posledním okamžiku utekl od nohy. Stejný hráč měl ještě větší tutovku 3 minuty před koncem po přihrávce od </a:t>
            </a:r>
            <a:r>
              <a:rPr lang="cs-CZ" sz="1100" b="0" dirty="0" err="1" smtClean="0">
                <a:latin typeface="Arial" pitchFamily="34" charset="0"/>
                <a:ea typeface="Calibri" pitchFamily="34" charset="0"/>
                <a:cs typeface="Arial" pitchFamily="34" charset="0"/>
              </a:rPr>
              <a:t>Slaničky</a:t>
            </a:r>
            <a:r>
              <a:rPr lang="cs-CZ" sz="1100" b="0" dirty="0" smtClean="0">
                <a:latin typeface="Arial" pitchFamily="34" charset="0"/>
                <a:ea typeface="Calibri" pitchFamily="34" charset="0"/>
                <a:cs typeface="Arial" pitchFamily="34" charset="0"/>
              </a:rPr>
              <a:t>, ale trefil jen brankáře. Domácí se k žádné větší příležitosti už nedostali a cenné vedení 1:0 jsme uhájili až do závěrečného hvizdu.   </a:t>
            </a:r>
            <a:endParaRPr lang="cs-CZ" sz="1100" b="0" dirty="0" smtClean="0">
              <a:latin typeface="Arial" pitchFamily="34" charset="0"/>
              <a:cs typeface="Arial" pitchFamily="34" charset="0"/>
            </a:endParaRPr>
          </a:p>
          <a:p>
            <a:pPr lvl="0" algn="just" eaLnBrk="0" hangingPunct="0">
              <a:tabLst>
                <a:tab pos="1343025" algn="l"/>
              </a:tabLst>
            </a:pPr>
            <a:r>
              <a:rPr lang="cs-CZ" sz="1100" b="0" dirty="0" smtClean="0">
                <a:latin typeface="Arial" pitchFamily="34" charset="0"/>
                <a:ea typeface="Calibri" pitchFamily="34" charset="0"/>
                <a:cs typeface="Arial" pitchFamily="34" charset="0"/>
              </a:rPr>
              <a:t>        Náš cíl získat 3 body z 2 venkovních zápasů se podařil. V </a:t>
            </a:r>
            <a:r>
              <a:rPr lang="cs-CZ" sz="1100" b="0" dirty="0" err="1" smtClean="0">
                <a:latin typeface="Arial" pitchFamily="34" charset="0"/>
                <a:ea typeface="Calibri" pitchFamily="34" charset="0"/>
                <a:cs typeface="Arial" pitchFamily="34" charset="0"/>
              </a:rPr>
              <a:t>Libiši</a:t>
            </a:r>
            <a:r>
              <a:rPr lang="cs-CZ" sz="1100" b="0" dirty="0" smtClean="0">
                <a:latin typeface="Arial" pitchFamily="34" charset="0"/>
                <a:ea typeface="Calibri" pitchFamily="34" charset="0"/>
                <a:cs typeface="Arial" pitchFamily="34" charset="0"/>
              </a:rPr>
              <a:t> jsme udrželi čisté konto a domácí až na 2 pokusy k nebezpečnější střele nepustili. Střelecky chudá byla v 1. poločase i hra našeho týmu. Po změně stran jsme ve hře dopředu přidali a odměnou byla branka 17 minut před koncem z hlavy </a:t>
            </a:r>
            <a:r>
              <a:rPr lang="cs-CZ" sz="1100" b="0" dirty="0" err="1" smtClean="0">
                <a:latin typeface="Arial" pitchFamily="34" charset="0"/>
                <a:ea typeface="Calibri" pitchFamily="34" charset="0"/>
                <a:cs typeface="Arial" pitchFamily="34" charset="0"/>
              </a:rPr>
              <a:t>Slaničky</a:t>
            </a:r>
            <a:r>
              <a:rPr lang="cs-CZ" sz="1100" b="0" dirty="0" smtClean="0">
                <a:latin typeface="Arial" pitchFamily="34" charset="0"/>
                <a:ea typeface="Calibri" pitchFamily="34" charset="0"/>
                <a:cs typeface="Arial" pitchFamily="34" charset="0"/>
              </a:rPr>
              <a:t>. Kdybychom v závěru proměnili i další nabídnuté možnosti a nejenom neproměněnou penaltu, tak mohlo být zasloužené vítězství 1:0 i vyšší.   </a:t>
            </a:r>
            <a:endParaRPr lang="cs-CZ" sz="1100" b="0" dirty="0" smtClean="0">
              <a:latin typeface="Arial" pitchFamily="34" charset="0"/>
              <a:cs typeface="Arial" pitchFamily="34" charset="0"/>
            </a:endParaRPr>
          </a:p>
          <a:p>
            <a:pPr lvl="0" algn="just" eaLnBrk="0" hangingPunct="0">
              <a:tabLst>
                <a:tab pos="1343025" algn="l"/>
              </a:tabLst>
            </a:pPr>
            <a:r>
              <a:rPr lang="cs-CZ" sz="1100" b="0" u="sng" dirty="0" smtClean="0">
                <a:latin typeface="Arial" pitchFamily="34" charset="0"/>
                <a:ea typeface="Calibri" pitchFamily="34" charset="0"/>
                <a:cs typeface="Arial" pitchFamily="34" charset="0"/>
              </a:rPr>
              <a:t>Branky:</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Slanička</a:t>
            </a:r>
            <a:r>
              <a:rPr lang="cs-CZ" sz="1100" b="0" dirty="0" smtClean="0">
                <a:latin typeface="Arial" pitchFamily="34" charset="0"/>
                <a:ea typeface="Calibri" pitchFamily="34" charset="0"/>
                <a:cs typeface="Arial" pitchFamily="34" charset="0"/>
              </a:rPr>
              <a:t> 1	</a:t>
            </a:r>
            <a:endParaRPr lang="cs-CZ" sz="1100" b="0" dirty="0" smtClean="0">
              <a:latin typeface="Arial" pitchFamily="34" charset="0"/>
              <a:cs typeface="Arial" pitchFamily="34" charset="0"/>
            </a:endParaRPr>
          </a:p>
          <a:p>
            <a:pPr lvl="0" algn="just" eaLnBrk="0" hangingPunct="0">
              <a:tabLst>
                <a:tab pos="1343025" algn="l"/>
              </a:tabLst>
            </a:pPr>
            <a:r>
              <a:rPr lang="cs-CZ" sz="1100" b="0" u="sng" dirty="0" smtClean="0">
                <a:latin typeface="Arial" pitchFamily="34" charset="0"/>
                <a:ea typeface="Calibri" pitchFamily="34" charset="0"/>
                <a:cs typeface="Arial" pitchFamily="34" charset="0"/>
              </a:rPr>
              <a:t>Sestava:</a:t>
            </a:r>
            <a:r>
              <a:rPr lang="cs-CZ" sz="1100" b="0" dirty="0" smtClean="0">
                <a:latin typeface="Arial" pitchFamily="34" charset="0"/>
                <a:ea typeface="Calibri" pitchFamily="34" charset="0"/>
                <a:cs typeface="Arial" pitchFamily="34" charset="0"/>
              </a:rPr>
              <a:t> Kloub-Tichý, Šimral, </a:t>
            </a:r>
            <a:r>
              <a:rPr lang="cs-CZ" sz="1100" b="0" dirty="0" err="1" smtClean="0">
                <a:latin typeface="Arial" pitchFamily="34" charset="0"/>
                <a:ea typeface="Calibri" pitchFamily="34" charset="0"/>
                <a:cs typeface="Arial" pitchFamily="34" charset="0"/>
              </a:rPr>
              <a:t>Ransdorf</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Vacek</a:t>
            </a:r>
            <a:r>
              <a:rPr lang="cs-CZ" sz="1100" b="0" dirty="0" smtClean="0">
                <a:latin typeface="Arial" pitchFamily="34" charset="0"/>
                <a:ea typeface="Calibri" pitchFamily="34" charset="0"/>
                <a:cs typeface="Arial" pitchFamily="34" charset="0"/>
              </a:rPr>
              <a:t>-</a:t>
            </a:r>
            <a:r>
              <a:rPr lang="cs-CZ" sz="1100" b="0" dirty="0" err="1" smtClean="0">
                <a:latin typeface="Arial" pitchFamily="34" charset="0"/>
                <a:ea typeface="Calibri" pitchFamily="34" charset="0"/>
                <a:cs typeface="Arial" pitchFamily="34" charset="0"/>
              </a:rPr>
              <a:t>Kucler</a:t>
            </a:r>
            <a:r>
              <a:rPr lang="cs-CZ" sz="1100" b="0" dirty="0" smtClean="0">
                <a:latin typeface="Arial" pitchFamily="34" charset="0"/>
                <a:ea typeface="Calibri" pitchFamily="34" charset="0"/>
                <a:cs typeface="Arial" pitchFamily="34" charset="0"/>
              </a:rPr>
              <a:t>(90.Čámský), </a:t>
            </a:r>
          </a:p>
          <a:p>
            <a:pPr lvl="0" algn="just" eaLnBrk="0" hangingPunct="0">
              <a:tabLst>
                <a:tab pos="1343025" algn="l"/>
              </a:tabLst>
            </a:pP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Slanička</a:t>
            </a:r>
            <a:r>
              <a:rPr lang="cs-CZ" sz="1100" b="0" dirty="0" smtClean="0">
                <a:latin typeface="Arial" pitchFamily="34" charset="0"/>
                <a:ea typeface="Calibri" pitchFamily="34" charset="0"/>
                <a:cs typeface="Arial" pitchFamily="34" charset="0"/>
              </a:rPr>
              <a:t>, Hrdý, Stejskal- </a:t>
            </a:r>
            <a:r>
              <a:rPr lang="cs-CZ" sz="1100" b="0" dirty="0" err="1" smtClean="0">
                <a:latin typeface="Arial" pitchFamily="34" charset="0"/>
                <a:ea typeface="Calibri" pitchFamily="34" charset="0"/>
                <a:cs typeface="Arial" pitchFamily="34" charset="0"/>
              </a:rPr>
              <a:t>Böhm</a:t>
            </a:r>
            <a:r>
              <a:rPr lang="cs-CZ" sz="1100" b="0" dirty="0" smtClean="0">
                <a:latin typeface="Arial" pitchFamily="34" charset="0"/>
                <a:ea typeface="Calibri" pitchFamily="34" charset="0"/>
                <a:cs typeface="Arial" pitchFamily="34" charset="0"/>
              </a:rPr>
              <a:t>(88.Mencl), </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a:t>
            </a:r>
            <a:endParaRPr lang="cs-CZ" sz="1100" b="0" dirty="0" smtClean="0">
              <a:latin typeface="Arial" pitchFamily="34" charset="0"/>
              <a:cs typeface="Arial" pitchFamily="34" charset="0"/>
            </a:endParaRPr>
          </a:p>
          <a:p>
            <a:pPr lvl="0" algn="just" eaLnBrk="0" hangingPunct="0">
              <a:tabLst>
                <a:tab pos="1343025" algn="l"/>
              </a:tabLst>
            </a:pPr>
            <a:r>
              <a:rPr lang="cs-CZ" sz="1100" b="0" u="sng" dirty="0" smtClean="0">
                <a:latin typeface="Arial" pitchFamily="34" charset="0"/>
                <a:ea typeface="Calibri" pitchFamily="34" charset="0"/>
                <a:cs typeface="Arial" pitchFamily="34" charset="0"/>
              </a:rPr>
              <a:t>Připraveni:</a:t>
            </a:r>
            <a:r>
              <a:rPr lang="cs-CZ" sz="1100" b="0" dirty="0" smtClean="0">
                <a:latin typeface="Arial" pitchFamily="34" charset="0"/>
                <a:ea typeface="Calibri" pitchFamily="34" charset="0"/>
                <a:cs typeface="Arial" pitchFamily="34" charset="0"/>
              </a:rPr>
              <a:t> Doležal, Beruška, </a:t>
            </a:r>
            <a:r>
              <a:rPr lang="cs-CZ" sz="1100" b="0" dirty="0" err="1" smtClean="0">
                <a:latin typeface="Arial" pitchFamily="34" charset="0"/>
                <a:ea typeface="Calibri" pitchFamily="34" charset="0"/>
                <a:cs typeface="Arial" pitchFamily="34" charset="0"/>
              </a:rPr>
              <a:t>Koloman</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Horváth</a:t>
            </a:r>
            <a:r>
              <a:rPr lang="cs-CZ" sz="1100" b="0" dirty="0" smtClean="0">
                <a:latin typeface="Arial" pitchFamily="34" charset="0"/>
                <a:ea typeface="Calibri" pitchFamily="34" charset="0"/>
                <a:cs typeface="Arial" pitchFamily="34" charset="0"/>
              </a:rPr>
              <a:t>, Lelek, </a:t>
            </a:r>
            <a:r>
              <a:rPr lang="cs-CZ" sz="1100" b="0" dirty="0" err="1" smtClean="0">
                <a:latin typeface="Arial" pitchFamily="34" charset="0"/>
                <a:ea typeface="Calibri" pitchFamily="34" charset="0"/>
                <a:cs typeface="Arial" pitchFamily="34" charset="0"/>
              </a:rPr>
              <a:t>Michovský</a:t>
            </a:r>
            <a:endParaRPr lang="cs-CZ" sz="1100" b="0" dirty="0" smtClean="0">
              <a:latin typeface="Arial" pitchFamily="34" charset="0"/>
              <a:cs typeface="Arial" pitchFamily="34" charset="0"/>
            </a:endParaRPr>
          </a:p>
          <a:p>
            <a:pPr lvl="0" algn="just" eaLnBrk="0" hangingPunct="0">
              <a:tabLst>
                <a:tab pos="1343025" algn="l"/>
              </a:tabLst>
            </a:pPr>
            <a:r>
              <a:rPr lang="cs-CZ" sz="1100" b="0" u="sng" dirty="0" smtClean="0">
                <a:latin typeface="Arial" pitchFamily="34" charset="0"/>
                <a:ea typeface="Calibri" pitchFamily="34" charset="0"/>
                <a:cs typeface="Arial" pitchFamily="34" charset="0"/>
              </a:rPr>
              <a:t>Trenér: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J.Vinš</a:t>
            </a:r>
            <a:r>
              <a:rPr lang="cs-CZ" sz="1100" b="0" dirty="0" smtClean="0">
                <a:latin typeface="Arial" pitchFamily="34" charset="0"/>
                <a:ea typeface="Calibri" pitchFamily="34" charset="0"/>
                <a:cs typeface="Arial" pitchFamily="34" charset="0"/>
              </a:rPr>
              <a:t>  </a:t>
            </a:r>
            <a:r>
              <a:rPr lang="cs-CZ" sz="1100" b="0" u="sng" dirty="0" smtClean="0">
                <a:latin typeface="Arial" pitchFamily="34" charset="0"/>
                <a:ea typeface="Calibri" pitchFamily="34" charset="0"/>
                <a:cs typeface="Arial" pitchFamily="34" charset="0"/>
              </a:rPr>
              <a:t>Vedoucí:</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J.Havner</a:t>
            </a:r>
            <a:r>
              <a:rPr lang="cs-CZ" sz="1100" b="0" dirty="0" smtClean="0">
                <a:latin typeface="Arial" pitchFamily="34" charset="0"/>
                <a:ea typeface="Calibri" pitchFamily="34" charset="0"/>
                <a:cs typeface="Arial" pitchFamily="34" charset="0"/>
              </a:rPr>
              <a:t>  </a:t>
            </a:r>
            <a:r>
              <a:rPr lang="cs-CZ" sz="1100" b="0" u="sng" dirty="0" smtClean="0">
                <a:latin typeface="Arial" pitchFamily="34" charset="0"/>
                <a:ea typeface="Calibri" pitchFamily="34" charset="0"/>
                <a:cs typeface="Arial" pitchFamily="34" charset="0"/>
              </a:rPr>
              <a:t>Masér: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K</a:t>
            </a:r>
            <a:r>
              <a:rPr lang="cs-CZ" sz="1100" b="0" dirty="0" smtClean="0">
                <a:latin typeface="Arial" pitchFamily="34" charset="0"/>
                <a:ea typeface="Calibri" pitchFamily="34" charset="0"/>
                <a:cs typeface="Arial" pitchFamily="34" charset="0"/>
              </a:rPr>
              <a:t>.Zavřel</a:t>
            </a:r>
            <a:endParaRPr lang="cs-CZ" sz="1100" b="0" dirty="0" smtClean="0">
              <a:latin typeface="Arial" pitchFamily="34" charset="0"/>
              <a:cs typeface="Arial" pitchFamily="34" charset="0"/>
            </a:endParaRPr>
          </a:p>
          <a:p>
            <a:pPr lvl="0" algn="just" eaLnBrk="0" hangingPunct="0">
              <a:tabLst>
                <a:tab pos="1343025" algn="l"/>
              </a:tabLst>
            </a:pPr>
            <a:r>
              <a:rPr lang="cs-CZ" sz="1100" b="0" u="sng" dirty="0" smtClean="0">
                <a:latin typeface="Arial" pitchFamily="34" charset="0"/>
                <a:ea typeface="Calibri" pitchFamily="34" charset="0"/>
                <a:cs typeface="Arial" pitchFamily="34" charset="0"/>
              </a:rPr>
              <a:t>Rozhodčí:</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M</a:t>
            </a:r>
            <a:r>
              <a:rPr lang="cs-CZ" sz="1100" b="0" dirty="0" smtClean="0">
                <a:latin typeface="Arial" pitchFamily="34" charset="0"/>
                <a:ea typeface="Calibri" pitchFamily="34" charset="0"/>
                <a:cs typeface="Arial" pitchFamily="34" charset="0"/>
              </a:rPr>
              <a:t>.Novotný-</a:t>
            </a:r>
            <a:r>
              <a:rPr lang="cs-CZ" sz="1100" b="0" dirty="0" err="1" smtClean="0">
                <a:latin typeface="Arial" pitchFamily="34" charset="0"/>
                <a:ea typeface="Calibri" pitchFamily="34" charset="0"/>
                <a:cs typeface="Arial" pitchFamily="34" charset="0"/>
              </a:rPr>
              <a:t>Š.Kouba</a:t>
            </a:r>
            <a:r>
              <a:rPr lang="cs-CZ" sz="1100" b="0" dirty="0" smtClean="0">
                <a:latin typeface="Arial" pitchFamily="34" charset="0"/>
                <a:ea typeface="Calibri" pitchFamily="34" charset="0"/>
                <a:cs typeface="Arial" pitchFamily="34" charset="0"/>
              </a:rPr>
              <a:t>, J,</a:t>
            </a:r>
            <a:r>
              <a:rPr lang="cs-CZ" sz="1100" b="0" dirty="0" err="1" smtClean="0">
                <a:latin typeface="Arial" pitchFamily="34" charset="0"/>
                <a:ea typeface="Calibri" pitchFamily="34" charset="0"/>
                <a:cs typeface="Arial" pitchFamily="34" charset="0"/>
              </a:rPr>
              <a:t>Matyš</a:t>
            </a:r>
            <a:r>
              <a:rPr lang="cs-CZ" sz="1100" b="0" dirty="0" smtClean="0">
                <a:latin typeface="Arial" pitchFamily="34" charset="0"/>
                <a:ea typeface="Calibri" pitchFamily="34" charset="0"/>
                <a:cs typeface="Arial" pitchFamily="34" charset="0"/>
              </a:rPr>
              <a:t>  </a:t>
            </a:r>
            <a:r>
              <a:rPr lang="cs-CZ" sz="1100" b="0" u="sng" dirty="0" smtClean="0">
                <a:latin typeface="Arial" pitchFamily="34" charset="0"/>
                <a:ea typeface="Calibri" pitchFamily="34" charset="0"/>
                <a:cs typeface="Arial" pitchFamily="34" charset="0"/>
              </a:rPr>
              <a:t>Delegát:</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M</a:t>
            </a:r>
            <a:r>
              <a:rPr lang="cs-CZ" sz="1100" b="0" dirty="0" smtClean="0">
                <a:latin typeface="Arial" pitchFamily="34" charset="0"/>
                <a:ea typeface="Calibri" pitchFamily="34" charset="0"/>
                <a:cs typeface="Arial" pitchFamily="34" charset="0"/>
              </a:rPr>
              <a:t>.Skála      150 diváků</a:t>
            </a:r>
            <a:endParaRPr lang="cs-CZ" sz="1100" b="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311958</TotalTime>
  <Words>8195</Words>
  <Application>Microsoft Office PowerPoint</Application>
  <PresentationFormat>Vlastní</PresentationFormat>
  <Paragraphs>1778</Paragraphs>
  <Slides>24</Slides>
  <Notes>19</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Výchozí návrh</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vector>
  </TitlesOfParts>
  <Company>Frantschach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czmipli</cp:lastModifiedBy>
  <cp:revision>18946</cp:revision>
  <cp:lastPrinted>2003-08-14T09:54:30Z</cp:lastPrinted>
  <dcterms:created xsi:type="dcterms:W3CDTF">2001-03-12T13:44:53Z</dcterms:created>
  <dcterms:modified xsi:type="dcterms:W3CDTF">2016-11-10T10:11:38Z</dcterms:modified>
</cp:coreProperties>
</file>