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312" r:id="rId2"/>
    <p:sldId id="258" r:id="rId3"/>
    <p:sldId id="295" r:id="rId4"/>
    <p:sldId id="272" r:id="rId5"/>
    <p:sldId id="289" r:id="rId6"/>
    <p:sldId id="304" r:id="rId7"/>
    <p:sldId id="303" r:id="rId8"/>
    <p:sldId id="290" r:id="rId9"/>
    <p:sldId id="273" r:id="rId10"/>
    <p:sldId id="260" r:id="rId11"/>
    <p:sldId id="259" r:id="rId12"/>
    <p:sldId id="309" r:id="rId13"/>
    <p:sldId id="275" r:id="rId14"/>
    <p:sldId id="262" r:id="rId15"/>
    <p:sldId id="276" r:id="rId16"/>
    <p:sldId id="305" r:id="rId17"/>
    <p:sldId id="310" r:id="rId18"/>
    <p:sldId id="311" r:id="rId19"/>
  </p:sldIdLst>
  <p:sldSz cx="10287000"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280">
          <p15:clr>
            <a:srgbClr val="A4A3A4"/>
          </p15:clr>
        </p15:guide>
        <p15:guide id="2" pos="3240">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99FF99"/>
    <a:srgbClr val="FF3300"/>
    <a:srgbClr val="FF9933"/>
    <a:srgbClr val="003399"/>
    <a:srgbClr val="FFFF00"/>
    <a:srgbClr val="CCFF99"/>
    <a:srgbClr val="669900"/>
    <a:srgbClr val="0066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5507" autoAdjust="0"/>
  </p:normalViewPr>
  <p:slideViewPr>
    <p:cSldViewPr>
      <p:cViewPr varScale="1">
        <p:scale>
          <a:sx n="83" d="100"/>
          <a:sy n="83" d="100"/>
        </p:scale>
        <p:origin x="1026" y="84"/>
      </p:cViewPr>
      <p:guideLst>
        <p:guide orient="horz" pos="228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396" y="-12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55650" y="742950"/>
            <a:ext cx="528955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2</a:t>
            </a:fld>
            <a:endParaRPr lang="cs-CZ"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ln/>
        </p:spPr>
      </p:sp>
      <p:sp>
        <p:nvSpPr>
          <p:cNvPr id="30723" name="Zástupný symbol pro poznámky 2"/>
          <p:cNvSpPr>
            <a:spLocks noGrp="1"/>
          </p:cNvSpPr>
          <p:nvPr>
            <p:ph type="body" idx="1"/>
          </p:nvPr>
        </p:nvSpPr>
        <p:spPr>
          <a:noFill/>
          <a:ln/>
        </p:spPr>
        <p:txBody>
          <a:bodyPr/>
          <a:lstStyle/>
          <a:p>
            <a:endParaRPr lang="cs-CZ"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ln/>
        </p:spPr>
      </p:sp>
      <p:sp>
        <p:nvSpPr>
          <p:cNvPr id="31747" name="Zástupný symbol pro poznámky 2"/>
          <p:cNvSpPr>
            <a:spLocks noGrp="1"/>
          </p:cNvSpPr>
          <p:nvPr>
            <p:ph type="body" idx="1"/>
          </p:nvPr>
        </p:nvSpPr>
        <p:spPr>
          <a:noFill/>
          <a:ln/>
        </p:spPr>
        <p:txBody>
          <a:bodyPr/>
          <a:lstStyle/>
          <a:p>
            <a:endParaRPr lang="cs-CZ" smtClean="0"/>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ln/>
        </p:spPr>
      </p:sp>
      <p:sp>
        <p:nvSpPr>
          <p:cNvPr id="32771" name="Zástupný symbol pro poznámky 2"/>
          <p:cNvSpPr>
            <a:spLocks noGrp="1"/>
          </p:cNvSpPr>
          <p:nvPr>
            <p:ph type="body" idx="1"/>
          </p:nvPr>
        </p:nvSpPr>
        <p:spPr>
          <a:noFill/>
          <a:ln/>
        </p:spPr>
        <p:txBody>
          <a:bodyPr/>
          <a:lstStyle/>
          <a:p>
            <a:endParaRPr lang="cs-CZ" dirty="0"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13</a:t>
            </a:fld>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ln/>
        </p:spPr>
      </p:sp>
      <p:sp>
        <p:nvSpPr>
          <p:cNvPr id="33795" name="Zástupný symbol pro poznámky 2"/>
          <p:cNvSpPr>
            <a:spLocks noGrp="1"/>
          </p:cNvSpPr>
          <p:nvPr>
            <p:ph type="body" idx="1"/>
          </p:nvPr>
        </p:nvSpPr>
        <p:spPr>
          <a:noFill/>
          <a:ln/>
        </p:spPr>
        <p:txBody>
          <a:bodyPr/>
          <a:lstStyle/>
          <a:p>
            <a:endParaRPr lang="cs-CZ" sz="1050" dirty="0" smtClean="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14</a:t>
            </a:fld>
            <a:endParaRPr lang="cs-CZ"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15</a:t>
            </a:fld>
            <a:endParaRPr lang="cs-CZ"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ln/>
        </p:spPr>
      </p:sp>
      <p:sp>
        <p:nvSpPr>
          <p:cNvPr id="35843" name="Zástupný symbol pro poznámky 2"/>
          <p:cNvSpPr>
            <a:spLocks noGrp="1"/>
          </p:cNvSpPr>
          <p:nvPr>
            <p:ph type="body" idx="1"/>
          </p:nvPr>
        </p:nvSpPr>
        <p:spPr>
          <a:noFill/>
          <a:ln/>
        </p:spPr>
        <p:txBody>
          <a:bodyPr/>
          <a:lstStyle/>
          <a:p>
            <a:endParaRPr lang="cs-CZ" dirty="0"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16</a:t>
            </a:fld>
            <a:endParaRPr lang="cs-CZ"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ln/>
        </p:spPr>
      </p:sp>
      <p:sp>
        <p:nvSpPr>
          <p:cNvPr id="24579" name="Zástupný symbol pro poznámky 2"/>
          <p:cNvSpPr>
            <a:spLocks noGrp="1"/>
          </p:cNvSpPr>
          <p:nvPr>
            <p:ph type="body" idx="1"/>
          </p:nvPr>
        </p:nvSpPr>
        <p:spPr>
          <a:noFill/>
          <a:ln/>
        </p:spPr>
        <p:txBody>
          <a:bodyPr/>
          <a:lstStyle/>
          <a:p>
            <a:endParaRPr lang="cs-CZ" dirty="0" smtClean="0"/>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6</a:t>
            </a:fld>
            <a:endParaRPr lang="cs-C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ln/>
        </p:spPr>
      </p:sp>
      <p:sp>
        <p:nvSpPr>
          <p:cNvPr id="26627" name="Zástupný symbol pro poznámky 2"/>
          <p:cNvSpPr>
            <a:spLocks noGrp="1"/>
          </p:cNvSpPr>
          <p:nvPr>
            <p:ph type="body" idx="1"/>
          </p:nvPr>
        </p:nvSpPr>
        <p:spPr>
          <a:noFill/>
          <a:ln/>
        </p:spPr>
        <p:txBody>
          <a:bodyPr/>
          <a:lstStyle/>
          <a:p>
            <a:endParaRPr lang="cs-CZ" dirty="0"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ln/>
        </p:spPr>
      </p:sp>
      <p:sp>
        <p:nvSpPr>
          <p:cNvPr id="27651" name="Zástupný symbol pro poznámky 2"/>
          <p:cNvSpPr>
            <a:spLocks noGrp="1"/>
          </p:cNvSpPr>
          <p:nvPr>
            <p:ph type="body" idx="1"/>
          </p:nvPr>
        </p:nvSpPr>
        <p:spPr>
          <a:noFill/>
          <a:ln/>
        </p:spPr>
        <p:txBody>
          <a:bodyPr/>
          <a:lstStyle/>
          <a:p>
            <a:endParaRPr lang="cs-CZ"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ln/>
        </p:spPr>
      </p:sp>
      <p:sp>
        <p:nvSpPr>
          <p:cNvPr id="28675" name="Zástupný symbol pro poznámky 2"/>
          <p:cNvSpPr>
            <a:spLocks noGrp="1"/>
          </p:cNvSpPr>
          <p:nvPr>
            <p:ph type="body" idx="1"/>
          </p:nvPr>
        </p:nvSpPr>
        <p:spPr>
          <a:noFill/>
          <a:ln/>
        </p:spPr>
        <p:txBody>
          <a:bodyPr/>
          <a:lstStyle/>
          <a:p>
            <a:endParaRPr lang="cs-CZ"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ln/>
        </p:spPr>
      </p:sp>
      <p:sp>
        <p:nvSpPr>
          <p:cNvPr id="29699" name="Zástupný symbol pro poznámky 2"/>
          <p:cNvSpPr>
            <a:spLocks noGrp="1"/>
          </p:cNvSpPr>
          <p:nvPr>
            <p:ph type="body" idx="1"/>
          </p:nvPr>
        </p:nvSpPr>
        <p:spPr>
          <a:noFill/>
          <a:ln/>
        </p:spPr>
        <p:txBody>
          <a:bodyPr/>
          <a:lstStyle/>
          <a:p>
            <a:endParaRPr lang="cs-CZ" dirty="0"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71525" y="2249488"/>
            <a:ext cx="8743950"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43050" y="4102100"/>
            <a:ext cx="7200900"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29488" y="642938"/>
            <a:ext cx="2185987"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71525" y="642938"/>
            <a:ext cx="6405563"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71525" y="642938"/>
            <a:ext cx="8743950"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71525" y="642938"/>
            <a:ext cx="8743950"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219700" y="20907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219700" y="43386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12800" y="4651375"/>
            <a:ext cx="8743950"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12800" y="3068638"/>
            <a:ext cx="8743950"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219700"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4350" y="290513"/>
            <a:ext cx="9258300"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4350" y="1620838"/>
            <a:ext cx="4545013"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4350" y="2295525"/>
            <a:ext cx="4545013"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226050" y="1620838"/>
            <a:ext cx="4546600"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226050" y="2295525"/>
            <a:ext cx="4546600"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4350" y="288925"/>
            <a:ext cx="338455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4022725" y="288925"/>
            <a:ext cx="5749925"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4350" y="1514475"/>
            <a:ext cx="338455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16125" y="5067300"/>
            <a:ext cx="6172200"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16125" y="646113"/>
            <a:ext cx="6172200"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16125" y="5665788"/>
            <a:ext cx="6172200"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71525" y="642938"/>
            <a:ext cx="8743950"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71525" y="2090738"/>
            <a:ext cx="8743950"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71525"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514725" y="6596063"/>
            <a:ext cx="3257550"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72350"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573.emf"/><Relationship Id="rId18" Type="http://schemas.openxmlformats.org/officeDocument/2006/relationships/image" Target="../media/image578.emf"/><Relationship Id="rId26" Type="http://schemas.openxmlformats.org/officeDocument/2006/relationships/image" Target="../media/image586.emf"/><Relationship Id="rId39" Type="http://schemas.openxmlformats.org/officeDocument/2006/relationships/image" Target="../media/image599.emf"/><Relationship Id="rId21" Type="http://schemas.openxmlformats.org/officeDocument/2006/relationships/image" Target="../media/image581.emf"/><Relationship Id="rId34" Type="http://schemas.openxmlformats.org/officeDocument/2006/relationships/image" Target="../media/image594.emf"/><Relationship Id="rId42" Type="http://schemas.openxmlformats.org/officeDocument/2006/relationships/image" Target="../media/image602.emf"/><Relationship Id="rId47" Type="http://schemas.openxmlformats.org/officeDocument/2006/relationships/image" Target="../media/image607.emf"/><Relationship Id="rId50" Type="http://schemas.openxmlformats.org/officeDocument/2006/relationships/image" Target="../media/image610.emf"/><Relationship Id="rId55" Type="http://schemas.openxmlformats.org/officeDocument/2006/relationships/image" Target="../media/image615.emf"/><Relationship Id="rId63" Type="http://schemas.openxmlformats.org/officeDocument/2006/relationships/image" Target="../media/image623.emf"/><Relationship Id="rId7" Type="http://schemas.openxmlformats.org/officeDocument/2006/relationships/image" Target="../media/image567.emf"/><Relationship Id="rId2" Type="http://schemas.openxmlformats.org/officeDocument/2006/relationships/notesSlide" Target="../notesSlides/notesSlide9.xml"/><Relationship Id="rId16" Type="http://schemas.openxmlformats.org/officeDocument/2006/relationships/image" Target="../media/image576.emf"/><Relationship Id="rId20" Type="http://schemas.openxmlformats.org/officeDocument/2006/relationships/image" Target="../media/image580.emf"/><Relationship Id="rId29" Type="http://schemas.openxmlformats.org/officeDocument/2006/relationships/image" Target="../media/image589.emf"/><Relationship Id="rId41" Type="http://schemas.openxmlformats.org/officeDocument/2006/relationships/image" Target="../media/image601.emf"/><Relationship Id="rId54" Type="http://schemas.openxmlformats.org/officeDocument/2006/relationships/image" Target="../media/image614.emf"/><Relationship Id="rId62" Type="http://schemas.openxmlformats.org/officeDocument/2006/relationships/image" Target="../media/image622.emf"/><Relationship Id="rId1" Type="http://schemas.openxmlformats.org/officeDocument/2006/relationships/slideLayout" Target="../slideLayouts/slideLayout7.xml"/><Relationship Id="rId6" Type="http://schemas.openxmlformats.org/officeDocument/2006/relationships/image" Target="../media/image566.emf"/><Relationship Id="rId11" Type="http://schemas.openxmlformats.org/officeDocument/2006/relationships/image" Target="../media/image571.emf"/><Relationship Id="rId24" Type="http://schemas.openxmlformats.org/officeDocument/2006/relationships/image" Target="../media/image584.emf"/><Relationship Id="rId32" Type="http://schemas.openxmlformats.org/officeDocument/2006/relationships/image" Target="../media/image592.emf"/><Relationship Id="rId37" Type="http://schemas.openxmlformats.org/officeDocument/2006/relationships/image" Target="../media/image597.emf"/><Relationship Id="rId40" Type="http://schemas.openxmlformats.org/officeDocument/2006/relationships/image" Target="../media/image600.emf"/><Relationship Id="rId45" Type="http://schemas.openxmlformats.org/officeDocument/2006/relationships/image" Target="../media/image605.emf"/><Relationship Id="rId53" Type="http://schemas.openxmlformats.org/officeDocument/2006/relationships/image" Target="../media/image613.emf"/><Relationship Id="rId58" Type="http://schemas.openxmlformats.org/officeDocument/2006/relationships/image" Target="../media/image618.emf"/><Relationship Id="rId5" Type="http://schemas.openxmlformats.org/officeDocument/2006/relationships/image" Target="../media/image565.emf"/><Relationship Id="rId15" Type="http://schemas.openxmlformats.org/officeDocument/2006/relationships/image" Target="../media/image575.emf"/><Relationship Id="rId23" Type="http://schemas.openxmlformats.org/officeDocument/2006/relationships/image" Target="../media/image583.emf"/><Relationship Id="rId28" Type="http://schemas.openxmlformats.org/officeDocument/2006/relationships/image" Target="../media/image588.emf"/><Relationship Id="rId36" Type="http://schemas.openxmlformats.org/officeDocument/2006/relationships/image" Target="../media/image596.emf"/><Relationship Id="rId49" Type="http://schemas.openxmlformats.org/officeDocument/2006/relationships/image" Target="../media/image609.emf"/><Relationship Id="rId57" Type="http://schemas.openxmlformats.org/officeDocument/2006/relationships/image" Target="../media/image617.emf"/><Relationship Id="rId61" Type="http://schemas.openxmlformats.org/officeDocument/2006/relationships/image" Target="../media/image621.emf"/><Relationship Id="rId10" Type="http://schemas.openxmlformats.org/officeDocument/2006/relationships/image" Target="../media/image570.emf"/><Relationship Id="rId19" Type="http://schemas.openxmlformats.org/officeDocument/2006/relationships/image" Target="../media/image579.emf"/><Relationship Id="rId31" Type="http://schemas.openxmlformats.org/officeDocument/2006/relationships/image" Target="../media/image591.emf"/><Relationship Id="rId44" Type="http://schemas.openxmlformats.org/officeDocument/2006/relationships/image" Target="../media/image604.emf"/><Relationship Id="rId52" Type="http://schemas.openxmlformats.org/officeDocument/2006/relationships/image" Target="../media/image612.emf"/><Relationship Id="rId60" Type="http://schemas.openxmlformats.org/officeDocument/2006/relationships/image" Target="../media/image620.emf"/><Relationship Id="rId4" Type="http://schemas.openxmlformats.org/officeDocument/2006/relationships/image" Target="../media/image564.jpeg"/><Relationship Id="rId9" Type="http://schemas.openxmlformats.org/officeDocument/2006/relationships/image" Target="../media/image569.emf"/><Relationship Id="rId14" Type="http://schemas.openxmlformats.org/officeDocument/2006/relationships/image" Target="../media/image574.emf"/><Relationship Id="rId22" Type="http://schemas.openxmlformats.org/officeDocument/2006/relationships/image" Target="../media/image582.emf"/><Relationship Id="rId27" Type="http://schemas.openxmlformats.org/officeDocument/2006/relationships/image" Target="../media/image587.emf"/><Relationship Id="rId30" Type="http://schemas.openxmlformats.org/officeDocument/2006/relationships/image" Target="../media/image590.emf"/><Relationship Id="rId35" Type="http://schemas.openxmlformats.org/officeDocument/2006/relationships/image" Target="../media/image595.emf"/><Relationship Id="rId43" Type="http://schemas.openxmlformats.org/officeDocument/2006/relationships/image" Target="../media/image603.emf"/><Relationship Id="rId48" Type="http://schemas.openxmlformats.org/officeDocument/2006/relationships/image" Target="../media/image608.emf"/><Relationship Id="rId56" Type="http://schemas.openxmlformats.org/officeDocument/2006/relationships/image" Target="../media/image616.emf"/><Relationship Id="rId64" Type="http://schemas.openxmlformats.org/officeDocument/2006/relationships/image" Target="../media/image624.emf"/><Relationship Id="rId8" Type="http://schemas.openxmlformats.org/officeDocument/2006/relationships/image" Target="../media/image568.emf"/><Relationship Id="rId51" Type="http://schemas.openxmlformats.org/officeDocument/2006/relationships/image" Target="../media/image611.emf"/><Relationship Id="rId3" Type="http://schemas.openxmlformats.org/officeDocument/2006/relationships/image" Target="../media/image563.jpeg"/><Relationship Id="rId12" Type="http://schemas.openxmlformats.org/officeDocument/2006/relationships/image" Target="../media/image572.emf"/><Relationship Id="rId17" Type="http://schemas.openxmlformats.org/officeDocument/2006/relationships/image" Target="../media/image577.emf"/><Relationship Id="rId25" Type="http://schemas.openxmlformats.org/officeDocument/2006/relationships/image" Target="../media/image585.emf"/><Relationship Id="rId33" Type="http://schemas.openxmlformats.org/officeDocument/2006/relationships/image" Target="../media/image593.emf"/><Relationship Id="rId38" Type="http://schemas.openxmlformats.org/officeDocument/2006/relationships/image" Target="../media/image598.emf"/><Relationship Id="rId46" Type="http://schemas.openxmlformats.org/officeDocument/2006/relationships/image" Target="../media/image606.emf"/><Relationship Id="rId59" Type="http://schemas.openxmlformats.org/officeDocument/2006/relationships/image" Target="../media/image619.emf"/></Relationships>
</file>

<file path=ppt/slides/_rels/slide11.xml.rels><?xml version="1.0" encoding="UTF-8" standalone="yes"?>
<Relationships xmlns="http://schemas.openxmlformats.org/package/2006/relationships"><Relationship Id="rId3" Type="http://schemas.openxmlformats.org/officeDocument/2006/relationships/image" Target="../media/image62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26.png"/></Relationships>
</file>

<file path=ppt/slides/_rels/slide12.xml.rels><?xml version="1.0" encoding="UTF-8" standalone="yes"?>
<Relationships xmlns="http://schemas.openxmlformats.org/package/2006/relationships"><Relationship Id="rId3" Type="http://schemas.openxmlformats.org/officeDocument/2006/relationships/image" Target="../media/image627.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29.png"/><Relationship Id="rId4" Type="http://schemas.openxmlformats.org/officeDocument/2006/relationships/image" Target="../media/image628.jpeg"/></Relationships>
</file>

<file path=ppt/slides/_rels/slide13.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635.png"/><Relationship Id="rId13" Type="http://schemas.openxmlformats.org/officeDocument/2006/relationships/image" Target="../media/image640.emf"/><Relationship Id="rId18" Type="http://schemas.openxmlformats.org/officeDocument/2006/relationships/image" Target="../media/image645.emf"/><Relationship Id="rId26" Type="http://schemas.openxmlformats.org/officeDocument/2006/relationships/image" Target="../media/image653.emf"/><Relationship Id="rId39" Type="http://schemas.openxmlformats.org/officeDocument/2006/relationships/image" Target="../media/image666.emf"/><Relationship Id="rId3" Type="http://schemas.openxmlformats.org/officeDocument/2006/relationships/image" Target="../media/image628.jpeg"/><Relationship Id="rId21" Type="http://schemas.openxmlformats.org/officeDocument/2006/relationships/image" Target="../media/image648.emf"/><Relationship Id="rId34" Type="http://schemas.openxmlformats.org/officeDocument/2006/relationships/image" Target="../media/image661.emf"/><Relationship Id="rId42" Type="http://schemas.openxmlformats.org/officeDocument/2006/relationships/image" Target="../media/image669.emf"/><Relationship Id="rId47" Type="http://schemas.openxmlformats.org/officeDocument/2006/relationships/image" Target="../media/image674.emf"/><Relationship Id="rId7" Type="http://schemas.openxmlformats.org/officeDocument/2006/relationships/image" Target="../media/image634.png"/><Relationship Id="rId12" Type="http://schemas.openxmlformats.org/officeDocument/2006/relationships/image" Target="../media/image639.emf"/><Relationship Id="rId17" Type="http://schemas.openxmlformats.org/officeDocument/2006/relationships/image" Target="../media/image644.emf"/><Relationship Id="rId25" Type="http://schemas.openxmlformats.org/officeDocument/2006/relationships/image" Target="../media/image652.emf"/><Relationship Id="rId33" Type="http://schemas.openxmlformats.org/officeDocument/2006/relationships/image" Target="../media/image660.emf"/><Relationship Id="rId38" Type="http://schemas.openxmlformats.org/officeDocument/2006/relationships/image" Target="../media/image665.emf"/><Relationship Id="rId46" Type="http://schemas.openxmlformats.org/officeDocument/2006/relationships/image" Target="../media/image673.emf"/><Relationship Id="rId2" Type="http://schemas.openxmlformats.org/officeDocument/2006/relationships/notesSlide" Target="../notesSlides/notesSlide13.xml"/><Relationship Id="rId16" Type="http://schemas.openxmlformats.org/officeDocument/2006/relationships/image" Target="../media/image643.emf"/><Relationship Id="rId20" Type="http://schemas.openxmlformats.org/officeDocument/2006/relationships/image" Target="../media/image647.emf"/><Relationship Id="rId29" Type="http://schemas.openxmlformats.org/officeDocument/2006/relationships/image" Target="../media/image656.emf"/><Relationship Id="rId41" Type="http://schemas.openxmlformats.org/officeDocument/2006/relationships/image" Target="../media/image668.emf"/><Relationship Id="rId1" Type="http://schemas.openxmlformats.org/officeDocument/2006/relationships/slideLayout" Target="../slideLayouts/slideLayout7.xml"/><Relationship Id="rId6" Type="http://schemas.openxmlformats.org/officeDocument/2006/relationships/image" Target="../media/image633.jpeg"/><Relationship Id="rId11" Type="http://schemas.openxmlformats.org/officeDocument/2006/relationships/image" Target="../media/image638.emf"/><Relationship Id="rId24" Type="http://schemas.openxmlformats.org/officeDocument/2006/relationships/image" Target="../media/image651.emf"/><Relationship Id="rId32" Type="http://schemas.openxmlformats.org/officeDocument/2006/relationships/image" Target="../media/image659.emf"/><Relationship Id="rId37" Type="http://schemas.openxmlformats.org/officeDocument/2006/relationships/image" Target="../media/image664.emf"/><Relationship Id="rId40" Type="http://schemas.openxmlformats.org/officeDocument/2006/relationships/image" Target="../media/image667.emf"/><Relationship Id="rId45" Type="http://schemas.openxmlformats.org/officeDocument/2006/relationships/image" Target="../media/image672.emf"/><Relationship Id="rId5" Type="http://schemas.openxmlformats.org/officeDocument/2006/relationships/image" Target="../media/image632.png"/><Relationship Id="rId15" Type="http://schemas.openxmlformats.org/officeDocument/2006/relationships/image" Target="../media/image642.emf"/><Relationship Id="rId23" Type="http://schemas.openxmlformats.org/officeDocument/2006/relationships/image" Target="../media/image650.emf"/><Relationship Id="rId28" Type="http://schemas.openxmlformats.org/officeDocument/2006/relationships/image" Target="../media/image655.emf"/><Relationship Id="rId36" Type="http://schemas.openxmlformats.org/officeDocument/2006/relationships/image" Target="../media/image663.emf"/><Relationship Id="rId10" Type="http://schemas.openxmlformats.org/officeDocument/2006/relationships/image" Target="../media/image637.png"/><Relationship Id="rId19" Type="http://schemas.openxmlformats.org/officeDocument/2006/relationships/image" Target="../media/image646.emf"/><Relationship Id="rId31" Type="http://schemas.openxmlformats.org/officeDocument/2006/relationships/image" Target="../media/image658.emf"/><Relationship Id="rId44" Type="http://schemas.openxmlformats.org/officeDocument/2006/relationships/image" Target="../media/image671.emf"/><Relationship Id="rId4" Type="http://schemas.openxmlformats.org/officeDocument/2006/relationships/image" Target="../media/image631.png"/><Relationship Id="rId9" Type="http://schemas.openxmlformats.org/officeDocument/2006/relationships/image" Target="../media/image636.png"/><Relationship Id="rId14" Type="http://schemas.openxmlformats.org/officeDocument/2006/relationships/image" Target="../media/image641.emf"/><Relationship Id="rId22" Type="http://schemas.openxmlformats.org/officeDocument/2006/relationships/image" Target="../media/image649.emf"/><Relationship Id="rId27" Type="http://schemas.openxmlformats.org/officeDocument/2006/relationships/image" Target="../media/image654.emf"/><Relationship Id="rId30" Type="http://schemas.openxmlformats.org/officeDocument/2006/relationships/image" Target="../media/image657.emf"/><Relationship Id="rId35" Type="http://schemas.openxmlformats.org/officeDocument/2006/relationships/image" Target="../media/image662.emf"/><Relationship Id="rId43" Type="http://schemas.openxmlformats.org/officeDocument/2006/relationships/image" Target="../media/image670.emf"/><Relationship Id="rId48" Type="http://schemas.openxmlformats.org/officeDocument/2006/relationships/image" Target="../media/image675.emf"/></Relationships>
</file>

<file path=ppt/slides/_rels/slide15.xml.rels><?xml version="1.0" encoding="UTF-8" standalone="yes"?>
<Relationships xmlns="http://schemas.openxmlformats.org/package/2006/relationships"><Relationship Id="rId3" Type="http://schemas.openxmlformats.org/officeDocument/2006/relationships/image" Target="../media/image676.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678.png"/><Relationship Id="rId5" Type="http://schemas.openxmlformats.org/officeDocument/2006/relationships/image" Target="../media/image1.jpeg"/><Relationship Id="rId4" Type="http://schemas.openxmlformats.org/officeDocument/2006/relationships/image" Target="../media/image677.png"/></Relationships>
</file>

<file path=ppt/slides/_rels/slide16.xml.rels><?xml version="1.0" encoding="UTF-8" standalone="yes"?>
<Relationships xmlns="http://schemas.openxmlformats.org/package/2006/relationships"><Relationship Id="rId8" Type="http://schemas.openxmlformats.org/officeDocument/2006/relationships/image" Target="../media/image684.emf"/><Relationship Id="rId13" Type="http://schemas.openxmlformats.org/officeDocument/2006/relationships/image" Target="../media/image689.emf"/><Relationship Id="rId3" Type="http://schemas.openxmlformats.org/officeDocument/2006/relationships/image" Target="../media/image679.jpeg"/><Relationship Id="rId7" Type="http://schemas.openxmlformats.org/officeDocument/2006/relationships/image" Target="../media/image683.emf"/><Relationship Id="rId12" Type="http://schemas.openxmlformats.org/officeDocument/2006/relationships/image" Target="../media/image688.em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682.emf"/><Relationship Id="rId11" Type="http://schemas.openxmlformats.org/officeDocument/2006/relationships/image" Target="../media/image687.emf"/><Relationship Id="rId5" Type="http://schemas.openxmlformats.org/officeDocument/2006/relationships/image" Target="../media/image681.png"/><Relationship Id="rId15" Type="http://schemas.openxmlformats.org/officeDocument/2006/relationships/image" Target="../media/image691.emf"/><Relationship Id="rId10" Type="http://schemas.openxmlformats.org/officeDocument/2006/relationships/image" Target="../media/image686.emf"/><Relationship Id="rId4" Type="http://schemas.openxmlformats.org/officeDocument/2006/relationships/image" Target="../media/image680.png"/><Relationship Id="rId9" Type="http://schemas.openxmlformats.org/officeDocument/2006/relationships/image" Target="../media/image685.emf"/><Relationship Id="rId14" Type="http://schemas.openxmlformats.org/officeDocument/2006/relationships/image" Target="../media/image690.emf"/></Relationships>
</file>

<file path=ppt/slides/_rels/slide17.xml.rels><?xml version="1.0" encoding="UTF-8" standalone="yes"?>
<Relationships xmlns="http://schemas.openxmlformats.org/package/2006/relationships"><Relationship Id="rId2" Type="http://schemas.openxmlformats.org/officeDocument/2006/relationships/image" Target="../media/image69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hyperlink" Target="http://www.izolace-beran.cz/index.php?lg=cz" TargetMode="External"/><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notesSlide" Target="../notesSlides/notesSlide1.xml"/><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3" Type="http://schemas.openxmlformats.org/officeDocument/2006/relationships/image" Target="../media/image31.emf"/><Relationship Id="rId18" Type="http://schemas.openxmlformats.org/officeDocument/2006/relationships/image" Target="../media/image36.emf"/><Relationship Id="rId26" Type="http://schemas.openxmlformats.org/officeDocument/2006/relationships/image" Target="../media/image44.emf"/><Relationship Id="rId39" Type="http://schemas.openxmlformats.org/officeDocument/2006/relationships/image" Target="../media/image57.emf"/><Relationship Id="rId21" Type="http://schemas.openxmlformats.org/officeDocument/2006/relationships/image" Target="../media/image39.emf"/><Relationship Id="rId34" Type="http://schemas.openxmlformats.org/officeDocument/2006/relationships/image" Target="../media/image52.emf"/><Relationship Id="rId42" Type="http://schemas.openxmlformats.org/officeDocument/2006/relationships/image" Target="../media/image60.emf"/><Relationship Id="rId47" Type="http://schemas.openxmlformats.org/officeDocument/2006/relationships/image" Target="../media/image65.emf"/><Relationship Id="rId50" Type="http://schemas.openxmlformats.org/officeDocument/2006/relationships/image" Target="../media/image68.emf"/><Relationship Id="rId55" Type="http://schemas.openxmlformats.org/officeDocument/2006/relationships/image" Target="../media/image73.emf"/><Relationship Id="rId63" Type="http://schemas.openxmlformats.org/officeDocument/2006/relationships/image" Target="../media/image81.emf"/><Relationship Id="rId68" Type="http://schemas.openxmlformats.org/officeDocument/2006/relationships/image" Target="../media/image86.emf"/><Relationship Id="rId76" Type="http://schemas.openxmlformats.org/officeDocument/2006/relationships/image" Target="../media/image94.emf"/><Relationship Id="rId7" Type="http://schemas.openxmlformats.org/officeDocument/2006/relationships/image" Target="../media/image25.emf"/><Relationship Id="rId71" Type="http://schemas.openxmlformats.org/officeDocument/2006/relationships/image" Target="../media/image89.emf"/><Relationship Id="rId2" Type="http://schemas.openxmlformats.org/officeDocument/2006/relationships/notesSlide" Target="../notesSlides/notesSlide3.xml"/><Relationship Id="rId16" Type="http://schemas.openxmlformats.org/officeDocument/2006/relationships/image" Target="../media/image34.emf"/><Relationship Id="rId29" Type="http://schemas.openxmlformats.org/officeDocument/2006/relationships/image" Target="../media/image47.emf"/><Relationship Id="rId11" Type="http://schemas.openxmlformats.org/officeDocument/2006/relationships/image" Target="../media/image29.emf"/><Relationship Id="rId24" Type="http://schemas.openxmlformats.org/officeDocument/2006/relationships/image" Target="../media/image42.emf"/><Relationship Id="rId32" Type="http://schemas.openxmlformats.org/officeDocument/2006/relationships/image" Target="../media/image50.emf"/><Relationship Id="rId37" Type="http://schemas.openxmlformats.org/officeDocument/2006/relationships/image" Target="../media/image55.emf"/><Relationship Id="rId40" Type="http://schemas.openxmlformats.org/officeDocument/2006/relationships/image" Target="../media/image58.emf"/><Relationship Id="rId45" Type="http://schemas.openxmlformats.org/officeDocument/2006/relationships/image" Target="../media/image63.emf"/><Relationship Id="rId53" Type="http://schemas.openxmlformats.org/officeDocument/2006/relationships/image" Target="../media/image71.emf"/><Relationship Id="rId58" Type="http://schemas.openxmlformats.org/officeDocument/2006/relationships/image" Target="../media/image76.emf"/><Relationship Id="rId66" Type="http://schemas.openxmlformats.org/officeDocument/2006/relationships/image" Target="../media/image84.emf"/><Relationship Id="rId74" Type="http://schemas.openxmlformats.org/officeDocument/2006/relationships/image" Target="../media/image92.emf"/><Relationship Id="rId79" Type="http://schemas.openxmlformats.org/officeDocument/2006/relationships/image" Target="../media/image97.emf"/><Relationship Id="rId5" Type="http://schemas.openxmlformats.org/officeDocument/2006/relationships/image" Target="../media/image23.png"/><Relationship Id="rId61" Type="http://schemas.openxmlformats.org/officeDocument/2006/relationships/image" Target="../media/image79.emf"/><Relationship Id="rId82" Type="http://schemas.openxmlformats.org/officeDocument/2006/relationships/image" Target="../media/image100.emf"/><Relationship Id="rId10" Type="http://schemas.openxmlformats.org/officeDocument/2006/relationships/image" Target="../media/image28.emf"/><Relationship Id="rId19" Type="http://schemas.openxmlformats.org/officeDocument/2006/relationships/image" Target="../media/image37.emf"/><Relationship Id="rId31" Type="http://schemas.openxmlformats.org/officeDocument/2006/relationships/image" Target="../media/image49.emf"/><Relationship Id="rId44" Type="http://schemas.openxmlformats.org/officeDocument/2006/relationships/image" Target="../media/image62.emf"/><Relationship Id="rId52" Type="http://schemas.openxmlformats.org/officeDocument/2006/relationships/image" Target="../media/image70.emf"/><Relationship Id="rId60" Type="http://schemas.openxmlformats.org/officeDocument/2006/relationships/image" Target="../media/image78.emf"/><Relationship Id="rId65" Type="http://schemas.openxmlformats.org/officeDocument/2006/relationships/image" Target="../media/image83.emf"/><Relationship Id="rId73" Type="http://schemas.openxmlformats.org/officeDocument/2006/relationships/image" Target="../media/image91.emf"/><Relationship Id="rId78" Type="http://schemas.openxmlformats.org/officeDocument/2006/relationships/image" Target="../media/image96.emf"/><Relationship Id="rId81" Type="http://schemas.openxmlformats.org/officeDocument/2006/relationships/image" Target="../media/image99.emf"/><Relationship Id="rId4" Type="http://schemas.openxmlformats.org/officeDocument/2006/relationships/image" Target="../media/image22.jpeg"/><Relationship Id="rId9" Type="http://schemas.openxmlformats.org/officeDocument/2006/relationships/image" Target="../media/image27.emf"/><Relationship Id="rId14" Type="http://schemas.openxmlformats.org/officeDocument/2006/relationships/image" Target="../media/image32.emf"/><Relationship Id="rId22" Type="http://schemas.openxmlformats.org/officeDocument/2006/relationships/image" Target="../media/image40.emf"/><Relationship Id="rId27" Type="http://schemas.openxmlformats.org/officeDocument/2006/relationships/image" Target="../media/image45.emf"/><Relationship Id="rId30" Type="http://schemas.openxmlformats.org/officeDocument/2006/relationships/image" Target="../media/image48.emf"/><Relationship Id="rId35" Type="http://schemas.openxmlformats.org/officeDocument/2006/relationships/image" Target="../media/image53.emf"/><Relationship Id="rId43" Type="http://schemas.openxmlformats.org/officeDocument/2006/relationships/image" Target="../media/image61.emf"/><Relationship Id="rId48" Type="http://schemas.openxmlformats.org/officeDocument/2006/relationships/image" Target="../media/image66.emf"/><Relationship Id="rId56" Type="http://schemas.openxmlformats.org/officeDocument/2006/relationships/image" Target="../media/image74.emf"/><Relationship Id="rId64" Type="http://schemas.openxmlformats.org/officeDocument/2006/relationships/image" Target="../media/image82.emf"/><Relationship Id="rId69" Type="http://schemas.openxmlformats.org/officeDocument/2006/relationships/image" Target="../media/image87.emf"/><Relationship Id="rId77" Type="http://schemas.openxmlformats.org/officeDocument/2006/relationships/image" Target="../media/image95.emf"/><Relationship Id="rId8" Type="http://schemas.openxmlformats.org/officeDocument/2006/relationships/image" Target="../media/image26.emf"/><Relationship Id="rId51" Type="http://schemas.openxmlformats.org/officeDocument/2006/relationships/image" Target="../media/image69.emf"/><Relationship Id="rId72" Type="http://schemas.openxmlformats.org/officeDocument/2006/relationships/image" Target="../media/image90.emf"/><Relationship Id="rId80" Type="http://schemas.openxmlformats.org/officeDocument/2006/relationships/image" Target="../media/image98.emf"/><Relationship Id="rId3" Type="http://schemas.openxmlformats.org/officeDocument/2006/relationships/image" Target="../media/image21.png"/><Relationship Id="rId12" Type="http://schemas.openxmlformats.org/officeDocument/2006/relationships/image" Target="../media/image30.emf"/><Relationship Id="rId17" Type="http://schemas.openxmlformats.org/officeDocument/2006/relationships/image" Target="../media/image35.emf"/><Relationship Id="rId25" Type="http://schemas.openxmlformats.org/officeDocument/2006/relationships/image" Target="../media/image43.emf"/><Relationship Id="rId33" Type="http://schemas.openxmlformats.org/officeDocument/2006/relationships/image" Target="../media/image51.emf"/><Relationship Id="rId38" Type="http://schemas.openxmlformats.org/officeDocument/2006/relationships/image" Target="../media/image56.emf"/><Relationship Id="rId46" Type="http://schemas.openxmlformats.org/officeDocument/2006/relationships/image" Target="../media/image64.emf"/><Relationship Id="rId59" Type="http://schemas.openxmlformats.org/officeDocument/2006/relationships/image" Target="../media/image77.emf"/><Relationship Id="rId67" Type="http://schemas.openxmlformats.org/officeDocument/2006/relationships/image" Target="../media/image85.emf"/><Relationship Id="rId20" Type="http://schemas.openxmlformats.org/officeDocument/2006/relationships/image" Target="../media/image38.emf"/><Relationship Id="rId41" Type="http://schemas.openxmlformats.org/officeDocument/2006/relationships/image" Target="../media/image59.emf"/><Relationship Id="rId54" Type="http://schemas.openxmlformats.org/officeDocument/2006/relationships/image" Target="../media/image72.emf"/><Relationship Id="rId62" Type="http://schemas.openxmlformats.org/officeDocument/2006/relationships/image" Target="../media/image80.emf"/><Relationship Id="rId70" Type="http://schemas.openxmlformats.org/officeDocument/2006/relationships/image" Target="../media/image88.emf"/><Relationship Id="rId75" Type="http://schemas.openxmlformats.org/officeDocument/2006/relationships/image" Target="../media/image93.emf"/><Relationship Id="rId83" Type="http://schemas.openxmlformats.org/officeDocument/2006/relationships/image" Target="../media/image101.emf"/><Relationship Id="rId1" Type="http://schemas.openxmlformats.org/officeDocument/2006/relationships/slideLayout" Target="../slideLayouts/slideLayout4.xml"/><Relationship Id="rId6" Type="http://schemas.openxmlformats.org/officeDocument/2006/relationships/image" Target="../media/image24.emf"/><Relationship Id="rId15" Type="http://schemas.openxmlformats.org/officeDocument/2006/relationships/image" Target="../media/image33.emf"/><Relationship Id="rId23" Type="http://schemas.openxmlformats.org/officeDocument/2006/relationships/image" Target="../media/image41.emf"/><Relationship Id="rId28" Type="http://schemas.openxmlformats.org/officeDocument/2006/relationships/image" Target="../media/image46.emf"/><Relationship Id="rId36" Type="http://schemas.openxmlformats.org/officeDocument/2006/relationships/image" Target="../media/image54.emf"/><Relationship Id="rId49" Type="http://schemas.openxmlformats.org/officeDocument/2006/relationships/image" Target="../media/image67.emf"/><Relationship Id="rId57" Type="http://schemas.openxmlformats.org/officeDocument/2006/relationships/image" Target="../media/image75.emf"/></Relationships>
</file>

<file path=ppt/slides/_rels/slide5.xml.rels><?xml version="1.0" encoding="UTF-8" standalone="yes"?>
<Relationships xmlns="http://schemas.openxmlformats.org/package/2006/relationships"><Relationship Id="rId26" Type="http://schemas.openxmlformats.org/officeDocument/2006/relationships/image" Target="../media/image125.emf"/><Relationship Id="rId117" Type="http://schemas.openxmlformats.org/officeDocument/2006/relationships/image" Target="../media/image216.emf"/><Relationship Id="rId21" Type="http://schemas.openxmlformats.org/officeDocument/2006/relationships/image" Target="../media/image120.emf"/><Relationship Id="rId42" Type="http://schemas.openxmlformats.org/officeDocument/2006/relationships/image" Target="../media/image141.emf"/><Relationship Id="rId47" Type="http://schemas.openxmlformats.org/officeDocument/2006/relationships/image" Target="../media/image146.emf"/><Relationship Id="rId63" Type="http://schemas.openxmlformats.org/officeDocument/2006/relationships/image" Target="../media/image162.emf"/><Relationship Id="rId68" Type="http://schemas.openxmlformats.org/officeDocument/2006/relationships/image" Target="../media/image167.emf"/><Relationship Id="rId84" Type="http://schemas.openxmlformats.org/officeDocument/2006/relationships/image" Target="../media/image183.emf"/><Relationship Id="rId89" Type="http://schemas.openxmlformats.org/officeDocument/2006/relationships/image" Target="../media/image188.emf"/><Relationship Id="rId112" Type="http://schemas.openxmlformats.org/officeDocument/2006/relationships/image" Target="../media/image211.emf"/><Relationship Id="rId133" Type="http://schemas.openxmlformats.org/officeDocument/2006/relationships/image" Target="../media/image232.emf"/><Relationship Id="rId138" Type="http://schemas.openxmlformats.org/officeDocument/2006/relationships/image" Target="../media/image237.emf"/><Relationship Id="rId154" Type="http://schemas.openxmlformats.org/officeDocument/2006/relationships/image" Target="../media/image253.emf"/><Relationship Id="rId159" Type="http://schemas.openxmlformats.org/officeDocument/2006/relationships/image" Target="../media/image258.emf"/><Relationship Id="rId16" Type="http://schemas.openxmlformats.org/officeDocument/2006/relationships/image" Target="../media/image115.emf"/><Relationship Id="rId107" Type="http://schemas.openxmlformats.org/officeDocument/2006/relationships/image" Target="../media/image206.emf"/><Relationship Id="rId11" Type="http://schemas.openxmlformats.org/officeDocument/2006/relationships/image" Target="../media/image110.emf"/><Relationship Id="rId32" Type="http://schemas.openxmlformats.org/officeDocument/2006/relationships/image" Target="../media/image131.emf"/><Relationship Id="rId37" Type="http://schemas.openxmlformats.org/officeDocument/2006/relationships/image" Target="../media/image136.emf"/><Relationship Id="rId53" Type="http://schemas.openxmlformats.org/officeDocument/2006/relationships/image" Target="../media/image152.emf"/><Relationship Id="rId58" Type="http://schemas.openxmlformats.org/officeDocument/2006/relationships/image" Target="../media/image157.emf"/><Relationship Id="rId74" Type="http://schemas.openxmlformats.org/officeDocument/2006/relationships/image" Target="../media/image173.emf"/><Relationship Id="rId79" Type="http://schemas.openxmlformats.org/officeDocument/2006/relationships/image" Target="../media/image178.emf"/><Relationship Id="rId102" Type="http://schemas.openxmlformats.org/officeDocument/2006/relationships/image" Target="../media/image201.emf"/><Relationship Id="rId123" Type="http://schemas.openxmlformats.org/officeDocument/2006/relationships/image" Target="../media/image222.emf"/><Relationship Id="rId128" Type="http://schemas.openxmlformats.org/officeDocument/2006/relationships/image" Target="../media/image227.emf"/><Relationship Id="rId144" Type="http://schemas.openxmlformats.org/officeDocument/2006/relationships/image" Target="../media/image243.emf"/><Relationship Id="rId149" Type="http://schemas.openxmlformats.org/officeDocument/2006/relationships/image" Target="../media/image248.emf"/><Relationship Id="rId5" Type="http://schemas.openxmlformats.org/officeDocument/2006/relationships/image" Target="../media/image104.jpeg"/><Relationship Id="rId90" Type="http://schemas.openxmlformats.org/officeDocument/2006/relationships/image" Target="../media/image189.emf"/><Relationship Id="rId95" Type="http://schemas.openxmlformats.org/officeDocument/2006/relationships/image" Target="../media/image194.emf"/><Relationship Id="rId160" Type="http://schemas.openxmlformats.org/officeDocument/2006/relationships/image" Target="../media/image259.emf"/><Relationship Id="rId165" Type="http://schemas.openxmlformats.org/officeDocument/2006/relationships/image" Target="../media/image264.emf"/><Relationship Id="rId22" Type="http://schemas.openxmlformats.org/officeDocument/2006/relationships/image" Target="../media/image121.emf"/><Relationship Id="rId27" Type="http://schemas.openxmlformats.org/officeDocument/2006/relationships/image" Target="../media/image126.emf"/><Relationship Id="rId43" Type="http://schemas.openxmlformats.org/officeDocument/2006/relationships/image" Target="../media/image142.emf"/><Relationship Id="rId48" Type="http://schemas.openxmlformats.org/officeDocument/2006/relationships/image" Target="../media/image147.emf"/><Relationship Id="rId64" Type="http://schemas.openxmlformats.org/officeDocument/2006/relationships/image" Target="../media/image163.emf"/><Relationship Id="rId69" Type="http://schemas.openxmlformats.org/officeDocument/2006/relationships/image" Target="../media/image168.emf"/><Relationship Id="rId113" Type="http://schemas.openxmlformats.org/officeDocument/2006/relationships/image" Target="../media/image212.emf"/><Relationship Id="rId118" Type="http://schemas.openxmlformats.org/officeDocument/2006/relationships/image" Target="../media/image217.emf"/><Relationship Id="rId134" Type="http://schemas.openxmlformats.org/officeDocument/2006/relationships/image" Target="../media/image233.emf"/><Relationship Id="rId139" Type="http://schemas.openxmlformats.org/officeDocument/2006/relationships/image" Target="../media/image238.emf"/><Relationship Id="rId80" Type="http://schemas.openxmlformats.org/officeDocument/2006/relationships/image" Target="../media/image179.emf"/><Relationship Id="rId85" Type="http://schemas.openxmlformats.org/officeDocument/2006/relationships/image" Target="../media/image184.emf"/><Relationship Id="rId150" Type="http://schemas.openxmlformats.org/officeDocument/2006/relationships/image" Target="../media/image249.emf"/><Relationship Id="rId155" Type="http://schemas.openxmlformats.org/officeDocument/2006/relationships/image" Target="../media/image254.emf"/><Relationship Id="rId12" Type="http://schemas.openxmlformats.org/officeDocument/2006/relationships/image" Target="../media/image111.emf"/><Relationship Id="rId17" Type="http://schemas.openxmlformats.org/officeDocument/2006/relationships/image" Target="../media/image116.emf"/><Relationship Id="rId33" Type="http://schemas.openxmlformats.org/officeDocument/2006/relationships/image" Target="../media/image132.emf"/><Relationship Id="rId38" Type="http://schemas.openxmlformats.org/officeDocument/2006/relationships/image" Target="../media/image137.emf"/><Relationship Id="rId59" Type="http://schemas.openxmlformats.org/officeDocument/2006/relationships/image" Target="../media/image158.emf"/><Relationship Id="rId103" Type="http://schemas.openxmlformats.org/officeDocument/2006/relationships/image" Target="../media/image202.emf"/><Relationship Id="rId108" Type="http://schemas.openxmlformats.org/officeDocument/2006/relationships/image" Target="../media/image207.emf"/><Relationship Id="rId124" Type="http://schemas.openxmlformats.org/officeDocument/2006/relationships/image" Target="../media/image223.emf"/><Relationship Id="rId129" Type="http://schemas.openxmlformats.org/officeDocument/2006/relationships/image" Target="../media/image228.emf"/><Relationship Id="rId54" Type="http://schemas.openxmlformats.org/officeDocument/2006/relationships/image" Target="../media/image153.emf"/><Relationship Id="rId70" Type="http://schemas.openxmlformats.org/officeDocument/2006/relationships/image" Target="../media/image169.emf"/><Relationship Id="rId75" Type="http://schemas.openxmlformats.org/officeDocument/2006/relationships/image" Target="../media/image174.emf"/><Relationship Id="rId91" Type="http://schemas.openxmlformats.org/officeDocument/2006/relationships/image" Target="../media/image190.emf"/><Relationship Id="rId96" Type="http://schemas.openxmlformats.org/officeDocument/2006/relationships/image" Target="../media/image195.emf"/><Relationship Id="rId140" Type="http://schemas.openxmlformats.org/officeDocument/2006/relationships/image" Target="../media/image239.emf"/><Relationship Id="rId145" Type="http://schemas.openxmlformats.org/officeDocument/2006/relationships/image" Target="../media/image244.emf"/><Relationship Id="rId161" Type="http://schemas.openxmlformats.org/officeDocument/2006/relationships/image" Target="../media/image260.emf"/><Relationship Id="rId166" Type="http://schemas.openxmlformats.org/officeDocument/2006/relationships/image" Target="../media/image265.emf"/><Relationship Id="rId1" Type="http://schemas.openxmlformats.org/officeDocument/2006/relationships/slideLayout" Target="../slideLayouts/slideLayout4.xml"/><Relationship Id="rId6" Type="http://schemas.openxmlformats.org/officeDocument/2006/relationships/image" Target="../media/image105.png"/><Relationship Id="rId15" Type="http://schemas.openxmlformats.org/officeDocument/2006/relationships/image" Target="../media/image114.emf"/><Relationship Id="rId23" Type="http://schemas.openxmlformats.org/officeDocument/2006/relationships/image" Target="../media/image122.emf"/><Relationship Id="rId28" Type="http://schemas.openxmlformats.org/officeDocument/2006/relationships/image" Target="../media/image127.emf"/><Relationship Id="rId36" Type="http://schemas.openxmlformats.org/officeDocument/2006/relationships/image" Target="../media/image135.emf"/><Relationship Id="rId49" Type="http://schemas.openxmlformats.org/officeDocument/2006/relationships/image" Target="../media/image148.emf"/><Relationship Id="rId57" Type="http://schemas.openxmlformats.org/officeDocument/2006/relationships/image" Target="../media/image156.emf"/><Relationship Id="rId106" Type="http://schemas.openxmlformats.org/officeDocument/2006/relationships/image" Target="../media/image205.emf"/><Relationship Id="rId114" Type="http://schemas.openxmlformats.org/officeDocument/2006/relationships/image" Target="../media/image213.emf"/><Relationship Id="rId119" Type="http://schemas.openxmlformats.org/officeDocument/2006/relationships/image" Target="../media/image218.emf"/><Relationship Id="rId127" Type="http://schemas.openxmlformats.org/officeDocument/2006/relationships/image" Target="../media/image226.emf"/><Relationship Id="rId10" Type="http://schemas.openxmlformats.org/officeDocument/2006/relationships/image" Target="../media/image109.emf"/><Relationship Id="rId31" Type="http://schemas.openxmlformats.org/officeDocument/2006/relationships/image" Target="../media/image130.emf"/><Relationship Id="rId44" Type="http://schemas.openxmlformats.org/officeDocument/2006/relationships/image" Target="../media/image143.emf"/><Relationship Id="rId52" Type="http://schemas.openxmlformats.org/officeDocument/2006/relationships/image" Target="../media/image151.emf"/><Relationship Id="rId60" Type="http://schemas.openxmlformats.org/officeDocument/2006/relationships/image" Target="../media/image159.emf"/><Relationship Id="rId65" Type="http://schemas.openxmlformats.org/officeDocument/2006/relationships/image" Target="../media/image164.emf"/><Relationship Id="rId73" Type="http://schemas.openxmlformats.org/officeDocument/2006/relationships/image" Target="../media/image172.emf"/><Relationship Id="rId78" Type="http://schemas.openxmlformats.org/officeDocument/2006/relationships/image" Target="../media/image177.emf"/><Relationship Id="rId81" Type="http://schemas.openxmlformats.org/officeDocument/2006/relationships/image" Target="../media/image180.emf"/><Relationship Id="rId86" Type="http://schemas.openxmlformats.org/officeDocument/2006/relationships/image" Target="../media/image185.emf"/><Relationship Id="rId94" Type="http://schemas.openxmlformats.org/officeDocument/2006/relationships/image" Target="../media/image193.emf"/><Relationship Id="rId99" Type="http://schemas.openxmlformats.org/officeDocument/2006/relationships/image" Target="../media/image198.emf"/><Relationship Id="rId101" Type="http://schemas.openxmlformats.org/officeDocument/2006/relationships/image" Target="../media/image200.emf"/><Relationship Id="rId122" Type="http://schemas.openxmlformats.org/officeDocument/2006/relationships/image" Target="../media/image221.emf"/><Relationship Id="rId130" Type="http://schemas.openxmlformats.org/officeDocument/2006/relationships/image" Target="../media/image229.emf"/><Relationship Id="rId135" Type="http://schemas.openxmlformats.org/officeDocument/2006/relationships/image" Target="../media/image234.emf"/><Relationship Id="rId143" Type="http://schemas.openxmlformats.org/officeDocument/2006/relationships/image" Target="../media/image242.emf"/><Relationship Id="rId148" Type="http://schemas.openxmlformats.org/officeDocument/2006/relationships/image" Target="../media/image247.emf"/><Relationship Id="rId151" Type="http://schemas.openxmlformats.org/officeDocument/2006/relationships/image" Target="../media/image250.emf"/><Relationship Id="rId156" Type="http://schemas.openxmlformats.org/officeDocument/2006/relationships/image" Target="../media/image255.emf"/><Relationship Id="rId164" Type="http://schemas.openxmlformats.org/officeDocument/2006/relationships/image" Target="../media/image263.emf"/><Relationship Id="rId4" Type="http://schemas.openxmlformats.org/officeDocument/2006/relationships/image" Target="../media/image103.png"/><Relationship Id="rId9" Type="http://schemas.openxmlformats.org/officeDocument/2006/relationships/image" Target="../media/image108.emf"/><Relationship Id="rId13" Type="http://schemas.openxmlformats.org/officeDocument/2006/relationships/image" Target="../media/image112.emf"/><Relationship Id="rId18" Type="http://schemas.openxmlformats.org/officeDocument/2006/relationships/image" Target="../media/image117.emf"/><Relationship Id="rId39" Type="http://schemas.openxmlformats.org/officeDocument/2006/relationships/image" Target="../media/image138.emf"/><Relationship Id="rId109" Type="http://schemas.openxmlformats.org/officeDocument/2006/relationships/image" Target="../media/image208.emf"/><Relationship Id="rId34" Type="http://schemas.openxmlformats.org/officeDocument/2006/relationships/image" Target="../media/image133.emf"/><Relationship Id="rId50" Type="http://schemas.openxmlformats.org/officeDocument/2006/relationships/image" Target="../media/image149.emf"/><Relationship Id="rId55" Type="http://schemas.openxmlformats.org/officeDocument/2006/relationships/image" Target="../media/image154.emf"/><Relationship Id="rId76" Type="http://schemas.openxmlformats.org/officeDocument/2006/relationships/image" Target="../media/image175.emf"/><Relationship Id="rId97" Type="http://schemas.openxmlformats.org/officeDocument/2006/relationships/image" Target="../media/image196.emf"/><Relationship Id="rId104" Type="http://schemas.openxmlformats.org/officeDocument/2006/relationships/image" Target="../media/image203.emf"/><Relationship Id="rId120" Type="http://schemas.openxmlformats.org/officeDocument/2006/relationships/image" Target="../media/image219.emf"/><Relationship Id="rId125" Type="http://schemas.openxmlformats.org/officeDocument/2006/relationships/image" Target="../media/image224.emf"/><Relationship Id="rId141" Type="http://schemas.openxmlformats.org/officeDocument/2006/relationships/image" Target="../media/image240.emf"/><Relationship Id="rId146" Type="http://schemas.openxmlformats.org/officeDocument/2006/relationships/image" Target="../media/image245.emf"/><Relationship Id="rId167" Type="http://schemas.openxmlformats.org/officeDocument/2006/relationships/image" Target="../media/image266.emf"/><Relationship Id="rId7" Type="http://schemas.openxmlformats.org/officeDocument/2006/relationships/image" Target="../media/image106.emf"/><Relationship Id="rId71" Type="http://schemas.openxmlformats.org/officeDocument/2006/relationships/image" Target="../media/image170.emf"/><Relationship Id="rId92" Type="http://schemas.openxmlformats.org/officeDocument/2006/relationships/image" Target="../media/image191.emf"/><Relationship Id="rId162" Type="http://schemas.openxmlformats.org/officeDocument/2006/relationships/image" Target="../media/image261.emf"/><Relationship Id="rId2" Type="http://schemas.openxmlformats.org/officeDocument/2006/relationships/notesSlide" Target="../notesSlides/notesSlide4.xml"/><Relationship Id="rId29" Type="http://schemas.openxmlformats.org/officeDocument/2006/relationships/image" Target="../media/image128.emf"/><Relationship Id="rId24" Type="http://schemas.openxmlformats.org/officeDocument/2006/relationships/image" Target="../media/image123.emf"/><Relationship Id="rId40" Type="http://schemas.openxmlformats.org/officeDocument/2006/relationships/image" Target="../media/image139.emf"/><Relationship Id="rId45" Type="http://schemas.openxmlformats.org/officeDocument/2006/relationships/image" Target="../media/image144.emf"/><Relationship Id="rId66" Type="http://schemas.openxmlformats.org/officeDocument/2006/relationships/image" Target="../media/image165.emf"/><Relationship Id="rId87" Type="http://schemas.openxmlformats.org/officeDocument/2006/relationships/image" Target="../media/image186.emf"/><Relationship Id="rId110" Type="http://schemas.openxmlformats.org/officeDocument/2006/relationships/image" Target="../media/image209.emf"/><Relationship Id="rId115" Type="http://schemas.openxmlformats.org/officeDocument/2006/relationships/image" Target="../media/image214.emf"/><Relationship Id="rId131" Type="http://schemas.openxmlformats.org/officeDocument/2006/relationships/image" Target="../media/image230.emf"/><Relationship Id="rId136" Type="http://schemas.openxmlformats.org/officeDocument/2006/relationships/image" Target="../media/image235.emf"/><Relationship Id="rId157" Type="http://schemas.openxmlformats.org/officeDocument/2006/relationships/image" Target="../media/image256.emf"/><Relationship Id="rId61" Type="http://schemas.openxmlformats.org/officeDocument/2006/relationships/image" Target="../media/image160.emf"/><Relationship Id="rId82" Type="http://schemas.openxmlformats.org/officeDocument/2006/relationships/image" Target="../media/image181.emf"/><Relationship Id="rId152" Type="http://schemas.openxmlformats.org/officeDocument/2006/relationships/image" Target="../media/image251.emf"/><Relationship Id="rId19" Type="http://schemas.openxmlformats.org/officeDocument/2006/relationships/image" Target="../media/image118.emf"/><Relationship Id="rId14" Type="http://schemas.openxmlformats.org/officeDocument/2006/relationships/image" Target="../media/image113.emf"/><Relationship Id="rId30" Type="http://schemas.openxmlformats.org/officeDocument/2006/relationships/image" Target="../media/image129.emf"/><Relationship Id="rId35" Type="http://schemas.openxmlformats.org/officeDocument/2006/relationships/image" Target="../media/image134.emf"/><Relationship Id="rId56" Type="http://schemas.openxmlformats.org/officeDocument/2006/relationships/image" Target="../media/image155.emf"/><Relationship Id="rId77" Type="http://schemas.openxmlformats.org/officeDocument/2006/relationships/image" Target="../media/image176.emf"/><Relationship Id="rId100" Type="http://schemas.openxmlformats.org/officeDocument/2006/relationships/image" Target="../media/image199.emf"/><Relationship Id="rId105" Type="http://schemas.openxmlformats.org/officeDocument/2006/relationships/image" Target="../media/image204.emf"/><Relationship Id="rId126" Type="http://schemas.openxmlformats.org/officeDocument/2006/relationships/image" Target="../media/image225.emf"/><Relationship Id="rId147" Type="http://schemas.openxmlformats.org/officeDocument/2006/relationships/image" Target="../media/image246.emf"/><Relationship Id="rId168" Type="http://schemas.openxmlformats.org/officeDocument/2006/relationships/image" Target="../media/image267.emf"/><Relationship Id="rId8" Type="http://schemas.openxmlformats.org/officeDocument/2006/relationships/image" Target="../media/image107.emf"/><Relationship Id="rId51" Type="http://schemas.openxmlformats.org/officeDocument/2006/relationships/image" Target="../media/image150.emf"/><Relationship Id="rId72" Type="http://schemas.openxmlformats.org/officeDocument/2006/relationships/image" Target="../media/image171.emf"/><Relationship Id="rId93" Type="http://schemas.openxmlformats.org/officeDocument/2006/relationships/image" Target="../media/image192.emf"/><Relationship Id="rId98" Type="http://schemas.openxmlformats.org/officeDocument/2006/relationships/image" Target="../media/image197.emf"/><Relationship Id="rId121" Type="http://schemas.openxmlformats.org/officeDocument/2006/relationships/image" Target="../media/image220.emf"/><Relationship Id="rId142" Type="http://schemas.openxmlformats.org/officeDocument/2006/relationships/image" Target="../media/image241.emf"/><Relationship Id="rId163" Type="http://schemas.openxmlformats.org/officeDocument/2006/relationships/image" Target="../media/image262.emf"/><Relationship Id="rId3" Type="http://schemas.openxmlformats.org/officeDocument/2006/relationships/image" Target="../media/image102.jpeg"/><Relationship Id="rId25" Type="http://schemas.openxmlformats.org/officeDocument/2006/relationships/image" Target="../media/image124.emf"/><Relationship Id="rId46" Type="http://schemas.openxmlformats.org/officeDocument/2006/relationships/image" Target="../media/image145.emf"/><Relationship Id="rId67" Type="http://schemas.openxmlformats.org/officeDocument/2006/relationships/image" Target="../media/image166.emf"/><Relationship Id="rId116" Type="http://schemas.openxmlformats.org/officeDocument/2006/relationships/image" Target="../media/image215.emf"/><Relationship Id="rId137" Type="http://schemas.openxmlformats.org/officeDocument/2006/relationships/image" Target="../media/image236.emf"/><Relationship Id="rId158" Type="http://schemas.openxmlformats.org/officeDocument/2006/relationships/image" Target="../media/image257.emf"/><Relationship Id="rId20" Type="http://schemas.openxmlformats.org/officeDocument/2006/relationships/image" Target="../media/image119.emf"/><Relationship Id="rId41" Type="http://schemas.openxmlformats.org/officeDocument/2006/relationships/image" Target="../media/image140.emf"/><Relationship Id="rId62" Type="http://schemas.openxmlformats.org/officeDocument/2006/relationships/image" Target="../media/image161.emf"/><Relationship Id="rId83" Type="http://schemas.openxmlformats.org/officeDocument/2006/relationships/image" Target="../media/image182.emf"/><Relationship Id="rId88" Type="http://schemas.openxmlformats.org/officeDocument/2006/relationships/image" Target="../media/image187.emf"/><Relationship Id="rId111" Type="http://schemas.openxmlformats.org/officeDocument/2006/relationships/image" Target="../media/image210.emf"/><Relationship Id="rId132" Type="http://schemas.openxmlformats.org/officeDocument/2006/relationships/image" Target="../media/image231.emf"/><Relationship Id="rId153" Type="http://schemas.openxmlformats.org/officeDocument/2006/relationships/image" Target="../media/image252.emf"/></Relationships>
</file>

<file path=ppt/slides/_rels/slide6.xml.rels><?xml version="1.0" encoding="UTF-8" standalone="yes"?>
<Relationships xmlns="http://schemas.openxmlformats.org/package/2006/relationships"><Relationship Id="rId13" Type="http://schemas.openxmlformats.org/officeDocument/2006/relationships/image" Target="../media/image278.emf"/><Relationship Id="rId18" Type="http://schemas.openxmlformats.org/officeDocument/2006/relationships/image" Target="../media/image283.emf"/><Relationship Id="rId26" Type="http://schemas.openxmlformats.org/officeDocument/2006/relationships/image" Target="../media/image291.emf"/><Relationship Id="rId39" Type="http://schemas.openxmlformats.org/officeDocument/2006/relationships/image" Target="../media/image304.emf"/><Relationship Id="rId21" Type="http://schemas.openxmlformats.org/officeDocument/2006/relationships/image" Target="../media/image286.emf"/><Relationship Id="rId34" Type="http://schemas.openxmlformats.org/officeDocument/2006/relationships/image" Target="../media/image299.emf"/><Relationship Id="rId42" Type="http://schemas.openxmlformats.org/officeDocument/2006/relationships/image" Target="../media/image307.emf"/><Relationship Id="rId47" Type="http://schemas.openxmlformats.org/officeDocument/2006/relationships/image" Target="../media/image312.emf"/><Relationship Id="rId50" Type="http://schemas.openxmlformats.org/officeDocument/2006/relationships/image" Target="../media/image315.emf"/><Relationship Id="rId55" Type="http://schemas.openxmlformats.org/officeDocument/2006/relationships/image" Target="../media/image320.emf"/><Relationship Id="rId63" Type="http://schemas.openxmlformats.org/officeDocument/2006/relationships/image" Target="../media/image328.emf"/><Relationship Id="rId68" Type="http://schemas.openxmlformats.org/officeDocument/2006/relationships/image" Target="../media/image333.emf"/><Relationship Id="rId76" Type="http://schemas.openxmlformats.org/officeDocument/2006/relationships/image" Target="../media/image341.emf"/><Relationship Id="rId7" Type="http://schemas.openxmlformats.org/officeDocument/2006/relationships/image" Target="../media/image272.emf"/><Relationship Id="rId71" Type="http://schemas.openxmlformats.org/officeDocument/2006/relationships/image" Target="../media/image336.emf"/><Relationship Id="rId2" Type="http://schemas.openxmlformats.org/officeDocument/2006/relationships/notesSlide" Target="../notesSlides/notesSlide5.xml"/><Relationship Id="rId16" Type="http://schemas.openxmlformats.org/officeDocument/2006/relationships/image" Target="../media/image281.emf"/><Relationship Id="rId29" Type="http://schemas.openxmlformats.org/officeDocument/2006/relationships/image" Target="../media/image294.emf"/><Relationship Id="rId11" Type="http://schemas.openxmlformats.org/officeDocument/2006/relationships/image" Target="../media/image276.emf"/><Relationship Id="rId24" Type="http://schemas.openxmlformats.org/officeDocument/2006/relationships/image" Target="../media/image289.emf"/><Relationship Id="rId32" Type="http://schemas.openxmlformats.org/officeDocument/2006/relationships/image" Target="../media/image297.emf"/><Relationship Id="rId37" Type="http://schemas.openxmlformats.org/officeDocument/2006/relationships/image" Target="../media/image302.emf"/><Relationship Id="rId40" Type="http://schemas.openxmlformats.org/officeDocument/2006/relationships/image" Target="../media/image305.emf"/><Relationship Id="rId45" Type="http://schemas.openxmlformats.org/officeDocument/2006/relationships/image" Target="../media/image310.emf"/><Relationship Id="rId53" Type="http://schemas.openxmlformats.org/officeDocument/2006/relationships/image" Target="../media/image318.emf"/><Relationship Id="rId58" Type="http://schemas.openxmlformats.org/officeDocument/2006/relationships/image" Target="../media/image323.emf"/><Relationship Id="rId66" Type="http://schemas.openxmlformats.org/officeDocument/2006/relationships/image" Target="../media/image331.emf"/><Relationship Id="rId74" Type="http://schemas.openxmlformats.org/officeDocument/2006/relationships/image" Target="../media/image339.emf"/><Relationship Id="rId5" Type="http://schemas.openxmlformats.org/officeDocument/2006/relationships/image" Target="../media/image270.jpeg"/><Relationship Id="rId15" Type="http://schemas.openxmlformats.org/officeDocument/2006/relationships/image" Target="../media/image280.emf"/><Relationship Id="rId23" Type="http://schemas.openxmlformats.org/officeDocument/2006/relationships/image" Target="../media/image288.emf"/><Relationship Id="rId28" Type="http://schemas.openxmlformats.org/officeDocument/2006/relationships/image" Target="../media/image293.emf"/><Relationship Id="rId36" Type="http://schemas.openxmlformats.org/officeDocument/2006/relationships/image" Target="../media/image301.emf"/><Relationship Id="rId49" Type="http://schemas.openxmlformats.org/officeDocument/2006/relationships/image" Target="../media/image314.emf"/><Relationship Id="rId57" Type="http://schemas.openxmlformats.org/officeDocument/2006/relationships/image" Target="../media/image322.emf"/><Relationship Id="rId61" Type="http://schemas.openxmlformats.org/officeDocument/2006/relationships/image" Target="../media/image326.emf"/><Relationship Id="rId10" Type="http://schemas.openxmlformats.org/officeDocument/2006/relationships/image" Target="../media/image275.emf"/><Relationship Id="rId19" Type="http://schemas.openxmlformats.org/officeDocument/2006/relationships/image" Target="../media/image284.emf"/><Relationship Id="rId31" Type="http://schemas.openxmlformats.org/officeDocument/2006/relationships/image" Target="../media/image296.emf"/><Relationship Id="rId44" Type="http://schemas.openxmlformats.org/officeDocument/2006/relationships/image" Target="../media/image309.emf"/><Relationship Id="rId52" Type="http://schemas.openxmlformats.org/officeDocument/2006/relationships/image" Target="../media/image317.emf"/><Relationship Id="rId60" Type="http://schemas.openxmlformats.org/officeDocument/2006/relationships/image" Target="../media/image325.emf"/><Relationship Id="rId65" Type="http://schemas.openxmlformats.org/officeDocument/2006/relationships/image" Target="../media/image330.emf"/><Relationship Id="rId73" Type="http://schemas.openxmlformats.org/officeDocument/2006/relationships/image" Target="../media/image338.emf"/><Relationship Id="rId78" Type="http://schemas.openxmlformats.org/officeDocument/2006/relationships/image" Target="../media/image343.emf"/><Relationship Id="rId4" Type="http://schemas.openxmlformats.org/officeDocument/2006/relationships/image" Target="../media/image269.png"/><Relationship Id="rId9" Type="http://schemas.openxmlformats.org/officeDocument/2006/relationships/image" Target="../media/image274.emf"/><Relationship Id="rId14" Type="http://schemas.openxmlformats.org/officeDocument/2006/relationships/image" Target="../media/image279.emf"/><Relationship Id="rId22" Type="http://schemas.openxmlformats.org/officeDocument/2006/relationships/image" Target="../media/image287.emf"/><Relationship Id="rId27" Type="http://schemas.openxmlformats.org/officeDocument/2006/relationships/image" Target="../media/image292.emf"/><Relationship Id="rId30" Type="http://schemas.openxmlformats.org/officeDocument/2006/relationships/image" Target="../media/image295.emf"/><Relationship Id="rId35" Type="http://schemas.openxmlformats.org/officeDocument/2006/relationships/image" Target="../media/image300.emf"/><Relationship Id="rId43" Type="http://schemas.openxmlformats.org/officeDocument/2006/relationships/image" Target="../media/image308.emf"/><Relationship Id="rId48" Type="http://schemas.openxmlformats.org/officeDocument/2006/relationships/image" Target="../media/image313.emf"/><Relationship Id="rId56" Type="http://schemas.openxmlformats.org/officeDocument/2006/relationships/image" Target="../media/image321.emf"/><Relationship Id="rId64" Type="http://schemas.openxmlformats.org/officeDocument/2006/relationships/image" Target="../media/image329.emf"/><Relationship Id="rId69" Type="http://schemas.openxmlformats.org/officeDocument/2006/relationships/image" Target="../media/image334.emf"/><Relationship Id="rId77" Type="http://schemas.openxmlformats.org/officeDocument/2006/relationships/image" Target="../media/image342.emf"/><Relationship Id="rId8" Type="http://schemas.openxmlformats.org/officeDocument/2006/relationships/image" Target="../media/image273.emf"/><Relationship Id="rId51" Type="http://schemas.openxmlformats.org/officeDocument/2006/relationships/image" Target="../media/image316.emf"/><Relationship Id="rId72" Type="http://schemas.openxmlformats.org/officeDocument/2006/relationships/image" Target="../media/image337.emf"/><Relationship Id="rId3" Type="http://schemas.openxmlformats.org/officeDocument/2006/relationships/image" Target="../media/image268.jpeg"/><Relationship Id="rId12" Type="http://schemas.openxmlformats.org/officeDocument/2006/relationships/image" Target="../media/image277.emf"/><Relationship Id="rId17" Type="http://schemas.openxmlformats.org/officeDocument/2006/relationships/image" Target="../media/image282.emf"/><Relationship Id="rId25" Type="http://schemas.openxmlformats.org/officeDocument/2006/relationships/image" Target="../media/image290.emf"/><Relationship Id="rId33" Type="http://schemas.openxmlformats.org/officeDocument/2006/relationships/image" Target="../media/image298.emf"/><Relationship Id="rId38" Type="http://schemas.openxmlformats.org/officeDocument/2006/relationships/image" Target="../media/image303.emf"/><Relationship Id="rId46" Type="http://schemas.openxmlformats.org/officeDocument/2006/relationships/image" Target="../media/image311.emf"/><Relationship Id="rId59" Type="http://schemas.openxmlformats.org/officeDocument/2006/relationships/image" Target="../media/image324.emf"/><Relationship Id="rId67" Type="http://schemas.openxmlformats.org/officeDocument/2006/relationships/image" Target="../media/image332.emf"/><Relationship Id="rId20" Type="http://schemas.openxmlformats.org/officeDocument/2006/relationships/image" Target="../media/image285.emf"/><Relationship Id="rId41" Type="http://schemas.openxmlformats.org/officeDocument/2006/relationships/image" Target="../media/image306.emf"/><Relationship Id="rId54" Type="http://schemas.openxmlformats.org/officeDocument/2006/relationships/image" Target="../media/image319.emf"/><Relationship Id="rId62" Type="http://schemas.openxmlformats.org/officeDocument/2006/relationships/image" Target="../media/image327.emf"/><Relationship Id="rId70" Type="http://schemas.openxmlformats.org/officeDocument/2006/relationships/image" Target="../media/image335.emf"/><Relationship Id="rId75" Type="http://schemas.openxmlformats.org/officeDocument/2006/relationships/image" Target="../media/image340.emf"/><Relationship Id="rId1" Type="http://schemas.openxmlformats.org/officeDocument/2006/relationships/slideLayout" Target="../slideLayouts/slideLayout4.xml"/><Relationship Id="rId6" Type="http://schemas.openxmlformats.org/officeDocument/2006/relationships/image" Target="../media/image271.png"/></Relationships>
</file>

<file path=ppt/slides/_rels/slide7.xml.rels><?xml version="1.0" encoding="UTF-8" standalone="yes"?>
<Relationships xmlns="http://schemas.openxmlformats.org/package/2006/relationships"><Relationship Id="rId26" Type="http://schemas.openxmlformats.org/officeDocument/2006/relationships/image" Target="../media/image367.emf"/><Relationship Id="rId21" Type="http://schemas.openxmlformats.org/officeDocument/2006/relationships/image" Target="../media/image362.emf"/><Relationship Id="rId42" Type="http://schemas.openxmlformats.org/officeDocument/2006/relationships/image" Target="../media/image383.emf"/><Relationship Id="rId47" Type="http://schemas.openxmlformats.org/officeDocument/2006/relationships/image" Target="../media/image388.emf"/><Relationship Id="rId63" Type="http://schemas.openxmlformats.org/officeDocument/2006/relationships/image" Target="../media/image404.emf"/><Relationship Id="rId68" Type="http://schemas.openxmlformats.org/officeDocument/2006/relationships/image" Target="../media/image409.emf"/><Relationship Id="rId84" Type="http://schemas.openxmlformats.org/officeDocument/2006/relationships/image" Target="../media/image425.emf"/><Relationship Id="rId89" Type="http://schemas.openxmlformats.org/officeDocument/2006/relationships/image" Target="../media/image430.emf"/><Relationship Id="rId112" Type="http://schemas.openxmlformats.org/officeDocument/2006/relationships/image" Target="../media/image453.emf"/><Relationship Id="rId2" Type="http://schemas.openxmlformats.org/officeDocument/2006/relationships/notesSlide" Target="../notesSlides/notesSlide6.xml"/><Relationship Id="rId16" Type="http://schemas.openxmlformats.org/officeDocument/2006/relationships/image" Target="../media/image357.emf"/><Relationship Id="rId29" Type="http://schemas.openxmlformats.org/officeDocument/2006/relationships/image" Target="../media/image370.emf"/><Relationship Id="rId107" Type="http://schemas.openxmlformats.org/officeDocument/2006/relationships/image" Target="../media/image448.emf"/><Relationship Id="rId11" Type="http://schemas.openxmlformats.org/officeDocument/2006/relationships/image" Target="../media/image352.emf"/><Relationship Id="rId24" Type="http://schemas.openxmlformats.org/officeDocument/2006/relationships/image" Target="../media/image365.emf"/><Relationship Id="rId32" Type="http://schemas.openxmlformats.org/officeDocument/2006/relationships/image" Target="../media/image373.emf"/><Relationship Id="rId37" Type="http://schemas.openxmlformats.org/officeDocument/2006/relationships/image" Target="../media/image378.emf"/><Relationship Id="rId40" Type="http://schemas.openxmlformats.org/officeDocument/2006/relationships/image" Target="../media/image381.emf"/><Relationship Id="rId45" Type="http://schemas.openxmlformats.org/officeDocument/2006/relationships/image" Target="../media/image386.emf"/><Relationship Id="rId53" Type="http://schemas.openxmlformats.org/officeDocument/2006/relationships/image" Target="../media/image394.emf"/><Relationship Id="rId58" Type="http://schemas.openxmlformats.org/officeDocument/2006/relationships/image" Target="../media/image399.emf"/><Relationship Id="rId66" Type="http://schemas.openxmlformats.org/officeDocument/2006/relationships/image" Target="../media/image407.emf"/><Relationship Id="rId74" Type="http://schemas.openxmlformats.org/officeDocument/2006/relationships/image" Target="../media/image415.emf"/><Relationship Id="rId79" Type="http://schemas.openxmlformats.org/officeDocument/2006/relationships/image" Target="../media/image420.emf"/><Relationship Id="rId87" Type="http://schemas.openxmlformats.org/officeDocument/2006/relationships/image" Target="../media/image428.emf"/><Relationship Id="rId102" Type="http://schemas.openxmlformats.org/officeDocument/2006/relationships/image" Target="../media/image443.emf"/><Relationship Id="rId110" Type="http://schemas.openxmlformats.org/officeDocument/2006/relationships/image" Target="../media/image451.emf"/><Relationship Id="rId5" Type="http://schemas.openxmlformats.org/officeDocument/2006/relationships/image" Target="../media/image346.png"/><Relationship Id="rId61" Type="http://schemas.openxmlformats.org/officeDocument/2006/relationships/image" Target="../media/image402.emf"/><Relationship Id="rId82" Type="http://schemas.openxmlformats.org/officeDocument/2006/relationships/image" Target="../media/image423.emf"/><Relationship Id="rId90" Type="http://schemas.openxmlformats.org/officeDocument/2006/relationships/image" Target="../media/image431.emf"/><Relationship Id="rId95" Type="http://schemas.openxmlformats.org/officeDocument/2006/relationships/image" Target="../media/image436.emf"/><Relationship Id="rId19" Type="http://schemas.openxmlformats.org/officeDocument/2006/relationships/image" Target="../media/image360.emf"/><Relationship Id="rId14" Type="http://schemas.openxmlformats.org/officeDocument/2006/relationships/image" Target="../media/image355.emf"/><Relationship Id="rId22" Type="http://schemas.openxmlformats.org/officeDocument/2006/relationships/image" Target="../media/image363.emf"/><Relationship Id="rId27" Type="http://schemas.openxmlformats.org/officeDocument/2006/relationships/image" Target="../media/image368.emf"/><Relationship Id="rId30" Type="http://schemas.openxmlformats.org/officeDocument/2006/relationships/image" Target="../media/image371.emf"/><Relationship Id="rId35" Type="http://schemas.openxmlformats.org/officeDocument/2006/relationships/image" Target="../media/image376.emf"/><Relationship Id="rId43" Type="http://schemas.openxmlformats.org/officeDocument/2006/relationships/image" Target="../media/image384.emf"/><Relationship Id="rId48" Type="http://schemas.openxmlformats.org/officeDocument/2006/relationships/image" Target="../media/image389.emf"/><Relationship Id="rId56" Type="http://schemas.openxmlformats.org/officeDocument/2006/relationships/image" Target="../media/image397.emf"/><Relationship Id="rId64" Type="http://schemas.openxmlformats.org/officeDocument/2006/relationships/image" Target="../media/image405.emf"/><Relationship Id="rId69" Type="http://schemas.openxmlformats.org/officeDocument/2006/relationships/image" Target="../media/image410.emf"/><Relationship Id="rId77" Type="http://schemas.openxmlformats.org/officeDocument/2006/relationships/image" Target="../media/image418.emf"/><Relationship Id="rId100" Type="http://schemas.openxmlformats.org/officeDocument/2006/relationships/image" Target="../media/image441.emf"/><Relationship Id="rId105" Type="http://schemas.openxmlformats.org/officeDocument/2006/relationships/image" Target="../media/image446.emf"/><Relationship Id="rId113" Type="http://schemas.openxmlformats.org/officeDocument/2006/relationships/image" Target="../media/image454.emf"/><Relationship Id="rId8" Type="http://schemas.openxmlformats.org/officeDocument/2006/relationships/image" Target="../media/image349.emf"/><Relationship Id="rId51" Type="http://schemas.openxmlformats.org/officeDocument/2006/relationships/image" Target="../media/image392.emf"/><Relationship Id="rId72" Type="http://schemas.openxmlformats.org/officeDocument/2006/relationships/image" Target="../media/image413.emf"/><Relationship Id="rId80" Type="http://schemas.openxmlformats.org/officeDocument/2006/relationships/image" Target="../media/image421.emf"/><Relationship Id="rId85" Type="http://schemas.openxmlformats.org/officeDocument/2006/relationships/image" Target="../media/image426.emf"/><Relationship Id="rId93" Type="http://schemas.openxmlformats.org/officeDocument/2006/relationships/image" Target="../media/image434.emf"/><Relationship Id="rId98" Type="http://schemas.openxmlformats.org/officeDocument/2006/relationships/image" Target="../media/image439.emf"/><Relationship Id="rId3" Type="http://schemas.openxmlformats.org/officeDocument/2006/relationships/image" Target="../media/image344.jpeg"/><Relationship Id="rId12" Type="http://schemas.openxmlformats.org/officeDocument/2006/relationships/image" Target="../media/image353.emf"/><Relationship Id="rId17" Type="http://schemas.openxmlformats.org/officeDocument/2006/relationships/image" Target="../media/image358.emf"/><Relationship Id="rId25" Type="http://schemas.openxmlformats.org/officeDocument/2006/relationships/image" Target="../media/image366.emf"/><Relationship Id="rId33" Type="http://schemas.openxmlformats.org/officeDocument/2006/relationships/image" Target="../media/image374.emf"/><Relationship Id="rId38" Type="http://schemas.openxmlformats.org/officeDocument/2006/relationships/image" Target="../media/image379.emf"/><Relationship Id="rId46" Type="http://schemas.openxmlformats.org/officeDocument/2006/relationships/image" Target="../media/image387.emf"/><Relationship Id="rId59" Type="http://schemas.openxmlformats.org/officeDocument/2006/relationships/image" Target="../media/image400.emf"/><Relationship Id="rId67" Type="http://schemas.openxmlformats.org/officeDocument/2006/relationships/image" Target="../media/image408.emf"/><Relationship Id="rId103" Type="http://schemas.openxmlformats.org/officeDocument/2006/relationships/image" Target="../media/image444.emf"/><Relationship Id="rId108" Type="http://schemas.openxmlformats.org/officeDocument/2006/relationships/image" Target="../media/image449.emf"/><Relationship Id="rId20" Type="http://schemas.openxmlformats.org/officeDocument/2006/relationships/image" Target="../media/image361.emf"/><Relationship Id="rId41" Type="http://schemas.openxmlformats.org/officeDocument/2006/relationships/image" Target="../media/image382.emf"/><Relationship Id="rId54" Type="http://schemas.openxmlformats.org/officeDocument/2006/relationships/image" Target="../media/image395.emf"/><Relationship Id="rId62" Type="http://schemas.openxmlformats.org/officeDocument/2006/relationships/image" Target="../media/image403.emf"/><Relationship Id="rId70" Type="http://schemas.openxmlformats.org/officeDocument/2006/relationships/image" Target="../media/image411.emf"/><Relationship Id="rId75" Type="http://schemas.openxmlformats.org/officeDocument/2006/relationships/image" Target="../media/image416.emf"/><Relationship Id="rId83" Type="http://schemas.openxmlformats.org/officeDocument/2006/relationships/image" Target="../media/image424.emf"/><Relationship Id="rId88" Type="http://schemas.openxmlformats.org/officeDocument/2006/relationships/image" Target="../media/image429.emf"/><Relationship Id="rId91" Type="http://schemas.openxmlformats.org/officeDocument/2006/relationships/image" Target="../media/image432.emf"/><Relationship Id="rId96" Type="http://schemas.openxmlformats.org/officeDocument/2006/relationships/image" Target="../media/image437.emf"/><Relationship Id="rId111" Type="http://schemas.openxmlformats.org/officeDocument/2006/relationships/image" Target="../media/image452.emf"/><Relationship Id="rId1" Type="http://schemas.openxmlformats.org/officeDocument/2006/relationships/slideLayout" Target="../slideLayouts/slideLayout4.xml"/><Relationship Id="rId6" Type="http://schemas.openxmlformats.org/officeDocument/2006/relationships/image" Target="../media/image347.emf"/><Relationship Id="rId15" Type="http://schemas.openxmlformats.org/officeDocument/2006/relationships/image" Target="../media/image356.emf"/><Relationship Id="rId23" Type="http://schemas.openxmlformats.org/officeDocument/2006/relationships/image" Target="../media/image364.emf"/><Relationship Id="rId28" Type="http://schemas.openxmlformats.org/officeDocument/2006/relationships/image" Target="../media/image369.emf"/><Relationship Id="rId36" Type="http://schemas.openxmlformats.org/officeDocument/2006/relationships/image" Target="../media/image377.emf"/><Relationship Id="rId49" Type="http://schemas.openxmlformats.org/officeDocument/2006/relationships/image" Target="../media/image390.emf"/><Relationship Id="rId57" Type="http://schemas.openxmlformats.org/officeDocument/2006/relationships/image" Target="../media/image398.emf"/><Relationship Id="rId106" Type="http://schemas.openxmlformats.org/officeDocument/2006/relationships/image" Target="../media/image447.emf"/><Relationship Id="rId10" Type="http://schemas.openxmlformats.org/officeDocument/2006/relationships/image" Target="../media/image351.emf"/><Relationship Id="rId31" Type="http://schemas.openxmlformats.org/officeDocument/2006/relationships/image" Target="../media/image372.emf"/><Relationship Id="rId44" Type="http://schemas.openxmlformats.org/officeDocument/2006/relationships/image" Target="../media/image385.emf"/><Relationship Id="rId52" Type="http://schemas.openxmlformats.org/officeDocument/2006/relationships/image" Target="../media/image393.emf"/><Relationship Id="rId60" Type="http://schemas.openxmlformats.org/officeDocument/2006/relationships/image" Target="../media/image401.emf"/><Relationship Id="rId65" Type="http://schemas.openxmlformats.org/officeDocument/2006/relationships/image" Target="../media/image406.emf"/><Relationship Id="rId73" Type="http://schemas.openxmlformats.org/officeDocument/2006/relationships/image" Target="../media/image414.emf"/><Relationship Id="rId78" Type="http://schemas.openxmlformats.org/officeDocument/2006/relationships/image" Target="../media/image419.emf"/><Relationship Id="rId81" Type="http://schemas.openxmlformats.org/officeDocument/2006/relationships/image" Target="../media/image422.emf"/><Relationship Id="rId86" Type="http://schemas.openxmlformats.org/officeDocument/2006/relationships/image" Target="../media/image427.emf"/><Relationship Id="rId94" Type="http://schemas.openxmlformats.org/officeDocument/2006/relationships/image" Target="../media/image435.emf"/><Relationship Id="rId99" Type="http://schemas.openxmlformats.org/officeDocument/2006/relationships/image" Target="../media/image440.emf"/><Relationship Id="rId101" Type="http://schemas.openxmlformats.org/officeDocument/2006/relationships/image" Target="../media/image442.emf"/><Relationship Id="rId4" Type="http://schemas.openxmlformats.org/officeDocument/2006/relationships/image" Target="../media/image345.jpeg"/><Relationship Id="rId9" Type="http://schemas.openxmlformats.org/officeDocument/2006/relationships/image" Target="../media/image350.emf"/><Relationship Id="rId13" Type="http://schemas.openxmlformats.org/officeDocument/2006/relationships/image" Target="../media/image354.emf"/><Relationship Id="rId18" Type="http://schemas.openxmlformats.org/officeDocument/2006/relationships/image" Target="../media/image359.emf"/><Relationship Id="rId39" Type="http://schemas.openxmlformats.org/officeDocument/2006/relationships/image" Target="../media/image380.emf"/><Relationship Id="rId109" Type="http://schemas.openxmlformats.org/officeDocument/2006/relationships/image" Target="../media/image450.emf"/><Relationship Id="rId34" Type="http://schemas.openxmlformats.org/officeDocument/2006/relationships/image" Target="../media/image375.emf"/><Relationship Id="rId50" Type="http://schemas.openxmlformats.org/officeDocument/2006/relationships/image" Target="../media/image391.emf"/><Relationship Id="rId55" Type="http://schemas.openxmlformats.org/officeDocument/2006/relationships/image" Target="../media/image396.emf"/><Relationship Id="rId76" Type="http://schemas.openxmlformats.org/officeDocument/2006/relationships/image" Target="../media/image417.emf"/><Relationship Id="rId97" Type="http://schemas.openxmlformats.org/officeDocument/2006/relationships/image" Target="../media/image438.emf"/><Relationship Id="rId104" Type="http://schemas.openxmlformats.org/officeDocument/2006/relationships/image" Target="../media/image445.emf"/><Relationship Id="rId7" Type="http://schemas.openxmlformats.org/officeDocument/2006/relationships/image" Target="../media/image348.emf"/><Relationship Id="rId71" Type="http://schemas.openxmlformats.org/officeDocument/2006/relationships/image" Target="../media/image412.emf"/><Relationship Id="rId92" Type="http://schemas.openxmlformats.org/officeDocument/2006/relationships/image" Target="../media/image433.emf"/></Relationships>
</file>

<file path=ppt/slides/_rels/slide8.xml.rels><?xml version="1.0" encoding="UTF-8" standalone="yes"?>
<Relationships xmlns="http://schemas.openxmlformats.org/package/2006/relationships"><Relationship Id="rId8" Type="http://schemas.openxmlformats.org/officeDocument/2006/relationships/image" Target="../media/image460.emf"/><Relationship Id="rId13" Type="http://schemas.openxmlformats.org/officeDocument/2006/relationships/image" Target="../media/image465.emf"/><Relationship Id="rId18" Type="http://schemas.openxmlformats.org/officeDocument/2006/relationships/image" Target="../media/image470.emf"/><Relationship Id="rId26" Type="http://schemas.openxmlformats.org/officeDocument/2006/relationships/image" Target="../media/image478.emf"/><Relationship Id="rId3" Type="http://schemas.openxmlformats.org/officeDocument/2006/relationships/image" Target="../media/image455.png"/><Relationship Id="rId21" Type="http://schemas.openxmlformats.org/officeDocument/2006/relationships/image" Target="../media/image473.emf"/><Relationship Id="rId7" Type="http://schemas.openxmlformats.org/officeDocument/2006/relationships/image" Target="../media/image459.emf"/><Relationship Id="rId12" Type="http://schemas.openxmlformats.org/officeDocument/2006/relationships/image" Target="../media/image464.emf"/><Relationship Id="rId17" Type="http://schemas.openxmlformats.org/officeDocument/2006/relationships/image" Target="../media/image469.emf"/><Relationship Id="rId25" Type="http://schemas.openxmlformats.org/officeDocument/2006/relationships/image" Target="../media/image477.emf"/><Relationship Id="rId33" Type="http://schemas.openxmlformats.org/officeDocument/2006/relationships/image" Target="../media/image485.emf"/><Relationship Id="rId2" Type="http://schemas.openxmlformats.org/officeDocument/2006/relationships/notesSlide" Target="../notesSlides/notesSlide7.xml"/><Relationship Id="rId16" Type="http://schemas.openxmlformats.org/officeDocument/2006/relationships/image" Target="../media/image468.emf"/><Relationship Id="rId20" Type="http://schemas.openxmlformats.org/officeDocument/2006/relationships/image" Target="../media/image472.emf"/><Relationship Id="rId29" Type="http://schemas.openxmlformats.org/officeDocument/2006/relationships/image" Target="../media/image481.emf"/><Relationship Id="rId1" Type="http://schemas.openxmlformats.org/officeDocument/2006/relationships/slideLayout" Target="../slideLayouts/slideLayout4.xml"/><Relationship Id="rId6" Type="http://schemas.openxmlformats.org/officeDocument/2006/relationships/image" Target="../media/image458.emf"/><Relationship Id="rId11" Type="http://schemas.openxmlformats.org/officeDocument/2006/relationships/image" Target="../media/image463.emf"/><Relationship Id="rId24" Type="http://schemas.openxmlformats.org/officeDocument/2006/relationships/image" Target="../media/image476.emf"/><Relationship Id="rId32" Type="http://schemas.openxmlformats.org/officeDocument/2006/relationships/image" Target="../media/image484.emf"/><Relationship Id="rId5" Type="http://schemas.openxmlformats.org/officeDocument/2006/relationships/image" Target="../media/image457.png"/><Relationship Id="rId15" Type="http://schemas.openxmlformats.org/officeDocument/2006/relationships/image" Target="../media/image467.emf"/><Relationship Id="rId23" Type="http://schemas.openxmlformats.org/officeDocument/2006/relationships/image" Target="../media/image475.emf"/><Relationship Id="rId28" Type="http://schemas.openxmlformats.org/officeDocument/2006/relationships/image" Target="../media/image480.emf"/><Relationship Id="rId10" Type="http://schemas.openxmlformats.org/officeDocument/2006/relationships/image" Target="../media/image462.emf"/><Relationship Id="rId19" Type="http://schemas.openxmlformats.org/officeDocument/2006/relationships/image" Target="../media/image471.emf"/><Relationship Id="rId31" Type="http://schemas.openxmlformats.org/officeDocument/2006/relationships/image" Target="../media/image483.emf"/><Relationship Id="rId4" Type="http://schemas.openxmlformats.org/officeDocument/2006/relationships/image" Target="../media/image456.jpeg"/><Relationship Id="rId9" Type="http://schemas.openxmlformats.org/officeDocument/2006/relationships/image" Target="../media/image461.emf"/><Relationship Id="rId14" Type="http://schemas.openxmlformats.org/officeDocument/2006/relationships/image" Target="../media/image466.emf"/><Relationship Id="rId22" Type="http://schemas.openxmlformats.org/officeDocument/2006/relationships/image" Target="../media/image474.emf"/><Relationship Id="rId27" Type="http://schemas.openxmlformats.org/officeDocument/2006/relationships/image" Target="../media/image479.emf"/><Relationship Id="rId30" Type="http://schemas.openxmlformats.org/officeDocument/2006/relationships/image" Target="../media/image482.emf"/></Relationships>
</file>

<file path=ppt/slides/_rels/slide9.xml.rels><?xml version="1.0" encoding="UTF-8" standalone="yes"?>
<Relationships xmlns="http://schemas.openxmlformats.org/package/2006/relationships"><Relationship Id="rId13" Type="http://schemas.openxmlformats.org/officeDocument/2006/relationships/image" Target="../media/image496.emf"/><Relationship Id="rId18" Type="http://schemas.openxmlformats.org/officeDocument/2006/relationships/image" Target="../media/image501.emf"/><Relationship Id="rId26" Type="http://schemas.openxmlformats.org/officeDocument/2006/relationships/image" Target="../media/image509.emf"/><Relationship Id="rId39" Type="http://schemas.openxmlformats.org/officeDocument/2006/relationships/image" Target="../media/image522.emf"/><Relationship Id="rId21" Type="http://schemas.openxmlformats.org/officeDocument/2006/relationships/image" Target="../media/image504.emf"/><Relationship Id="rId34" Type="http://schemas.openxmlformats.org/officeDocument/2006/relationships/image" Target="../media/image517.emf"/><Relationship Id="rId42" Type="http://schemas.openxmlformats.org/officeDocument/2006/relationships/image" Target="../media/image525.emf"/><Relationship Id="rId47" Type="http://schemas.openxmlformats.org/officeDocument/2006/relationships/image" Target="../media/image530.emf"/><Relationship Id="rId50" Type="http://schemas.openxmlformats.org/officeDocument/2006/relationships/image" Target="../media/image533.emf"/><Relationship Id="rId55" Type="http://schemas.openxmlformats.org/officeDocument/2006/relationships/image" Target="../media/image538.emf"/><Relationship Id="rId63" Type="http://schemas.openxmlformats.org/officeDocument/2006/relationships/image" Target="../media/image546.emf"/><Relationship Id="rId68" Type="http://schemas.openxmlformats.org/officeDocument/2006/relationships/image" Target="../media/image551.emf"/><Relationship Id="rId76" Type="http://schemas.openxmlformats.org/officeDocument/2006/relationships/image" Target="../media/image559.emf"/><Relationship Id="rId7" Type="http://schemas.openxmlformats.org/officeDocument/2006/relationships/image" Target="../media/image490.emf"/><Relationship Id="rId71" Type="http://schemas.openxmlformats.org/officeDocument/2006/relationships/image" Target="../media/image554.emf"/><Relationship Id="rId2" Type="http://schemas.openxmlformats.org/officeDocument/2006/relationships/notesSlide" Target="../notesSlides/notesSlide8.xml"/><Relationship Id="rId16" Type="http://schemas.openxmlformats.org/officeDocument/2006/relationships/image" Target="../media/image499.emf"/><Relationship Id="rId29" Type="http://schemas.openxmlformats.org/officeDocument/2006/relationships/image" Target="../media/image512.emf"/><Relationship Id="rId11" Type="http://schemas.openxmlformats.org/officeDocument/2006/relationships/image" Target="../media/image494.emf"/><Relationship Id="rId24" Type="http://schemas.openxmlformats.org/officeDocument/2006/relationships/image" Target="../media/image507.emf"/><Relationship Id="rId32" Type="http://schemas.openxmlformats.org/officeDocument/2006/relationships/image" Target="../media/image515.emf"/><Relationship Id="rId37" Type="http://schemas.openxmlformats.org/officeDocument/2006/relationships/image" Target="../media/image520.emf"/><Relationship Id="rId40" Type="http://schemas.openxmlformats.org/officeDocument/2006/relationships/image" Target="../media/image523.emf"/><Relationship Id="rId45" Type="http://schemas.openxmlformats.org/officeDocument/2006/relationships/image" Target="../media/image528.emf"/><Relationship Id="rId53" Type="http://schemas.openxmlformats.org/officeDocument/2006/relationships/image" Target="../media/image536.emf"/><Relationship Id="rId58" Type="http://schemas.openxmlformats.org/officeDocument/2006/relationships/image" Target="../media/image541.emf"/><Relationship Id="rId66" Type="http://schemas.openxmlformats.org/officeDocument/2006/relationships/image" Target="../media/image549.emf"/><Relationship Id="rId74" Type="http://schemas.openxmlformats.org/officeDocument/2006/relationships/image" Target="../media/image557.emf"/><Relationship Id="rId79" Type="http://schemas.openxmlformats.org/officeDocument/2006/relationships/image" Target="../media/image562.emf"/><Relationship Id="rId5" Type="http://schemas.openxmlformats.org/officeDocument/2006/relationships/image" Target="../media/image488.jpeg"/><Relationship Id="rId61" Type="http://schemas.openxmlformats.org/officeDocument/2006/relationships/image" Target="../media/image544.emf"/><Relationship Id="rId10" Type="http://schemas.openxmlformats.org/officeDocument/2006/relationships/image" Target="../media/image493.emf"/><Relationship Id="rId19" Type="http://schemas.openxmlformats.org/officeDocument/2006/relationships/image" Target="../media/image502.emf"/><Relationship Id="rId31" Type="http://schemas.openxmlformats.org/officeDocument/2006/relationships/image" Target="../media/image514.emf"/><Relationship Id="rId44" Type="http://schemas.openxmlformats.org/officeDocument/2006/relationships/image" Target="../media/image527.emf"/><Relationship Id="rId52" Type="http://schemas.openxmlformats.org/officeDocument/2006/relationships/image" Target="../media/image535.emf"/><Relationship Id="rId60" Type="http://schemas.openxmlformats.org/officeDocument/2006/relationships/image" Target="../media/image543.emf"/><Relationship Id="rId65" Type="http://schemas.openxmlformats.org/officeDocument/2006/relationships/image" Target="../media/image548.emf"/><Relationship Id="rId73" Type="http://schemas.openxmlformats.org/officeDocument/2006/relationships/image" Target="../media/image556.emf"/><Relationship Id="rId78" Type="http://schemas.openxmlformats.org/officeDocument/2006/relationships/image" Target="../media/image561.emf"/><Relationship Id="rId4" Type="http://schemas.openxmlformats.org/officeDocument/2006/relationships/image" Target="../media/image487.png"/><Relationship Id="rId9" Type="http://schemas.openxmlformats.org/officeDocument/2006/relationships/image" Target="../media/image492.emf"/><Relationship Id="rId14" Type="http://schemas.openxmlformats.org/officeDocument/2006/relationships/image" Target="../media/image497.emf"/><Relationship Id="rId22" Type="http://schemas.openxmlformats.org/officeDocument/2006/relationships/image" Target="../media/image505.emf"/><Relationship Id="rId27" Type="http://schemas.openxmlformats.org/officeDocument/2006/relationships/image" Target="../media/image510.emf"/><Relationship Id="rId30" Type="http://schemas.openxmlformats.org/officeDocument/2006/relationships/image" Target="../media/image513.emf"/><Relationship Id="rId35" Type="http://schemas.openxmlformats.org/officeDocument/2006/relationships/image" Target="../media/image518.emf"/><Relationship Id="rId43" Type="http://schemas.openxmlformats.org/officeDocument/2006/relationships/image" Target="../media/image526.emf"/><Relationship Id="rId48" Type="http://schemas.openxmlformats.org/officeDocument/2006/relationships/image" Target="../media/image531.emf"/><Relationship Id="rId56" Type="http://schemas.openxmlformats.org/officeDocument/2006/relationships/image" Target="../media/image539.emf"/><Relationship Id="rId64" Type="http://schemas.openxmlformats.org/officeDocument/2006/relationships/image" Target="../media/image547.emf"/><Relationship Id="rId69" Type="http://schemas.openxmlformats.org/officeDocument/2006/relationships/image" Target="../media/image552.emf"/><Relationship Id="rId77" Type="http://schemas.openxmlformats.org/officeDocument/2006/relationships/image" Target="../media/image560.emf"/><Relationship Id="rId8" Type="http://schemas.openxmlformats.org/officeDocument/2006/relationships/image" Target="../media/image491.emf"/><Relationship Id="rId51" Type="http://schemas.openxmlformats.org/officeDocument/2006/relationships/image" Target="../media/image534.emf"/><Relationship Id="rId72" Type="http://schemas.openxmlformats.org/officeDocument/2006/relationships/image" Target="../media/image555.emf"/><Relationship Id="rId3" Type="http://schemas.openxmlformats.org/officeDocument/2006/relationships/image" Target="../media/image486.png"/><Relationship Id="rId12" Type="http://schemas.openxmlformats.org/officeDocument/2006/relationships/image" Target="../media/image495.emf"/><Relationship Id="rId17" Type="http://schemas.openxmlformats.org/officeDocument/2006/relationships/image" Target="../media/image500.emf"/><Relationship Id="rId25" Type="http://schemas.openxmlformats.org/officeDocument/2006/relationships/image" Target="../media/image508.emf"/><Relationship Id="rId33" Type="http://schemas.openxmlformats.org/officeDocument/2006/relationships/image" Target="../media/image516.emf"/><Relationship Id="rId38" Type="http://schemas.openxmlformats.org/officeDocument/2006/relationships/image" Target="../media/image521.emf"/><Relationship Id="rId46" Type="http://schemas.openxmlformats.org/officeDocument/2006/relationships/image" Target="../media/image529.emf"/><Relationship Id="rId59" Type="http://schemas.openxmlformats.org/officeDocument/2006/relationships/image" Target="../media/image542.emf"/><Relationship Id="rId67" Type="http://schemas.openxmlformats.org/officeDocument/2006/relationships/image" Target="../media/image550.emf"/><Relationship Id="rId20" Type="http://schemas.openxmlformats.org/officeDocument/2006/relationships/image" Target="../media/image503.emf"/><Relationship Id="rId41" Type="http://schemas.openxmlformats.org/officeDocument/2006/relationships/image" Target="../media/image524.emf"/><Relationship Id="rId54" Type="http://schemas.openxmlformats.org/officeDocument/2006/relationships/image" Target="../media/image537.emf"/><Relationship Id="rId62" Type="http://schemas.openxmlformats.org/officeDocument/2006/relationships/image" Target="../media/image545.emf"/><Relationship Id="rId70" Type="http://schemas.openxmlformats.org/officeDocument/2006/relationships/image" Target="../media/image553.emf"/><Relationship Id="rId75" Type="http://schemas.openxmlformats.org/officeDocument/2006/relationships/image" Target="../media/image558.emf"/><Relationship Id="rId1" Type="http://schemas.openxmlformats.org/officeDocument/2006/relationships/slideLayout" Target="../slideLayouts/slideLayout12.xml"/><Relationship Id="rId6" Type="http://schemas.openxmlformats.org/officeDocument/2006/relationships/image" Target="../media/image489.emf"/><Relationship Id="rId15" Type="http://schemas.openxmlformats.org/officeDocument/2006/relationships/image" Target="../media/image498.emf"/><Relationship Id="rId23" Type="http://schemas.openxmlformats.org/officeDocument/2006/relationships/image" Target="../media/image506.emf"/><Relationship Id="rId28" Type="http://schemas.openxmlformats.org/officeDocument/2006/relationships/image" Target="../media/image511.emf"/><Relationship Id="rId36" Type="http://schemas.openxmlformats.org/officeDocument/2006/relationships/image" Target="../media/image519.emf"/><Relationship Id="rId49" Type="http://schemas.openxmlformats.org/officeDocument/2006/relationships/image" Target="../media/image532.emf"/><Relationship Id="rId57" Type="http://schemas.openxmlformats.org/officeDocument/2006/relationships/image" Target="../media/image54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2" cstate="print"/>
          <a:srcRect/>
          <a:stretch>
            <a:fillRect/>
          </a:stretch>
        </p:blipFill>
        <p:spPr bwMode="auto">
          <a:xfrm>
            <a:off x="462981" y="0"/>
            <a:ext cx="9793087" cy="7075884"/>
          </a:xfrm>
          <a:prstGeom prst="rect">
            <a:avLst/>
          </a:prstGeom>
          <a:noFill/>
          <a:ln w="9525">
            <a:noFill/>
            <a:miter lim="800000"/>
            <a:headEnd/>
            <a:tailEnd/>
          </a:ln>
        </p:spPr>
      </p:pic>
      <p:sp>
        <p:nvSpPr>
          <p:cNvPr id="3" name="TextovéPole 12"/>
          <p:cNvSpPr txBox="1">
            <a:spLocks noChangeArrowheads="1"/>
          </p:cNvSpPr>
          <p:nvPr/>
        </p:nvSpPr>
        <p:spPr bwMode="auto">
          <a:xfrm>
            <a:off x="5353625" y="4483596"/>
            <a:ext cx="15843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cs-CZ"/>
            </a:defPPr>
            <a:lvl1pPr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1pPr>
            <a:lvl2pPr marL="4556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2pPr>
            <a:lvl3pPr marL="9128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3pPr>
            <a:lvl4pPr marL="13700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4pPr>
            <a:lvl5pPr marL="18272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5pPr>
            <a:lvl6pPr marL="2286000" algn="l" defTabSz="914400" rtl="0" eaLnBrk="1" latinLnBrk="0" hangingPunct="1">
              <a:defRPr sz="1200" b="1" kern="1200">
                <a:solidFill>
                  <a:schemeClr val="tx1"/>
                </a:solidFill>
                <a:latin typeface="Arial Rounded MT Bold" panose="020F0704030504030204" pitchFamily="34" charset="0"/>
                <a:ea typeface="+mn-ea"/>
                <a:cs typeface="+mn-cs"/>
              </a:defRPr>
            </a:lvl6pPr>
            <a:lvl7pPr marL="2743200" algn="l" defTabSz="914400" rtl="0" eaLnBrk="1" latinLnBrk="0" hangingPunct="1">
              <a:defRPr sz="1200" b="1" kern="1200">
                <a:solidFill>
                  <a:schemeClr val="tx1"/>
                </a:solidFill>
                <a:latin typeface="Arial Rounded MT Bold" panose="020F0704030504030204" pitchFamily="34" charset="0"/>
                <a:ea typeface="+mn-ea"/>
                <a:cs typeface="+mn-cs"/>
              </a:defRPr>
            </a:lvl7pPr>
            <a:lvl8pPr marL="3200400" algn="l" defTabSz="914400" rtl="0" eaLnBrk="1" latinLnBrk="0" hangingPunct="1">
              <a:defRPr sz="1200" b="1" kern="1200">
                <a:solidFill>
                  <a:schemeClr val="tx1"/>
                </a:solidFill>
                <a:latin typeface="Arial Rounded MT Bold" panose="020F0704030504030204" pitchFamily="34" charset="0"/>
                <a:ea typeface="+mn-ea"/>
                <a:cs typeface="+mn-cs"/>
              </a:defRPr>
            </a:lvl8pPr>
            <a:lvl9pPr marL="3657600" algn="l" defTabSz="914400" rtl="0" eaLnBrk="1" latinLnBrk="0" hangingPunct="1">
              <a:defRPr sz="1200" b="1" kern="1200">
                <a:solidFill>
                  <a:schemeClr val="tx1"/>
                </a:solidFill>
                <a:latin typeface="Arial Rounded MT Bold" panose="020F0704030504030204" pitchFamily="34" charset="0"/>
                <a:ea typeface="+mn-ea"/>
                <a:cs typeface="+mn-cs"/>
              </a:defRPr>
            </a:lvl9pPr>
          </a:lstStyle>
          <a:p>
            <a:pPr algn="ctr"/>
            <a:r>
              <a:rPr lang="cs-CZ" altLang="cs-CZ" sz="5400" u="none">
                <a:latin typeface="Arial Black" panose="020B0A04020102020204" pitchFamily="34" charset="0"/>
              </a:rPr>
              <a:t> </a:t>
            </a:r>
            <a:r>
              <a:rPr lang="cs-CZ" altLang="cs-CZ" sz="5400" u="none" smtClean="0">
                <a:latin typeface="Arial Black" panose="020B0A04020102020204" pitchFamily="34" charset="0"/>
              </a:rPr>
              <a:t>2:0</a:t>
            </a:r>
            <a:endParaRPr lang="cs-CZ" altLang="cs-CZ" sz="5400" u="none" dirty="0">
              <a:latin typeface="Arial Black" panose="020B0A04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439644" y="739180"/>
            <a:ext cx="184150" cy="615950"/>
          </a:xfrm>
          <a:prstGeom prst="rect">
            <a:avLst/>
          </a:prstGeom>
          <a:noFill/>
          <a:ln w="9525">
            <a:noFill/>
            <a:miter lim="800000"/>
            <a:headEnd/>
            <a:tailEnd/>
          </a:ln>
        </p:spPr>
        <p:txBody>
          <a:bodyPr wrap="none" lIns="91425" tIns="45713" rIns="91425" bIns="45713">
            <a:spAutoFit/>
          </a:bodyPr>
          <a:lstStyle/>
          <a:p>
            <a:endParaRPr lang="cs-CZ" sz="1800">
              <a:solidFill>
                <a:srgbClr val="000000"/>
              </a:solidFill>
              <a:latin typeface="Arial Black" pitchFamily="34" charset="0"/>
            </a:endParaRPr>
          </a:p>
          <a:p>
            <a:endParaRPr lang="cs-CZ" sz="1600">
              <a:solidFill>
                <a:srgbClr val="000000"/>
              </a:solidFill>
              <a:latin typeface="Gill Sans Ultra Bold" pitchFamily="34" charset="-18"/>
            </a:endParaRPr>
          </a:p>
        </p:txBody>
      </p:sp>
      <p:sp>
        <p:nvSpPr>
          <p:cNvPr id="12" name="Obdélník 11"/>
          <p:cNvSpPr/>
          <p:nvPr/>
        </p:nvSpPr>
        <p:spPr>
          <a:xfrm>
            <a:off x="174948" y="955204"/>
            <a:ext cx="4680520" cy="6186309"/>
          </a:xfrm>
          <a:prstGeom prst="rect">
            <a:avLst/>
          </a:prstGeom>
          <a:solidFill>
            <a:srgbClr val="FFFF00"/>
          </a:solidFill>
        </p:spPr>
        <p:txBody>
          <a:bodyPr wrap="square">
            <a:spAutoFit/>
          </a:bodyPr>
          <a:lstStyle/>
          <a:p>
            <a:r>
              <a:rPr lang="cs-CZ" sz="1400" dirty="0" err="1" smtClean="0">
                <a:solidFill>
                  <a:srgbClr val="FF3399"/>
                </a:solidFill>
              </a:rPr>
              <a:t>Jun</a:t>
            </a:r>
            <a:r>
              <a:rPr lang="cs-CZ" sz="1400" dirty="0" smtClean="0">
                <a:solidFill>
                  <a:srgbClr val="FF3399"/>
                </a:solidFill>
              </a:rPr>
              <a:t>.Děčín – Hrobce        3:2(2:0)</a:t>
            </a:r>
          </a:p>
          <a:p>
            <a:r>
              <a:rPr lang="cs-CZ" sz="1050" dirty="0" smtClean="0">
                <a:solidFill>
                  <a:srgbClr val="0066FF"/>
                </a:solidFill>
                <a:latin typeface="Arial" pitchFamily="34" charset="0"/>
                <a:cs typeface="Arial" pitchFamily="34" charset="0"/>
              </a:rPr>
              <a:t>domácí  si již v prvním poločase vypracoval slibný náskok, který po změně stran ještě navýšili.  Hosté to nevzdali  a po brankách Neumana a střídajícího </a:t>
            </a:r>
            <a:r>
              <a:rPr lang="cs-CZ" sz="1050" dirty="0" err="1" smtClean="0">
                <a:solidFill>
                  <a:srgbClr val="0066FF"/>
                </a:solidFill>
                <a:latin typeface="Arial" pitchFamily="34" charset="0"/>
                <a:cs typeface="Arial" pitchFamily="34" charset="0"/>
              </a:rPr>
              <a:t>Mikase</a:t>
            </a:r>
            <a:r>
              <a:rPr lang="cs-CZ" sz="1050" dirty="0" smtClean="0">
                <a:solidFill>
                  <a:srgbClr val="0066FF"/>
                </a:solidFill>
                <a:latin typeface="Arial" pitchFamily="34" charset="0"/>
                <a:cs typeface="Arial" pitchFamily="34" charset="0"/>
              </a:rPr>
              <a:t> zápas ještě zdramatizovali, ale bohužel pro ně bez úspěchu. </a:t>
            </a:r>
          </a:p>
          <a:p>
            <a:r>
              <a:rPr lang="cs-CZ" sz="1400" dirty="0" smtClean="0">
                <a:solidFill>
                  <a:srgbClr val="FF3399"/>
                </a:solidFill>
              </a:rPr>
              <a:t>Rumburk – </a:t>
            </a:r>
            <a:r>
              <a:rPr lang="cs-CZ" sz="1400" dirty="0" err="1" smtClean="0">
                <a:solidFill>
                  <a:srgbClr val="FF3399"/>
                </a:solidFill>
              </a:rPr>
              <a:t>Blšany</a:t>
            </a:r>
            <a:r>
              <a:rPr lang="cs-CZ" sz="1400" dirty="0" smtClean="0">
                <a:solidFill>
                  <a:srgbClr val="FF3399"/>
                </a:solidFill>
              </a:rPr>
              <a:t>          4:1(2:0)</a:t>
            </a:r>
          </a:p>
          <a:p>
            <a:r>
              <a:rPr lang="cs-CZ" sz="1050" dirty="0" smtClean="0">
                <a:solidFill>
                  <a:srgbClr val="0066FF"/>
                </a:solidFill>
                <a:latin typeface="Arial" pitchFamily="34" charset="0"/>
                <a:cs typeface="Arial" pitchFamily="34" charset="0"/>
              </a:rPr>
              <a:t>radost zavládla v Rumburku. Hosté pověst výborného celku nepotvrdili a na to, že v jejich středu hraje několik bývalých ligových hráčů ,těch chyb bylo až moc. Chlad s </a:t>
            </a:r>
            <a:r>
              <a:rPr lang="cs-CZ" sz="1050" dirty="0" err="1" smtClean="0">
                <a:solidFill>
                  <a:srgbClr val="0066FF"/>
                </a:solidFill>
                <a:latin typeface="Arial" pitchFamily="34" charset="0"/>
                <a:cs typeface="Arial" pitchFamily="34" charset="0"/>
              </a:rPr>
              <a:t>Bandasem</a:t>
            </a:r>
            <a:r>
              <a:rPr lang="cs-CZ" sz="1050" dirty="0" smtClean="0">
                <a:solidFill>
                  <a:srgbClr val="0066FF"/>
                </a:solidFill>
                <a:latin typeface="Arial" pitchFamily="34" charset="0"/>
                <a:cs typeface="Arial" pitchFamily="34" charset="0"/>
              </a:rPr>
              <a:t>  je dokázali náležitě potrestat.</a:t>
            </a:r>
          </a:p>
          <a:p>
            <a:r>
              <a:rPr lang="cs-CZ" sz="1400" dirty="0" err="1" smtClean="0">
                <a:solidFill>
                  <a:srgbClr val="FF3399"/>
                </a:solidFill>
              </a:rPr>
              <a:t>Vilémov</a:t>
            </a:r>
            <a:r>
              <a:rPr lang="cs-CZ" sz="1400" dirty="0" smtClean="0">
                <a:solidFill>
                  <a:srgbClr val="FF3399"/>
                </a:solidFill>
              </a:rPr>
              <a:t> - </a:t>
            </a:r>
            <a:r>
              <a:rPr lang="cs-CZ" sz="1400" dirty="0" err="1" smtClean="0">
                <a:solidFill>
                  <a:srgbClr val="FF3399"/>
                </a:solidFill>
              </a:rPr>
              <a:t>Štětí</a:t>
            </a:r>
            <a:r>
              <a:rPr lang="cs-CZ" sz="1400" dirty="0" smtClean="0">
                <a:solidFill>
                  <a:srgbClr val="FF3399"/>
                </a:solidFill>
              </a:rPr>
              <a:t>                 1:0(0:0)</a:t>
            </a:r>
          </a:p>
          <a:p>
            <a:r>
              <a:rPr lang="cs-CZ" sz="1000" dirty="0" smtClean="0">
                <a:solidFill>
                  <a:srgbClr val="0066FF"/>
                </a:solidFill>
                <a:latin typeface="Arial" pitchFamily="34" charset="0"/>
                <a:cs typeface="Arial" pitchFamily="34" charset="0"/>
              </a:rPr>
              <a:t>hosté hráli ze zajištěné obrany a v prvním poločase jim to vycházelo. Domácí o svém vítězství rozhodli na začátku druhého poločasu brankou Vaníčka.  Kvalitní zápas, který se musel divákům líbit.</a:t>
            </a:r>
          </a:p>
          <a:p>
            <a:r>
              <a:rPr lang="cs-CZ" sz="1400" dirty="0" smtClean="0">
                <a:solidFill>
                  <a:srgbClr val="FF3399"/>
                </a:solidFill>
              </a:rPr>
              <a:t>Modrá - </a:t>
            </a:r>
            <a:r>
              <a:rPr lang="cs-CZ" sz="1400" dirty="0" err="1" smtClean="0">
                <a:solidFill>
                  <a:srgbClr val="FF3399"/>
                </a:solidFill>
              </a:rPr>
              <a:t>Modlany</a:t>
            </a:r>
            <a:r>
              <a:rPr lang="cs-CZ" sz="1400" dirty="0" smtClean="0">
                <a:solidFill>
                  <a:srgbClr val="FF3399"/>
                </a:solidFill>
              </a:rPr>
              <a:t>             2:3(1:1)</a:t>
            </a:r>
          </a:p>
          <a:p>
            <a:r>
              <a:rPr lang="cs-CZ" sz="1000" dirty="0" smtClean="0">
                <a:solidFill>
                  <a:srgbClr val="0066FF"/>
                </a:solidFill>
                <a:latin typeface="Arial" pitchFamily="34" charset="0"/>
                <a:cs typeface="Arial" pitchFamily="34" charset="0"/>
              </a:rPr>
              <a:t>domácí ani na třetí jarní pokus nebodovali.  Hosté se ve druhé části dostali do dvoubrankového vedení  a i když domácí 4 minuty před koncem snížili na 2:3, tak ani přes drtivý tlak  v úplném závěru vyrovnat nedokázali.</a:t>
            </a:r>
          </a:p>
          <a:p>
            <a:r>
              <a:rPr lang="cs-CZ" sz="1400" dirty="0" smtClean="0">
                <a:solidFill>
                  <a:srgbClr val="FF3399"/>
                </a:solidFill>
              </a:rPr>
              <a:t>Louny - H. </a:t>
            </a:r>
            <a:r>
              <a:rPr lang="cs-CZ" sz="1400" dirty="0" err="1" smtClean="0">
                <a:solidFill>
                  <a:srgbClr val="FF3399"/>
                </a:solidFill>
              </a:rPr>
              <a:t>Jiřetín</a:t>
            </a:r>
            <a:r>
              <a:rPr lang="cs-CZ" sz="1400" dirty="0" smtClean="0">
                <a:solidFill>
                  <a:srgbClr val="FF3399"/>
                </a:solidFill>
              </a:rPr>
              <a:t>          2:1(2:0)</a:t>
            </a:r>
            <a:endParaRPr lang="cs-CZ" sz="1400" dirty="0" smtClean="0">
              <a:solidFill>
                <a:srgbClr val="FF3399"/>
              </a:solidFill>
              <a:effectLst>
                <a:outerShdw blurRad="38100" dist="38100" dir="2700000" algn="tl">
                  <a:srgbClr val="000000">
                    <a:alpha val="43137"/>
                  </a:srgbClr>
                </a:outerShdw>
              </a:effectLst>
              <a:latin typeface="Arial" pitchFamily="34" charset="0"/>
              <a:cs typeface="Arial" pitchFamily="34" charset="0"/>
            </a:endParaRPr>
          </a:p>
          <a:p>
            <a:r>
              <a:rPr lang="cs-CZ" sz="1000" dirty="0" smtClean="0">
                <a:solidFill>
                  <a:srgbClr val="0066FF"/>
                </a:solidFill>
                <a:latin typeface="Arial" pitchFamily="34" charset="0"/>
                <a:cs typeface="Arial" pitchFamily="34" charset="0"/>
              </a:rPr>
              <a:t>pokus domácích poprvé letos vyhrát vyšel.  Slušný náskok si domácí vypracovali hned v úvodu po brankách  </a:t>
            </a:r>
            <a:r>
              <a:rPr lang="cs-CZ" sz="1000" dirty="0" err="1" smtClean="0">
                <a:solidFill>
                  <a:srgbClr val="0066FF"/>
                </a:solidFill>
                <a:latin typeface="Arial" pitchFamily="34" charset="0"/>
                <a:cs typeface="Arial" pitchFamily="34" charset="0"/>
              </a:rPr>
              <a:t>Trupa</a:t>
            </a:r>
            <a:r>
              <a:rPr lang="cs-CZ" sz="1000" dirty="0" smtClean="0">
                <a:solidFill>
                  <a:srgbClr val="0066FF"/>
                </a:solidFill>
                <a:latin typeface="Arial" pitchFamily="34" charset="0"/>
                <a:cs typeface="Arial" pitchFamily="34" charset="0"/>
              </a:rPr>
              <a:t> a Exnera.  9 minut před koncem </a:t>
            </a:r>
            <a:r>
              <a:rPr lang="cs-CZ" sz="1000" dirty="0" err="1" smtClean="0">
                <a:solidFill>
                  <a:srgbClr val="0066FF"/>
                </a:solidFill>
                <a:latin typeface="Arial" pitchFamily="34" charset="0"/>
                <a:cs typeface="Arial" pitchFamily="34" charset="0"/>
              </a:rPr>
              <a:t>Jankovič</a:t>
            </a:r>
            <a:r>
              <a:rPr lang="cs-CZ" sz="1000" dirty="0" smtClean="0">
                <a:solidFill>
                  <a:srgbClr val="0066FF"/>
                </a:solidFill>
                <a:latin typeface="Arial" pitchFamily="34" charset="0"/>
                <a:cs typeface="Arial" pitchFamily="34" charset="0"/>
              </a:rPr>
              <a:t> snížil na 1:2 a domácí  se o vítězství ještě klepali.</a:t>
            </a:r>
          </a:p>
          <a:p>
            <a:r>
              <a:rPr lang="cs-CZ" sz="1400" dirty="0" err="1" smtClean="0">
                <a:solidFill>
                  <a:srgbClr val="FF3399"/>
                </a:solidFill>
              </a:rPr>
              <a:t>Neštěmice</a:t>
            </a:r>
            <a:r>
              <a:rPr lang="cs-CZ" sz="1400" dirty="0" smtClean="0">
                <a:solidFill>
                  <a:srgbClr val="FF3399"/>
                </a:solidFill>
              </a:rPr>
              <a:t> – Bílina       3:2(1:0)  PK</a:t>
            </a:r>
            <a:endParaRPr lang="cs-CZ" sz="1400" dirty="0" smtClean="0">
              <a:solidFill>
                <a:srgbClr val="FF3399"/>
              </a:solidFill>
              <a:effectLst>
                <a:outerShdw blurRad="38100" dist="38100" dir="2700000" algn="tl">
                  <a:srgbClr val="000000">
                    <a:alpha val="43137"/>
                  </a:srgbClr>
                </a:outerShdw>
              </a:effectLst>
              <a:latin typeface="Arial" pitchFamily="34" charset="0"/>
              <a:cs typeface="Arial" pitchFamily="34" charset="0"/>
            </a:endParaRPr>
          </a:p>
          <a:p>
            <a:r>
              <a:rPr lang="cs-CZ" sz="1000" dirty="0" smtClean="0">
                <a:solidFill>
                  <a:srgbClr val="0066FF"/>
                </a:solidFill>
                <a:latin typeface="Arial" pitchFamily="34" charset="0"/>
                <a:cs typeface="Arial" pitchFamily="34" charset="0"/>
              </a:rPr>
              <a:t>i když celý zápas pršelo, tak to byl velmi dramatický zápas, hosté  ve druhé části  zápas otočili na 2:1 ve svůj prospěch, ale domácím se nakonec podařilo v 90. minutě srovnat z penalty na 2:2. V rozstřelu zcela ovládli pokutové kopy domácí.</a:t>
            </a:r>
          </a:p>
          <a:p>
            <a:r>
              <a:rPr lang="cs-CZ" sz="1400" dirty="0" err="1" smtClean="0">
                <a:solidFill>
                  <a:srgbClr val="FF3399"/>
                </a:solidFill>
              </a:rPr>
              <a:t>Proboštov</a:t>
            </a:r>
            <a:r>
              <a:rPr lang="cs-CZ" sz="1400" dirty="0" smtClean="0">
                <a:solidFill>
                  <a:srgbClr val="FF3399"/>
                </a:solidFill>
              </a:rPr>
              <a:t> - Litvínov     2:0(2:0)</a:t>
            </a:r>
          </a:p>
          <a:p>
            <a:r>
              <a:rPr lang="cs-CZ" sz="1000" dirty="0" smtClean="0">
                <a:solidFill>
                  <a:srgbClr val="0066FF"/>
                </a:solidFill>
                <a:latin typeface="Arial" pitchFamily="34" charset="0"/>
                <a:cs typeface="Arial" pitchFamily="34" charset="0"/>
              </a:rPr>
              <a:t>teprve čtvrtá porážka  Litvínova v soutěži.  Domácí poctivě bránili a stejně tak dobří byli i při zakončování svých akcí.  Obě branky padly v prvním poločase a vstřelili je Kočí a Sedláček.</a:t>
            </a:r>
          </a:p>
          <a:p>
            <a:r>
              <a:rPr lang="cs-CZ" sz="1400" dirty="0" err="1" smtClean="0">
                <a:solidFill>
                  <a:srgbClr val="FF3399"/>
                </a:solidFill>
              </a:rPr>
              <a:t>T.Kadaň</a:t>
            </a:r>
            <a:r>
              <a:rPr lang="cs-CZ" sz="1400" dirty="0" smtClean="0">
                <a:solidFill>
                  <a:srgbClr val="FF3399"/>
                </a:solidFill>
              </a:rPr>
              <a:t> - </a:t>
            </a:r>
            <a:r>
              <a:rPr lang="cs-CZ" sz="1400" dirty="0" err="1" smtClean="0">
                <a:solidFill>
                  <a:srgbClr val="FF3399"/>
                </a:solidFill>
              </a:rPr>
              <a:t>Spořice</a:t>
            </a:r>
            <a:r>
              <a:rPr lang="cs-CZ" sz="1400" dirty="0" smtClean="0">
                <a:solidFill>
                  <a:srgbClr val="FF3399"/>
                </a:solidFill>
              </a:rPr>
              <a:t>       1:4(1:2)</a:t>
            </a:r>
          </a:p>
          <a:p>
            <a:r>
              <a:rPr lang="cs-CZ" sz="1000" dirty="0" err="1" smtClean="0">
                <a:solidFill>
                  <a:srgbClr val="0066FF"/>
                </a:solidFill>
                <a:latin typeface="Arial" pitchFamily="34" charset="0"/>
                <a:cs typeface="Arial" pitchFamily="34" charset="0"/>
              </a:rPr>
              <a:t>kadaňská</a:t>
            </a:r>
            <a:r>
              <a:rPr lang="cs-CZ" sz="1000" dirty="0" smtClean="0">
                <a:solidFill>
                  <a:srgbClr val="0066FF"/>
                </a:solidFill>
                <a:latin typeface="Arial" pitchFamily="34" charset="0"/>
                <a:cs typeface="Arial" pitchFamily="34" charset="0"/>
              </a:rPr>
              <a:t> bárka začíná pořádně nabírat vodu. V zápase se sousedem v tabulce chybovala obrana a i když na konci poločasu ještě domácí snížili z penalty na 1:2, tak ve druhé části patřilo hřiště hostům a zaslouženě vyhráli.</a:t>
            </a:r>
          </a:p>
        </p:txBody>
      </p:sp>
      <p:sp>
        <p:nvSpPr>
          <p:cNvPr id="7" name="Obdélník 6"/>
          <p:cNvSpPr/>
          <p:nvPr/>
        </p:nvSpPr>
        <p:spPr>
          <a:xfrm>
            <a:off x="174948" y="103302"/>
            <a:ext cx="4608512" cy="707886"/>
          </a:xfrm>
          <a:prstGeom prst="rect">
            <a:avLst/>
          </a:prstGeom>
          <a:blipFill dpi="0" rotWithShape="1">
            <a:blip r:embed="rId3" cstate="print">
              <a:alphaModFix amt="42000"/>
            </a:blip>
            <a:srcRect/>
            <a:stretch>
              <a:fillRect/>
            </a:stretch>
          </a:blipFill>
        </p:spPr>
        <p:txBody>
          <a:bodyPr wrap="square" lIns="91440" tIns="45720" rIns="91440" bIns="45720">
            <a:spAutoFit/>
            <a:scene3d>
              <a:camera prst="orthographicFront"/>
              <a:lightRig rig="threePt" dir="t"/>
            </a:scene3d>
            <a:sp3d extrusionH="6350">
              <a:extrusionClr>
                <a:schemeClr val="bg1"/>
              </a:extrusionClr>
            </a:sp3d>
          </a:bodyPr>
          <a:lstStyle/>
          <a:p>
            <a:pPr algn="ctr"/>
            <a:r>
              <a:rPr lang="cs-CZ" sz="2000" b="1" cap="none" spc="0" dirty="0" smtClean="0">
                <a:ln w="0">
                  <a:noFill/>
                  <a:prstDash val="solid"/>
                </a:ln>
                <a:solidFill>
                  <a:srgbClr val="660033"/>
                </a:solidFill>
                <a:effectLst>
                  <a:outerShdw blurRad="41275" dist="20320" dir="1800000" algn="tl" rotWithShape="0">
                    <a:srgbClr val="000000">
                      <a:alpha val="40000"/>
                    </a:srgbClr>
                  </a:outerShdw>
                </a:effectLst>
                <a:latin typeface="Arial Black" pitchFamily="34" charset="0"/>
              </a:rPr>
              <a:t>Po 3. jarním kole zůstává bez vítězství Kadaň a Modrá.  </a:t>
            </a:r>
            <a:endParaRPr lang="cs-CZ" sz="2000" b="1" cap="none" spc="0" dirty="0">
              <a:ln w="0">
                <a:noFill/>
                <a:prstDash val="solid"/>
              </a:ln>
              <a:solidFill>
                <a:srgbClr val="660033"/>
              </a:solidFill>
              <a:effectLst>
                <a:outerShdw blurRad="41275" dist="20320" dir="1800000" algn="tl" rotWithShape="0">
                  <a:srgbClr val="000000">
                    <a:alpha val="40000"/>
                  </a:srgbClr>
                </a:outerShdw>
              </a:effectLst>
              <a:latin typeface="Arial Black" pitchFamily="34" charset="0"/>
            </a:endParaRPr>
          </a:p>
        </p:txBody>
      </p:sp>
      <p:sp>
        <p:nvSpPr>
          <p:cNvPr id="19" name="Rectangle 110"/>
          <p:cNvSpPr>
            <a:spLocks noChangeArrowheads="1"/>
          </p:cNvSpPr>
          <p:nvPr/>
        </p:nvSpPr>
        <p:spPr bwMode="auto">
          <a:xfrm>
            <a:off x="5575548" y="1474351"/>
            <a:ext cx="4536504" cy="56630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a:solidFill>
                    <a:srgbClr val="009900"/>
                  </a:solidFill>
                </a:ln>
                <a:solidFill>
                  <a:schemeClr val="tx1"/>
                </a:solidFill>
                <a:effectLst/>
                <a:latin typeface="Bookman Old Style" pitchFamily="18" charset="0"/>
                <a:ea typeface="Times New Roman" pitchFamily="18" charset="0"/>
                <a:cs typeface="Arial" pitchFamily="34" charset="0"/>
              </a:rPr>
              <a:t>FK Bílina - SK </a:t>
            </a:r>
            <a:r>
              <a:rPr kumimoji="0" lang="cs-CZ" sz="2000" b="1" i="0" u="sng" strike="noStrike" cap="none" normalizeH="0" baseline="0" dirty="0" err="1" smtClean="0">
                <a:ln>
                  <a:solidFill>
                    <a:srgbClr val="009900"/>
                  </a:solidFill>
                </a:ln>
                <a:solidFill>
                  <a:schemeClr val="tx1"/>
                </a:solidFill>
                <a:effectLst/>
                <a:latin typeface="Bookman Old Style" pitchFamily="18" charset="0"/>
                <a:ea typeface="Times New Roman" pitchFamily="18" charset="0"/>
                <a:cs typeface="Arial" pitchFamily="34" charset="0"/>
              </a:rPr>
              <a:t>Štětí</a:t>
            </a:r>
            <a:endParaRPr kumimoji="0" lang="cs-CZ" sz="2000" b="0" i="0" u="none" strike="noStrike" cap="none" normalizeH="0" baseline="0" dirty="0" smtClean="0">
              <a:ln>
                <a:solidFill>
                  <a:srgbClr val="009900"/>
                </a:solidFill>
              </a:ln>
              <a:solidFill>
                <a:schemeClr val="tx1"/>
              </a:solidFill>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solidFill>
                    <a:srgbClr val="009900"/>
                  </a:solidFill>
                </a:ln>
                <a:solidFill>
                  <a:schemeClr val="tx1"/>
                </a:solidFill>
                <a:effectLst/>
                <a:latin typeface="Bookman Old Style" pitchFamily="18" charset="0"/>
                <a:ea typeface="Times New Roman" pitchFamily="18" charset="0"/>
                <a:cs typeface="Arial" pitchFamily="34" charset="0"/>
              </a:rPr>
              <a:t>7:1(3:0)</a:t>
            </a:r>
            <a:endParaRPr kumimoji="0" lang="cs-CZ" sz="2000" b="0" i="0" u="none" strike="noStrike" cap="none" normalizeH="0" baseline="0" dirty="0" smtClean="0">
              <a:ln>
                <a:solidFill>
                  <a:srgbClr val="009900"/>
                </a:solidFill>
              </a:ln>
              <a:solidFill>
                <a:schemeClr val="tx1"/>
              </a:solidFill>
              <a:effectLst/>
              <a:latin typeface="Bookman Old Styl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b="1" i="0" u="sng"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sobota 21.3.2015  18.kolo 16. hrané</a:t>
            </a:r>
            <a:endParaRPr kumimoji="0" lang="cs-CZ"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Kluci od začátku plnili vše, co jsme si před utkáním řekli. Zlepšenou hrou a velkým důrazem jsme soupeři dělali velké problémy a vytvořili jsme si i pár šancí.Ve 21 min. naši slabou přihrávku soupeř vystihl, postupoval sám na brankáře a  Bílina šla do vedení 1:0.Kluci se však nevzdávali a bojovali dál. Ve 28min. chtěl náš stoper odhlavičkovat míč, ale bohužel trefil před sebou vracejícího se obránce a míč se odrazil tak nešťastně,  že hráč Bíliny šel opět sám na našeho gólmana,  který i přes velkou snahu při vyběhnutí míč pouze škrtl konečky prstů a bylo to 2:0. Po dalších pěti minutách jsme po teči našeho hráče inkasovali  po brejku  už na 3:0. Druhý poločas jsme začali opět aktivně, ale po dvou našich šancích přišlo zase rychlé rozehrání soupeře a bylo to už 4:0.Kluci si bohužel v tuto chvíli vybrali slabou chvilku a o minutu později to bylo 5:0. Snažili jsme se , vytvořili si i další šance. Kopali jsme dva rohy za sebou a po jednom z nich šel míč z hlavy jednoho z našich hráčů jen těsně vedle.min. Následovala naše chybná rozehrávka a hráč soupeře si s naším obranou lehce pohrál a zvýšil na 6:0. Naši kluci se i tak snažili hrát a nepolevovali ani v důrazu, což někteří hráči soupeře nesli velice těžce a snažili se naše hráče vyprovokovat k nějaké šarvátce, což rozhodčí rázně ukončil udělením žlutých karet soupeři.V 54min.uznal rozhodčí branku Bílině po faulu na našeho brankáře , který držel míč už v rukou, ale protivník mu ho vykopl a upravil na 7:0. ho vykopl z ruky 7:0. Vstřelení branky jsme se dočkali v 59. minutě , kdy po pěkném přistrčení míče od  šel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Dopater</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sám na brankáře a po kličce zakončoval do prázdné branky na konečných 7:1.</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Výsledek utkání neodpovídá průběhu hry ale s tím už teď už nic nesvedeme a v dalších zápasech musíme naše šance co si vypracujeme dotáhnout do konce.</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Branky</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Dopater</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Sestava: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Pabiška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Karel,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Chaloupecký</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Josef, Macháček Petr,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Müller</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cs-CZ" sz="1000" b="0" dirty="0" smtClean="0">
                <a:latin typeface="Arial" pitchFamily="34" charset="0"/>
                <a:ea typeface="Times New Roman" pitchFamily="18" charset="0"/>
                <a:cs typeface="Arial" pitchFamily="34" charset="0"/>
              </a:rPr>
              <a:t>               </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Ondřej, Březina Jiří,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Németh</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Tomáš,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Kacálek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Josef,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Cap</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cs-CZ" sz="1000" b="0" dirty="0" smtClean="0">
                <a:latin typeface="Arial" pitchFamily="34" charset="0"/>
                <a:ea typeface="Times New Roman" pitchFamily="18" charset="0"/>
                <a:cs typeface="Arial" pitchFamily="34" charset="0"/>
              </a:rPr>
              <a:t>                </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Kamil, Zeman Petr, Možný Patrik,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Dopater</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Tomáš, Šedivý Julius,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Deák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František,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Miroš</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Josef</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Trenér:</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Németh</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ovéPole 19"/>
          <p:cNvSpPr txBox="1"/>
          <p:nvPr/>
        </p:nvSpPr>
        <p:spPr>
          <a:xfrm>
            <a:off x="5575548" y="163116"/>
            <a:ext cx="4680520" cy="1200329"/>
          </a:xfrm>
          <a:prstGeom prst="rect">
            <a:avLst/>
          </a:prstGeom>
          <a:blipFill>
            <a:blip r:embed="rId4" cstate="print"/>
            <a:stretch>
              <a:fillRect/>
            </a:stretch>
          </a:blipFill>
          <a:ln w="47625" cmpd="thinThick">
            <a:solidFill>
              <a:schemeClr val="accent6">
                <a:lumMod val="50000"/>
              </a:schemeClr>
            </a:solidFill>
          </a:ln>
        </p:spPr>
        <p:txBody>
          <a:bodyPr wrap="square" rtlCol="0">
            <a:spAutoFit/>
          </a:bodyPr>
          <a:lstStyle/>
          <a:p>
            <a:pPr algn="ctr"/>
            <a:r>
              <a:rPr lang="cs-CZ" sz="2400" u="sng" dirty="0" smtClean="0">
                <a:latin typeface="Baskerville Old Face" pitchFamily="18" charset="0"/>
              </a:rPr>
              <a:t>I když trenér výkon starších žáků chválil, tak  z toho na úvod  jara  byla stejně vysoká porážka . </a:t>
            </a:r>
          </a:p>
        </p:txBody>
      </p:sp>
      <p:pic>
        <p:nvPicPr>
          <p:cNvPr id="7170" name="Picture 95"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1" name="Picture 94"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2" name="Picture 93"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3" name="Picture 92"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4" name="Picture 91"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5" name="Picture 90"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6" name="Picture 89"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7" name="Picture 88"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8" name="Picture 87"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79" name="Picture 86"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80" name="Picture 85"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1" name="Picture 84"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2" name="Picture 83"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3" name="Picture 82"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4" name="Picture 81"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5" name="Picture 80"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6" name="Picture 79"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7" name="Picture 78"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8" name="Picture 77"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89" name="Picture 76"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90" name="Picture 75"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1" name="Picture 74"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2" name="Picture 73"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3" name="Picture 72"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4" name="Picture 71"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5" name="Picture 70"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6" name="Picture 69"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7" name="Picture 68"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8" name="Picture 67"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199" name="Picture 66"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200" name="Picture 65"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1" name="Picture 64"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2" name="Picture 63"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3" name="Picture 62"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4" name="Picture 61"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5" name="Picture 60"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6" name="Picture 59"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7" name="Picture 58"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8" name="Picture 57"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09" name="Picture 56"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10" name="Picture 55"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1" name="Picture 54"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2" name="Picture 53"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3" name="Picture 52"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4" name="Picture 51"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5" name="Picture 50"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6" name="Picture 49"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7" name="Picture 48"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8" name="Picture 47"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19" name="Picture 46"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20" name="Picture 45"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1" name="Picture 44"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2" name="Picture 43"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3" name="Picture 42"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4" name="Picture 41"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5" name="Picture 40"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6" name="Picture 39"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7" name="Picture 38"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8" name="Picture 37"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pic>
        <p:nvPicPr>
          <p:cNvPr id="7229" name="Picture 36"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9" name="Rectangle 271"/>
          <p:cNvSpPr>
            <a:spLocks noChangeArrowheads="1"/>
          </p:cNvSpPr>
          <p:nvPr/>
        </p:nvSpPr>
        <p:spPr bwMode="auto">
          <a:xfrm>
            <a:off x="5071492" y="2179340"/>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7441" name="Rectangle 273"/>
          <p:cNvSpPr>
            <a:spLocks noChangeArrowheads="1"/>
          </p:cNvSpPr>
          <p:nvPr/>
        </p:nvSpPr>
        <p:spPr bwMode="auto">
          <a:xfrm>
            <a:off x="4639444" y="1819300"/>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618021" name="Text Box 5669"/>
          <p:cNvSpPr txBox="1">
            <a:spLocks noChangeArrowheads="1"/>
          </p:cNvSpPr>
          <p:nvPr/>
        </p:nvSpPr>
        <p:spPr bwMode="auto">
          <a:xfrm>
            <a:off x="7664450" y="595313"/>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6" name="TextovéPole 15"/>
          <p:cNvSpPr txBox="1"/>
          <p:nvPr/>
        </p:nvSpPr>
        <p:spPr>
          <a:xfrm>
            <a:off x="5647556" y="91108"/>
            <a:ext cx="4536504" cy="830997"/>
          </a:xfrm>
          <a:prstGeom prst="rect">
            <a:avLst/>
          </a:prstGeom>
          <a:gradFill>
            <a:gsLst>
              <a:gs pos="17999">
                <a:srgbClr val="FEE7F2"/>
              </a:gs>
              <a:gs pos="36000">
                <a:srgbClr val="FAC77D"/>
              </a:gs>
              <a:gs pos="61000">
                <a:srgbClr val="FBA97D"/>
              </a:gs>
              <a:gs pos="82001">
                <a:srgbClr val="FBD49C"/>
              </a:gs>
              <a:gs pos="100000">
                <a:srgbClr val="FEE7F2"/>
              </a:gs>
            </a:gsLst>
            <a:lin ang="5400000" scaled="0"/>
          </a:gradFill>
        </p:spPr>
        <p:txBody>
          <a:bodyPr wrap="square" rtlCol="0">
            <a:spAutoFit/>
          </a:bodyPr>
          <a:lstStyle/>
          <a:p>
            <a:pPr algn="ctr"/>
            <a:r>
              <a:rPr lang="cs-CZ" sz="2400" u="sng" dirty="0" smtClean="0">
                <a:solidFill>
                  <a:schemeClr val="accent6">
                    <a:lumMod val="75000"/>
                  </a:schemeClr>
                </a:solidFill>
                <a:latin typeface="Tw Cen MT" pitchFamily="34" charset="-18"/>
                <a:cs typeface="Arial" pitchFamily="34" charset="0"/>
              </a:rPr>
              <a:t>Tabulka po 19. kole(18. hraném) Ústeckého přeboru</a:t>
            </a:r>
          </a:p>
        </p:txBody>
      </p:sp>
      <p:graphicFrame>
        <p:nvGraphicFramePr>
          <p:cNvPr id="11" name="Tabulka 10"/>
          <p:cNvGraphicFramePr>
            <a:graphicFrameLocks noGrp="1"/>
          </p:cNvGraphicFramePr>
          <p:nvPr/>
        </p:nvGraphicFramePr>
        <p:xfrm>
          <a:off x="5647556" y="1027212"/>
          <a:ext cx="4410405" cy="4520565"/>
        </p:xfrm>
        <a:graphic>
          <a:graphicData uri="http://schemas.openxmlformats.org/drawingml/2006/table">
            <a:tbl>
              <a:tblPr/>
              <a:tblGrid>
                <a:gridCol w="259292">
                  <a:extLst>
                    <a:ext uri="{9D8B030D-6E8A-4147-A177-3AD203B41FA5}">
                      <a16:colId xmlns:a16="http://schemas.microsoft.com/office/drawing/2014/main" val="20000"/>
                    </a:ext>
                  </a:extLst>
                </a:gridCol>
                <a:gridCol w="1032170">
                  <a:extLst>
                    <a:ext uri="{9D8B030D-6E8A-4147-A177-3AD203B41FA5}">
                      <a16:colId xmlns:a16="http://schemas.microsoft.com/office/drawing/2014/main" val="20001"/>
                    </a:ext>
                  </a:extLst>
                </a:gridCol>
                <a:gridCol w="336576">
                  <a:extLst>
                    <a:ext uri="{9D8B030D-6E8A-4147-A177-3AD203B41FA5}">
                      <a16:colId xmlns:a16="http://schemas.microsoft.com/office/drawing/2014/main" val="20002"/>
                    </a:ext>
                  </a:extLst>
                </a:gridCol>
                <a:gridCol w="334113">
                  <a:extLst>
                    <a:ext uri="{9D8B030D-6E8A-4147-A177-3AD203B41FA5}">
                      <a16:colId xmlns:a16="http://schemas.microsoft.com/office/drawing/2014/main" val="20003"/>
                    </a:ext>
                  </a:extLst>
                </a:gridCol>
                <a:gridCol w="339040">
                  <a:extLst>
                    <a:ext uri="{9D8B030D-6E8A-4147-A177-3AD203B41FA5}">
                      <a16:colId xmlns:a16="http://schemas.microsoft.com/office/drawing/2014/main" val="20004"/>
                    </a:ext>
                  </a:extLst>
                </a:gridCol>
                <a:gridCol w="336576">
                  <a:extLst>
                    <a:ext uri="{9D8B030D-6E8A-4147-A177-3AD203B41FA5}">
                      <a16:colId xmlns:a16="http://schemas.microsoft.com/office/drawing/2014/main" val="20005"/>
                    </a:ext>
                  </a:extLst>
                </a:gridCol>
                <a:gridCol w="336576">
                  <a:extLst>
                    <a:ext uri="{9D8B030D-6E8A-4147-A177-3AD203B41FA5}">
                      <a16:colId xmlns:a16="http://schemas.microsoft.com/office/drawing/2014/main" val="20006"/>
                    </a:ext>
                  </a:extLst>
                </a:gridCol>
                <a:gridCol w="897539">
                  <a:extLst>
                    <a:ext uri="{9D8B030D-6E8A-4147-A177-3AD203B41FA5}">
                      <a16:colId xmlns:a16="http://schemas.microsoft.com/office/drawing/2014/main" val="20007"/>
                    </a:ext>
                  </a:extLst>
                </a:gridCol>
                <a:gridCol w="538523">
                  <a:extLst>
                    <a:ext uri="{9D8B030D-6E8A-4147-A177-3AD203B41FA5}">
                      <a16:colId xmlns:a16="http://schemas.microsoft.com/office/drawing/2014/main" val="20008"/>
                    </a:ext>
                  </a:extLst>
                </a:gridCol>
              </a:tblGrid>
              <a:tr h="255270">
                <a:tc>
                  <a:txBody>
                    <a:bodyPr/>
                    <a:lstStyle/>
                    <a:p>
                      <a:pPr algn="ctr" fontAlgn="ctr"/>
                      <a:r>
                        <a:rPr lang="cs-CZ" sz="1100" b="1" i="0" u="none" strike="noStrike" dirty="0">
                          <a:solidFill>
                            <a:srgbClr val="000000"/>
                          </a:solidFill>
                          <a:latin typeface="Arial"/>
                        </a:rPr>
                        <a:t>1.</a:t>
                      </a:r>
                    </a:p>
                  </a:txBody>
                  <a:tcPr marL="9525" marR="9525" marT="9525" marB="0" anchor="ctr">
                    <a:lnL>
                      <a:noFill/>
                    </a:lnL>
                    <a:lnR>
                      <a:noFill/>
                    </a:lnR>
                    <a:lnT>
                      <a:noFill/>
                    </a:lnT>
                    <a:lnB>
                      <a:noFill/>
                    </a:lnB>
                    <a:solidFill>
                      <a:srgbClr val="66FF66"/>
                    </a:solidFill>
                  </a:tcPr>
                </a:tc>
                <a:tc>
                  <a:txBody>
                    <a:bodyPr/>
                    <a:lstStyle/>
                    <a:p>
                      <a:pPr algn="ctr" fontAlgn="ctr"/>
                      <a:r>
                        <a:rPr lang="cs-CZ" sz="1100" b="1" i="0" u="none" strike="noStrike">
                          <a:solidFill>
                            <a:srgbClr val="000000"/>
                          </a:solidFill>
                          <a:latin typeface="Arial"/>
                        </a:rPr>
                        <a:t>FK Litvínov</a:t>
                      </a:r>
                    </a:p>
                  </a:txBody>
                  <a:tcPr marL="9525" marR="9525" marT="9525" marB="0" anchor="ctr">
                    <a:lnL>
                      <a:noFill/>
                    </a:lnL>
                    <a:lnR>
                      <a:noFill/>
                    </a:lnR>
                    <a:lnT>
                      <a:noFill/>
                    </a:lnT>
                    <a:lnB>
                      <a:noFill/>
                    </a:lnB>
                    <a:solidFill>
                      <a:srgbClr val="66FF66"/>
                    </a:solidFill>
                  </a:tcPr>
                </a:tc>
                <a:tc>
                  <a:txBody>
                    <a:bodyPr/>
                    <a:lstStyle/>
                    <a:p>
                      <a:pPr algn="ctr" fontAlgn="ctr"/>
                      <a:r>
                        <a:rPr lang="cs-CZ" sz="1100" b="1" i="0" u="none" strike="noStrike">
                          <a:solidFill>
                            <a:srgbClr val="000000"/>
                          </a:solidFill>
                          <a:latin typeface="Arial"/>
                        </a:rPr>
                        <a:t>18</a:t>
                      </a:r>
                    </a:p>
                  </a:txBody>
                  <a:tcPr marL="9525" marR="9525" marT="9525" marB="0" anchor="ctr">
                    <a:lnL>
                      <a:noFill/>
                    </a:lnL>
                    <a:lnR>
                      <a:noFill/>
                    </a:lnR>
                    <a:lnT>
                      <a:noFill/>
                    </a:lnT>
                    <a:lnB>
                      <a:noFill/>
                    </a:lnB>
                    <a:solidFill>
                      <a:srgbClr val="66FF66"/>
                    </a:solidFill>
                  </a:tcPr>
                </a:tc>
                <a:tc>
                  <a:txBody>
                    <a:bodyPr/>
                    <a:lstStyle/>
                    <a:p>
                      <a:pPr algn="ctr" fontAlgn="ctr"/>
                      <a:r>
                        <a:rPr lang="cs-CZ" sz="1100" b="1" i="0" u="none" strike="noStrike">
                          <a:solidFill>
                            <a:srgbClr val="000000"/>
                          </a:solidFill>
                          <a:latin typeface="Arial"/>
                        </a:rPr>
                        <a:t>14</a:t>
                      </a:r>
                    </a:p>
                  </a:txBody>
                  <a:tcPr marL="9525" marR="9525" marT="9525" marB="0" anchor="ctr">
                    <a:lnL>
                      <a:noFill/>
                    </a:lnL>
                    <a:lnR>
                      <a:noFill/>
                    </a:lnR>
                    <a:lnT>
                      <a:noFill/>
                    </a:lnT>
                    <a:lnB>
                      <a:noFill/>
                    </a:lnB>
                    <a:solidFill>
                      <a:srgbClr val="66FF66"/>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66FF66"/>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66FF66"/>
                    </a:solidFill>
                  </a:tcPr>
                </a:tc>
                <a:tc>
                  <a:txBody>
                    <a:bodyPr/>
                    <a:lstStyle/>
                    <a:p>
                      <a:pPr algn="ctr" fontAlgn="ctr"/>
                      <a:r>
                        <a:rPr lang="cs-CZ" sz="1100" b="1" i="0" u="none" strike="noStrike">
                          <a:solidFill>
                            <a:srgbClr val="000000"/>
                          </a:solidFill>
                          <a:latin typeface="Arial"/>
                        </a:rPr>
                        <a:t>4</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Calibri"/>
                        </a:rPr>
                        <a:t>46:20</a:t>
                      </a:r>
                    </a:p>
                  </a:txBody>
                  <a:tcPr marL="9525" marR="9525" marT="9525" marB="0" anchor="ctr">
                    <a:lnL>
                      <a:noFill/>
                    </a:lnL>
                    <a:lnR>
                      <a:noFill/>
                    </a:lnR>
                    <a:lnT>
                      <a:noFill/>
                    </a:lnT>
                    <a:lnB>
                      <a:noFill/>
                    </a:lnB>
                    <a:solidFill>
                      <a:srgbClr val="66FF66"/>
                    </a:solidFill>
                  </a:tcPr>
                </a:tc>
                <a:tc>
                  <a:txBody>
                    <a:bodyPr/>
                    <a:lstStyle/>
                    <a:p>
                      <a:pPr algn="ctr" fontAlgn="ctr"/>
                      <a:r>
                        <a:rPr lang="cs-CZ" sz="1100" b="1" i="0" u="none" strike="noStrike">
                          <a:solidFill>
                            <a:srgbClr val="000000"/>
                          </a:solidFill>
                          <a:latin typeface="Arial"/>
                        </a:rPr>
                        <a:t>42</a:t>
                      </a:r>
                    </a:p>
                  </a:txBody>
                  <a:tcPr marL="9525" marR="9525" marT="9525" marB="0" anchor="ctr">
                    <a:lnL>
                      <a:noFill/>
                    </a:lnL>
                    <a:lnR>
                      <a:noFill/>
                    </a:lnR>
                    <a:lnT>
                      <a:noFill/>
                    </a:lnT>
                    <a:lnB>
                      <a:noFill/>
                    </a:lnB>
                    <a:solidFill>
                      <a:srgbClr val="66FF66"/>
                    </a:solidFill>
                  </a:tcPr>
                </a:tc>
                <a:extLst>
                  <a:ext uri="{0D108BD9-81ED-4DB2-BD59-A6C34878D82A}">
                    <a16:rowId xmlns:a16="http://schemas.microsoft.com/office/drawing/2014/main" val="10000"/>
                  </a:ext>
                </a:extLst>
              </a:tr>
              <a:tr h="255270">
                <a:tc>
                  <a:txBody>
                    <a:bodyPr/>
                    <a:lstStyle/>
                    <a:p>
                      <a:pPr algn="ctr" fontAlgn="ctr"/>
                      <a:r>
                        <a:rPr lang="cs-CZ" sz="1100" b="0" i="0" u="none" strike="noStrike">
                          <a:solidFill>
                            <a:srgbClr val="000000"/>
                          </a:solidFill>
                          <a:latin typeface="Arial"/>
                        </a:rPr>
                        <a:t>2.</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FK Louny</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18</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12</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0</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0</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6</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Calibri"/>
                        </a:rPr>
                        <a:t>45:23</a:t>
                      </a:r>
                    </a:p>
                  </a:txBody>
                  <a:tcPr marL="9525" marR="9525" marT="9525" marB="0" anchor="ctr">
                    <a:lnL>
                      <a:noFill/>
                    </a:lnL>
                    <a:lnR>
                      <a:noFill/>
                    </a:lnR>
                    <a:lnT>
                      <a:noFill/>
                    </a:lnT>
                    <a:lnB>
                      <a:noFill/>
                    </a:lnB>
                    <a:solidFill>
                      <a:srgbClr val="66FFFF"/>
                    </a:solidFill>
                  </a:tcPr>
                </a:tc>
                <a:tc>
                  <a:txBody>
                    <a:bodyPr/>
                    <a:lstStyle/>
                    <a:p>
                      <a:pPr algn="ctr" fontAlgn="ctr"/>
                      <a:r>
                        <a:rPr lang="cs-CZ" sz="1100" b="1" i="0" u="none" strike="noStrike">
                          <a:solidFill>
                            <a:srgbClr val="000000"/>
                          </a:solidFill>
                          <a:latin typeface="Arial"/>
                        </a:rPr>
                        <a:t>36</a:t>
                      </a:r>
                    </a:p>
                  </a:txBody>
                  <a:tcPr marL="9525" marR="9525" marT="9525" marB="0" anchor="ctr">
                    <a:lnL>
                      <a:noFill/>
                    </a:lnL>
                    <a:lnR>
                      <a:noFill/>
                    </a:lnR>
                    <a:lnT>
                      <a:noFill/>
                    </a:lnT>
                    <a:lnB>
                      <a:noFill/>
                    </a:lnB>
                    <a:solidFill>
                      <a:srgbClr val="66FFFF"/>
                    </a:solidFill>
                  </a:tcPr>
                </a:tc>
                <a:extLst>
                  <a:ext uri="{0D108BD9-81ED-4DB2-BD59-A6C34878D82A}">
                    <a16:rowId xmlns:a16="http://schemas.microsoft.com/office/drawing/2014/main" val="10001"/>
                  </a:ext>
                </a:extLst>
              </a:tr>
              <a:tr h="255270">
                <a:tc>
                  <a:txBody>
                    <a:bodyPr/>
                    <a:lstStyle/>
                    <a:p>
                      <a:pPr algn="ctr" fontAlgn="ctr"/>
                      <a:r>
                        <a:rPr lang="cs-CZ" sz="1100" b="0" i="0" u="none" strike="noStrike">
                          <a:solidFill>
                            <a:srgbClr val="000000"/>
                          </a:solidFill>
                          <a:latin typeface="Arial"/>
                        </a:rPr>
                        <a:t>3.</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Baník Modlany</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18</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11</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1</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1</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5</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Calibri"/>
                        </a:rPr>
                        <a:t>51:38</a:t>
                      </a:r>
                    </a:p>
                  </a:txBody>
                  <a:tcPr marL="9525" marR="9525" marT="9525" marB="0" anchor="ctr">
                    <a:lnL>
                      <a:noFill/>
                    </a:lnL>
                    <a:lnR>
                      <a:noFill/>
                    </a:lnR>
                    <a:lnT>
                      <a:noFill/>
                    </a:lnT>
                    <a:lnB>
                      <a:noFill/>
                    </a:lnB>
                    <a:solidFill>
                      <a:srgbClr val="66FF66"/>
                    </a:solidFill>
                  </a:tcPr>
                </a:tc>
                <a:tc>
                  <a:txBody>
                    <a:bodyPr/>
                    <a:lstStyle/>
                    <a:p>
                      <a:pPr algn="ctr" fontAlgn="ctr"/>
                      <a:r>
                        <a:rPr lang="cs-CZ" sz="1100" b="1" i="0" u="none" strike="noStrike">
                          <a:solidFill>
                            <a:srgbClr val="000000"/>
                          </a:solidFill>
                          <a:latin typeface="Arial"/>
                        </a:rPr>
                        <a:t>36</a:t>
                      </a:r>
                    </a:p>
                  </a:txBody>
                  <a:tcPr marL="9525" marR="9525" marT="9525" marB="0" anchor="ctr">
                    <a:lnL>
                      <a:noFill/>
                    </a:lnL>
                    <a:lnR>
                      <a:noFill/>
                    </a:lnR>
                    <a:lnT>
                      <a:noFill/>
                    </a:lnT>
                    <a:lnB>
                      <a:noFill/>
                    </a:lnB>
                    <a:solidFill>
                      <a:srgbClr val="66FF66"/>
                    </a:solidFill>
                  </a:tcPr>
                </a:tc>
                <a:extLst>
                  <a:ext uri="{0D108BD9-81ED-4DB2-BD59-A6C34878D82A}">
                    <a16:rowId xmlns:a16="http://schemas.microsoft.com/office/drawing/2014/main" val="10002"/>
                  </a:ext>
                </a:extLst>
              </a:tr>
              <a:tr h="255270">
                <a:tc>
                  <a:txBody>
                    <a:bodyPr/>
                    <a:lstStyle/>
                    <a:p>
                      <a:pPr algn="ctr" fontAlgn="ctr"/>
                      <a:r>
                        <a:rPr lang="cs-CZ" sz="1400" b="1" i="0" u="none" strike="noStrike" dirty="0">
                          <a:solidFill>
                            <a:srgbClr val="CC0099"/>
                          </a:solidFill>
                          <a:latin typeface="Arial"/>
                        </a:rPr>
                        <a:t>4.</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dirty="0">
                          <a:solidFill>
                            <a:srgbClr val="CC0099"/>
                          </a:solidFill>
                          <a:latin typeface="Arial"/>
                        </a:rPr>
                        <a:t>SK </a:t>
                      </a:r>
                      <a:r>
                        <a:rPr lang="cs-CZ" sz="1400" b="1" i="0" u="none" strike="noStrike" dirty="0" err="1">
                          <a:solidFill>
                            <a:srgbClr val="CC0099"/>
                          </a:solidFill>
                          <a:latin typeface="Arial"/>
                        </a:rPr>
                        <a:t>Štětí</a:t>
                      </a:r>
                      <a:r>
                        <a:rPr lang="cs-CZ" sz="1400" b="1" i="0" u="none" strike="noStrike" dirty="0">
                          <a:solidFill>
                            <a:srgbClr val="CC0099"/>
                          </a:solidFill>
                          <a:latin typeface="Arial"/>
                        </a:rPr>
                        <a:t> A</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dirty="0">
                          <a:solidFill>
                            <a:srgbClr val="CC0099"/>
                          </a:solidFill>
                          <a:latin typeface="Arial"/>
                        </a:rPr>
                        <a:t>18</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dirty="0">
                          <a:solidFill>
                            <a:srgbClr val="CC0099"/>
                          </a:solidFill>
                          <a:latin typeface="Arial"/>
                        </a:rPr>
                        <a:t>11</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dirty="0">
                          <a:solidFill>
                            <a:srgbClr val="CC0099"/>
                          </a:solidFill>
                          <a:latin typeface="Arial"/>
                        </a:rPr>
                        <a:t>1</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dirty="0">
                          <a:solidFill>
                            <a:srgbClr val="CC0099"/>
                          </a:solidFill>
                          <a:latin typeface="Arial"/>
                        </a:rPr>
                        <a:t>0</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dirty="0">
                          <a:solidFill>
                            <a:srgbClr val="CC0099"/>
                          </a:solidFill>
                          <a:latin typeface="Arial"/>
                        </a:rPr>
                        <a:t>6</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dirty="0">
                          <a:solidFill>
                            <a:srgbClr val="CC0099"/>
                          </a:solidFill>
                          <a:latin typeface="Calibri"/>
                        </a:rPr>
                        <a:t>57:24</a:t>
                      </a:r>
                    </a:p>
                  </a:txBody>
                  <a:tcPr marL="9525" marR="9525" marT="9525" marB="0" anchor="ctr">
                    <a:lnL>
                      <a:noFill/>
                    </a:lnL>
                    <a:lnR>
                      <a:noFill/>
                    </a:lnR>
                    <a:lnT>
                      <a:noFill/>
                    </a:lnT>
                    <a:lnB>
                      <a:noFill/>
                    </a:lnB>
                    <a:solidFill>
                      <a:srgbClr val="66FFFF"/>
                    </a:solidFill>
                  </a:tcPr>
                </a:tc>
                <a:tc>
                  <a:txBody>
                    <a:bodyPr/>
                    <a:lstStyle/>
                    <a:p>
                      <a:pPr algn="ctr" fontAlgn="ctr"/>
                      <a:r>
                        <a:rPr lang="cs-CZ" sz="1400" b="1" i="0" u="none" strike="noStrike" dirty="0">
                          <a:solidFill>
                            <a:srgbClr val="CC0099"/>
                          </a:solidFill>
                          <a:latin typeface="Arial"/>
                        </a:rPr>
                        <a:t>35</a:t>
                      </a:r>
                    </a:p>
                  </a:txBody>
                  <a:tcPr marL="9525" marR="9525" marT="9525" marB="0" anchor="ctr">
                    <a:lnL>
                      <a:noFill/>
                    </a:lnL>
                    <a:lnR>
                      <a:noFill/>
                    </a:lnR>
                    <a:lnT>
                      <a:noFill/>
                    </a:lnT>
                    <a:lnB>
                      <a:noFill/>
                    </a:lnB>
                    <a:solidFill>
                      <a:srgbClr val="66FFFF"/>
                    </a:solidFill>
                  </a:tcPr>
                </a:tc>
                <a:extLst>
                  <a:ext uri="{0D108BD9-81ED-4DB2-BD59-A6C34878D82A}">
                    <a16:rowId xmlns:a16="http://schemas.microsoft.com/office/drawing/2014/main" val="10003"/>
                  </a:ext>
                </a:extLst>
              </a:tr>
              <a:tr h="255270">
                <a:tc>
                  <a:txBody>
                    <a:bodyPr/>
                    <a:lstStyle/>
                    <a:p>
                      <a:pPr algn="ctr" fontAlgn="ctr"/>
                      <a:r>
                        <a:rPr lang="cs-CZ" sz="1100" b="0" i="0" u="none" strike="noStrike">
                          <a:solidFill>
                            <a:srgbClr val="000000"/>
                          </a:solidFill>
                          <a:latin typeface="Arial"/>
                        </a:rPr>
                        <a:t>5.</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dirty="0">
                          <a:solidFill>
                            <a:srgbClr val="000000"/>
                          </a:solidFill>
                          <a:latin typeface="Arial"/>
                        </a:rPr>
                        <a:t>FK </a:t>
                      </a:r>
                      <a:r>
                        <a:rPr lang="cs-CZ" sz="1100" b="0" i="0" u="none" strike="noStrike" dirty="0" smtClean="0">
                          <a:solidFill>
                            <a:srgbClr val="000000"/>
                          </a:solidFill>
                          <a:latin typeface="Arial"/>
                        </a:rPr>
                        <a:t> </a:t>
                      </a:r>
                      <a:r>
                        <a:rPr lang="cs-CZ" sz="1100" b="0" i="0" u="none" strike="noStrike" dirty="0" err="1">
                          <a:solidFill>
                            <a:srgbClr val="000000"/>
                          </a:solidFill>
                          <a:latin typeface="Arial"/>
                        </a:rPr>
                        <a:t>Neštěmice</a:t>
                      </a:r>
                      <a:endParaRPr lang="cs-CZ" sz="1100" b="0" i="0" u="none" strike="noStrike" dirty="0">
                        <a:solidFill>
                          <a:srgbClr val="000000"/>
                        </a:solidFill>
                        <a:latin typeface="Arial"/>
                      </a:endParaRP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18</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10</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2</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0</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6</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Calibri"/>
                        </a:rPr>
                        <a:t>34:30</a:t>
                      </a:r>
                    </a:p>
                  </a:txBody>
                  <a:tcPr marL="9525" marR="9525" marT="9525" marB="0" anchor="ctr">
                    <a:lnL>
                      <a:noFill/>
                    </a:lnL>
                    <a:lnR>
                      <a:noFill/>
                    </a:lnR>
                    <a:lnT>
                      <a:noFill/>
                    </a:lnT>
                    <a:lnB>
                      <a:noFill/>
                    </a:lnB>
                    <a:solidFill>
                      <a:srgbClr val="66FF66"/>
                    </a:solidFill>
                  </a:tcPr>
                </a:tc>
                <a:tc>
                  <a:txBody>
                    <a:bodyPr/>
                    <a:lstStyle/>
                    <a:p>
                      <a:pPr algn="ctr" fontAlgn="ctr"/>
                      <a:r>
                        <a:rPr lang="cs-CZ" sz="1100" b="1" i="0" u="none" strike="noStrike">
                          <a:solidFill>
                            <a:srgbClr val="000000"/>
                          </a:solidFill>
                          <a:latin typeface="Arial"/>
                        </a:rPr>
                        <a:t>34</a:t>
                      </a:r>
                    </a:p>
                  </a:txBody>
                  <a:tcPr marL="9525" marR="9525" marT="9525" marB="0" anchor="ctr">
                    <a:lnL>
                      <a:noFill/>
                    </a:lnL>
                    <a:lnR>
                      <a:noFill/>
                    </a:lnR>
                    <a:lnT>
                      <a:noFill/>
                    </a:lnT>
                    <a:lnB>
                      <a:noFill/>
                    </a:lnB>
                    <a:solidFill>
                      <a:srgbClr val="66FF66"/>
                    </a:solidFill>
                  </a:tcPr>
                </a:tc>
                <a:extLst>
                  <a:ext uri="{0D108BD9-81ED-4DB2-BD59-A6C34878D82A}">
                    <a16:rowId xmlns:a16="http://schemas.microsoft.com/office/drawing/2014/main" val="10004"/>
                  </a:ext>
                </a:extLst>
              </a:tr>
              <a:tr h="255270">
                <a:tc>
                  <a:txBody>
                    <a:bodyPr/>
                    <a:lstStyle/>
                    <a:p>
                      <a:pPr algn="ctr" fontAlgn="ctr"/>
                      <a:r>
                        <a:rPr lang="cs-CZ" sz="1100" b="0" i="0" u="none" strike="noStrike">
                          <a:solidFill>
                            <a:srgbClr val="000000"/>
                          </a:solidFill>
                          <a:latin typeface="Arial"/>
                        </a:rPr>
                        <a:t>6.</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FK Bílina</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18</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10</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0</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2</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6</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Calibri"/>
                        </a:rPr>
                        <a:t>42:24</a:t>
                      </a:r>
                    </a:p>
                  </a:txBody>
                  <a:tcPr marL="9525" marR="9525" marT="9525" marB="0" anchor="ctr">
                    <a:lnL>
                      <a:noFill/>
                    </a:lnL>
                    <a:lnR>
                      <a:noFill/>
                    </a:lnR>
                    <a:lnT>
                      <a:noFill/>
                    </a:lnT>
                    <a:lnB>
                      <a:noFill/>
                    </a:lnB>
                    <a:solidFill>
                      <a:srgbClr val="66FFFF"/>
                    </a:solidFill>
                  </a:tcPr>
                </a:tc>
                <a:tc>
                  <a:txBody>
                    <a:bodyPr/>
                    <a:lstStyle/>
                    <a:p>
                      <a:pPr algn="ctr" fontAlgn="ctr"/>
                      <a:r>
                        <a:rPr lang="cs-CZ" sz="1100" b="1" i="0" u="none" strike="noStrike">
                          <a:solidFill>
                            <a:srgbClr val="000000"/>
                          </a:solidFill>
                          <a:latin typeface="Arial"/>
                        </a:rPr>
                        <a:t>32</a:t>
                      </a:r>
                    </a:p>
                  </a:txBody>
                  <a:tcPr marL="9525" marR="9525" marT="9525" marB="0" anchor="ctr">
                    <a:lnL>
                      <a:noFill/>
                    </a:lnL>
                    <a:lnR>
                      <a:noFill/>
                    </a:lnR>
                    <a:lnT>
                      <a:noFill/>
                    </a:lnT>
                    <a:lnB>
                      <a:noFill/>
                    </a:lnB>
                    <a:solidFill>
                      <a:srgbClr val="66FFFF"/>
                    </a:solidFill>
                  </a:tcPr>
                </a:tc>
                <a:extLst>
                  <a:ext uri="{0D108BD9-81ED-4DB2-BD59-A6C34878D82A}">
                    <a16:rowId xmlns:a16="http://schemas.microsoft.com/office/drawing/2014/main" val="10005"/>
                  </a:ext>
                </a:extLst>
              </a:tr>
              <a:tr h="255270">
                <a:tc>
                  <a:txBody>
                    <a:bodyPr/>
                    <a:lstStyle/>
                    <a:p>
                      <a:pPr algn="ctr" fontAlgn="ctr"/>
                      <a:r>
                        <a:rPr lang="cs-CZ" sz="1100" b="0" i="0" u="none" strike="noStrike">
                          <a:solidFill>
                            <a:srgbClr val="000000"/>
                          </a:solidFill>
                          <a:latin typeface="Arial"/>
                        </a:rPr>
                        <a:t>7.</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dirty="0">
                          <a:solidFill>
                            <a:srgbClr val="000000"/>
                          </a:solidFill>
                          <a:latin typeface="Arial"/>
                        </a:rPr>
                        <a:t>SK </a:t>
                      </a:r>
                      <a:r>
                        <a:rPr lang="cs-CZ" sz="1100" b="0" i="0" u="none" strike="noStrike" dirty="0" smtClean="0">
                          <a:solidFill>
                            <a:srgbClr val="000000"/>
                          </a:solidFill>
                          <a:latin typeface="Arial"/>
                        </a:rPr>
                        <a:t> </a:t>
                      </a:r>
                      <a:r>
                        <a:rPr lang="cs-CZ" sz="1100" b="0" i="0" u="none" strike="noStrike" dirty="0" err="1">
                          <a:solidFill>
                            <a:srgbClr val="000000"/>
                          </a:solidFill>
                          <a:latin typeface="Arial"/>
                        </a:rPr>
                        <a:t>Vilémov</a:t>
                      </a:r>
                      <a:endParaRPr lang="cs-CZ" sz="1100" b="0" i="0" u="none" strike="noStrike" dirty="0">
                        <a:solidFill>
                          <a:srgbClr val="000000"/>
                        </a:solidFill>
                        <a:latin typeface="Arial"/>
                      </a:endParaRP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18</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10</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1</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0</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7</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Calibri"/>
                        </a:rPr>
                        <a:t>43:30</a:t>
                      </a:r>
                    </a:p>
                  </a:txBody>
                  <a:tcPr marL="9525" marR="9525" marT="9525" marB="0" anchor="ctr">
                    <a:lnL>
                      <a:noFill/>
                    </a:lnL>
                    <a:lnR>
                      <a:noFill/>
                    </a:lnR>
                    <a:lnT>
                      <a:noFill/>
                    </a:lnT>
                    <a:lnB>
                      <a:noFill/>
                    </a:lnB>
                    <a:solidFill>
                      <a:srgbClr val="66FF66"/>
                    </a:solidFill>
                  </a:tcPr>
                </a:tc>
                <a:tc>
                  <a:txBody>
                    <a:bodyPr/>
                    <a:lstStyle/>
                    <a:p>
                      <a:pPr algn="ctr" fontAlgn="ctr"/>
                      <a:r>
                        <a:rPr lang="cs-CZ" sz="1100" b="1" i="0" u="none" strike="noStrike">
                          <a:solidFill>
                            <a:srgbClr val="000000"/>
                          </a:solidFill>
                          <a:latin typeface="Arial"/>
                        </a:rPr>
                        <a:t>32</a:t>
                      </a:r>
                    </a:p>
                  </a:txBody>
                  <a:tcPr marL="9525" marR="9525" marT="9525" marB="0" anchor="ctr">
                    <a:lnL>
                      <a:noFill/>
                    </a:lnL>
                    <a:lnR>
                      <a:noFill/>
                    </a:lnR>
                    <a:lnT>
                      <a:noFill/>
                    </a:lnT>
                    <a:lnB>
                      <a:noFill/>
                    </a:lnB>
                    <a:solidFill>
                      <a:srgbClr val="66FF66"/>
                    </a:solidFill>
                  </a:tcPr>
                </a:tc>
                <a:extLst>
                  <a:ext uri="{0D108BD9-81ED-4DB2-BD59-A6C34878D82A}">
                    <a16:rowId xmlns:a16="http://schemas.microsoft.com/office/drawing/2014/main" val="10006"/>
                  </a:ext>
                </a:extLst>
              </a:tr>
              <a:tr h="255270">
                <a:tc>
                  <a:txBody>
                    <a:bodyPr/>
                    <a:lstStyle/>
                    <a:p>
                      <a:pPr algn="ctr" fontAlgn="ctr"/>
                      <a:r>
                        <a:rPr lang="cs-CZ" sz="1100" b="0" i="0" u="none" strike="noStrike">
                          <a:solidFill>
                            <a:srgbClr val="000000"/>
                          </a:solidFill>
                          <a:latin typeface="Arial"/>
                        </a:rPr>
                        <a:t>8.</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Sokol Horní Jiřetín</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18</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9</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2</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dirty="0">
                          <a:solidFill>
                            <a:srgbClr val="000000"/>
                          </a:solidFill>
                          <a:latin typeface="Arial"/>
                        </a:rPr>
                        <a:t>0</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7</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Calibri"/>
                        </a:rPr>
                        <a:t>33:26</a:t>
                      </a:r>
                    </a:p>
                  </a:txBody>
                  <a:tcPr marL="9525" marR="9525" marT="9525" marB="0" anchor="ctr">
                    <a:lnL>
                      <a:noFill/>
                    </a:lnL>
                    <a:lnR>
                      <a:noFill/>
                    </a:lnR>
                    <a:lnT>
                      <a:noFill/>
                    </a:lnT>
                    <a:lnB>
                      <a:noFill/>
                    </a:lnB>
                    <a:solidFill>
                      <a:srgbClr val="66FFFF"/>
                    </a:solidFill>
                  </a:tcPr>
                </a:tc>
                <a:tc>
                  <a:txBody>
                    <a:bodyPr/>
                    <a:lstStyle/>
                    <a:p>
                      <a:pPr algn="ctr" fontAlgn="ctr"/>
                      <a:r>
                        <a:rPr lang="cs-CZ" sz="1100" b="1" i="0" u="none" strike="noStrike">
                          <a:solidFill>
                            <a:srgbClr val="000000"/>
                          </a:solidFill>
                          <a:latin typeface="Arial"/>
                        </a:rPr>
                        <a:t>31</a:t>
                      </a:r>
                    </a:p>
                  </a:txBody>
                  <a:tcPr marL="9525" marR="9525" marT="9525" marB="0" anchor="ctr">
                    <a:lnL>
                      <a:noFill/>
                    </a:lnL>
                    <a:lnR>
                      <a:noFill/>
                    </a:lnR>
                    <a:lnT>
                      <a:noFill/>
                    </a:lnT>
                    <a:lnB>
                      <a:noFill/>
                    </a:lnB>
                    <a:solidFill>
                      <a:srgbClr val="66FFFF"/>
                    </a:solidFill>
                  </a:tcPr>
                </a:tc>
                <a:extLst>
                  <a:ext uri="{0D108BD9-81ED-4DB2-BD59-A6C34878D82A}">
                    <a16:rowId xmlns:a16="http://schemas.microsoft.com/office/drawing/2014/main" val="10007"/>
                  </a:ext>
                </a:extLst>
              </a:tr>
              <a:tr h="255270">
                <a:tc>
                  <a:txBody>
                    <a:bodyPr/>
                    <a:lstStyle/>
                    <a:p>
                      <a:pPr algn="ctr" fontAlgn="ctr"/>
                      <a:r>
                        <a:rPr lang="cs-CZ" sz="1100" b="0" i="0" u="none" strike="noStrike">
                          <a:solidFill>
                            <a:srgbClr val="000000"/>
                          </a:solidFill>
                          <a:latin typeface="Arial"/>
                        </a:rPr>
                        <a:t>9.</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TJ Proboštov</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18</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7</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1</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2</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8</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Calibri"/>
                        </a:rPr>
                        <a:t>37:38</a:t>
                      </a:r>
                    </a:p>
                  </a:txBody>
                  <a:tcPr marL="9525" marR="9525" marT="9525" marB="0" anchor="ctr">
                    <a:lnL>
                      <a:noFill/>
                    </a:lnL>
                    <a:lnR>
                      <a:noFill/>
                    </a:lnR>
                    <a:lnT>
                      <a:noFill/>
                    </a:lnT>
                    <a:lnB>
                      <a:noFill/>
                    </a:lnB>
                    <a:solidFill>
                      <a:srgbClr val="66FF66"/>
                    </a:solidFill>
                  </a:tcPr>
                </a:tc>
                <a:tc>
                  <a:txBody>
                    <a:bodyPr/>
                    <a:lstStyle/>
                    <a:p>
                      <a:pPr algn="ctr" fontAlgn="ctr"/>
                      <a:r>
                        <a:rPr lang="cs-CZ" sz="1100" b="1" i="0" u="none" strike="noStrike">
                          <a:solidFill>
                            <a:srgbClr val="000000"/>
                          </a:solidFill>
                          <a:latin typeface="Arial"/>
                        </a:rPr>
                        <a:t>25</a:t>
                      </a:r>
                    </a:p>
                  </a:txBody>
                  <a:tcPr marL="9525" marR="9525" marT="9525" marB="0" anchor="ctr">
                    <a:lnL>
                      <a:noFill/>
                    </a:lnL>
                    <a:lnR>
                      <a:noFill/>
                    </a:lnR>
                    <a:lnT>
                      <a:noFill/>
                    </a:lnT>
                    <a:lnB>
                      <a:noFill/>
                    </a:lnB>
                    <a:solidFill>
                      <a:srgbClr val="66FF66"/>
                    </a:solidFill>
                  </a:tcPr>
                </a:tc>
                <a:extLst>
                  <a:ext uri="{0D108BD9-81ED-4DB2-BD59-A6C34878D82A}">
                    <a16:rowId xmlns:a16="http://schemas.microsoft.com/office/drawing/2014/main" val="10008"/>
                  </a:ext>
                </a:extLst>
              </a:tr>
              <a:tr h="255270">
                <a:tc>
                  <a:txBody>
                    <a:bodyPr/>
                    <a:lstStyle/>
                    <a:p>
                      <a:pPr algn="ctr" fontAlgn="ctr"/>
                      <a:r>
                        <a:rPr lang="cs-CZ" sz="1100" b="0" i="0" u="none" strike="noStrike">
                          <a:solidFill>
                            <a:srgbClr val="000000"/>
                          </a:solidFill>
                          <a:latin typeface="Arial"/>
                        </a:rPr>
                        <a:t>10.</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SK Hrobce-Roudnice n.L. o.s.</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18</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7</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0</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3</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8</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Calibri"/>
                        </a:rPr>
                        <a:t>52:55</a:t>
                      </a:r>
                    </a:p>
                  </a:txBody>
                  <a:tcPr marL="9525" marR="9525" marT="9525" marB="0" anchor="ctr">
                    <a:lnL>
                      <a:noFill/>
                    </a:lnL>
                    <a:lnR>
                      <a:noFill/>
                    </a:lnR>
                    <a:lnT>
                      <a:noFill/>
                    </a:lnT>
                    <a:lnB>
                      <a:noFill/>
                    </a:lnB>
                    <a:solidFill>
                      <a:srgbClr val="66FFFF"/>
                    </a:solidFill>
                  </a:tcPr>
                </a:tc>
                <a:tc>
                  <a:txBody>
                    <a:bodyPr/>
                    <a:lstStyle/>
                    <a:p>
                      <a:pPr algn="ctr" fontAlgn="ctr"/>
                      <a:r>
                        <a:rPr lang="cs-CZ" sz="1100" b="1" i="0" u="none" strike="noStrike">
                          <a:solidFill>
                            <a:srgbClr val="000000"/>
                          </a:solidFill>
                          <a:latin typeface="Arial"/>
                        </a:rPr>
                        <a:t>24</a:t>
                      </a:r>
                    </a:p>
                  </a:txBody>
                  <a:tcPr marL="9525" marR="9525" marT="9525" marB="0" anchor="ctr">
                    <a:lnL>
                      <a:noFill/>
                    </a:lnL>
                    <a:lnR>
                      <a:noFill/>
                    </a:lnR>
                    <a:lnT>
                      <a:noFill/>
                    </a:lnT>
                    <a:lnB>
                      <a:noFill/>
                    </a:lnB>
                    <a:solidFill>
                      <a:srgbClr val="66FFFF"/>
                    </a:solidFill>
                  </a:tcPr>
                </a:tc>
                <a:extLst>
                  <a:ext uri="{0D108BD9-81ED-4DB2-BD59-A6C34878D82A}">
                    <a16:rowId xmlns:a16="http://schemas.microsoft.com/office/drawing/2014/main" val="10009"/>
                  </a:ext>
                </a:extLst>
              </a:tr>
              <a:tr h="255270">
                <a:tc>
                  <a:txBody>
                    <a:bodyPr/>
                    <a:lstStyle/>
                    <a:p>
                      <a:pPr algn="ctr" fontAlgn="ctr"/>
                      <a:r>
                        <a:rPr lang="cs-CZ" sz="1100" b="0" i="0" u="none" strike="noStrike">
                          <a:solidFill>
                            <a:srgbClr val="000000"/>
                          </a:solidFill>
                          <a:latin typeface="Arial"/>
                        </a:rPr>
                        <a:t>11.</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1. FC Spořice</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18</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7</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0</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1</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10</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Calibri"/>
                        </a:rPr>
                        <a:t>47:48</a:t>
                      </a:r>
                    </a:p>
                  </a:txBody>
                  <a:tcPr marL="9525" marR="9525" marT="9525" marB="0" anchor="ctr">
                    <a:lnL>
                      <a:noFill/>
                    </a:lnL>
                    <a:lnR>
                      <a:noFill/>
                    </a:lnR>
                    <a:lnT>
                      <a:noFill/>
                    </a:lnT>
                    <a:lnB>
                      <a:noFill/>
                    </a:lnB>
                    <a:solidFill>
                      <a:srgbClr val="66FF66"/>
                    </a:solidFill>
                  </a:tcPr>
                </a:tc>
                <a:tc>
                  <a:txBody>
                    <a:bodyPr/>
                    <a:lstStyle/>
                    <a:p>
                      <a:pPr algn="ctr" fontAlgn="ctr"/>
                      <a:r>
                        <a:rPr lang="cs-CZ" sz="1100" b="1" i="0" u="none" strike="noStrike">
                          <a:solidFill>
                            <a:srgbClr val="000000"/>
                          </a:solidFill>
                          <a:latin typeface="Arial"/>
                        </a:rPr>
                        <a:t>22</a:t>
                      </a:r>
                    </a:p>
                  </a:txBody>
                  <a:tcPr marL="9525" marR="9525" marT="9525" marB="0" anchor="ctr">
                    <a:lnL>
                      <a:noFill/>
                    </a:lnL>
                    <a:lnR>
                      <a:noFill/>
                    </a:lnR>
                    <a:lnT>
                      <a:noFill/>
                    </a:lnT>
                    <a:lnB>
                      <a:noFill/>
                    </a:lnB>
                    <a:solidFill>
                      <a:srgbClr val="66FF66"/>
                    </a:solidFill>
                  </a:tcPr>
                </a:tc>
                <a:extLst>
                  <a:ext uri="{0D108BD9-81ED-4DB2-BD59-A6C34878D82A}">
                    <a16:rowId xmlns:a16="http://schemas.microsoft.com/office/drawing/2014/main" val="10010"/>
                  </a:ext>
                </a:extLst>
              </a:tr>
              <a:tr h="255270">
                <a:tc>
                  <a:txBody>
                    <a:bodyPr/>
                    <a:lstStyle/>
                    <a:p>
                      <a:pPr algn="ctr" fontAlgn="ctr"/>
                      <a:r>
                        <a:rPr lang="cs-CZ" sz="1100" b="0" i="0" u="none" strike="noStrike">
                          <a:solidFill>
                            <a:srgbClr val="000000"/>
                          </a:solidFill>
                          <a:latin typeface="Arial"/>
                        </a:rPr>
                        <a:t>12.</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dirty="0">
                          <a:solidFill>
                            <a:srgbClr val="000000"/>
                          </a:solidFill>
                          <a:latin typeface="Arial"/>
                        </a:rPr>
                        <a:t>FC </a:t>
                      </a:r>
                      <a:r>
                        <a:rPr lang="cs-CZ" sz="1100" b="0" i="0" u="none" strike="noStrike" dirty="0" smtClean="0">
                          <a:solidFill>
                            <a:srgbClr val="000000"/>
                          </a:solidFill>
                          <a:latin typeface="Arial"/>
                        </a:rPr>
                        <a:t>Modrá</a:t>
                      </a:r>
                      <a:endParaRPr lang="cs-CZ" sz="1100" b="0" i="0" u="none" strike="noStrike" dirty="0">
                        <a:solidFill>
                          <a:srgbClr val="000000"/>
                        </a:solidFill>
                        <a:latin typeface="Arial"/>
                      </a:endParaRP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18</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6</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0</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1</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11</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Calibri"/>
                        </a:rPr>
                        <a:t>30:39</a:t>
                      </a:r>
                    </a:p>
                  </a:txBody>
                  <a:tcPr marL="9525" marR="9525" marT="9525" marB="0" anchor="ctr">
                    <a:lnL>
                      <a:noFill/>
                    </a:lnL>
                    <a:lnR>
                      <a:noFill/>
                    </a:lnR>
                    <a:lnT>
                      <a:noFill/>
                    </a:lnT>
                    <a:lnB>
                      <a:noFill/>
                    </a:lnB>
                    <a:solidFill>
                      <a:srgbClr val="66FFFF"/>
                    </a:solidFill>
                  </a:tcPr>
                </a:tc>
                <a:tc>
                  <a:txBody>
                    <a:bodyPr/>
                    <a:lstStyle/>
                    <a:p>
                      <a:pPr algn="ctr" fontAlgn="ctr"/>
                      <a:r>
                        <a:rPr lang="cs-CZ" sz="1100" b="1" i="0" u="none" strike="noStrike">
                          <a:solidFill>
                            <a:srgbClr val="000000"/>
                          </a:solidFill>
                          <a:latin typeface="Arial"/>
                        </a:rPr>
                        <a:t>19</a:t>
                      </a:r>
                    </a:p>
                  </a:txBody>
                  <a:tcPr marL="9525" marR="9525" marT="9525" marB="0" anchor="ctr">
                    <a:lnL>
                      <a:noFill/>
                    </a:lnL>
                    <a:lnR>
                      <a:noFill/>
                    </a:lnR>
                    <a:lnT>
                      <a:noFill/>
                    </a:lnT>
                    <a:lnB>
                      <a:noFill/>
                    </a:lnB>
                    <a:solidFill>
                      <a:srgbClr val="66FFFF"/>
                    </a:solidFill>
                  </a:tcPr>
                </a:tc>
                <a:extLst>
                  <a:ext uri="{0D108BD9-81ED-4DB2-BD59-A6C34878D82A}">
                    <a16:rowId xmlns:a16="http://schemas.microsoft.com/office/drawing/2014/main" val="10011"/>
                  </a:ext>
                </a:extLst>
              </a:tr>
              <a:tr h="255270">
                <a:tc>
                  <a:txBody>
                    <a:bodyPr/>
                    <a:lstStyle/>
                    <a:p>
                      <a:pPr algn="ctr" fontAlgn="ctr"/>
                      <a:r>
                        <a:rPr lang="cs-CZ" sz="1100" b="0" i="0" u="none" strike="noStrike">
                          <a:solidFill>
                            <a:srgbClr val="000000"/>
                          </a:solidFill>
                          <a:latin typeface="Arial"/>
                        </a:rPr>
                        <a:t>13.</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FK Junior Děčín</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18</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5</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2</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0</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11</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Calibri"/>
                        </a:rPr>
                        <a:t>30:55</a:t>
                      </a:r>
                    </a:p>
                  </a:txBody>
                  <a:tcPr marL="9525" marR="9525" marT="9525" marB="0" anchor="ctr">
                    <a:lnL>
                      <a:noFill/>
                    </a:lnL>
                    <a:lnR>
                      <a:noFill/>
                    </a:lnR>
                    <a:lnT>
                      <a:noFill/>
                    </a:lnT>
                    <a:lnB>
                      <a:noFill/>
                    </a:lnB>
                    <a:solidFill>
                      <a:srgbClr val="66FF66"/>
                    </a:solidFill>
                  </a:tcPr>
                </a:tc>
                <a:tc>
                  <a:txBody>
                    <a:bodyPr/>
                    <a:lstStyle/>
                    <a:p>
                      <a:pPr algn="ctr" fontAlgn="ctr"/>
                      <a:r>
                        <a:rPr lang="cs-CZ" sz="1100" b="1" i="0" u="none" strike="noStrike">
                          <a:solidFill>
                            <a:srgbClr val="000000"/>
                          </a:solidFill>
                          <a:latin typeface="Arial"/>
                        </a:rPr>
                        <a:t>19</a:t>
                      </a:r>
                    </a:p>
                  </a:txBody>
                  <a:tcPr marL="9525" marR="9525" marT="9525" marB="0" anchor="ctr">
                    <a:lnL>
                      <a:noFill/>
                    </a:lnL>
                    <a:lnR>
                      <a:noFill/>
                    </a:lnR>
                    <a:lnT>
                      <a:noFill/>
                    </a:lnT>
                    <a:lnB>
                      <a:noFill/>
                    </a:lnB>
                    <a:solidFill>
                      <a:srgbClr val="66FF66"/>
                    </a:solidFill>
                  </a:tcPr>
                </a:tc>
                <a:extLst>
                  <a:ext uri="{0D108BD9-81ED-4DB2-BD59-A6C34878D82A}">
                    <a16:rowId xmlns:a16="http://schemas.microsoft.com/office/drawing/2014/main" val="10012"/>
                  </a:ext>
                </a:extLst>
              </a:tr>
              <a:tr h="255270">
                <a:tc>
                  <a:txBody>
                    <a:bodyPr/>
                    <a:lstStyle/>
                    <a:p>
                      <a:pPr algn="ctr" fontAlgn="ctr"/>
                      <a:r>
                        <a:rPr lang="cs-CZ" sz="1100" b="0" i="0" u="none" strike="noStrike">
                          <a:solidFill>
                            <a:srgbClr val="000000"/>
                          </a:solidFill>
                          <a:latin typeface="Arial"/>
                        </a:rPr>
                        <a:t>14.</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FK Chmel Blšany</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18</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4</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2</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0</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12</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Calibri"/>
                        </a:rPr>
                        <a:t>27:68</a:t>
                      </a:r>
                    </a:p>
                  </a:txBody>
                  <a:tcPr marL="9525" marR="9525" marT="9525" marB="0" anchor="ctr">
                    <a:lnL>
                      <a:noFill/>
                    </a:lnL>
                    <a:lnR>
                      <a:noFill/>
                    </a:lnR>
                    <a:lnT>
                      <a:noFill/>
                    </a:lnT>
                    <a:lnB>
                      <a:noFill/>
                    </a:lnB>
                    <a:solidFill>
                      <a:srgbClr val="66FFFF"/>
                    </a:solidFill>
                  </a:tcPr>
                </a:tc>
                <a:tc>
                  <a:txBody>
                    <a:bodyPr/>
                    <a:lstStyle/>
                    <a:p>
                      <a:pPr algn="ctr" fontAlgn="ctr"/>
                      <a:r>
                        <a:rPr lang="cs-CZ" sz="1100" b="1" i="0" u="none" strike="noStrike">
                          <a:solidFill>
                            <a:srgbClr val="000000"/>
                          </a:solidFill>
                          <a:latin typeface="Arial"/>
                        </a:rPr>
                        <a:t>16</a:t>
                      </a:r>
                    </a:p>
                  </a:txBody>
                  <a:tcPr marL="9525" marR="9525" marT="9525" marB="0" anchor="ctr">
                    <a:lnL>
                      <a:noFill/>
                    </a:lnL>
                    <a:lnR>
                      <a:noFill/>
                    </a:lnR>
                    <a:lnT>
                      <a:noFill/>
                    </a:lnT>
                    <a:lnB>
                      <a:noFill/>
                    </a:lnB>
                    <a:solidFill>
                      <a:srgbClr val="66FFFF"/>
                    </a:solidFill>
                  </a:tcPr>
                </a:tc>
                <a:extLst>
                  <a:ext uri="{0D108BD9-81ED-4DB2-BD59-A6C34878D82A}">
                    <a16:rowId xmlns:a16="http://schemas.microsoft.com/office/drawing/2014/main" val="10013"/>
                  </a:ext>
                </a:extLst>
              </a:tr>
              <a:tr h="255270">
                <a:tc>
                  <a:txBody>
                    <a:bodyPr/>
                    <a:lstStyle/>
                    <a:p>
                      <a:pPr algn="ctr" fontAlgn="ctr"/>
                      <a:r>
                        <a:rPr lang="cs-CZ" sz="1100" b="0" i="0" u="none" strike="noStrike">
                          <a:solidFill>
                            <a:srgbClr val="000000"/>
                          </a:solidFill>
                          <a:latin typeface="Arial"/>
                        </a:rPr>
                        <a:t>15.</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dirty="0" smtClean="0">
                          <a:solidFill>
                            <a:srgbClr val="000000"/>
                          </a:solidFill>
                          <a:latin typeface="Arial"/>
                        </a:rPr>
                        <a:t>FK </a:t>
                      </a:r>
                      <a:r>
                        <a:rPr lang="cs-CZ" sz="1100" b="0" i="0" u="none" strike="noStrike" dirty="0">
                          <a:solidFill>
                            <a:srgbClr val="000000"/>
                          </a:solidFill>
                          <a:latin typeface="Arial"/>
                        </a:rPr>
                        <a:t>Kadaň o.s.</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18</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4</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1</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1</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Arial"/>
                        </a:rPr>
                        <a:t>12</a:t>
                      </a:r>
                    </a:p>
                  </a:txBody>
                  <a:tcPr marL="9525" marR="9525" marT="9525" marB="0" anchor="ctr">
                    <a:lnL>
                      <a:noFill/>
                    </a:lnL>
                    <a:lnR>
                      <a:noFill/>
                    </a:lnR>
                    <a:lnT>
                      <a:noFill/>
                    </a:lnT>
                    <a:lnB>
                      <a:noFill/>
                    </a:lnB>
                    <a:solidFill>
                      <a:srgbClr val="66FF66"/>
                    </a:solidFill>
                  </a:tcPr>
                </a:tc>
                <a:tc>
                  <a:txBody>
                    <a:bodyPr/>
                    <a:lstStyle/>
                    <a:p>
                      <a:pPr algn="ctr" fontAlgn="ctr"/>
                      <a:r>
                        <a:rPr lang="cs-CZ" sz="1100" b="0" i="0" u="none" strike="noStrike">
                          <a:solidFill>
                            <a:srgbClr val="000000"/>
                          </a:solidFill>
                          <a:latin typeface="Calibri"/>
                        </a:rPr>
                        <a:t>17:44</a:t>
                      </a:r>
                    </a:p>
                  </a:txBody>
                  <a:tcPr marL="9525" marR="9525" marT="9525" marB="0" anchor="ctr">
                    <a:lnL>
                      <a:noFill/>
                    </a:lnL>
                    <a:lnR>
                      <a:noFill/>
                    </a:lnR>
                    <a:lnT>
                      <a:noFill/>
                    </a:lnT>
                    <a:lnB>
                      <a:noFill/>
                    </a:lnB>
                    <a:solidFill>
                      <a:srgbClr val="66FF66"/>
                    </a:solidFill>
                  </a:tcPr>
                </a:tc>
                <a:tc>
                  <a:txBody>
                    <a:bodyPr/>
                    <a:lstStyle/>
                    <a:p>
                      <a:pPr algn="ctr" fontAlgn="ctr"/>
                      <a:r>
                        <a:rPr lang="cs-CZ" sz="1100" b="1" i="0" u="none" strike="noStrike">
                          <a:solidFill>
                            <a:srgbClr val="000000"/>
                          </a:solidFill>
                          <a:latin typeface="Arial"/>
                        </a:rPr>
                        <a:t>15</a:t>
                      </a:r>
                    </a:p>
                  </a:txBody>
                  <a:tcPr marL="9525" marR="9525" marT="9525" marB="0" anchor="ctr">
                    <a:lnL>
                      <a:noFill/>
                    </a:lnL>
                    <a:lnR>
                      <a:noFill/>
                    </a:lnR>
                    <a:lnT>
                      <a:noFill/>
                    </a:lnT>
                    <a:lnB>
                      <a:noFill/>
                    </a:lnB>
                    <a:solidFill>
                      <a:srgbClr val="66FF66"/>
                    </a:solidFill>
                  </a:tcPr>
                </a:tc>
                <a:extLst>
                  <a:ext uri="{0D108BD9-81ED-4DB2-BD59-A6C34878D82A}">
                    <a16:rowId xmlns:a16="http://schemas.microsoft.com/office/drawing/2014/main" val="10014"/>
                  </a:ext>
                </a:extLst>
              </a:tr>
              <a:tr h="255270">
                <a:tc>
                  <a:txBody>
                    <a:bodyPr/>
                    <a:lstStyle/>
                    <a:p>
                      <a:pPr algn="ctr" fontAlgn="ctr"/>
                      <a:r>
                        <a:rPr lang="cs-CZ" sz="1100" b="0" i="0" u="none" strike="noStrike">
                          <a:solidFill>
                            <a:srgbClr val="000000"/>
                          </a:solidFill>
                          <a:latin typeface="Arial"/>
                        </a:rPr>
                        <a:t>16.</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dirty="0" smtClean="0">
                          <a:solidFill>
                            <a:srgbClr val="000000"/>
                          </a:solidFill>
                          <a:latin typeface="Arial"/>
                        </a:rPr>
                        <a:t>FK </a:t>
                      </a:r>
                      <a:r>
                        <a:rPr lang="cs-CZ" sz="1100" b="0" i="0" u="none" strike="noStrike" dirty="0">
                          <a:solidFill>
                            <a:srgbClr val="000000"/>
                          </a:solidFill>
                          <a:latin typeface="Arial"/>
                        </a:rPr>
                        <a:t>Rumburk</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18</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4</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0</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2</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Arial"/>
                        </a:rPr>
                        <a:t>12</a:t>
                      </a:r>
                    </a:p>
                  </a:txBody>
                  <a:tcPr marL="9525" marR="9525" marT="9525" marB="0" anchor="ctr">
                    <a:lnL>
                      <a:noFill/>
                    </a:lnL>
                    <a:lnR>
                      <a:noFill/>
                    </a:lnR>
                    <a:lnT>
                      <a:noFill/>
                    </a:lnT>
                    <a:lnB>
                      <a:noFill/>
                    </a:lnB>
                    <a:solidFill>
                      <a:srgbClr val="66FFFF"/>
                    </a:solidFill>
                  </a:tcPr>
                </a:tc>
                <a:tc>
                  <a:txBody>
                    <a:bodyPr/>
                    <a:lstStyle/>
                    <a:p>
                      <a:pPr algn="ctr" fontAlgn="ctr"/>
                      <a:r>
                        <a:rPr lang="cs-CZ" sz="1100" b="0" i="0" u="none" strike="noStrike">
                          <a:solidFill>
                            <a:srgbClr val="000000"/>
                          </a:solidFill>
                          <a:latin typeface="Calibri"/>
                        </a:rPr>
                        <a:t>30:59</a:t>
                      </a:r>
                    </a:p>
                  </a:txBody>
                  <a:tcPr marL="9525" marR="9525" marT="9525" marB="0" anchor="ctr">
                    <a:lnL>
                      <a:noFill/>
                    </a:lnL>
                    <a:lnR>
                      <a:noFill/>
                    </a:lnR>
                    <a:lnT>
                      <a:noFill/>
                    </a:lnT>
                    <a:lnB>
                      <a:noFill/>
                    </a:lnB>
                    <a:solidFill>
                      <a:srgbClr val="66FFFF"/>
                    </a:solidFill>
                  </a:tcPr>
                </a:tc>
                <a:tc>
                  <a:txBody>
                    <a:bodyPr/>
                    <a:lstStyle/>
                    <a:p>
                      <a:pPr algn="ctr" fontAlgn="ctr"/>
                      <a:r>
                        <a:rPr lang="cs-CZ" sz="1100" b="1" i="0" u="none" strike="noStrike" dirty="0">
                          <a:solidFill>
                            <a:srgbClr val="000000"/>
                          </a:solidFill>
                          <a:latin typeface="Arial"/>
                        </a:rPr>
                        <a:t>14 </a:t>
                      </a:r>
                    </a:p>
                  </a:txBody>
                  <a:tcPr marL="9525" marR="9525" marT="9525" marB="0" anchor="ctr">
                    <a:lnL>
                      <a:noFill/>
                    </a:lnL>
                    <a:lnR>
                      <a:noFill/>
                    </a:lnR>
                    <a:lnT>
                      <a:noFill/>
                    </a:lnT>
                    <a:lnB>
                      <a:noFill/>
                    </a:lnB>
                    <a:solidFill>
                      <a:srgbClr val="66FFFF"/>
                    </a:solidFill>
                  </a:tcPr>
                </a:tc>
                <a:extLst>
                  <a:ext uri="{0D108BD9-81ED-4DB2-BD59-A6C34878D82A}">
                    <a16:rowId xmlns:a16="http://schemas.microsoft.com/office/drawing/2014/main" val="10015"/>
                  </a:ext>
                </a:extLst>
              </a:tr>
            </a:tbl>
          </a:graphicData>
        </a:graphic>
      </p:graphicFrame>
      <p:sp>
        <p:nvSpPr>
          <p:cNvPr id="15" name="TextovéPole 14"/>
          <p:cNvSpPr txBox="1"/>
          <p:nvPr/>
        </p:nvSpPr>
        <p:spPr>
          <a:xfrm>
            <a:off x="5647556" y="5635724"/>
            <a:ext cx="4392488" cy="1492716"/>
          </a:xfrm>
          <a:prstGeom prst="rect">
            <a:avLst/>
          </a:prstGeom>
          <a:solidFill>
            <a:srgbClr val="99FF66"/>
          </a:solidFill>
        </p:spPr>
        <p:txBody>
          <a:bodyPr wrap="square" rtlCol="0">
            <a:spAutoFit/>
          </a:bodyPr>
          <a:lstStyle/>
          <a:p>
            <a:pPr algn="just"/>
            <a:r>
              <a:rPr lang="cs-CZ" sz="1300" dirty="0" smtClean="0">
                <a:latin typeface="Bookman Old Style" pitchFamily="18" charset="0"/>
              </a:rPr>
              <a:t>Litvínov prohrál a jeho náskok na čele se snížil na 6 bodů před Louny a </a:t>
            </a:r>
            <a:r>
              <a:rPr lang="cs-CZ" sz="1300" dirty="0" err="1" smtClean="0">
                <a:latin typeface="Bookman Old Style" pitchFamily="18" charset="0"/>
              </a:rPr>
              <a:t>Modlany</a:t>
            </a:r>
            <a:r>
              <a:rPr lang="cs-CZ" sz="1300" dirty="0" smtClean="0">
                <a:latin typeface="Bookman Old Style" pitchFamily="18" charset="0"/>
              </a:rPr>
              <a:t>, které vystřídaly na 2. resp. 3. místě </a:t>
            </a:r>
            <a:r>
              <a:rPr lang="cs-CZ" sz="1300" dirty="0" err="1" smtClean="0">
                <a:latin typeface="Bookman Old Style" pitchFamily="18" charset="0"/>
              </a:rPr>
              <a:t>Štětí</a:t>
            </a:r>
            <a:r>
              <a:rPr lang="cs-CZ" sz="1300" dirty="0" smtClean="0">
                <a:latin typeface="Bookman Old Style" pitchFamily="18" charset="0"/>
              </a:rPr>
              <a:t>. </a:t>
            </a:r>
            <a:r>
              <a:rPr lang="cs-CZ" sz="1300" dirty="0" err="1" smtClean="0">
                <a:latin typeface="Bookman Old Style" pitchFamily="18" charset="0"/>
              </a:rPr>
              <a:t>Blšany</a:t>
            </a:r>
            <a:r>
              <a:rPr lang="cs-CZ" sz="1300" dirty="0" smtClean="0">
                <a:latin typeface="Bookman Old Style" pitchFamily="18" charset="0"/>
              </a:rPr>
              <a:t> prohrály v Rumburku a jak to vypadalo, že kráčí k záchraně, tak se budou muset ještě snažit, protože i ostatní mužstva namočená v sestupových vodách budou ještě bojovat.</a:t>
            </a:r>
          </a:p>
        </p:txBody>
      </p:sp>
      <p:sp>
        <p:nvSpPr>
          <p:cNvPr id="17" name="TextovéPole 16"/>
          <p:cNvSpPr txBox="1"/>
          <p:nvPr/>
        </p:nvSpPr>
        <p:spPr>
          <a:xfrm>
            <a:off x="174948" y="163116"/>
            <a:ext cx="4176464" cy="1938992"/>
          </a:xfrm>
          <a:prstGeom prst="rect">
            <a:avLst/>
          </a:prstGeom>
          <a:blipFill dpi="0" rotWithShape="1">
            <a:blip r:embed="rId3" cstate="print">
              <a:alphaModFix amt="50000"/>
            </a:blip>
            <a:srcRect/>
            <a:stretch>
              <a:fillRect/>
            </a:stretch>
          </a:blipFill>
        </p:spPr>
        <p:txBody>
          <a:bodyPr wrap="square" rtlCol="0">
            <a:spAutoFit/>
          </a:bodyPr>
          <a:lstStyle/>
          <a:p>
            <a:pPr algn="ctr"/>
            <a:r>
              <a:rPr lang="cs-CZ" sz="2400" dirty="0" smtClean="0">
                <a:solidFill>
                  <a:schemeClr val="accent6">
                    <a:lumMod val="50000"/>
                  </a:schemeClr>
                </a:solidFill>
                <a:effectLst>
                  <a:outerShdw blurRad="38100" dist="38100" dir="2700000" algn="tl">
                    <a:srgbClr val="000000">
                      <a:alpha val="43137"/>
                    </a:srgbClr>
                  </a:outerShdw>
                </a:effectLst>
                <a:latin typeface="Berlin Sans FB" pitchFamily="34" charset="0"/>
              </a:rPr>
              <a:t>Ve středu hřiště celkem vyrovnané utkání , ale hráčům </a:t>
            </a:r>
            <a:r>
              <a:rPr lang="cs-CZ" sz="2400" dirty="0" err="1" smtClean="0">
                <a:solidFill>
                  <a:schemeClr val="accent6">
                    <a:lumMod val="50000"/>
                  </a:schemeClr>
                </a:solidFill>
                <a:effectLst>
                  <a:outerShdw blurRad="38100" dist="38100" dir="2700000" algn="tl">
                    <a:srgbClr val="000000">
                      <a:alpha val="43137"/>
                    </a:srgbClr>
                  </a:outerShdw>
                </a:effectLst>
                <a:latin typeface="Berlin Sans FB" pitchFamily="34" charset="0"/>
              </a:rPr>
              <a:t>Štětí</a:t>
            </a:r>
            <a:r>
              <a:rPr lang="cs-CZ" sz="2400" dirty="0" smtClean="0">
                <a:solidFill>
                  <a:schemeClr val="accent6">
                    <a:lumMod val="50000"/>
                  </a:schemeClr>
                </a:solidFill>
                <a:effectLst>
                  <a:outerShdw blurRad="38100" dist="38100" dir="2700000" algn="tl">
                    <a:srgbClr val="000000">
                      <a:alpha val="43137"/>
                    </a:srgbClr>
                  </a:outerShdw>
                </a:effectLst>
                <a:latin typeface="Berlin Sans FB" pitchFamily="34" charset="0"/>
              </a:rPr>
              <a:t> chybí střelec, který by dokázal soupeři utéct a zakončit. </a:t>
            </a:r>
          </a:p>
        </p:txBody>
      </p:sp>
      <p:sp>
        <p:nvSpPr>
          <p:cNvPr id="18" name="Rectangle 30"/>
          <p:cNvSpPr>
            <a:spLocks noChangeArrowheads="1"/>
          </p:cNvSpPr>
          <p:nvPr/>
        </p:nvSpPr>
        <p:spPr bwMode="auto">
          <a:xfrm>
            <a:off x="102940" y="2329128"/>
            <a:ext cx="4320480" cy="4770537"/>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a:solidFill>
                    <a:srgbClr val="FFCCCC"/>
                  </a:solidFill>
                </a:ln>
                <a:solidFill>
                  <a:schemeClr val="tx1"/>
                </a:solidFill>
                <a:effectLst/>
                <a:latin typeface="Berlin Sans FB" pitchFamily="34" charset="0"/>
                <a:ea typeface="Times New Roman" pitchFamily="18" charset="0"/>
                <a:cs typeface="Arial" pitchFamily="34" charset="0"/>
              </a:rPr>
              <a:t>SK </a:t>
            </a:r>
            <a:r>
              <a:rPr kumimoji="0" lang="cs-CZ" sz="2000" b="1" i="0" u="sng" strike="noStrike" cap="none" normalizeH="0" baseline="0" dirty="0" err="1" smtClean="0">
                <a:ln>
                  <a:solidFill>
                    <a:srgbClr val="FFCCCC"/>
                  </a:solidFill>
                </a:ln>
                <a:solidFill>
                  <a:schemeClr val="tx1"/>
                </a:solidFill>
                <a:effectLst/>
                <a:latin typeface="Berlin Sans FB" pitchFamily="34" charset="0"/>
                <a:ea typeface="Times New Roman" pitchFamily="18" charset="0"/>
                <a:cs typeface="Arial" pitchFamily="34" charset="0"/>
              </a:rPr>
              <a:t>Štětí</a:t>
            </a:r>
            <a:r>
              <a:rPr kumimoji="0" lang="cs-CZ" sz="2000" b="1" i="0" u="sng" strike="noStrike" cap="none" normalizeH="0" baseline="0" dirty="0" smtClean="0">
                <a:ln>
                  <a:solidFill>
                    <a:srgbClr val="FFCCCC"/>
                  </a:solidFill>
                </a:ln>
                <a:solidFill>
                  <a:schemeClr val="tx1"/>
                </a:solidFill>
                <a:effectLst/>
                <a:latin typeface="Berlin Sans FB" pitchFamily="34" charset="0"/>
                <a:ea typeface="Times New Roman" pitchFamily="18" charset="0"/>
                <a:cs typeface="Arial" pitchFamily="34" charset="0"/>
              </a:rPr>
              <a:t> – FK Litoměřice</a:t>
            </a:r>
            <a:endParaRPr kumimoji="0" lang="cs-CZ" sz="2000" b="0" i="0" u="none" strike="noStrike" cap="none" normalizeH="0" baseline="0" dirty="0" smtClean="0">
              <a:ln>
                <a:solidFill>
                  <a:srgbClr val="FFCCCC"/>
                </a:solidFill>
              </a:ln>
              <a:solidFill>
                <a:schemeClr val="tx1"/>
              </a:solidFill>
              <a:effectLst/>
              <a:latin typeface="Berlin Sans FB"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solidFill>
                    <a:srgbClr val="FFCCCC"/>
                  </a:solidFill>
                </a:ln>
                <a:solidFill>
                  <a:schemeClr val="tx1"/>
                </a:solidFill>
                <a:effectLst/>
                <a:latin typeface="Berlin Sans FB" pitchFamily="34" charset="0"/>
                <a:ea typeface="Times New Roman" pitchFamily="18" charset="0"/>
                <a:cs typeface="Arial" pitchFamily="34" charset="0"/>
              </a:rPr>
              <a:t>0:8(0:4)   </a:t>
            </a:r>
            <a:r>
              <a:rPr kumimoji="0" lang="cs-CZ" sz="1600" b="1" i="0" u="sng" strike="noStrike" cap="none" normalizeH="0" baseline="0" dirty="0" smtClean="0">
                <a:ln>
                  <a:noFill/>
                </a:ln>
                <a:solidFill>
                  <a:schemeClr val="tx1"/>
                </a:solidFill>
                <a:effectLst/>
                <a:latin typeface="Berlin Sans FB" pitchFamily="34" charset="0"/>
                <a:ea typeface="Times New Roman" pitchFamily="18" charset="0"/>
                <a:cs typeface="Arial" pitchFamily="34" charset="0"/>
              </a:rPr>
              <a:t>29.3.20105 17. hrací kolo</a:t>
            </a:r>
            <a:endParaRPr kumimoji="0" lang="cs-CZ" sz="1600" b="0" i="0" u="none" strike="noStrike" cap="none" normalizeH="0" baseline="0" dirty="0" smtClean="0">
              <a:ln>
                <a:noFill/>
              </a:ln>
              <a:solidFill>
                <a:schemeClr val="tx1"/>
              </a:solidFill>
              <a:effectLst/>
              <a:latin typeface="Berlin Sans FB"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První 2 útoky hostů z Litoměřic a v 5. minutě prohráváme po brankách Matěje Vrzána už 2:0. Hra se pak trochu vyrovnala a vyprodukovali jsme si také několik dobrých střeleckých pozic, ale ani jedna ať už z kopačky Zemana nebo Šedivého přesnost ani tvrdost neměly. Hosté spoléhali na rychlé útoky a individuální schopnosti jednotlivců. To byl také hlavní rozdíl mezi oběma mužstvy. Do poločasu nám hráči soupeře konkrétně Janda a Petrželka pláchli a stanovili poločasový výsledek 4:0. Podobné to bylo i ve druhé části. Pátý gól padl 2 minuty po změně stran a pak to pokračovalo v pravidelných intervalech. 57, 62. a 68. minuta 8:0. Škoda, výsledek mohl být určitě lepší, ale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nemá hráče, který by se před brankou dokázal prosadit. Co je platné, že ve středu hřiště se soupeři vyrovnáme, ale ve hře dopředu je to bez nápadu a individuálních dovedností. Dnes to mrzí o to víc, že se na mladé fotbalisty přišla podívat i početná skupina rodičů, kterou na hřišti rádi uvidíme i při dalších zápasech</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Sestava</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Pabiška</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Chaloupecký</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Németh</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Macháček, </a:t>
            </a:r>
          </a:p>
          <a:p>
            <a:pPr marL="0" marR="0" lvl="0" indent="0" algn="just" defTabSz="914400" rtl="0" eaLnBrk="0" fontAlgn="base" latinLnBrk="0" hangingPunct="0">
              <a:lnSpc>
                <a:spcPct val="100000"/>
              </a:lnSpc>
              <a:spcBef>
                <a:spcPct val="0"/>
              </a:spcBef>
              <a:spcAft>
                <a:spcPct val="0"/>
              </a:spcAft>
              <a:buClrTx/>
              <a:buSzTx/>
              <a:buFontTx/>
              <a:buNone/>
              <a:tabLst/>
            </a:pPr>
            <a:r>
              <a:rPr lang="cs-CZ" b="0" dirty="0" smtClean="0">
                <a:latin typeface="Arial" pitchFamily="34" charset="0"/>
                <a:ea typeface="Times New Roman" pitchFamily="18" charset="0"/>
                <a:cs typeface="Arial" pitchFamily="34" charset="0"/>
              </a:rPr>
              <a:t>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Kacálek</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Březina, Zeman, Vejražka, Možný,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Cap</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cs-CZ" b="0" dirty="0" smtClean="0">
                <a:latin typeface="Arial" pitchFamily="34" charset="0"/>
                <a:ea typeface="Times New Roman" pitchFamily="18" charset="0"/>
                <a:cs typeface="Arial" pitchFamily="34" charset="0"/>
              </a:rPr>
              <a:t>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Dopater</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Šedivý,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Deák</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Trenér</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Németh</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R.Hrdlička</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Rozhodčí</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J.Trutnovský</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9" name="Picture 30"/>
          <p:cNvPicPr>
            <a:picLocks noChangeAspect="1" noChangeArrowheads="1"/>
          </p:cNvPicPr>
          <p:nvPr/>
        </p:nvPicPr>
        <p:blipFill>
          <a:blip r:embed="rId4" cstate="print"/>
          <a:srcRect/>
          <a:stretch>
            <a:fillRect/>
          </a:stretch>
        </p:blipFill>
        <p:spPr bwMode="auto">
          <a:xfrm>
            <a:off x="3127276" y="6571828"/>
            <a:ext cx="628278" cy="49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10" name="TextovéPole 9"/>
          <p:cNvSpPr txBox="1"/>
          <p:nvPr/>
        </p:nvSpPr>
        <p:spPr>
          <a:xfrm>
            <a:off x="102940" y="163116"/>
            <a:ext cx="4680520" cy="707886"/>
          </a:xfrm>
          <a:prstGeom prst="rect">
            <a:avLst/>
          </a:prstGeom>
          <a:blipFill>
            <a:blip r:embed="rId3" cstate="print"/>
            <a:stretch>
              <a:fillRect/>
            </a:stretch>
          </a:blipFill>
        </p:spPr>
        <p:txBody>
          <a:bodyPr wrap="square" rtlCol="0">
            <a:spAutoFit/>
          </a:bodyPr>
          <a:lstStyle/>
          <a:p>
            <a:pPr algn="ctr"/>
            <a:r>
              <a:rPr lang="cs-CZ" sz="2000" dirty="0" smtClean="0">
                <a:solidFill>
                  <a:srgbClr val="006666"/>
                </a:solidFill>
                <a:effectLst>
                  <a:outerShdw blurRad="38100" dist="38100" dir="2700000" algn="tl">
                    <a:srgbClr val="000000">
                      <a:alpha val="43137"/>
                    </a:srgbClr>
                  </a:outerShdw>
                </a:effectLst>
                <a:latin typeface="Bookman Old Style" pitchFamily="18" charset="0"/>
              </a:rPr>
              <a:t>Modrá byla pro naše mužstvo lehkým oříškem</a:t>
            </a:r>
          </a:p>
        </p:txBody>
      </p:sp>
      <p:cxnSp>
        <p:nvCxnSpPr>
          <p:cNvPr id="13" name="Přímá spojovací šipka 12"/>
          <p:cNvCxnSpPr/>
          <p:nvPr/>
        </p:nvCxnSpPr>
        <p:spPr bwMode="auto">
          <a:xfrm>
            <a:off x="3487316" y="6859860"/>
            <a:ext cx="1080120" cy="72008"/>
          </a:xfrm>
          <a:prstGeom prst="straightConnector1">
            <a:avLst/>
          </a:prstGeom>
          <a:noFill/>
          <a:ln w="38100" cap="flat" cmpd="sng" algn="ctr">
            <a:solidFill>
              <a:srgbClr val="666633"/>
            </a:solidFill>
            <a:prstDash val="solid"/>
            <a:round/>
            <a:headEnd type="none" w="med" len="med"/>
            <a:tailEnd type="arrow"/>
          </a:ln>
          <a:effectLst>
            <a:innerShdw blurRad="63500" dist="50800" dir="16200000">
              <a:prstClr val="black">
                <a:alpha val="50000"/>
              </a:prstClr>
            </a:innerShdw>
          </a:effectLst>
        </p:spPr>
      </p:cxnSp>
      <p:sp>
        <p:nvSpPr>
          <p:cNvPr id="14" name="Rectangle 1"/>
          <p:cNvSpPr>
            <a:spLocks noChangeArrowheads="1"/>
          </p:cNvSpPr>
          <p:nvPr/>
        </p:nvSpPr>
        <p:spPr bwMode="auto">
          <a:xfrm>
            <a:off x="102940" y="955204"/>
            <a:ext cx="4680520" cy="5816977"/>
          </a:xfrm>
          <a:prstGeom prst="rect">
            <a:avLst/>
          </a:prstGeom>
          <a:noFill/>
          <a:ln w="9525">
            <a:noFill/>
            <a:miter lim="800000"/>
            <a:headEnd/>
            <a:tailEnd/>
          </a:ln>
          <a:effectLst/>
          <a:scene3d>
            <a:camera prst="orthographicFront"/>
            <a:lightRig rig="threePt" dir="t"/>
          </a:scene3d>
          <a:sp3d extrusionH="63500" contourW="31750">
            <a:bevelT w="139700" prst="cross"/>
            <a:bevelB/>
            <a:contourClr>
              <a:srgbClr val="0066FF"/>
            </a:contourClr>
          </a:sp3d>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SK </a:t>
            </a:r>
            <a:r>
              <a:rPr kumimoji="0" lang="cs-CZ" sz="18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8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 FK Modrá</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8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8:0(6:0)   21.3.2015    18. Kolo 17. hrané</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Úspěšná sestava z minulého kola proti Lounům doznala 2 změn. Důvodem nebyla ztráta formy, ale zranění, která sebou fotbal přináší.   Proti nám stál soupeř, který v 1. jarním kole doma prohrál s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Blšany</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do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 velkými ambicemi nepřijel. Hlášena byla oslabená sestava z důvodu trestů nebo zranění. V 5. minutě už se také osud Modré začal naplňovat. Pěknou uličku k náběhu mezi 2 obránci na přihrávku Tůmy si v 5. minutě vybral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mezi nohama brankáře Kratochvíla poslal míč do branky na 1:0.  Hned v zápětí si na centr Stejskala naběhl Tůma, ale hlavou branku minul. Druhé trefy se početné obecenstvo, těšící se po dlouhé zimní přestávce na fotbal ve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dočkalo v 11. minutě. Nádherný balón přes celé hřiště Šimral poslal  za obranu hostů na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ten se radoval ze své druhé branky. Po pěkně rozehraném rohu vyslal ostrý centr před branku Modré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Kucler</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nabíhající Slanička trefil hlavou jenom tyč. V 19.min.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prošel po pravém okraji obrany a k zadní tyči naběhnuvší Stejskal jeho centr přeměnil hlavou na výsledek 3:0 pro domácí. Za další minutu se to opakovalo, ale v opačném gardu. Zleva přihrává Stejskal na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ten pohotově završuje  hattrick, který znamená vedení 4:0. Hosté poprvé vystřeli na branku domácích z kopačky Antonína Čapka až ve 24 minutě, ale přesnost chyběla. Úspěšného zákroku se dočkal i brankář hostů, když zneškodnil přesně mířenou střelu Stejskala.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polovině první části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góĺově</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polevilo a vybralo si oddechový čas. Trestný kop ve 34. minutě zahrávali ve hosté, ale nic vážného se  z toho před brankou domácích neurodilo.  V závěru poločasu přišly naopak opět na řadu brankové hody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Stejskal přihrává ve 38. minutě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Slaničkovi</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ten uklízí míč k tyči na 5:0.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ovéPole 16"/>
          <p:cNvSpPr txBox="1"/>
          <p:nvPr/>
        </p:nvSpPr>
        <p:spPr>
          <a:xfrm>
            <a:off x="5544616" y="163116"/>
            <a:ext cx="4639444" cy="584775"/>
          </a:xfrm>
          <a:prstGeom prst="rect">
            <a:avLst/>
          </a:prstGeom>
          <a:blipFill>
            <a:blip r:embed="rId4" cstate="print"/>
            <a:tile tx="0" ty="0" sx="100000" sy="100000" flip="none" algn="tl"/>
          </a:blipFill>
        </p:spPr>
        <p:txBody>
          <a:bodyPr wrap="square" rtlCol="0">
            <a:spAutoFit/>
          </a:bodyPr>
          <a:lstStyle/>
          <a:p>
            <a:pPr algn="ctr"/>
            <a:r>
              <a:rPr lang="cs-CZ" sz="1600" dirty="0" smtClean="0">
                <a:effectLst>
                  <a:outerShdw blurRad="38100" dist="38100" dir="2700000" algn="tl">
                    <a:srgbClr val="000000">
                      <a:alpha val="43137"/>
                    </a:srgbClr>
                  </a:outerShdw>
                </a:effectLst>
                <a:latin typeface="Bookman Old Style" pitchFamily="18" charset="0"/>
              </a:rPr>
              <a:t>Další zápasy dorostu v době zimní přestáv</a:t>
            </a:r>
            <a:r>
              <a:rPr lang="cs-CZ" sz="1400" dirty="0" smtClean="0">
                <a:effectLst>
                  <a:outerShdw blurRad="38100" dist="38100" dir="2700000" algn="tl">
                    <a:srgbClr val="000000">
                      <a:alpha val="43137"/>
                    </a:srgbClr>
                  </a:outerShdw>
                </a:effectLst>
                <a:latin typeface="Bookman Old Style" pitchFamily="18" charset="0"/>
              </a:rPr>
              <a:t>ky</a:t>
            </a:r>
          </a:p>
        </p:txBody>
      </p:sp>
      <p:sp>
        <p:nvSpPr>
          <p:cNvPr id="18" name="Obdélník 17"/>
          <p:cNvSpPr/>
          <p:nvPr/>
        </p:nvSpPr>
        <p:spPr>
          <a:xfrm>
            <a:off x="5616624" y="739180"/>
            <a:ext cx="5143500" cy="1231106"/>
          </a:xfrm>
          <a:prstGeom prst="rect">
            <a:avLst/>
          </a:prstGeom>
        </p:spPr>
        <p:txBody>
          <a:bodyPr>
            <a:spAutoFit/>
          </a:bodyPr>
          <a:lstStyle/>
          <a:p>
            <a:pPr algn="ctr"/>
            <a:r>
              <a:rPr lang="cs-CZ" sz="1400" u="sng" dirty="0" smtClean="0">
                <a:ln>
                  <a:solidFill>
                    <a:schemeClr val="accent1">
                      <a:lumMod val="75000"/>
                    </a:schemeClr>
                  </a:solidFill>
                </a:ln>
                <a:latin typeface="Arial" pitchFamily="34" charset="0"/>
                <a:cs typeface="Arial" pitchFamily="34" charset="0"/>
              </a:rPr>
              <a:t>FK Polepy dospělí – SK </a:t>
            </a:r>
            <a:r>
              <a:rPr lang="cs-CZ" sz="1400" u="sng" dirty="0" err="1" smtClean="0">
                <a:ln>
                  <a:solidFill>
                    <a:schemeClr val="accent1">
                      <a:lumMod val="75000"/>
                    </a:schemeClr>
                  </a:solidFill>
                </a:ln>
                <a:latin typeface="Arial" pitchFamily="34" charset="0"/>
                <a:cs typeface="Arial" pitchFamily="34" charset="0"/>
              </a:rPr>
              <a:t>Štětí</a:t>
            </a:r>
            <a:endParaRPr lang="cs-CZ" sz="1400" dirty="0" smtClean="0">
              <a:ln>
                <a:solidFill>
                  <a:schemeClr val="accent1">
                    <a:lumMod val="75000"/>
                  </a:schemeClr>
                </a:solidFill>
              </a:ln>
              <a:latin typeface="Arial" pitchFamily="34" charset="0"/>
              <a:cs typeface="Arial" pitchFamily="34" charset="0"/>
            </a:endParaRPr>
          </a:p>
          <a:p>
            <a:pPr algn="ctr"/>
            <a:r>
              <a:rPr lang="cs-CZ" u="sng" dirty="0" smtClean="0">
                <a:latin typeface="Arial" pitchFamily="34" charset="0"/>
                <a:cs typeface="Arial" pitchFamily="34" charset="0"/>
              </a:rPr>
              <a:t>2:2(1:0  22.2.2015  UT Roudnice </a:t>
            </a:r>
            <a:r>
              <a:rPr lang="cs-CZ" u="sng" dirty="0" err="1" smtClean="0">
                <a:latin typeface="Arial" pitchFamily="34" charset="0"/>
                <a:cs typeface="Arial" pitchFamily="34" charset="0"/>
              </a:rPr>
              <a:t>n.L.</a:t>
            </a:r>
            <a:endParaRPr lang="cs-CZ" dirty="0" smtClean="0">
              <a:latin typeface="Arial" pitchFamily="34" charset="0"/>
              <a:cs typeface="Arial" pitchFamily="34" charset="0"/>
            </a:endParaRPr>
          </a:p>
          <a:p>
            <a:r>
              <a:rPr lang="cs-CZ" b="0" u="sng" dirty="0" smtClean="0">
                <a:latin typeface="Arial" pitchFamily="34" charset="0"/>
                <a:cs typeface="Arial" pitchFamily="34" charset="0"/>
              </a:rPr>
              <a:t>Branky</a:t>
            </a:r>
            <a:r>
              <a:rPr lang="cs-CZ" b="0" dirty="0" smtClean="0">
                <a:latin typeface="Arial" pitchFamily="34" charset="0"/>
                <a:cs typeface="Arial" pitchFamily="34" charset="0"/>
              </a:rPr>
              <a:t>: </a:t>
            </a:r>
            <a:r>
              <a:rPr lang="cs-CZ" b="0" dirty="0" err="1" smtClean="0">
                <a:latin typeface="Arial" pitchFamily="34" charset="0"/>
                <a:cs typeface="Arial" pitchFamily="34" charset="0"/>
              </a:rPr>
              <a:t>Danč</a:t>
            </a:r>
            <a:r>
              <a:rPr lang="cs-CZ" b="0" dirty="0" smtClean="0">
                <a:latin typeface="Arial" pitchFamily="34" charset="0"/>
                <a:cs typeface="Arial" pitchFamily="34" charset="0"/>
              </a:rPr>
              <a:t> 2</a:t>
            </a:r>
          </a:p>
          <a:p>
            <a:r>
              <a:rPr lang="cs-CZ" b="0" u="sng" dirty="0" smtClean="0">
                <a:latin typeface="Arial" pitchFamily="34" charset="0"/>
                <a:cs typeface="Arial" pitchFamily="34" charset="0"/>
              </a:rPr>
              <a:t>Sestava:</a:t>
            </a:r>
            <a:r>
              <a:rPr lang="cs-CZ" b="0" dirty="0" smtClean="0">
                <a:latin typeface="Arial" pitchFamily="34" charset="0"/>
                <a:cs typeface="Arial" pitchFamily="34" charset="0"/>
              </a:rPr>
              <a:t> </a:t>
            </a:r>
            <a:r>
              <a:rPr lang="cs-CZ" b="0" dirty="0" err="1" smtClean="0">
                <a:latin typeface="Arial" pitchFamily="34" charset="0"/>
                <a:cs typeface="Arial" pitchFamily="34" charset="0"/>
              </a:rPr>
              <a:t>Horáček</a:t>
            </a:r>
            <a:r>
              <a:rPr lang="cs-CZ" b="0" dirty="0" smtClean="0">
                <a:latin typeface="Arial" pitchFamily="34" charset="0"/>
                <a:cs typeface="Arial" pitchFamily="34" charset="0"/>
              </a:rPr>
              <a:t>-Nedomlel, Jan </a:t>
            </a:r>
            <a:r>
              <a:rPr lang="cs-CZ" b="0" dirty="0" err="1" smtClean="0">
                <a:latin typeface="Arial" pitchFamily="34" charset="0"/>
                <a:cs typeface="Arial" pitchFamily="34" charset="0"/>
              </a:rPr>
              <a:t>Grepl</a:t>
            </a:r>
            <a:r>
              <a:rPr lang="cs-CZ" b="0" dirty="0" smtClean="0">
                <a:latin typeface="Arial" pitchFamily="34" charset="0"/>
                <a:cs typeface="Arial" pitchFamily="34" charset="0"/>
              </a:rPr>
              <a:t>, </a:t>
            </a:r>
            <a:r>
              <a:rPr lang="cs-CZ" b="0" dirty="0" err="1" smtClean="0">
                <a:latin typeface="Arial" pitchFamily="34" charset="0"/>
                <a:cs typeface="Arial" pitchFamily="34" charset="0"/>
              </a:rPr>
              <a:t>Balaštík</a:t>
            </a:r>
            <a:r>
              <a:rPr lang="cs-CZ" b="0" dirty="0" smtClean="0">
                <a:latin typeface="Arial" pitchFamily="34" charset="0"/>
                <a:cs typeface="Arial" pitchFamily="34" charset="0"/>
              </a:rPr>
              <a:t>, Podhorský,</a:t>
            </a:r>
          </a:p>
          <a:p>
            <a:r>
              <a:rPr lang="cs-CZ" b="0" dirty="0" smtClean="0">
                <a:latin typeface="Arial" pitchFamily="34" charset="0"/>
                <a:cs typeface="Arial" pitchFamily="34" charset="0"/>
              </a:rPr>
              <a:t>         </a:t>
            </a:r>
            <a:r>
              <a:rPr lang="cs-CZ" b="0" dirty="0" err="1" smtClean="0">
                <a:latin typeface="Arial" pitchFamily="34" charset="0"/>
                <a:cs typeface="Arial" pitchFamily="34" charset="0"/>
              </a:rPr>
              <a:t>Horváth</a:t>
            </a:r>
            <a:r>
              <a:rPr lang="cs-CZ" b="0" dirty="0" smtClean="0">
                <a:latin typeface="Arial" pitchFamily="34" charset="0"/>
                <a:cs typeface="Arial" pitchFamily="34" charset="0"/>
              </a:rPr>
              <a:t>,</a:t>
            </a:r>
            <a:r>
              <a:rPr lang="cs-CZ" b="0" dirty="0" err="1" smtClean="0">
                <a:latin typeface="Arial" pitchFamily="34" charset="0"/>
                <a:cs typeface="Arial" pitchFamily="34" charset="0"/>
              </a:rPr>
              <a:t>Feko</a:t>
            </a:r>
            <a:r>
              <a:rPr lang="cs-CZ" b="0" dirty="0" smtClean="0">
                <a:latin typeface="Arial" pitchFamily="34" charset="0"/>
                <a:cs typeface="Arial" pitchFamily="34" charset="0"/>
              </a:rPr>
              <a:t>, Beruška, Jakl,Marek, </a:t>
            </a:r>
            <a:r>
              <a:rPr lang="cs-CZ" b="0" dirty="0" err="1" smtClean="0">
                <a:latin typeface="Arial" pitchFamily="34" charset="0"/>
                <a:cs typeface="Arial" pitchFamily="34" charset="0"/>
              </a:rPr>
              <a:t>Danč</a:t>
            </a:r>
            <a:r>
              <a:rPr lang="cs-CZ" b="0" dirty="0" smtClean="0">
                <a:latin typeface="Arial" pitchFamily="34" charset="0"/>
                <a:cs typeface="Arial" pitchFamily="34" charset="0"/>
              </a:rPr>
              <a:t>,</a:t>
            </a:r>
          </a:p>
          <a:p>
            <a:r>
              <a:rPr lang="cs-CZ" b="0" u="sng" dirty="0" smtClean="0">
                <a:latin typeface="Arial" pitchFamily="34" charset="0"/>
                <a:cs typeface="Arial" pitchFamily="34" charset="0"/>
              </a:rPr>
              <a:t>Trenér:</a:t>
            </a:r>
            <a:r>
              <a:rPr lang="cs-CZ" b="0" dirty="0" smtClean="0">
                <a:latin typeface="Arial" pitchFamily="34" charset="0"/>
                <a:cs typeface="Arial" pitchFamily="34" charset="0"/>
              </a:rPr>
              <a:t> </a:t>
            </a:r>
            <a:r>
              <a:rPr lang="cs-CZ" b="0" dirty="0" err="1" smtClean="0">
                <a:latin typeface="Arial" pitchFamily="34" charset="0"/>
                <a:cs typeface="Arial" pitchFamily="34" charset="0"/>
              </a:rPr>
              <a:t>V</a:t>
            </a:r>
            <a:r>
              <a:rPr lang="cs-CZ" b="0" dirty="0" smtClean="0">
                <a:latin typeface="Arial" pitchFamily="34" charset="0"/>
                <a:cs typeface="Arial" pitchFamily="34" charset="0"/>
              </a:rPr>
              <a:t>.Podhorský, R,</a:t>
            </a:r>
            <a:r>
              <a:rPr lang="cs-CZ" b="0" dirty="0" err="1" smtClean="0">
                <a:latin typeface="Arial" pitchFamily="34" charset="0"/>
                <a:cs typeface="Arial" pitchFamily="34" charset="0"/>
              </a:rPr>
              <a:t>Švejdar</a:t>
            </a:r>
            <a:r>
              <a:rPr lang="cs-CZ" b="0" dirty="0" smtClean="0">
                <a:latin typeface="Arial" pitchFamily="34" charset="0"/>
                <a:cs typeface="Arial" pitchFamily="34" charset="0"/>
              </a:rPr>
              <a:t> </a:t>
            </a:r>
            <a:r>
              <a:rPr lang="cs-CZ" dirty="0" smtClean="0">
                <a:latin typeface="Arial" pitchFamily="34" charset="0"/>
                <a:cs typeface="Arial" pitchFamily="34" charset="0"/>
              </a:rPr>
              <a:t>   </a:t>
            </a:r>
            <a:endParaRPr lang="cs-CZ" dirty="0">
              <a:latin typeface="Arial" pitchFamily="34" charset="0"/>
              <a:cs typeface="Arial" pitchFamily="34" charset="0"/>
            </a:endParaRPr>
          </a:p>
        </p:txBody>
      </p:sp>
      <p:sp>
        <p:nvSpPr>
          <p:cNvPr id="19" name="Obdélník 18"/>
          <p:cNvSpPr/>
          <p:nvPr/>
        </p:nvSpPr>
        <p:spPr>
          <a:xfrm>
            <a:off x="5616624" y="2035324"/>
            <a:ext cx="5143500" cy="1231106"/>
          </a:xfrm>
          <a:prstGeom prst="rect">
            <a:avLst/>
          </a:prstGeom>
        </p:spPr>
        <p:txBody>
          <a:bodyPr>
            <a:spAutoFit/>
          </a:bodyPr>
          <a:lstStyle/>
          <a:p>
            <a:pPr algn="ctr"/>
            <a:r>
              <a:rPr lang="cs-CZ" sz="1400" u="sng" dirty="0" smtClean="0">
                <a:ln>
                  <a:solidFill>
                    <a:srgbClr val="FFFF00"/>
                  </a:solidFill>
                </a:ln>
                <a:latin typeface="Arial" pitchFamily="34" charset="0"/>
                <a:cs typeface="Arial" pitchFamily="34" charset="0"/>
              </a:rPr>
              <a:t>TJ Jiskra Mimoň – SK </a:t>
            </a:r>
            <a:r>
              <a:rPr lang="cs-CZ" sz="1400" u="sng" dirty="0" err="1" smtClean="0">
                <a:ln>
                  <a:solidFill>
                    <a:srgbClr val="FFFF00"/>
                  </a:solidFill>
                </a:ln>
                <a:latin typeface="Arial" pitchFamily="34" charset="0"/>
                <a:cs typeface="Arial" pitchFamily="34" charset="0"/>
              </a:rPr>
              <a:t>Štětí</a:t>
            </a:r>
            <a:endParaRPr lang="cs-CZ" sz="1400" dirty="0" smtClean="0">
              <a:ln>
                <a:solidFill>
                  <a:srgbClr val="FFFF00"/>
                </a:solidFill>
              </a:ln>
              <a:latin typeface="Arial" pitchFamily="34" charset="0"/>
              <a:cs typeface="Arial" pitchFamily="34" charset="0"/>
            </a:endParaRPr>
          </a:p>
          <a:p>
            <a:pPr algn="ctr"/>
            <a:r>
              <a:rPr lang="cs-CZ" u="sng" dirty="0" smtClean="0">
                <a:latin typeface="Arial" pitchFamily="34" charset="0"/>
                <a:cs typeface="Arial" pitchFamily="34" charset="0"/>
              </a:rPr>
              <a:t>4:5(2:2)   1.3.2015  UT Mimoň</a:t>
            </a:r>
            <a:endParaRPr lang="cs-CZ" dirty="0" smtClean="0">
              <a:latin typeface="Arial" pitchFamily="34" charset="0"/>
              <a:cs typeface="Arial" pitchFamily="34" charset="0"/>
            </a:endParaRPr>
          </a:p>
          <a:p>
            <a:r>
              <a:rPr lang="cs-CZ" dirty="0" smtClean="0"/>
              <a:t> </a:t>
            </a:r>
            <a:r>
              <a:rPr lang="cs-CZ" b="0" u="sng" dirty="0" smtClean="0">
                <a:latin typeface="Arial" pitchFamily="34" charset="0"/>
                <a:cs typeface="Arial" pitchFamily="34" charset="0"/>
              </a:rPr>
              <a:t>Sestava</a:t>
            </a:r>
            <a:r>
              <a:rPr lang="cs-CZ" b="0" dirty="0" smtClean="0">
                <a:latin typeface="Arial" pitchFamily="34" charset="0"/>
                <a:cs typeface="Arial" pitchFamily="34" charset="0"/>
              </a:rPr>
              <a:t>: Podhorský, Beruška, </a:t>
            </a:r>
            <a:r>
              <a:rPr lang="cs-CZ" b="0" dirty="0" err="1" smtClean="0">
                <a:latin typeface="Arial" pitchFamily="34" charset="0"/>
                <a:cs typeface="Arial" pitchFamily="34" charset="0"/>
              </a:rPr>
              <a:t>Balaštík</a:t>
            </a:r>
            <a:r>
              <a:rPr lang="cs-CZ" b="0" dirty="0" smtClean="0">
                <a:latin typeface="Arial" pitchFamily="34" charset="0"/>
                <a:cs typeface="Arial" pitchFamily="34" charset="0"/>
              </a:rPr>
              <a:t>, </a:t>
            </a:r>
            <a:r>
              <a:rPr lang="cs-CZ" b="0" dirty="0" err="1" smtClean="0">
                <a:latin typeface="Arial" pitchFamily="34" charset="0"/>
                <a:cs typeface="Arial" pitchFamily="34" charset="0"/>
              </a:rPr>
              <a:t>Horváth</a:t>
            </a:r>
            <a:r>
              <a:rPr lang="cs-CZ" b="0" dirty="0" smtClean="0">
                <a:latin typeface="Arial" pitchFamily="34" charset="0"/>
                <a:cs typeface="Arial" pitchFamily="34" charset="0"/>
              </a:rPr>
              <a:t>, Marek, Horáček,     </a:t>
            </a:r>
          </a:p>
          <a:p>
            <a:r>
              <a:rPr lang="cs-CZ" b="0" dirty="0" smtClean="0">
                <a:latin typeface="Arial" pitchFamily="34" charset="0"/>
                <a:cs typeface="Arial" pitchFamily="34" charset="0"/>
              </a:rPr>
              <a:t>              Jan </a:t>
            </a:r>
            <a:r>
              <a:rPr lang="cs-CZ" b="0" dirty="0" err="1" smtClean="0">
                <a:latin typeface="Arial" pitchFamily="34" charset="0"/>
                <a:cs typeface="Arial" pitchFamily="34" charset="0"/>
              </a:rPr>
              <a:t>Grepl</a:t>
            </a:r>
            <a:r>
              <a:rPr lang="cs-CZ" b="0" dirty="0" smtClean="0">
                <a:latin typeface="Arial" pitchFamily="34" charset="0"/>
                <a:cs typeface="Arial" pitchFamily="34" charset="0"/>
              </a:rPr>
              <a:t> , Jakl, </a:t>
            </a:r>
            <a:r>
              <a:rPr lang="cs-CZ" b="0" dirty="0" err="1" smtClean="0">
                <a:latin typeface="Arial" pitchFamily="34" charset="0"/>
                <a:cs typeface="Arial" pitchFamily="34" charset="0"/>
              </a:rPr>
              <a:t>Sviták</a:t>
            </a:r>
            <a:r>
              <a:rPr lang="cs-CZ" b="0" dirty="0" smtClean="0">
                <a:latin typeface="Arial" pitchFamily="34" charset="0"/>
                <a:cs typeface="Arial" pitchFamily="34" charset="0"/>
              </a:rPr>
              <a:t>,  </a:t>
            </a:r>
            <a:r>
              <a:rPr lang="cs-CZ" b="0" dirty="0" err="1" smtClean="0">
                <a:latin typeface="Arial" pitchFamily="34" charset="0"/>
                <a:cs typeface="Arial" pitchFamily="34" charset="0"/>
              </a:rPr>
              <a:t>Danč</a:t>
            </a:r>
            <a:r>
              <a:rPr lang="cs-CZ" b="0" dirty="0" smtClean="0">
                <a:latin typeface="Arial" pitchFamily="34" charset="0"/>
                <a:cs typeface="Arial" pitchFamily="34" charset="0"/>
              </a:rPr>
              <a:t>, </a:t>
            </a:r>
            <a:r>
              <a:rPr lang="cs-CZ" b="0" dirty="0" err="1" smtClean="0">
                <a:latin typeface="Arial" pitchFamily="34" charset="0"/>
                <a:cs typeface="Arial" pitchFamily="34" charset="0"/>
              </a:rPr>
              <a:t>Feko</a:t>
            </a:r>
            <a:r>
              <a:rPr lang="cs-CZ" b="0" dirty="0" smtClean="0">
                <a:latin typeface="Arial" pitchFamily="34" charset="0"/>
                <a:cs typeface="Arial" pitchFamily="34" charset="0"/>
              </a:rPr>
              <a:t>, Vála</a:t>
            </a:r>
          </a:p>
          <a:p>
            <a:r>
              <a:rPr lang="cs-CZ" b="0" u="sng" dirty="0" smtClean="0">
                <a:latin typeface="Arial" pitchFamily="34" charset="0"/>
                <a:cs typeface="Arial" pitchFamily="34" charset="0"/>
              </a:rPr>
              <a:t>Branky:</a:t>
            </a:r>
            <a:r>
              <a:rPr lang="cs-CZ" b="0" dirty="0" smtClean="0">
                <a:latin typeface="Arial" pitchFamily="34" charset="0"/>
                <a:cs typeface="Arial" pitchFamily="34" charset="0"/>
              </a:rPr>
              <a:t> Marek 2, Beruška 1, </a:t>
            </a:r>
            <a:r>
              <a:rPr lang="cs-CZ" b="0" dirty="0" err="1" smtClean="0">
                <a:latin typeface="Arial" pitchFamily="34" charset="0"/>
                <a:cs typeface="Arial" pitchFamily="34" charset="0"/>
              </a:rPr>
              <a:t>Danč</a:t>
            </a:r>
            <a:r>
              <a:rPr lang="cs-CZ" b="0" dirty="0" smtClean="0">
                <a:latin typeface="Arial" pitchFamily="34" charset="0"/>
                <a:cs typeface="Arial" pitchFamily="34" charset="0"/>
              </a:rPr>
              <a:t> 1, </a:t>
            </a:r>
            <a:r>
              <a:rPr lang="cs-CZ" b="0" dirty="0" err="1" smtClean="0">
                <a:latin typeface="Arial" pitchFamily="34" charset="0"/>
                <a:cs typeface="Arial" pitchFamily="34" charset="0"/>
              </a:rPr>
              <a:t>Feko</a:t>
            </a:r>
            <a:r>
              <a:rPr lang="cs-CZ" b="0" dirty="0" smtClean="0">
                <a:latin typeface="Arial" pitchFamily="34" charset="0"/>
                <a:cs typeface="Arial" pitchFamily="34" charset="0"/>
              </a:rPr>
              <a:t> 1</a:t>
            </a:r>
          </a:p>
          <a:p>
            <a:r>
              <a:rPr lang="cs-CZ" b="0" u="sng" dirty="0" smtClean="0">
                <a:latin typeface="Arial" pitchFamily="34" charset="0"/>
                <a:cs typeface="Arial" pitchFamily="34" charset="0"/>
              </a:rPr>
              <a:t>Trenér</a:t>
            </a:r>
            <a:r>
              <a:rPr lang="cs-CZ" b="0" dirty="0" smtClean="0">
                <a:latin typeface="Arial" pitchFamily="34" charset="0"/>
                <a:cs typeface="Arial" pitchFamily="34" charset="0"/>
              </a:rPr>
              <a:t>:</a:t>
            </a:r>
            <a:r>
              <a:rPr lang="cs-CZ" b="0" dirty="0" err="1" smtClean="0">
                <a:latin typeface="Arial" pitchFamily="34" charset="0"/>
                <a:cs typeface="Arial" pitchFamily="34" charset="0"/>
              </a:rPr>
              <a:t>V</a:t>
            </a:r>
            <a:r>
              <a:rPr lang="cs-CZ" b="0" dirty="0" smtClean="0">
                <a:latin typeface="Arial" pitchFamily="34" charset="0"/>
                <a:cs typeface="Arial" pitchFamily="34" charset="0"/>
              </a:rPr>
              <a:t>.Podhorský, </a:t>
            </a:r>
            <a:r>
              <a:rPr lang="cs-CZ" b="0" dirty="0" err="1" smtClean="0">
                <a:latin typeface="Arial" pitchFamily="34" charset="0"/>
                <a:cs typeface="Arial" pitchFamily="34" charset="0"/>
              </a:rPr>
              <a:t>R.Švejdar</a:t>
            </a:r>
            <a:endParaRPr lang="cs-CZ" b="0" dirty="0">
              <a:latin typeface="Arial" pitchFamily="34" charset="0"/>
              <a:cs typeface="Arial" pitchFamily="34" charset="0"/>
            </a:endParaRPr>
          </a:p>
        </p:txBody>
      </p:sp>
      <p:sp>
        <p:nvSpPr>
          <p:cNvPr id="20" name="Obdélník 19"/>
          <p:cNvSpPr/>
          <p:nvPr/>
        </p:nvSpPr>
        <p:spPr>
          <a:xfrm>
            <a:off x="5544616" y="3475484"/>
            <a:ext cx="4536504" cy="492443"/>
          </a:xfrm>
          <a:prstGeom prst="rect">
            <a:avLst/>
          </a:prstGeom>
        </p:spPr>
        <p:txBody>
          <a:bodyPr wrap="square">
            <a:spAutoFit/>
          </a:bodyPr>
          <a:lstStyle/>
          <a:p>
            <a:pPr algn="ctr"/>
            <a:r>
              <a:rPr lang="cs-CZ" sz="1400" u="sng" dirty="0" smtClean="0">
                <a:ln>
                  <a:solidFill>
                    <a:srgbClr val="0000FF"/>
                  </a:solidFill>
                </a:ln>
                <a:latin typeface="Arial" pitchFamily="34" charset="0"/>
                <a:cs typeface="Arial" pitchFamily="34" charset="0"/>
              </a:rPr>
              <a:t>FC Nový Bor – SK </a:t>
            </a:r>
            <a:r>
              <a:rPr lang="cs-CZ" sz="1400" u="sng" dirty="0" err="1" smtClean="0">
                <a:ln>
                  <a:solidFill>
                    <a:srgbClr val="0000FF"/>
                  </a:solidFill>
                </a:ln>
                <a:latin typeface="Arial" pitchFamily="34" charset="0"/>
                <a:cs typeface="Arial" pitchFamily="34" charset="0"/>
              </a:rPr>
              <a:t>Štětí</a:t>
            </a:r>
            <a:endParaRPr lang="cs-CZ" sz="1400" dirty="0" smtClean="0">
              <a:ln>
                <a:solidFill>
                  <a:srgbClr val="0000FF"/>
                </a:solidFill>
              </a:ln>
              <a:latin typeface="Arial" pitchFamily="34" charset="0"/>
              <a:cs typeface="Arial" pitchFamily="34" charset="0"/>
            </a:endParaRPr>
          </a:p>
          <a:p>
            <a:pPr algn="ctr"/>
            <a:r>
              <a:rPr lang="cs-CZ" u="sng" dirty="0" smtClean="0">
                <a:latin typeface="Arial" pitchFamily="34" charset="0"/>
                <a:cs typeface="Arial" pitchFamily="34" charset="0"/>
              </a:rPr>
              <a:t>5:0   6.3.2015  UT Nový Bor</a:t>
            </a:r>
            <a:endParaRPr lang="cs-CZ" dirty="0">
              <a:latin typeface="Arial" pitchFamily="34" charset="0"/>
              <a:cs typeface="Arial" pitchFamily="34" charset="0"/>
            </a:endParaRPr>
          </a:p>
        </p:txBody>
      </p:sp>
      <p:sp>
        <p:nvSpPr>
          <p:cNvPr id="21" name="Obdélník 20"/>
          <p:cNvSpPr/>
          <p:nvPr/>
        </p:nvSpPr>
        <p:spPr>
          <a:xfrm>
            <a:off x="5400600" y="4195564"/>
            <a:ext cx="5143500" cy="1046440"/>
          </a:xfrm>
          <a:prstGeom prst="rect">
            <a:avLst/>
          </a:prstGeom>
        </p:spPr>
        <p:txBody>
          <a:bodyPr>
            <a:spAutoFit/>
          </a:bodyPr>
          <a:lstStyle/>
          <a:p>
            <a:pPr algn="ctr"/>
            <a:r>
              <a:rPr lang="cs-CZ" sz="1400" u="sng" dirty="0" smtClean="0">
                <a:ln>
                  <a:solidFill>
                    <a:srgbClr val="CC0066"/>
                  </a:solidFill>
                </a:ln>
                <a:latin typeface="Arial" pitchFamily="34" charset="0"/>
                <a:cs typeface="Arial" pitchFamily="34" charset="0"/>
              </a:rPr>
              <a:t>SK </a:t>
            </a:r>
            <a:r>
              <a:rPr lang="cs-CZ" sz="1400" u="sng" dirty="0" err="1" smtClean="0">
                <a:ln>
                  <a:solidFill>
                    <a:srgbClr val="CC0066"/>
                  </a:solidFill>
                </a:ln>
                <a:latin typeface="Arial" pitchFamily="34" charset="0"/>
                <a:cs typeface="Arial" pitchFamily="34" charset="0"/>
              </a:rPr>
              <a:t>Štětí</a:t>
            </a:r>
            <a:r>
              <a:rPr lang="cs-CZ" sz="1400" u="sng" dirty="0" smtClean="0">
                <a:ln>
                  <a:solidFill>
                    <a:srgbClr val="CC0066"/>
                  </a:solidFill>
                </a:ln>
                <a:latin typeface="Arial" pitchFamily="34" charset="0"/>
                <a:cs typeface="Arial" pitchFamily="34" charset="0"/>
              </a:rPr>
              <a:t> – FK </a:t>
            </a:r>
            <a:r>
              <a:rPr lang="cs-CZ" sz="1400" u="sng" dirty="0" err="1" smtClean="0">
                <a:ln>
                  <a:solidFill>
                    <a:srgbClr val="CC0066"/>
                  </a:solidFill>
                </a:ln>
                <a:latin typeface="Arial" pitchFamily="34" charset="0"/>
                <a:cs typeface="Arial" pitchFamily="34" charset="0"/>
              </a:rPr>
              <a:t>Pšovka</a:t>
            </a:r>
            <a:endParaRPr lang="cs-CZ" sz="1400" dirty="0" smtClean="0">
              <a:ln>
                <a:solidFill>
                  <a:srgbClr val="CC0066"/>
                </a:solidFill>
              </a:ln>
              <a:latin typeface="Arial" pitchFamily="34" charset="0"/>
              <a:cs typeface="Arial" pitchFamily="34" charset="0"/>
            </a:endParaRPr>
          </a:p>
          <a:p>
            <a:pPr algn="ctr"/>
            <a:r>
              <a:rPr lang="cs-CZ" u="sng" dirty="0" smtClean="0">
                <a:latin typeface="Arial" pitchFamily="34" charset="0"/>
                <a:cs typeface="Arial" pitchFamily="34" charset="0"/>
              </a:rPr>
              <a:t>3:0(2:0)  14.3.2015  Horní </a:t>
            </a:r>
            <a:r>
              <a:rPr lang="cs-CZ" u="sng" dirty="0" err="1" smtClean="0">
                <a:latin typeface="Arial" pitchFamily="34" charset="0"/>
                <a:cs typeface="Arial" pitchFamily="34" charset="0"/>
              </a:rPr>
              <a:t>Počaply</a:t>
            </a:r>
            <a:endParaRPr lang="cs-CZ" dirty="0" smtClean="0">
              <a:latin typeface="Arial" pitchFamily="34" charset="0"/>
              <a:cs typeface="Arial" pitchFamily="34" charset="0"/>
            </a:endParaRPr>
          </a:p>
          <a:p>
            <a:r>
              <a:rPr lang="cs-CZ" b="0" u="sng" dirty="0" smtClean="0">
                <a:latin typeface="Arial" pitchFamily="34" charset="0"/>
                <a:cs typeface="Arial" pitchFamily="34" charset="0"/>
              </a:rPr>
              <a:t>Branky:</a:t>
            </a:r>
            <a:r>
              <a:rPr lang="cs-CZ" b="0" dirty="0" smtClean="0">
                <a:latin typeface="Arial" pitchFamily="34" charset="0"/>
                <a:cs typeface="Arial" pitchFamily="34" charset="0"/>
              </a:rPr>
              <a:t> </a:t>
            </a:r>
            <a:r>
              <a:rPr lang="cs-CZ" b="0" dirty="0" err="1" smtClean="0">
                <a:latin typeface="Arial" pitchFamily="34" charset="0"/>
                <a:cs typeface="Arial" pitchFamily="34" charset="0"/>
              </a:rPr>
              <a:t>Danč</a:t>
            </a:r>
            <a:r>
              <a:rPr lang="cs-CZ" b="0" dirty="0" smtClean="0">
                <a:latin typeface="Arial" pitchFamily="34" charset="0"/>
                <a:cs typeface="Arial" pitchFamily="34" charset="0"/>
              </a:rPr>
              <a:t> 2, </a:t>
            </a:r>
            <a:r>
              <a:rPr lang="cs-CZ" b="0" dirty="0" err="1" smtClean="0">
                <a:latin typeface="Arial" pitchFamily="34" charset="0"/>
                <a:cs typeface="Arial" pitchFamily="34" charset="0"/>
              </a:rPr>
              <a:t>Elicer</a:t>
            </a:r>
            <a:r>
              <a:rPr lang="cs-CZ" b="0" dirty="0" smtClean="0">
                <a:latin typeface="Arial" pitchFamily="34" charset="0"/>
                <a:cs typeface="Arial" pitchFamily="34" charset="0"/>
              </a:rPr>
              <a:t> 1</a:t>
            </a:r>
          </a:p>
          <a:p>
            <a:r>
              <a:rPr lang="cs-CZ" b="0" u="sng" dirty="0" smtClean="0">
                <a:latin typeface="Arial" pitchFamily="34" charset="0"/>
                <a:cs typeface="Arial" pitchFamily="34" charset="0"/>
              </a:rPr>
              <a:t>Sestava:</a:t>
            </a:r>
            <a:r>
              <a:rPr lang="cs-CZ" b="0" dirty="0" smtClean="0">
                <a:latin typeface="Arial" pitchFamily="34" charset="0"/>
                <a:cs typeface="Arial" pitchFamily="34" charset="0"/>
              </a:rPr>
              <a:t> </a:t>
            </a:r>
            <a:r>
              <a:rPr lang="cs-CZ" b="0" dirty="0" err="1" smtClean="0">
                <a:latin typeface="Arial" pitchFamily="34" charset="0"/>
                <a:cs typeface="Arial" pitchFamily="34" charset="0"/>
              </a:rPr>
              <a:t>M</a:t>
            </a:r>
            <a:r>
              <a:rPr lang="cs-CZ" b="0" dirty="0" smtClean="0">
                <a:latin typeface="Arial" pitchFamily="34" charset="0"/>
                <a:cs typeface="Arial" pitchFamily="34" charset="0"/>
              </a:rPr>
              <a:t>.Svoboda(Horáček)- Srba, </a:t>
            </a:r>
            <a:r>
              <a:rPr lang="cs-CZ" b="0" dirty="0" err="1" smtClean="0">
                <a:latin typeface="Arial" pitchFamily="34" charset="0"/>
                <a:cs typeface="Arial" pitchFamily="34" charset="0"/>
              </a:rPr>
              <a:t>Balaštík</a:t>
            </a:r>
            <a:r>
              <a:rPr lang="cs-CZ" b="0" dirty="0" smtClean="0">
                <a:latin typeface="Arial" pitchFamily="34" charset="0"/>
                <a:cs typeface="Arial" pitchFamily="34" charset="0"/>
              </a:rPr>
              <a:t>, Jan </a:t>
            </a:r>
            <a:r>
              <a:rPr lang="cs-CZ" b="0" dirty="0" err="1" smtClean="0">
                <a:latin typeface="Arial" pitchFamily="34" charset="0"/>
                <a:cs typeface="Arial" pitchFamily="34" charset="0"/>
              </a:rPr>
              <a:t>Grepl</a:t>
            </a:r>
            <a:r>
              <a:rPr lang="cs-CZ" dirty="0" smtClean="0">
                <a:latin typeface="Arial" pitchFamily="34" charset="0"/>
                <a:cs typeface="Arial" pitchFamily="34" charset="0"/>
              </a:rPr>
              <a:t>,</a:t>
            </a:r>
            <a:r>
              <a:rPr lang="cs-CZ" dirty="0" smtClean="0"/>
              <a:t> </a:t>
            </a:r>
            <a:r>
              <a:rPr lang="cs-CZ" b="0" dirty="0" err="1" smtClean="0">
                <a:latin typeface="Arial" pitchFamily="34" charset="0"/>
                <a:cs typeface="Arial" pitchFamily="34" charset="0"/>
              </a:rPr>
              <a:t>Elicer</a:t>
            </a:r>
            <a:r>
              <a:rPr lang="cs-CZ" b="0" dirty="0" smtClean="0">
                <a:latin typeface="Arial" pitchFamily="34" charset="0"/>
                <a:cs typeface="Arial" pitchFamily="34" charset="0"/>
              </a:rPr>
              <a:t>, Jakl, </a:t>
            </a:r>
            <a:r>
              <a:rPr lang="cs-CZ" b="0" dirty="0" err="1" smtClean="0">
                <a:latin typeface="Arial" pitchFamily="34" charset="0"/>
                <a:cs typeface="Arial" pitchFamily="34" charset="0"/>
              </a:rPr>
              <a:t>Horváth</a:t>
            </a:r>
            <a:r>
              <a:rPr lang="cs-CZ" b="0" dirty="0" smtClean="0">
                <a:latin typeface="Arial" pitchFamily="34" charset="0"/>
                <a:cs typeface="Arial" pitchFamily="34" charset="0"/>
              </a:rPr>
              <a:t>, Beruška, </a:t>
            </a:r>
            <a:r>
              <a:rPr lang="cs-CZ" b="0" dirty="0" err="1" smtClean="0">
                <a:latin typeface="Arial" pitchFamily="34" charset="0"/>
                <a:cs typeface="Arial" pitchFamily="34" charset="0"/>
              </a:rPr>
              <a:t>Danč</a:t>
            </a:r>
            <a:r>
              <a:rPr lang="cs-CZ" b="0" dirty="0" smtClean="0">
                <a:latin typeface="Arial" pitchFamily="34" charset="0"/>
                <a:cs typeface="Arial" pitchFamily="34" charset="0"/>
              </a:rPr>
              <a:t>, Marek, Urbánek</a:t>
            </a:r>
            <a:endParaRPr lang="cs-CZ" b="0" dirty="0">
              <a:latin typeface="Arial" pitchFamily="34" charset="0"/>
              <a:cs typeface="Arial" pitchFamily="34" charset="0"/>
            </a:endParaRPr>
          </a:p>
        </p:txBody>
      </p:sp>
      <p:sp>
        <p:nvSpPr>
          <p:cNvPr id="22" name="Obdélník 21"/>
          <p:cNvSpPr/>
          <p:nvPr/>
        </p:nvSpPr>
        <p:spPr>
          <a:xfrm>
            <a:off x="5616624" y="5491708"/>
            <a:ext cx="4608512" cy="492443"/>
          </a:xfrm>
          <a:prstGeom prst="rect">
            <a:avLst/>
          </a:prstGeom>
        </p:spPr>
        <p:txBody>
          <a:bodyPr wrap="square">
            <a:spAutoFit/>
          </a:bodyPr>
          <a:lstStyle/>
          <a:p>
            <a:pPr algn="ctr"/>
            <a:r>
              <a:rPr lang="cs-CZ" sz="1400" u="sng" dirty="0" smtClean="0">
                <a:ln>
                  <a:solidFill>
                    <a:srgbClr val="CC3300"/>
                  </a:solidFill>
                </a:ln>
                <a:latin typeface="Arial" pitchFamily="34" charset="0"/>
                <a:cs typeface="Arial" pitchFamily="34" charset="0"/>
              </a:rPr>
              <a:t>Sokol </a:t>
            </a:r>
            <a:r>
              <a:rPr lang="cs-CZ" sz="1400" u="sng" dirty="0" err="1" smtClean="0">
                <a:ln>
                  <a:solidFill>
                    <a:srgbClr val="CC3300"/>
                  </a:solidFill>
                </a:ln>
                <a:latin typeface="Arial" pitchFamily="34" charset="0"/>
                <a:cs typeface="Arial" pitchFamily="34" charset="0"/>
              </a:rPr>
              <a:t>Hošťka</a:t>
            </a:r>
            <a:r>
              <a:rPr lang="cs-CZ" sz="1400" u="sng" dirty="0" smtClean="0">
                <a:ln>
                  <a:solidFill>
                    <a:srgbClr val="CC3300"/>
                  </a:solidFill>
                </a:ln>
                <a:latin typeface="Arial" pitchFamily="34" charset="0"/>
                <a:cs typeface="Arial" pitchFamily="34" charset="0"/>
              </a:rPr>
              <a:t> – SK </a:t>
            </a:r>
            <a:r>
              <a:rPr lang="cs-CZ" sz="1400" u="sng" dirty="0" err="1" smtClean="0">
                <a:ln>
                  <a:solidFill>
                    <a:srgbClr val="CC3300"/>
                  </a:solidFill>
                </a:ln>
                <a:latin typeface="Arial" pitchFamily="34" charset="0"/>
                <a:cs typeface="Arial" pitchFamily="34" charset="0"/>
              </a:rPr>
              <a:t>Štětí</a:t>
            </a:r>
            <a:endParaRPr lang="cs-CZ" sz="1400" dirty="0" smtClean="0">
              <a:ln>
                <a:solidFill>
                  <a:srgbClr val="CC3300"/>
                </a:solidFill>
              </a:ln>
              <a:latin typeface="Arial" pitchFamily="34" charset="0"/>
              <a:cs typeface="Arial" pitchFamily="34" charset="0"/>
            </a:endParaRPr>
          </a:p>
          <a:p>
            <a:pPr algn="ctr"/>
            <a:r>
              <a:rPr lang="cs-CZ" u="sng" dirty="0" smtClean="0">
                <a:latin typeface="Arial" pitchFamily="34" charset="0"/>
                <a:cs typeface="Arial" pitchFamily="34" charset="0"/>
              </a:rPr>
              <a:t>0:17(0:5)   22.3.2015 </a:t>
            </a:r>
            <a:endParaRPr lang="cs-CZ" dirty="0">
              <a:latin typeface="Arial" pitchFamily="34" charset="0"/>
              <a:cs typeface="Arial" pitchFamily="34" charset="0"/>
            </a:endParaRPr>
          </a:p>
        </p:txBody>
      </p:sp>
      <p:pic>
        <p:nvPicPr>
          <p:cNvPr id="23" name="Picture 77"/>
          <p:cNvPicPr>
            <a:picLocks noChangeAspect="1" noChangeArrowheads="1"/>
          </p:cNvPicPr>
          <p:nvPr/>
        </p:nvPicPr>
        <p:blipFill>
          <a:blip r:embed="rId5" cstate="print"/>
          <a:srcRect/>
          <a:stretch>
            <a:fillRect/>
          </a:stretch>
        </p:blipFill>
        <p:spPr bwMode="auto">
          <a:xfrm>
            <a:off x="5616625" y="6211788"/>
            <a:ext cx="4320480" cy="81156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délník 8"/>
          <p:cNvSpPr/>
          <p:nvPr/>
        </p:nvSpPr>
        <p:spPr>
          <a:xfrm>
            <a:off x="5503540" y="163116"/>
            <a:ext cx="4608512" cy="3631763"/>
          </a:xfrm>
          <a:prstGeom prst="rect">
            <a:avLst/>
          </a:prstGeom>
        </p:spPr>
        <p:txBody>
          <a:bodyPr wrap="square">
            <a:spAutoFit/>
          </a:bodyPr>
          <a:lstStyle/>
          <a:p>
            <a:pPr lvl="0" algn="just" eaLnBrk="0" hangingPunct="0"/>
            <a:r>
              <a:rPr lang="cs-CZ" sz="1000" b="0" dirty="0" smtClean="0">
                <a:latin typeface="Arial" pitchFamily="34" charset="0"/>
                <a:ea typeface="Times New Roman" pitchFamily="18" charset="0"/>
                <a:cs typeface="Arial" pitchFamily="34" charset="0"/>
              </a:rPr>
              <a:t>To ale ještě nebylo všechno, protože do listiny střelců se zapsal ještě </a:t>
            </a:r>
            <a:r>
              <a:rPr lang="cs-CZ" sz="1000" b="0" dirty="0" err="1" smtClean="0">
                <a:latin typeface="Arial" pitchFamily="34" charset="0"/>
                <a:ea typeface="Times New Roman" pitchFamily="18" charset="0"/>
                <a:cs typeface="Arial" pitchFamily="34" charset="0"/>
              </a:rPr>
              <a:t>Kucler</a:t>
            </a:r>
            <a:r>
              <a:rPr lang="cs-CZ" sz="1000" b="0" dirty="0" smtClean="0">
                <a:latin typeface="Arial" pitchFamily="34" charset="0"/>
                <a:ea typeface="Times New Roman" pitchFamily="18" charset="0"/>
                <a:cs typeface="Arial" pitchFamily="34" charset="0"/>
              </a:rPr>
              <a:t>, když nechytatelnou střelou stanovil poločasový výsledek 6:0. Hostům se do druhého poločasu moc nastupovat nechtělo, ale byl to právě </a:t>
            </a:r>
            <a:r>
              <a:rPr lang="cs-CZ" sz="1000" b="0" dirty="0" err="1" smtClean="0">
                <a:latin typeface="Arial" pitchFamily="34" charset="0"/>
                <a:ea typeface="Times New Roman" pitchFamily="18" charset="0"/>
                <a:cs typeface="Arial" pitchFamily="34" charset="0"/>
              </a:rPr>
              <a:t>Fichtner</a:t>
            </a:r>
            <a:r>
              <a:rPr lang="cs-CZ" sz="1000" b="0" dirty="0" smtClean="0">
                <a:latin typeface="Arial" pitchFamily="34" charset="0"/>
                <a:ea typeface="Times New Roman" pitchFamily="18" charset="0"/>
                <a:cs typeface="Arial" pitchFamily="34" charset="0"/>
              </a:rPr>
              <a:t>, kdo po 2 minutách druhé části byl blízko korekce výsledku, ale z dobré pozice vysoko přestřelil. To domácí Tůma, po rohu,  byl hlavou přesnější na ukazateli se rozsvítil výsledek 7:0. Fotbal  v dalším průběhu ztrácel na tempu a moc šancí vidět nebylo. Hosté hru vyrovnali, domácí už odpočívali a dopředu, jako v prvním poločase se už moc nehrnuli. Modrá měla možnost se prosadit 15 minut před koncem, ale trestný kop nevyužil. Do blízkosti pokutového území se vydal Tůma, zkusil vystřelit, ale nějaký ten metr tomu chyběl. Trochu více vzruchu se odehrálo až v samotném konci. Faulován v pokutovém území byl Stejskal. Míč si k překvapení všech přichystal Doležal a určil konečný výsledek 8:0 pro </a:t>
            </a:r>
            <a:r>
              <a:rPr lang="cs-CZ" sz="1000" b="0" dirty="0" err="1" smtClean="0">
                <a:latin typeface="Arial" pitchFamily="34" charset="0"/>
                <a:ea typeface="Times New Roman" pitchFamily="18" charset="0"/>
                <a:cs typeface="Arial" pitchFamily="34" charset="0"/>
              </a:rPr>
              <a:t>Štětí</a:t>
            </a:r>
            <a:r>
              <a:rPr lang="cs-CZ" sz="1000" b="0" dirty="0" smtClean="0">
                <a:latin typeface="Arial" pitchFamily="34" charset="0"/>
                <a:ea typeface="Times New Roman" pitchFamily="18" charset="0"/>
                <a:cs typeface="Arial" pitchFamily="34" charset="0"/>
              </a:rPr>
              <a:t>.</a:t>
            </a:r>
            <a:endParaRPr lang="cs-CZ" sz="1000" b="0" dirty="0" smtClean="0">
              <a:latin typeface="Arial" pitchFamily="34" charset="0"/>
              <a:cs typeface="Arial" pitchFamily="34" charset="0"/>
            </a:endParaRPr>
          </a:p>
          <a:p>
            <a:pPr lvl="0" algn="just" eaLnBrk="0" hangingPunct="0"/>
            <a:r>
              <a:rPr lang="cs-CZ" sz="1000" b="0" dirty="0" smtClean="0">
                <a:latin typeface="Arial" pitchFamily="34" charset="0"/>
                <a:ea typeface="Times New Roman" pitchFamily="18" charset="0"/>
                <a:cs typeface="Arial" pitchFamily="34" charset="0"/>
              </a:rPr>
              <a:t>    V zápase domácí úlohu favorita splnili, i když tak jasné vítězství a průběh zápasu nikdo asi nečekal. Za týden to budeme mít těžší, V sobotu 28.3.2015 jedeme do Vilémova.</a:t>
            </a:r>
            <a:endParaRPr lang="cs-CZ" sz="1000" b="0" dirty="0" smtClean="0">
              <a:latin typeface="Arial" pitchFamily="34" charset="0"/>
              <a:cs typeface="Arial" pitchFamily="34" charset="0"/>
            </a:endParaRPr>
          </a:p>
          <a:p>
            <a:pPr lvl="0" algn="just" eaLnBrk="0" hangingPunct="0"/>
            <a:r>
              <a:rPr lang="cs-CZ" sz="1000" b="0" u="sng" dirty="0" smtClean="0">
                <a:latin typeface="Arial" pitchFamily="34" charset="0"/>
                <a:ea typeface="Times New Roman" pitchFamily="18" charset="0"/>
                <a:cs typeface="Arial" pitchFamily="34" charset="0"/>
              </a:rPr>
              <a:t>Branky:</a:t>
            </a:r>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Belák</a:t>
            </a:r>
            <a:r>
              <a:rPr lang="cs-CZ" sz="1000" b="0" dirty="0" smtClean="0">
                <a:latin typeface="Arial" pitchFamily="34" charset="0"/>
                <a:ea typeface="Times New Roman" pitchFamily="18" charset="0"/>
                <a:cs typeface="Arial" pitchFamily="34" charset="0"/>
              </a:rPr>
              <a:t> 3, Stejskal 1, Slanička 1, </a:t>
            </a:r>
            <a:r>
              <a:rPr lang="cs-CZ" sz="1000" b="0" dirty="0" err="1" smtClean="0">
                <a:latin typeface="Arial" pitchFamily="34" charset="0"/>
                <a:ea typeface="Times New Roman" pitchFamily="18" charset="0"/>
                <a:cs typeface="Arial" pitchFamily="34" charset="0"/>
              </a:rPr>
              <a:t>Kuxcler</a:t>
            </a:r>
            <a:r>
              <a:rPr lang="cs-CZ" sz="1000" b="0" dirty="0" smtClean="0">
                <a:latin typeface="Arial" pitchFamily="34" charset="0"/>
                <a:ea typeface="Times New Roman" pitchFamily="18" charset="0"/>
                <a:cs typeface="Arial" pitchFamily="34" charset="0"/>
              </a:rPr>
              <a:t> 1, Tůma 1, Doležal 1 z penalty</a:t>
            </a:r>
            <a:endParaRPr lang="cs-CZ" sz="1000" b="0" dirty="0" smtClean="0">
              <a:latin typeface="Arial" pitchFamily="34" charset="0"/>
              <a:cs typeface="Arial" pitchFamily="34" charset="0"/>
            </a:endParaRPr>
          </a:p>
          <a:p>
            <a:pPr lvl="0" algn="just" eaLnBrk="0" hangingPunct="0"/>
            <a:r>
              <a:rPr lang="cs-CZ" sz="1000" b="0" u="sng" dirty="0" smtClean="0">
                <a:latin typeface="Arial" pitchFamily="34" charset="0"/>
                <a:ea typeface="Times New Roman" pitchFamily="18" charset="0"/>
                <a:cs typeface="Arial" pitchFamily="34" charset="0"/>
              </a:rPr>
              <a:t>Sestava:</a:t>
            </a:r>
            <a:r>
              <a:rPr lang="cs-CZ" sz="1000" b="0" dirty="0" smtClean="0">
                <a:latin typeface="Arial" pitchFamily="34" charset="0"/>
                <a:ea typeface="Times New Roman" pitchFamily="18" charset="0"/>
                <a:cs typeface="Arial" pitchFamily="34" charset="0"/>
              </a:rPr>
              <a:t> Kloub(45. Gabriel)-Kotrba(71.P.Vaněk),l, </a:t>
            </a:r>
            <a:r>
              <a:rPr lang="cs-CZ" sz="1000" b="0" dirty="0" err="1" smtClean="0">
                <a:latin typeface="Arial" pitchFamily="34" charset="0"/>
                <a:ea typeface="Times New Roman" pitchFamily="18" charset="0"/>
                <a:cs typeface="Arial" pitchFamily="34" charset="0"/>
              </a:rPr>
              <a:t>Šmidrkal</a:t>
            </a:r>
            <a:r>
              <a:rPr lang="cs-CZ" sz="1000" b="0" dirty="0" smtClean="0">
                <a:latin typeface="Arial" pitchFamily="34" charset="0"/>
                <a:ea typeface="Times New Roman" pitchFamily="18" charset="0"/>
                <a:cs typeface="Arial" pitchFamily="34" charset="0"/>
              </a:rPr>
              <a:t>, </a:t>
            </a:r>
          </a:p>
          <a:p>
            <a:pPr lvl="0" algn="just" eaLnBrk="0" hangingPunct="0"/>
            <a:r>
              <a:rPr lang="cs-CZ" sz="1000" b="0" dirty="0" smtClean="0">
                <a:latin typeface="Arial" pitchFamily="34" charset="0"/>
                <a:ea typeface="Times New Roman" pitchFamily="18" charset="0"/>
                <a:cs typeface="Arial" pitchFamily="34" charset="0"/>
              </a:rPr>
              <a:t>                Šimral, </a:t>
            </a:r>
            <a:r>
              <a:rPr lang="cs-CZ" sz="1000" b="0" dirty="0" err="1" smtClean="0">
                <a:latin typeface="Arial" pitchFamily="34" charset="0"/>
                <a:ea typeface="Times New Roman" pitchFamily="18" charset="0"/>
                <a:cs typeface="Arial" pitchFamily="34" charset="0"/>
              </a:rPr>
              <a:t>Tůma</a:t>
            </a:r>
            <a:r>
              <a:rPr lang="cs-CZ" sz="1000" b="0" dirty="0" smtClean="0">
                <a:latin typeface="Arial" pitchFamily="34" charset="0"/>
                <a:ea typeface="Times New Roman" pitchFamily="18" charset="0"/>
                <a:cs typeface="Arial" pitchFamily="34" charset="0"/>
              </a:rPr>
              <a:t>-</a:t>
            </a:r>
            <a:r>
              <a:rPr lang="cs-CZ" sz="1000" b="0" dirty="0" err="1" smtClean="0">
                <a:latin typeface="Arial" pitchFamily="34" charset="0"/>
                <a:ea typeface="Times New Roman" pitchFamily="18" charset="0"/>
                <a:cs typeface="Arial" pitchFamily="34" charset="0"/>
              </a:rPr>
              <a:t>Kucler</a:t>
            </a:r>
            <a:r>
              <a:rPr lang="cs-CZ" sz="1000" b="0" dirty="0" smtClean="0">
                <a:latin typeface="Arial" pitchFamily="34" charset="0"/>
                <a:ea typeface="Times New Roman" pitchFamily="18" charset="0"/>
                <a:cs typeface="Arial" pitchFamily="34" charset="0"/>
              </a:rPr>
              <a:t>, Slanička(78.Matuszewski), </a:t>
            </a:r>
          </a:p>
          <a:p>
            <a:pPr lvl="0" algn="just" eaLnBrk="0" hangingPunct="0"/>
            <a:r>
              <a:rPr lang="cs-CZ" sz="1000" b="0" dirty="0" smtClean="0">
                <a:latin typeface="Arial" pitchFamily="34" charset="0"/>
                <a:ea typeface="Times New Roman" pitchFamily="18" charset="0"/>
                <a:cs typeface="Arial" pitchFamily="34" charset="0"/>
              </a:rPr>
              <a:t>                Blažek(71. </a:t>
            </a:r>
            <a:r>
              <a:rPr lang="cs-CZ" sz="1000" b="0" dirty="0" err="1" smtClean="0">
                <a:latin typeface="Arial" pitchFamily="34" charset="0"/>
                <a:ea typeface="Times New Roman" pitchFamily="18" charset="0"/>
                <a:cs typeface="Arial" pitchFamily="34" charset="0"/>
              </a:rPr>
              <a:t>Koráň</a:t>
            </a:r>
            <a:r>
              <a:rPr lang="cs-CZ" sz="1000" b="0" dirty="0" smtClean="0">
                <a:latin typeface="Arial" pitchFamily="34" charset="0"/>
                <a:ea typeface="Times New Roman" pitchFamily="18" charset="0"/>
                <a:cs typeface="Arial" pitchFamily="34" charset="0"/>
              </a:rPr>
              <a:t>), Stejskal, Tichý-</a:t>
            </a:r>
            <a:r>
              <a:rPr lang="cs-CZ" sz="1000" b="0" dirty="0" err="1" smtClean="0">
                <a:latin typeface="Arial" pitchFamily="34" charset="0"/>
                <a:ea typeface="Times New Roman" pitchFamily="18" charset="0"/>
                <a:cs typeface="Arial" pitchFamily="34" charset="0"/>
              </a:rPr>
              <a:t>Belák</a:t>
            </a:r>
            <a:r>
              <a:rPr lang="cs-CZ" sz="1000" b="0" dirty="0" smtClean="0">
                <a:latin typeface="Arial" pitchFamily="34" charset="0"/>
                <a:ea typeface="Times New Roman" pitchFamily="18" charset="0"/>
                <a:cs typeface="Arial" pitchFamily="34" charset="0"/>
              </a:rPr>
              <a:t>(82. Doležal)</a:t>
            </a:r>
            <a:endParaRPr lang="cs-CZ" sz="1000" b="0" dirty="0" smtClean="0">
              <a:latin typeface="Arial" pitchFamily="34" charset="0"/>
              <a:cs typeface="Arial" pitchFamily="34" charset="0"/>
            </a:endParaRPr>
          </a:p>
          <a:p>
            <a:pPr lvl="0" algn="just" eaLnBrk="0" hangingPunct="0"/>
            <a:r>
              <a:rPr lang="cs-CZ" sz="1000" b="0" u="sng" dirty="0" smtClean="0">
                <a:latin typeface="Arial" pitchFamily="34" charset="0"/>
                <a:ea typeface="Times New Roman" pitchFamily="18" charset="0"/>
                <a:cs typeface="Arial" pitchFamily="34" charset="0"/>
              </a:rPr>
              <a:t>Připraveni:</a:t>
            </a:r>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Malák</a:t>
            </a:r>
            <a:endParaRPr lang="cs-CZ" sz="1000" b="0" dirty="0" smtClean="0">
              <a:latin typeface="Arial" pitchFamily="34" charset="0"/>
              <a:cs typeface="Arial" pitchFamily="34" charset="0"/>
            </a:endParaRPr>
          </a:p>
          <a:p>
            <a:pPr lvl="0" algn="just" eaLnBrk="0" hangingPunct="0"/>
            <a:r>
              <a:rPr lang="cs-CZ" sz="1000" b="0" u="sng" dirty="0" smtClean="0">
                <a:latin typeface="Arial" pitchFamily="34" charset="0"/>
                <a:ea typeface="Times New Roman" pitchFamily="18" charset="0"/>
                <a:cs typeface="Arial" pitchFamily="34" charset="0"/>
              </a:rPr>
              <a:t>Trenér:</a:t>
            </a:r>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J.Vinš</a:t>
            </a:r>
            <a:r>
              <a:rPr lang="cs-CZ" sz="1000" b="0" dirty="0" smtClean="0">
                <a:latin typeface="Arial" pitchFamily="34" charset="0"/>
                <a:ea typeface="Times New Roman" pitchFamily="18" charset="0"/>
                <a:cs typeface="Arial" pitchFamily="34" charset="0"/>
              </a:rPr>
              <a:t>   vedoucí: </a:t>
            </a:r>
            <a:r>
              <a:rPr lang="cs-CZ" sz="1000" b="0" dirty="0" err="1" smtClean="0">
                <a:latin typeface="Arial" pitchFamily="34" charset="0"/>
                <a:ea typeface="Times New Roman" pitchFamily="18" charset="0"/>
                <a:cs typeface="Arial" pitchFamily="34" charset="0"/>
              </a:rPr>
              <a:t>V</a:t>
            </a:r>
            <a:r>
              <a:rPr lang="cs-CZ" sz="1000" b="0" dirty="0" smtClean="0">
                <a:latin typeface="Arial" pitchFamily="34" charset="0"/>
                <a:ea typeface="Times New Roman" pitchFamily="18" charset="0"/>
                <a:cs typeface="Arial" pitchFamily="34" charset="0"/>
              </a:rPr>
              <a:t>.</a:t>
            </a:r>
            <a:r>
              <a:rPr lang="cs-CZ" sz="1000" b="0" dirty="0" err="1" smtClean="0">
                <a:latin typeface="Arial" pitchFamily="34" charset="0"/>
                <a:ea typeface="Times New Roman" pitchFamily="18" charset="0"/>
                <a:cs typeface="Arial" pitchFamily="34" charset="0"/>
              </a:rPr>
              <a:t>Frey</a:t>
            </a:r>
            <a:r>
              <a:rPr lang="cs-CZ" sz="1000" b="0" dirty="0" smtClean="0">
                <a:latin typeface="Arial" pitchFamily="34" charset="0"/>
                <a:ea typeface="Times New Roman" pitchFamily="18" charset="0"/>
                <a:cs typeface="Arial" pitchFamily="34" charset="0"/>
              </a:rPr>
              <a:t>  </a:t>
            </a:r>
            <a:r>
              <a:rPr lang="cs-CZ" sz="1000" b="0" u="sng" dirty="0" smtClean="0">
                <a:latin typeface="Arial" pitchFamily="34" charset="0"/>
                <a:ea typeface="Times New Roman" pitchFamily="18" charset="0"/>
                <a:cs typeface="Arial" pitchFamily="34" charset="0"/>
              </a:rPr>
              <a:t>Masér</a:t>
            </a:r>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K</a:t>
            </a:r>
            <a:r>
              <a:rPr lang="cs-CZ" sz="1000" b="0" dirty="0" smtClean="0">
                <a:latin typeface="Arial" pitchFamily="34" charset="0"/>
                <a:ea typeface="Times New Roman" pitchFamily="18" charset="0"/>
                <a:cs typeface="Arial" pitchFamily="34" charset="0"/>
              </a:rPr>
              <a:t>.Zavřel  </a:t>
            </a:r>
            <a:r>
              <a:rPr lang="cs-CZ" sz="1000" b="0" u="sng" dirty="0" smtClean="0">
                <a:latin typeface="Arial" pitchFamily="34" charset="0"/>
                <a:ea typeface="Times New Roman" pitchFamily="18" charset="0"/>
                <a:cs typeface="Arial" pitchFamily="34" charset="0"/>
              </a:rPr>
              <a:t>Hlavní pořadatel</a:t>
            </a:r>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J.Havner</a:t>
            </a:r>
            <a:endParaRPr lang="cs-CZ" sz="1000" b="0" dirty="0" smtClean="0">
              <a:latin typeface="Arial" pitchFamily="34" charset="0"/>
              <a:cs typeface="Arial" pitchFamily="34" charset="0"/>
            </a:endParaRPr>
          </a:p>
          <a:p>
            <a:pPr lvl="0" algn="just" eaLnBrk="0" hangingPunct="0"/>
            <a:r>
              <a:rPr lang="cs-CZ" sz="1000" b="0" u="sng" dirty="0" smtClean="0">
                <a:latin typeface="Arial" pitchFamily="34" charset="0"/>
                <a:ea typeface="Times New Roman" pitchFamily="18" charset="0"/>
                <a:cs typeface="Arial" pitchFamily="34" charset="0"/>
              </a:rPr>
              <a:t>Rozhodčí:</a:t>
            </a:r>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J.Zubr</a:t>
            </a:r>
            <a:r>
              <a:rPr lang="cs-CZ" sz="1000" b="0" dirty="0" smtClean="0">
                <a:latin typeface="Arial" pitchFamily="34" charset="0"/>
                <a:ea typeface="Times New Roman" pitchFamily="18" charset="0"/>
                <a:cs typeface="Arial" pitchFamily="34" charset="0"/>
              </a:rPr>
              <a:t>-</a:t>
            </a:r>
            <a:r>
              <a:rPr lang="cs-CZ" sz="1000" b="0" dirty="0" err="1" smtClean="0">
                <a:latin typeface="Arial" pitchFamily="34" charset="0"/>
                <a:ea typeface="Times New Roman" pitchFamily="18" charset="0"/>
                <a:cs typeface="Arial" pitchFamily="34" charset="0"/>
              </a:rPr>
              <a:t>T.Zvonař</a:t>
            </a:r>
            <a:r>
              <a:rPr lang="cs-CZ" sz="1000" b="0" dirty="0" smtClean="0">
                <a:latin typeface="Arial" pitchFamily="34" charset="0"/>
                <a:ea typeface="Times New Roman" pitchFamily="18" charset="0"/>
                <a:cs typeface="Arial" pitchFamily="34" charset="0"/>
              </a:rPr>
              <a:t>, </a:t>
            </a:r>
            <a:r>
              <a:rPr lang="cs-CZ" sz="1000" b="0" dirty="0" err="1" smtClean="0">
                <a:latin typeface="Arial" pitchFamily="34" charset="0"/>
                <a:ea typeface="Times New Roman" pitchFamily="18" charset="0"/>
                <a:cs typeface="Arial" pitchFamily="34" charset="0"/>
              </a:rPr>
              <a:t>T.Zubr</a:t>
            </a:r>
            <a:r>
              <a:rPr lang="cs-CZ" sz="1000" b="0" dirty="0" smtClean="0">
                <a:latin typeface="Arial" pitchFamily="34" charset="0"/>
                <a:ea typeface="Times New Roman" pitchFamily="18" charset="0"/>
                <a:cs typeface="Arial" pitchFamily="34" charset="0"/>
              </a:rPr>
              <a:t>  </a:t>
            </a:r>
            <a:endParaRPr lang="cs-CZ" sz="1000" b="0" dirty="0" smtClean="0">
              <a:latin typeface="Arial" pitchFamily="34" charset="0"/>
              <a:cs typeface="Arial" pitchFamily="34" charset="0"/>
            </a:endParaRPr>
          </a:p>
        </p:txBody>
      </p:sp>
      <p:pic>
        <p:nvPicPr>
          <p:cNvPr id="36865" name="Picture 1"/>
          <p:cNvPicPr>
            <a:picLocks noChangeAspect="1" noChangeArrowheads="1"/>
          </p:cNvPicPr>
          <p:nvPr/>
        </p:nvPicPr>
        <p:blipFill>
          <a:blip r:embed="rId3" cstate="print"/>
          <a:srcRect/>
          <a:stretch>
            <a:fillRect/>
          </a:stretch>
        </p:blipFill>
        <p:spPr bwMode="auto">
          <a:xfrm>
            <a:off x="5575548" y="3979540"/>
            <a:ext cx="4536504" cy="2808312"/>
          </a:xfrm>
          <a:prstGeom prst="rect">
            <a:avLst/>
          </a:prstGeom>
          <a:noFill/>
          <a:ln w="9525">
            <a:noFill/>
            <a:miter lim="800000"/>
            <a:headEnd/>
            <a:tailEnd/>
          </a:ln>
        </p:spPr>
      </p:pic>
      <p:sp>
        <p:nvSpPr>
          <p:cNvPr id="6" name="TextovéPole 5"/>
          <p:cNvSpPr txBox="1"/>
          <p:nvPr/>
        </p:nvSpPr>
        <p:spPr>
          <a:xfrm>
            <a:off x="6511652" y="6859860"/>
            <a:ext cx="2016224" cy="261610"/>
          </a:xfrm>
          <a:prstGeom prst="rect">
            <a:avLst/>
          </a:prstGeom>
          <a:solidFill>
            <a:schemeClr val="accent6">
              <a:lumMod val="20000"/>
              <a:lumOff val="80000"/>
            </a:schemeClr>
          </a:solidFill>
        </p:spPr>
        <p:txBody>
          <a:bodyPr wrap="square" rtlCol="0">
            <a:spAutoFit/>
          </a:bodyPr>
          <a:lstStyle/>
          <a:p>
            <a:pPr algn="just"/>
            <a:r>
              <a:rPr lang="cs-CZ" sz="1100" u="sng" dirty="0" err="1" smtClean="0">
                <a:latin typeface="Arial" pitchFamily="34" charset="0"/>
                <a:cs typeface="Arial" pitchFamily="34" charset="0"/>
              </a:rPr>
              <a:t>Štětí</a:t>
            </a:r>
            <a:r>
              <a:rPr lang="cs-CZ" sz="1100" u="sng" dirty="0" smtClean="0">
                <a:latin typeface="Arial" pitchFamily="34" charset="0"/>
                <a:cs typeface="Arial" pitchFamily="34" charset="0"/>
              </a:rPr>
              <a:t> – Modrá 21.3.2015</a:t>
            </a:r>
          </a:p>
        </p:txBody>
      </p:sp>
      <p:sp>
        <p:nvSpPr>
          <p:cNvPr id="10" name="Obdélník 9"/>
          <p:cNvSpPr/>
          <p:nvPr/>
        </p:nvSpPr>
        <p:spPr>
          <a:xfrm>
            <a:off x="318964" y="307132"/>
            <a:ext cx="4526622" cy="400110"/>
          </a:xfrm>
          <a:prstGeom prst="rect">
            <a:avLst/>
          </a:prstGeom>
          <a:solidFill>
            <a:schemeClr val="accent1">
              <a:lumMod val="20000"/>
              <a:lumOff val="80000"/>
            </a:schemeClr>
          </a:solidFill>
          <a:ln w="28575">
            <a:solidFill>
              <a:srgbClr val="660066"/>
            </a:solid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Čtvrtfinále zimní ligy dorostu č.1</a:t>
            </a:r>
            <a:endParaRPr lang="cs-CZ"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Obdélník 10"/>
          <p:cNvSpPr/>
          <p:nvPr/>
        </p:nvSpPr>
        <p:spPr>
          <a:xfrm>
            <a:off x="246956" y="1675284"/>
            <a:ext cx="4526622" cy="400110"/>
          </a:xfrm>
          <a:prstGeom prst="rect">
            <a:avLst/>
          </a:prstGeom>
          <a:solidFill>
            <a:schemeClr val="accent1">
              <a:lumMod val="20000"/>
              <a:lumOff val="80000"/>
            </a:schemeClr>
          </a:solidFill>
          <a:ln w="28575">
            <a:solidFill>
              <a:srgbClr val="660066"/>
            </a:solid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Čtvrtfinále zimní ligy dorostu č.2</a:t>
            </a:r>
            <a:endParaRPr lang="cs-CZ"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Obdélník 11"/>
          <p:cNvSpPr/>
          <p:nvPr/>
        </p:nvSpPr>
        <p:spPr>
          <a:xfrm>
            <a:off x="246956" y="3219390"/>
            <a:ext cx="4526622" cy="400110"/>
          </a:xfrm>
          <a:prstGeom prst="rect">
            <a:avLst/>
          </a:prstGeom>
          <a:solidFill>
            <a:schemeClr val="accent1">
              <a:lumMod val="20000"/>
              <a:lumOff val="80000"/>
            </a:schemeClr>
          </a:solidFill>
          <a:ln w="28575">
            <a:solidFill>
              <a:srgbClr val="660066"/>
            </a:solid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Zápas o 7. místo</a:t>
            </a:r>
            <a:endParaRPr lang="cs-CZ"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Obdélník 12"/>
          <p:cNvSpPr/>
          <p:nvPr/>
        </p:nvSpPr>
        <p:spPr>
          <a:xfrm>
            <a:off x="462980" y="811188"/>
            <a:ext cx="4279404" cy="769441"/>
          </a:xfrm>
          <a:prstGeom prst="rect">
            <a:avLst/>
          </a:prstGeom>
        </p:spPr>
        <p:txBody>
          <a:bodyPr wrap="square">
            <a:spAutoFit/>
          </a:bodyPr>
          <a:lstStyle/>
          <a:p>
            <a:pPr algn="ctr"/>
            <a:r>
              <a:rPr lang="cs-CZ" sz="1600" u="sng" dirty="0" smtClean="0">
                <a:latin typeface="Bookman Old Style" pitchFamily="18" charset="0"/>
              </a:rPr>
              <a:t>SK </a:t>
            </a:r>
            <a:r>
              <a:rPr lang="cs-CZ" sz="1600" u="sng" dirty="0" err="1" smtClean="0">
                <a:latin typeface="Bookman Old Style" pitchFamily="18" charset="0"/>
              </a:rPr>
              <a:t>Štětí</a:t>
            </a:r>
            <a:r>
              <a:rPr lang="cs-CZ" sz="1600" u="sng" dirty="0" smtClean="0">
                <a:latin typeface="Bookman Old Style" pitchFamily="18" charset="0"/>
              </a:rPr>
              <a:t> </a:t>
            </a:r>
            <a:r>
              <a:rPr lang="cs-CZ" sz="1600" u="sng" dirty="0" err="1" smtClean="0">
                <a:latin typeface="Bookman Old Style" pitchFamily="18" charset="0"/>
              </a:rPr>
              <a:t>Baník</a:t>
            </a:r>
            <a:r>
              <a:rPr lang="cs-CZ" sz="1600" u="sng" dirty="0" smtClean="0">
                <a:latin typeface="Bookman Old Style" pitchFamily="18" charset="0"/>
              </a:rPr>
              <a:t> MOST U16</a:t>
            </a:r>
            <a:endParaRPr lang="cs-CZ" sz="1600" dirty="0" smtClean="0">
              <a:latin typeface="Bookman Old Style" pitchFamily="18" charset="0"/>
            </a:endParaRPr>
          </a:p>
          <a:p>
            <a:pPr algn="ctr"/>
            <a:r>
              <a:rPr lang="cs-CZ" sz="1600" u="sng" dirty="0" smtClean="0">
                <a:latin typeface="Bookman Old Style" pitchFamily="18" charset="0"/>
              </a:rPr>
              <a:t>5:2(4:0)  8.2.2015  UT </a:t>
            </a:r>
            <a:r>
              <a:rPr lang="cs-CZ" sz="1600" u="sng" dirty="0" err="1" smtClean="0">
                <a:latin typeface="Bookman Old Style" pitchFamily="18" charset="0"/>
              </a:rPr>
              <a:t>Velebudice</a:t>
            </a:r>
            <a:endParaRPr lang="cs-CZ" sz="1400" dirty="0" smtClean="0">
              <a:latin typeface="Bookman Old Style" pitchFamily="18" charset="0"/>
            </a:endParaRPr>
          </a:p>
          <a:p>
            <a:r>
              <a:rPr lang="cs-CZ" b="0" u="sng" dirty="0" smtClean="0">
                <a:latin typeface="Arial" pitchFamily="34" charset="0"/>
                <a:cs typeface="Arial" pitchFamily="34" charset="0"/>
              </a:rPr>
              <a:t>Branky</a:t>
            </a:r>
            <a:r>
              <a:rPr lang="cs-CZ" b="0" dirty="0" smtClean="0">
                <a:latin typeface="Arial" pitchFamily="34" charset="0"/>
                <a:cs typeface="Arial" pitchFamily="34" charset="0"/>
              </a:rPr>
              <a:t>: Marek 1, </a:t>
            </a:r>
            <a:r>
              <a:rPr lang="cs-CZ" b="0" dirty="0" err="1" smtClean="0">
                <a:latin typeface="Arial" pitchFamily="34" charset="0"/>
                <a:cs typeface="Arial" pitchFamily="34" charset="0"/>
              </a:rPr>
              <a:t>Feko</a:t>
            </a:r>
            <a:r>
              <a:rPr lang="cs-CZ" b="0" dirty="0" smtClean="0">
                <a:latin typeface="Arial" pitchFamily="34" charset="0"/>
                <a:cs typeface="Arial" pitchFamily="34" charset="0"/>
              </a:rPr>
              <a:t> 1</a:t>
            </a:r>
            <a:endParaRPr lang="cs-CZ" b="0" dirty="0">
              <a:latin typeface="Arial" pitchFamily="34" charset="0"/>
              <a:cs typeface="Arial" pitchFamily="34" charset="0"/>
            </a:endParaRPr>
          </a:p>
        </p:txBody>
      </p:sp>
      <p:sp>
        <p:nvSpPr>
          <p:cNvPr id="14" name="Obdélník 13"/>
          <p:cNvSpPr/>
          <p:nvPr/>
        </p:nvSpPr>
        <p:spPr>
          <a:xfrm>
            <a:off x="462980" y="2273995"/>
            <a:ext cx="4248472" cy="769441"/>
          </a:xfrm>
          <a:prstGeom prst="rect">
            <a:avLst/>
          </a:prstGeom>
        </p:spPr>
        <p:txBody>
          <a:bodyPr wrap="square">
            <a:spAutoFit/>
          </a:bodyPr>
          <a:lstStyle/>
          <a:p>
            <a:pPr algn="ctr"/>
            <a:r>
              <a:rPr lang="cs-CZ" sz="1600" dirty="0" smtClean="0">
                <a:latin typeface="Bookman Old Style" pitchFamily="18" charset="0"/>
              </a:rPr>
              <a:t>FK Litvínov – SK </a:t>
            </a:r>
            <a:r>
              <a:rPr lang="cs-CZ" sz="1600" dirty="0" err="1" smtClean="0">
                <a:latin typeface="Bookman Old Style" pitchFamily="18" charset="0"/>
              </a:rPr>
              <a:t>Štětí</a:t>
            </a:r>
            <a:endParaRPr lang="cs-CZ" sz="1600" dirty="0" smtClean="0">
              <a:latin typeface="Bookman Old Style" pitchFamily="18" charset="0"/>
            </a:endParaRPr>
          </a:p>
          <a:p>
            <a:pPr algn="ctr"/>
            <a:r>
              <a:rPr lang="cs-CZ" sz="1600" dirty="0" smtClean="0">
                <a:latin typeface="Bookman Old Style" pitchFamily="18" charset="0"/>
              </a:rPr>
              <a:t>2:1  21.2.2015  UT Litvíno</a:t>
            </a:r>
            <a:r>
              <a:rPr lang="cs-CZ" sz="1400" dirty="0" smtClean="0">
                <a:latin typeface="Bookman Old Style" pitchFamily="18" charset="0"/>
              </a:rPr>
              <a:t>v</a:t>
            </a:r>
          </a:p>
          <a:p>
            <a:r>
              <a:rPr lang="cs-CZ" b="0" u="sng" dirty="0" smtClean="0">
                <a:latin typeface="Arial" pitchFamily="34" charset="0"/>
                <a:cs typeface="Arial" pitchFamily="34" charset="0"/>
              </a:rPr>
              <a:t>Branky: </a:t>
            </a:r>
            <a:r>
              <a:rPr lang="cs-CZ" b="0" dirty="0" smtClean="0">
                <a:latin typeface="Arial" pitchFamily="34" charset="0"/>
                <a:cs typeface="Arial" pitchFamily="34" charset="0"/>
              </a:rPr>
              <a:t> </a:t>
            </a:r>
            <a:r>
              <a:rPr lang="cs-CZ" b="0" dirty="0" err="1" smtClean="0">
                <a:latin typeface="Arial" pitchFamily="34" charset="0"/>
                <a:cs typeface="Arial" pitchFamily="34" charset="0"/>
              </a:rPr>
              <a:t>Horváth</a:t>
            </a:r>
            <a:r>
              <a:rPr lang="cs-CZ" b="0" dirty="0" smtClean="0">
                <a:latin typeface="Arial" pitchFamily="34" charset="0"/>
                <a:cs typeface="Arial" pitchFamily="34" charset="0"/>
              </a:rPr>
              <a:t> 1</a:t>
            </a:r>
            <a:endParaRPr lang="cs-CZ" b="0" dirty="0">
              <a:latin typeface="Arial" pitchFamily="34" charset="0"/>
              <a:cs typeface="Arial" pitchFamily="34" charset="0"/>
            </a:endParaRPr>
          </a:p>
        </p:txBody>
      </p:sp>
      <p:sp>
        <p:nvSpPr>
          <p:cNvPr id="15" name="Obdélník 14"/>
          <p:cNvSpPr/>
          <p:nvPr/>
        </p:nvSpPr>
        <p:spPr>
          <a:xfrm>
            <a:off x="246956" y="3898821"/>
            <a:ext cx="4464496" cy="584775"/>
          </a:xfrm>
          <a:prstGeom prst="rect">
            <a:avLst/>
          </a:prstGeom>
        </p:spPr>
        <p:txBody>
          <a:bodyPr wrap="square">
            <a:spAutoFit/>
          </a:bodyPr>
          <a:lstStyle/>
          <a:p>
            <a:pPr algn="ctr"/>
            <a:r>
              <a:rPr lang="cs-CZ" sz="1600" dirty="0" smtClean="0">
                <a:latin typeface="Bookman Old Style" pitchFamily="18" charset="0"/>
              </a:rPr>
              <a:t>FK ČL </a:t>
            </a:r>
            <a:r>
              <a:rPr lang="cs-CZ" sz="1600" dirty="0" err="1" smtClean="0">
                <a:latin typeface="Bookman Old Style" pitchFamily="18" charset="0"/>
              </a:rPr>
              <a:t>Neštěmice</a:t>
            </a:r>
            <a:r>
              <a:rPr lang="cs-CZ" sz="1600" dirty="0" smtClean="0">
                <a:latin typeface="Bookman Old Style" pitchFamily="18" charset="0"/>
              </a:rPr>
              <a:t>  – SK </a:t>
            </a:r>
            <a:r>
              <a:rPr lang="cs-CZ" sz="1600" dirty="0" err="1" smtClean="0">
                <a:latin typeface="Bookman Old Style" pitchFamily="18" charset="0"/>
              </a:rPr>
              <a:t>Štětí</a:t>
            </a:r>
            <a:endParaRPr lang="cs-CZ" sz="1600" dirty="0" smtClean="0">
              <a:latin typeface="Bookman Old Style" pitchFamily="18" charset="0"/>
            </a:endParaRPr>
          </a:p>
          <a:p>
            <a:pPr algn="ctr"/>
            <a:r>
              <a:rPr lang="cs-CZ" sz="1600" dirty="0" smtClean="0">
                <a:latin typeface="Bookman Old Style" pitchFamily="18" charset="0"/>
              </a:rPr>
              <a:t>4:2  8.3.2015 </a:t>
            </a:r>
          </a:p>
        </p:txBody>
      </p:sp>
      <p:sp>
        <p:nvSpPr>
          <p:cNvPr id="16" name="Obdélník 15"/>
          <p:cNvSpPr/>
          <p:nvPr/>
        </p:nvSpPr>
        <p:spPr>
          <a:xfrm>
            <a:off x="102940" y="4716457"/>
            <a:ext cx="4824536" cy="2431435"/>
          </a:xfrm>
          <a:prstGeom prst="rect">
            <a:avLst/>
          </a:prstGeom>
          <a:ln w="44450">
            <a:solidFill>
              <a:srgbClr val="000099"/>
            </a:solidFill>
            <a:prstDash val="sysDash"/>
          </a:ln>
        </p:spPr>
        <p:txBody>
          <a:bodyPr wrap="square">
            <a:spAutoFit/>
          </a:bodyPr>
          <a:lstStyle/>
          <a:p>
            <a:pPr algn="ctr"/>
            <a:r>
              <a:rPr lang="cs-CZ" sz="1600" u="sng" dirty="0" smtClean="0">
                <a:ln>
                  <a:solidFill>
                    <a:srgbClr val="009900"/>
                  </a:solidFill>
                </a:ln>
                <a:solidFill>
                  <a:schemeClr val="accent5">
                    <a:lumMod val="50000"/>
                  </a:schemeClr>
                </a:solidFill>
                <a:latin typeface="Arial Black" pitchFamily="34" charset="0"/>
              </a:rPr>
              <a:t>Celkové pořadí ZIMNÍ LIGY </a:t>
            </a:r>
          </a:p>
          <a:p>
            <a:pPr algn="ctr"/>
            <a:r>
              <a:rPr lang="cs-CZ" sz="1600" u="sng" dirty="0" smtClean="0">
                <a:ln>
                  <a:solidFill>
                    <a:srgbClr val="009900"/>
                  </a:solidFill>
                </a:ln>
                <a:solidFill>
                  <a:schemeClr val="accent5">
                    <a:lumMod val="50000"/>
                  </a:schemeClr>
                </a:solidFill>
                <a:latin typeface="Arial Black" pitchFamily="34" charset="0"/>
              </a:rPr>
              <a:t>MLADŠÍCH DOROSTENCŮ 2014-15</a:t>
            </a:r>
            <a:endParaRPr lang="cs-CZ" dirty="0" smtClean="0">
              <a:ln>
                <a:solidFill>
                  <a:srgbClr val="009900"/>
                </a:solidFill>
              </a:ln>
              <a:solidFill>
                <a:schemeClr val="accent5">
                  <a:lumMod val="50000"/>
                </a:schemeClr>
              </a:solidFill>
              <a:latin typeface="Arial Black" pitchFamily="34" charset="0"/>
            </a:endParaRPr>
          </a:p>
          <a:p>
            <a:r>
              <a:rPr lang="cs-CZ" sz="1300" dirty="0" smtClean="0">
                <a:latin typeface="Arial" pitchFamily="34" charset="0"/>
                <a:cs typeface="Arial" pitchFamily="34" charset="0"/>
              </a:rPr>
              <a:t>1. místo: FK </a:t>
            </a:r>
            <a:r>
              <a:rPr lang="cs-CZ" sz="1300" dirty="0" err="1" smtClean="0">
                <a:latin typeface="Arial" pitchFamily="34" charset="0"/>
                <a:cs typeface="Arial" pitchFamily="34" charset="0"/>
              </a:rPr>
              <a:t>Baník</a:t>
            </a:r>
            <a:r>
              <a:rPr lang="cs-CZ" sz="1300" dirty="0" smtClean="0">
                <a:latin typeface="Arial" pitchFamily="34" charset="0"/>
                <a:cs typeface="Arial" pitchFamily="34" charset="0"/>
              </a:rPr>
              <a:t> Most 1909      2. místo: FK Varnsdorf A</a:t>
            </a:r>
          </a:p>
          <a:p>
            <a:r>
              <a:rPr lang="cs-CZ" sz="1300" dirty="0" smtClean="0">
                <a:latin typeface="Arial" pitchFamily="34" charset="0"/>
                <a:cs typeface="Arial" pitchFamily="34" charset="0"/>
              </a:rPr>
              <a:t>3. místo: FK Litoměřice                4. místo: FK Junior Děčín</a:t>
            </a:r>
          </a:p>
          <a:p>
            <a:r>
              <a:rPr lang="cs-CZ" sz="1300" dirty="0" smtClean="0">
                <a:latin typeface="Arial" pitchFamily="34" charset="0"/>
                <a:cs typeface="Arial" pitchFamily="34" charset="0"/>
              </a:rPr>
              <a:t>5. místo: FK Litvínov                    6. místo: TJ Chlumec</a:t>
            </a:r>
          </a:p>
          <a:p>
            <a:r>
              <a:rPr lang="cs-CZ" sz="1300" dirty="0" smtClean="0">
                <a:latin typeface="Arial" pitchFamily="34" charset="0"/>
                <a:cs typeface="Arial" pitchFamily="34" charset="0"/>
              </a:rPr>
              <a:t>7. místo: FK ČL </a:t>
            </a:r>
            <a:r>
              <a:rPr lang="cs-CZ" sz="1300" dirty="0" err="1" smtClean="0">
                <a:latin typeface="Arial" pitchFamily="34" charset="0"/>
                <a:cs typeface="Arial" pitchFamily="34" charset="0"/>
              </a:rPr>
              <a:t>Neštěmice</a:t>
            </a:r>
            <a:r>
              <a:rPr lang="cs-CZ" sz="1300" dirty="0" smtClean="0">
                <a:latin typeface="Arial" pitchFamily="34" charset="0"/>
                <a:cs typeface="Arial" pitchFamily="34" charset="0"/>
              </a:rPr>
              <a:t>          </a:t>
            </a:r>
            <a:r>
              <a:rPr lang="cs-CZ" sz="1600" dirty="0" smtClean="0">
                <a:solidFill>
                  <a:srgbClr val="CC0066"/>
                </a:solidFill>
                <a:latin typeface="Arial" pitchFamily="34" charset="0"/>
                <a:cs typeface="Arial" pitchFamily="34" charset="0"/>
              </a:rPr>
              <a:t>8. místo: SK </a:t>
            </a:r>
            <a:r>
              <a:rPr lang="cs-CZ" sz="1600" dirty="0" err="1" smtClean="0">
                <a:solidFill>
                  <a:srgbClr val="CC0066"/>
                </a:solidFill>
                <a:latin typeface="Arial" pitchFamily="34" charset="0"/>
                <a:cs typeface="Arial" pitchFamily="34" charset="0"/>
              </a:rPr>
              <a:t>Štětí</a:t>
            </a:r>
            <a:endParaRPr lang="cs-CZ" sz="1300" dirty="0" smtClean="0">
              <a:solidFill>
                <a:srgbClr val="CC0066"/>
              </a:solidFill>
              <a:latin typeface="Arial" pitchFamily="34" charset="0"/>
              <a:cs typeface="Arial" pitchFamily="34" charset="0"/>
            </a:endParaRPr>
          </a:p>
          <a:p>
            <a:r>
              <a:rPr lang="cs-CZ" sz="1300" dirty="0" smtClean="0">
                <a:latin typeface="Arial" pitchFamily="34" charset="0"/>
                <a:cs typeface="Arial" pitchFamily="34" charset="0"/>
              </a:rPr>
              <a:t>9. místo: TJ Krupka                     10. místo: Sokol </a:t>
            </a:r>
            <a:r>
              <a:rPr lang="cs-CZ" sz="1300" dirty="0" err="1" smtClean="0">
                <a:latin typeface="Arial" pitchFamily="34" charset="0"/>
                <a:cs typeface="Arial" pitchFamily="34" charset="0"/>
              </a:rPr>
              <a:t>Brozany</a:t>
            </a:r>
            <a:endParaRPr lang="cs-CZ" sz="1300" dirty="0" smtClean="0">
              <a:latin typeface="Arial" pitchFamily="34" charset="0"/>
              <a:cs typeface="Arial" pitchFamily="34" charset="0"/>
            </a:endParaRPr>
          </a:p>
          <a:p>
            <a:r>
              <a:rPr lang="cs-CZ" sz="1300" dirty="0" smtClean="0">
                <a:latin typeface="Arial" pitchFamily="34" charset="0"/>
                <a:cs typeface="Arial" pitchFamily="34" charset="0"/>
              </a:rPr>
              <a:t>11. místo: VČSA </a:t>
            </a:r>
            <a:r>
              <a:rPr lang="cs-CZ" sz="1300" dirty="0" err="1" smtClean="0">
                <a:latin typeface="Arial" pitchFamily="34" charset="0"/>
                <a:cs typeface="Arial" pitchFamily="34" charset="0"/>
              </a:rPr>
              <a:t>Ervěnice</a:t>
            </a:r>
            <a:r>
              <a:rPr lang="cs-CZ" sz="1300" dirty="0" smtClean="0">
                <a:latin typeface="Arial" pitchFamily="34" charset="0"/>
                <a:cs typeface="Arial" pitchFamily="34" charset="0"/>
              </a:rPr>
              <a:t>           12. místo: FK Varnsdorf  B</a:t>
            </a:r>
          </a:p>
          <a:p>
            <a:r>
              <a:rPr lang="cs-CZ" sz="1300" dirty="0" smtClean="0">
                <a:latin typeface="Arial" pitchFamily="34" charset="0"/>
                <a:cs typeface="Arial" pitchFamily="34" charset="0"/>
              </a:rPr>
              <a:t>13. místo: Sokol </a:t>
            </a:r>
            <a:r>
              <a:rPr lang="cs-CZ" sz="1300" dirty="0" err="1" smtClean="0">
                <a:latin typeface="Arial" pitchFamily="34" charset="0"/>
                <a:cs typeface="Arial" pitchFamily="34" charset="0"/>
              </a:rPr>
              <a:t>Košťany</a:t>
            </a:r>
            <a:r>
              <a:rPr lang="cs-CZ" sz="1300" dirty="0" smtClean="0">
                <a:latin typeface="Arial" pitchFamily="34" charset="0"/>
                <a:cs typeface="Arial" pitchFamily="34" charset="0"/>
              </a:rPr>
              <a:t>            14. místo: </a:t>
            </a:r>
            <a:r>
              <a:rPr lang="cs-CZ" sz="1300" dirty="0" err="1" smtClean="0">
                <a:latin typeface="Arial" pitchFamily="34" charset="0"/>
                <a:cs typeface="Arial" pitchFamily="34" charset="0"/>
              </a:rPr>
              <a:t>Boletice</a:t>
            </a:r>
            <a:r>
              <a:rPr lang="cs-CZ" sz="1300" dirty="0" smtClean="0">
                <a:latin typeface="Arial" pitchFamily="34" charset="0"/>
                <a:cs typeface="Arial" pitchFamily="34" charset="0"/>
              </a:rPr>
              <a:t>&amp;Modrá</a:t>
            </a:r>
          </a:p>
          <a:p>
            <a:r>
              <a:rPr lang="cs-CZ" sz="1300" dirty="0" smtClean="0">
                <a:latin typeface="Arial" pitchFamily="34" charset="0"/>
                <a:cs typeface="Arial" pitchFamily="34" charset="0"/>
              </a:rPr>
              <a:t>15. místo: TJ </a:t>
            </a:r>
            <a:r>
              <a:rPr lang="cs-CZ" sz="1300" dirty="0" err="1" smtClean="0">
                <a:latin typeface="Arial" pitchFamily="34" charset="0"/>
                <a:cs typeface="Arial" pitchFamily="34" charset="0"/>
              </a:rPr>
              <a:t>Podlusky</a:t>
            </a:r>
            <a:r>
              <a:rPr lang="cs-CZ" sz="1300" dirty="0" smtClean="0">
                <a:latin typeface="Arial" pitchFamily="34" charset="0"/>
                <a:cs typeface="Arial" pitchFamily="34" charset="0"/>
              </a:rPr>
              <a:t>                16. místo: SK Březiny</a:t>
            </a:r>
          </a:p>
          <a:p>
            <a:r>
              <a:rPr lang="cs-CZ" sz="1300" dirty="0" smtClean="0">
                <a:latin typeface="Arial" pitchFamily="34" charset="0"/>
                <a:cs typeface="Arial" pitchFamily="34" charset="0"/>
              </a:rPr>
              <a:t>17. místo: TJ </a:t>
            </a:r>
            <a:r>
              <a:rPr lang="cs-CZ" sz="1300" dirty="0" err="1" smtClean="0">
                <a:latin typeface="Arial" pitchFamily="34" charset="0"/>
                <a:cs typeface="Arial" pitchFamily="34" charset="0"/>
              </a:rPr>
              <a:t>Baník</a:t>
            </a:r>
            <a:r>
              <a:rPr lang="cs-CZ" sz="1300" dirty="0" smtClean="0">
                <a:latin typeface="Arial" pitchFamily="34" charset="0"/>
                <a:cs typeface="Arial" pitchFamily="34" charset="0"/>
              </a:rPr>
              <a:t> Souš           18. místo: FK </a:t>
            </a:r>
            <a:r>
              <a:rPr lang="cs-CZ" sz="1300" dirty="0" err="1" smtClean="0">
                <a:latin typeface="Arial" pitchFamily="34" charset="0"/>
                <a:cs typeface="Arial" pitchFamily="34" charset="0"/>
              </a:rPr>
              <a:t>Novosedlice</a:t>
            </a:r>
            <a:endParaRPr lang="cs-CZ" sz="13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67575"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191172" y="1747292"/>
            <a:ext cx="914400"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75148" y="6931868"/>
            <a:ext cx="194421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7" name="TextovéPole 6"/>
          <p:cNvSpPr txBox="1"/>
          <p:nvPr/>
        </p:nvSpPr>
        <p:spPr>
          <a:xfrm>
            <a:off x="174948" y="163116"/>
            <a:ext cx="4824536" cy="677108"/>
          </a:xfrm>
          <a:prstGeom prst="rect">
            <a:avLst/>
          </a:prstGeom>
          <a:blipFill>
            <a:blip r:embed="rId3" cstate="print"/>
            <a:tile tx="0" ty="0" sx="100000" sy="100000" flip="none" algn="tl"/>
          </a:blipFill>
        </p:spPr>
        <p:txBody>
          <a:bodyPr wrap="square" rtlCol="0">
            <a:spAutoFit/>
          </a:bodyPr>
          <a:lstStyle/>
          <a:p>
            <a:pPr algn="ctr"/>
            <a:r>
              <a:rPr lang="cs-CZ" sz="2000" u="sng" dirty="0" smtClean="0">
                <a:ln w="3175">
                  <a:solidFill>
                    <a:srgbClr val="99FF99"/>
                  </a:solidFill>
                </a:ln>
                <a:gradFill>
                  <a:gsLst>
                    <a:gs pos="0">
                      <a:srgbClr val="000000"/>
                    </a:gs>
                    <a:gs pos="39999">
                      <a:srgbClr val="0A128C"/>
                    </a:gs>
                    <a:gs pos="70000">
                      <a:srgbClr val="181CC7"/>
                    </a:gs>
                    <a:gs pos="88000">
                      <a:srgbClr val="7005D4"/>
                    </a:gs>
                    <a:gs pos="100000">
                      <a:srgbClr val="8C3D91"/>
                    </a:gs>
                  </a:gsLst>
                  <a:lin ang="5400000" scaled="0"/>
                </a:gradFill>
                <a:latin typeface="Bookman Old Style" pitchFamily="18" charset="0"/>
              </a:rPr>
              <a:t>Ladislav Michalec </a:t>
            </a:r>
          </a:p>
          <a:p>
            <a:pPr algn="ctr"/>
            <a:r>
              <a:rPr lang="cs-CZ" sz="1800" u="sng" dirty="0" smtClean="0">
                <a:ln w="3175">
                  <a:solidFill>
                    <a:srgbClr val="99FF99"/>
                  </a:solidFill>
                </a:ln>
                <a:gradFill>
                  <a:gsLst>
                    <a:gs pos="0">
                      <a:srgbClr val="000000"/>
                    </a:gs>
                    <a:gs pos="39999">
                      <a:srgbClr val="0A128C"/>
                    </a:gs>
                    <a:gs pos="70000">
                      <a:srgbClr val="181CC7"/>
                    </a:gs>
                    <a:gs pos="88000">
                      <a:srgbClr val="7005D4"/>
                    </a:gs>
                    <a:gs pos="100000">
                      <a:srgbClr val="8C3D91"/>
                    </a:gs>
                  </a:gsLst>
                  <a:lin ang="5400000" scaled="0"/>
                </a:gradFill>
                <a:latin typeface="Bookman Old Style" pitchFamily="18" charset="0"/>
              </a:rPr>
              <a:t>– vedoucí mužstva FK Jiskra Modrá</a:t>
            </a:r>
          </a:p>
        </p:txBody>
      </p:sp>
      <p:sp>
        <p:nvSpPr>
          <p:cNvPr id="10" name="TextovéPole 9"/>
          <p:cNvSpPr txBox="1"/>
          <p:nvPr/>
        </p:nvSpPr>
        <p:spPr>
          <a:xfrm>
            <a:off x="174948" y="955204"/>
            <a:ext cx="4392488" cy="1754326"/>
          </a:xfrm>
          <a:prstGeom prst="rect">
            <a:avLst/>
          </a:prstGeom>
          <a:solidFill>
            <a:srgbClr val="CCFF99"/>
          </a:solidFill>
        </p:spPr>
        <p:txBody>
          <a:bodyPr wrap="square" rtlCol="0">
            <a:spAutoFit/>
          </a:bodyPr>
          <a:lstStyle/>
          <a:p>
            <a:pPr algn="just"/>
            <a:r>
              <a:rPr lang="cs-CZ" b="0" dirty="0" smtClean="0">
                <a:latin typeface="Arial" pitchFamily="34" charset="0"/>
                <a:cs typeface="Arial" pitchFamily="34" charset="0"/>
              </a:rPr>
              <a:t>Je to </a:t>
            </a:r>
            <a:r>
              <a:rPr lang="cs-CZ" b="0" dirty="0" err="1" smtClean="0">
                <a:latin typeface="Arial" pitchFamily="34" charset="0"/>
                <a:cs typeface="Arial" pitchFamily="34" charset="0"/>
              </a:rPr>
              <a:t>darda</a:t>
            </a:r>
            <a:r>
              <a:rPr lang="cs-CZ" b="0" dirty="0" smtClean="0">
                <a:latin typeface="Arial" pitchFamily="34" charset="0"/>
                <a:cs typeface="Arial" pitchFamily="34" charset="0"/>
              </a:rPr>
              <a:t>, ale my jsme přijeli bez 4 hráčů základní sestavy. Museli jsme vzít ročník 1999 a tak to tak tragicky nevidím. To mužstvo je tak rozbitý po tom podzimním zápase v </a:t>
            </a:r>
            <a:r>
              <a:rPr lang="cs-CZ" b="0" dirty="0" err="1" smtClean="0">
                <a:latin typeface="Arial" pitchFamily="34" charset="0"/>
                <a:cs typeface="Arial" pitchFamily="34" charset="0"/>
              </a:rPr>
              <a:t>Blšanech</a:t>
            </a:r>
            <a:r>
              <a:rPr lang="cs-CZ" b="0" dirty="0" smtClean="0">
                <a:latin typeface="Arial" pitchFamily="34" charset="0"/>
                <a:cs typeface="Arial" pitchFamily="34" charset="0"/>
              </a:rPr>
              <a:t>. Po tom podvodu se dáváme těžko dohromady. Museli jsme nakoupit hráče z jiných oddílu a to mužstvo je tak syrové, že se bude chvilku sehrávat. Pravá strana naší obrany byla strašně slabá a ze 6 gólů zavinila 5. Obránce byl strašně pomalý.  Dneska jsme měli jenom 4 kopla a 6 </a:t>
            </a:r>
            <a:r>
              <a:rPr lang="cs-CZ" b="0" dirty="0" err="1" smtClean="0">
                <a:latin typeface="Arial" pitchFamily="34" charset="0"/>
                <a:cs typeface="Arial" pitchFamily="34" charset="0"/>
              </a:rPr>
              <a:t>nekoplů</a:t>
            </a:r>
            <a:r>
              <a:rPr lang="cs-CZ" b="0" dirty="0" smtClean="0">
                <a:latin typeface="Arial" pitchFamily="34" charset="0"/>
                <a:cs typeface="Arial" pitchFamily="34" charset="0"/>
              </a:rPr>
              <a:t>. S tím se dá těžko něco dělat.</a:t>
            </a:r>
            <a:endParaRPr lang="cs-CZ" sz="1400" u="sng" dirty="0" smtClean="0">
              <a:latin typeface="Bookman Old Style" pitchFamily="18" charset="0"/>
            </a:endParaRPr>
          </a:p>
        </p:txBody>
      </p:sp>
      <p:pic>
        <p:nvPicPr>
          <p:cNvPr id="8232" name="Picture 40"/>
          <p:cNvPicPr>
            <a:picLocks noChangeAspect="1" noChangeArrowheads="1"/>
          </p:cNvPicPr>
          <p:nvPr/>
        </p:nvPicPr>
        <p:blipFill>
          <a:blip r:embed="rId4" cstate="print"/>
          <a:srcRect/>
          <a:stretch>
            <a:fillRect/>
          </a:stretch>
        </p:blipFill>
        <p:spPr bwMode="auto">
          <a:xfrm>
            <a:off x="462980" y="4339580"/>
            <a:ext cx="3456384" cy="2232248"/>
          </a:xfrm>
          <a:prstGeom prst="rect">
            <a:avLst/>
          </a:prstGeom>
          <a:noFill/>
          <a:ln w="9525">
            <a:noFill/>
            <a:miter lim="800000"/>
            <a:headEnd/>
            <a:tailEnd/>
          </a:ln>
        </p:spPr>
      </p:pic>
      <p:pic>
        <p:nvPicPr>
          <p:cNvPr id="2" name="Picture 40"/>
          <p:cNvPicPr>
            <a:picLocks noChangeAspect="1" noChangeArrowheads="1"/>
          </p:cNvPicPr>
          <p:nvPr/>
        </p:nvPicPr>
        <p:blipFill>
          <a:blip r:embed="rId5" cstate="print"/>
          <a:srcRect/>
          <a:stretch>
            <a:fillRect/>
          </a:stretch>
        </p:blipFill>
        <p:spPr bwMode="auto">
          <a:xfrm>
            <a:off x="1399084" y="2827412"/>
            <a:ext cx="1584176" cy="1368152"/>
          </a:xfrm>
          <a:prstGeom prst="rect">
            <a:avLst/>
          </a:prstGeom>
          <a:noFill/>
          <a:ln w="9525">
            <a:noFill/>
            <a:miter lim="800000"/>
            <a:headEnd/>
            <a:tailEnd/>
          </a:ln>
        </p:spPr>
      </p:pic>
      <p:sp>
        <p:nvSpPr>
          <p:cNvPr id="12" name="TextovéPole 11"/>
          <p:cNvSpPr txBox="1"/>
          <p:nvPr/>
        </p:nvSpPr>
        <p:spPr>
          <a:xfrm>
            <a:off x="1039044" y="6787852"/>
            <a:ext cx="2016224" cy="261610"/>
          </a:xfrm>
          <a:prstGeom prst="rect">
            <a:avLst/>
          </a:prstGeom>
          <a:solidFill>
            <a:schemeClr val="accent6">
              <a:lumMod val="20000"/>
              <a:lumOff val="80000"/>
            </a:schemeClr>
          </a:solidFill>
        </p:spPr>
        <p:txBody>
          <a:bodyPr wrap="square" rtlCol="0">
            <a:spAutoFit/>
          </a:bodyPr>
          <a:lstStyle/>
          <a:p>
            <a:pPr algn="just"/>
            <a:r>
              <a:rPr lang="cs-CZ" sz="1100" u="sng" dirty="0" err="1" smtClean="0">
                <a:latin typeface="Arial" pitchFamily="34" charset="0"/>
                <a:cs typeface="Arial" pitchFamily="34" charset="0"/>
              </a:rPr>
              <a:t>Štětí</a:t>
            </a:r>
            <a:r>
              <a:rPr lang="cs-CZ" sz="1100" u="sng" dirty="0" smtClean="0">
                <a:latin typeface="Arial" pitchFamily="34" charset="0"/>
                <a:cs typeface="Arial" pitchFamily="34" charset="0"/>
              </a:rPr>
              <a:t> – Modrá 21.3.2015</a:t>
            </a:r>
          </a:p>
        </p:txBody>
      </p:sp>
      <p:sp>
        <p:nvSpPr>
          <p:cNvPr id="14" name="TextovéPole 13"/>
          <p:cNvSpPr txBox="1"/>
          <p:nvPr/>
        </p:nvSpPr>
        <p:spPr>
          <a:xfrm>
            <a:off x="5791572" y="1243236"/>
            <a:ext cx="4320480" cy="523220"/>
          </a:xfrm>
          <a:prstGeom prst="rect">
            <a:avLst/>
          </a:prstGeom>
          <a:noFill/>
        </p:spPr>
        <p:txBody>
          <a:bodyPr wrap="square" rtlCol="0">
            <a:spAutoFit/>
          </a:bodyPr>
          <a:lstStyle/>
          <a:p>
            <a:pPr algn="ctr"/>
            <a:r>
              <a:rPr lang="cs-CZ" sz="1400" dirty="0" smtClean="0">
                <a:ln>
                  <a:solidFill>
                    <a:schemeClr val="accent1">
                      <a:lumMod val="75000"/>
                    </a:schemeClr>
                  </a:solidFill>
                </a:ln>
                <a:latin typeface="Bookman Old Style" pitchFamily="18" charset="0"/>
              </a:rPr>
              <a:t>SK Sokol </a:t>
            </a:r>
            <a:r>
              <a:rPr lang="cs-CZ" sz="1400" dirty="0" err="1" smtClean="0">
                <a:ln>
                  <a:solidFill>
                    <a:schemeClr val="accent1">
                      <a:lumMod val="75000"/>
                    </a:schemeClr>
                  </a:solidFill>
                </a:ln>
                <a:latin typeface="Bookman Old Style" pitchFamily="18" charset="0"/>
              </a:rPr>
              <a:t>Brozany</a:t>
            </a:r>
            <a:r>
              <a:rPr lang="cs-CZ" sz="1400" dirty="0" smtClean="0">
                <a:ln>
                  <a:solidFill>
                    <a:schemeClr val="accent1">
                      <a:lumMod val="75000"/>
                    </a:schemeClr>
                  </a:solidFill>
                </a:ln>
                <a:latin typeface="Bookman Old Style" pitchFamily="18" charset="0"/>
              </a:rPr>
              <a:t> -  SK </a:t>
            </a:r>
            <a:r>
              <a:rPr lang="cs-CZ" sz="1400" dirty="0" err="1" smtClean="0">
                <a:ln>
                  <a:solidFill>
                    <a:schemeClr val="accent1">
                      <a:lumMod val="75000"/>
                    </a:schemeClr>
                  </a:solidFill>
                </a:ln>
                <a:latin typeface="Bookman Old Style" pitchFamily="18" charset="0"/>
              </a:rPr>
              <a:t>Štětí</a:t>
            </a:r>
            <a:r>
              <a:rPr lang="cs-CZ" sz="1400" dirty="0" smtClean="0">
                <a:ln>
                  <a:solidFill>
                    <a:schemeClr val="accent1">
                      <a:lumMod val="75000"/>
                    </a:schemeClr>
                  </a:solidFill>
                </a:ln>
                <a:latin typeface="Bookman Old Style" pitchFamily="18" charset="0"/>
              </a:rPr>
              <a:t> </a:t>
            </a:r>
          </a:p>
          <a:p>
            <a:pPr algn="ctr"/>
            <a:r>
              <a:rPr lang="cs-CZ" sz="1400" dirty="0" smtClean="0">
                <a:ln>
                  <a:solidFill>
                    <a:schemeClr val="accent1">
                      <a:lumMod val="75000"/>
                    </a:schemeClr>
                  </a:solidFill>
                </a:ln>
                <a:latin typeface="Bookman Old Style" pitchFamily="18" charset="0"/>
              </a:rPr>
              <a:t>0:2  4.12.2014</a:t>
            </a:r>
          </a:p>
        </p:txBody>
      </p:sp>
      <p:sp>
        <p:nvSpPr>
          <p:cNvPr id="17" name="Obdélník 16"/>
          <p:cNvSpPr/>
          <p:nvPr/>
        </p:nvSpPr>
        <p:spPr>
          <a:xfrm>
            <a:off x="5647556" y="163116"/>
            <a:ext cx="4536504" cy="1015663"/>
          </a:xfrm>
          <a:prstGeom prst="rect">
            <a:avLst/>
          </a:prstGeom>
          <a:blipFill dpi="0" rotWithShape="1">
            <a:blip r:embed="rId6" cstate="print">
              <a:alphaModFix amt="66000"/>
            </a:blip>
            <a:srcRect/>
            <a:stretch>
              <a:fillRect/>
            </a:stretch>
          </a:blip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000" b="1" cap="none" spc="0" dirty="0" smtClean="0">
                <a:ln w="11430">
                  <a:solidFill>
                    <a:srgbClr val="800000"/>
                  </a:solidFill>
                </a:ln>
                <a:gradFill>
                  <a:gsLst>
                    <a:gs pos="0">
                      <a:srgbClr val="9900CC"/>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Zimní liga </a:t>
            </a:r>
          </a:p>
          <a:p>
            <a:pPr algn="ctr"/>
            <a:r>
              <a:rPr lang="cs-CZ" sz="2000" b="1" cap="none" spc="0" dirty="0" smtClean="0">
                <a:ln w="11430">
                  <a:solidFill>
                    <a:srgbClr val="800000"/>
                  </a:solidFill>
                </a:ln>
                <a:gradFill>
                  <a:gsLst>
                    <a:gs pos="0">
                      <a:srgbClr val="9900CC"/>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mladšího dorostu </a:t>
            </a:r>
          </a:p>
          <a:p>
            <a:pPr algn="ctr"/>
            <a:r>
              <a:rPr lang="cs-CZ" sz="2000" b="1" cap="none" spc="0" dirty="0" smtClean="0">
                <a:ln w="11430">
                  <a:solidFill>
                    <a:srgbClr val="800000"/>
                  </a:solidFill>
                </a:ln>
                <a:gradFill>
                  <a:gsLst>
                    <a:gs pos="0">
                      <a:srgbClr val="9900CC"/>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základní skupina</a:t>
            </a:r>
            <a:endParaRPr lang="cs-CZ" sz="2000" b="1" cap="none" spc="0" dirty="0">
              <a:ln w="11430">
                <a:solidFill>
                  <a:srgbClr val="800000"/>
                </a:solidFill>
              </a:ln>
              <a:gradFill>
                <a:gsLst>
                  <a:gs pos="0">
                    <a:srgbClr val="9900CC"/>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Obdélník 17"/>
          <p:cNvSpPr/>
          <p:nvPr/>
        </p:nvSpPr>
        <p:spPr>
          <a:xfrm>
            <a:off x="5719564" y="3459802"/>
            <a:ext cx="4464496" cy="1815882"/>
          </a:xfrm>
          <a:prstGeom prst="rect">
            <a:avLst/>
          </a:prstGeom>
        </p:spPr>
        <p:txBody>
          <a:bodyPr wrap="square">
            <a:spAutoFit/>
          </a:bodyPr>
          <a:lstStyle/>
          <a:p>
            <a:pPr algn="ctr"/>
            <a:r>
              <a:rPr lang="cs-CZ" sz="1400" dirty="0" smtClean="0">
                <a:ln>
                  <a:solidFill>
                    <a:srgbClr val="0000FF"/>
                  </a:solidFill>
                </a:ln>
                <a:latin typeface="Bookman Old Style" pitchFamily="18" charset="0"/>
              </a:rPr>
              <a:t>SK </a:t>
            </a:r>
            <a:r>
              <a:rPr lang="cs-CZ" sz="1400" dirty="0" err="1" smtClean="0">
                <a:ln>
                  <a:solidFill>
                    <a:srgbClr val="0000FF"/>
                  </a:solidFill>
                </a:ln>
                <a:latin typeface="Bookman Old Style" pitchFamily="18" charset="0"/>
              </a:rPr>
              <a:t>Štětí</a:t>
            </a:r>
            <a:r>
              <a:rPr lang="cs-CZ" sz="1400" dirty="0" smtClean="0">
                <a:ln>
                  <a:solidFill>
                    <a:srgbClr val="0000FF"/>
                  </a:solidFill>
                </a:ln>
                <a:latin typeface="Bookman Old Style" pitchFamily="18" charset="0"/>
              </a:rPr>
              <a:t> - Dynamo </a:t>
            </a:r>
            <a:r>
              <a:rPr lang="cs-CZ" sz="1400" dirty="0" err="1" smtClean="0">
                <a:ln>
                  <a:solidFill>
                    <a:srgbClr val="0000FF"/>
                  </a:solidFill>
                </a:ln>
                <a:latin typeface="Bookman Old Style" pitchFamily="18" charset="0"/>
              </a:rPr>
              <a:t>Podlusky</a:t>
            </a:r>
            <a:endParaRPr lang="cs-CZ" sz="1400" dirty="0" smtClean="0">
              <a:ln>
                <a:solidFill>
                  <a:srgbClr val="0000FF"/>
                </a:solidFill>
              </a:ln>
              <a:latin typeface="Bookman Old Style" pitchFamily="18" charset="0"/>
            </a:endParaRPr>
          </a:p>
          <a:p>
            <a:pPr algn="ctr"/>
            <a:r>
              <a:rPr lang="cs-CZ" sz="1400" dirty="0" smtClean="0">
                <a:ln>
                  <a:solidFill>
                    <a:srgbClr val="0000FF"/>
                  </a:solidFill>
                </a:ln>
                <a:latin typeface="Bookman Old Style" pitchFamily="18" charset="0"/>
              </a:rPr>
              <a:t>16:0(8:0)   1.2.2015    UT </a:t>
            </a:r>
            <a:r>
              <a:rPr lang="cs-CZ" sz="1400" dirty="0" err="1" smtClean="0">
                <a:ln>
                  <a:solidFill>
                    <a:srgbClr val="0000FF"/>
                  </a:solidFill>
                </a:ln>
                <a:latin typeface="Bookman Old Style" pitchFamily="18" charset="0"/>
              </a:rPr>
              <a:t>Brozany</a:t>
            </a:r>
            <a:endParaRPr lang="cs-CZ" sz="1400" dirty="0" smtClean="0">
              <a:ln>
                <a:solidFill>
                  <a:srgbClr val="0000FF"/>
                </a:solidFill>
              </a:ln>
              <a:latin typeface="Bookman Old Style" pitchFamily="18" charset="0"/>
            </a:endParaRPr>
          </a:p>
          <a:p>
            <a:r>
              <a:rPr lang="cs-CZ" b="0" u="sng" dirty="0" smtClean="0">
                <a:latin typeface="Arial" pitchFamily="34" charset="0"/>
                <a:cs typeface="Arial" pitchFamily="34" charset="0"/>
              </a:rPr>
              <a:t>Branky:</a:t>
            </a:r>
            <a:r>
              <a:rPr lang="cs-CZ" b="0" dirty="0" smtClean="0">
                <a:latin typeface="Arial" pitchFamily="34" charset="0"/>
                <a:cs typeface="Arial" pitchFamily="34" charset="0"/>
              </a:rPr>
              <a:t> </a:t>
            </a:r>
            <a:r>
              <a:rPr lang="cs-CZ" b="0" dirty="0" err="1" smtClean="0">
                <a:latin typeface="Arial" pitchFamily="34" charset="0"/>
                <a:cs typeface="Arial" pitchFamily="34" charset="0"/>
              </a:rPr>
              <a:t>Danč</a:t>
            </a:r>
            <a:r>
              <a:rPr lang="cs-CZ" b="0" dirty="0" smtClean="0">
                <a:latin typeface="Arial" pitchFamily="34" charset="0"/>
                <a:cs typeface="Arial" pitchFamily="34" charset="0"/>
              </a:rPr>
              <a:t> 4, Marek 4, </a:t>
            </a:r>
            <a:r>
              <a:rPr lang="cs-CZ" b="0" dirty="0" err="1" smtClean="0">
                <a:latin typeface="Arial" pitchFamily="34" charset="0"/>
                <a:cs typeface="Arial" pitchFamily="34" charset="0"/>
              </a:rPr>
              <a:t>Feko</a:t>
            </a:r>
            <a:r>
              <a:rPr lang="cs-CZ" b="0" dirty="0" smtClean="0">
                <a:latin typeface="Arial" pitchFamily="34" charset="0"/>
                <a:cs typeface="Arial" pitchFamily="34" charset="0"/>
              </a:rPr>
              <a:t> 3, </a:t>
            </a:r>
            <a:r>
              <a:rPr lang="cs-CZ" b="0" dirty="0" err="1" smtClean="0">
                <a:latin typeface="Arial" pitchFamily="34" charset="0"/>
                <a:cs typeface="Arial" pitchFamily="34" charset="0"/>
              </a:rPr>
              <a:t>Koráň</a:t>
            </a:r>
            <a:r>
              <a:rPr lang="cs-CZ" b="0" dirty="0" smtClean="0">
                <a:latin typeface="Arial" pitchFamily="34" charset="0"/>
                <a:cs typeface="Arial" pitchFamily="34" charset="0"/>
              </a:rPr>
              <a:t> 1, Nedomlel 1, </a:t>
            </a:r>
          </a:p>
          <a:p>
            <a:r>
              <a:rPr lang="cs-CZ" b="0" dirty="0" smtClean="0">
                <a:latin typeface="Arial" pitchFamily="34" charset="0"/>
                <a:cs typeface="Arial" pitchFamily="34" charset="0"/>
              </a:rPr>
              <a:t>             </a:t>
            </a:r>
            <a:r>
              <a:rPr lang="cs-CZ" b="0" dirty="0" err="1" smtClean="0">
                <a:latin typeface="Arial" pitchFamily="34" charset="0"/>
                <a:cs typeface="Arial" pitchFamily="34" charset="0"/>
              </a:rPr>
              <a:t>Balaštík</a:t>
            </a:r>
            <a:r>
              <a:rPr lang="cs-CZ" b="0" dirty="0" smtClean="0">
                <a:latin typeface="Arial" pitchFamily="34" charset="0"/>
                <a:cs typeface="Arial" pitchFamily="34" charset="0"/>
              </a:rPr>
              <a:t> 1, Horáček 1</a:t>
            </a:r>
          </a:p>
          <a:p>
            <a:r>
              <a:rPr lang="cs-CZ" b="0" u="sng" dirty="0" smtClean="0">
                <a:latin typeface="Arial" pitchFamily="34" charset="0"/>
                <a:cs typeface="Arial" pitchFamily="34" charset="0"/>
              </a:rPr>
              <a:t>Sestava:</a:t>
            </a:r>
            <a:r>
              <a:rPr lang="cs-CZ" b="0" dirty="0" smtClean="0">
                <a:latin typeface="Arial" pitchFamily="34" charset="0"/>
                <a:cs typeface="Arial" pitchFamily="34" charset="0"/>
              </a:rPr>
              <a:t> </a:t>
            </a:r>
            <a:r>
              <a:rPr lang="cs-CZ" b="0" dirty="0" err="1" smtClean="0">
                <a:latin typeface="Arial" pitchFamily="34" charset="0"/>
                <a:cs typeface="Arial" pitchFamily="34" charset="0"/>
              </a:rPr>
              <a:t>M</a:t>
            </a:r>
            <a:r>
              <a:rPr lang="cs-CZ" b="0" dirty="0" smtClean="0">
                <a:latin typeface="Arial" pitchFamily="34" charset="0"/>
                <a:cs typeface="Arial" pitchFamily="34" charset="0"/>
              </a:rPr>
              <a:t>.Svoboda- </a:t>
            </a:r>
            <a:r>
              <a:rPr lang="cs-CZ" b="0" dirty="0" err="1" smtClean="0">
                <a:latin typeface="Arial" pitchFamily="34" charset="0"/>
                <a:cs typeface="Arial" pitchFamily="34" charset="0"/>
              </a:rPr>
              <a:t>Danč</a:t>
            </a:r>
            <a:r>
              <a:rPr lang="cs-CZ" b="0" dirty="0" smtClean="0">
                <a:latin typeface="Arial" pitchFamily="34" charset="0"/>
                <a:cs typeface="Arial" pitchFamily="34" charset="0"/>
              </a:rPr>
              <a:t>, Marek, </a:t>
            </a:r>
            <a:r>
              <a:rPr lang="cs-CZ" b="0" dirty="0" err="1" smtClean="0">
                <a:latin typeface="Arial" pitchFamily="34" charset="0"/>
                <a:cs typeface="Arial" pitchFamily="34" charset="0"/>
              </a:rPr>
              <a:t>Feko</a:t>
            </a:r>
            <a:r>
              <a:rPr lang="cs-CZ" b="0" dirty="0" smtClean="0">
                <a:latin typeface="Arial" pitchFamily="34" charset="0"/>
                <a:cs typeface="Arial" pitchFamily="34" charset="0"/>
              </a:rPr>
              <a:t>, </a:t>
            </a:r>
            <a:r>
              <a:rPr lang="cs-CZ" b="0" dirty="0" err="1" smtClean="0">
                <a:latin typeface="Arial" pitchFamily="34" charset="0"/>
                <a:cs typeface="Arial" pitchFamily="34" charset="0"/>
              </a:rPr>
              <a:t>Koráň</a:t>
            </a:r>
            <a:r>
              <a:rPr lang="cs-CZ" b="0" dirty="0" smtClean="0">
                <a:latin typeface="Arial" pitchFamily="34" charset="0"/>
                <a:cs typeface="Arial" pitchFamily="34" charset="0"/>
              </a:rPr>
              <a:t>, </a:t>
            </a:r>
          </a:p>
          <a:p>
            <a:r>
              <a:rPr lang="cs-CZ" b="0" dirty="0" smtClean="0">
                <a:latin typeface="Arial" pitchFamily="34" charset="0"/>
                <a:cs typeface="Arial" pitchFamily="34" charset="0"/>
              </a:rPr>
              <a:t>               Nedomlel, </a:t>
            </a:r>
            <a:r>
              <a:rPr lang="cs-CZ" b="0" dirty="0" err="1" smtClean="0">
                <a:latin typeface="Arial" pitchFamily="34" charset="0"/>
                <a:cs typeface="Arial" pitchFamily="34" charset="0"/>
              </a:rPr>
              <a:t>Balaštík</a:t>
            </a:r>
            <a:r>
              <a:rPr lang="cs-CZ" b="0" dirty="0" smtClean="0">
                <a:latin typeface="Arial" pitchFamily="34" charset="0"/>
                <a:cs typeface="Arial" pitchFamily="34" charset="0"/>
              </a:rPr>
              <a:t>, Horáček, </a:t>
            </a:r>
            <a:r>
              <a:rPr lang="cs-CZ" b="0" dirty="0" err="1" smtClean="0">
                <a:latin typeface="Arial" pitchFamily="34" charset="0"/>
                <a:cs typeface="Arial" pitchFamily="34" charset="0"/>
              </a:rPr>
              <a:t>Sviták</a:t>
            </a:r>
            <a:r>
              <a:rPr lang="cs-CZ" b="0" dirty="0" smtClean="0">
                <a:latin typeface="Arial" pitchFamily="34" charset="0"/>
                <a:cs typeface="Arial" pitchFamily="34" charset="0"/>
              </a:rPr>
              <a:t>, Vála, Jakl,     </a:t>
            </a:r>
          </a:p>
          <a:p>
            <a:r>
              <a:rPr lang="cs-CZ" b="0" dirty="0" smtClean="0">
                <a:latin typeface="Arial" pitchFamily="34" charset="0"/>
                <a:cs typeface="Arial" pitchFamily="34" charset="0"/>
              </a:rPr>
              <a:t>                </a:t>
            </a:r>
            <a:r>
              <a:rPr lang="cs-CZ" b="0" dirty="0" err="1" smtClean="0">
                <a:latin typeface="Arial" pitchFamily="34" charset="0"/>
                <a:cs typeface="Arial" pitchFamily="34" charset="0"/>
              </a:rPr>
              <a:t>Horváth</a:t>
            </a:r>
            <a:r>
              <a:rPr lang="cs-CZ" b="0" dirty="0" smtClean="0">
                <a:latin typeface="Arial" pitchFamily="34" charset="0"/>
                <a:cs typeface="Arial" pitchFamily="34" charset="0"/>
              </a:rPr>
              <a:t>, Beruška</a:t>
            </a:r>
          </a:p>
          <a:p>
            <a:r>
              <a:rPr lang="cs-CZ" b="0" u="sng" dirty="0" smtClean="0">
                <a:latin typeface="Arial" pitchFamily="34" charset="0"/>
                <a:cs typeface="Arial" pitchFamily="34" charset="0"/>
              </a:rPr>
              <a:t>Trenér</a:t>
            </a:r>
            <a:r>
              <a:rPr lang="cs-CZ" b="0" dirty="0" smtClean="0">
                <a:latin typeface="Arial" pitchFamily="34" charset="0"/>
                <a:cs typeface="Arial" pitchFamily="34" charset="0"/>
              </a:rPr>
              <a:t>: </a:t>
            </a:r>
            <a:r>
              <a:rPr lang="cs-CZ" b="0" dirty="0" err="1" smtClean="0">
                <a:latin typeface="Arial" pitchFamily="34" charset="0"/>
                <a:cs typeface="Arial" pitchFamily="34" charset="0"/>
              </a:rPr>
              <a:t>V</a:t>
            </a:r>
            <a:r>
              <a:rPr lang="cs-CZ" b="0" dirty="0" smtClean="0">
                <a:latin typeface="Arial" pitchFamily="34" charset="0"/>
                <a:cs typeface="Arial" pitchFamily="34" charset="0"/>
              </a:rPr>
              <a:t>.Podhorský, </a:t>
            </a:r>
            <a:r>
              <a:rPr lang="cs-CZ" b="0" dirty="0" err="1" smtClean="0">
                <a:latin typeface="Arial" pitchFamily="34" charset="0"/>
                <a:cs typeface="Arial" pitchFamily="34" charset="0"/>
              </a:rPr>
              <a:t>R.Švejdar</a:t>
            </a:r>
            <a:endParaRPr lang="cs-CZ" b="0" dirty="0" smtClean="0">
              <a:latin typeface="Arial" pitchFamily="34" charset="0"/>
              <a:cs typeface="Arial" pitchFamily="34" charset="0"/>
            </a:endParaRPr>
          </a:p>
          <a:p>
            <a:r>
              <a:rPr lang="cs-CZ" b="0" dirty="0" smtClean="0">
                <a:latin typeface="Arial" pitchFamily="34" charset="0"/>
                <a:cs typeface="Arial" pitchFamily="34" charset="0"/>
              </a:rPr>
              <a:t> </a:t>
            </a:r>
            <a:endParaRPr lang="cs-CZ" b="0" dirty="0">
              <a:latin typeface="Arial" pitchFamily="34" charset="0"/>
              <a:cs typeface="Arial" pitchFamily="34" charset="0"/>
            </a:endParaRPr>
          </a:p>
        </p:txBody>
      </p:sp>
      <p:pic>
        <p:nvPicPr>
          <p:cNvPr id="20" name="Picture 1"/>
          <p:cNvPicPr>
            <a:picLocks noChangeAspect="1" noChangeArrowheads="1"/>
          </p:cNvPicPr>
          <p:nvPr/>
        </p:nvPicPr>
        <p:blipFill>
          <a:blip r:embed="rId7" cstate="print"/>
          <a:srcRect/>
          <a:stretch>
            <a:fillRect/>
          </a:stretch>
        </p:blipFill>
        <p:spPr bwMode="auto">
          <a:xfrm>
            <a:off x="5719564" y="5123631"/>
            <a:ext cx="4423420" cy="2024261"/>
          </a:xfrm>
          <a:prstGeom prst="rect">
            <a:avLst/>
          </a:prstGeom>
          <a:noFill/>
          <a:ln w="9525">
            <a:noFill/>
            <a:miter lim="800000"/>
            <a:headEnd/>
            <a:tailEnd/>
          </a:ln>
        </p:spPr>
      </p:pic>
      <p:pic>
        <p:nvPicPr>
          <p:cNvPr id="21" name="Picture 2"/>
          <p:cNvPicPr>
            <a:picLocks noChangeAspect="1" noChangeArrowheads="1"/>
          </p:cNvPicPr>
          <p:nvPr/>
        </p:nvPicPr>
        <p:blipFill>
          <a:blip r:embed="rId8" cstate="print"/>
          <a:srcRect/>
          <a:stretch>
            <a:fillRect/>
          </a:stretch>
        </p:blipFill>
        <p:spPr bwMode="auto">
          <a:xfrm>
            <a:off x="9103940" y="1531268"/>
            <a:ext cx="504056" cy="588292"/>
          </a:xfrm>
          <a:prstGeom prst="rect">
            <a:avLst/>
          </a:prstGeom>
          <a:noFill/>
          <a:ln w="9525">
            <a:noFill/>
            <a:miter lim="800000"/>
            <a:headEnd/>
            <a:tailEnd/>
          </a:ln>
        </p:spPr>
      </p:pic>
      <p:pic>
        <p:nvPicPr>
          <p:cNvPr id="22" name="Picture 3"/>
          <p:cNvPicPr>
            <a:picLocks noChangeAspect="1" noChangeArrowheads="1"/>
          </p:cNvPicPr>
          <p:nvPr/>
        </p:nvPicPr>
        <p:blipFill>
          <a:blip r:embed="rId9" cstate="print"/>
          <a:srcRect/>
          <a:stretch>
            <a:fillRect/>
          </a:stretch>
        </p:blipFill>
        <p:spPr bwMode="auto">
          <a:xfrm>
            <a:off x="8455868" y="4771628"/>
            <a:ext cx="1218059" cy="648072"/>
          </a:xfrm>
          <a:prstGeom prst="rect">
            <a:avLst/>
          </a:prstGeom>
          <a:noFill/>
          <a:ln w="9525">
            <a:noFill/>
            <a:miter lim="800000"/>
            <a:headEnd/>
            <a:tailEnd/>
          </a:ln>
        </p:spPr>
      </p:pic>
      <p:sp>
        <p:nvSpPr>
          <p:cNvPr id="23" name="Obdélník 22"/>
          <p:cNvSpPr/>
          <p:nvPr/>
        </p:nvSpPr>
        <p:spPr>
          <a:xfrm>
            <a:off x="5863580" y="2251348"/>
            <a:ext cx="4248472" cy="738664"/>
          </a:xfrm>
          <a:prstGeom prst="rect">
            <a:avLst/>
          </a:prstGeom>
        </p:spPr>
        <p:txBody>
          <a:bodyPr wrap="square">
            <a:spAutoFit/>
          </a:bodyPr>
          <a:lstStyle/>
          <a:p>
            <a:pPr algn="ctr"/>
            <a:r>
              <a:rPr lang="cs-CZ" sz="1400" dirty="0" smtClean="0">
                <a:ln>
                  <a:solidFill>
                    <a:srgbClr val="FF3399"/>
                  </a:solidFill>
                </a:ln>
                <a:latin typeface="Bookman Old Style" pitchFamily="18" charset="0"/>
              </a:rPr>
              <a:t>SK </a:t>
            </a:r>
            <a:r>
              <a:rPr lang="cs-CZ" sz="1400" dirty="0" err="1" smtClean="0">
                <a:ln>
                  <a:solidFill>
                    <a:srgbClr val="FF3399"/>
                  </a:solidFill>
                </a:ln>
                <a:latin typeface="Bookman Old Style" pitchFamily="18" charset="0"/>
              </a:rPr>
              <a:t>Štětí</a:t>
            </a:r>
            <a:r>
              <a:rPr lang="cs-CZ" sz="1400" dirty="0" smtClean="0">
                <a:ln>
                  <a:solidFill>
                    <a:srgbClr val="FF3399"/>
                  </a:solidFill>
                </a:ln>
                <a:latin typeface="Bookman Old Style" pitchFamily="18" charset="0"/>
              </a:rPr>
              <a:t>- FK Litoměřice  </a:t>
            </a:r>
          </a:p>
          <a:p>
            <a:pPr algn="ctr"/>
            <a:r>
              <a:rPr lang="cs-CZ" sz="1400" dirty="0" smtClean="0">
                <a:ln>
                  <a:solidFill>
                    <a:srgbClr val="FF3399"/>
                  </a:solidFill>
                </a:ln>
                <a:latin typeface="Bookman Old Style" pitchFamily="18" charset="0"/>
              </a:rPr>
              <a:t> 4:1(3:0)     17.1.2015  </a:t>
            </a:r>
          </a:p>
          <a:p>
            <a:r>
              <a:rPr lang="cs-CZ" sz="1400" dirty="0" smtClean="0">
                <a:latin typeface="Bookman Old Style" pitchFamily="18" charset="0"/>
              </a:rPr>
              <a:t> </a:t>
            </a:r>
            <a:r>
              <a:rPr lang="cs-CZ" b="0" u="sng" dirty="0" smtClean="0">
                <a:latin typeface="Arial" pitchFamily="34" charset="0"/>
                <a:cs typeface="Arial" pitchFamily="34" charset="0"/>
              </a:rPr>
              <a:t>Branky:</a:t>
            </a:r>
            <a:r>
              <a:rPr lang="cs-CZ" b="0" dirty="0" smtClean="0">
                <a:latin typeface="Arial" pitchFamily="34" charset="0"/>
                <a:cs typeface="Arial" pitchFamily="34" charset="0"/>
              </a:rPr>
              <a:t> Marek 2, </a:t>
            </a:r>
            <a:r>
              <a:rPr lang="cs-CZ" b="0" dirty="0" err="1" smtClean="0">
                <a:latin typeface="Arial" pitchFamily="34" charset="0"/>
                <a:cs typeface="Arial" pitchFamily="34" charset="0"/>
              </a:rPr>
              <a:t>Koráň</a:t>
            </a:r>
            <a:r>
              <a:rPr lang="cs-CZ" b="0" dirty="0" smtClean="0">
                <a:latin typeface="Arial" pitchFamily="34" charset="0"/>
                <a:cs typeface="Arial" pitchFamily="34" charset="0"/>
              </a:rPr>
              <a:t> 1, </a:t>
            </a:r>
            <a:r>
              <a:rPr lang="cs-CZ" b="0" dirty="0" err="1" smtClean="0">
                <a:latin typeface="Arial" pitchFamily="34" charset="0"/>
                <a:cs typeface="Arial" pitchFamily="34" charset="0"/>
              </a:rPr>
              <a:t>Feko</a:t>
            </a:r>
            <a:r>
              <a:rPr lang="cs-CZ" b="0" dirty="0" smtClean="0">
                <a:latin typeface="Arial" pitchFamily="34" charset="0"/>
                <a:cs typeface="Arial" pitchFamily="34" charset="0"/>
              </a:rPr>
              <a:t> 1</a:t>
            </a:r>
            <a:endParaRPr lang="cs-CZ" b="0" dirty="0">
              <a:latin typeface="Arial" pitchFamily="34" charset="0"/>
              <a:cs typeface="Arial" pitchFamily="34" charset="0"/>
            </a:endParaRPr>
          </a:p>
        </p:txBody>
      </p:sp>
      <p:pic>
        <p:nvPicPr>
          <p:cNvPr id="24" name="Picture 1"/>
          <p:cNvPicPr>
            <a:picLocks noChangeAspect="1" noChangeArrowheads="1"/>
          </p:cNvPicPr>
          <p:nvPr/>
        </p:nvPicPr>
        <p:blipFill>
          <a:blip r:embed="rId10" cstate="print"/>
          <a:srcRect/>
          <a:stretch>
            <a:fillRect/>
          </a:stretch>
        </p:blipFill>
        <p:spPr bwMode="auto">
          <a:xfrm>
            <a:off x="9175948" y="2539380"/>
            <a:ext cx="705048" cy="690761"/>
          </a:xfrm>
          <a:prstGeom prst="rect">
            <a:avLst/>
          </a:prstGeom>
          <a:noFill/>
          <a:ln w="9525">
            <a:noFill/>
            <a:miter lim="800000"/>
            <a:headEnd/>
            <a:tailEnd/>
          </a:ln>
        </p:spPr>
      </p:pic>
      <p:pic>
        <p:nvPicPr>
          <p:cNvPr id="8194" name="Picture 52"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5" name="Picture 51"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6" name="Picture 50"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7" name="Picture 49"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8" name="Picture 48"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199" name="Picture 47"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200" name="Picture 46"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1" name="Picture 45"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2" name="Picture 44"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3" name="Picture 43"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4" name="Picture 42"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5" name="Picture 41"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6" name="Picture 40"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7" name="Picture 39"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8" name="Picture 38"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09" name="Picture 37"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10" name="Picture 36"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1" name="Picture 35"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2" name="Picture 34"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3" name="Picture 33"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4" name="Picture 32"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5" name="Picture 31"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6" name="Picture 30"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7" name="Picture 29"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8" name="Picture 28"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19" name="Picture 27"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20" name="Picture 26"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1" name="Picture 25"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2" name="Picture 24"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3" name="Picture 23"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4" name="Picture 22"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5" name="Picture 21"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6" name="Picture 20"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7" name="Picture 19"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8" name="Picture 18"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29" name="Picture 17"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30" name="Picture 16"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pic>
        <p:nvPicPr>
          <p:cNvPr id="8231" name="Picture 15"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88413" y="7004050"/>
            <a:ext cx="100806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725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graphicFrame>
        <p:nvGraphicFramePr>
          <p:cNvPr id="13" name="Tabulka 12"/>
          <p:cNvGraphicFramePr>
            <a:graphicFrameLocks noGrp="1"/>
          </p:cNvGraphicFramePr>
          <p:nvPr/>
        </p:nvGraphicFramePr>
        <p:xfrm>
          <a:off x="5719564" y="967576"/>
          <a:ext cx="4392488" cy="4020076"/>
        </p:xfrm>
        <a:graphic>
          <a:graphicData uri="http://schemas.openxmlformats.org/drawingml/2006/table">
            <a:tbl>
              <a:tblPr/>
              <a:tblGrid>
                <a:gridCol w="1151689">
                  <a:extLst>
                    <a:ext uri="{9D8B030D-6E8A-4147-A177-3AD203B41FA5}">
                      <a16:colId xmlns:a16="http://schemas.microsoft.com/office/drawing/2014/main" val="20000"/>
                    </a:ext>
                  </a:extLst>
                </a:gridCol>
                <a:gridCol w="1365957">
                  <a:extLst>
                    <a:ext uri="{9D8B030D-6E8A-4147-A177-3AD203B41FA5}">
                      <a16:colId xmlns:a16="http://schemas.microsoft.com/office/drawing/2014/main" val="20001"/>
                    </a:ext>
                  </a:extLst>
                </a:gridCol>
                <a:gridCol w="1232039">
                  <a:extLst>
                    <a:ext uri="{9D8B030D-6E8A-4147-A177-3AD203B41FA5}">
                      <a16:colId xmlns:a16="http://schemas.microsoft.com/office/drawing/2014/main" val="20002"/>
                    </a:ext>
                  </a:extLst>
                </a:gridCol>
                <a:gridCol w="642803">
                  <a:extLst>
                    <a:ext uri="{9D8B030D-6E8A-4147-A177-3AD203B41FA5}">
                      <a16:colId xmlns:a16="http://schemas.microsoft.com/office/drawing/2014/main" val="20003"/>
                    </a:ext>
                  </a:extLst>
                </a:gridCol>
              </a:tblGrid>
              <a:tr h="216126">
                <a:tc gridSpan="4">
                  <a:txBody>
                    <a:bodyPr/>
                    <a:lstStyle/>
                    <a:p>
                      <a:pPr algn="ctr" rtl="0" fontAlgn="ctr"/>
                      <a:r>
                        <a:rPr lang="cs-CZ" sz="1400" b="1" i="0" u="none" strike="noStrike" dirty="0">
                          <a:solidFill>
                            <a:srgbClr val="153E96"/>
                          </a:solidFill>
                          <a:latin typeface="Arial Black"/>
                        </a:rPr>
                        <a:t>Program víkendu 4.-5.4.2015</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07686">
                <a:tc>
                  <a:txBody>
                    <a:bodyPr/>
                    <a:lstStyle/>
                    <a:p>
                      <a:pPr algn="ctr" rtl="0" fontAlgn="ctr"/>
                      <a:r>
                        <a:rPr lang="cs-CZ" sz="1400" b="1" i="0" u="none" strike="noStrike">
                          <a:solidFill>
                            <a:srgbClr val="000000"/>
                          </a:solidFill>
                          <a:latin typeface="Utsaah"/>
                        </a:rPr>
                        <a:t>Hrobce</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99"/>
                    </a:solidFill>
                  </a:tcPr>
                </a:tc>
                <a:tc>
                  <a:txBody>
                    <a:bodyPr/>
                    <a:lstStyle/>
                    <a:p>
                      <a:pPr algn="ctr" rtl="0" fontAlgn="ctr"/>
                      <a:r>
                        <a:rPr lang="cs-CZ" sz="1400" b="1" i="0" u="none" strike="noStrike">
                          <a:solidFill>
                            <a:srgbClr val="000000"/>
                          </a:solidFill>
                          <a:latin typeface="Utsaah"/>
                        </a:rPr>
                        <a:t>T.Kadaň </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99"/>
                    </a:solidFill>
                  </a:tcPr>
                </a:tc>
                <a:tc>
                  <a:txBody>
                    <a:bodyPr/>
                    <a:lstStyle/>
                    <a:p>
                      <a:pPr algn="ctr" rtl="0" fontAlgn="ctr"/>
                      <a:r>
                        <a:rPr lang="cs-CZ" sz="1400" b="1" i="0" u="none" strike="noStrike">
                          <a:solidFill>
                            <a:srgbClr val="000000"/>
                          </a:solidFill>
                          <a:latin typeface="Utsaah"/>
                        </a:rPr>
                        <a:t>04.04. 10:15</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99"/>
                    </a:solidFill>
                  </a:tcPr>
                </a:tc>
                <a:tc>
                  <a:txBody>
                    <a:bodyPr/>
                    <a:lstStyle/>
                    <a:p>
                      <a:pPr algn="ctr" rtl="0" fontAlgn="ctr"/>
                      <a:r>
                        <a:rPr lang="cs-CZ" sz="1400" b="1" i="0" u="none" strike="noStrike">
                          <a:solidFill>
                            <a:srgbClr val="000000"/>
                          </a:solidFill>
                          <a:latin typeface="Utsaah"/>
                        </a:rPr>
                        <a:t>SO</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99"/>
                    </a:solidFill>
                  </a:tcPr>
                </a:tc>
                <a:extLst>
                  <a:ext uri="{0D108BD9-81ED-4DB2-BD59-A6C34878D82A}">
                    <a16:rowId xmlns:a16="http://schemas.microsoft.com/office/drawing/2014/main" val="10001"/>
                  </a:ext>
                </a:extLst>
              </a:tr>
              <a:tr h="207686">
                <a:tc>
                  <a:txBody>
                    <a:bodyPr/>
                    <a:lstStyle/>
                    <a:p>
                      <a:pPr algn="ctr" rtl="0" fontAlgn="ctr"/>
                      <a:r>
                        <a:rPr lang="cs-CZ" sz="1400" b="1" i="0" u="none" strike="noStrike">
                          <a:solidFill>
                            <a:srgbClr val="000000"/>
                          </a:solidFill>
                          <a:latin typeface="Utsaah"/>
                        </a:rPr>
                        <a:t>Spořice</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a:solidFill>
                            <a:srgbClr val="000000"/>
                          </a:solidFill>
                          <a:latin typeface="Utsaah"/>
                        </a:rPr>
                        <a:t>Proboštov </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dirty="0">
                          <a:solidFill>
                            <a:srgbClr val="000000"/>
                          </a:solidFill>
                          <a:latin typeface="Utsaah"/>
                        </a:rPr>
                        <a:t>04.04. 16:30</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a:solidFill>
                            <a:srgbClr val="000000"/>
                          </a:solidFill>
                          <a:latin typeface="Utsaah"/>
                        </a:rPr>
                        <a:t>SO</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2"/>
                  </a:ext>
                </a:extLst>
              </a:tr>
              <a:tr h="207686">
                <a:tc>
                  <a:txBody>
                    <a:bodyPr/>
                    <a:lstStyle/>
                    <a:p>
                      <a:pPr algn="ctr" rtl="0" fontAlgn="ctr"/>
                      <a:r>
                        <a:rPr lang="cs-CZ" sz="1400" b="1" i="0" u="none" strike="noStrike">
                          <a:solidFill>
                            <a:srgbClr val="000000"/>
                          </a:solidFill>
                          <a:latin typeface="Utsaah"/>
                        </a:rPr>
                        <a:t>Litvínov</a:t>
                      </a:r>
                    </a:p>
                  </a:txBody>
                  <a:tcPr marL="9525" marR="9525" marT="9525" marB="0" anchor="ctr">
                    <a:lnL>
                      <a:noFill/>
                    </a:lnL>
                    <a:lnR>
                      <a:noFill/>
                    </a:lnR>
                    <a:lnT>
                      <a:noFill/>
                    </a:lnT>
                    <a:lnB>
                      <a:noFill/>
                    </a:lnB>
                    <a:solidFill>
                      <a:srgbClr val="99FF99"/>
                    </a:solidFill>
                  </a:tcPr>
                </a:tc>
                <a:tc>
                  <a:txBody>
                    <a:bodyPr/>
                    <a:lstStyle/>
                    <a:p>
                      <a:pPr algn="ctr" rtl="0" fontAlgn="ctr"/>
                      <a:r>
                        <a:rPr lang="cs-CZ" sz="1400" b="1" i="0" u="none" strike="noStrike">
                          <a:solidFill>
                            <a:srgbClr val="000000"/>
                          </a:solidFill>
                          <a:latin typeface="Utsaah"/>
                        </a:rPr>
                        <a:t>Neštěmice</a:t>
                      </a:r>
                    </a:p>
                  </a:txBody>
                  <a:tcPr marL="9525" marR="9525" marT="9525" marB="0" anchor="ctr">
                    <a:lnL>
                      <a:noFill/>
                    </a:lnL>
                    <a:lnR>
                      <a:noFill/>
                    </a:lnR>
                    <a:lnT>
                      <a:noFill/>
                    </a:lnT>
                    <a:lnB>
                      <a:noFill/>
                    </a:lnB>
                    <a:solidFill>
                      <a:srgbClr val="99FF99"/>
                    </a:solidFill>
                  </a:tcPr>
                </a:tc>
                <a:tc>
                  <a:txBody>
                    <a:bodyPr/>
                    <a:lstStyle/>
                    <a:p>
                      <a:pPr algn="ctr" rtl="0" fontAlgn="ctr"/>
                      <a:r>
                        <a:rPr lang="cs-CZ" sz="1400" b="1" i="0" u="none" strike="noStrike">
                          <a:solidFill>
                            <a:srgbClr val="000000"/>
                          </a:solidFill>
                          <a:latin typeface="Utsaah"/>
                        </a:rPr>
                        <a:t>04.04. 16:30</a:t>
                      </a:r>
                    </a:p>
                  </a:txBody>
                  <a:tcPr marL="9525" marR="9525" marT="9525" marB="0" anchor="ctr">
                    <a:lnL>
                      <a:noFill/>
                    </a:lnL>
                    <a:lnR>
                      <a:noFill/>
                    </a:lnR>
                    <a:lnT>
                      <a:noFill/>
                    </a:lnT>
                    <a:lnB>
                      <a:noFill/>
                    </a:lnB>
                    <a:solidFill>
                      <a:srgbClr val="99FF99"/>
                    </a:solidFill>
                  </a:tcPr>
                </a:tc>
                <a:tc>
                  <a:txBody>
                    <a:bodyPr/>
                    <a:lstStyle/>
                    <a:p>
                      <a:pPr algn="ctr" rtl="0" fontAlgn="ctr"/>
                      <a:r>
                        <a:rPr lang="cs-CZ" sz="1400" b="1" i="0" u="none" strike="noStrike">
                          <a:solidFill>
                            <a:srgbClr val="000000"/>
                          </a:solidFill>
                          <a:latin typeface="Utsaah"/>
                        </a:rPr>
                        <a:t>SO</a:t>
                      </a:r>
                    </a:p>
                  </a:txBody>
                  <a:tcPr marL="9525" marR="9525" marT="9525" marB="0" anchor="ctr">
                    <a:lnL>
                      <a:noFill/>
                    </a:lnL>
                    <a:lnR>
                      <a:noFill/>
                    </a:lnR>
                    <a:lnT>
                      <a:noFill/>
                    </a:lnT>
                    <a:lnB>
                      <a:noFill/>
                    </a:lnB>
                    <a:solidFill>
                      <a:srgbClr val="99FF99"/>
                    </a:solidFill>
                  </a:tcPr>
                </a:tc>
                <a:extLst>
                  <a:ext uri="{0D108BD9-81ED-4DB2-BD59-A6C34878D82A}">
                    <a16:rowId xmlns:a16="http://schemas.microsoft.com/office/drawing/2014/main" val="10003"/>
                  </a:ext>
                </a:extLst>
              </a:tr>
              <a:tr h="207686">
                <a:tc>
                  <a:txBody>
                    <a:bodyPr/>
                    <a:lstStyle/>
                    <a:p>
                      <a:pPr algn="ctr" rtl="0" fontAlgn="ctr"/>
                      <a:r>
                        <a:rPr lang="cs-CZ" sz="1400" b="1" i="0" u="none" strike="noStrike">
                          <a:solidFill>
                            <a:srgbClr val="000000"/>
                          </a:solidFill>
                          <a:latin typeface="Utsaah"/>
                        </a:rPr>
                        <a:t>Bílina</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a:solidFill>
                            <a:srgbClr val="000000"/>
                          </a:solidFill>
                          <a:latin typeface="Utsaah"/>
                        </a:rPr>
                        <a:t>Louny</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a:solidFill>
                            <a:srgbClr val="000000"/>
                          </a:solidFill>
                          <a:latin typeface="Utsaah"/>
                        </a:rPr>
                        <a:t>04.04. 15:00</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a:solidFill>
                            <a:srgbClr val="000000"/>
                          </a:solidFill>
                          <a:latin typeface="Utsaah"/>
                        </a:rPr>
                        <a:t>SO</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4"/>
                  </a:ext>
                </a:extLst>
              </a:tr>
              <a:tr h="207686">
                <a:tc>
                  <a:txBody>
                    <a:bodyPr/>
                    <a:lstStyle/>
                    <a:p>
                      <a:pPr algn="ctr" rtl="0" fontAlgn="ctr"/>
                      <a:r>
                        <a:rPr lang="cs-CZ" sz="1400" b="1" i="0" u="none" strike="sngStrike" dirty="0">
                          <a:solidFill>
                            <a:srgbClr val="000000"/>
                          </a:solidFill>
                          <a:latin typeface="Utsaah"/>
                        </a:rPr>
                        <a:t>H. </a:t>
                      </a:r>
                      <a:r>
                        <a:rPr lang="cs-CZ" sz="1400" b="1" i="0" u="none" strike="sngStrike" dirty="0" err="1">
                          <a:solidFill>
                            <a:srgbClr val="000000"/>
                          </a:solidFill>
                          <a:latin typeface="Utsaah"/>
                        </a:rPr>
                        <a:t>Jiřetín</a:t>
                      </a:r>
                      <a:endParaRPr lang="cs-CZ" sz="1400" b="1" i="0" u="none" strike="sngStrike" dirty="0">
                        <a:solidFill>
                          <a:srgbClr val="000000"/>
                        </a:solidFill>
                        <a:latin typeface="Utsaah"/>
                      </a:endParaRPr>
                    </a:p>
                  </a:txBody>
                  <a:tcPr marL="9525" marR="9525" marT="9525" marB="0" anchor="ctr">
                    <a:lnL>
                      <a:noFill/>
                    </a:lnL>
                    <a:lnR>
                      <a:noFill/>
                    </a:lnR>
                    <a:lnT>
                      <a:noFill/>
                    </a:lnT>
                    <a:lnB>
                      <a:noFill/>
                    </a:lnB>
                    <a:solidFill>
                      <a:srgbClr val="99FF99"/>
                    </a:solidFill>
                  </a:tcPr>
                </a:tc>
                <a:tc>
                  <a:txBody>
                    <a:bodyPr/>
                    <a:lstStyle/>
                    <a:p>
                      <a:pPr algn="ctr" rtl="0" fontAlgn="ctr"/>
                      <a:r>
                        <a:rPr lang="cs-CZ" sz="1400" b="1" i="0" u="none" strike="sngStrike" dirty="0">
                          <a:solidFill>
                            <a:srgbClr val="000000"/>
                          </a:solidFill>
                          <a:latin typeface="Utsaah"/>
                        </a:rPr>
                        <a:t>Modrá</a:t>
                      </a:r>
                    </a:p>
                  </a:txBody>
                  <a:tcPr marL="9525" marR="9525" marT="9525" marB="0" anchor="ctr">
                    <a:lnL>
                      <a:noFill/>
                    </a:lnL>
                    <a:lnR>
                      <a:noFill/>
                    </a:lnR>
                    <a:lnT>
                      <a:noFill/>
                    </a:lnT>
                    <a:lnB>
                      <a:noFill/>
                    </a:lnB>
                    <a:solidFill>
                      <a:srgbClr val="99FF99"/>
                    </a:solidFill>
                  </a:tcPr>
                </a:tc>
                <a:tc>
                  <a:txBody>
                    <a:bodyPr/>
                    <a:lstStyle/>
                    <a:p>
                      <a:pPr algn="ctr" rtl="0" fontAlgn="ctr"/>
                      <a:r>
                        <a:rPr lang="cs-CZ" sz="1400" b="1" i="0" u="none" strike="sngStrike" dirty="0">
                          <a:solidFill>
                            <a:srgbClr val="000000"/>
                          </a:solidFill>
                          <a:latin typeface="Utsaah"/>
                        </a:rPr>
                        <a:t>04.04. 16:30</a:t>
                      </a:r>
                    </a:p>
                  </a:txBody>
                  <a:tcPr marL="9525" marR="9525" marT="9525" marB="0" anchor="ctr">
                    <a:lnL>
                      <a:noFill/>
                    </a:lnL>
                    <a:lnR>
                      <a:noFill/>
                    </a:lnR>
                    <a:lnT>
                      <a:noFill/>
                    </a:lnT>
                    <a:lnB>
                      <a:noFill/>
                    </a:lnB>
                    <a:solidFill>
                      <a:srgbClr val="99FF99"/>
                    </a:solidFill>
                  </a:tcPr>
                </a:tc>
                <a:tc>
                  <a:txBody>
                    <a:bodyPr/>
                    <a:lstStyle/>
                    <a:p>
                      <a:pPr algn="ctr" rtl="0" fontAlgn="ctr"/>
                      <a:r>
                        <a:rPr lang="cs-CZ" sz="1400" b="1" i="0" u="none" strike="sngStrike" dirty="0">
                          <a:solidFill>
                            <a:srgbClr val="000000"/>
                          </a:solidFill>
                          <a:latin typeface="Utsaah"/>
                        </a:rPr>
                        <a:t>SO</a:t>
                      </a:r>
                    </a:p>
                  </a:txBody>
                  <a:tcPr marL="9525" marR="9525" marT="9525" marB="0" anchor="ctr">
                    <a:lnL>
                      <a:noFill/>
                    </a:lnL>
                    <a:lnR>
                      <a:noFill/>
                    </a:lnR>
                    <a:lnT>
                      <a:noFill/>
                    </a:lnT>
                    <a:lnB>
                      <a:noFill/>
                    </a:lnB>
                    <a:solidFill>
                      <a:srgbClr val="99FF99"/>
                    </a:solidFill>
                  </a:tcPr>
                </a:tc>
                <a:extLst>
                  <a:ext uri="{0D108BD9-81ED-4DB2-BD59-A6C34878D82A}">
                    <a16:rowId xmlns:a16="http://schemas.microsoft.com/office/drawing/2014/main" val="10005"/>
                  </a:ext>
                </a:extLst>
              </a:tr>
              <a:tr h="207686">
                <a:tc>
                  <a:txBody>
                    <a:bodyPr/>
                    <a:lstStyle/>
                    <a:p>
                      <a:pPr algn="ctr" rtl="0" fontAlgn="ctr"/>
                      <a:r>
                        <a:rPr lang="cs-CZ" sz="1400" b="1" i="0" u="none" strike="noStrike">
                          <a:solidFill>
                            <a:srgbClr val="000000"/>
                          </a:solidFill>
                          <a:latin typeface="Utsaah"/>
                        </a:rPr>
                        <a:t>Modlany</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a:solidFill>
                            <a:srgbClr val="000000"/>
                          </a:solidFill>
                          <a:latin typeface="Utsaah"/>
                        </a:rPr>
                        <a:t>Vilémov</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a:solidFill>
                            <a:srgbClr val="000000"/>
                          </a:solidFill>
                          <a:latin typeface="Utsaah"/>
                        </a:rPr>
                        <a:t>04.04. 16:30</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a:solidFill>
                            <a:srgbClr val="000000"/>
                          </a:solidFill>
                          <a:latin typeface="Utsaah"/>
                        </a:rPr>
                        <a:t>SO</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6"/>
                  </a:ext>
                </a:extLst>
              </a:tr>
              <a:tr h="207686">
                <a:tc>
                  <a:txBody>
                    <a:bodyPr/>
                    <a:lstStyle/>
                    <a:p>
                      <a:pPr algn="ctr" rtl="0" fontAlgn="ctr"/>
                      <a:r>
                        <a:rPr lang="cs-CZ" sz="1400" b="1" i="0" u="none" strike="noStrike">
                          <a:solidFill>
                            <a:srgbClr val="000000"/>
                          </a:solidFill>
                          <a:latin typeface="Utsaah"/>
                        </a:rPr>
                        <a:t>Štětí</a:t>
                      </a:r>
                    </a:p>
                  </a:txBody>
                  <a:tcPr marL="9525" marR="9525" marT="9525" marB="0" anchor="ctr">
                    <a:lnL>
                      <a:noFill/>
                    </a:lnL>
                    <a:lnR>
                      <a:noFill/>
                    </a:lnR>
                    <a:lnT>
                      <a:noFill/>
                    </a:lnT>
                    <a:lnB>
                      <a:noFill/>
                    </a:lnB>
                    <a:solidFill>
                      <a:srgbClr val="99FF99"/>
                    </a:solidFill>
                  </a:tcPr>
                </a:tc>
                <a:tc>
                  <a:txBody>
                    <a:bodyPr/>
                    <a:lstStyle/>
                    <a:p>
                      <a:pPr algn="ctr" rtl="0" fontAlgn="ctr"/>
                      <a:r>
                        <a:rPr lang="cs-CZ" sz="1400" b="1" i="0" u="none" strike="noStrike">
                          <a:solidFill>
                            <a:srgbClr val="000000"/>
                          </a:solidFill>
                          <a:latin typeface="Utsaah"/>
                        </a:rPr>
                        <a:t>Rumburk</a:t>
                      </a:r>
                    </a:p>
                  </a:txBody>
                  <a:tcPr marL="9525" marR="9525" marT="9525" marB="0" anchor="ctr">
                    <a:lnL>
                      <a:noFill/>
                    </a:lnL>
                    <a:lnR>
                      <a:noFill/>
                    </a:lnR>
                    <a:lnT>
                      <a:noFill/>
                    </a:lnT>
                    <a:lnB>
                      <a:noFill/>
                    </a:lnB>
                    <a:solidFill>
                      <a:srgbClr val="99FF99"/>
                    </a:solidFill>
                  </a:tcPr>
                </a:tc>
                <a:tc>
                  <a:txBody>
                    <a:bodyPr/>
                    <a:lstStyle/>
                    <a:p>
                      <a:pPr algn="ctr" rtl="0" fontAlgn="ctr"/>
                      <a:r>
                        <a:rPr lang="cs-CZ" sz="1400" b="1" i="0" u="none" strike="noStrike">
                          <a:solidFill>
                            <a:srgbClr val="000000"/>
                          </a:solidFill>
                          <a:latin typeface="Utsaah"/>
                        </a:rPr>
                        <a:t>04.04. 10:15</a:t>
                      </a:r>
                    </a:p>
                  </a:txBody>
                  <a:tcPr marL="9525" marR="9525" marT="9525" marB="0" anchor="ctr">
                    <a:lnL>
                      <a:noFill/>
                    </a:lnL>
                    <a:lnR>
                      <a:noFill/>
                    </a:lnR>
                    <a:lnT>
                      <a:noFill/>
                    </a:lnT>
                    <a:lnB>
                      <a:noFill/>
                    </a:lnB>
                    <a:solidFill>
                      <a:srgbClr val="99FF99"/>
                    </a:solidFill>
                  </a:tcPr>
                </a:tc>
                <a:tc>
                  <a:txBody>
                    <a:bodyPr/>
                    <a:lstStyle/>
                    <a:p>
                      <a:pPr algn="ctr" rtl="0" fontAlgn="ctr"/>
                      <a:r>
                        <a:rPr lang="cs-CZ" sz="1400" b="1" i="0" u="none" strike="noStrike">
                          <a:solidFill>
                            <a:srgbClr val="000000"/>
                          </a:solidFill>
                          <a:latin typeface="Utsaah"/>
                        </a:rPr>
                        <a:t>SO</a:t>
                      </a:r>
                    </a:p>
                  </a:txBody>
                  <a:tcPr marL="9525" marR="9525" marT="9525" marB="0" anchor="ctr">
                    <a:lnL>
                      <a:noFill/>
                    </a:lnL>
                    <a:lnR>
                      <a:noFill/>
                    </a:lnR>
                    <a:lnT>
                      <a:noFill/>
                    </a:lnT>
                    <a:lnB>
                      <a:noFill/>
                    </a:lnB>
                    <a:solidFill>
                      <a:srgbClr val="99FF99"/>
                    </a:solidFill>
                  </a:tcPr>
                </a:tc>
                <a:extLst>
                  <a:ext uri="{0D108BD9-81ED-4DB2-BD59-A6C34878D82A}">
                    <a16:rowId xmlns:a16="http://schemas.microsoft.com/office/drawing/2014/main" val="10007"/>
                  </a:ext>
                </a:extLst>
              </a:tr>
              <a:tr h="207686">
                <a:tc>
                  <a:txBody>
                    <a:bodyPr/>
                    <a:lstStyle/>
                    <a:p>
                      <a:pPr algn="ctr" rtl="0" fontAlgn="ctr"/>
                      <a:r>
                        <a:rPr lang="cs-CZ" sz="1400" b="1" i="0" u="none" strike="noStrike">
                          <a:solidFill>
                            <a:srgbClr val="000000"/>
                          </a:solidFill>
                          <a:latin typeface="Utsaah"/>
                        </a:rPr>
                        <a:t>Blšany</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a:solidFill>
                            <a:srgbClr val="000000"/>
                          </a:solidFill>
                          <a:latin typeface="Utsaah"/>
                        </a:rPr>
                        <a:t>Jun.Děčín</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a:solidFill>
                            <a:srgbClr val="000000"/>
                          </a:solidFill>
                          <a:latin typeface="Utsaah"/>
                        </a:rPr>
                        <a:t>04.04. 10:30</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a:solidFill>
                            <a:srgbClr val="000000"/>
                          </a:solidFill>
                          <a:latin typeface="Utsaah"/>
                        </a:rPr>
                        <a:t>SO</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8"/>
                  </a:ext>
                </a:extLst>
              </a:tr>
              <a:tr h="231031">
                <a:tc gridSpan="4">
                  <a:txBody>
                    <a:bodyPr/>
                    <a:lstStyle/>
                    <a:p>
                      <a:pPr algn="ctr" rtl="0" fontAlgn="ctr"/>
                      <a:r>
                        <a:rPr lang="cs-CZ" sz="1400" b="1" i="0" u="none" strike="noStrike" dirty="0">
                          <a:solidFill>
                            <a:srgbClr val="153E96"/>
                          </a:solidFill>
                          <a:latin typeface="Arial Black"/>
                        </a:rPr>
                        <a:t>21. kolo 11.04.2015</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9"/>
                  </a:ext>
                </a:extLst>
              </a:tr>
              <a:tr h="207686">
                <a:tc>
                  <a:txBody>
                    <a:bodyPr/>
                    <a:lstStyle/>
                    <a:p>
                      <a:pPr algn="ctr" rtl="0" fontAlgn="ctr"/>
                      <a:r>
                        <a:rPr lang="cs-CZ" sz="1400" b="1" i="0" u="none" strike="noStrike">
                          <a:solidFill>
                            <a:srgbClr val="000000"/>
                          </a:solidFill>
                          <a:latin typeface="Utsaah"/>
                        </a:rPr>
                        <a:t>Blšany</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99"/>
                    </a:solidFill>
                  </a:tcPr>
                </a:tc>
                <a:tc>
                  <a:txBody>
                    <a:bodyPr/>
                    <a:lstStyle/>
                    <a:p>
                      <a:pPr algn="ctr" rtl="0" fontAlgn="ctr"/>
                      <a:r>
                        <a:rPr lang="cs-CZ" sz="1400" b="1" i="0" u="none" strike="noStrike">
                          <a:solidFill>
                            <a:srgbClr val="000000"/>
                          </a:solidFill>
                          <a:latin typeface="Utsaah"/>
                        </a:rPr>
                        <a:t>Hrobce</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99"/>
                    </a:solidFill>
                  </a:tcPr>
                </a:tc>
                <a:tc>
                  <a:txBody>
                    <a:bodyPr/>
                    <a:lstStyle/>
                    <a:p>
                      <a:pPr algn="ctr" rtl="0" fontAlgn="ctr"/>
                      <a:r>
                        <a:rPr lang="cs-CZ" sz="1400" b="1" i="0" u="none" strike="noStrike">
                          <a:solidFill>
                            <a:srgbClr val="000000"/>
                          </a:solidFill>
                          <a:latin typeface="Utsaah"/>
                        </a:rPr>
                        <a:t>11.04. 10:30</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99"/>
                    </a:solidFill>
                  </a:tcPr>
                </a:tc>
                <a:tc>
                  <a:txBody>
                    <a:bodyPr/>
                    <a:lstStyle/>
                    <a:p>
                      <a:pPr algn="ctr" rtl="0" fontAlgn="ctr"/>
                      <a:r>
                        <a:rPr lang="cs-CZ" sz="1400" b="1" i="0" u="none" strike="noStrike">
                          <a:solidFill>
                            <a:srgbClr val="000000"/>
                          </a:solidFill>
                          <a:latin typeface="Utsaah"/>
                        </a:rPr>
                        <a:t>SO</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99"/>
                    </a:solidFill>
                  </a:tcPr>
                </a:tc>
                <a:extLst>
                  <a:ext uri="{0D108BD9-81ED-4DB2-BD59-A6C34878D82A}">
                    <a16:rowId xmlns:a16="http://schemas.microsoft.com/office/drawing/2014/main" val="10010"/>
                  </a:ext>
                </a:extLst>
              </a:tr>
              <a:tr h="207686">
                <a:tc>
                  <a:txBody>
                    <a:bodyPr/>
                    <a:lstStyle/>
                    <a:p>
                      <a:pPr algn="ctr" rtl="0" fontAlgn="ctr"/>
                      <a:r>
                        <a:rPr lang="cs-CZ" sz="1400" b="1" i="0" u="none" strike="noStrike">
                          <a:solidFill>
                            <a:srgbClr val="000000"/>
                          </a:solidFill>
                          <a:latin typeface="Utsaah"/>
                        </a:rPr>
                        <a:t>Jun.Děčín</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a:solidFill>
                            <a:srgbClr val="000000"/>
                          </a:solidFill>
                          <a:latin typeface="Utsaah"/>
                        </a:rPr>
                        <a:t>Štětí</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a:solidFill>
                            <a:srgbClr val="000000"/>
                          </a:solidFill>
                          <a:latin typeface="Utsaah"/>
                        </a:rPr>
                        <a:t>12.04. 16:30</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a:solidFill>
                            <a:srgbClr val="000000"/>
                          </a:solidFill>
                          <a:latin typeface="Utsaah"/>
                        </a:rPr>
                        <a:t>NE</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11"/>
                  </a:ext>
                </a:extLst>
              </a:tr>
              <a:tr h="207686">
                <a:tc>
                  <a:txBody>
                    <a:bodyPr/>
                    <a:lstStyle/>
                    <a:p>
                      <a:pPr algn="ctr" rtl="0" fontAlgn="ctr"/>
                      <a:r>
                        <a:rPr lang="cs-CZ" sz="1400" b="1" i="0" u="none" strike="noStrike">
                          <a:solidFill>
                            <a:srgbClr val="000000"/>
                          </a:solidFill>
                          <a:latin typeface="Utsaah"/>
                        </a:rPr>
                        <a:t>Rumburk</a:t>
                      </a:r>
                    </a:p>
                  </a:txBody>
                  <a:tcPr marL="9525" marR="9525" marT="9525" marB="0" anchor="ctr">
                    <a:lnL>
                      <a:noFill/>
                    </a:lnL>
                    <a:lnR>
                      <a:noFill/>
                    </a:lnR>
                    <a:lnT>
                      <a:noFill/>
                    </a:lnT>
                    <a:lnB>
                      <a:noFill/>
                    </a:lnB>
                    <a:solidFill>
                      <a:srgbClr val="99FF99"/>
                    </a:solidFill>
                  </a:tcPr>
                </a:tc>
                <a:tc>
                  <a:txBody>
                    <a:bodyPr/>
                    <a:lstStyle/>
                    <a:p>
                      <a:pPr algn="ctr" rtl="0" fontAlgn="ctr"/>
                      <a:r>
                        <a:rPr lang="cs-CZ" sz="1400" b="1" i="0" u="none" strike="noStrike">
                          <a:solidFill>
                            <a:srgbClr val="000000"/>
                          </a:solidFill>
                          <a:latin typeface="Utsaah"/>
                        </a:rPr>
                        <a:t>Modlany</a:t>
                      </a:r>
                    </a:p>
                  </a:txBody>
                  <a:tcPr marL="9525" marR="9525" marT="9525" marB="0" anchor="ctr">
                    <a:lnL>
                      <a:noFill/>
                    </a:lnL>
                    <a:lnR>
                      <a:noFill/>
                    </a:lnR>
                    <a:lnT>
                      <a:noFill/>
                    </a:lnT>
                    <a:lnB>
                      <a:noFill/>
                    </a:lnB>
                    <a:solidFill>
                      <a:srgbClr val="99FF99"/>
                    </a:solidFill>
                  </a:tcPr>
                </a:tc>
                <a:tc>
                  <a:txBody>
                    <a:bodyPr/>
                    <a:lstStyle/>
                    <a:p>
                      <a:pPr algn="ctr" rtl="0" fontAlgn="ctr"/>
                      <a:r>
                        <a:rPr lang="cs-CZ" sz="1400" b="1" i="0" u="none" strike="noStrike">
                          <a:solidFill>
                            <a:srgbClr val="000000"/>
                          </a:solidFill>
                          <a:latin typeface="Utsaah"/>
                        </a:rPr>
                        <a:t>11.04. 10:15</a:t>
                      </a:r>
                    </a:p>
                  </a:txBody>
                  <a:tcPr marL="9525" marR="9525" marT="9525" marB="0" anchor="ctr">
                    <a:lnL>
                      <a:noFill/>
                    </a:lnL>
                    <a:lnR>
                      <a:noFill/>
                    </a:lnR>
                    <a:lnT>
                      <a:noFill/>
                    </a:lnT>
                    <a:lnB>
                      <a:noFill/>
                    </a:lnB>
                    <a:solidFill>
                      <a:srgbClr val="99FF99"/>
                    </a:solidFill>
                  </a:tcPr>
                </a:tc>
                <a:tc>
                  <a:txBody>
                    <a:bodyPr/>
                    <a:lstStyle/>
                    <a:p>
                      <a:pPr algn="ctr" rtl="0" fontAlgn="ctr"/>
                      <a:r>
                        <a:rPr lang="cs-CZ" sz="1400" b="1" i="0" u="none" strike="noStrike">
                          <a:solidFill>
                            <a:srgbClr val="000000"/>
                          </a:solidFill>
                          <a:latin typeface="Utsaah"/>
                        </a:rPr>
                        <a:t>SO</a:t>
                      </a:r>
                    </a:p>
                  </a:txBody>
                  <a:tcPr marL="9525" marR="9525" marT="9525" marB="0" anchor="ctr">
                    <a:lnL>
                      <a:noFill/>
                    </a:lnL>
                    <a:lnR>
                      <a:noFill/>
                    </a:lnR>
                    <a:lnT>
                      <a:noFill/>
                    </a:lnT>
                    <a:lnB>
                      <a:noFill/>
                    </a:lnB>
                    <a:solidFill>
                      <a:srgbClr val="99FF99"/>
                    </a:solidFill>
                  </a:tcPr>
                </a:tc>
                <a:extLst>
                  <a:ext uri="{0D108BD9-81ED-4DB2-BD59-A6C34878D82A}">
                    <a16:rowId xmlns:a16="http://schemas.microsoft.com/office/drawing/2014/main" val="10012"/>
                  </a:ext>
                </a:extLst>
              </a:tr>
              <a:tr h="207686">
                <a:tc>
                  <a:txBody>
                    <a:bodyPr/>
                    <a:lstStyle/>
                    <a:p>
                      <a:pPr algn="ctr" rtl="0" fontAlgn="ctr"/>
                      <a:r>
                        <a:rPr lang="cs-CZ" sz="1400" b="1" i="0" u="none" strike="noStrike">
                          <a:solidFill>
                            <a:srgbClr val="000000"/>
                          </a:solidFill>
                          <a:latin typeface="Utsaah"/>
                        </a:rPr>
                        <a:t>Vilémov</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dirty="0">
                          <a:solidFill>
                            <a:srgbClr val="000000"/>
                          </a:solidFill>
                          <a:latin typeface="Utsaah"/>
                        </a:rPr>
                        <a:t>H. </a:t>
                      </a:r>
                      <a:r>
                        <a:rPr lang="cs-CZ" sz="1400" b="1" i="0" u="none" strike="noStrike" dirty="0" err="1">
                          <a:solidFill>
                            <a:srgbClr val="000000"/>
                          </a:solidFill>
                          <a:latin typeface="Utsaah"/>
                        </a:rPr>
                        <a:t>Jiřetín</a:t>
                      </a:r>
                      <a:endParaRPr lang="cs-CZ" sz="1400" b="1" i="0" u="none" strike="noStrike" dirty="0">
                        <a:solidFill>
                          <a:srgbClr val="000000"/>
                        </a:solidFill>
                        <a:latin typeface="Utsaah"/>
                      </a:endParaRP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a:solidFill>
                            <a:srgbClr val="000000"/>
                          </a:solidFill>
                          <a:latin typeface="Utsaah"/>
                        </a:rPr>
                        <a:t>11.04. 16:30</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a:solidFill>
                            <a:srgbClr val="000000"/>
                          </a:solidFill>
                          <a:latin typeface="Utsaah"/>
                        </a:rPr>
                        <a:t>SO</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13"/>
                  </a:ext>
                </a:extLst>
              </a:tr>
              <a:tr h="207686">
                <a:tc>
                  <a:txBody>
                    <a:bodyPr/>
                    <a:lstStyle/>
                    <a:p>
                      <a:pPr algn="ctr" rtl="0" fontAlgn="ctr"/>
                      <a:r>
                        <a:rPr lang="cs-CZ" sz="1400" b="1" i="0" u="none" strike="noStrike">
                          <a:solidFill>
                            <a:srgbClr val="000000"/>
                          </a:solidFill>
                          <a:latin typeface="Utsaah"/>
                        </a:rPr>
                        <a:t>Modrá</a:t>
                      </a:r>
                    </a:p>
                  </a:txBody>
                  <a:tcPr marL="9525" marR="9525" marT="9525" marB="0" anchor="ctr">
                    <a:lnL>
                      <a:noFill/>
                    </a:lnL>
                    <a:lnR>
                      <a:noFill/>
                    </a:lnR>
                    <a:lnT>
                      <a:noFill/>
                    </a:lnT>
                    <a:lnB>
                      <a:noFill/>
                    </a:lnB>
                    <a:solidFill>
                      <a:srgbClr val="99FF99"/>
                    </a:solidFill>
                  </a:tcPr>
                </a:tc>
                <a:tc>
                  <a:txBody>
                    <a:bodyPr/>
                    <a:lstStyle/>
                    <a:p>
                      <a:pPr algn="ctr" rtl="0" fontAlgn="ctr"/>
                      <a:r>
                        <a:rPr lang="cs-CZ" sz="1400" b="1" i="0" u="none" strike="noStrike">
                          <a:solidFill>
                            <a:srgbClr val="000000"/>
                          </a:solidFill>
                          <a:latin typeface="Utsaah"/>
                        </a:rPr>
                        <a:t>Bílina</a:t>
                      </a:r>
                    </a:p>
                  </a:txBody>
                  <a:tcPr marL="9525" marR="9525" marT="9525" marB="0" anchor="ctr">
                    <a:lnL>
                      <a:noFill/>
                    </a:lnL>
                    <a:lnR>
                      <a:noFill/>
                    </a:lnR>
                    <a:lnT>
                      <a:noFill/>
                    </a:lnT>
                    <a:lnB>
                      <a:noFill/>
                    </a:lnB>
                    <a:solidFill>
                      <a:srgbClr val="99FF99"/>
                    </a:solidFill>
                  </a:tcPr>
                </a:tc>
                <a:tc>
                  <a:txBody>
                    <a:bodyPr/>
                    <a:lstStyle/>
                    <a:p>
                      <a:pPr algn="ctr" rtl="0" fontAlgn="ctr"/>
                      <a:r>
                        <a:rPr lang="cs-CZ" sz="1400" b="1" i="0" u="none" strike="noStrike">
                          <a:solidFill>
                            <a:srgbClr val="000000"/>
                          </a:solidFill>
                          <a:latin typeface="Utsaah"/>
                        </a:rPr>
                        <a:t>12.04. 16:30</a:t>
                      </a:r>
                    </a:p>
                  </a:txBody>
                  <a:tcPr marL="9525" marR="9525" marT="9525" marB="0" anchor="ctr">
                    <a:lnL>
                      <a:noFill/>
                    </a:lnL>
                    <a:lnR>
                      <a:noFill/>
                    </a:lnR>
                    <a:lnT>
                      <a:noFill/>
                    </a:lnT>
                    <a:lnB>
                      <a:noFill/>
                    </a:lnB>
                    <a:solidFill>
                      <a:srgbClr val="99FF99"/>
                    </a:solidFill>
                  </a:tcPr>
                </a:tc>
                <a:tc>
                  <a:txBody>
                    <a:bodyPr/>
                    <a:lstStyle/>
                    <a:p>
                      <a:pPr algn="ctr" rtl="0" fontAlgn="ctr"/>
                      <a:r>
                        <a:rPr lang="cs-CZ" sz="1400" b="1" i="0" u="none" strike="noStrike">
                          <a:solidFill>
                            <a:srgbClr val="000000"/>
                          </a:solidFill>
                          <a:latin typeface="Utsaah"/>
                        </a:rPr>
                        <a:t>NE</a:t>
                      </a:r>
                    </a:p>
                  </a:txBody>
                  <a:tcPr marL="9525" marR="9525" marT="9525" marB="0" anchor="ctr">
                    <a:lnL>
                      <a:noFill/>
                    </a:lnL>
                    <a:lnR>
                      <a:noFill/>
                    </a:lnR>
                    <a:lnT>
                      <a:noFill/>
                    </a:lnT>
                    <a:lnB>
                      <a:noFill/>
                    </a:lnB>
                    <a:solidFill>
                      <a:srgbClr val="99FF99"/>
                    </a:solidFill>
                  </a:tcPr>
                </a:tc>
                <a:extLst>
                  <a:ext uri="{0D108BD9-81ED-4DB2-BD59-A6C34878D82A}">
                    <a16:rowId xmlns:a16="http://schemas.microsoft.com/office/drawing/2014/main" val="10014"/>
                  </a:ext>
                </a:extLst>
              </a:tr>
              <a:tr h="207686">
                <a:tc>
                  <a:txBody>
                    <a:bodyPr/>
                    <a:lstStyle/>
                    <a:p>
                      <a:pPr algn="ctr" rtl="0" fontAlgn="ctr"/>
                      <a:r>
                        <a:rPr lang="cs-CZ" sz="1400" b="1" i="0" u="none" strike="noStrike">
                          <a:solidFill>
                            <a:srgbClr val="000000"/>
                          </a:solidFill>
                          <a:latin typeface="Utsaah"/>
                        </a:rPr>
                        <a:t>Louny</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a:solidFill>
                            <a:srgbClr val="000000"/>
                          </a:solidFill>
                          <a:latin typeface="Utsaah"/>
                        </a:rPr>
                        <a:t>Litvínov</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a:solidFill>
                            <a:srgbClr val="000000"/>
                          </a:solidFill>
                          <a:latin typeface="Utsaah"/>
                        </a:rPr>
                        <a:t>12.04. 16:30</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a:solidFill>
                            <a:srgbClr val="000000"/>
                          </a:solidFill>
                          <a:latin typeface="Utsaah"/>
                        </a:rPr>
                        <a:t>NE</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15"/>
                  </a:ext>
                </a:extLst>
              </a:tr>
              <a:tr h="207686">
                <a:tc>
                  <a:txBody>
                    <a:bodyPr/>
                    <a:lstStyle/>
                    <a:p>
                      <a:pPr algn="ctr" rtl="0" fontAlgn="ctr"/>
                      <a:r>
                        <a:rPr lang="cs-CZ" sz="1400" b="1" i="0" u="none" strike="noStrike">
                          <a:solidFill>
                            <a:srgbClr val="000000"/>
                          </a:solidFill>
                          <a:latin typeface="Utsaah"/>
                        </a:rPr>
                        <a:t>Neštěmice</a:t>
                      </a:r>
                    </a:p>
                  </a:txBody>
                  <a:tcPr marL="9525" marR="9525" marT="9525" marB="0" anchor="ctr">
                    <a:lnL>
                      <a:noFill/>
                    </a:lnL>
                    <a:lnR>
                      <a:noFill/>
                    </a:lnR>
                    <a:lnT>
                      <a:noFill/>
                    </a:lnT>
                    <a:lnB>
                      <a:noFill/>
                    </a:lnB>
                    <a:solidFill>
                      <a:srgbClr val="99FF99"/>
                    </a:solidFill>
                  </a:tcPr>
                </a:tc>
                <a:tc>
                  <a:txBody>
                    <a:bodyPr/>
                    <a:lstStyle/>
                    <a:p>
                      <a:pPr algn="ctr" rtl="0" fontAlgn="ctr"/>
                      <a:r>
                        <a:rPr lang="cs-CZ" sz="1400" b="1" i="0" u="none" strike="noStrike">
                          <a:solidFill>
                            <a:srgbClr val="000000"/>
                          </a:solidFill>
                          <a:latin typeface="Utsaah"/>
                        </a:rPr>
                        <a:t>Spořice</a:t>
                      </a:r>
                    </a:p>
                  </a:txBody>
                  <a:tcPr marL="9525" marR="9525" marT="9525" marB="0" anchor="ctr">
                    <a:lnL>
                      <a:noFill/>
                    </a:lnL>
                    <a:lnR>
                      <a:noFill/>
                    </a:lnR>
                    <a:lnT>
                      <a:noFill/>
                    </a:lnT>
                    <a:lnB>
                      <a:noFill/>
                    </a:lnB>
                    <a:solidFill>
                      <a:srgbClr val="99FF99"/>
                    </a:solidFill>
                  </a:tcPr>
                </a:tc>
                <a:tc>
                  <a:txBody>
                    <a:bodyPr/>
                    <a:lstStyle/>
                    <a:p>
                      <a:pPr algn="ctr" rtl="0" fontAlgn="ctr"/>
                      <a:r>
                        <a:rPr lang="cs-CZ" sz="1400" b="1" i="0" u="none" strike="noStrike">
                          <a:solidFill>
                            <a:srgbClr val="000000"/>
                          </a:solidFill>
                          <a:latin typeface="Utsaah"/>
                        </a:rPr>
                        <a:t>12.04. 15:00</a:t>
                      </a:r>
                    </a:p>
                  </a:txBody>
                  <a:tcPr marL="9525" marR="9525" marT="9525" marB="0" anchor="ctr">
                    <a:lnL>
                      <a:noFill/>
                    </a:lnL>
                    <a:lnR>
                      <a:noFill/>
                    </a:lnR>
                    <a:lnT>
                      <a:noFill/>
                    </a:lnT>
                    <a:lnB>
                      <a:noFill/>
                    </a:lnB>
                    <a:solidFill>
                      <a:srgbClr val="99FF99"/>
                    </a:solidFill>
                  </a:tcPr>
                </a:tc>
                <a:tc>
                  <a:txBody>
                    <a:bodyPr/>
                    <a:lstStyle/>
                    <a:p>
                      <a:pPr algn="ctr" rtl="0" fontAlgn="ctr"/>
                      <a:r>
                        <a:rPr lang="cs-CZ" sz="1400" b="1" i="0" u="none" strike="noStrike">
                          <a:solidFill>
                            <a:srgbClr val="000000"/>
                          </a:solidFill>
                          <a:latin typeface="Utsaah"/>
                        </a:rPr>
                        <a:t>NE</a:t>
                      </a:r>
                    </a:p>
                  </a:txBody>
                  <a:tcPr marL="9525" marR="9525" marT="9525" marB="0" anchor="ctr">
                    <a:lnL>
                      <a:noFill/>
                    </a:lnL>
                    <a:lnR>
                      <a:noFill/>
                    </a:lnR>
                    <a:lnT>
                      <a:noFill/>
                    </a:lnT>
                    <a:lnB>
                      <a:noFill/>
                    </a:lnB>
                    <a:solidFill>
                      <a:srgbClr val="99FF99"/>
                    </a:solidFill>
                  </a:tcPr>
                </a:tc>
                <a:extLst>
                  <a:ext uri="{0D108BD9-81ED-4DB2-BD59-A6C34878D82A}">
                    <a16:rowId xmlns:a16="http://schemas.microsoft.com/office/drawing/2014/main" val="10016"/>
                  </a:ext>
                </a:extLst>
              </a:tr>
              <a:tr h="207686">
                <a:tc>
                  <a:txBody>
                    <a:bodyPr/>
                    <a:lstStyle/>
                    <a:p>
                      <a:pPr algn="ctr" rtl="0" fontAlgn="ctr"/>
                      <a:r>
                        <a:rPr lang="cs-CZ" sz="1400" b="1" i="0" u="none" strike="noStrike">
                          <a:solidFill>
                            <a:srgbClr val="000000"/>
                          </a:solidFill>
                          <a:latin typeface="Utsaah"/>
                        </a:rPr>
                        <a:t>Proboštov</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a:solidFill>
                            <a:srgbClr val="000000"/>
                          </a:solidFill>
                          <a:latin typeface="Utsaah"/>
                        </a:rPr>
                        <a:t>T.Kadaň</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a:solidFill>
                            <a:srgbClr val="000000"/>
                          </a:solidFill>
                          <a:latin typeface="Utsaah"/>
                        </a:rPr>
                        <a:t>11.04. 16:30</a:t>
                      </a:r>
                    </a:p>
                  </a:txBody>
                  <a:tcPr marL="9525" marR="9525" marT="9525" marB="0" anchor="ctr">
                    <a:lnL>
                      <a:noFill/>
                    </a:lnL>
                    <a:lnR>
                      <a:noFill/>
                    </a:lnR>
                    <a:lnT>
                      <a:noFill/>
                    </a:lnT>
                    <a:lnB>
                      <a:noFill/>
                    </a:lnB>
                    <a:solidFill>
                      <a:srgbClr val="CCFFFF"/>
                    </a:solidFill>
                  </a:tcPr>
                </a:tc>
                <a:tc>
                  <a:txBody>
                    <a:bodyPr/>
                    <a:lstStyle/>
                    <a:p>
                      <a:pPr algn="ctr" rtl="0" fontAlgn="ctr"/>
                      <a:r>
                        <a:rPr lang="cs-CZ" sz="1400" b="1" i="0" u="none" strike="noStrike" dirty="0">
                          <a:solidFill>
                            <a:srgbClr val="000000"/>
                          </a:solidFill>
                          <a:latin typeface="Utsaah"/>
                        </a:rPr>
                        <a:t>SO</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17"/>
                  </a:ext>
                </a:extLst>
              </a:tr>
            </a:tbl>
          </a:graphicData>
        </a:graphic>
      </p:graphicFrame>
      <p:pic>
        <p:nvPicPr>
          <p:cNvPr id="45058" name="Picture 2"/>
          <p:cNvPicPr>
            <a:picLocks noChangeAspect="1" noChangeArrowheads="1"/>
          </p:cNvPicPr>
          <p:nvPr/>
        </p:nvPicPr>
        <p:blipFill>
          <a:blip r:embed="rId3" cstate="print"/>
          <a:srcRect/>
          <a:stretch>
            <a:fillRect/>
          </a:stretch>
        </p:blipFill>
        <p:spPr bwMode="auto">
          <a:xfrm>
            <a:off x="5647556" y="5059660"/>
            <a:ext cx="4503068" cy="2016224"/>
          </a:xfrm>
          <a:prstGeom prst="rect">
            <a:avLst/>
          </a:prstGeom>
          <a:noFill/>
          <a:ln w="9525">
            <a:noFill/>
            <a:miter lim="800000"/>
            <a:headEnd/>
            <a:tailEnd/>
          </a:ln>
        </p:spPr>
      </p:pic>
      <p:sp>
        <p:nvSpPr>
          <p:cNvPr id="12" name="TextovéPole 11"/>
          <p:cNvSpPr txBox="1"/>
          <p:nvPr/>
        </p:nvSpPr>
        <p:spPr>
          <a:xfrm>
            <a:off x="30932" y="667172"/>
            <a:ext cx="4536504" cy="3416320"/>
          </a:xfrm>
          <a:prstGeom prst="rect">
            <a:avLst/>
          </a:prstGeom>
          <a:noFill/>
        </p:spPr>
        <p:txBody>
          <a:bodyPr wrap="square" rtlCol="0">
            <a:spAutoFit/>
          </a:bodyPr>
          <a:lstStyle/>
          <a:p>
            <a:pPr algn="just"/>
            <a:r>
              <a:rPr lang="cs-CZ" b="0" dirty="0" smtClean="0">
                <a:latin typeface="Arial" pitchFamily="34" charset="0"/>
                <a:cs typeface="Arial" pitchFamily="34" charset="0"/>
              </a:rPr>
              <a:t>V hokejové přestřelce jsme vyhráli 5:4.  Den před odjezdem domů jsme ještě stihli zápas s dorostenci z Nového Boru a prohráli 5:0. Tragické závěry se z toho nedělali, protože hráči měli za sebou těžký týden, ale co mrzelo, byla zranění některých hráčů. V sobotu jsme přijeli ze soustředění a hned v neděli  8.3. se zase muselo jet do </a:t>
            </a:r>
            <a:r>
              <a:rPr lang="cs-CZ" b="0" dirty="0" err="1" smtClean="0">
                <a:latin typeface="Arial" pitchFamily="34" charset="0"/>
                <a:cs typeface="Arial" pitchFamily="34" charset="0"/>
              </a:rPr>
              <a:t>Neštěmic</a:t>
            </a:r>
            <a:r>
              <a:rPr lang="cs-CZ" b="0" dirty="0" smtClean="0">
                <a:latin typeface="Arial" pitchFamily="34" charset="0"/>
                <a:cs typeface="Arial" pitchFamily="34" charset="0"/>
              </a:rPr>
              <a:t> k zápasu o 7. místo v zimní lize. Sestava byla hodně improvizovaná a nastoupit museli i žáci. Na hřišti to podle toho také vypadalo a prohráli jsme 4:2. Jarní část sezóny se pomalu blížila a vrcholila zápasem v Horních </a:t>
            </a:r>
            <a:r>
              <a:rPr lang="cs-CZ" b="0" dirty="0" err="1" smtClean="0">
                <a:latin typeface="Arial" pitchFamily="34" charset="0"/>
                <a:cs typeface="Arial" pitchFamily="34" charset="0"/>
              </a:rPr>
              <a:t>Počaplech</a:t>
            </a:r>
            <a:r>
              <a:rPr lang="cs-CZ" b="0" dirty="0" smtClean="0">
                <a:latin typeface="Arial" pitchFamily="34" charset="0"/>
                <a:cs typeface="Arial" pitchFamily="34" charset="0"/>
              </a:rPr>
              <a:t>, kde jsme se utkali s FK </a:t>
            </a:r>
            <a:r>
              <a:rPr lang="cs-CZ" b="0" dirty="0" err="1" smtClean="0">
                <a:latin typeface="Arial" pitchFamily="34" charset="0"/>
                <a:cs typeface="Arial" pitchFamily="34" charset="0"/>
              </a:rPr>
              <a:t>Pšovkou</a:t>
            </a:r>
            <a:r>
              <a:rPr lang="cs-CZ" b="0" dirty="0" smtClean="0">
                <a:latin typeface="Arial" pitchFamily="34" charset="0"/>
                <a:cs typeface="Arial" pitchFamily="34" charset="0"/>
              </a:rPr>
              <a:t> a vyhráli 3:0. Poslední prověrkou, dáli se to tak nazvat, bylo utkání v </a:t>
            </a:r>
            <a:r>
              <a:rPr lang="cs-CZ" b="0" dirty="0" err="1" smtClean="0">
                <a:latin typeface="Arial" pitchFamily="34" charset="0"/>
                <a:cs typeface="Arial" pitchFamily="34" charset="0"/>
              </a:rPr>
              <a:t>Hoštce</a:t>
            </a:r>
            <a:r>
              <a:rPr lang="cs-CZ" b="0" dirty="0" smtClean="0">
                <a:latin typeface="Arial" pitchFamily="34" charset="0"/>
                <a:cs typeface="Arial" pitchFamily="34" charset="0"/>
              </a:rPr>
              <a:t>. Domácí  s námi drželi krok ještě trochu v prvním poločase, ale ve druhém odpadli úplně a byl z toho debakl 17:0 . A to ještě rozhodčí Radek </a:t>
            </a:r>
            <a:r>
              <a:rPr lang="cs-CZ" b="0" dirty="0" err="1" smtClean="0">
                <a:latin typeface="Arial" pitchFamily="34" charset="0"/>
                <a:cs typeface="Arial" pitchFamily="34" charset="0"/>
              </a:rPr>
              <a:t>Švejdar</a:t>
            </a:r>
            <a:r>
              <a:rPr lang="cs-CZ" b="0" dirty="0" smtClean="0">
                <a:latin typeface="Arial" pitchFamily="34" charset="0"/>
                <a:cs typeface="Arial" pitchFamily="34" charset="0"/>
              </a:rPr>
              <a:t> zápas ukončil raději o něco dříve. Trenérská dvojice zůstává stejná Václav Podhorský, Radek </a:t>
            </a:r>
            <a:r>
              <a:rPr lang="cs-CZ" b="0" dirty="0" err="1" smtClean="0">
                <a:latin typeface="Arial" pitchFamily="34" charset="0"/>
                <a:cs typeface="Arial" pitchFamily="34" charset="0"/>
              </a:rPr>
              <a:t>Švejdar</a:t>
            </a:r>
            <a:r>
              <a:rPr lang="cs-CZ" b="0" dirty="0" smtClean="0">
                <a:latin typeface="Arial" pitchFamily="34" charset="0"/>
                <a:cs typeface="Arial" pitchFamily="34" charset="0"/>
              </a:rPr>
              <a:t>. Kádr mužstva zůstal přes zimu pohromadě a jedinou změnou je návrat Lukáše Urbánka z </a:t>
            </a:r>
            <a:r>
              <a:rPr lang="cs-CZ" b="0" dirty="0" err="1" smtClean="0">
                <a:latin typeface="Arial" pitchFamily="34" charset="0"/>
                <a:cs typeface="Arial" pitchFamily="34" charset="0"/>
              </a:rPr>
              <a:t>Hoštky</a:t>
            </a:r>
            <a:r>
              <a:rPr lang="cs-CZ" b="0" dirty="0" smtClean="0">
                <a:latin typeface="Arial" pitchFamily="34" charset="0"/>
                <a:cs typeface="Arial" pitchFamily="34" charset="0"/>
              </a:rPr>
              <a:t>. Do hry se po dlouhodobém zranění zapojil Martin </a:t>
            </a:r>
            <a:r>
              <a:rPr lang="cs-CZ" b="0" dirty="0" err="1" smtClean="0">
                <a:latin typeface="Arial" pitchFamily="34" charset="0"/>
                <a:cs typeface="Arial" pitchFamily="34" charset="0"/>
              </a:rPr>
              <a:t>Elicer</a:t>
            </a:r>
            <a:r>
              <a:rPr lang="cs-CZ" b="0" dirty="0" smtClean="0">
                <a:latin typeface="Arial" pitchFamily="34" charset="0"/>
                <a:cs typeface="Arial" pitchFamily="34" charset="0"/>
              </a:rPr>
              <a:t>.</a:t>
            </a:r>
            <a:endParaRPr lang="cs-CZ" sz="1400" b="0" dirty="0" smtClean="0">
              <a:latin typeface="Arial" pitchFamily="34" charset="0"/>
              <a:cs typeface="Arial" pitchFamily="34" charset="0"/>
            </a:endParaRPr>
          </a:p>
        </p:txBody>
      </p:sp>
      <p:pic>
        <p:nvPicPr>
          <p:cNvPr id="14" name="Picture 1"/>
          <p:cNvPicPr>
            <a:picLocks noChangeAspect="1" noChangeArrowheads="1"/>
          </p:cNvPicPr>
          <p:nvPr/>
        </p:nvPicPr>
        <p:blipFill>
          <a:blip r:embed="rId4" cstate="print"/>
          <a:srcRect/>
          <a:stretch>
            <a:fillRect/>
          </a:stretch>
        </p:blipFill>
        <p:spPr bwMode="auto">
          <a:xfrm>
            <a:off x="462980" y="4602777"/>
            <a:ext cx="1047750" cy="1057275"/>
          </a:xfrm>
          <a:prstGeom prst="rect">
            <a:avLst/>
          </a:prstGeom>
          <a:noFill/>
          <a:ln w="9525">
            <a:noFill/>
            <a:miter lim="800000"/>
            <a:headEnd/>
            <a:tailEnd/>
          </a:ln>
        </p:spPr>
      </p:pic>
      <p:sp>
        <p:nvSpPr>
          <p:cNvPr id="15" name="Zaoblený obdélníkový popisek 14"/>
          <p:cNvSpPr/>
          <p:nvPr/>
        </p:nvSpPr>
        <p:spPr bwMode="auto">
          <a:xfrm>
            <a:off x="534988" y="6402977"/>
            <a:ext cx="1152128" cy="521051"/>
          </a:xfrm>
          <a:prstGeom prst="wedgeRoundRectCallout">
            <a:avLst>
              <a:gd name="adj1" fmla="val -12588"/>
              <a:gd name="adj2" fmla="val -195728"/>
              <a:gd name="adj3" fmla="val 16667"/>
            </a:avLst>
          </a:prstGeom>
          <a:blipFill>
            <a:blip r:embed="rId5" cstate="print"/>
            <a:stretch>
              <a:fillRect/>
            </a:stretch>
          </a:blipFill>
          <a:ln w="9525">
            <a:no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FFFFFF"/>
                </a:solidFill>
                <a:effectLst/>
                <a:latin typeface="Arial" pitchFamily="34" charset="0"/>
                <a:cs typeface="Arial" pitchFamily="34" charset="0"/>
              </a:rPr>
              <a:t>Lukáš Urbánek</a:t>
            </a:r>
          </a:p>
        </p:txBody>
      </p:sp>
      <p:pic>
        <p:nvPicPr>
          <p:cNvPr id="16" name="Picture 1"/>
          <p:cNvPicPr>
            <a:picLocks noChangeAspect="1" noChangeArrowheads="1"/>
          </p:cNvPicPr>
          <p:nvPr/>
        </p:nvPicPr>
        <p:blipFill>
          <a:blip r:embed="rId6" cstate="print"/>
          <a:srcRect/>
          <a:stretch>
            <a:fillRect/>
          </a:stretch>
        </p:blipFill>
        <p:spPr bwMode="auto">
          <a:xfrm>
            <a:off x="2767236" y="4530769"/>
            <a:ext cx="1038225" cy="1152128"/>
          </a:xfrm>
          <a:prstGeom prst="rect">
            <a:avLst/>
          </a:prstGeom>
          <a:noFill/>
          <a:ln w="9525">
            <a:noFill/>
            <a:miter lim="800000"/>
            <a:headEnd/>
            <a:tailEnd/>
          </a:ln>
        </p:spPr>
      </p:pic>
      <p:sp>
        <p:nvSpPr>
          <p:cNvPr id="17" name="Zaoblený obdélníkový popisek 16"/>
          <p:cNvSpPr/>
          <p:nvPr/>
        </p:nvSpPr>
        <p:spPr bwMode="auto">
          <a:xfrm>
            <a:off x="2839244" y="6474985"/>
            <a:ext cx="1152128" cy="528891"/>
          </a:xfrm>
          <a:prstGeom prst="wedgeRoundRectCallout">
            <a:avLst>
              <a:gd name="adj1" fmla="val -12588"/>
              <a:gd name="adj2" fmla="val -195728"/>
              <a:gd name="adj3" fmla="val 16667"/>
            </a:avLst>
          </a:prstGeom>
          <a:blipFill>
            <a:blip r:embed="rId5" cstate="print"/>
            <a:stretch>
              <a:fillRect/>
            </a:stretch>
          </a:blipFill>
          <a:ln w="9525">
            <a:no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s-CZ" sz="1400" b="1" i="0" u="none" strike="noStrike" cap="none" normalizeH="0" baseline="0" dirty="0" smtClean="0">
                <a:ln>
                  <a:noFill/>
                </a:ln>
                <a:solidFill>
                  <a:srgbClr val="FFFFFF"/>
                </a:solidFill>
                <a:effectLst/>
                <a:latin typeface="Arial" pitchFamily="34" charset="0"/>
                <a:cs typeface="Arial" pitchFamily="34" charset="0"/>
              </a:rPr>
              <a:t>Martin </a:t>
            </a:r>
            <a:r>
              <a:rPr kumimoji="0" lang="cs-CZ" sz="1400" b="1" i="0" u="none" strike="noStrike" cap="none" normalizeH="0" baseline="0" dirty="0" err="1" smtClean="0">
                <a:ln>
                  <a:noFill/>
                </a:ln>
                <a:solidFill>
                  <a:srgbClr val="FFFFFF"/>
                </a:solidFill>
                <a:effectLst/>
                <a:latin typeface="Arial" pitchFamily="34" charset="0"/>
                <a:cs typeface="Arial" pitchFamily="34" charset="0"/>
              </a:rPr>
              <a:t>Elicer</a:t>
            </a:r>
            <a:endParaRPr kumimoji="0" lang="cs-CZ" sz="1400" b="1" i="0" u="none" strike="noStrike" cap="none" normalizeH="0" baseline="0" dirty="0" smtClean="0">
              <a:ln>
                <a:noFill/>
              </a:ln>
              <a:solidFill>
                <a:srgbClr val="FFFFFF"/>
              </a:solidFill>
              <a:effectLst/>
              <a:latin typeface="Arial" pitchFamily="34" charset="0"/>
              <a:cs typeface="Arial" pitchFamily="34" charset="0"/>
            </a:endParaRPr>
          </a:p>
        </p:txBody>
      </p:sp>
      <p:sp>
        <p:nvSpPr>
          <p:cNvPr id="18" name="TextovéPole 17"/>
          <p:cNvSpPr txBox="1"/>
          <p:nvPr/>
        </p:nvSpPr>
        <p:spPr>
          <a:xfrm>
            <a:off x="102940" y="163116"/>
            <a:ext cx="4536504" cy="307777"/>
          </a:xfrm>
          <a:prstGeom prst="rect">
            <a:avLst/>
          </a:prstGeom>
          <a:solidFill>
            <a:schemeClr val="accent6">
              <a:lumMod val="20000"/>
              <a:lumOff val="80000"/>
            </a:schemeClr>
          </a:solidFill>
        </p:spPr>
        <p:txBody>
          <a:bodyPr wrap="square" rtlCol="0">
            <a:spAutoFit/>
          </a:bodyPr>
          <a:lstStyle/>
          <a:p>
            <a:pPr algn="ctr"/>
            <a:r>
              <a:rPr lang="cs-CZ" sz="1400" dirty="0" smtClean="0">
                <a:latin typeface="Palatino Linotype" pitchFamily="18" charset="0"/>
              </a:rPr>
              <a:t>Pokračování dorostenecké zimy</a:t>
            </a:r>
          </a:p>
        </p:txBody>
      </p:sp>
      <p:sp>
        <p:nvSpPr>
          <p:cNvPr id="19" name="TextovéPole 18"/>
          <p:cNvSpPr txBox="1"/>
          <p:nvPr/>
        </p:nvSpPr>
        <p:spPr>
          <a:xfrm>
            <a:off x="5719564" y="163116"/>
            <a:ext cx="4392488" cy="738664"/>
          </a:xfrm>
          <a:prstGeom prst="rect">
            <a:avLst/>
          </a:prstGeom>
          <a:gradFill flip="none" rotWithShape="1">
            <a:gsLst>
              <a:gs pos="0">
                <a:srgbClr val="FFEFD1"/>
              </a:gs>
              <a:gs pos="64999">
                <a:srgbClr val="F0EBD5"/>
              </a:gs>
              <a:gs pos="100000">
                <a:srgbClr val="D1C39F"/>
              </a:gs>
            </a:gsLst>
            <a:lin ang="2700000" scaled="0"/>
            <a:tileRect/>
          </a:gradFill>
        </p:spPr>
        <p:txBody>
          <a:bodyPr wrap="square" rtlCol="0">
            <a:spAutoFit/>
          </a:bodyPr>
          <a:lstStyle/>
          <a:p>
            <a:pPr algn="ctr"/>
            <a:r>
              <a:rPr lang="cs-CZ" sz="1400" u="sng" dirty="0" smtClean="0">
                <a:latin typeface="Bookman Old Style" pitchFamily="18" charset="0"/>
              </a:rPr>
              <a:t>Počasí promluvilo do programu tohoto víkendu. Zápas v Horním </a:t>
            </a:r>
            <a:r>
              <a:rPr lang="cs-CZ" sz="1400" u="sng" dirty="0" err="1" smtClean="0">
                <a:latin typeface="Bookman Old Style" pitchFamily="18" charset="0"/>
              </a:rPr>
              <a:t>Jířetíně</a:t>
            </a:r>
            <a:r>
              <a:rPr lang="cs-CZ" sz="1400" u="sng" dirty="0" smtClean="0">
                <a:latin typeface="Bookman Old Style" pitchFamily="18" charset="0"/>
              </a:rPr>
              <a:t> se odkládá.</a:t>
            </a: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8964" y="3259460"/>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503540" y="163116"/>
            <a:ext cx="4680520" cy="954107"/>
          </a:xfrm>
          <a:prstGeom prst="rect">
            <a:avLst/>
          </a:prstGeom>
          <a:blipFill dpi="0" rotWithShape="1">
            <a:blip r:embed="rId3" cstate="print">
              <a:alphaModFix amt="66000"/>
            </a:blip>
            <a:srcRect/>
            <a:stretch>
              <a:fillRect/>
            </a:stretch>
          </a:blipFill>
          <a:ln w="53975"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p:spPr>
        <p:txBody>
          <a:bodyPr wrap="square" rtlCol="0">
            <a:spAutoFit/>
          </a:bodyPr>
          <a:lstStyle/>
          <a:p>
            <a:pPr algn="ctr"/>
            <a:r>
              <a:rPr lang="cs-CZ" sz="2800" u="sng" dirty="0" smtClean="0">
                <a:solidFill>
                  <a:srgbClr val="009900"/>
                </a:solidFill>
                <a:latin typeface="Bookman Old Style" pitchFamily="18" charset="0"/>
              </a:rPr>
              <a:t>Dorostenci sehráli v zimě 11 zápasů</a:t>
            </a:r>
          </a:p>
        </p:txBody>
      </p:sp>
      <p:sp>
        <p:nvSpPr>
          <p:cNvPr id="9" name="TextovéPole 8"/>
          <p:cNvSpPr txBox="1"/>
          <p:nvPr/>
        </p:nvSpPr>
        <p:spPr>
          <a:xfrm>
            <a:off x="5431532" y="1243237"/>
            <a:ext cx="4752528" cy="5904656"/>
          </a:xfrm>
          <a:prstGeom prst="rect">
            <a:avLst/>
          </a:prstGeom>
          <a:noFill/>
        </p:spPr>
        <p:txBody>
          <a:bodyPr wrap="square" rtlCol="0">
            <a:spAutoFit/>
          </a:bodyPr>
          <a:lstStyle/>
          <a:p>
            <a:pPr algn="just"/>
            <a:r>
              <a:rPr lang="cs-CZ" b="0" dirty="0" smtClean="0">
                <a:latin typeface="Arial" pitchFamily="34" charset="0"/>
                <a:cs typeface="Arial" pitchFamily="34" charset="0"/>
              </a:rPr>
              <a:t>Dorostenci zahájili jarní část soutěže o minulém víkendu, ale ještě před tím měli na programu zimní přípravu. Podzimní sezónu si p</a:t>
            </a:r>
            <a:r>
              <a:rPr lang="cs-CZ" b="0" i="1" dirty="0" smtClean="0">
                <a:latin typeface="Arial" pitchFamily="34" charset="0"/>
                <a:cs typeface="Arial" pitchFamily="34" charset="0"/>
              </a:rPr>
              <a:t>r</a:t>
            </a:r>
            <a:r>
              <a:rPr lang="cs-CZ" b="0" dirty="0" smtClean="0">
                <a:latin typeface="Arial" pitchFamily="34" charset="0"/>
                <a:cs typeface="Arial" pitchFamily="34" charset="0"/>
              </a:rPr>
              <a:t>odloužili účastí v Zimní lize pořádané Ústeckým krajským fotbalovým svazem. V základní skupině byla 4 mužstva a s jedním z nich, konkrétně s </a:t>
            </a:r>
            <a:r>
              <a:rPr lang="cs-CZ" b="0" dirty="0" err="1" smtClean="0">
                <a:latin typeface="Arial" pitchFamily="34" charset="0"/>
                <a:cs typeface="Arial" pitchFamily="34" charset="0"/>
              </a:rPr>
              <a:t>Brozany</a:t>
            </a:r>
            <a:r>
              <a:rPr lang="cs-CZ" b="0" dirty="0" smtClean="0">
                <a:latin typeface="Arial" pitchFamily="34" charset="0"/>
                <a:cs typeface="Arial" pitchFamily="34" charset="0"/>
              </a:rPr>
              <a:t> na jeho hřišti, byl hrán již 4.prosince 2014 první zápas turnaje.  Rozlučka s rokem to byla velmi hezká, protože jsme zvítězili 2:0. Zimní tréninkové dávky začali dorostenci polykat v první polovině ledna a vidět jste je mohli hlavně na umělé trávě 2. základní školy ve </a:t>
            </a:r>
            <a:r>
              <a:rPr lang="cs-CZ" b="0" dirty="0" err="1" smtClean="0">
                <a:latin typeface="Arial" pitchFamily="34" charset="0"/>
                <a:cs typeface="Arial" pitchFamily="34" charset="0"/>
              </a:rPr>
              <a:t>Štětí</a:t>
            </a:r>
            <a:r>
              <a:rPr lang="cs-CZ" b="0" dirty="0" smtClean="0">
                <a:latin typeface="Arial" pitchFamily="34" charset="0"/>
                <a:cs typeface="Arial" pitchFamily="34" charset="0"/>
              </a:rPr>
              <a:t>.  Ve druhém zápase turnaje nás čekaly silné Litoměřice, ale i s touto překážkou jsme si poradili a vyhráli 4:1. O 14 dní později jsme na umělé trávě v </a:t>
            </a:r>
            <a:r>
              <a:rPr lang="cs-CZ" b="0" dirty="0" err="1" smtClean="0">
                <a:latin typeface="Arial" pitchFamily="34" charset="0"/>
                <a:cs typeface="Arial" pitchFamily="34" charset="0"/>
              </a:rPr>
              <a:t>Brozanech</a:t>
            </a:r>
            <a:r>
              <a:rPr lang="cs-CZ" b="0" dirty="0" smtClean="0">
                <a:latin typeface="Arial" pitchFamily="34" charset="0"/>
                <a:cs typeface="Arial" pitchFamily="34" charset="0"/>
              </a:rPr>
              <a:t> zápasy základní skupiny zimní ligy uzavřeli vítězstvím nad </a:t>
            </a:r>
            <a:r>
              <a:rPr lang="cs-CZ" b="0" dirty="0" err="1" smtClean="0">
                <a:latin typeface="Arial" pitchFamily="34" charset="0"/>
                <a:cs typeface="Arial" pitchFamily="34" charset="0"/>
              </a:rPr>
              <a:t>Podlusky</a:t>
            </a:r>
            <a:r>
              <a:rPr lang="cs-CZ" b="0" dirty="0" smtClean="0">
                <a:latin typeface="Arial" pitchFamily="34" charset="0"/>
                <a:cs typeface="Arial" pitchFamily="34" charset="0"/>
              </a:rPr>
              <a:t> 16:0 a postoupili do západní  čtvrtfinálové skupiny. Hned za týden 8. února jsme se vydali do Mostu, kde jsme se ve </a:t>
            </a:r>
            <a:r>
              <a:rPr lang="cs-CZ" b="0" dirty="0" err="1" smtClean="0">
                <a:latin typeface="Arial" pitchFamily="34" charset="0"/>
                <a:cs typeface="Arial" pitchFamily="34" charset="0"/>
              </a:rPr>
              <a:t>Velebudicích</a:t>
            </a:r>
            <a:r>
              <a:rPr lang="cs-CZ" b="0" dirty="0" smtClean="0">
                <a:latin typeface="Arial" pitchFamily="34" charset="0"/>
                <a:cs typeface="Arial" pitchFamily="34" charset="0"/>
              </a:rPr>
              <a:t> utkali s </a:t>
            </a:r>
            <a:r>
              <a:rPr lang="cs-CZ" b="0" dirty="0" err="1" smtClean="0">
                <a:latin typeface="Arial" pitchFamily="34" charset="0"/>
                <a:cs typeface="Arial" pitchFamily="34" charset="0"/>
              </a:rPr>
              <a:t>Baníkem</a:t>
            </a:r>
            <a:r>
              <a:rPr lang="cs-CZ" b="0" dirty="0" smtClean="0">
                <a:latin typeface="Arial" pitchFamily="34" charset="0"/>
                <a:cs typeface="Arial" pitchFamily="34" charset="0"/>
              </a:rPr>
              <a:t> U16. O naší prohře 5:2 se rozhodlo už v prvním poločase.  Domácí vyhráli zaslouženě, i když jsme zde na těžkém a nepřipraveném terénu špatný dojem nezanechali. Z bojů o první čtyři místa v turnaji jsme vypadli, ale stále byla šance ještě skončit na 5. místě. Základním předpokladem, ale bylo vítězství nad FK Litvínov 21.2.2015 na jeho hřišti. Ve vyrovnaném utkání jsme však vstřelili o branku méně než soupeř a prohráli 2:1.  Dvě porážky v řadě nás odsoudili k zápasu o 7. místo, který se hrál až po našem návratu ze soustředění. Než jsme se ale na něj vydali, tak jsme  stihli odehrát zápas na umělce v Roudnici </a:t>
            </a:r>
            <a:r>
              <a:rPr lang="cs-CZ" b="0" dirty="0" err="1" smtClean="0">
                <a:latin typeface="Arial" pitchFamily="34" charset="0"/>
                <a:cs typeface="Arial" pitchFamily="34" charset="0"/>
              </a:rPr>
              <a:t>n.L.</a:t>
            </a:r>
            <a:r>
              <a:rPr lang="cs-CZ" b="0" dirty="0" smtClean="0">
                <a:latin typeface="Arial" pitchFamily="34" charset="0"/>
                <a:cs typeface="Arial" pitchFamily="34" charset="0"/>
              </a:rPr>
              <a:t> s účastníkem okresního přeboru dospělých FK Polepy. Předváděli jsme pohledný fotbal, ale to základní úspěšná střelba tomu chyběla a nakonec jsme byli rádi za remízu 2:2, když už jsme 2:0 prohrávali. Pak jsme na jarní prázdniny v sobotu 1. března vyrazili společně s ostatními mužstvy mládeže na soustředění do Sloupe v Čechách. Ani zde jsme zápasově neodpočívali a hned den po příjezdu jsme se v neděli utkali s dorostenci z Mimoně  </a:t>
            </a:r>
            <a:endParaRPr lang="cs-CZ" sz="1400" b="0" dirty="0" smtClean="0">
              <a:latin typeface="Arial" pitchFamily="34" charset="0"/>
              <a:cs typeface="Arial" pitchFamily="34" charset="0"/>
            </a:endParaRPr>
          </a:p>
        </p:txBody>
      </p:sp>
      <p:sp>
        <p:nvSpPr>
          <p:cNvPr id="5" name="Obdélník 4"/>
          <p:cNvSpPr/>
          <p:nvPr/>
        </p:nvSpPr>
        <p:spPr>
          <a:xfrm>
            <a:off x="174948" y="163116"/>
            <a:ext cx="4680520" cy="1368152"/>
          </a:xfrm>
          <a:prstGeom prst="rect">
            <a:avLst/>
          </a:prstGeom>
          <a:solidFill>
            <a:srgbClr val="FFFF00"/>
          </a:solidFill>
          <a:ln w="38100" cap="rnd" cmpd="dbl">
            <a:solidFill>
              <a:schemeClr val="tx1"/>
            </a:solidFill>
            <a:prstDash val="sysDash"/>
            <a:miter lim="800000"/>
          </a:ln>
        </p:spPr>
        <p:txBody>
          <a:bodyPr wrap="square" lIns="91440" tIns="45720" rIns="91440" bIns="45720">
            <a:spAutoFit/>
          </a:bodyPr>
          <a:lstStyle/>
          <a:p>
            <a:pPr algn="ctr"/>
            <a:r>
              <a:rPr lang="cs-CZ" sz="4000" b="1" cap="none" spc="50" dirty="0" smtClean="0">
                <a:ln w="19050" cmpd="sng">
                  <a:solidFill>
                    <a:schemeClr val="accent6">
                      <a:satMod val="120000"/>
                      <a:shade val="80000"/>
                    </a:schemeClr>
                  </a:solidFill>
                  <a:prstDash val="solid"/>
                </a:ln>
                <a:gradFill>
                  <a:gsLst>
                    <a:gs pos="0">
                      <a:srgbClr val="FF3399"/>
                    </a:gs>
                    <a:gs pos="25000">
                      <a:srgbClr val="FF6633"/>
                    </a:gs>
                    <a:gs pos="50000">
                      <a:srgbClr val="FFFF00"/>
                    </a:gs>
                    <a:gs pos="75000">
                      <a:srgbClr val="01A78F"/>
                    </a:gs>
                    <a:gs pos="100000">
                      <a:srgbClr val="3366FF"/>
                    </a:gs>
                  </a:gsLst>
                  <a:lin ang="5400000" scaled="0"/>
                </a:gradFill>
                <a:effectLst>
                  <a:glow rad="53100">
                    <a:schemeClr val="accent6">
                      <a:satMod val="180000"/>
                      <a:alpha val="30000"/>
                    </a:schemeClr>
                  </a:glow>
                  <a:outerShdw blurRad="50800" dist="38100" dir="5400000" algn="t" rotWithShape="0">
                    <a:prstClr val="black">
                      <a:alpha val="40000"/>
                    </a:prstClr>
                  </a:outerShdw>
                </a:effectLst>
              </a:rPr>
              <a:t>Okénko do minulosti</a:t>
            </a:r>
            <a:endParaRPr lang="cs-CZ" sz="4000" b="1" cap="none" spc="50" dirty="0">
              <a:ln w="19050" cmpd="sng">
                <a:solidFill>
                  <a:schemeClr val="accent6">
                    <a:satMod val="120000"/>
                    <a:shade val="80000"/>
                  </a:schemeClr>
                </a:solidFill>
                <a:prstDash val="solid"/>
              </a:ln>
              <a:gradFill>
                <a:gsLst>
                  <a:gs pos="0">
                    <a:srgbClr val="FF3399"/>
                  </a:gs>
                  <a:gs pos="25000">
                    <a:srgbClr val="FF6633"/>
                  </a:gs>
                  <a:gs pos="50000">
                    <a:srgbClr val="FFFF00"/>
                  </a:gs>
                  <a:gs pos="75000">
                    <a:srgbClr val="01A78F"/>
                  </a:gs>
                  <a:gs pos="100000">
                    <a:srgbClr val="3366FF"/>
                  </a:gs>
                </a:gsLst>
                <a:lin ang="5400000" scaled="0"/>
              </a:gradFill>
              <a:effectLst>
                <a:glow rad="53100">
                  <a:schemeClr val="accent6">
                    <a:satMod val="180000"/>
                    <a:alpha val="30000"/>
                  </a:schemeClr>
                </a:glow>
                <a:outerShdw blurRad="50800" dist="38100" dir="5400000" algn="t" rotWithShape="0">
                  <a:prstClr val="black">
                    <a:alpha val="40000"/>
                  </a:prstClr>
                </a:outerShdw>
              </a:effectLst>
            </a:endParaRPr>
          </a:p>
        </p:txBody>
      </p:sp>
      <p:pic>
        <p:nvPicPr>
          <p:cNvPr id="9229" name="Picture 13"/>
          <p:cNvPicPr>
            <a:picLocks noChangeAspect="1" noChangeArrowheads="1"/>
          </p:cNvPicPr>
          <p:nvPr/>
        </p:nvPicPr>
        <p:blipFill>
          <a:blip r:embed="rId4" cstate="print"/>
          <a:srcRect/>
          <a:stretch>
            <a:fillRect/>
          </a:stretch>
        </p:blipFill>
        <p:spPr bwMode="auto">
          <a:xfrm>
            <a:off x="174948" y="1603276"/>
            <a:ext cx="4752528" cy="2880319"/>
          </a:xfrm>
          <a:prstGeom prst="rect">
            <a:avLst/>
          </a:prstGeom>
          <a:noFill/>
          <a:ln w="9525">
            <a:noFill/>
            <a:miter lim="800000"/>
            <a:headEnd/>
            <a:tailEnd/>
          </a:ln>
        </p:spPr>
      </p:pic>
      <p:sp>
        <p:nvSpPr>
          <p:cNvPr id="10" name="TextovéPole 9"/>
          <p:cNvSpPr txBox="1"/>
          <p:nvPr/>
        </p:nvSpPr>
        <p:spPr>
          <a:xfrm>
            <a:off x="3415308" y="3619500"/>
            <a:ext cx="1224136" cy="307777"/>
          </a:xfrm>
          <a:prstGeom prst="rect">
            <a:avLst/>
          </a:prstGeom>
          <a:solidFill>
            <a:srgbClr val="99FF66"/>
          </a:solidFill>
        </p:spPr>
        <p:txBody>
          <a:bodyPr wrap="square" rtlCol="0">
            <a:spAutoFit/>
          </a:bodyPr>
          <a:lstStyle/>
          <a:p>
            <a:pPr algn="ctr"/>
            <a:r>
              <a:rPr lang="cs-CZ" sz="1400" u="sng" dirty="0" smtClean="0">
                <a:latin typeface="Bookman Old Style" pitchFamily="18" charset="0"/>
              </a:rPr>
              <a:t>1.5.1968</a:t>
            </a:r>
          </a:p>
        </p:txBody>
      </p:sp>
      <p:pic>
        <p:nvPicPr>
          <p:cNvPr id="13" name="Picture 7"/>
          <p:cNvPicPr>
            <a:picLocks noChangeAspect="1" noChangeArrowheads="1"/>
          </p:cNvPicPr>
          <p:nvPr/>
        </p:nvPicPr>
        <p:blipFill>
          <a:blip r:embed="rId5" cstate="print"/>
          <a:srcRect/>
          <a:stretch>
            <a:fillRect/>
          </a:stretch>
        </p:blipFill>
        <p:spPr bwMode="auto">
          <a:xfrm>
            <a:off x="174948" y="4627612"/>
            <a:ext cx="4752528" cy="2180811"/>
          </a:xfrm>
          <a:prstGeom prst="rect">
            <a:avLst/>
          </a:prstGeom>
          <a:noFill/>
          <a:ln w="1">
            <a:noFill/>
            <a:miter lim="800000"/>
            <a:headEnd/>
            <a:tailEnd type="none" w="med" len="med"/>
          </a:ln>
          <a:effectLst/>
        </p:spPr>
      </p:pic>
      <p:sp>
        <p:nvSpPr>
          <p:cNvPr id="14" name="TextovéPole 13"/>
          <p:cNvSpPr txBox="1"/>
          <p:nvPr/>
        </p:nvSpPr>
        <p:spPr>
          <a:xfrm>
            <a:off x="1111052" y="6859860"/>
            <a:ext cx="2232248" cy="276999"/>
          </a:xfrm>
          <a:prstGeom prst="rect">
            <a:avLst/>
          </a:prstGeom>
          <a:solidFill>
            <a:schemeClr val="accent3">
              <a:lumMod val="95000"/>
            </a:schemeClr>
          </a:solidFill>
        </p:spPr>
        <p:txBody>
          <a:bodyPr wrap="square" rtlCol="0">
            <a:spAutoFit/>
          </a:bodyPr>
          <a:lstStyle/>
          <a:p>
            <a:pPr algn="ctr"/>
            <a:r>
              <a:rPr lang="cs-CZ" u="sng" dirty="0" smtClean="0">
                <a:latin typeface="Bookman Old Style" pitchFamily="18" charset="0"/>
              </a:rPr>
              <a:t>1971-1972</a:t>
            </a:r>
          </a:p>
        </p:txBody>
      </p:sp>
      <p:pic>
        <p:nvPicPr>
          <p:cNvPr id="9218" name="Picture 10"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19" name="Picture 9"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0" name="Picture 8"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1" name="Picture 7"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2" name="Picture 6"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3" name="Picture 5"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4" name="Picture 4"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5" name="Picture 3"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6" name="Picture 2"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7" name="Picture 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503540" y="1606689"/>
            <a:ext cx="468052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i="0" u="sng" strike="noStrike" cap="none" normalizeH="0" baseline="0" dirty="0" smtClean="0">
                <a:ln>
                  <a:solidFill>
                    <a:srgbClr val="0000FF"/>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SK </a:t>
            </a:r>
            <a:r>
              <a:rPr kumimoji="0" lang="cs-CZ" sz="2000" i="0" u="sng" strike="noStrike" cap="none" normalizeH="0" baseline="0" dirty="0" err="1" smtClean="0">
                <a:ln>
                  <a:solidFill>
                    <a:srgbClr val="0000FF"/>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Štětí</a:t>
            </a:r>
            <a:r>
              <a:rPr kumimoji="0" lang="cs-CZ" sz="2000" i="0" u="sng" strike="noStrike" cap="none" normalizeH="0" baseline="0" dirty="0" smtClean="0">
                <a:ln>
                  <a:solidFill>
                    <a:srgbClr val="0000FF"/>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 ASK Lovosice</a:t>
            </a:r>
            <a:endParaRPr kumimoji="0" lang="cs-CZ" sz="800" i="0" u="none" strike="noStrike" cap="none" normalizeH="0" baseline="0" dirty="0" smtClean="0">
              <a:ln>
                <a:solidFill>
                  <a:srgbClr val="0000FF"/>
                </a:solid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i="0" u="sng" strike="noStrike" cap="none" normalizeH="0" baseline="0" dirty="0" smtClean="0">
                <a:ln>
                  <a:solidFill>
                    <a:srgbClr val="0000FF"/>
                  </a:solid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2:1(1:1)   28.3.2015 15.kolo</a:t>
            </a:r>
            <a:endParaRPr kumimoji="0" lang="cs-CZ" sz="800" i="0" u="none" strike="noStrike" cap="none" normalizeH="0" baseline="0" dirty="0" smtClean="0">
              <a:ln>
                <a:solidFill>
                  <a:srgbClr val="0000FF"/>
                </a:solid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Žádný lehký soupeř nečekal naše dorostence na úvod jarní části soutěže. Jako vedoucí mužstvo tabulky jsme byli považováni za favorita, ale dění na hřišti papírové předpoklady rychle změnilo.  Byly to Lovosice, kdo měl v úvodu míč na kopačkách a snažil se rozebrat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štětskou</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obranu. Domácí hráči se poprvé dostali do vápna soupeře až po dlouhém centru, kde si míč hezky zpracoval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Horváth</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hned z toho byla vedoucí branka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1:0. Hosté i nadále pokračovali v aktivní hře. Hra fotbalistů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připomínala probouzejícího se medvěda po zimním spánku. Kombinace vázla a u míče byl vždy dříve protivník. Jinak ale na hřišti moc fotbalu ke koukání nebylo. Až v závěru poločasu se diskutovalo, zda měla být proti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nařízena penalta při osobním souboji v pokutovém území. Hosté se vyrovnání ještě v první půli přeci jenom dočkali. Míč z trestného kopu přistal u zadní tyče na hlavě jednoho z hráčů Lovosic a náhradník v brance za zraněného Matěje Svobodu, navrátilec z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Hoštky</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Lukáš Urbánek si musel do branky dojít pro míč .(1:1). Vedení jsme si vzali v úvodu druhé půle rychle zpátky. Konkrétně v 51. minutě, kdy si kličkou poradil s obráncem Marek a nádherným dloubákem překonal brankáře Jana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Zdvořáka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další části jsme se zakopali hluboko na vlastní polovině a zkoušeli vyrážet dopředu. Hosté neustále bušili na vrata, ale naše branka se stále neotvírala. Naopak to byl náš kolektiv, který udeřil po rychlém útoku Marka, který však svoji druhou branku nevstřelil.  Hosté hrozili z volných přímých kopů, ale Urbánek v brance zachoval vždy klid a se vším si poradil. 6. minut před koncem mohl klid do naší hry přinést Jan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Grepl</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ale ve 100% šanci brankáře neprostřelil. Rozhodčí nakonec ještě nastavoval 5 minut, ale ani to soupeři nepomohlo k vyrovnání. Trenér domácího celku byl po zápase z výkonu svého mužstva hodně rozčarován. Takto špatně své svěřence už dlouho hrát neviděl. O to více, to mrzelo našeho soupeře, že nevyužil nepovedený výkon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štětského</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mužstva  k zisku bodů.</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Branky:</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Horváth</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 Marek 1</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Sestava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Urbánek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Koráň</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Sviták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Elicer</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Beruška, Srba,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Feko</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Balaštík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Horváth</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cs-CZ" sz="1000" b="0" dirty="0" smtClean="0">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Danč</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Marek, Podstavec, Bidlo, Nedomlel, Jan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Grepl</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Vála</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Trenér</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.Podhorský,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R.Švejdar</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Rozhodčí: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Milan Blažek</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ovéPole 4"/>
          <p:cNvSpPr txBox="1"/>
          <p:nvPr/>
        </p:nvSpPr>
        <p:spPr>
          <a:xfrm>
            <a:off x="5503540" y="182216"/>
            <a:ext cx="4752528" cy="1384995"/>
          </a:xfrm>
          <a:prstGeom prst="rect">
            <a:avLst/>
          </a:prstGeom>
          <a:blipFill>
            <a:blip r:embed="rId2" cstate="print"/>
            <a:stretch>
              <a:fillRect/>
            </a:stretch>
          </a:blipFill>
        </p:spPr>
        <p:txBody>
          <a:bodyPr wrap="square" rtlCol="0">
            <a:spAutoFit/>
          </a:bodyPr>
          <a:lstStyle/>
          <a:p>
            <a:pPr algn="ctr"/>
            <a:r>
              <a:rPr lang="cs-CZ" sz="1400" dirty="0" smtClean="0">
                <a:solidFill>
                  <a:srgbClr val="FF0000"/>
                </a:solidFill>
                <a:latin typeface="Bookman Old Style" pitchFamily="18" charset="0"/>
              </a:rPr>
              <a:t>Hráči chybovali, vázla souvislejší kombinace a trenéři jen kroutili hlavami, co se s jejich hráči děje. Po předvedeném výkonu mělo vítězství nad 4. celkem tabulky  cenu zlata a udrželo nás na čele tabulky I. A třídy. </a:t>
            </a:r>
            <a:r>
              <a:rPr lang="cs-CZ" sz="1400" dirty="0" smtClean="0">
                <a:solidFill>
                  <a:schemeClr val="accent1">
                    <a:lumMod val="50000"/>
                  </a:schemeClr>
                </a:solidFill>
                <a:latin typeface="Bookman Old Style" pitchFamily="18" charset="0"/>
              </a:rPr>
              <a:t>Dnešní zápas v Chlumci se z důvodu sněhu na hřišti odkládá</a:t>
            </a:r>
          </a:p>
        </p:txBody>
      </p:sp>
      <p:graphicFrame>
        <p:nvGraphicFramePr>
          <p:cNvPr id="6" name="Tabulka 5"/>
          <p:cNvGraphicFramePr>
            <a:graphicFrameLocks noGrp="1"/>
          </p:cNvGraphicFramePr>
          <p:nvPr/>
        </p:nvGraphicFramePr>
        <p:xfrm>
          <a:off x="174948" y="235124"/>
          <a:ext cx="4241800" cy="3508634"/>
        </p:xfrm>
        <a:graphic>
          <a:graphicData uri="http://schemas.openxmlformats.org/drawingml/2006/table">
            <a:tbl>
              <a:tblPr/>
              <a:tblGrid>
                <a:gridCol w="1360039">
                  <a:extLst>
                    <a:ext uri="{9D8B030D-6E8A-4147-A177-3AD203B41FA5}">
                      <a16:colId xmlns:a16="http://schemas.microsoft.com/office/drawing/2014/main" val="20000"/>
                    </a:ext>
                  </a:extLst>
                </a:gridCol>
                <a:gridCol w="1090567">
                  <a:extLst>
                    <a:ext uri="{9D8B030D-6E8A-4147-A177-3AD203B41FA5}">
                      <a16:colId xmlns:a16="http://schemas.microsoft.com/office/drawing/2014/main" val="20001"/>
                    </a:ext>
                  </a:extLst>
                </a:gridCol>
                <a:gridCol w="1169824">
                  <a:extLst>
                    <a:ext uri="{9D8B030D-6E8A-4147-A177-3AD203B41FA5}">
                      <a16:colId xmlns:a16="http://schemas.microsoft.com/office/drawing/2014/main" val="20002"/>
                    </a:ext>
                  </a:extLst>
                </a:gridCol>
                <a:gridCol w="621370">
                  <a:extLst>
                    <a:ext uri="{9D8B030D-6E8A-4147-A177-3AD203B41FA5}">
                      <a16:colId xmlns:a16="http://schemas.microsoft.com/office/drawing/2014/main" val="20003"/>
                    </a:ext>
                  </a:extLst>
                </a:gridCol>
              </a:tblGrid>
              <a:tr h="312167">
                <a:tc gridSpan="4">
                  <a:txBody>
                    <a:bodyPr/>
                    <a:lstStyle/>
                    <a:p>
                      <a:pPr algn="ctr" fontAlgn="ctr"/>
                      <a:r>
                        <a:rPr lang="cs-CZ" sz="1600" b="1" i="0" u="none" strike="noStrike" dirty="0">
                          <a:solidFill>
                            <a:srgbClr val="000099"/>
                          </a:solidFill>
                          <a:latin typeface="Imprint MT Shadow" pitchFamily="82" charset="0"/>
                        </a:rPr>
                        <a:t>Výsledky 15.kola I.A třídy dorostu 28.-29.3.2015</a:t>
                      </a:r>
                    </a:p>
                  </a:txBody>
                  <a:tcPr marL="9525" marR="9525" marT="9525" marB="0" anchor="ctr">
                    <a:lnL>
                      <a:noFill/>
                    </a:lnL>
                    <a:lnR>
                      <a:noFill/>
                    </a:lnR>
                    <a:lnT>
                      <a:noFill/>
                    </a:lnT>
                    <a:lnB>
                      <a:noFill/>
                    </a:lnB>
                    <a:solidFill>
                      <a:srgbClr val="FFFF99"/>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08111">
                <a:tc>
                  <a:txBody>
                    <a:bodyPr/>
                    <a:lstStyle/>
                    <a:p>
                      <a:pPr algn="ctr" fontAlgn="ctr"/>
                      <a:r>
                        <a:rPr lang="cs-CZ" sz="1200" b="1" i="0" u="none" strike="noStrike">
                          <a:solidFill>
                            <a:srgbClr val="000000"/>
                          </a:solidFill>
                          <a:latin typeface="Baskerville Old Face"/>
                        </a:rPr>
                        <a:t>Jílové</a:t>
                      </a:r>
                    </a:p>
                  </a:txBody>
                  <a:tcPr marL="9525" marR="9525" marT="9525" marB="0" anchor="ctr">
                    <a:lnL>
                      <a:noFill/>
                    </a:lnL>
                    <a:lnR>
                      <a:noFill/>
                    </a:lnR>
                    <a:lnT>
                      <a:noFill/>
                    </a:lnT>
                    <a:lnB>
                      <a:noFill/>
                    </a:lnB>
                    <a:solidFill>
                      <a:srgbClr val="CCFFCC"/>
                    </a:solidFill>
                  </a:tcPr>
                </a:tc>
                <a:tc>
                  <a:txBody>
                    <a:bodyPr/>
                    <a:lstStyle/>
                    <a:p>
                      <a:pPr algn="ctr" fontAlgn="ctr"/>
                      <a:r>
                        <a:rPr lang="cs-CZ" sz="1200" b="1" i="0" u="none" strike="noStrike">
                          <a:solidFill>
                            <a:srgbClr val="000000"/>
                          </a:solidFill>
                          <a:latin typeface="Baskerville Old Face"/>
                        </a:rPr>
                        <a:t>Brozany</a:t>
                      </a:r>
                    </a:p>
                  </a:txBody>
                  <a:tcPr marL="9525" marR="9525" marT="9525" marB="0" anchor="ctr">
                    <a:lnL>
                      <a:noFill/>
                    </a:lnL>
                    <a:lnR>
                      <a:noFill/>
                    </a:lnR>
                    <a:lnT>
                      <a:noFill/>
                    </a:lnT>
                    <a:lnB>
                      <a:noFill/>
                    </a:lnB>
                    <a:solidFill>
                      <a:srgbClr val="CCFFCC"/>
                    </a:solidFill>
                  </a:tcPr>
                </a:tc>
                <a:tc gridSpan="2">
                  <a:txBody>
                    <a:bodyPr/>
                    <a:lstStyle/>
                    <a:p>
                      <a:pPr algn="ctr" fontAlgn="ctr"/>
                      <a:r>
                        <a:rPr lang="cs-CZ" sz="1200" b="1" i="0" u="none" strike="noStrike" dirty="0" smtClean="0">
                          <a:solidFill>
                            <a:srgbClr val="000000"/>
                          </a:solidFill>
                          <a:latin typeface="Baskerville Old Face"/>
                        </a:rPr>
                        <a:t>1:4(1:0)</a:t>
                      </a:r>
                      <a:r>
                        <a:rPr lang="cs-CZ" sz="1200" b="1" i="0" u="none" strike="noStrike" dirty="0">
                          <a:solidFill>
                            <a:srgbClr val="000000"/>
                          </a:solidFill>
                          <a:latin typeface="Baskerville Old Face"/>
                        </a:rPr>
                        <a:t> </a:t>
                      </a:r>
                    </a:p>
                  </a:txBody>
                  <a:tcPr marL="9525" marR="9525" marT="9525" marB="0" anchor="ctr">
                    <a:lnL>
                      <a:noFill/>
                    </a:lnL>
                    <a:lnR>
                      <a:noFill/>
                    </a:lnR>
                    <a:lnT>
                      <a:noFill/>
                    </a:lnT>
                    <a:lnB>
                      <a:noFill/>
                    </a:lnB>
                    <a:solidFill>
                      <a:srgbClr val="CCFFCC"/>
                    </a:solidFill>
                  </a:tcPr>
                </a:tc>
                <a:tc hMerge="1">
                  <a:txBody>
                    <a:bodyPr/>
                    <a:lstStyle/>
                    <a:p>
                      <a:endParaRPr lang="cs-CZ"/>
                    </a:p>
                  </a:txBody>
                  <a:tcPr/>
                </a:tc>
                <a:extLst>
                  <a:ext uri="{0D108BD9-81ED-4DB2-BD59-A6C34878D82A}">
                    <a16:rowId xmlns:a16="http://schemas.microsoft.com/office/drawing/2014/main" val="10001"/>
                  </a:ext>
                </a:extLst>
              </a:tr>
              <a:tr h="208111">
                <a:tc>
                  <a:txBody>
                    <a:bodyPr/>
                    <a:lstStyle/>
                    <a:p>
                      <a:pPr algn="ctr" fontAlgn="ctr"/>
                      <a:r>
                        <a:rPr lang="cs-CZ" sz="1200" b="1" i="0" u="none" strike="noStrike">
                          <a:solidFill>
                            <a:srgbClr val="000000"/>
                          </a:solidFill>
                          <a:latin typeface="Baskerville Old Face"/>
                        </a:rPr>
                        <a:t>V.Šenov</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Baskerville Old Face"/>
                        </a:rPr>
                        <a:t>Benešov</a:t>
                      </a:r>
                    </a:p>
                  </a:txBody>
                  <a:tcPr marL="9525" marR="9525" marT="9525" marB="0" anchor="ctr">
                    <a:lnL>
                      <a:noFill/>
                    </a:lnL>
                    <a:lnR>
                      <a:noFill/>
                    </a:lnR>
                    <a:lnT>
                      <a:noFill/>
                    </a:lnT>
                    <a:lnB>
                      <a:noFill/>
                    </a:lnB>
                    <a:solidFill>
                      <a:srgbClr val="CCFFFF"/>
                    </a:solidFill>
                  </a:tcPr>
                </a:tc>
                <a:tc gridSpan="2">
                  <a:txBody>
                    <a:bodyPr/>
                    <a:lstStyle/>
                    <a:p>
                      <a:pPr algn="ctr" fontAlgn="ctr"/>
                      <a:r>
                        <a:rPr lang="cs-CZ" sz="1200" b="1" i="0" u="none" strike="noStrike" dirty="0">
                          <a:solidFill>
                            <a:srgbClr val="000000"/>
                          </a:solidFill>
                          <a:latin typeface="Baskerville Old Face"/>
                        </a:rPr>
                        <a:t> </a:t>
                      </a:r>
                      <a:r>
                        <a:rPr lang="cs-CZ" sz="1200" b="1" i="0" u="none" strike="noStrike" dirty="0" smtClean="0">
                          <a:solidFill>
                            <a:srgbClr val="000000"/>
                          </a:solidFill>
                          <a:latin typeface="Baskerville Old Face"/>
                        </a:rPr>
                        <a:t>5:1(4:0)</a:t>
                      </a:r>
                      <a:endParaRPr lang="cs-CZ" sz="1200" b="1" i="0" u="none" strike="noStrike" dirty="0">
                        <a:solidFill>
                          <a:srgbClr val="000000"/>
                        </a:solidFill>
                        <a:latin typeface="Baskerville Old Face"/>
                      </a:endParaRPr>
                    </a:p>
                  </a:txBody>
                  <a:tcPr marL="9525" marR="9525" marT="9525" marB="0" anchor="ctr">
                    <a:lnL>
                      <a:noFill/>
                    </a:lnL>
                    <a:lnR>
                      <a:noFill/>
                    </a:lnR>
                    <a:lnT>
                      <a:noFill/>
                    </a:lnT>
                    <a:lnB>
                      <a:noFill/>
                    </a:lnB>
                    <a:solidFill>
                      <a:srgbClr val="CCFFFF"/>
                    </a:solidFill>
                  </a:tcPr>
                </a:tc>
                <a:tc hMerge="1">
                  <a:txBody>
                    <a:bodyPr/>
                    <a:lstStyle/>
                    <a:p>
                      <a:endParaRPr lang="cs-CZ"/>
                    </a:p>
                  </a:txBody>
                  <a:tcPr/>
                </a:tc>
                <a:extLst>
                  <a:ext uri="{0D108BD9-81ED-4DB2-BD59-A6C34878D82A}">
                    <a16:rowId xmlns:a16="http://schemas.microsoft.com/office/drawing/2014/main" val="10002"/>
                  </a:ext>
                </a:extLst>
              </a:tr>
              <a:tr h="208111">
                <a:tc>
                  <a:txBody>
                    <a:bodyPr/>
                    <a:lstStyle/>
                    <a:p>
                      <a:pPr algn="ctr" fontAlgn="ctr"/>
                      <a:r>
                        <a:rPr lang="cs-CZ" sz="1200" b="1" i="0" u="none" strike="noStrike" dirty="0">
                          <a:solidFill>
                            <a:srgbClr val="000000"/>
                          </a:solidFill>
                          <a:latin typeface="Baskerville Old Face"/>
                        </a:rPr>
                        <a:t>Březiny</a:t>
                      </a:r>
                    </a:p>
                  </a:txBody>
                  <a:tcPr marL="9525" marR="9525" marT="9525" marB="0" anchor="ctr">
                    <a:lnL>
                      <a:noFill/>
                    </a:lnL>
                    <a:lnR>
                      <a:noFill/>
                    </a:lnR>
                    <a:lnT>
                      <a:noFill/>
                    </a:lnT>
                    <a:lnB>
                      <a:noFill/>
                    </a:lnB>
                    <a:solidFill>
                      <a:srgbClr val="CCFFCC"/>
                    </a:solidFill>
                  </a:tcPr>
                </a:tc>
                <a:tc>
                  <a:txBody>
                    <a:bodyPr/>
                    <a:lstStyle/>
                    <a:p>
                      <a:pPr algn="ctr" fontAlgn="ctr"/>
                      <a:r>
                        <a:rPr lang="cs-CZ" sz="1200" b="1" i="0" u="none" strike="noStrike">
                          <a:solidFill>
                            <a:srgbClr val="000000"/>
                          </a:solidFill>
                          <a:latin typeface="Baskerville Old Face"/>
                        </a:rPr>
                        <a:t>Mšené L.</a:t>
                      </a:r>
                    </a:p>
                  </a:txBody>
                  <a:tcPr marL="9525" marR="9525" marT="9525" marB="0" anchor="ctr">
                    <a:lnL>
                      <a:noFill/>
                    </a:lnL>
                    <a:lnR>
                      <a:noFill/>
                    </a:lnR>
                    <a:lnT>
                      <a:noFill/>
                    </a:lnT>
                    <a:lnB>
                      <a:noFill/>
                    </a:lnB>
                    <a:solidFill>
                      <a:srgbClr val="CCFFCC"/>
                    </a:solidFill>
                  </a:tcPr>
                </a:tc>
                <a:tc gridSpan="2">
                  <a:txBody>
                    <a:bodyPr/>
                    <a:lstStyle/>
                    <a:p>
                      <a:pPr algn="ctr" fontAlgn="ctr"/>
                      <a:r>
                        <a:rPr lang="cs-CZ" sz="1200" b="1" i="0" u="none" strike="noStrike" dirty="0" smtClean="0">
                          <a:solidFill>
                            <a:srgbClr val="000000"/>
                          </a:solidFill>
                          <a:latin typeface="Baskerville Old Face"/>
                        </a:rPr>
                        <a:t>0:5(0:1)</a:t>
                      </a:r>
                      <a:r>
                        <a:rPr lang="cs-CZ" sz="1200" b="1" i="0" u="none" strike="noStrike" dirty="0">
                          <a:solidFill>
                            <a:srgbClr val="000000"/>
                          </a:solidFill>
                          <a:latin typeface="Baskerville Old Face"/>
                        </a:rPr>
                        <a:t> </a:t>
                      </a:r>
                    </a:p>
                  </a:txBody>
                  <a:tcPr marL="9525" marR="9525" marT="9525" marB="0" anchor="ctr">
                    <a:lnL>
                      <a:noFill/>
                    </a:lnL>
                    <a:lnR>
                      <a:noFill/>
                    </a:lnR>
                    <a:lnT>
                      <a:noFill/>
                    </a:lnT>
                    <a:lnB>
                      <a:noFill/>
                    </a:lnB>
                    <a:solidFill>
                      <a:srgbClr val="CCFFCC"/>
                    </a:solidFill>
                  </a:tcPr>
                </a:tc>
                <a:tc hMerge="1">
                  <a:txBody>
                    <a:bodyPr/>
                    <a:lstStyle/>
                    <a:p>
                      <a:endParaRPr lang="cs-CZ"/>
                    </a:p>
                  </a:txBody>
                  <a:tcPr/>
                </a:tc>
                <a:extLst>
                  <a:ext uri="{0D108BD9-81ED-4DB2-BD59-A6C34878D82A}">
                    <a16:rowId xmlns:a16="http://schemas.microsoft.com/office/drawing/2014/main" val="10003"/>
                  </a:ext>
                </a:extLst>
              </a:tr>
              <a:tr h="208111">
                <a:tc>
                  <a:txBody>
                    <a:bodyPr/>
                    <a:lstStyle/>
                    <a:p>
                      <a:pPr algn="ctr" fontAlgn="ctr"/>
                      <a:r>
                        <a:rPr lang="cs-CZ" sz="1200" b="1" i="0" u="none" strike="noStrike">
                          <a:solidFill>
                            <a:srgbClr val="000000"/>
                          </a:solidFill>
                          <a:latin typeface="Baskerville Old Face"/>
                        </a:rPr>
                        <a:t>Svádov</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Baskerville Old Face"/>
                        </a:rPr>
                        <a:t>Novosedlice</a:t>
                      </a:r>
                    </a:p>
                  </a:txBody>
                  <a:tcPr marL="9525" marR="9525" marT="9525" marB="0" anchor="ctr">
                    <a:lnL>
                      <a:noFill/>
                    </a:lnL>
                    <a:lnR>
                      <a:noFill/>
                    </a:lnR>
                    <a:lnT>
                      <a:noFill/>
                    </a:lnT>
                    <a:lnB>
                      <a:noFill/>
                    </a:lnB>
                    <a:solidFill>
                      <a:srgbClr val="CCFFFF"/>
                    </a:solidFill>
                  </a:tcPr>
                </a:tc>
                <a:tc gridSpan="2">
                  <a:txBody>
                    <a:bodyPr/>
                    <a:lstStyle/>
                    <a:p>
                      <a:pPr algn="ctr" fontAlgn="ctr"/>
                      <a:r>
                        <a:rPr lang="cs-CZ" sz="1200" b="1" i="0" u="none" strike="noStrike" dirty="0" smtClean="0">
                          <a:solidFill>
                            <a:srgbClr val="000000"/>
                          </a:solidFill>
                          <a:latin typeface="Baskerville Old Face"/>
                        </a:rPr>
                        <a:t>15:1(6:0)</a:t>
                      </a:r>
                      <a:r>
                        <a:rPr lang="cs-CZ" sz="1200" b="1" i="0" u="none" strike="noStrike" dirty="0">
                          <a:solidFill>
                            <a:srgbClr val="000000"/>
                          </a:solidFill>
                          <a:latin typeface="Baskerville Old Face"/>
                        </a:rPr>
                        <a:t> </a:t>
                      </a:r>
                    </a:p>
                  </a:txBody>
                  <a:tcPr marL="9525" marR="9525" marT="9525" marB="0" anchor="ctr">
                    <a:lnL>
                      <a:noFill/>
                    </a:lnL>
                    <a:lnR>
                      <a:noFill/>
                    </a:lnR>
                    <a:lnT>
                      <a:noFill/>
                    </a:lnT>
                    <a:lnB>
                      <a:noFill/>
                    </a:lnB>
                    <a:solidFill>
                      <a:srgbClr val="CCFFFF"/>
                    </a:solidFill>
                  </a:tcPr>
                </a:tc>
                <a:tc hMerge="1">
                  <a:txBody>
                    <a:bodyPr/>
                    <a:lstStyle/>
                    <a:p>
                      <a:endParaRPr lang="cs-CZ"/>
                    </a:p>
                  </a:txBody>
                  <a:tcPr/>
                </a:tc>
                <a:extLst>
                  <a:ext uri="{0D108BD9-81ED-4DB2-BD59-A6C34878D82A}">
                    <a16:rowId xmlns:a16="http://schemas.microsoft.com/office/drawing/2014/main" val="10004"/>
                  </a:ext>
                </a:extLst>
              </a:tr>
              <a:tr h="208111">
                <a:tc>
                  <a:txBody>
                    <a:bodyPr/>
                    <a:lstStyle/>
                    <a:p>
                      <a:pPr algn="ctr" fontAlgn="ctr"/>
                      <a:r>
                        <a:rPr lang="cs-CZ" sz="1200" b="1" i="0" u="none" strike="noStrike">
                          <a:solidFill>
                            <a:srgbClr val="000000"/>
                          </a:solidFill>
                          <a:latin typeface="Baskerville Old Face"/>
                        </a:rPr>
                        <a:t>Mojžíř</a:t>
                      </a:r>
                    </a:p>
                  </a:txBody>
                  <a:tcPr marL="9525" marR="9525" marT="9525" marB="0" anchor="ctr">
                    <a:lnL>
                      <a:noFill/>
                    </a:lnL>
                    <a:lnR>
                      <a:noFill/>
                    </a:lnR>
                    <a:lnT>
                      <a:noFill/>
                    </a:lnT>
                    <a:lnB>
                      <a:noFill/>
                    </a:lnB>
                    <a:solidFill>
                      <a:srgbClr val="CCFFCC"/>
                    </a:solidFill>
                  </a:tcPr>
                </a:tc>
                <a:tc>
                  <a:txBody>
                    <a:bodyPr/>
                    <a:lstStyle/>
                    <a:p>
                      <a:pPr algn="ctr" fontAlgn="ctr"/>
                      <a:r>
                        <a:rPr lang="cs-CZ" sz="1200" b="1" i="0" u="none" strike="noStrike">
                          <a:solidFill>
                            <a:srgbClr val="000000"/>
                          </a:solidFill>
                          <a:latin typeface="Baskerville Old Face"/>
                        </a:rPr>
                        <a:t>Skorotice</a:t>
                      </a:r>
                    </a:p>
                  </a:txBody>
                  <a:tcPr marL="9525" marR="9525" marT="9525" marB="0" anchor="ctr">
                    <a:lnL>
                      <a:noFill/>
                    </a:lnL>
                    <a:lnR>
                      <a:noFill/>
                    </a:lnR>
                    <a:lnT>
                      <a:noFill/>
                    </a:lnT>
                    <a:lnB>
                      <a:noFill/>
                    </a:lnB>
                    <a:solidFill>
                      <a:srgbClr val="CCFFCC"/>
                    </a:solidFill>
                  </a:tcPr>
                </a:tc>
                <a:tc gridSpan="2">
                  <a:txBody>
                    <a:bodyPr/>
                    <a:lstStyle/>
                    <a:p>
                      <a:pPr algn="ctr" fontAlgn="ctr"/>
                      <a:r>
                        <a:rPr lang="cs-CZ" sz="1200" b="1" i="0" u="none" strike="noStrike" dirty="0" smtClean="0">
                          <a:solidFill>
                            <a:srgbClr val="000000"/>
                          </a:solidFill>
                          <a:latin typeface="Baskerville Old Face"/>
                        </a:rPr>
                        <a:t>0:1(0:0)</a:t>
                      </a:r>
                      <a:r>
                        <a:rPr lang="cs-CZ" sz="1200" b="1" i="0" u="none" strike="noStrike" dirty="0">
                          <a:solidFill>
                            <a:srgbClr val="000000"/>
                          </a:solidFill>
                          <a:latin typeface="Baskerville Old Face"/>
                        </a:rPr>
                        <a:t> </a:t>
                      </a:r>
                    </a:p>
                  </a:txBody>
                  <a:tcPr marL="9525" marR="9525" marT="9525" marB="0" anchor="ctr">
                    <a:lnL>
                      <a:noFill/>
                    </a:lnL>
                    <a:lnR>
                      <a:noFill/>
                    </a:lnR>
                    <a:lnT>
                      <a:noFill/>
                    </a:lnT>
                    <a:lnB>
                      <a:noFill/>
                    </a:lnB>
                    <a:solidFill>
                      <a:srgbClr val="CCFFCC"/>
                    </a:solidFill>
                  </a:tcPr>
                </a:tc>
                <a:tc hMerge="1">
                  <a:txBody>
                    <a:bodyPr/>
                    <a:lstStyle/>
                    <a:p>
                      <a:endParaRPr lang="cs-CZ"/>
                    </a:p>
                  </a:txBody>
                  <a:tcPr/>
                </a:tc>
                <a:extLst>
                  <a:ext uri="{0D108BD9-81ED-4DB2-BD59-A6C34878D82A}">
                    <a16:rowId xmlns:a16="http://schemas.microsoft.com/office/drawing/2014/main" val="10005"/>
                  </a:ext>
                </a:extLst>
              </a:tr>
              <a:tr h="208111">
                <a:tc>
                  <a:txBody>
                    <a:bodyPr/>
                    <a:lstStyle/>
                    <a:p>
                      <a:pPr algn="ctr" fontAlgn="ctr"/>
                      <a:r>
                        <a:rPr lang="cs-CZ" sz="1400" b="1" i="0" u="none" strike="noStrike" dirty="0" err="1">
                          <a:solidFill>
                            <a:srgbClr val="FF0000"/>
                          </a:solidFill>
                          <a:latin typeface="Baskerville Old Face"/>
                        </a:rPr>
                        <a:t>Štětí</a:t>
                      </a:r>
                      <a:endParaRPr lang="cs-CZ" sz="1400" b="1" i="0" u="none" strike="noStrike" dirty="0">
                        <a:solidFill>
                          <a:srgbClr val="FF0000"/>
                        </a:solidFill>
                        <a:latin typeface="Baskerville Old Face"/>
                      </a:endParaRP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0000"/>
                          </a:solidFill>
                          <a:latin typeface="Baskerville Old Face"/>
                        </a:rPr>
                        <a:t>Lovosice</a:t>
                      </a:r>
                    </a:p>
                  </a:txBody>
                  <a:tcPr marL="9525" marR="9525" marT="9525" marB="0" anchor="ctr">
                    <a:lnL>
                      <a:noFill/>
                    </a:lnL>
                    <a:lnR>
                      <a:noFill/>
                    </a:lnR>
                    <a:lnT>
                      <a:noFill/>
                    </a:lnT>
                    <a:lnB>
                      <a:noFill/>
                    </a:lnB>
                    <a:solidFill>
                      <a:srgbClr val="CCFFFF"/>
                    </a:solidFill>
                  </a:tcPr>
                </a:tc>
                <a:tc gridSpan="2">
                  <a:txBody>
                    <a:bodyPr/>
                    <a:lstStyle/>
                    <a:p>
                      <a:pPr algn="ctr" fontAlgn="ctr"/>
                      <a:r>
                        <a:rPr lang="cs-CZ" sz="1400" b="1" i="0" u="none" strike="noStrike" dirty="0" smtClean="0">
                          <a:solidFill>
                            <a:srgbClr val="FF0000"/>
                          </a:solidFill>
                          <a:latin typeface="Baskerville Old Face"/>
                        </a:rPr>
                        <a:t>2:1(1:1)</a:t>
                      </a:r>
                      <a:r>
                        <a:rPr lang="cs-CZ" sz="1400" b="1" i="0" u="none" strike="noStrike" dirty="0">
                          <a:solidFill>
                            <a:srgbClr val="FF0000"/>
                          </a:solidFill>
                          <a:latin typeface="Baskerville Old Face"/>
                        </a:rPr>
                        <a:t> </a:t>
                      </a:r>
                    </a:p>
                  </a:txBody>
                  <a:tcPr marL="9525" marR="9525" marT="9525" marB="0" anchor="ctr">
                    <a:lnL>
                      <a:noFill/>
                    </a:lnL>
                    <a:lnR>
                      <a:noFill/>
                    </a:lnR>
                    <a:lnT>
                      <a:noFill/>
                    </a:lnT>
                    <a:lnB>
                      <a:noFill/>
                    </a:lnB>
                    <a:solidFill>
                      <a:srgbClr val="CCFFFF"/>
                    </a:solidFill>
                  </a:tcPr>
                </a:tc>
                <a:tc hMerge="1">
                  <a:txBody>
                    <a:bodyPr/>
                    <a:lstStyle/>
                    <a:p>
                      <a:endParaRPr lang="cs-CZ"/>
                    </a:p>
                  </a:txBody>
                  <a:tcPr/>
                </a:tc>
                <a:extLst>
                  <a:ext uri="{0D108BD9-81ED-4DB2-BD59-A6C34878D82A}">
                    <a16:rowId xmlns:a16="http://schemas.microsoft.com/office/drawing/2014/main" val="10006"/>
                  </a:ext>
                </a:extLst>
              </a:tr>
              <a:tr h="208111">
                <a:tc>
                  <a:txBody>
                    <a:bodyPr/>
                    <a:lstStyle/>
                    <a:p>
                      <a:pPr algn="ctr" fontAlgn="ctr"/>
                      <a:r>
                        <a:rPr lang="cs-CZ" sz="1200" b="1" i="0" u="none" strike="noStrike">
                          <a:solidFill>
                            <a:srgbClr val="000000"/>
                          </a:solidFill>
                          <a:latin typeface="Baskerville Old Face"/>
                        </a:rPr>
                        <a:t>Boletice/Modrá</a:t>
                      </a:r>
                    </a:p>
                  </a:txBody>
                  <a:tcPr marL="9525" marR="9525" marT="9525" marB="0" anchor="ctr">
                    <a:lnL>
                      <a:noFill/>
                    </a:lnL>
                    <a:lnR>
                      <a:noFill/>
                    </a:lnR>
                    <a:lnT>
                      <a:noFill/>
                    </a:lnT>
                    <a:lnB>
                      <a:noFill/>
                    </a:lnB>
                    <a:solidFill>
                      <a:srgbClr val="CCFFCC"/>
                    </a:solidFill>
                  </a:tcPr>
                </a:tc>
                <a:tc>
                  <a:txBody>
                    <a:bodyPr/>
                    <a:lstStyle/>
                    <a:p>
                      <a:pPr algn="ctr" fontAlgn="ctr"/>
                      <a:r>
                        <a:rPr lang="cs-CZ" sz="1200" b="1" i="0" u="none" strike="noStrike">
                          <a:solidFill>
                            <a:srgbClr val="000000"/>
                          </a:solidFill>
                          <a:latin typeface="Baskerville Old Face"/>
                        </a:rPr>
                        <a:t>Chlumec</a:t>
                      </a:r>
                    </a:p>
                  </a:txBody>
                  <a:tcPr marL="9525" marR="9525" marT="9525" marB="0" anchor="ctr">
                    <a:lnL>
                      <a:noFill/>
                    </a:lnL>
                    <a:lnR>
                      <a:noFill/>
                    </a:lnR>
                    <a:lnT>
                      <a:noFill/>
                    </a:lnT>
                    <a:lnB>
                      <a:noFill/>
                    </a:lnB>
                    <a:solidFill>
                      <a:srgbClr val="CCFFCC"/>
                    </a:solidFill>
                  </a:tcPr>
                </a:tc>
                <a:tc gridSpan="2">
                  <a:txBody>
                    <a:bodyPr/>
                    <a:lstStyle/>
                    <a:p>
                      <a:pPr algn="ctr" fontAlgn="ctr"/>
                      <a:r>
                        <a:rPr lang="cs-CZ" sz="1200" b="1" i="0" u="none" strike="noStrike" dirty="0" smtClean="0">
                          <a:solidFill>
                            <a:srgbClr val="000000"/>
                          </a:solidFill>
                          <a:latin typeface="Baskerville Old Face"/>
                        </a:rPr>
                        <a:t>0:7(0:3)</a:t>
                      </a:r>
                      <a:r>
                        <a:rPr lang="cs-CZ" sz="1200" b="1" i="0" u="none" strike="noStrike" dirty="0">
                          <a:solidFill>
                            <a:srgbClr val="000000"/>
                          </a:solidFill>
                          <a:latin typeface="Baskerville Old Face"/>
                        </a:rPr>
                        <a:t> </a:t>
                      </a:r>
                    </a:p>
                  </a:txBody>
                  <a:tcPr marL="9525" marR="9525" marT="9525" marB="0" anchor="ctr">
                    <a:lnL>
                      <a:noFill/>
                    </a:lnL>
                    <a:lnR>
                      <a:noFill/>
                    </a:lnR>
                    <a:lnT>
                      <a:noFill/>
                    </a:lnT>
                    <a:lnB>
                      <a:noFill/>
                    </a:lnB>
                    <a:solidFill>
                      <a:srgbClr val="CCFFCC"/>
                    </a:solidFill>
                  </a:tcPr>
                </a:tc>
                <a:tc hMerge="1">
                  <a:txBody>
                    <a:bodyPr/>
                    <a:lstStyle/>
                    <a:p>
                      <a:endParaRPr lang="cs-CZ"/>
                    </a:p>
                  </a:txBody>
                  <a:tcPr/>
                </a:tc>
                <a:extLst>
                  <a:ext uri="{0D108BD9-81ED-4DB2-BD59-A6C34878D82A}">
                    <a16:rowId xmlns:a16="http://schemas.microsoft.com/office/drawing/2014/main" val="10007"/>
                  </a:ext>
                </a:extLst>
              </a:tr>
              <a:tr h="230657">
                <a:tc gridSpan="4">
                  <a:txBody>
                    <a:bodyPr/>
                    <a:lstStyle/>
                    <a:p>
                      <a:pPr algn="ctr" fontAlgn="ctr"/>
                      <a:r>
                        <a:rPr lang="pl-PL" sz="1600" b="1" i="0" u="none" strike="noStrike" dirty="0">
                          <a:solidFill>
                            <a:srgbClr val="153E96"/>
                          </a:solidFill>
                          <a:latin typeface="Imprint MT Shadow" pitchFamily="82" charset="0"/>
                        </a:rPr>
                        <a:t>Program 16.kola I.A třídy dorostu</a:t>
                      </a:r>
                    </a:p>
                  </a:txBody>
                  <a:tcPr marL="9525" marR="9525" marT="9525" marB="0" anchor="ctr">
                    <a:lnL>
                      <a:noFill/>
                    </a:lnL>
                    <a:lnR>
                      <a:noFill/>
                    </a:lnR>
                    <a:lnT>
                      <a:noFill/>
                    </a:lnT>
                    <a:lnB>
                      <a:noFill/>
                    </a:lnB>
                    <a:solidFill>
                      <a:srgbClr val="FFFF99"/>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8"/>
                  </a:ext>
                </a:extLst>
              </a:tr>
              <a:tr h="208111">
                <a:tc>
                  <a:txBody>
                    <a:bodyPr/>
                    <a:lstStyle/>
                    <a:p>
                      <a:pPr algn="ctr" fontAlgn="ctr"/>
                      <a:r>
                        <a:rPr lang="cs-CZ" sz="1200" b="1" i="0" u="none" strike="noStrike">
                          <a:solidFill>
                            <a:srgbClr val="000000"/>
                          </a:solidFill>
                          <a:latin typeface="Baskerville Old Face"/>
                        </a:rPr>
                        <a:t>Brozany</a:t>
                      </a:r>
                    </a:p>
                  </a:txBody>
                  <a:tcPr marL="9525" marR="9525" marT="9525" marB="0" anchor="ctr">
                    <a:lnL>
                      <a:noFill/>
                    </a:lnL>
                    <a:lnR>
                      <a:noFill/>
                    </a:lnR>
                    <a:lnT>
                      <a:noFill/>
                    </a:lnT>
                    <a:lnB>
                      <a:noFill/>
                    </a:lnB>
                    <a:solidFill>
                      <a:srgbClr val="CCFFCC"/>
                    </a:solidFill>
                  </a:tcPr>
                </a:tc>
                <a:tc>
                  <a:txBody>
                    <a:bodyPr/>
                    <a:lstStyle/>
                    <a:p>
                      <a:pPr algn="ctr" fontAlgn="ctr"/>
                      <a:r>
                        <a:rPr lang="cs-CZ" sz="1200" b="1" i="0" u="none" strike="noStrike">
                          <a:solidFill>
                            <a:srgbClr val="000000"/>
                          </a:solidFill>
                          <a:latin typeface="Baskerville Old Face"/>
                        </a:rPr>
                        <a:t>Boletice/Modrá</a:t>
                      </a:r>
                    </a:p>
                  </a:txBody>
                  <a:tcPr marL="9525" marR="9525" marT="9525" marB="0" anchor="ctr">
                    <a:lnL>
                      <a:noFill/>
                    </a:lnL>
                    <a:lnR>
                      <a:noFill/>
                    </a:lnR>
                    <a:lnT>
                      <a:noFill/>
                    </a:lnT>
                    <a:lnB>
                      <a:noFill/>
                    </a:lnB>
                    <a:solidFill>
                      <a:srgbClr val="CCFFCC"/>
                    </a:solidFill>
                  </a:tcPr>
                </a:tc>
                <a:tc>
                  <a:txBody>
                    <a:bodyPr/>
                    <a:lstStyle/>
                    <a:p>
                      <a:pPr algn="ctr" fontAlgn="ctr"/>
                      <a:r>
                        <a:rPr lang="cs-CZ" sz="1200" b="1" i="0" u="none" strike="noStrike">
                          <a:solidFill>
                            <a:srgbClr val="000000"/>
                          </a:solidFill>
                          <a:latin typeface="Baskerville Old Face"/>
                        </a:rPr>
                        <a:t>04.04. 10:15</a:t>
                      </a:r>
                    </a:p>
                  </a:txBody>
                  <a:tcPr marL="9525" marR="9525" marT="9525" marB="0" anchor="ctr">
                    <a:lnL>
                      <a:noFill/>
                    </a:lnL>
                    <a:lnR>
                      <a:noFill/>
                    </a:lnR>
                    <a:lnT>
                      <a:noFill/>
                    </a:lnT>
                    <a:lnB>
                      <a:noFill/>
                    </a:lnB>
                    <a:solidFill>
                      <a:srgbClr val="CCFFCC"/>
                    </a:solidFill>
                  </a:tcPr>
                </a:tc>
                <a:tc>
                  <a:txBody>
                    <a:bodyPr/>
                    <a:lstStyle/>
                    <a:p>
                      <a:pPr algn="ctr" fontAlgn="ctr"/>
                      <a:r>
                        <a:rPr lang="cs-CZ" sz="1200" b="1" i="0" u="none" strike="noStrike">
                          <a:solidFill>
                            <a:srgbClr val="000000"/>
                          </a:solidFill>
                          <a:latin typeface="Baskerville Old Face"/>
                        </a:rPr>
                        <a:t>SO</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10009"/>
                  </a:ext>
                </a:extLst>
              </a:tr>
              <a:tr h="208111">
                <a:tc>
                  <a:txBody>
                    <a:bodyPr/>
                    <a:lstStyle/>
                    <a:p>
                      <a:pPr algn="ctr" fontAlgn="ctr"/>
                      <a:r>
                        <a:rPr lang="cs-CZ" sz="1400" b="1" i="0" u="none" strike="noStrike" dirty="0">
                          <a:solidFill>
                            <a:srgbClr val="9900CC"/>
                          </a:solidFill>
                          <a:latin typeface="Baskerville Old Face"/>
                        </a:rPr>
                        <a:t>Chlumec</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err="1">
                          <a:solidFill>
                            <a:srgbClr val="9900CC"/>
                          </a:solidFill>
                          <a:latin typeface="Baskerville Old Face"/>
                        </a:rPr>
                        <a:t>Štětí</a:t>
                      </a:r>
                      <a:endParaRPr lang="cs-CZ" sz="1400" b="1" i="0" u="none" strike="noStrike" dirty="0">
                        <a:solidFill>
                          <a:srgbClr val="9900CC"/>
                        </a:solidFill>
                        <a:latin typeface="Baskerville Old Face"/>
                      </a:endParaRP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9900CC"/>
                          </a:solidFill>
                          <a:latin typeface="Baskerville Old Face"/>
                        </a:rPr>
                        <a:t>04.04. 10:30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9900CC"/>
                          </a:solidFill>
                          <a:latin typeface="Baskerville Old Face"/>
                        </a:rPr>
                        <a:t>SO</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10"/>
                  </a:ext>
                </a:extLst>
              </a:tr>
              <a:tr h="208111">
                <a:tc>
                  <a:txBody>
                    <a:bodyPr/>
                    <a:lstStyle/>
                    <a:p>
                      <a:pPr algn="ctr" fontAlgn="ctr"/>
                      <a:r>
                        <a:rPr lang="cs-CZ" sz="1200" b="1" i="0" u="none" strike="noStrike">
                          <a:solidFill>
                            <a:srgbClr val="000000"/>
                          </a:solidFill>
                          <a:latin typeface="Baskerville Old Face"/>
                        </a:rPr>
                        <a:t>Lovosice</a:t>
                      </a:r>
                    </a:p>
                  </a:txBody>
                  <a:tcPr marL="9525" marR="9525" marT="9525" marB="0" anchor="ctr">
                    <a:lnL>
                      <a:noFill/>
                    </a:lnL>
                    <a:lnR>
                      <a:noFill/>
                    </a:lnR>
                    <a:lnT>
                      <a:noFill/>
                    </a:lnT>
                    <a:lnB>
                      <a:noFill/>
                    </a:lnB>
                    <a:solidFill>
                      <a:srgbClr val="CCFFCC"/>
                    </a:solidFill>
                  </a:tcPr>
                </a:tc>
                <a:tc>
                  <a:txBody>
                    <a:bodyPr/>
                    <a:lstStyle/>
                    <a:p>
                      <a:pPr algn="ctr" fontAlgn="ctr"/>
                      <a:r>
                        <a:rPr lang="cs-CZ" sz="1200" b="1" i="0" u="none" strike="noStrike">
                          <a:solidFill>
                            <a:srgbClr val="000000"/>
                          </a:solidFill>
                          <a:latin typeface="Baskerville Old Face"/>
                        </a:rPr>
                        <a:t>Mojžíř</a:t>
                      </a:r>
                    </a:p>
                  </a:txBody>
                  <a:tcPr marL="9525" marR="9525" marT="9525" marB="0" anchor="ctr">
                    <a:lnL>
                      <a:noFill/>
                    </a:lnL>
                    <a:lnR>
                      <a:noFill/>
                    </a:lnR>
                    <a:lnT>
                      <a:noFill/>
                    </a:lnT>
                    <a:lnB>
                      <a:noFill/>
                    </a:lnB>
                    <a:solidFill>
                      <a:srgbClr val="CCFFCC"/>
                    </a:solidFill>
                  </a:tcPr>
                </a:tc>
                <a:tc>
                  <a:txBody>
                    <a:bodyPr/>
                    <a:lstStyle/>
                    <a:p>
                      <a:pPr algn="ctr" fontAlgn="ctr"/>
                      <a:r>
                        <a:rPr lang="cs-CZ" sz="1200" b="1" i="0" u="none" strike="noStrike">
                          <a:solidFill>
                            <a:srgbClr val="000000"/>
                          </a:solidFill>
                          <a:latin typeface="Baskerville Old Face"/>
                        </a:rPr>
                        <a:t>04.04. 10:00</a:t>
                      </a:r>
                    </a:p>
                  </a:txBody>
                  <a:tcPr marL="9525" marR="9525" marT="9525" marB="0" anchor="ctr">
                    <a:lnL>
                      <a:noFill/>
                    </a:lnL>
                    <a:lnR>
                      <a:noFill/>
                    </a:lnR>
                    <a:lnT>
                      <a:noFill/>
                    </a:lnT>
                    <a:lnB>
                      <a:noFill/>
                    </a:lnB>
                    <a:solidFill>
                      <a:srgbClr val="CCFFCC"/>
                    </a:solidFill>
                  </a:tcPr>
                </a:tc>
                <a:tc>
                  <a:txBody>
                    <a:bodyPr/>
                    <a:lstStyle/>
                    <a:p>
                      <a:pPr algn="ctr" fontAlgn="ctr"/>
                      <a:r>
                        <a:rPr lang="cs-CZ" sz="1200" b="1" i="0" u="none" strike="noStrike">
                          <a:solidFill>
                            <a:srgbClr val="000000"/>
                          </a:solidFill>
                          <a:latin typeface="Baskerville Old Face"/>
                        </a:rPr>
                        <a:t>SO</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10011"/>
                  </a:ext>
                </a:extLst>
              </a:tr>
              <a:tr h="208111">
                <a:tc>
                  <a:txBody>
                    <a:bodyPr/>
                    <a:lstStyle/>
                    <a:p>
                      <a:pPr algn="ctr" fontAlgn="ctr"/>
                      <a:r>
                        <a:rPr lang="cs-CZ" sz="1200" b="1" i="0" u="none" strike="noStrike">
                          <a:solidFill>
                            <a:srgbClr val="000000"/>
                          </a:solidFill>
                          <a:latin typeface="Baskerville Old Face"/>
                        </a:rPr>
                        <a:t>Skorotice</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Baskerville Old Face"/>
                        </a:rPr>
                        <a:t>Svádov</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Baskerville Old Face"/>
                        </a:rPr>
                        <a:t>05.04. 10:00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Baskerville Old Face"/>
                        </a:rPr>
                        <a:t>NE</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12"/>
                  </a:ext>
                </a:extLst>
              </a:tr>
              <a:tr h="208111">
                <a:tc>
                  <a:txBody>
                    <a:bodyPr/>
                    <a:lstStyle/>
                    <a:p>
                      <a:pPr algn="ctr" fontAlgn="ctr"/>
                      <a:r>
                        <a:rPr lang="cs-CZ" sz="1200" b="1" i="0" u="none" strike="noStrike">
                          <a:solidFill>
                            <a:srgbClr val="000000"/>
                          </a:solidFill>
                          <a:latin typeface="Baskerville Old Face"/>
                        </a:rPr>
                        <a:t>Novosedlice</a:t>
                      </a:r>
                    </a:p>
                  </a:txBody>
                  <a:tcPr marL="9525" marR="9525" marT="9525" marB="0" anchor="ctr">
                    <a:lnL>
                      <a:noFill/>
                    </a:lnL>
                    <a:lnR>
                      <a:noFill/>
                    </a:lnR>
                    <a:lnT>
                      <a:noFill/>
                    </a:lnT>
                    <a:lnB>
                      <a:noFill/>
                    </a:lnB>
                    <a:solidFill>
                      <a:srgbClr val="CCFFCC"/>
                    </a:solidFill>
                  </a:tcPr>
                </a:tc>
                <a:tc>
                  <a:txBody>
                    <a:bodyPr/>
                    <a:lstStyle/>
                    <a:p>
                      <a:pPr algn="ctr" fontAlgn="ctr"/>
                      <a:r>
                        <a:rPr lang="cs-CZ" sz="1200" b="1" i="0" u="none" strike="noStrike">
                          <a:solidFill>
                            <a:srgbClr val="000000"/>
                          </a:solidFill>
                          <a:latin typeface="Baskerville Old Face"/>
                        </a:rPr>
                        <a:t>Březiny</a:t>
                      </a:r>
                    </a:p>
                  </a:txBody>
                  <a:tcPr marL="9525" marR="9525" marT="9525" marB="0" anchor="ctr">
                    <a:lnL>
                      <a:noFill/>
                    </a:lnL>
                    <a:lnR>
                      <a:noFill/>
                    </a:lnR>
                    <a:lnT>
                      <a:noFill/>
                    </a:lnT>
                    <a:lnB>
                      <a:noFill/>
                    </a:lnB>
                    <a:solidFill>
                      <a:srgbClr val="CCFFCC"/>
                    </a:solidFill>
                  </a:tcPr>
                </a:tc>
                <a:tc>
                  <a:txBody>
                    <a:bodyPr/>
                    <a:lstStyle/>
                    <a:p>
                      <a:pPr algn="ctr" fontAlgn="ctr"/>
                      <a:r>
                        <a:rPr lang="cs-CZ" sz="1200" b="1" i="0" u="none" strike="noStrike">
                          <a:solidFill>
                            <a:srgbClr val="000000"/>
                          </a:solidFill>
                          <a:latin typeface="Baskerville Old Face"/>
                        </a:rPr>
                        <a:t>05.04. 14:00</a:t>
                      </a:r>
                    </a:p>
                  </a:txBody>
                  <a:tcPr marL="9525" marR="9525" marT="9525" marB="0" anchor="ctr">
                    <a:lnL>
                      <a:noFill/>
                    </a:lnL>
                    <a:lnR>
                      <a:noFill/>
                    </a:lnR>
                    <a:lnT>
                      <a:noFill/>
                    </a:lnT>
                    <a:lnB>
                      <a:noFill/>
                    </a:lnB>
                    <a:solidFill>
                      <a:srgbClr val="CCFFCC"/>
                    </a:solidFill>
                  </a:tcPr>
                </a:tc>
                <a:tc>
                  <a:txBody>
                    <a:bodyPr/>
                    <a:lstStyle/>
                    <a:p>
                      <a:pPr algn="ctr" fontAlgn="ctr"/>
                      <a:r>
                        <a:rPr lang="cs-CZ" sz="1200" b="1" i="0" u="none" strike="noStrike">
                          <a:solidFill>
                            <a:srgbClr val="000000"/>
                          </a:solidFill>
                          <a:latin typeface="Baskerville Old Face"/>
                        </a:rPr>
                        <a:t>NE</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10013"/>
                  </a:ext>
                </a:extLst>
              </a:tr>
              <a:tr h="208111">
                <a:tc>
                  <a:txBody>
                    <a:bodyPr/>
                    <a:lstStyle/>
                    <a:p>
                      <a:pPr algn="ctr" fontAlgn="ctr"/>
                      <a:r>
                        <a:rPr lang="cs-CZ" sz="1200" b="1" i="0" u="none" strike="noStrike">
                          <a:solidFill>
                            <a:srgbClr val="000000"/>
                          </a:solidFill>
                          <a:latin typeface="Baskerville Old Face"/>
                        </a:rPr>
                        <a:t>Mšené L.</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Baskerville Old Face"/>
                        </a:rPr>
                        <a:t>V.Šenov</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Baskerville Old Face"/>
                        </a:rPr>
                        <a:t>05.04. 10:00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Baskerville Old Face"/>
                        </a:rPr>
                        <a:t>NE</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14"/>
                  </a:ext>
                </a:extLst>
              </a:tr>
              <a:tr h="208111">
                <a:tc>
                  <a:txBody>
                    <a:bodyPr/>
                    <a:lstStyle/>
                    <a:p>
                      <a:pPr algn="ctr" fontAlgn="ctr"/>
                      <a:r>
                        <a:rPr lang="cs-CZ" sz="1200" b="1" i="0" u="none" strike="noStrike">
                          <a:solidFill>
                            <a:srgbClr val="000000"/>
                          </a:solidFill>
                          <a:latin typeface="Baskerville Old Face"/>
                        </a:rPr>
                        <a:t>Benešov</a:t>
                      </a:r>
                    </a:p>
                  </a:txBody>
                  <a:tcPr marL="9525" marR="9525" marT="9525" marB="0" anchor="ctr">
                    <a:lnL>
                      <a:noFill/>
                    </a:lnL>
                    <a:lnR>
                      <a:noFill/>
                    </a:lnR>
                    <a:lnT>
                      <a:noFill/>
                    </a:lnT>
                    <a:lnB>
                      <a:noFill/>
                    </a:lnB>
                    <a:solidFill>
                      <a:srgbClr val="CCFFCC"/>
                    </a:solidFill>
                  </a:tcPr>
                </a:tc>
                <a:tc>
                  <a:txBody>
                    <a:bodyPr/>
                    <a:lstStyle/>
                    <a:p>
                      <a:pPr algn="ctr" fontAlgn="ctr"/>
                      <a:r>
                        <a:rPr lang="cs-CZ" sz="1200" b="1" i="0" u="none" strike="noStrike">
                          <a:solidFill>
                            <a:srgbClr val="000000"/>
                          </a:solidFill>
                          <a:latin typeface="Baskerville Old Face"/>
                        </a:rPr>
                        <a:t>Jílové</a:t>
                      </a:r>
                    </a:p>
                  </a:txBody>
                  <a:tcPr marL="9525" marR="9525" marT="9525" marB="0" anchor="ctr">
                    <a:lnL>
                      <a:noFill/>
                    </a:lnL>
                    <a:lnR>
                      <a:noFill/>
                    </a:lnR>
                    <a:lnT>
                      <a:noFill/>
                    </a:lnT>
                    <a:lnB>
                      <a:noFill/>
                    </a:lnB>
                    <a:solidFill>
                      <a:srgbClr val="CCFFCC"/>
                    </a:solidFill>
                  </a:tcPr>
                </a:tc>
                <a:tc>
                  <a:txBody>
                    <a:bodyPr/>
                    <a:lstStyle/>
                    <a:p>
                      <a:pPr algn="ctr" fontAlgn="ctr"/>
                      <a:r>
                        <a:rPr lang="cs-CZ" sz="1200" b="1" i="0" u="none" strike="noStrike">
                          <a:solidFill>
                            <a:srgbClr val="000000"/>
                          </a:solidFill>
                          <a:latin typeface="Baskerville Old Face"/>
                        </a:rPr>
                        <a:t>05.04. 10:15</a:t>
                      </a:r>
                    </a:p>
                  </a:txBody>
                  <a:tcPr marL="9525" marR="9525" marT="9525" marB="0" anchor="ctr">
                    <a:lnL>
                      <a:noFill/>
                    </a:lnL>
                    <a:lnR>
                      <a:noFill/>
                    </a:lnR>
                    <a:lnT>
                      <a:noFill/>
                    </a:lnT>
                    <a:lnB>
                      <a:noFill/>
                    </a:lnB>
                    <a:solidFill>
                      <a:srgbClr val="CCFFCC"/>
                    </a:solidFill>
                  </a:tcPr>
                </a:tc>
                <a:tc>
                  <a:txBody>
                    <a:bodyPr/>
                    <a:lstStyle/>
                    <a:p>
                      <a:pPr algn="ctr" fontAlgn="ctr"/>
                      <a:r>
                        <a:rPr lang="cs-CZ" sz="1200" b="1" i="0" u="none" strike="noStrike" dirty="0">
                          <a:solidFill>
                            <a:srgbClr val="000000"/>
                          </a:solidFill>
                          <a:latin typeface="Baskerville Old Face"/>
                        </a:rPr>
                        <a:t>NE</a:t>
                      </a:r>
                    </a:p>
                  </a:txBody>
                  <a:tcPr marL="9525" marR="9525" marT="9525" marB="0" anchor="ctr">
                    <a:lnL>
                      <a:noFill/>
                    </a:lnL>
                    <a:lnR>
                      <a:noFill/>
                    </a:lnR>
                    <a:lnT>
                      <a:noFill/>
                    </a:lnT>
                    <a:lnB>
                      <a:noFill/>
                    </a:lnB>
                    <a:solidFill>
                      <a:srgbClr val="CCFFCC"/>
                    </a:solidFill>
                  </a:tcPr>
                </a:tc>
                <a:extLst>
                  <a:ext uri="{0D108BD9-81ED-4DB2-BD59-A6C34878D82A}">
                    <a16:rowId xmlns:a16="http://schemas.microsoft.com/office/drawing/2014/main" val="10015"/>
                  </a:ext>
                </a:extLst>
              </a:tr>
            </a:tbl>
          </a:graphicData>
        </a:graphic>
      </p:graphicFrame>
      <p:graphicFrame>
        <p:nvGraphicFramePr>
          <p:cNvPr id="7" name="Tabulka 6"/>
          <p:cNvGraphicFramePr>
            <a:graphicFrameLocks noGrp="1"/>
          </p:cNvGraphicFramePr>
          <p:nvPr/>
        </p:nvGraphicFramePr>
        <p:xfrm>
          <a:off x="102940" y="3907532"/>
          <a:ext cx="4221084" cy="2543014"/>
        </p:xfrm>
        <a:graphic>
          <a:graphicData uri="http://schemas.openxmlformats.org/drawingml/2006/table">
            <a:tbl>
              <a:tblPr/>
              <a:tblGrid>
                <a:gridCol w="437742">
                  <a:extLst>
                    <a:ext uri="{9D8B030D-6E8A-4147-A177-3AD203B41FA5}">
                      <a16:colId xmlns:a16="http://schemas.microsoft.com/office/drawing/2014/main" val="20000"/>
                    </a:ext>
                  </a:extLst>
                </a:gridCol>
                <a:gridCol w="812950">
                  <a:extLst>
                    <a:ext uri="{9D8B030D-6E8A-4147-A177-3AD203B41FA5}">
                      <a16:colId xmlns:a16="http://schemas.microsoft.com/office/drawing/2014/main" val="20001"/>
                    </a:ext>
                  </a:extLst>
                </a:gridCol>
                <a:gridCol w="390841">
                  <a:extLst>
                    <a:ext uri="{9D8B030D-6E8A-4147-A177-3AD203B41FA5}">
                      <a16:colId xmlns:a16="http://schemas.microsoft.com/office/drawing/2014/main" val="20002"/>
                    </a:ext>
                  </a:extLst>
                </a:gridCol>
                <a:gridCol w="390841">
                  <a:extLst>
                    <a:ext uri="{9D8B030D-6E8A-4147-A177-3AD203B41FA5}">
                      <a16:colId xmlns:a16="http://schemas.microsoft.com/office/drawing/2014/main" val="20003"/>
                    </a:ext>
                  </a:extLst>
                </a:gridCol>
                <a:gridCol w="390841">
                  <a:extLst>
                    <a:ext uri="{9D8B030D-6E8A-4147-A177-3AD203B41FA5}">
                      <a16:colId xmlns:a16="http://schemas.microsoft.com/office/drawing/2014/main" val="20004"/>
                    </a:ext>
                  </a:extLst>
                </a:gridCol>
                <a:gridCol w="390841">
                  <a:extLst>
                    <a:ext uri="{9D8B030D-6E8A-4147-A177-3AD203B41FA5}">
                      <a16:colId xmlns:a16="http://schemas.microsoft.com/office/drawing/2014/main" val="20005"/>
                    </a:ext>
                  </a:extLst>
                </a:gridCol>
                <a:gridCol w="390841">
                  <a:extLst>
                    <a:ext uri="{9D8B030D-6E8A-4147-A177-3AD203B41FA5}">
                      <a16:colId xmlns:a16="http://schemas.microsoft.com/office/drawing/2014/main" val="20006"/>
                    </a:ext>
                  </a:extLst>
                </a:gridCol>
                <a:gridCol w="484643">
                  <a:extLst>
                    <a:ext uri="{9D8B030D-6E8A-4147-A177-3AD203B41FA5}">
                      <a16:colId xmlns:a16="http://schemas.microsoft.com/office/drawing/2014/main" val="20007"/>
                    </a:ext>
                  </a:extLst>
                </a:gridCol>
                <a:gridCol w="531544">
                  <a:extLst>
                    <a:ext uri="{9D8B030D-6E8A-4147-A177-3AD203B41FA5}">
                      <a16:colId xmlns:a16="http://schemas.microsoft.com/office/drawing/2014/main" val="20008"/>
                    </a:ext>
                  </a:extLst>
                </a:gridCol>
              </a:tblGrid>
              <a:tr h="289434">
                <a:tc gridSpan="9">
                  <a:txBody>
                    <a:bodyPr/>
                    <a:lstStyle/>
                    <a:p>
                      <a:pPr algn="ctr" fontAlgn="ctr"/>
                      <a:r>
                        <a:rPr lang="pt-BR" sz="800" b="1" i="0" u="none" strike="noStrike" dirty="0">
                          <a:solidFill>
                            <a:srgbClr val="000000"/>
                          </a:solidFill>
                          <a:latin typeface="Arial Black"/>
                        </a:rPr>
                        <a:t>I. A TŘÍDA dorost 2014-15</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999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36204">
                <a:tc>
                  <a:txBody>
                    <a:bodyPr/>
                    <a:lstStyle/>
                    <a:p>
                      <a:pPr algn="ctr" fontAlgn="ctr"/>
                      <a:r>
                        <a:rPr lang="cs-CZ" sz="800" b="1" i="0" u="none" strike="noStrike" dirty="0">
                          <a:solidFill>
                            <a:srgbClr val="FF0000"/>
                          </a:solidFill>
                          <a:latin typeface="Arial Black"/>
                        </a:rPr>
                        <a:t>1.</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ctr"/>
                      <a:r>
                        <a:rPr lang="cs-CZ" sz="700" b="1" i="0" u="none" strike="noStrike" dirty="0">
                          <a:solidFill>
                            <a:srgbClr val="FF0000"/>
                          </a:solidFill>
                          <a:latin typeface="Arial Black"/>
                        </a:rPr>
                        <a:t>SK </a:t>
                      </a:r>
                      <a:r>
                        <a:rPr lang="cs-CZ" sz="700" b="1" i="0" u="none" strike="noStrike" dirty="0" err="1">
                          <a:solidFill>
                            <a:srgbClr val="FF0000"/>
                          </a:solidFill>
                          <a:latin typeface="Arial Black"/>
                        </a:rPr>
                        <a:t>Štětí</a:t>
                      </a:r>
                      <a:endParaRPr lang="cs-CZ" sz="700" b="1" i="0" u="none" strike="noStrike" dirty="0">
                        <a:solidFill>
                          <a:srgbClr val="FF0000"/>
                        </a:solidFill>
                        <a:latin typeface="Arial Black"/>
                      </a:endParaRP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ctr"/>
                      <a:r>
                        <a:rPr lang="cs-CZ" sz="800" b="1" i="0" u="none" strike="noStrike">
                          <a:solidFill>
                            <a:srgbClr val="FF0000"/>
                          </a:solidFill>
                          <a:latin typeface="Arial Black"/>
                        </a:rPr>
                        <a:t>14</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ctr"/>
                      <a:r>
                        <a:rPr lang="cs-CZ" sz="800" b="1" i="0" u="none" strike="noStrike">
                          <a:solidFill>
                            <a:srgbClr val="FF0000"/>
                          </a:solidFill>
                          <a:latin typeface="Arial Black"/>
                        </a:rPr>
                        <a:t>12</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ctr"/>
                      <a:r>
                        <a:rPr lang="cs-CZ" sz="800" b="1" i="0" u="none" strike="noStrike">
                          <a:solidFill>
                            <a:srgbClr val="FF0000"/>
                          </a:solidFill>
                          <a:latin typeface="Arial Black"/>
                        </a:rPr>
                        <a:t>0</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ctr"/>
                      <a:r>
                        <a:rPr lang="cs-CZ" sz="800" b="1" i="0" u="none" strike="noStrike">
                          <a:solidFill>
                            <a:srgbClr val="FF0000"/>
                          </a:solidFill>
                          <a:latin typeface="Arial Black"/>
                        </a:rPr>
                        <a:t>0</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ctr"/>
                      <a:r>
                        <a:rPr lang="cs-CZ" sz="800" b="1" i="0" u="none" strike="noStrike">
                          <a:solidFill>
                            <a:srgbClr val="FF0000"/>
                          </a:solidFill>
                          <a:latin typeface="Arial Black"/>
                        </a:rPr>
                        <a:t>2</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ctr"/>
                      <a:r>
                        <a:rPr lang="cs-CZ" sz="800" b="1" i="0" u="none" strike="noStrike">
                          <a:solidFill>
                            <a:srgbClr val="FF0000"/>
                          </a:solidFill>
                          <a:latin typeface="Arial Black"/>
                        </a:rPr>
                        <a:t>111:20</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66"/>
                    </a:solidFill>
                  </a:tcPr>
                </a:tc>
                <a:tc>
                  <a:txBody>
                    <a:bodyPr/>
                    <a:lstStyle/>
                    <a:p>
                      <a:pPr algn="ctr" fontAlgn="ctr"/>
                      <a:r>
                        <a:rPr lang="cs-CZ" sz="800" b="1" i="0" u="none" strike="noStrike">
                          <a:solidFill>
                            <a:srgbClr val="FF0000"/>
                          </a:solidFill>
                          <a:latin typeface="Arial Black"/>
                        </a:rPr>
                        <a:t>36</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99FF66"/>
                    </a:solidFill>
                  </a:tcPr>
                </a:tc>
                <a:extLst>
                  <a:ext uri="{0D108BD9-81ED-4DB2-BD59-A6C34878D82A}">
                    <a16:rowId xmlns:a16="http://schemas.microsoft.com/office/drawing/2014/main" val="10001"/>
                  </a:ext>
                </a:extLst>
              </a:tr>
              <a:tr h="199199">
                <a:tc>
                  <a:txBody>
                    <a:bodyPr/>
                    <a:lstStyle/>
                    <a:p>
                      <a:pPr algn="ctr" fontAlgn="ctr"/>
                      <a:r>
                        <a:rPr lang="cs-CZ" sz="800" b="1" i="0" u="none" strike="noStrike" dirty="0">
                          <a:solidFill>
                            <a:srgbClr val="000000"/>
                          </a:solidFill>
                          <a:latin typeface="Arial Black"/>
                        </a:rPr>
                        <a:t>2.</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dirty="0">
                          <a:solidFill>
                            <a:srgbClr val="000000"/>
                          </a:solidFill>
                          <a:latin typeface="Arial Black"/>
                        </a:rPr>
                        <a:t>TJ </a:t>
                      </a:r>
                      <a:r>
                        <a:rPr lang="cs-CZ" sz="700" b="1" i="0" u="none" strike="noStrike" dirty="0" err="1">
                          <a:solidFill>
                            <a:srgbClr val="000000"/>
                          </a:solidFill>
                          <a:latin typeface="Arial Black"/>
                        </a:rPr>
                        <a:t>Svádov</a:t>
                      </a:r>
                      <a:r>
                        <a:rPr lang="cs-CZ" sz="700" b="1" i="0" u="none" strike="noStrike" dirty="0">
                          <a:solidFill>
                            <a:srgbClr val="000000"/>
                          </a:solidFill>
                          <a:latin typeface="Arial Black"/>
                        </a:rPr>
                        <a:t> - Olšinky</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dirty="0">
                          <a:solidFill>
                            <a:srgbClr val="000000"/>
                          </a:solidFill>
                          <a:latin typeface="Arial Black"/>
                        </a:rPr>
                        <a:t>14</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12</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2</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dirty="0" smtClean="0">
                          <a:solidFill>
                            <a:srgbClr val="000000"/>
                          </a:solidFill>
                          <a:latin typeface="Arial Black"/>
                        </a:rPr>
                        <a:t>114:35</a:t>
                      </a:r>
                      <a:endParaRPr lang="cs-CZ" sz="800" b="1" i="0" u="none" strike="noStrike" dirty="0">
                        <a:solidFill>
                          <a:srgbClr val="000000"/>
                        </a:solidFill>
                        <a:latin typeface="Arial Black"/>
                      </a:endParaRP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36</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2"/>
                  </a:ext>
                </a:extLst>
              </a:tr>
              <a:tr h="199199">
                <a:tc>
                  <a:txBody>
                    <a:bodyPr/>
                    <a:lstStyle/>
                    <a:p>
                      <a:pPr algn="ctr" fontAlgn="ctr"/>
                      <a:r>
                        <a:rPr lang="cs-CZ" sz="800" b="1" i="0" u="none" strike="noStrike" dirty="0">
                          <a:solidFill>
                            <a:srgbClr val="000000"/>
                          </a:solidFill>
                          <a:latin typeface="Arial Black"/>
                        </a:rPr>
                        <a:t>3.</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dirty="0">
                          <a:solidFill>
                            <a:srgbClr val="000000"/>
                          </a:solidFill>
                          <a:latin typeface="Arial Black"/>
                        </a:rPr>
                        <a:t>SK Sokol </a:t>
                      </a:r>
                      <a:r>
                        <a:rPr lang="cs-CZ" sz="700" b="1" i="0" u="none" strike="noStrike" dirty="0" err="1">
                          <a:solidFill>
                            <a:srgbClr val="000000"/>
                          </a:solidFill>
                          <a:latin typeface="Arial Black"/>
                        </a:rPr>
                        <a:t>Brozany</a:t>
                      </a:r>
                      <a:endParaRPr lang="cs-CZ" sz="700" b="1" i="0" u="none" strike="noStrike" dirty="0">
                        <a:solidFill>
                          <a:srgbClr val="000000"/>
                        </a:solidFill>
                        <a:latin typeface="Arial Black"/>
                      </a:endParaRP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14</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12</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0</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0</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2</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dirty="0" smtClean="0">
                          <a:solidFill>
                            <a:srgbClr val="000000"/>
                          </a:solidFill>
                          <a:latin typeface="Arial Black"/>
                        </a:rPr>
                        <a:t>59:16</a:t>
                      </a:r>
                      <a:endParaRPr lang="cs-CZ" sz="800" b="1" i="0" u="none" strike="noStrike" dirty="0">
                        <a:solidFill>
                          <a:srgbClr val="000000"/>
                        </a:solidFill>
                        <a:latin typeface="Arial Black"/>
                      </a:endParaRP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36</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03"/>
                  </a:ext>
                </a:extLst>
              </a:tr>
              <a:tr h="136204">
                <a:tc>
                  <a:txBody>
                    <a:bodyPr/>
                    <a:lstStyle/>
                    <a:p>
                      <a:pPr algn="ctr" fontAlgn="ctr"/>
                      <a:r>
                        <a:rPr lang="cs-CZ" sz="800" b="1" i="0" u="none" strike="noStrike">
                          <a:solidFill>
                            <a:srgbClr val="000000"/>
                          </a:solidFill>
                          <a:latin typeface="Arial Black"/>
                        </a:rPr>
                        <a:t>4.</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dirty="0">
                          <a:solidFill>
                            <a:srgbClr val="000000"/>
                          </a:solidFill>
                          <a:latin typeface="Arial Black"/>
                        </a:rPr>
                        <a:t>T.J. </a:t>
                      </a:r>
                      <a:r>
                        <a:rPr lang="cs-CZ" sz="700" b="1" i="0" u="none" strike="noStrike" dirty="0" err="1">
                          <a:solidFill>
                            <a:srgbClr val="000000"/>
                          </a:solidFill>
                          <a:latin typeface="Arial Black"/>
                        </a:rPr>
                        <a:t>Mojžíř</a:t>
                      </a:r>
                      <a:endParaRPr lang="cs-CZ" sz="700" b="1" i="0" u="none" strike="noStrike" dirty="0">
                        <a:solidFill>
                          <a:srgbClr val="000000"/>
                        </a:solidFill>
                        <a:latin typeface="Arial Black"/>
                      </a:endParaRP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14</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8</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2</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4</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45:26</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28</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4"/>
                  </a:ext>
                </a:extLst>
              </a:tr>
              <a:tr h="136204">
                <a:tc>
                  <a:txBody>
                    <a:bodyPr/>
                    <a:lstStyle/>
                    <a:p>
                      <a:pPr algn="ctr" fontAlgn="ctr"/>
                      <a:r>
                        <a:rPr lang="cs-CZ" sz="800" b="1" i="0" u="none" strike="noStrike">
                          <a:solidFill>
                            <a:srgbClr val="000000"/>
                          </a:solidFill>
                          <a:latin typeface="Arial Black"/>
                        </a:rPr>
                        <a:t>5.</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dirty="0">
                          <a:solidFill>
                            <a:srgbClr val="000000"/>
                          </a:solidFill>
                          <a:latin typeface="Arial Black"/>
                        </a:rPr>
                        <a:t>ASK Lovosice</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14</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9</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0</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0</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5</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68:29</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27</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05"/>
                  </a:ext>
                </a:extLst>
              </a:tr>
              <a:tr h="136204">
                <a:tc>
                  <a:txBody>
                    <a:bodyPr/>
                    <a:lstStyle/>
                    <a:p>
                      <a:pPr algn="ctr" fontAlgn="ctr"/>
                      <a:r>
                        <a:rPr lang="cs-CZ" sz="800" b="1" i="0" u="none" strike="noStrike">
                          <a:solidFill>
                            <a:srgbClr val="000000"/>
                          </a:solidFill>
                          <a:latin typeface="Arial Black"/>
                        </a:rPr>
                        <a:t>6.</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dirty="0">
                          <a:solidFill>
                            <a:srgbClr val="000000"/>
                          </a:solidFill>
                          <a:latin typeface="Arial Black"/>
                        </a:rPr>
                        <a:t>SK Velký </a:t>
                      </a:r>
                      <a:r>
                        <a:rPr lang="cs-CZ" sz="700" b="1" i="0" u="none" strike="noStrike" dirty="0" err="1">
                          <a:solidFill>
                            <a:srgbClr val="000000"/>
                          </a:solidFill>
                          <a:latin typeface="Arial Black"/>
                        </a:rPr>
                        <a:t>Šenov</a:t>
                      </a:r>
                      <a:endParaRPr lang="cs-CZ" sz="700" b="1" i="0" u="none" strike="noStrike" dirty="0">
                        <a:solidFill>
                          <a:srgbClr val="000000"/>
                        </a:solidFill>
                        <a:latin typeface="Arial Black"/>
                      </a:endParaRP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14</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dirty="0">
                          <a:solidFill>
                            <a:srgbClr val="000000"/>
                          </a:solidFill>
                          <a:latin typeface="Arial Black"/>
                        </a:rPr>
                        <a:t>7</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2</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1</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4</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67:54</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26</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6"/>
                  </a:ext>
                </a:extLst>
              </a:tr>
              <a:tr h="136204">
                <a:tc>
                  <a:txBody>
                    <a:bodyPr/>
                    <a:lstStyle/>
                    <a:p>
                      <a:pPr algn="ctr" fontAlgn="ctr"/>
                      <a:r>
                        <a:rPr lang="cs-CZ" sz="800" b="1" i="0" u="none" strike="noStrike">
                          <a:solidFill>
                            <a:srgbClr val="000000"/>
                          </a:solidFill>
                          <a:latin typeface="Arial Black"/>
                        </a:rPr>
                        <a:t>7.</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dirty="0">
                          <a:solidFill>
                            <a:srgbClr val="000000"/>
                          </a:solidFill>
                          <a:latin typeface="Arial Black"/>
                        </a:rPr>
                        <a:t>SK Březiny</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14</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7</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0</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1</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6</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dirty="0" smtClean="0">
                          <a:solidFill>
                            <a:srgbClr val="000000"/>
                          </a:solidFill>
                          <a:latin typeface="Arial Black"/>
                        </a:rPr>
                        <a:t>51:44</a:t>
                      </a:r>
                      <a:endParaRPr lang="cs-CZ" sz="800" b="1" i="0" u="none" strike="noStrike" dirty="0">
                        <a:solidFill>
                          <a:srgbClr val="000000"/>
                        </a:solidFill>
                        <a:latin typeface="Arial Black"/>
                      </a:endParaRP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22</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07"/>
                  </a:ext>
                </a:extLst>
              </a:tr>
              <a:tr h="136204">
                <a:tc>
                  <a:txBody>
                    <a:bodyPr/>
                    <a:lstStyle/>
                    <a:p>
                      <a:pPr algn="ctr" fontAlgn="ctr"/>
                      <a:r>
                        <a:rPr lang="cs-CZ" sz="800" b="1" i="0" u="none" strike="noStrike">
                          <a:solidFill>
                            <a:srgbClr val="000000"/>
                          </a:solidFill>
                          <a:latin typeface="Arial Black"/>
                        </a:rPr>
                        <a:t>8.</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TJ Chlumec</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14</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6</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1</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1</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6</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dirty="0">
                          <a:solidFill>
                            <a:srgbClr val="000000"/>
                          </a:solidFill>
                          <a:latin typeface="Arial Black"/>
                        </a:rPr>
                        <a:t>65:49</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21</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8"/>
                  </a:ext>
                </a:extLst>
              </a:tr>
              <a:tr h="199199">
                <a:tc>
                  <a:txBody>
                    <a:bodyPr/>
                    <a:lstStyle/>
                    <a:p>
                      <a:pPr algn="ctr" fontAlgn="ctr"/>
                      <a:r>
                        <a:rPr lang="cs-CZ" sz="800" b="1" i="0" u="none" strike="noStrike">
                          <a:solidFill>
                            <a:srgbClr val="000000"/>
                          </a:solidFill>
                          <a:latin typeface="Arial Black"/>
                        </a:rPr>
                        <a:t>9.</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Sokol Mšené Lázně</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14</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6</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0</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2</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6</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dirty="0" smtClean="0">
                          <a:solidFill>
                            <a:srgbClr val="000000"/>
                          </a:solidFill>
                          <a:latin typeface="Arial Black"/>
                        </a:rPr>
                        <a:t>43:56</a:t>
                      </a:r>
                      <a:endParaRPr lang="cs-CZ" sz="800" b="1" i="0" u="none" strike="noStrike" dirty="0">
                        <a:solidFill>
                          <a:srgbClr val="000000"/>
                        </a:solidFill>
                        <a:latin typeface="Arial Black"/>
                      </a:endParaRP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20</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09"/>
                  </a:ext>
                </a:extLst>
              </a:tr>
              <a:tr h="136204">
                <a:tc>
                  <a:txBody>
                    <a:bodyPr/>
                    <a:lstStyle/>
                    <a:p>
                      <a:pPr algn="ctr" fontAlgn="ctr"/>
                      <a:r>
                        <a:rPr lang="cs-CZ" sz="800" b="1" i="0" u="none" strike="noStrike">
                          <a:solidFill>
                            <a:srgbClr val="000000"/>
                          </a:solidFill>
                          <a:latin typeface="Arial Black"/>
                        </a:rPr>
                        <a:t>10.</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dirty="0">
                          <a:solidFill>
                            <a:srgbClr val="000000"/>
                          </a:solidFill>
                          <a:latin typeface="Arial Black"/>
                        </a:rPr>
                        <a:t>TJ </a:t>
                      </a:r>
                      <a:r>
                        <a:rPr lang="cs-CZ" sz="700" b="1" i="0" u="none" strike="noStrike" dirty="0" err="1">
                          <a:solidFill>
                            <a:srgbClr val="000000"/>
                          </a:solidFill>
                          <a:latin typeface="Arial Black"/>
                        </a:rPr>
                        <a:t>Skorotice</a:t>
                      </a:r>
                      <a:endParaRPr lang="cs-CZ" sz="700" b="1" i="0" u="none" strike="noStrike" dirty="0">
                        <a:solidFill>
                          <a:srgbClr val="000000"/>
                        </a:solidFill>
                        <a:latin typeface="Arial Black"/>
                      </a:endParaRP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14</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6</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8</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38:58</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18</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0"/>
                  </a:ext>
                </a:extLst>
              </a:tr>
              <a:tr h="136204">
                <a:tc>
                  <a:txBody>
                    <a:bodyPr/>
                    <a:lstStyle/>
                    <a:p>
                      <a:pPr algn="ctr" fontAlgn="ctr"/>
                      <a:r>
                        <a:rPr lang="cs-CZ" sz="800" b="1" i="0" u="none" strike="noStrike">
                          <a:solidFill>
                            <a:srgbClr val="000000"/>
                          </a:solidFill>
                          <a:latin typeface="Arial Black"/>
                        </a:rPr>
                        <a:t>11.</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FK Jílové</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14</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dirty="0">
                          <a:solidFill>
                            <a:srgbClr val="000000"/>
                          </a:solidFill>
                          <a:latin typeface="Arial Black"/>
                        </a:rPr>
                        <a:t>2</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1</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0</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11</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dirty="0" smtClean="0">
                          <a:solidFill>
                            <a:srgbClr val="000000"/>
                          </a:solidFill>
                          <a:latin typeface="Arial Black"/>
                        </a:rPr>
                        <a:t>34:77</a:t>
                      </a:r>
                      <a:endParaRPr lang="cs-CZ" sz="800" b="1" i="0" u="none" strike="noStrike" dirty="0">
                        <a:solidFill>
                          <a:srgbClr val="000000"/>
                        </a:solidFill>
                        <a:latin typeface="Arial Black"/>
                      </a:endParaRP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8</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11"/>
                  </a:ext>
                </a:extLst>
              </a:tr>
              <a:tr h="136204">
                <a:tc>
                  <a:txBody>
                    <a:bodyPr/>
                    <a:lstStyle/>
                    <a:p>
                      <a:pPr algn="ctr" fontAlgn="ctr"/>
                      <a:r>
                        <a:rPr lang="cs-CZ" sz="800" b="1" i="0" u="none" strike="noStrike">
                          <a:solidFill>
                            <a:srgbClr val="000000"/>
                          </a:solidFill>
                          <a:latin typeface="Arial Black"/>
                        </a:rPr>
                        <a:t>12.</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a:solidFill>
                            <a:srgbClr val="000000"/>
                          </a:solidFill>
                          <a:latin typeface="Arial Black"/>
                        </a:rPr>
                        <a:t>FC Jiskra Modrá</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dirty="0">
                          <a:solidFill>
                            <a:srgbClr val="000000"/>
                          </a:solidFill>
                          <a:latin typeface="Arial Black"/>
                        </a:rPr>
                        <a:t>14</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2</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1</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11</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29:90</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7</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2"/>
                  </a:ext>
                </a:extLst>
              </a:tr>
              <a:tr h="136204">
                <a:tc>
                  <a:txBody>
                    <a:bodyPr/>
                    <a:lstStyle/>
                    <a:p>
                      <a:pPr algn="ctr" fontAlgn="ctr"/>
                      <a:r>
                        <a:rPr lang="cs-CZ" sz="800" b="1" i="0" u="none" strike="noStrike">
                          <a:solidFill>
                            <a:srgbClr val="000000"/>
                          </a:solidFill>
                          <a:latin typeface="Arial Black"/>
                        </a:rPr>
                        <a:t>13.</a:t>
                      </a:r>
                    </a:p>
                  </a:txBody>
                  <a:tcPr marL="9525" marR="9525" marT="9525" marB="0" anchor="ctr">
                    <a:lnL>
                      <a:noFill/>
                    </a:lnL>
                    <a:lnR>
                      <a:noFill/>
                    </a:lnR>
                    <a:lnT>
                      <a:noFill/>
                    </a:lnT>
                    <a:lnB>
                      <a:noFill/>
                    </a:lnB>
                    <a:solidFill>
                      <a:srgbClr val="99FF66"/>
                    </a:solidFill>
                  </a:tcPr>
                </a:tc>
                <a:tc>
                  <a:txBody>
                    <a:bodyPr/>
                    <a:lstStyle/>
                    <a:p>
                      <a:pPr algn="ctr" fontAlgn="ctr"/>
                      <a:r>
                        <a:rPr lang="cs-CZ" sz="700" b="1" i="0" u="none" strike="noStrike">
                          <a:solidFill>
                            <a:srgbClr val="000000"/>
                          </a:solidFill>
                          <a:latin typeface="Arial Black"/>
                        </a:rPr>
                        <a:t>FK Novosedlice</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dirty="0">
                          <a:solidFill>
                            <a:srgbClr val="000000"/>
                          </a:solidFill>
                          <a:latin typeface="Arial Black"/>
                        </a:rPr>
                        <a:t>14</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2</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dirty="0">
                          <a:solidFill>
                            <a:srgbClr val="000000"/>
                          </a:solidFill>
                          <a:latin typeface="Arial Black"/>
                        </a:rPr>
                        <a:t>0</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0</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12</a:t>
                      </a: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dirty="0" smtClean="0">
                          <a:solidFill>
                            <a:srgbClr val="000000"/>
                          </a:solidFill>
                          <a:latin typeface="Arial Black"/>
                        </a:rPr>
                        <a:t>29:136</a:t>
                      </a:r>
                      <a:endParaRPr lang="cs-CZ" sz="800" b="1" i="0" u="none" strike="noStrike" dirty="0">
                        <a:solidFill>
                          <a:srgbClr val="000000"/>
                        </a:solidFill>
                        <a:latin typeface="Arial Black"/>
                      </a:endParaRPr>
                    </a:p>
                  </a:txBody>
                  <a:tcPr marL="9525" marR="9525" marT="9525" marB="0" anchor="ctr">
                    <a:lnL>
                      <a:noFill/>
                    </a:lnL>
                    <a:lnR>
                      <a:noFill/>
                    </a:lnR>
                    <a:lnT>
                      <a:noFill/>
                    </a:lnT>
                    <a:lnB>
                      <a:noFill/>
                    </a:lnB>
                    <a:solidFill>
                      <a:srgbClr val="99FF66"/>
                    </a:solidFill>
                  </a:tcPr>
                </a:tc>
                <a:tc>
                  <a:txBody>
                    <a:bodyPr/>
                    <a:lstStyle/>
                    <a:p>
                      <a:pPr algn="ctr" fontAlgn="ctr"/>
                      <a:r>
                        <a:rPr lang="cs-CZ" sz="800" b="1" i="0" u="none" strike="noStrike">
                          <a:solidFill>
                            <a:srgbClr val="000000"/>
                          </a:solidFill>
                          <a:latin typeface="Arial Black"/>
                        </a:rPr>
                        <a:t>6</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13"/>
                  </a:ext>
                </a:extLst>
              </a:tr>
              <a:tr h="199199">
                <a:tc>
                  <a:txBody>
                    <a:bodyPr/>
                    <a:lstStyle/>
                    <a:p>
                      <a:pPr algn="ctr" fontAlgn="ctr"/>
                      <a:r>
                        <a:rPr lang="cs-CZ" sz="800" b="1" i="0" u="none" strike="noStrike">
                          <a:solidFill>
                            <a:srgbClr val="000000"/>
                          </a:solidFill>
                          <a:latin typeface="Arial Black"/>
                        </a:rPr>
                        <a:t>14.</a:t>
                      </a:r>
                    </a:p>
                  </a:txBody>
                  <a:tcPr marL="9525" marR="9525" marT="9525" marB="0" anchor="ctr">
                    <a:lnL>
                      <a:noFill/>
                    </a:lnL>
                    <a:lnR>
                      <a:noFill/>
                    </a:lnR>
                    <a:lnT>
                      <a:noFill/>
                    </a:lnT>
                    <a:lnB>
                      <a:noFill/>
                    </a:lnB>
                    <a:solidFill>
                      <a:srgbClr val="FFFF00"/>
                    </a:solidFill>
                  </a:tcPr>
                </a:tc>
                <a:tc>
                  <a:txBody>
                    <a:bodyPr/>
                    <a:lstStyle/>
                    <a:p>
                      <a:pPr algn="ctr" fontAlgn="ctr"/>
                      <a:r>
                        <a:rPr lang="cs-CZ" sz="700" b="1" i="0" u="none" strike="noStrike" dirty="0">
                          <a:solidFill>
                            <a:srgbClr val="000000"/>
                          </a:solidFill>
                          <a:latin typeface="Arial Black"/>
                        </a:rPr>
                        <a:t>MSK Benešov </a:t>
                      </a:r>
                      <a:r>
                        <a:rPr lang="cs-CZ" sz="700" b="1" i="0" u="none" strike="noStrike" dirty="0" err="1">
                          <a:solidFill>
                            <a:srgbClr val="000000"/>
                          </a:solidFill>
                          <a:latin typeface="Arial Black"/>
                        </a:rPr>
                        <a:t>n.Ploučnicí</a:t>
                      </a:r>
                      <a:endParaRPr lang="cs-CZ" sz="700" b="1" i="0" u="none" strike="noStrike" dirty="0">
                        <a:solidFill>
                          <a:srgbClr val="000000"/>
                        </a:solidFill>
                        <a:latin typeface="Arial Black"/>
                      </a:endParaRP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dirty="0">
                          <a:solidFill>
                            <a:srgbClr val="000000"/>
                          </a:solidFill>
                          <a:latin typeface="Arial Black"/>
                        </a:rPr>
                        <a:t>14</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1</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dirty="0">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dirty="0">
                          <a:solidFill>
                            <a:srgbClr val="000000"/>
                          </a:solidFill>
                          <a:latin typeface="Arial Black"/>
                        </a:rPr>
                        <a:t>13</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dirty="0">
                          <a:solidFill>
                            <a:srgbClr val="000000"/>
                          </a:solidFill>
                          <a:latin typeface="Arial Black"/>
                        </a:rPr>
                        <a:t>15:78</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dirty="0">
                          <a:solidFill>
                            <a:srgbClr val="000000"/>
                          </a:solidFill>
                          <a:latin typeface="Arial Black"/>
                        </a:rPr>
                        <a:t>3 </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4"/>
                  </a:ext>
                </a:extLst>
              </a:tr>
            </a:tbl>
          </a:graphicData>
        </a:graphic>
      </p:graphicFrame>
      <p:sp>
        <p:nvSpPr>
          <p:cNvPr id="8" name="TextovéPole 7"/>
          <p:cNvSpPr txBox="1"/>
          <p:nvPr/>
        </p:nvSpPr>
        <p:spPr>
          <a:xfrm>
            <a:off x="102940" y="6571828"/>
            <a:ext cx="4176464" cy="523220"/>
          </a:xfrm>
          <a:prstGeom prst="rect">
            <a:avLst/>
          </a:prstGeom>
          <a:solidFill>
            <a:schemeClr val="accent1">
              <a:lumMod val="20000"/>
              <a:lumOff val="80000"/>
            </a:schemeClr>
          </a:solidFill>
        </p:spPr>
        <p:txBody>
          <a:bodyPr wrap="square" rtlCol="0">
            <a:spAutoFit/>
          </a:bodyPr>
          <a:lstStyle/>
          <a:p>
            <a:pPr algn="ctr"/>
            <a:r>
              <a:rPr lang="cs-CZ" sz="1400" dirty="0" smtClean="0">
                <a:latin typeface="Bookman Old Style" pitchFamily="18" charset="0"/>
              </a:rPr>
              <a:t>Ani první jarní kolo nezměnilo pořadí na čele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ulka 6"/>
          <p:cNvGraphicFramePr>
            <a:graphicFrameLocks noGrp="1"/>
          </p:cNvGraphicFramePr>
          <p:nvPr/>
        </p:nvGraphicFramePr>
        <p:xfrm>
          <a:off x="246957" y="307138"/>
          <a:ext cx="9865094" cy="6792131"/>
        </p:xfrm>
        <a:graphic>
          <a:graphicData uri="http://schemas.openxmlformats.org/drawingml/2006/table">
            <a:tbl>
              <a:tblPr/>
              <a:tblGrid>
                <a:gridCol w="348217">
                  <a:extLst>
                    <a:ext uri="{9D8B030D-6E8A-4147-A177-3AD203B41FA5}">
                      <a16:colId xmlns:a16="http://schemas.microsoft.com/office/drawing/2014/main" val="20000"/>
                    </a:ext>
                  </a:extLst>
                </a:gridCol>
                <a:gridCol w="246654">
                  <a:extLst>
                    <a:ext uri="{9D8B030D-6E8A-4147-A177-3AD203B41FA5}">
                      <a16:colId xmlns:a16="http://schemas.microsoft.com/office/drawing/2014/main" val="20001"/>
                    </a:ext>
                  </a:extLst>
                </a:gridCol>
                <a:gridCol w="160118">
                  <a:extLst>
                    <a:ext uri="{9D8B030D-6E8A-4147-A177-3AD203B41FA5}">
                      <a16:colId xmlns:a16="http://schemas.microsoft.com/office/drawing/2014/main" val="20002"/>
                    </a:ext>
                  </a:extLst>
                </a:gridCol>
                <a:gridCol w="149236">
                  <a:extLst>
                    <a:ext uri="{9D8B030D-6E8A-4147-A177-3AD203B41FA5}">
                      <a16:colId xmlns:a16="http://schemas.microsoft.com/office/drawing/2014/main" val="20003"/>
                    </a:ext>
                  </a:extLst>
                </a:gridCol>
                <a:gridCol w="379307">
                  <a:extLst>
                    <a:ext uri="{9D8B030D-6E8A-4147-A177-3AD203B41FA5}">
                      <a16:colId xmlns:a16="http://schemas.microsoft.com/office/drawing/2014/main" val="20004"/>
                    </a:ext>
                  </a:extLst>
                </a:gridCol>
                <a:gridCol w="265307">
                  <a:extLst>
                    <a:ext uri="{9D8B030D-6E8A-4147-A177-3AD203B41FA5}">
                      <a16:colId xmlns:a16="http://schemas.microsoft.com/office/drawing/2014/main" val="20005"/>
                    </a:ext>
                  </a:extLst>
                </a:gridCol>
                <a:gridCol w="203644">
                  <a:extLst>
                    <a:ext uri="{9D8B030D-6E8A-4147-A177-3AD203B41FA5}">
                      <a16:colId xmlns:a16="http://schemas.microsoft.com/office/drawing/2014/main" val="20006"/>
                    </a:ext>
                  </a:extLst>
                </a:gridCol>
                <a:gridCol w="213490">
                  <a:extLst>
                    <a:ext uri="{9D8B030D-6E8A-4147-A177-3AD203B41FA5}">
                      <a16:colId xmlns:a16="http://schemas.microsoft.com/office/drawing/2014/main" val="20007"/>
                    </a:ext>
                  </a:extLst>
                </a:gridCol>
                <a:gridCol w="371016">
                  <a:extLst>
                    <a:ext uri="{9D8B030D-6E8A-4147-A177-3AD203B41FA5}">
                      <a16:colId xmlns:a16="http://schemas.microsoft.com/office/drawing/2014/main" val="20008"/>
                    </a:ext>
                  </a:extLst>
                </a:gridCol>
                <a:gridCol w="143019">
                  <a:extLst>
                    <a:ext uri="{9D8B030D-6E8A-4147-A177-3AD203B41FA5}">
                      <a16:colId xmlns:a16="http://schemas.microsoft.com/office/drawing/2014/main" val="20009"/>
                    </a:ext>
                  </a:extLst>
                </a:gridCol>
                <a:gridCol w="393816">
                  <a:extLst>
                    <a:ext uri="{9D8B030D-6E8A-4147-A177-3AD203B41FA5}">
                      <a16:colId xmlns:a16="http://schemas.microsoft.com/office/drawing/2014/main" val="20010"/>
                    </a:ext>
                  </a:extLst>
                </a:gridCol>
                <a:gridCol w="252871">
                  <a:extLst>
                    <a:ext uri="{9D8B030D-6E8A-4147-A177-3AD203B41FA5}">
                      <a16:colId xmlns:a16="http://schemas.microsoft.com/office/drawing/2014/main" val="20011"/>
                    </a:ext>
                  </a:extLst>
                </a:gridCol>
                <a:gridCol w="333707">
                  <a:extLst>
                    <a:ext uri="{9D8B030D-6E8A-4147-A177-3AD203B41FA5}">
                      <a16:colId xmlns:a16="http://schemas.microsoft.com/office/drawing/2014/main" val="20012"/>
                    </a:ext>
                  </a:extLst>
                </a:gridCol>
                <a:gridCol w="155453">
                  <a:extLst>
                    <a:ext uri="{9D8B030D-6E8A-4147-A177-3AD203B41FA5}">
                      <a16:colId xmlns:a16="http://schemas.microsoft.com/office/drawing/2014/main" val="20013"/>
                    </a:ext>
                  </a:extLst>
                </a:gridCol>
                <a:gridCol w="217635">
                  <a:extLst>
                    <a:ext uri="{9D8B030D-6E8A-4147-A177-3AD203B41FA5}">
                      <a16:colId xmlns:a16="http://schemas.microsoft.com/office/drawing/2014/main" val="20014"/>
                    </a:ext>
                  </a:extLst>
                </a:gridCol>
                <a:gridCol w="254944">
                  <a:extLst>
                    <a:ext uri="{9D8B030D-6E8A-4147-A177-3AD203B41FA5}">
                      <a16:colId xmlns:a16="http://schemas.microsoft.com/office/drawing/2014/main" val="20015"/>
                    </a:ext>
                  </a:extLst>
                </a:gridCol>
                <a:gridCol w="387599">
                  <a:extLst>
                    <a:ext uri="{9D8B030D-6E8A-4147-A177-3AD203B41FA5}">
                      <a16:colId xmlns:a16="http://schemas.microsoft.com/office/drawing/2014/main" val="20016"/>
                    </a:ext>
                  </a:extLst>
                </a:gridCol>
                <a:gridCol w="138873">
                  <a:extLst>
                    <a:ext uri="{9D8B030D-6E8A-4147-A177-3AD203B41FA5}">
                      <a16:colId xmlns:a16="http://schemas.microsoft.com/office/drawing/2014/main" val="20017"/>
                    </a:ext>
                  </a:extLst>
                </a:gridCol>
                <a:gridCol w="215562">
                  <a:extLst>
                    <a:ext uri="{9D8B030D-6E8A-4147-A177-3AD203B41FA5}">
                      <a16:colId xmlns:a16="http://schemas.microsoft.com/office/drawing/2014/main" val="20018"/>
                    </a:ext>
                  </a:extLst>
                </a:gridCol>
                <a:gridCol w="283962">
                  <a:extLst>
                    <a:ext uri="{9D8B030D-6E8A-4147-A177-3AD203B41FA5}">
                      <a16:colId xmlns:a16="http://schemas.microsoft.com/office/drawing/2014/main" val="20019"/>
                    </a:ext>
                  </a:extLst>
                </a:gridCol>
                <a:gridCol w="520252">
                  <a:extLst>
                    <a:ext uri="{9D8B030D-6E8A-4147-A177-3AD203B41FA5}">
                      <a16:colId xmlns:a16="http://schemas.microsoft.com/office/drawing/2014/main" val="20020"/>
                    </a:ext>
                  </a:extLst>
                </a:gridCol>
                <a:gridCol w="247171">
                  <a:extLst>
                    <a:ext uri="{9D8B030D-6E8A-4147-A177-3AD203B41FA5}">
                      <a16:colId xmlns:a16="http://schemas.microsoft.com/office/drawing/2014/main" val="20021"/>
                    </a:ext>
                  </a:extLst>
                </a:gridCol>
                <a:gridCol w="247171">
                  <a:extLst>
                    <a:ext uri="{9D8B030D-6E8A-4147-A177-3AD203B41FA5}">
                      <a16:colId xmlns:a16="http://schemas.microsoft.com/office/drawing/2014/main" val="20022"/>
                    </a:ext>
                  </a:extLst>
                </a:gridCol>
                <a:gridCol w="247171">
                  <a:extLst>
                    <a:ext uri="{9D8B030D-6E8A-4147-A177-3AD203B41FA5}">
                      <a16:colId xmlns:a16="http://schemas.microsoft.com/office/drawing/2014/main" val="20023"/>
                    </a:ext>
                  </a:extLst>
                </a:gridCol>
                <a:gridCol w="582953">
                  <a:extLst>
                    <a:ext uri="{9D8B030D-6E8A-4147-A177-3AD203B41FA5}">
                      <a16:colId xmlns:a16="http://schemas.microsoft.com/office/drawing/2014/main" val="20024"/>
                    </a:ext>
                  </a:extLst>
                </a:gridCol>
                <a:gridCol w="247171">
                  <a:extLst>
                    <a:ext uri="{9D8B030D-6E8A-4147-A177-3AD203B41FA5}">
                      <a16:colId xmlns:a16="http://schemas.microsoft.com/office/drawing/2014/main" val="20025"/>
                    </a:ext>
                  </a:extLst>
                </a:gridCol>
                <a:gridCol w="247171">
                  <a:extLst>
                    <a:ext uri="{9D8B030D-6E8A-4147-A177-3AD203B41FA5}">
                      <a16:colId xmlns:a16="http://schemas.microsoft.com/office/drawing/2014/main" val="20026"/>
                    </a:ext>
                  </a:extLst>
                </a:gridCol>
                <a:gridCol w="247171">
                  <a:extLst>
                    <a:ext uri="{9D8B030D-6E8A-4147-A177-3AD203B41FA5}">
                      <a16:colId xmlns:a16="http://schemas.microsoft.com/office/drawing/2014/main" val="20027"/>
                    </a:ext>
                  </a:extLst>
                </a:gridCol>
                <a:gridCol w="533206">
                  <a:extLst>
                    <a:ext uri="{9D8B030D-6E8A-4147-A177-3AD203B41FA5}">
                      <a16:colId xmlns:a16="http://schemas.microsoft.com/office/drawing/2014/main" val="20028"/>
                    </a:ext>
                  </a:extLst>
                </a:gridCol>
                <a:gridCol w="247171">
                  <a:extLst>
                    <a:ext uri="{9D8B030D-6E8A-4147-A177-3AD203B41FA5}">
                      <a16:colId xmlns:a16="http://schemas.microsoft.com/office/drawing/2014/main" val="20029"/>
                    </a:ext>
                  </a:extLst>
                </a:gridCol>
                <a:gridCol w="192763">
                  <a:extLst>
                    <a:ext uri="{9D8B030D-6E8A-4147-A177-3AD203B41FA5}">
                      <a16:colId xmlns:a16="http://schemas.microsoft.com/office/drawing/2014/main" val="20030"/>
                    </a:ext>
                  </a:extLst>
                </a:gridCol>
                <a:gridCol w="250799">
                  <a:extLst>
                    <a:ext uri="{9D8B030D-6E8A-4147-A177-3AD203B41FA5}">
                      <a16:colId xmlns:a16="http://schemas.microsoft.com/office/drawing/2014/main" val="20031"/>
                    </a:ext>
                  </a:extLst>
                </a:gridCol>
                <a:gridCol w="460143">
                  <a:extLst>
                    <a:ext uri="{9D8B030D-6E8A-4147-A177-3AD203B41FA5}">
                      <a16:colId xmlns:a16="http://schemas.microsoft.com/office/drawing/2014/main" val="20032"/>
                    </a:ext>
                  </a:extLst>
                </a:gridCol>
                <a:gridCol w="259607">
                  <a:extLst>
                    <a:ext uri="{9D8B030D-6E8A-4147-A177-3AD203B41FA5}">
                      <a16:colId xmlns:a16="http://schemas.microsoft.com/office/drawing/2014/main" val="20033"/>
                    </a:ext>
                  </a:extLst>
                </a:gridCol>
                <a:gridCol w="220744">
                  <a:extLst>
                    <a:ext uri="{9D8B030D-6E8A-4147-A177-3AD203B41FA5}">
                      <a16:colId xmlns:a16="http://schemas.microsoft.com/office/drawing/2014/main" val="20034"/>
                    </a:ext>
                  </a:extLst>
                </a:gridCol>
              </a:tblGrid>
              <a:tr h="112891">
                <a:tc>
                  <a:txBody>
                    <a:bodyPr/>
                    <a:lstStyle/>
                    <a:p>
                      <a:pPr algn="ctr" fontAlgn="ctr"/>
                      <a:r>
                        <a:rPr lang="cs-CZ" sz="400" b="1" i="0" u="none" strike="noStrike" dirty="0">
                          <a:solidFill>
                            <a:srgbClr val="660066"/>
                          </a:solidFill>
                          <a:latin typeface="Calibri"/>
                        </a:rPr>
                        <a:t>Datum</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400" b="1" i="0" u="none" strike="noStrike">
                          <a:solidFill>
                            <a:srgbClr val="660066"/>
                          </a:solidFill>
                          <a:latin typeface="Calibri"/>
                        </a:rPr>
                        <a:t>Den</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gridSpan="4">
                  <a:txBody>
                    <a:bodyPr/>
                    <a:lstStyle/>
                    <a:p>
                      <a:pPr algn="ctr" fontAlgn="ctr"/>
                      <a:r>
                        <a:rPr lang="cs-CZ" sz="400" b="1" i="0" u="none" strike="noStrike">
                          <a:solidFill>
                            <a:srgbClr val="660066"/>
                          </a:solidFill>
                          <a:latin typeface="Calibri"/>
                        </a:rPr>
                        <a:t>Dospělí </a:t>
                      </a:r>
                    </a:p>
                  </a:txBody>
                  <a:tcPr marL="1035" marR="1035" marT="10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hMerge="1">
                  <a:txBody>
                    <a:bodyPr/>
                    <a:lstStyle/>
                    <a:p>
                      <a:endParaRPr lang="cs-CZ"/>
                    </a:p>
                  </a:txBody>
                  <a:tcPr/>
                </a:tc>
                <a:tc hMerge="1">
                  <a:txBody>
                    <a:bodyPr/>
                    <a:lstStyle/>
                    <a:p>
                      <a:endParaRPr lang="cs-CZ"/>
                    </a:p>
                  </a:txBody>
                  <a:tcPr/>
                </a:tc>
                <a:tc hMerge="1">
                  <a:txBody>
                    <a:bodyPr/>
                    <a:lstStyle/>
                    <a:p>
                      <a:endParaRPr lang="cs-CZ"/>
                    </a:p>
                  </a:txBody>
                  <a:tcPr/>
                </a:tc>
                <a:tc gridSpan="4">
                  <a:txBody>
                    <a:bodyPr/>
                    <a:lstStyle/>
                    <a:p>
                      <a:pPr algn="ctr" fontAlgn="ctr"/>
                      <a:r>
                        <a:rPr lang="cs-CZ" sz="400" b="1" i="0" u="none" strike="noStrike">
                          <a:solidFill>
                            <a:srgbClr val="000000"/>
                          </a:solidFill>
                          <a:latin typeface="Calibri"/>
                        </a:rPr>
                        <a:t>Dorost</a:t>
                      </a:r>
                    </a:p>
                  </a:txBody>
                  <a:tcPr marL="1035" marR="1035" marT="10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hMerge="1">
                  <a:txBody>
                    <a:bodyPr/>
                    <a:lstStyle/>
                    <a:p>
                      <a:endParaRPr lang="cs-CZ"/>
                    </a:p>
                  </a:txBody>
                  <a:tcPr/>
                </a:tc>
                <a:tc hMerge="1">
                  <a:txBody>
                    <a:bodyPr/>
                    <a:lstStyle/>
                    <a:p>
                      <a:endParaRPr lang="cs-CZ"/>
                    </a:p>
                  </a:txBody>
                  <a:tcPr/>
                </a:tc>
                <a:tc hMerge="1">
                  <a:txBody>
                    <a:bodyPr/>
                    <a:lstStyle/>
                    <a:p>
                      <a:endParaRPr lang="cs-CZ"/>
                    </a:p>
                  </a:txBody>
                  <a:tcPr/>
                </a:tc>
                <a:tc gridSpan="4">
                  <a:txBody>
                    <a:bodyPr/>
                    <a:lstStyle/>
                    <a:p>
                      <a:pPr algn="ctr" fontAlgn="ctr"/>
                      <a:r>
                        <a:rPr lang="cs-CZ" sz="400" b="1" i="0" u="none" strike="noStrike">
                          <a:solidFill>
                            <a:srgbClr val="000000"/>
                          </a:solidFill>
                          <a:latin typeface="Calibri"/>
                        </a:rPr>
                        <a:t>Star.,mlad.žáci</a:t>
                      </a:r>
                    </a:p>
                  </a:txBody>
                  <a:tcPr marL="1035" marR="1035" marT="10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hMerge="1">
                  <a:txBody>
                    <a:bodyPr/>
                    <a:lstStyle/>
                    <a:p>
                      <a:endParaRPr lang="cs-CZ"/>
                    </a:p>
                  </a:txBody>
                  <a:tcPr/>
                </a:tc>
                <a:tc hMerge="1">
                  <a:txBody>
                    <a:bodyPr/>
                    <a:lstStyle/>
                    <a:p>
                      <a:endParaRPr lang="cs-CZ"/>
                    </a:p>
                  </a:txBody>
                  <a:tcPr/>
                </a:tc>
                <a:tc hMerge="1">
                  <a:txBody>
                    <a:bodyPr/>
                    <a:lstStyle/>
                    <a:p>
                      <a:endParaRPr lang="cs-CZ"/>
                    </a:p>
                  </a:txBody>
                  <a:tcPr/>
                </a:tc>
                <a:tc gridSpan="4">
                  <a:txBody>
                    <a:bodyPr/>
                    <a:lstStyle/>
                    <a:p>
                      <a:pPr algn="ctr" fontAlgn="ctr"/>
                      <a:r>
                        <a:rPr lang="cs-CZ" sz="400" b="1" i="0" u="none" strike="noStrike">
                          <a:solidFill>
                            <a:srgbClr val="000000"/>
                          </a:solidFill>
                          <a:latin typeface="Calibri"/>
                        </a:rPr>
                        <a:t>Mladší žáci B</a:t>
                      </a:r>
                    </a:p>
                  </a:txBody>
                  <a:tcPr marL="1035" marR="1035" marT="10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hMerge="1">
                  <a:txBody>
                    <a:bodyPr/>
                    <a:lstStyle/>
                    <a:p>
                      <a:endParaRPr lang="cs-CZ"/>
                    </a:p>
                  </a:txBody>
                  <a:tcPr/>
                </a:tc>
                <a:tc hMerge="1">
                  <a:txBody>
                    <a:bodyPr/>
                    <a:lstStyle/>
                    <a:p>
                      <a:endParaRPr lang="cs-CZ"/>
                    </a:p>
                  </a:txBody>
                  <a:tcPr/>
                </a:tc>
                <a:tc hMerge="1">
                  <a:txBody>
                    <a:bodyPr/>
                    <a:lstStyle/>
                    <a:p>
                      <a:endParaRPr lang="cs-CZ"/>
                    </a:p>
                  </a:txBody>
                  <a:tcPr/>
                </a:tc>
                <a:tc gridSpan="4">
                  <a:txBody>
                    <a:bodyPr/>
                    <a:lstStyle/>
                    <a:p>
                      <a:pPr algn="ctr" fontAlgn="ctr"/>
                      <a:r>
                        <a:rPr lang="cs-CZ" sz="400" b="1" i="0" u="none" strike="noStrike">
                          <a:solidFill>
                            <a:srgbClr val="000000"/>
                          </a:solidFill>
                          <a:latin typeface="Calibri"/>
                        </a:rPr>
                        <a:t>Starší přípravka 2004,2005</a:t>
                      </a:r>
                    </a:p>
                  </a:txBody>
                  <a:tcPr marL="1035" marR="1035" marT="10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hMerge="1">
                  <a:txBody>
                    <a:bodyPr/>
                    <a:lstStyle/>
                    <a:p>
                      <a:endParaRPr lang="cs-CZ"/>
                    </a:p>
                  </a:txBody>
                  <a:tcPr/>
                </a:tc>
                <a:tc hMerge="1">
                  <a:txBody>
                    <a:bodyPr/>
                    <a:lstStyle/>
                    <a:p>
                      <a:endParaRPr lang="cs-CZ"/>
                    </a:p>
                  </a:txBody>
                  <a:tcPr/>
                </a:tc>
                <a:tc hMerge="1">
                  <a:txBody>
                    <a:bodyPr/>
                    <a:lstStyle/>
                    <a:p>
                      <a:endParaRPr lang="cs-CZ"/>
                    </a:p>
                  </a:txBody>
                  <a:tcPr/>
                </a:tc>
                <a:tc gridSpan="4">
                  <a:txBody>
                    <a:bodyPr/>
                    <a:lstStyle/>
                    <a:p>
                      <a:pPr algn="ctr" fontAlgn="ctr"/>
                      <a:r>
                        <a:rPr lang="cs-CZ" sz="400" b="1" i="0" u="none" strike="noStrike">
                          <a:solidFill>
                            <a:srgbClr val="000000"/>
                          </a:solidFill>
                          <a:latin typeface="Calibri"/>
                        </a:rPr>
                        <a:t>Mladší přípravka  A</a:t>
                      </a:r>
                    </a:p>
                  </a:txBody>
                  <a:tcPr marL="1035" marR="1035" marT="10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hMerge="1">
                  <a:txBody>
                    <a:bodyPr/>
                    <a:lstStyle/>
                    <a:p>
                      <a:endParaRPr lang="cs-CZ"/>
                    </a:p>
                  </a:txBody>
                  <a:tcPr/>
                </a:tc>
                <a:tc hMerge="1">
                  <a:txBody>
                    <a:bodyPr/>
                    <a:lstStyle/>
                    <a:p>
                      <a:endParaRPr lang="cs-CZ"/>
                    </a:p>
                  </a:txBody>
                  <a:tcPr/>
                </a:tc>
                <a:tc hMerge="1">
                  <a:txBody>
                    <a:bodyPr/>
                    <a:lstStyle/>
                    <a:p>
                      <a:endParaRPr lang="cs-CZ"/>
                    </a:p>
                  </a:txBody>
                  <a:tcPr/>
                </a:tc>
                <a:tc gridSpan="4">
                  <a:txBody>
                    <a:bodyPr/>
                    <a:lstStyle/>
                    <a:p>
                      <a:pPr algn="ctr" fontAlgn="ctr"/>
                      <a:r>
                        <a:rPr lang="cs-CZ" sz="400" b="1" i="0" u="none" strike="noStrike">
                          <a:solidFill>
                            <a:srgbClr val="000000"/>
                          </a:solidFill>
                          <a:latin typeface="Calibri"/>
                        </a:rPr>
                        <a:t>Mladší přípravka B</a:t>
                      </a:r>
                    </a:p>
                  </a:txBody>
                  <a:tcPr marL="1035" marR="1035" marT="10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hMerge="1">
                  <a:txBody>
                    <a:bodyPr/>
                    <a:lstStyle/>
                    <a:p>
                      <a:endParaRPr lang="cs-CZ"/>
                    </a:p>
                  </a:txBody>
                  <a:tcPr/>
                </a:tc>
                <a:tc hMerge="1">
                  <a:txBody>
                    <a:bodyPr/>
                    <a:lstStyle/>
                    <a:p>
                      <a:endParaRPr lang="cs-CZ"/>
                    </a:p>
                  </a:txBody>
                  <a:tcPr/>
                </a:tc>
                <a:tc hMerge="1">
                  <a:txBody>
                    <a:bodyPr/>
                    <a:lstStyle/>
                    <a:p>
                      <a:endParaRPr lang="cs-CZ"/>
                    </a:p>
                  </a:txBody>
                  <a:tcPr/>
                </a:tc>
                <a:tc gridSpan="5">
                  <a:txBody>
                    <a:bodyPr/>
                    <a:lstStyle/>
                    <a:p>
                      <a:pPr algn="ctr" fontAlgn="ctr"/>
                      <a:r>
                        <a:rPr lang="cs-CZ" sz="400" b="1" i="0" u="none" strike="noStrike">
                          <a:solidFill>
                            <a:srgbClr val="000000"/>
                          </a:solidFill>
                          <a:latin typeface="Calibri"/>
                        </a:rPr>
                        <a:t>Stará garda</a:t>
                      </a:r>
                    </a:p>
                  </a:txBody>
                  <a:tcPr marL="1035" marR="1035" marT="103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12891">
                <a:tc>
                  <a:txBody>
                    <a:bodyPr/>
                    <a:lstStyle/>
                    <a:p>
                      <a:pPr algn="ctr" fontAlgn="ctr"/>
                      <a:r>
                        <a:rPr lang="cs-CZ" sz="400" b="1" i="0" u="none" strike="noStrike" dirty="0">
                          <a:solidFill>
                            <a:srgbClr val="008000"/>
                          </a:solidFill>
                          <a:latin typeface="Arial" pitchFamily="34" charset="0"/>
                          <a:cs typeface="Arial" pitchFamily="34" charset="0"/>
                        </a:rPr>
                        <a:t>14.3.2015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sobota</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200" b="1" i="0" u="none" strike="noStrike">
                          <a:solidFill>
                            <a:srgbClr val="008000"/>
                          </a:solidFill>
                          <a:latin typeface="Arial"/>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2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99122">
                <a:tc>
                  <a:txBody>
                    <a:bodyPr/>
                    <a:lstStyle/>
                    <a:p>
                      <a:pPr algn="ctr" fontAlgn="ctr"/>
                      <a:r>
                        <a:rPr lang="cs-CZ" sz="400" b="1" i="0" u="none" strike="noStrike">
                          <a:solidFill>
                            <a:srgbClr val="008000"/>
                          </a:solidFill>
                          <a:latin typeface="Arial" pitchFamily="34" charset="0"/>
                          <a:cs typeface="Arial" pitchFamily="34" charset="0"/>
                        </a:rPr>
                        <a:t>15.3.2015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neděle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14:30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FKLouny</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17:00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22961">
                <a:tc>
                  <a:txBody>
                    <a:bodyPr/>
                    <a:lstStyle/>
                    <a:p>
                      <a:pPr algn="ctr" fontAlgn="ctr"/>
                      <a:r>
                        <a:rPr lang="cs-CZ" sz="400" b="1" i="0" u="none" strike="noStrike">
                          <a:solidFill>
                            <a:srgbClr val="008000"/>
                          </a:solidFill>
                          <a:latin typeface="Arial" pitchFamily="34" charset="0"/>
                          <a:cs typeface="Arial" pitchFamily="34" charset="0"/>
                        </a:rPr>
                        <a:t>21.3.2015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dirty="0">
                          <a:solidFill>
                            <a:srgbClr val="008000"/>
                          </a:solidFill>
                          <a:latin typeface="Arial" pitchFamily="34" charset="0"/>
                          <a:cs typeface="Arial" pitchFamily="34" charset="0"/>
                        </a:rPr>
                        <a:t>sobota</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dirty="0">
                          <a:solidFill>
                            <a:srgbClr val="008000"/>
                          </a:solidFill>
                          <a:latin typeface="Arial" pitchFamily="34" charset="0"/>
                          <a:cs typeface="Arial" pitchFamily="34" charset="0"/>
                        </a:rPr>
                        <a:t>10:15</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FC Jiskra Modrá</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18.</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10:00, 12:00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FK Bílina</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18.</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99122">
                <a:tc>
                  <a:txBody>
                    <a:bodyPr/>
                    <a:lstStyle/>
                    <a:p>
                      <a:pPr algn="ctr" fontAlgn="ctr"/>
                      <a:r>
                        <a:rPr lang="cs-CZ" sz="400" b="1" i="0" u="none" strike="noStrike">
                          <a:solidFill>
                            <a:srgbClr val="008000"/>
                          </a:solidFill>
                          <a:latin typeface="Arial" pitchFamily="34" charset="0"/>
                          <a:cs typeface="Arial" pitchFamily="34" charset="0"/>
                        </a:rPr>
                        <a:t>22.3.2015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0" i="0" u="none" strike="noStrike" dirty="0">
                          <a:solidFill>
                            <a:srgbClr val="008000"/>
                          </a:solidFill>
                          <a:latin typeface="Arial" pitchFamily="34" charset="0"/>
                          <a:cs typeface="Arial" pitchFamily="34" charset="0"/>
                        </a:rPr>
                        <a:t>neděle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C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C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C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C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Arial"/>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83754">
                <a:tc>
                  <a:txBody>
                    <a:bodyPr/>
                    <a:lstStyle/>
                    <a:p>
                      <a:pPr algn="ctr" fontAlgn="ctr"/>
                      <a:r>
                        <a:rPr lang="cs-CZ" sz="400" b="1" i="0" u="none" strike="noStrike">
                          <a:solidFill>
                            <a:srgbClr val="008000"/>
                          </a:solidFill>
                          <a:latin typeface="Arial" pitchFamily="34" charset="0"/>
                          <a:cs typeface="Arial" pitchFamily="34" charset="0"/>
                        </a:rPr>
                        <a:t>28.3.2015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sobota</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dirty="0">
                          <a:solidFill>
                            <a:srgbClr val="008000"/>
                          </a:solidFill>
                          <a:latin typeface="Arial" pitchFamily="34" charset="0"/>
                          <a:cs typeface="Arial" pitchFamily="34" charset="0"/>
                        </a:rPr>
                        <a:t>10:15</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dirty="0">
                          <a:solidFill>
                            <a:srgbClr val="008000"/>
                          </a:solidFill>
                          <a:latin typeface="Arial" pitchFamily="34" charset="0"/>
                          <a:cs typeface="Arial" pitchFamily="34" charset="0"/>
                        </a:rPr>
                        <a:t>SK STAP-TRATEC </a:t>
                      </a:r>
                      <a:r>
                        <a:rPr lang="cs-CZ" sz="400" b="1" i="0" u="none" strike="noStrike" dirty="0" err="1">
                          <a:solidFill>
                            <a:srgbClr val="008000"/>
                          </a:solidFill>
                          <a:latin typeface="Arial" pitchFamily="34" charset="0"/>
                          <a:cs typeface="Arial" pitchFamily="34" charset="0"/>
                        </a:rPr>
                        <a:t>Vilémov</a:t>
                      </a:r>
                      <a:endParaRPr lang="cs-CZ" sz="400" b="1" i="0" u="none" strike="noStrike" dirty="0">
                        <a:solidFill>
                          <a:srgbClr val="008000"/>
                        </a:solidFill>
                        <a:latin typeface="Arial" pitchFamily="34" charset="0"/>
                        <a:cs typeface="Arial" pitchFamily="34" charset="0"/>
                      </a:endParaRP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19.</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10:15</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ASK Lovosice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15.</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122961">
                <a:tc>
                  <a:txBody>
                    <a:bodyPr/>
                    <a:lstStyle/>
                    <a:p>
                      <a:pPr algn="ctr" fontAlgn="ctr"/>
                      <a:r>
                        <a:rPr lang="cs-CZ" sz="400" b="1" i="0" u="none" strike="noStrike">
                          <a:solidFill>
                            <a:srgbClr val="008000"/>
                          </a:solidFill>
                          <a:latin typeface="Arial" pitchFamily="34" charset="0"/>
                          <a:cs typeface="Arial" pitchFamily="34" charset="0"/>
                        </a:rPr>
                        <a:t>29.3.2015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neděle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dirty="0">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10:00,12:00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FK Litoměřice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19.</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183754">
                <a:tc>
                  <a:txBody>
                    <a:bodyPr/>
                    <a:lstStyle/>
                    <a:p>
                      <a:pPr algn="ctr" fontAlgn="ctr"/>
                      <a:r>
                        <a:rPr lang="cs-CZ" sz="400" b="1" i="0" u="none" strike="noStrike">
                          <a:solidFill>
                            <a:srgbClr val="008000"/>
                          </a:solidFill>
                          <a:latin typeface="Arial" pitchFamily="34" charset="0"/>
                          <a:cs typeface="Arial" pitchFamily="34" charset="0"/>
                        </a:rPr>
                        <a:t>4.4.2015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sobota</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10:15</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dirty="0">
                          <a:solidFill>
                            <a:srgbClr val="008000"/>
                          </a:solidFill>
                          <a:latin typeface="Arial" pitchFamily="34" charset="0"/>
                          <a:cs typeface="Arial" pitchFamily="34" charset="0"/>
                        </a:rPr>
                        <a:t>Fotbalový klub Rumburk</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20.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13:00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dirty="0">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dirty="0">
                          <a:solidFill>
                            <a:srgbClr val="008000"/>
                          </a:solidFill>
                          <a:latin typeface="Arial" pitchFamily="34" charset="0"/>
                          <a:cs typeface="Arial" pitchFamily="34" charset="0"/>
                        </a:rPr>
                        <a:t>TJ Chlumec</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16.</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FF0000"/>
                          </a:solidFill>
                          <a:latin typeface="Arial" pitchFamily="34" charset="0"/>
                          <a:cs typeface="Arial" pitchFamily="34" charset="0"/>
                        </a:rPr>
                        <a:t>10:00, 12:00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FF0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FF0000"/>
                          </a:solidFill>
                          <a:latin typeface="Arial" pitchFamily="34" charset="0"/>
                          <a:cs typeface="Arial" pitchFamily="34" charset="0"/>
                        </a:rPr>
                        <a:t>FK Litvínov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FF0000"/>
                          </a:solidFill>
                          <a:latin typeface="Arial" pitchFamily="34" charset="0"/>
                          <a:cs typeface="Arial" pitchFamily="34" charset="0"/>
                        </a:rPr>
                        <a:t>20.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10:00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FK Litoměřice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12.</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150061">
                <a:tc>
                  <a:txBody>
                    <a:bodyPr/>
                    <a:lstStyle/>
                    <a:p>
                      <a:pPr algn="ctr" fontAlgn="ctr"/>
                      <a:r>
                        <a:rPr lang="cs-CZ" sz="400" b="1" i="0" u="none" strike="noStrike">
                          <a:solidFill>
                            <a:srgbClr val="008000"/>
                          </a:solidFill>
                          <a:latin typeface="Arial" pitchFamily="34" charset="0"/>
                          <a:cs typeface="Arial" pitchFamily="34" charset="0"/>
                        </a:rPr>
                        <a:t>5.4.2015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neděle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dirty="0">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dirty="0">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Arial"/>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144554">
                <a:tc>
                  <a:txBody>
                    <a:bodyPr/>
                    <a:lstStyle/>
                    <a:p>
                      <a:pPr algn="ctr" fontAlgn="ctr"/>
                      <a:r>
                        <a:rPr lang="cs-CZ" sz="400" b="1" i="0" u="none" strike="noStrike">
                          <a:solidFill>
                            <a:srgbClr val="008000"/>
                          </a:solidFill>
                          <a:latin typeface="Arial" pitchFamily="34" charset="0"/>
                          <a:cs typeface="Arial" pitchFamily="34" charset="0"/>
                        </a:rPr>
                        <a:t>10.4.2015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pátek</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dirty="0">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dirty="0">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dirty="0">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dirty="0">
                          <a:solidFill>
                            <a:srgbClr val="000000"/>
                          </a:solidFill>
                          <a:latin typeface="Arial" pitchFamily="34" charset="0"/>
                          <a:cs typeface="Arial" pitchFamily="34" charset="0"/>
                        </a:rPr>
                        <a:t> </a:t>
                      </a:r>
                      <a:r>
                        <a:rPr lang="cs-CZ" sz="400" b="1" i="0" u="none" strike="noStrike" dirty="0" smtClean="0">
                          <a:solidFill>
                            <a:srgbClr val="000000"/>
                          </a:solidFill>
                          <a:latin typeface="Arial" pitchFamily="34" charset="0"/>
                          <a:cs typeface="Arial" pitchFamily="34" charset="0"/>
                        </a:rPr>
                        <a:t>17:30</a:t>
                      </a:r>
                      <a:endParaRPr lang="cs-CZ" sz="400" b="1" i="0" u="none" strike="noStrike" dirty="0">
                        <a:solidFill>
                          <a:srgbClr val="000000"/>
                        </a:solidFill>
                        <a:latin typeface="Arial" pitchFamily="34" charset="0"/>
                        <a:cs typeface="Arial" pitchFamily="34" charset="0"/>
                      </a:endParaRP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dirty="0">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Viktorie Kleneč</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200" b="1" i="0" u="none" strike="noStrike">
                          <a:solidFill>
                            <a:srgbClr val="008000"/>
                          </a:solidFill>
                          <a:latin typeface="Arial"/>
                        </a:rPr>
                        <a:t>10.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183754">
                <a:tc>
                  <a:txBody>
                    <a:bodyPr/>
                    <a:lstStyle/>
                    <a:p>
                      <a:pPr algn="ctr" fontAlgn="ctr"/>
                      <a:r>
                        <a:rPr lang="cs-CZ" sz="400" b="1" i="0" u="none" strike="noStrike">
                          <a:solidFill>
                            <a:srgbClr val="008000"/>
                          </a:solidFill>
                          <a:latin typeface="Arial" pitchFamily="34" charset="0"/>
                          <a:cs typeface="Arial" pitchFamily="34" charset="0"/>
                        </a:rPr>
                        <a:t>11.4.2015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sobota</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C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C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C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C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10:15</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dirty="0">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dirty="0">
                          <a:solidFill>
                            <a:srgbClr val="008000"/>
                          </a:solidFill>
                          <a:latin typeface="Arial" pitchFamily="34" charset="0"/>
                          <a:cs typeface="Arial" pitchFamily="34" charset="0"/>
                        </a:rPr>
                        <a:t>FC Jiskra Modrá/</a:t>
                      </a:r>
                      <a:r>
                        <a:rPr lang="cs-CZ" sz="400" b="1" i="0" u="none" strike="noStrike" dirty="0" err="1">
                          <a:solidFill>
                            <a:srgbClr val="008000"/>
                          </a:solidFill>
                          <a:latin typeface="Arial" pitchFamily="34" charset="0"/>
                          <a:cs typeface="Arial" pitchFamily="34" charset="0"/>
                        </a:rPr>
                        <a:t>Boletice</a:t>
                      </a:r>
                      <a:endParaRPr lang="cs-CZ" sz="400" b="1" i="0" u="none" strike="noStrike" dirty="0">
                        <a:solidFill>
                          <a:srgbClr val="008000"/>
                        </a:solidFill>
                        <a:latin typeface="Arial" pitchFamily="34" charset="0"/>
                        <a:cs typeface="Arial" pitchFamily="34" charset="0"/>
                      </a:endParaRP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17.</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10:00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V-Mlékojedy</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FK Litoměřice B</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11.</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151437">
                <a:tc>
                  <a:txBody>
                    <a:bodyPr/>
                    <a:lstStyle/>
                    <a:p>
                      <a:pPr algn="ctr" fontAlgn="ctr"/>
                      <a:r>
                        <a:rPr lang="cs-CZ" sz="400" b="1" i="0" u="none" strike="noStrike">
                          <a:solidFill>
                            <a:srgbClr val="008000"/>
                          </a:solidFill>
                          <a:latin typeface="Arial" pitchFamily="34" charset="0"/>
                          <a:cs typeface="Arial" pitchFamily="34" charset="0"/>
                        </a:rPr>
                        <a:t>12.4.2015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neděle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16:30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FK Junior Děčín</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21.</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10:00, 12:00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FK Tatran Kadaň</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21.</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151437">
                <a:tc>
                  <a:txBody>
                    <a:bodyPr/>
                    <a:lstStyle/>
                    <a:p>
                      <a:pPr algn="ctr" fontAlgn="ctr"/>
                      <a:r>
                        <a:rPr lang="cs-CZ" sz="400" b="1" i="0" u="none" strike="noStrike">
                          <a:solidFill>
                            <a:srgbClr val="008000"/>
                          </a:solidFill>
                          <a:latin typeface="Arial" pitchFamily="34" charset="0"/>
                          <a:cs typeface="Arial" pitchFamily="34" charset="0"/>
                        </a:rPr>
                        <a:t>17.4.2015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pátek</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dirty="0">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cs-CZ" sz="400" b="1" i="0" u="none" strike="noStrike" dirty="0">
                          <a:solidFill>
                            <a:srgbClr val="000000"/>
                          </a:solidFill>
                          <a:latin typeface="Arial" pitchFamily="34" charset="0"/>
                          <a:cs typeface="Arial" pitchFamily="34" charset="0"/>
                        </a:rPr>
                        <a:t> </a:t>
                      </a:r>
                      <a:r>
                        <a:rPr lang="cs-CZ" sz="400" b="1" i="0" u="none" strike="noStrike" dirty="0" smtClean="0">
                          <a:solidFill>
                            <a:srgbClr val="000000"/>
                          </a:solidFill>
                          <a:latin typeface="Arial" pitchFamily="34" charset="0"/>
                          <a:cs typeface="Arial" pitchFamily="34" charset="0"/>
                        </a:rPr>
                        <a:t>17:30</a:t>
                      </a:r>
                    </a:p>
                    <a:p>
                      <a:pPr algn="ctr" fontAlgn="ctr"/>
                      <a:endParaRPr lang="cs-CZ" sz="400" b="1" i="0" u="none" strike="noStrike" dirty="0">
                        <a:solidFill>
                          <a:srgbClr val="000000"/>
                        </a:solidFill>
                        <a:latin typeface="Arial" pitchFamily="34" charset="0"/>
                        <a:cs typeface="Arial" pitchFamily="34" charset="0"/>
                      </a:endParaRP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Sokol Čechie Mšené Lázně</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Arial"/>
                        </a:rPr>
                        <a:t>11.</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154191">
                <a:tc>
                  <a:txBody>
                    <a:bodyPr/>
                    <a:lstStyle/>
                    <a:p>
                      <a:pPr algn="ctr" fontAlgn="ctr"/>
                      <a:r>
                        <a:rPr lang="cs-CZ" sz="400" b="1" i="0" u="none" strike="noStrike">
                          <a:solidFill>
                            <a:srgbClr val="008000"/>
                          </a:solidFill>
                          <a:latin typeface="Arial" pitchFamily="34" charset="0"/>
                          <a:cs typeface="Arial" pitchFamily="34" charset="0"/>
                        </a:rPr>
                        <a:t>18.4.2015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sobota</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10:15</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FK Chmel Blšany</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22.</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10:15</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SK Sokol Brozany</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18.</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dirty="0">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dirty="0">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99"/>
                          </a:solidFill>
                          <a:latin typeface="Arial" pitchFamily="34" charset="0"/>
                          <a:cs typeface="Arial" pitchFamily="34" charset="0"/>
                        </a:rPr>
                        <a:t>13:00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99"/>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99"/>
                          </a:solidFill>
                          <a:latin typeface="Arial" pitchFamily="34" charset="0"/>
                          <a:cs typeface="Arial" pitchFamily="34" charset="0"/>
                        </a:rPr>
                        <a:t>FK Libochovice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99"/>
                          </a:solidFill>
                          <a:latin typeface="Arial" pitchFamily="34" charset="0"/>
                          <a:cs typeface="Arial" pitchFamily="34" charset="0"/>
                        </a:rPr>
                        <a:t>12.</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10:30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FK Kadaň/Ervěnice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14</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Arial"/>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r h="244546">
                <a:tc>
                  <a:txBody>
                    <a:bodyPr/>
                    <a:lstStyle/>
                    <a:p>
                      <a:pPr algn="ctr" fontAlgn="ctr"/>
                      <a:r>
                        <a:rPr lang="cs-CZ" sz="400" b="1" i="0" u="none" strike="noStrike">
                          <a:solidFill>
                            <a:srgbClr val="008000"/>
                          </a:solidFill>
                          <a:latin typeface="Arial" pitchFamily="34" charset="0"/>
                          <a:cs typeface="Arial" pitchFamily="34" charset="0"/>
                        </a:rPr>
                        <a:t>19.4.2015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neděle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dirty="0">
                          <a:solidFill>
                            <a:srgbClr val="008000"/>
                          </a:solidFill>
                          <a:latin typeface="Arial" pitchFamily="34" charset="0"/>
                          <a:cs typeface="Arial" pitchFamily="34" charset="0"/>
                        </a:rPr>
                        <a:t>10:00, 12:00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dirty="0">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SK Sokol Brozany</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22.</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10:00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D-Štětí</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Semifinálová skupina F        (Dobříň, Podlusky , Úštěk, Štětí A)</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dirty="0">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Arial"/>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r h="158661">
                <a:tc>
                  <a:txBody>
                    <a:bodyPr/>
                    <a:lstStyle/>
                    <a:p>
                      <a:pPr algn="ctr" fontAlgn="ctr"/>
                      <a:r>
                        <a:rPr lang="cs-CZ" sz="400" b="1" i="0" u="none" strike="noStrike">
                          <a:solidFill>
                            <a:srgbClr val="008000"/>
                          </a:solidFill>
                          <a:latin typeface="Arial" pitchFamily="34" charset="0"/>
                          <a:cs typeface="Arial" pitchFamily="34" charset="0"/>
                        </a:rPr>
                        <a:t>24.4.205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pátek</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cs-CZ" sz="400" b="1" i="0" u="none" strike="noStrike" dirty="0">
                          <a:solidFill>
                            <a:srgbClr val="000000"/>
                          </a:solidFill>
                          <a:latin typeface="Arial" pitchFamily="34" charset="0"/>
                          <a:cs typeface="Arial" pitchFamily="34" charset="0"/>
                        </a:rPr>
                        <a:t> </a:t>
                      </a:r>
                      <a:r>
                        <a:rPr lang="cs-CZ" sz="400" b="1" i="0" u="none" strike="noStrike" dirty="0" smtClean="0">
                          <a:solidFill>
                            <a:srgbClr val="000000"/>
                          </a:solidFill>
                          <a:latin typeface="Arial" pitchFamily="34" charset="0"/>
                          <a:cs typeface="Arial" pitchFamily="34" charset="0"/>
                        </a:rPr>
                        <a:t>17:30</a:t>
                      </a:r>
                    </a:p>
                    <a:p>
                      <a:pPr algn="ctr" fontAlgn="ctr"/>
                      <a:endParaRPr lang="cs-CZ" sz="400" b="1" i="0" u="none" strike="noStrike" dirty="0">
                        <a:solidFill>
                          <a:srgbClr val="000000"/>
                        </a:solidFill>
                        <a:latin typeface="Arial" pitchFamily="34" charset="0"/>
                        <a:cs typeface="Arial" pitchFamily="34" charset="0"/>
                      </a:endParaRP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Káčko Roudnice n.L.</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Arial"/>
                        </a:rPr>
                        <a:t>12.</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272588">
                <a:tc>
                  <a:txBody>
                    <a:bodyPr/>
                    <a:lstStyle/>
                    <a:p>
                      <a:pPr algn="ctr" fontAlgn="ctr"/>
                      <a:r>
                        <a:rPr lang="cs-CZ" sz="400" b="1" i="0" u="none" strike="noStrike">
                          <a:solidFill>
                            <a:srgbClr val="008000"/>
                          </a:solidFill>
                          <a:latin typeface="Arial" pitchFamily="34" charset="0"/>
                          <a:cs typeface="Arial" pitchFamily="34" charset="0"/>
                        </a:rPr>
                        <a:t>25.4.2015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sobota</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10:15</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SK Hrobce-Roudnice n.L.</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23.</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FF0000"/>
                          </a:solidFill>
                          <a:latin typeface="Arial" pitchFamily="34" charset="0"/>
                          <a:cs typeface="Arial" pitchFamily="34" charset="0"/>
                        </a:rPr>
                        <a:t>10:30</a:t>
                      </a:r>
                      <a:r>
                        <a:rPr lang="cs-CZ" sz="400" b="1" i="0" u="none" strike="noStrike">
                          <a:solidFill>
                            <a:srgbClr val="000000"/>
                          </a:solidFill>
                          <a:latin typeface="Arial" pitchFamily="34" charset="0"/>
                          <a:cs typeface="Arial" pitchFamily="34" charset="0"/>
                        </a:rPr>
                        <a:t>, 12:30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dirty="0">
                          <a:solidFill>
                            <a:srgbClr val="008000"/>
                          </a:solidFill>
                          <a:latin typeface="Arial" pitchFamily="34" charset="0"/>
                          <a:cs typeface="Arial" pitchFamily="34" charset="0"/>
                        </a:rPr>
                        <a:t>FK Slavoj Žatec</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dirty="0">
                          <a:solidFill>
                            <a:srgbClr val="008000"/>
                          </a:solidFill>
                          <a:latin typeface="Arial" pitchFamily="34" charset="0"/>
                          <a:cs typeface="Arial" pitchFamily="34" charset="0"/>
                        </a:rPr>
                        <a:t>23.</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dirty="0">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10:00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Mostecký FK</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15.</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10:00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V-Malé Žernoseky</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Skupina 17.-19.místo(Malé Žernoseky, Mšené Lázně, Štětí B)</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6"/>
                  </a:ext>
                </a:extLst>
              </a:tr>
              <a:tr h="244546">
                <a:tc>
                  <a:txBody>
                    <a:bodyPr/>
                    <a:lstStyle/>
                    <a:p>
                      <a:pPr algn="ctr" fontAlgn="ctr"/>
                      <a:r>
                        <a:rPr lang="cs-CZ" sz="400" b="1" i="0" u="none" strike="noStrike">
                          <a:solidFill>
                            <a:srgbClr val="008000"/>
                          </a:solidFill>
                          <a:latin typeface="Arial" pitchFamily="34" charset="0"/>
                          <a:cs typeface="Arial" pitchFamily="34" charset="0"/>
                        </a:rPr>
                        <a:t>26.4.2015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neděle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10:00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TJ Mojžíř</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19.</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99"/>
                          </a:solidFill>
                          <a:latin typeface="Arial" pitchFamily="34" charset="0"/>
                          <a:cs typeface="Arial" pitchFamily="34" charset="0"/>
                        </a:rPr>
                        <a:t>10:00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99"/>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99"/>
                          </a:solidFill>
                          <a:latin typeface="Arial" pitchFamily="34" charset="0"/>
                          <a:cs typeface="Arial" pitchFamily="34" charset="0"/>
                        </a:rPr>
                        <a:t>Sokol Terezín</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99"/>
                          </a:solidFill>
                          <a:latin typeface="Arial" pitchFamily="34" charset="0"/>
                          <a:cs typeface="Arial" pitchFamily="34" charset="0"/>
                        </a:rPr>
                        <a:t>13.</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FF0000"/>
                          </a:solidFill>
                          <a:latin typeface="Arial" pitchFamily="34" charset="0"/>
                          <a:cs typeface="Arial" pitchFamily="34" charset="0"/>
                        </a:rPr>
                        <a:t>10:00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FF0000"/>
                          </a:solidFill>
                          <a:latin typeface="Arial" pitchFamily="34" charset="0"/>
                          <a:cs typeface="Arial" pitchFamily="34" charset="0"/>
                        </a:rPr>
                        <a:t>V-Dobříň</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FF0000"/>
                          </a:solidFill>
                          <a:latin typeface="Arial" pitchFamily="34" charset="0"/>
                          <a:cs typeface="Arial" pitchFamily="34" charset="0"/>
                        </a:rPr>
                        <a:t>Semifinálová skupina F        (Dobříň, Podlusky , Úštěk, Štětí A)</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7"/>
                  </a:ext>
                </a:extLst>
              </a:tr>
              <a:tr h="99122">
                <a:tc>
                  <a:txBody>
                    <a:bodyPr/>
                    <a:lstStyle/>
                    <a:p>
                      <a:pPr algn="ctr" fontAlgn="ctr"/>
                      <a:r>
                        <a:rPr lang="cs-CZ" sz="400" b="1" i="0" u="none" strike="noStrike">
                          <a:solidFill>
                            <a:srgbClr val="008000"/>
                          </a:solidFill>
                          <a:latin typeface="Arial" pitchFamily="34" charset="0"/>
                          <a:cs typeface="Arial" pitchFamily="34" charset="0"/>
                        </a:rPr>
                        <a:t>30.4.2015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čtvrtek</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99"/>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99"/>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99"/>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99"/>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cs-CZ" sz="400" b="1" i="0" u="none" strike="noStrike" dirty="0">
                          <a:solidFill>
                            <a:srgbClr val="000000"/>
                          </a:solidFill>
                          <a:latin typeface="Arial" pitchFamily="34" charset="0"/>
                          <a:cs typeface="Arial" pitchFamily="34" charset="0"/>
                        </a:rPr>
                        <a:t> </a:t>
                      </a:r>
                      <a:r>
                        <a:rPr lang="cs-CZ" sz="400" b="1" i="0" u="none" strike="noStrike" dirty="0" smtClean="0">
                          <a:solidFill>
                            <a:srgbClr val="000000"/>
                          </a:solidFill>
                          <a:latin typeface="Arial" pitchFamily="34" charset="0"/>
                          <a:cs typeface="Arial" pitchFamily="34" charset="0"/>
                        </a:rPr>
                        <a:t>17:30</a:t>
                      </a:r>
                    </a:p>
                    <a:p>
                      <a:pPr algn="ctr" fontAlgn="ctr"/>
                      <a:endParaRPr lang="cs-CZ" sz="400" b="1" i="0" u="none" strike="noStrike" dirty="0">
                        <a:solidFill>
                          <a:srgbClr val="000000"/>
                        </a:solidFill>
                        <a:latin typeface="Arial" pitchFamily="34" charset="0"/>
                        <a:cs typeface="Arial" pitchFamily="34" charset="0"/>
                      </a:endParaRP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Sokol Hoštka</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Arial"/>
                        </a:rPr>
                        <a:t>13.</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8"/>
                  </a:ext>
                </a:extLst>
              </a:tr>
              <a:tr h="244546">
                <a:tc>
                  <a:txBody>
                    <a:bodyPr/>
                    <a:lstStyle/>
                    <a:p>
                      <a:pPr algn="ctr" fontAlgn="ctr"/>
                      <a:r>
                        <a:rPr lang="cs-CZ" sz="400" b="1" i="0" u="none" strike="noStrike">
                          <a:solidFill>
                            <a:srgbClr val="008000"/>
                          </a:solidFill>
                          <a:latin typeface="Arial" pitchFamily="34" charset="0"/>
                          <a:cs typeface="Arial" pitchFamily="34" charset="0"/>
                        </a:rPr>
                        <a:t>2.5.2015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sobota</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17:00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Baník Modlany</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24.</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10:15</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TJ Svádov-Olšinky</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20.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10:00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TJ Sokol Pokratice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14.</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10:00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V-Mšené Lázně</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Skupina 17.-19.místo(Malé Žernoseky, Mšené Lázně, Štětí B)</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9"/>
                  </a:ext>
                </a:extLst>
              </a:tr>
              <a:tr h="122961">
                <a:tc>
                  <a:txBody>
                    <a:bodyPr/>
                    <a:lstStyle/>
                    <a:p>
                      <a:pPr algn="ctr" fontAlgn="ctr"/>
                      <a:r>
                        <a:rPr lang="cs-CZ" sz="400" b="1" i="0" u="none" strike="noStrike">
                          <a:solidFill>
                            <a:srgbClr val="008000"/>
                          </a:solidFill>
                          <a:latin typeface="Arial" pitchFamily="34" charset="0"/>
                          <a:cs typeface="Arial" pitchFamily="34" charset="0"/>
                        </a:rPr>
                        <a:t>3.5.2015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neděle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C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C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C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C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10:00, 12:00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VČSA Ervěnice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24.</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dirty="0">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0"/>
                  </a:ext>
                </a:extLst>
              </a:tr>
              <a:tr h="0">
                <a:tc>
                  <a:txBody>
                    <a:bodyPr/>
                    <a:lstStyle/>
                    <a:p>
                      <a:pPr algn="ctr" fontAlgn="ctr"/>
                      <a:r>
                        <a:rPr lang="cs-CZ" sz="400" b="1" i="0" u="none" strike="noStrike">
                          <a:solidFill>
                            <a:srgbClr val="008000"/>
                          </a:solidFill>
                          <a:latin typeface="Arial" pitchFamily="34" charset="0"/>
                          <a:cs typeface="Arial" pitchFamily="34" charset="0"/>
                        </a:rPr>
                        <a:t>6.5.2015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C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C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C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C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14:00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FAJM Most</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16.</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1"/>
                  </a:ext>
                </a:extLst>
              </a:tr>
              <a:tr h="150061">
                <a:tc>
                  <a:txBody>
                    <a:bodyPr/>
                    <a:lstStyle/>
                    <a:p>
                      <a:pPr algn="ctr" fontAlgn="ctr"/>
                      <a:r>
                        <a:rPr lang="cs-CZ" sz="400" b="1" i="0" u="none" strike="noStrike">
                          <a:solidFill>
                            <a:srgbClr val="008000"/>
                          </a:solidFill>
                          <a:latin typeface="Arial" pitchFamily="34" charset="0"/>
                          <a:cs typeface="Arial" pitchFamily="34" charset="0"/>
                        </a:rPr>
                        <a:t>7.5.2015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čtvrtek</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C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C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C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C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dirty="0">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cs-CZ" sz="400" b="1" i="0" u="none" strike="noStrike" dirty="0" smtClean="0">
                          <a:solidFill>
                            <a:srgbClr val="000000"/>
                          </a:solidFill>
                          <a:latin typeface="Arial" pitchFamily="34" charset="0"/>
                          <a:cs typeface="Arial" pitchFamily="34" charset="0"/>
                        </a:rPr>
                        <a:t>17:30</a:t>
                      </a:r>
                    </a:p>
                    <a:p>
                      <a:pPr algn="ctr" fontAlgn="ctr"/>
                      <a:r>
                        <a:rPr lang="cs-CZ" sz="400" b="1" i="0" u="none" strike="noStrike" dirty="0">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Dynamo Podlusky</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Calibri"/>
                        </a:rPr>
                        <a:t>14.</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2"/>
                  </a:ext>
                </a:extLst>
              </a:tr>
              <a:tr h="244546">
                <a:tc>
                  <a:txBody>
                    <a:bodyPr/>
                    <a:lstStyle/>
                    <a:p>
                      <a:pPr algn="ctr" fontAlgn="ctr"/>
                      <a:r>
                        <a:rPr lang="cs-CZ" sz="400" b="1" i="0" u="none" strike="noStrike">
                          <a:solidFill>
                            <a:srgbClr val="008000"/>
                          </a:solidFill>
                          <a:latin typeface="Arial" pitchFamily="34" charset="0"/>
                          <a:cs typeface="Arial" pitchFamily="34" charset="0"/>
                        </a:rPr>
                        <a:t>9.5.2015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sobota</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10:15</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Sokol Horní Jiřetín</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25.</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TJ Viktorie Budyně</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15.</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14:00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D-Štětí</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FK Junior Teplice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17.</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10:00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V-Podlusky</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Semifinálová skupina F        (Dobříň, Podlusky , Úštěk, Štětí A)</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3"/>
                  </a:ext>
                </a:extLst>
              </a:tr>
              <a:tr h="244546">
                <a:tc>
                  <a:txBody>
                    <a:bodyPr/>
                    <a:lstStyle/>
                    <a:p>
                      <a:pPr algn="ctr" fontAlgn="ctr"/>
                      <a:r>
                        <a:rPr lang="cs-CZ" sz="400" b="1" i="0" u="none" strike="noStrike">
                          <a:solidFill>
                            <a:srgbClr val="008000"/>
                          </a:solidFill>
                          <a:latin typeface="Arial" pitchFamily="34" charset="0"/>
                          <a:cs typeface="Arial" pitchFamily="34" charset="0"/>
                        </a:rPr>
                        <a:t>10.5.2015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neděle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14:00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SK Březiny</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21.</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10:00, 12:00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FC Chomuotv s.r.o.</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25.</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dirty="0">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dirty="0">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10:00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D-Štětí</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Skupina 17.-19.místo(Malé Žernoseky, Mšené Lázně, Štětí B)</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4"/>
                  </a:ext>
                </a:extLst>
              </a:tr>
              <a:tr h="128034">
                <a:tc>
                  <a:txBody>
                    <a:bodyPr/>
                    <a:lstStyle/>
                    <a:p>
                      <a:pPr algn="ctr" fontAlgn="ctr"/>
                      <a:r>
                        <a:rPr lang="cs-CZ" sz="400" b="1" i="0" u="none" strike="noStrike">
                          <a:solidFill>
                            <a:srgbClr val="008000"/>
                          </a:solidFill>
                          <a:latin typeface="Arial" pitchFamily="34" charset="0"/>
                          <a:cs typeface="Arial" pitchFamily="34" charset="0"/>
                        </a:rPr>
                        <a:t>15.5.2015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pátek</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cs-CZ" sz="400" b="1" i="0" u="none" strike="noStrike" dirty="0">
                          <a:solidFill>
                            <a:srgbClr val="000000"/>
                          </a:solidFill>
                          <a:latin typeface="Arial" pitchFamily="34" charset="0"/>
                          <a:cs typeface="Arial" pitchFamily="34" charset="0"/>
                        </a:rPr>
                        <a:t> </a:t>
                      </a:r>
                      <a:r>
                        <a:rPr lang="cs-CZ" sz="400" b="1" i="0" u="none" strike="noStrike" dirty="0" smtClean="0">
                          <a:solidFill>
                            <a:srgbClr val="000000"/>
                          </a:solidFill>
                          <a:latin typeface="Arial" pitchFamily="34" charset="0"/>
                          <a:cs typeface="Arial" pitchFamily="34" charset="0"/>
                        </a:rPr>
                        <a:t>17:30</a:t>
                      </a:r>
                    </a:p>
                    <a:p>
                      <a:pPr algn="ctr" fontAlgn="ctr"/>
                      <a:endParaRPr lang="cs-CZ" sz="400" b="1" i="0" u="none" strike="noStrike" dirty="0">
                        <a:solidFill>
                          <a:srgbClr val="000000"/>
                        </a:solidFill>
                        <a:latin typeface="Arial" pitchFamily="34" charset="0"/>
                        <a:cs typeface="Arial" pitchFamily="34" charset="0"/>
                      </a:endParaRP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Sokol Černiv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Calibri"/>
                        </a:rPr>
                        <a:t>15.</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5"/>
                  </a:ext>
                </a:extLst>
              </a:tr>
              <a:tr h="122961">
                <a:tc>
                  <a:txBody>
                    <a:bodyPr/>
                    <a:lstStyle/>
                    <a:p>
                      <a:pPr algn="ctr" fontAlgn="ctr"/>
                      <a:r>
                        <a:rPr lang="cs-CZ" sz="400" b="1" i="0" u="none" strike="noStrike">
                          <a:solidFill>
                            <a:srgbClr val="008000"/>
                          </a:solidFill>
                          <a:latin typeface="Arial" pitchFamily="34" charset="0"/>
                          <a:cs typeface="Arial" pitchFamily="34" charset="0"/>
                        </a:rPr>
                        <a:t>16.5.2015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sobota</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15:00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FK Bílina</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26.</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10:15</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SK Veký Šenov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22.</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14:30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FK Litvínov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18.</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dirty="0">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6"/>
                  </a:ext>
                </a:extLst>
              </a:tr>
              <a:tr h="244546">
                <a:tc>
                  <a:txBody>
                    <a:bodyPr/>
                    <a:lstStyle/>
                    <a:p>
                      <a:pPr algn="ctr" fontAlgn="ctr"/>
                      <a:r>
                        <a:rPr lang="cs-CZ" sz="400" b="1" i="0" u="none" strike="noStrike">
                          <a:solidFill>
                            <a:srgbClr val="008000"/>
                          </a:solidFill>
                          <a:latin typeface="Arial" pitchFamily="34" charset="0"/>
                          <a:cs typeface="Arial" pitchFamily="34" charset="0"/>
                        </a:rPr>
                        <a:t>17.5.2015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neděle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10:00:12:00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FK Junior Děčín</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26.</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10:00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Sokol Malé Žernoseky</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16.</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10:00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V-Úštěk</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Semifinálová skupina F        (Dobříň, Podlusky , Úštěk, Štětí A)</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7"/>
                  </a:ext>
                </a:extLst>
              </a:tr>
              <a:tr h="137670">
                <a:tc>
                  <a:txBody>
                    <a:bodyPr/>
                    <a:lstStyle/>
                    <a:p>
                      <a:pPr algn="ctr" fontAlgn="ctr"/>
                      <a:r>
                        <a:rPr lang="cs-CZ" sz="400" b="1" i="0" u="none" strike="noStrike">
                          <a:solidFill>
                            <a:srgbClr val="008000"/>
                          </a:solidFill>
                          <a:latin typeface="Arial" pitchFamily="34" charset="0"/>
                          <a:cs typeface="Arial" pitchFamily="34" charset="0"/>
                        </a:rPr>
                        <a:t>22.5.2015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pátek</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dirty="0">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dirty="0">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cs-CZ" sz="400" b="1" i="0" u="none" strike="noStrike" dirty="0">
                          <a:solidFill>
                            <a:srgbClr val="000000"/>
                          </a:solidFill>
                          <a:latin typeface="Arial" pitchFamily="34" charset="0"/>
                          <a:cs typeface="Arial" pitchFamily="34" charset="0"/>
                        </a:rPr>
                        <a:t> </a:t>
                      </a:r>
                      <a:r>
                        <a:rPr lang="cs-CZ" sz="400" b="1" i="0" u="none" strike="noStrike" dirty="0" smtClean="0">
                          <a:solidFill>
                            <a:srgbClr val="000000"/>
                          </a:solidFill>
                          <a:latin typeface="Arial" pitchFamily="34" charset="0"/>
                          <a:cs typeface="Arial" pitchFamily="34" charset="0"/>
                        </a:rPr>
                        <a:t>17:30</a:t>
                      </a:r>
                    </a:p>
                    <a:p>
                      <a:pPr algn="ctr" fontAlgn="ctr"/>
                      <a:endParaRPr lang="cs-CZ" sz="400" b="1" i="0" u="none" strike="noStrike" dirty="0">
                        <a:solidFill>
                          <a:srgbClr val="000000"/>
                        </a:solidFill>
                        <a:latin typeface="Arial" pitchFamily="34" charset="0"/>
                        <a:cs typeface="Arial" pitchFamily="34" charset="0"/>
                      </a:endParaRP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Dynamo Střížovice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Calibri"/>
                        </a:rPr>
                        <a:t>16.</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8"/>
                  </a:ext>
                </a:extLst>
              </a:tr>
              <a:tr h="183754">
                <a:tc>
                  <a:txBody>
                    <a:bodyPr/>
                    <a:lstStyle/>
                    <a:p>
                      <a:pPr algn="ctr" fontAlgn="ctr"/>
                      <a:r>
                        <a:rPr lang="cs-CZ" sz="400" b="1" i="0" u="none" strike="noStrike">
                          <a:solidFill>
                            <a:srgbClr val="008000"/>
                          </a:solidFill>
                          <a:latin typeface="Arial" pitchFamily="34" charset="0"/>
                          <a:cs typeface="Arial" pitchFamily="34" charset="0"/>
                        </a:rPr>
                        <a:t>23.5.2015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sobota</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10:15</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FK Litvínov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27.</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13:30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FK Jílové</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23.</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10:00, 12:00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TJ Krupka</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27.</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10:00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FC Chomutov/AFK LoKo Chomutov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19.</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10:00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V-Brozany</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dirty="0" err="1">
                          <a:solidFill>
                            <a:srgbClr val="000000"/>
                          </a:solidFill>
                          <a:latin typeface="Arial" pitchFamily="34" charset="0"/>
                          <a:cs typeface="Arial" pitchFamily="34" charset="0"/>
                        </a:rPr>
                        <a:t>Štětí</a:t>
                      </a:r>
                      <a:r>
                        <a:rPr lang="cs-CZ" sz="400" b="1" i="0" u="none" strike="noStrike" dirty="0">
                          <a:solidFill>
                            <a:srgbClr val="000000"/>
                          </a:solidFill>
                          <a:latin typeface="Arial" pitchFamily="34" charset="0"/>
                          <a:cs typeface="Arial" pitchFamily="34" charset="0"/>
                        </a:rPr>
                        <a:t>, </a:t>
                      </a:r>
                      <a:r>
                        <a:rPr lang="cs-CZ" sz="400" b="1" i="0" u="none" strike="noStrike" dirty="0" err="1">
                          <a:solidFill>
                            <a:srgbClr val="000000"/>
                          </a:solidFill>
                          <a:latin typeface="Arial" pitchFamily="34" charset="0"/>
                          <a:cs typeface="Arial" pitchFamily="34" charset="0"/>
                        </a:rPr>
                        <a:t>Brozany</a:t>
                      </a:r>
                      <a:r>
                        <a:rPr lang="cs-CZ" sz="400" b="1" i="0" u="none" strike="noStrike" dirty="0">
                          <a:solidFill>
                            <a:srgbClr val="000000"/>
                          </a:solidFill>
                          <a:latin typeface="Arial" pitchFamily="34" charset="0"/>
                          <a:cs typeface="Arial" pitchFamily="34" charset="0"/>
                        </a:rPr>
                        <a:t>, Slavoj Roudnice </a:t>
                      </a:r>
                      <a:r>
                        <a:rPr lang="cs-CZ" sz="400" b="1" i="0" u="none" strike="noStrike" dirty="0" err="1">
                          <a:solidFill>
                            <a:srgbClr val="000000"/>
                          </a:solidFill>
                          <a:latin typeface="Arial" pitchFamily="34" charset="0"/>
                          <a:cs typeface="Arial" pitchFamily="34" charset="0"/>
                        </a:rPr>
                        <a:t>n.L.</a:t>
                      </a:r>
                      <a:r>
                        <a:rPr lang="cs-CZ" sz="400" b="1" i="0" u="none" strike="noStrike" dirty="0">
                          <a:solidFill>
                            <a:srgbClr val="000000"/>
                          </a:solidFill>
                          <a:latin typeface="Arial" pitchFamily="34" charset="0"/>
                          <a:cs typeface="Arial" pitchFamily="34" charset="0"/>
                        </a:rPr>
                        <a:t>, </a:t>
                      </a:r>
                      <a:r>
                        <a:rPr lang="cs-CZ" sz="400" b="1" i="0" u="none" strike="noStrike" dirty="0" err="1">
                          <a:solidFill>
                            <a:srgbClr val="000000"/>
                          </a:solidFill>
                          <a:latin typeface="Arial" pitchFamily="34" charset="0"/>
                          <a:cs typeface="Arial" pitchFamily="34" charset="0"/>
                        </a:rPr>
                        <a:t>Travčice</a:t>
                      </a:r>
                      <a:endParaRPr lang="cs-CZ" sz="400" b="1" i="0" u="none" strike="noStrike" dirty="0">
                        <a:solidFill>
                          <a:srgbClr val="000000"/>
                        </a:solidFill>
                        <a:latin typeface="Arial" pitchFamily="34" charset="0"/>
                        <a:cs typeface="Arial" pitchFamily="34" charset="0"/>
                      </a:endParaRP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10:00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V-Hoštka</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Hoštka, Štětí, Lovosice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dirty="0">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9"/>
                  </a:ext>
                </a:extLst>
              </a:tr>
              <a:tr h="137670">
                <a:tc>
                  <a:txBody>
                    <a:bodyPr/>
                    <a:lstStyle/>
                    <a:p>
                      <a:pPr algn="ctr" fontAlgn="ctr"/>
                      <a:r>
                        <a:rPr lang="cs-CZ" sz="400" b="1" i="0" u="none" strike="noStrike">
                          <a:solidFill>
                            <a:srgbClr val="008000"/>
                          </a:solidFill>
                          <a:latin typeface="Arial" pitchFamily="34" charset="0"/>
                          <a:cs typeface="Arial" pitchFamily="34" charset="0"/>
                        </a:rPr>
                        <a:t>24.5.2015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neděle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99"/>
                          </a:solidFill>
                          <a:latin typeface="Arial" pitchFamily="34" charset="0"/>
                          <a:cs typeface="Arial" pitchFamily="34" charset="0"/>
                        </a:rPr>
                        <a:t>10:00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99"/>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99"/>
                          </a:solidFill>
                          <a:latin typeface="Arial" pitchFamily="34" charset="0"/>
                          <a:cs typeface="Arial" pitchFamily="34" charset="0"/>
                        </a:rPr>
                        <a:t>Fotbalový klub Peruc</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99"/>
                          </a:solidFill>
                          <a:latin typeface="Arial" pitchFamily="34" charset="0"/>
                          <a:cs typeface="Arial" pitchFamily="34" charset="0"/>
                        </a:rPr>
                        <a:t>17.</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dirty="0">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dirty="0">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dirty="0">
                          <a:solidFill>
                            <a:srgbClr val="008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0"/>
                  </a:ext>
                </a:extLst>
              </a:tr>
              <a:tr h="137670">
                <a:tc>
                  <a:txBody>
                    <a:bodyPr/>
                    <a:lstStyle/>
                    <a:p>
                      <a:pPr algn="ctr" fontAlgn="ctr"/>
                      <a:r>
                        <a:rPr lang="cs-CZ" sz="400" b="1" i="0" u="none" strike="noStrike">
                          <a:solidFill>
                            <a:srgbClr val="008000"/>
                          </a:solidFill>
                          <a:latin typeface="Arial" pitchFamily="34" charset="0"/>
                          <a:cs typeface="Arial" pitchFamily="34" charset="0"/>
                        </a:rPr>
                        <a:t>29.5.2015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pátek</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99"/>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99"/>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99"/>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99"/>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cs-CZ" sz="400" b="1" i="0" u="none" strike="noStrike" dirty="0">
                          <a:solidFill>
                            <a:srgbClr val="000000"/>
                          </a:solidFill>
                          <a:latin typeface="Arial" pitchFamily="34" charset="0"/>
                          <a:cs typeface="Arial" pitchFamily="34" charset="0"/>
                        </a:rPr>
                        <a:t> </a:t>
                      </a:r>
                      <a:r>
                        <a:rPr lang="cs-CZ" sz="400" b="1" i="0" u="none" strike="noStrike" dirty="0" smtClean="0">
                          <a:solidFill>
                            <a:srgbClr val="000000"/>
                          </a:solidFill>
                          <a:latin typeface="Arial" pitchFamily="34" charset="0"/>
                          <a:cs typeface="Arial" pitchFamily="34" charset="0"/>
                        </a:rPr>
                        <a:t>17:30</a:t>
                      </a:r>
                    </a:p>
                    <a:p>
                      <a:pPr algn="ctr" fontAlgn="ctr"/>
                      <a:endParaRPr lang="cs-CZ" sz="400" b="1" i="0" u="none" strike="noStrike" dirty="0">
                        <a:solidFill>
                          <a:srgbClr val="000000"/>
                        </a:solidFill>
                        <a:latin typeface="Arial" pitchFamily="34" charset="0"/>
                        <a:cs typeface="Arial" pitchFamily="34" charset="0"/>
                      </a:endParaRP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FK Libochovice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Calibri"/>
                        </a:rPr>
                        <a:t>17.</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1"/>
                  </a:ext>
                </a:extLst>
              </a:tr>
              <a:tr h="122961">
                <a:tc>
                  <a:txBody>
                    <a:bodyPr/>
                    <a:lstStyle/>
                    <a:p>
                      <a:pPr algn="ctr" fontAlgn="ctr"/>
                      <a:r>
                        <a:rPr lang="cs-CZ" sz="400" b="1" i="0" u="none" strike="noStrike">
                          <a:solidFill>
                            <a:srgbClr val="008000"/>
                          </a:solidFill>
                          <a:latin typeface="Arial" pitchFamily="34" charset="0"/>
                          <a:cs typeface="Arial" pitchFamily="34" charset="0"/>
                        </a:rPr>
                        <a:t>30.5.2015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sobota</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17:00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1.FC Spořice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28.</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10:00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Žitenice/Lovosice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18.</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dirty="0">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2"/>
                  </a:ext>
                </a:extLst>
              </a:tr>
              <a:tr h="122961">
                <a:tc>
                  <a:txBody>
                    <a:bodyPr/>
                    <a:lstStyle/>
                    <a:p>
                      <a:pPr algn="ctr" fontAlgn="ctr"/>
                      <a:r>
                        <a:rPr lang="cs-CZ" sz="400" b="1" i="0" u="none" strike="noStrike">
                          <a:solidFill>
                            <a:srgbClr val="008000"/>
                          </a:solidFill>
                          <a:latin typeface="Arial" pitchFamily="34" charset="0"/>
                          <a:cs typeface="Arial" pitchFamily="34" charset="0"/>
                        </a:rPr>
                        <a:t>31.5.2015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neděle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14:00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Benešov n.Pl.</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24.</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10:00, 12:00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FK Litvínov B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28.</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FK Ústí n.L.</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20.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dirty="0">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dirty="0">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3"/>
                  </a:ext>
                </a:extLst>
              </a:tr>
              <a:tr h="99122">
                <a:tc>
                  <a:txBody>
                    <a:bodyPr/>
                    <a:lstStyle/>
                    <a:p>
                      <a:pPr algn="ctr" fontAlgn="ctr"/>
                      <a:r>
                        <a:rPr lang="cs-CZ" sz="400" b="1" i="0" u="none" strike="noStrike">
                          <a:solidFill>
                            <a:srgbClr val="008000"/>
                          </a:solidFill>
                          <a:latin typeface="Arial" pitchFamily="34" charset="0"/>
                          <a:cs typeface="Arial" pitchFamily="34" charset="0"/>
                        </a:rPr>
                        <a:t>2.6.2015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úterý</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16:15, 18:15</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FK Louny</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17.</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4"/>
                  </a:ext>
                </a:extLst>
              </a:tr>
              <a:tr h="144554">
                <a:tc>
                  <a:txBody>
                    <a:bodyPr/>
                    <a:lstStyle/>
                    <a:p>
                      <a:pPr algn="ctr" fontAlgn="ctr"/>
                      <a:r>
                        <a:rPr lang="cs-CZ" sz="400" b="1" i="0" u="none" strike="noStrike">
                          <a:solidFill>
                            <a:srgbClr val="008000"/>
                          </a:solidFill>
                          <a:latin typeface="Arial" pitchFamily="34" charset="0"/>
                          <a:cs typeface="Arial" pitchFamily="34" charset="0"/>
                        </a:rPr>
                        <a:t>5.6.2015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cs-CZ" sz="400" b="1" i="0" u="none" strike="noStrike" dirty="0" smtClean="0">
                          <a:solidFill>
                            <a:srgbClr val="000000"/>
                          </a:solidFill>
                          <a:latin typeface="Arial" pitchFamily="34" charset="0"/>
                          <a:cs typeface="Arial" pitchFamily="34" charset="0"/>
                        </a:rPr>
                        <a:t>17:30</a:t>
                      </a:r>
                    </a:p>
                    <a:p>
                      <a:pPr algn="ctr" fontAlgn="ctr"/>
                      <a:r>
                        <a:rPr lang="cs-CZ" sz="400" b="1" i="0" u="none" strike="noStrike" dirty="0">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dirty="0">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dirty="0">
                          <a:solidFill>
                            <a:srgbClr val="008000"/>
                          </a:solidFill>
                          <a:latin typeface="Arial" pitchFamily="34" charset="0"/>
                          <a:cs typeface="Arial" pitchFamily="34" charset="0"/>
                        </a:rPr>
                        <a:t>Slovan Horní </a:t>
                      </a:r>
                      <a:r>
                        <a:rPr lang="cs-CZ" sz="400" b="1" i="0" u="none" strike="noStrike" dirty="0" err="1">
                          <a:solidFill>
                            <a:srgbClr val="008000"/>
                          </a:solidFill>
                          <a:latin typeface="Arial" pitchFamily="34" charset="0"/>
                          <a:cs typeface="Arial" pitchFamily="34" charset="0"/>
                        </a:rPr>
                        <a:t>Beřkovice</a:t>
                      </a:r>
                      <a:endParaRPr lang="cs-CZ" sz="400" b="1" i="0" u="none" strike="noStrike" dirty="0">
                        <a:solidFill>
                          <a:srgbClr val="008000"/>
                        </a:solidFill>
                        <a:latin typeface="Arial" pitchFamily="34" charset="0"/>
                        <a:cs typeface="Arial" pitchFamily="34" charset="0"/>
                      </a:endParaRP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Arial"/>
                        </a:rPr>
                        <a:t>18.</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5"/>
                  </a:ext>
                </a:extLst>
              </a:tr>
              <a:tr h="172089">
                <a:tc>
                  <a:txBody>
                    <a:bodyPr/>
                    <a:lstStyle/>
                    <a:p>
                      <a:pPr algn="ctr" fontAlgn="ctr"/>
                      <a:r>
                        <a:rPr lang="cs-CZ" sz="400" b="1" i="0" u="none" strike="noStrike">
                          <a:solidFill>
                            <a:srgbClr val="008000"/>
                          </a:solidFill>
                          <a:latin typeface="Arial" pitchFamily="34" charset="0"/>
                          <a:cs typeface="Arial" pitchFamily="34" charset="0"/>
                        </a:rPr>
                        <a:t>6.6.2015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sobota</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10:15</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FK Tatran Kadaň</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29.</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99"/>
                          </a:solidFill>
                          <a:latin typeface="Arial" pitchFamily="34" charset="0"/>
                          <a:cs typeface="Arial" pitchFamily="34" charset="0"/>
                        </a:rPr>
                        <a:t>12:30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99"/>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99"/>
                          </a:solidFill>
                          <a:latin typeface="Arial" pitchFamily="34" charset="0"/>
                          <a:cs typeface="Arial" pitchFamily="34" charset="0"/>
                        </a:rPr>
                        <a:t>TJ Sokol Zahořany</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99"/>
                          </a:solidFill>
                          <a:latin typeface="Arial" pitchFamily="34" charset="0"/>
                          <a:cs typeface="Arial" pitchFamily="34" charset="0"/>
                        </a:rPr>
                        <a:t>10.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14:00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D-Štětí</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FA Petra Voříška</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21.</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6"/>
                  </a:ext>
                </a:extLst>
              </a:tr>
              <a:tr h="183754">
                <a:tc>
                  <a:txBody>
                    <a:bodyPr/>
                    <a:lstStyle/>
                    <a:p>
                      <a:pPr algn="ctr" fontAlgn="ctr"/>
                      <a:r>
                        <a:rPr lang="cs-CZ" sz="400" b="1" i="0" u="none" strike="noStrike">
                          <a:solidFill>
                            <a:srgbClr val="008000"/>
                          </a:solidFill>
                          <a:latin typeface="Arial" pitchFamily="34" charset="0"/>
                          <a:cs typeface="Arial" pitchFamily="34" charset="0"/>
                        </a:rPr>
                        <a:t>7.6.2015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neděle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C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10:00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Sokol Mšené Lázně</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25.</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10:00, 12:00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SK Roudnice n.L.</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29.</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dirty="0">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dirty="0">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dirty="0">
                          <a:solidFill>
                            <a:srgbClr val="008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dirty="0">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7"/>
                  </a:ext>
                </a:extLst>
              </a:tr>
              <a:tr h="145931">
                <a:tc>
                  <a:txBody>
                    <a:bodyPr/>
                    <a:lstStyle/>
                    <a:p>
                      <a:pPr algn="ctr" fontAlgn="ctr"/>
                      <a:r>
                        <a:rPr lang="cs-CZ" sz="400" b="1" i="0" u="none" strike="noStrike">
                          <a:solidFill>
                            <a:srgbClr val="008000"/>
                          </a:solidFill>
                          <a:latin typeface="Arial" pitchFamily="34" charset="0"/>
                          <a:cs typeface="Arial" pitchFamily="34" charset="0"/>
                        </a:rPr>
                        <a:t>10.6.2015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středa</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4F6228"/>
                          </a:solidFill>
                          <a:latin typeface="Arial" pitchFamily="34" charset="0"/>
                          <a:cs typeface="Arial" pitchFamily="34" charset="0"/>
                        </a:rPr>
                        <a:t>17:30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FK Český Lev Neštěmice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16.</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dirty="0">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8"/>
                  </a:ext>
                </a:extLst>
              </a:tr>
              <a:tr h="183754">
                <a:tc>
                  <a:txBody>
                    <a:bodyPr/>
                    <a:lstStyle/>
                    <a:p>
                      <a:pPr algn="ctr" fontAlgn="ctr"/>
                      <a:r>
                        <a:rPr lang="cs-CZ" sz="400" b="1" i="0" u="none" strike="noStrike">
                          <a:solidFill>
                            <a:srgbClr val="008000"/>
                          </a:solidFill>
                          <a:latin typeface="Arial" pitchFamily="34" charset="0"/>
                          <a:cs typeface="Arial" pitchFamily="34" charset="0"/>
                        </a:rPr>
                        <a:t>13.6.2015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sobota</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17:00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TJ Proboštov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30.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10:00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FK Louny/Jazzmani Žatec</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8000"/>
                          </a:solidFill>
                          <a:latin typeface="Arial" pitchFamily="34" charset="0"/>
                          <a:cs typeface="Arial" pitchFamily="34" charset="0"/>
                        </a:rPr>
                        <a:t>22.</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dirty="0">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9"/>
                  </a:ext>
                </a:extLst>
              </a:tr>
              <a:tr h="122961">
                <a:tc>
                  <a:txBody>
                    <a:bodyPr/>
                    <a:lstStyle/>
                    <a:p>
                      <a:pPr algn="ctr" fontAlgn="ctr"/>
                      <a:r>
                        <a:rPr lang="cs-CZ" sz="400" b="1" i="0" u="none" strike="noStrike">
                          <a:solidFill>
                            <a:srgbClr val="008000"/>
                          </a:solidFill>
                          <a:latin typeface="Arial" pitchFamily="34" charset="0"/>
                          <a:cs typeface="Arial" pitchFamily="34" charset="0"/>
                        </a:rPr>
                        <a:t>14.6.2015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neděle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C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C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C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C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14:00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FK Novosedlice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26.</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10:00, 12:00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FŠ Most</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30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dirty="0">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40"/>
                  </a:ext>
                </a:extLst>
              </a:tr>
              <a:tr h="183754">
                <a:tc>
                  <a:txBody>
                    <a:bodyPr/>
                    <a:lstStyle/>
                    <a:p>
                      <a:pPr algn="ctr" fontAlgn="ctr"/>
                      <a:r>
                        <a:rPr lang="cs-CZ" sz="400" b="1" i="0" u="none" strike="noStrike">
                          <a:solidFill>
                            <a:srgbClr val="008000"/>
                          </a:solidFill>
                          <a:latin typeface="Arial" pitchFamily="34" charset="0"/>
                          <a:cs typeface="Arial" pitchFamily="34" charset="0"/>
                        </a:rPr>
                        <a:t>20.6.2015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sobota</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10:15</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D</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FK Český Lev Neštěmice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16.</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r>
                        <a:rPr lang="cs-CZ" sz="400" b="1" i="0" u="none" strike="noStrike">
                          <a:solidFill>
                            <a:srgbClr val="000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11:00:00, 13:00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FK Český Lev Neštěmice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16.</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dirty="0">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dirty="0">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a:solidFill>
                            <a:srgbClr val="008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0" i="0" u="none" strike="noStrike" dirty="0">
                          <a:solidFill>
                            <a:srgbClr val="000000"/>
                          </a:solidFill>
                          <a:latin typeface="Calibri"/>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41"/>
                  </a:ext>
                </a:extLst>
              </a:tr>
              <a:tr h="132164">
                <a:tc>
                  <a:txBody>
                    <a:bodyPr/>
                    <a:lstStyle/>
                    <a:p>
                      <a:pPr algn="ctr" fontAlgn="ctr"/>
                      <a:r>
                        <a:rPr lang="cs-CZ" sz="400" b="1" i="0" u="none" strike="noStrike">
                          <a:solidFill>
                            <a:srgbClr val="008000"/>
                          </a:solidFill>
                          <a:latin typeface="Arial" pitchFamily="34" charset="0"/>
                          <a:cs typeface="Arial" pitchFamily="34" charset="0"/>
                        </a:rPr>
                        <a:t>21.6.2015</a:t>
                      </a:r>
                    </a:p>
                  </a:txBody>
                  <a:tcPr marL="1035" marR="1035" marT="103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400" b="1" i="0" u="none" strike="noStrike">
                          <a:solidFill>
                            <a:srgbClr val="008000"/>
                          </a:solidFill>
                          <a:latin typeface="Arial" pitchFamily="34" charset="0"/>
                          <a:cs typeface="Arial" pitchFamily="34" charset="0"/>
                        </a:rPr>
                        <a:t>neděle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l" fontAlgn="b"/>
                      <a:r>
                        <a:rPr lang="cs-CZ" sz="400" b="1" i="0" u="none" strike="noStrike">
                          <a:solidFill>
                            <a:srgbClr val="008000"/>
                          </a:solidFill>
                          <a:latin typeface="Arial" pitchFamily="34" charset="0"/>
                          <a:cs typeface="Arial" pitchFamily="34" charset="0"/>
                        </a:rPr>
                        <a:t> </a:t>
                      </a:r>
                    </a:p>
                  </a:txBody>
                  <a:tcPr marL="1035" marR="1035" marT="10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10:00</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V</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TJ Skorotice</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14</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00"/>
                    </a:solidFill>
                  </a:tcPr>
                </a:tc>
                <a:tc>
                  <a:txBody>
                    <a:bodyPr/>
                    <a:lstStyle/>
                    <a:p>
                      <a:pPr algn="ctr" fontAlgn="ctr"/>
                      <a:r>
                        <a:rPr lang="cs-CZ" sz="400" b="1" i="0" u="none" strike="noStrike" dirty="0">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0"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99"/>
                    </a:solidFill>
                  </a:tcPr>
                </a:tc>
                <a:tc>
                  <a:txBody>
                    <a:bodyPr/>
                    <a:lstStyle/>
                    <a:p>
                      <a:pPr algn="ctr" fontAlgn="ctr"/>
                      <a:r>
                        <a:rPr lang="cs-CZ" sz="400" b="1" i="0" u="none" strike="noStrike">
                          <a:solidFill>
                            <a:srgbClr val="000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400" b="1" i="0" u="none" strike="noStrike" dirty="0">
                          <a:solidFill>
                            <a:srgbClr val="008000"/>
                          </a:solidFill>
                          <a:latin typeface="Arial" pitchFamily="34" charset="0"/>
                          <a:cs typeface="Arial" pitchFamily="34" charset="0"/>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dirty="0">
                          <a:solidFill>
                            <a:srgbClr val="008000"/>
                          </a:solidFill>
                          <a:latin typeface="Arial"/>
                        </a:rPr>
                        <a:t> </a:t>
                      </a:r>
                    </a:p>
                  </a:txBody>
                  <a:tcPr marL="1035" marR="1035" marT="1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300" b="1" i="0" u="none" strike="noStrike" dirty="0">
                          <a:solidFill>
                            <a:srgbClr val="000000"/>
                          </a:solidFill>
                          <a:latin typeface="Arial"/>
                        </a:rPr>
                        <a:t> </a:t>
                      </a:r>
                    </a:p>
                  </a:txBody>
                  <a:tcPr marL="1035" marR="1035" marT="103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4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5359524" y="2539380"/>
            <a:ext cx="184150" cy="276225"/>
          </a:xfrm>
          <a:prstGeom prst="rect">
            <a:avLst/>
          </a:prstGeom>
          <a:noFill/>
          <a:ln w="9525">
            <a:noFill/>
            <a:miter lim="800000"/>
            <a:headEnd/>
            <a:tailEnd/>
          </a:ln>
          <a:effectLst/>
        </p:spPr>
        <p:txBody>
          <a:bodyPr wrap="none" lIns="91425" tIns="45713" rIns="91425" bIns="45713" anchor="ctr">
            <a:spAutoFit/>
          </a:bodyPr>
          <a:lstStyle/>
          <a:p>
            <a:pPr algn="ctr" eaLnBrk="0" hangingPunct="0">
              <a:defRPr/>
            </a:pPr>
            <a:endParaRPr lang="cs-CZ" dirty="0">
              <a:effectLst>
                <a:outerShdw blurRad="38100" dist="38100" dir="2700000" algn="tl">
                  <a:srgbClr val="000000">
                    <a:alpha val="43137"/>
                  </a:srgbClr>
                </a:outerShdw>
              </a:effectLst>
            </a:endParaRPr>
          </a:p>
        </p:txBody>
      </p:sp>
      <p:pic>
        <p:nvPicPr>
          <p:cNvPr id="12291" name="Picture 48" descr="Home page">
            <a:hlinkClick r:id="rId3"/>
          </p:cNvPr>
          <p:cNvPicPr>
            <a:picLocks noChangeAspect="1" noChangeArrowheads="1"/>
          </p:cNvPicPr>
          <p:nvPr/>
        </p:nvPicPr>
        <p:blipFill>
          <a:blip r:embed="rId4"/>
          <a:srcRect/>
          <a:stretch>
            <a:fillRect/>
          </a:stretch>
        </p:blipFill>
        <p:spPr bwMode="auto">
          <a:xfrm>
            <a:off x="166688" y="46038"/>
            <a:ext cx="9525" cy="9525"/>
          </a:xfrm>
          <a:prstGeom prst="rect">
            <a:avLst/>
          </a:prstGeom>
          <a:noFill/>
          <a:ln w="9525">
            <a:noFill/>
            <a:miter lim="800000"/>
            <a:headEnd/>
            <a:tailEnd/>
          </a:ln>
        </p:spPr>
      </p:pic>
      <p:sp>
        <p:nvSpPr>
          <p:cNvPr id="15" name="Rectangle 87"/>
          <p:cNvSpPr>
            <a:spLocks noChangeArrowheads="1"/>
          </p:cNvSpPr>
          <p:nvPr/>
        </p:nvSpPr>
        <p:spPr bwMode="auto">
          <a:xfrm>
            <a:off x="174948" y="39798"/>
            <a:ext cx="4752528" cy="1015663"/>
          </a:xfrm>
          <a:prstGeom prst="rect">
            <a:avLst/>
          </a:prstGeom>
          <a:blipFill>
            <a:blip r:embed="rId5" cstate="print"/>
            <a:stretch>
              <a:fillRect/>
            </a:stretch>
          </a:blipFill>
          <a:ln>
            <a:solidFill>
              <a:schemeClr val="bg1"/>
            </a:solidFill>
            <a:headEnd/>
            <a:tailEnd/>
          </a:ln>
        </p:spPr>
        <p:style>
          <a:lnRef idx="2">
            <a:schemeClr val="accent2"/>
          </a:lnRef>
          <a:fillRef idx="1">
            <a:schemeClr val="lt1"/>
          </a:fillRef>
          <a:effectRef idx="0">
            <a:schemeClr val="accent2"/>
          </a:effectRef>
          <a:fontRef idx="minor">
            <a:schemeClr val="dk1"/>
          </a:fontRef>
        </p:style>
        <p:txBody>
          <a:bodyPr wrap="square" lIns="0" tIns="0" rIns="0" bIns="0" anchor="b">
            <a:spAutoFit/>
            <a:scene3d>
              <a:camera prst="orthographicFront"/>
              <a:lightRig rig="twoPt" dir="t"/>
            </a:scene3d>
            <a:sp3d extrusionH="57150" contourW="38100">
              <a:bevelT w="38100" h="38100"/>
              <a:extrusionClr>
                <a:schemeClr val="bg1"/>
              </a:extrusionClr>
              <a:contourClr>
                <a:schemeClr val="bg1"/>
              </a:contourClr>
            </a:sp3d>
          </a:bodyPr>
          <a:lstStyle/>
          <a:p>
            <a:pPr algn="ctr" eaLnBrk="0" hangingPunct="0">
              <a:defRPr/>
            </a:pPr>
            <a:r>
              <a:rPr lang="cs-CZ" sz="6600" dirty="0">
                <a:blipFill>
                  <a:blip r:embed="rId6"/>
                  <a:tile tx="0" ty="0" sx="100000" sy="100000" flip="none" algn="tl"/>
                </a:blipFill>
                <a:latin typeface="KodchiangUPC" pitchFamily="18" charset="-34"/>
                <a:cs typeface="KodchiangUPC" pitchFamily="18" charset="-34"/>
              </a:rPr>
              <a:t> </a:t>
            </a:r>
            <a:r>
              <a:rPr lang="cs-CZ" sz="5400" dirty="0">
                <a:ln w="3175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solidFill>
                  <a:srgbClr val="FF6600"/>
                </a:solidFill>
                <a:effectLst>
                  <a:outerShdw blurRad="50800" dist="38100" dir="8100000" algn="tr" rotWithShape="0">
                    <a:srgbClr val="FFFF99">
                      <a:alpha val="40000"/>
                    </a:srgbClr>
                  </a:outerShdw>
                </a:effectLst>
                <a:latin typeface="Lucida Fax" pitchFamily="18" charset="0"/>
                <a:ea typeface="SimHei" pitchFamily="49" charset="-122"/>
                <a:cs typeface="Arial" pitchFamily="34" charset="0"/>
              </a:rPr>
              <a:t>V Í T Á M E</a:t>
            </a:r>
            <a:r>
              <a:rPr lang="cs-CZ" sz="5600" dirty="0">
                <a:ln w="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solidFill>
                  <a:srgbClr val="FF6600"/>
                </a:solidFill>
                <a:latin typeface="SimHei" pitchFamily="49" charset="-122"/>
                <a:ea typeface="SimHei" pitchFamily="49" charset="-122"/>
                <a:cs typeface="Arial" pitchFamily="34" charset="0"/>
              </a:rPr>
              <a:t> </a:t>
            </a:r>
            <a:endParaRPr lang="cs-CZ" sz="5600" b="0" dirty="0">
              <a:ln w="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solidFill>
                <a:srgbClr val="FF6600"/>
              </a:solidFill>
              <a:latin typeface="SimHei" pitchFamily="49" charset="-122"/>
              <a:ea typeface="SimHei" pitchFamily="49" charset="-122"/>
              <a:cs typeface="Arial" pitchFamily="34" charset="0"/>
            </a:endParaRPr>
          </a:p>
        </p:txBody>
      </p:sp>
      <p:sp>
        <p:nvSpPr>
          <p:cNvPr id="7178" name="Rectangle 129"/>
          <p:cNvSpPr>
            <a:spLocks noChangeArrowheads="1"/>
          </p:cNvSpPr>
          <p:nvPr/>
        </p:nvSpPr>
        <p:spPr bwMode="auto">
          <a:xfrm>
            <a:off x="174948" y="1963404"/>
            <a:ext cx="4752528" cy="792000"/>
          </a:xfrm>
          <a:prstGeom prst="rect">
            <a:avLst/>
          </a:prstGeom>
          <a:blipFill>
            <a:blip r:embed="rId7" cstate="print"/>
            <a:stretch>
              <a:fillRect/>
            </a:stretch>
          </a:blipFill>
          <a:ln w="3175">
            <a:solidFill>
              <a:schemeClr val="accent6">
                <a:lumMod val="50000"/>
              </a:schemeClr>
            </a:solidFill>
            <a:miter lim="800000"/>
            <a:headEnd/>
            <a:tailEnd/>
          </a:ln>
        </p:spPr>
        <p:txBody>
          <a:bodyPr lIns="91425" tIns="45713" rIns="91425" bIns="45713"/>
          <a:lstStyle/>
          <a:p>
            <a:pPr algn="ctr" eaLnBrk="0" hangingPunct="0">
              <a:defRPr/>
            </a:pPr>
            <a:r>
              <a:rPr lang="cs-CZ" sz="4000" dirty="0" smtClean="0">
                <a:blipFill>
                  <a:blip r:embed="rId8"/>
                  <a:tile tx="0" ty="0" sx="100000" sy="100000" flip="none" algn="tl"/>
                </a:blipFill>
                <a:effectLst>
                  <a:outerShdw blurRad="38100" dist="38100" dir="2700000" algn="tl">
                    <a:srgbClr val="000000">
                      <a:alpha val="43137"/>
                    </a:srgbClr>
                  </a:outerShdw>
                </a:effectLst>
                <a:latin typeface="Microsoft PhagsPa" pitchFamily="34" charset="0"/>
                <a:ea typeface="KaiTi" pitchFamily="49" charset="-122"/>
                <a:cs typeface="Mongolian Baiti" pitchFamily="66" charset="0"/>
              </a:rPr>
              <a:t>SK </a:t>
            </a:r>
            <a:r>
              <a:rPr lang="cs-CZ" sz="4000" dirty="0">
                <a:blipFill>
                  <a:blip r:embed="rId8"/>
                  <a:tile tx="0" ty="0" sx="100000" sy="100000" flip="none" algn="tl"/>
                </a:blipFill>
                <a:effectLst>
                  <a:outerShdw blurRad="38100" dist="38100" dir="2700000" algn="tl">
                    <a:srgbClr val="000000">
                      <a:alpha val="43137"/>
                    </a:srgbClr>
                  </a:outerShdw>
                </a:effectLst>
                <a:latin typeface="Microsoft PhagsPa" pitchFamily="34" charset="0"/>
                <a:ea typeface="KaiTi" pitchFamily="49" charset="-122"/>
                <a:cs typeface="Mongolian Baiti" pitchFamily="66" charset="0"/>
              </a:rPr>
              <a:t>Štětí</a:t>
            </a:r>
          </a:p>
        </p:txBody>
      </p:sp>
      <p:sp>
        <p:nvSpPr>
          <p:cNvPr id="7179" name="Rectangle 146"/>
          <p:cNvSpPr>
            <a:spLocks noChangeArrowheads="1"/>
          </p:cNvSpPr>
          <p:nvPr/>
        </p:nvSpPr>
        <p:spPr bwMode="auto">
          <a:xfrm>
            <a:off x="174948" y="3043436"/>
            <a:ext cx="4752528" cy="1296144"/>
          </a:xfrm>
          <a:prstGeom prst="rect">
            <a:avLst/>
          </a:prstGeom>
          <a:solidFill>
            <a:srgbClr val="FFCCFF"/>
          </a:solidFill>
          <a:ln w="3175">
            <a:solidFill>
              <a:schemeClr val="accent6">
                <a:lumMod val="50000"/>
              </a:schemeClr>
            </a:solidFill>
            <a:miter lim="800000"/>
            <a:headEnd/>
            <a:tailEnd/>
          </a:ln>
        </p:spPr>
        <p:txBody>
          <a:bodyPr lIns="91425" tIns="45713" rIns="91425" bIns="45713"/>
          <a:lstStyle/>
          <a:p>
            <a:pPr algn="ctr" eaLnBrk="0" hangingPunct="0">
              <a:defRPr/>
            </a:pPr>
            <a:r>
              <a:rPr lang="cs-CZ" sz="4000" dirty="0" smtClean="0">
                <a:blipFill>
                  <a:blip r:embed="rId9"/>
                  <a:tile tx="0" ty="0" sx="100000" sy="100000" flip="none" algn="tl"/>
                </a:blipFill>
                <a:effectLst>
                  <a:outerShdw blurRad="38100" dist="38100" dir="2700000" algn="tl">
                    <a:srgbClr val="000000"/>
                  </a:outerShdw>
                </a:effectLst>
                <a:latin typeface="Microsoft PhagsPa" pitchFamily="34" charset="0"/>
                <a:ea typeface="SimHei" pitchFamily="49" charset="-122"/>
                <a:cs typeface="FrankRuehl" pitchFamily="34" charset="-79"/>
              </a:rPr>
              <a:t>Fotbalový klub </a:t>
            </a:r>
          </a:p>
          <a:p>
            <a:pPr algn="ctr" eaLnBrk="0" hangingPunct="0">
              <a:defRPr/>
            </a:pPr>
            <a:r>
              <a:rPr lang="cs-CZ" sz="4000" dirty="0" smtClean="0">
                <a:blipFill>
                  <a:blip r:embed="rId9"/>
                  <a:tile tx="0" ty="0" sx="100000" sy="100000" flip="none" algn="tl"/>
                </a:blipFill>
                <a:effectLst>
                  <a:outerShdw blurRad="38100" dist="38100" dir="2700000" algn="tl">
                    <a:srgbClr val="000000"/>
                  </a:outerShdw>
                </a:effectLst>
                <a:latin typeface="Microsoft PhagsPa" pitchFamily="34" charset="0"/>
                <a:ea typeface="SimHei" pitchFamily="49" charset="-122"/>
                <a:cs typeface="FrankRuehl" pitchFamily="34" charset="-79"/>
              </a:rPr>
              <a:t> Rumburk</a:t>
            </a:r>
          </a:p>
        </p:txBody>
      </p:sp>
      <p:sp>
        <p:nvSpPr>
          <p:cNvPr id="12298" name="Text Box 147"/>
          <p:cNvSpPr txBox="1">
            <a:spLocks noChangeArrowheads="1"/>
          </p:cNvSpPr>
          <p:nvPr/>
        </p:nvSpPr>
        <p:spPr bwMode="auto">
          <a:xfrm>
            <a:off x="2335188" y="2704896"/>
            <a:ext cx="339725" cy="338540"/>
          </a:xfrm>
          <a:prstGeom prst="rect">
            <a:avLst/>
          </a:prstGeom>
          <a:noFill/>
          <a:ln w="9525">
            <a:noFill/>
            <a:miter lim="800000"/>
            <a:headEnd/>
            <a:tailEnd/>
          </a:ln>
        </p:spPr>
        <p:txBody>
          <a:bodyPr lIns="91425" tIns="45713" rIns="91425" bIns="45713">
            <a:spAutoFit/>
          </a:bodyPr>
          <a:lstStyle/>
          <a:p>
            <a:pPr algn="ctr" eaLnBrk="0" hangingPunct="0"/>
            <a:r>
              <a:rPr lang="cs-CZ" sz="1600" dirty="0">
                <a:latin typeface="Albertus MT" pitchFamily="18" charset="0"/>
              </a:rPr>
              <a:t>a</a:t>
            </a:r>
          </a:p>
        </p:txBody>
      </p:sp>
      <p:sp>
        <p:nvSpPr>
          <p:cNvPr id="7181" name="Text Box 148"/>
          <p:cNvSpPr txBox="1">
            <a:spLocks noChangeArrowheads="1"/>
          </p:cNvSpPr>
          <p:nvPr/>
        </p:nvSpPr>
        <p:spPr bwMode="auto">
          <a:xfrm>
            <a:off x="174948" y="4483596"/>
            <a:ext cx="4752528" cy="2277532"/>
          </a:xfrm>
          <a:prstGeom prst="rect">
            <a:avLst/>
          </a:prstGeom>
          <a:blipFill>
            <a:blip r:embed="rId10" cstate="print"/>
            <a:stretch>
              <a:fillRect/>
            </a:stretch>
          </a:blipFill>
          <a:ln w="25400">
            <a:solidFill>
              <a:srgbClr val="3333CC"/>
            </a:solidFill>
            <a:miter lim="800000"/>
            <a:headEnd/>
            <a:tailEnd/>
          </a:ln>
          <a:scene3d>
            <a:camera prst="orthographicFront"/>
            <a:lightRig rig="threePt" dir="t"/>
          </a:scene3d>
          <a:sp3d contourW="12700">
            <a:contourClr>
              <a:schemeClr val="accent2">
                <a:lumMod val="20000"/>
                <a:lumOff val="80000"/>
              </a:schemeClr>
            </a:contourClr>
          </a:sp3d>
        </p:spPr>
        <p:txBody>
          <a:bodyPr wrap="square" lIns="91425" tIns="45713" rIns="91425" bIns="45713">
            <a:spAutoFit/>
          </a:bodyPr>
          <a:lstStyle/>
          <a:p>
            <a:pPr algn="ctr" eaLnBrk="0" hangingPunct="0">
              <a:defRPr/>
            </a:pPr>
            <a:r>
              <a:rPr lang="cs-CZ" sz="2000" i="1" u="sng" dirty="0">
                <a:ln w="3175">
                  <a:noFill/>
                </a:ln>
                <a:solidFill>
                  <a:srgbClr val="008080"/>
                </a:solidFill>
                <a:effectLst>
                  <a:outerShdw blurRad="38100" dist="38100" dir="2700000" algn="tl">
                    <a:srgbClr val="000000">
                      <a:alpha val="43137"/>
                    </a:srgbClr>
                  </a:outerShdw>
                </a:effectLst>
                <a:latin typeface="Jokerman" pitchFamily="82" charset="0"/>
                <a:ea typeface="Gungsuh" pitchFamily="18" charset="-127"/>
                <a:cs typeface="Khmer UI" pitchFamily="34" charset="0"/>
              </a:rPr>
              <a:t>Hlavního rozhodčího</a:t>
            </a:r>
          </a:p>
          <a:p>
            <a:pPr algn="ctr" eaLnBrk="0" hangingPunct="0">
              <a:defRPr/>
            </a:pPr>
            <a:r>
              <a:rPr lang="cs-CZ" sz="2000" i="1" dirty="0" smtClean="0">
                <a:ln w="3175">
                  <a:noFill/>
                </a:ln>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Tomáše  Doubka z </a:t>
            </a:r>
            <a:r>
              <a:rPr lang="cs-CZ" sz="2000" i="1" dirty="0" err="1" smtClean="0">
                <a:ln w="3175">
                  <a:noFill/>
                </a:ln>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Chabařovic</a:t>
            </a:r>
            <a:endParaRPr lang="cs-CZ" sz="2000" i="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457126" lvl="1" indent="0" eaLnBrk="0" hangingPunct="0">
              <a:defRPr/>
            </a:pPr>
            <a:r>
              <a:rPr lang="cs-CZ" sz="2000" i="1" u="sng" dirty="0" smtClean="0">
                <a:ln w="3175">
                  <a:noFill/>
                </a:ln>
                <a:solidFill>
                  <a:srgbClr val="008080"/>
                </a:solidFill>
                <a:effectLst>
                  <a:outerShdw blurRad="38100" dist="38100" dir="2700000" algn="tl">
                    <a:srgbClr val="000000">
                      <a:alpha val="43137"/>
                    </a:srgbClr>
                  </a:outerShdw>
                </a:effectLst>
                <a:latin typeface="Jokerman" pitchFamily="82" charset="0"/>
                <a:ea typeface="Gungsuh" pitchFamily="18" charset="-127"/>
                <a:cs typeface="Khmer UI" pitchFamily="34" charset="0"/>
              </a:rPr>
              <a:t>Asistenty </a:t>
            </a:r>
            <a:r>
              <a:rPr lang="cs-CZ" sz="2000" i="1" u="sng" dirty="0">
                <a:ln w="3175">
                  <a:noFill/>
                </a:ln>
                <a:solidFill>
                  <a:srgbClr val="008080"/>
                </a:solidFill>
                <a:effectLst>
                  <a:outerShdw blurRad="38100" dist="38100" dir="2700000" algn="tl">
                    <a:srgbClr val="000000">
                      <a:alpha val="43137"/>
                    </a:srgbClr>
                  </a:outerShdw>
                </a:effectLst>
                <a:latin typeface="Jokerman" pitchFamily="82" charset="0"/>
                <a:ea typeface="Gungsuh" pitchFamily="18" charset="-127"/>
                <a:cs typeface="Khmer UI" pitchFamily="34" charset="0"/>
              </a:rPr>
              <a:t>hlavního </a:t>
            </a:r>
            <a:r>
              <a:rPr lang="cs-CZ" sz="2000" i="1" u="sng" dirty="0" smtClean="0">
                <a:ln w="3175">
                  <a:noFill/>
                </a:ln>
                <a:solidFill>
                  <a:srgbClr val="008080"/>
                </a:solidFill>
                <a:effectLst>
                  <a:outerShdw blurRad="38100" dist="38100" dir="2700000" algn="tl">
                    <a:srgbClr val="000000">
                      <a:alpha val="43137"/>
                    </a:srgbClr>
                  </a:outerShdw>
                </a:effectLst>
                <a:latin typeface="Jokerman" pitchFamily="82" charset="0"/>
                <a:ea typeface="Gungsuh" pitchFamily="18" charset="-127"/>
                <a:cs typeface="Khmer UI" pitchFamily="34" charset="0"/>
              </a:rPr>
              <a:t>rozhodčího</a:t>
            </a:r>
            <a:endParaRPr lang="cs-CZ" sz="2000" i="1" u="sng" dirty="0">
              <a:ln w="3175">
                <a:noFill/>
              </a:ln>
              <a:solidFill>
                <a:srgbClr val="008080"/>
              </a:solidFill>
              <a:effectLst>
                <a:outerShdw blurRad="38100" dist="38100" dir="2700000" algn="tl">
                  <a:srgbClr val="000000">
                    <a:alpha val="43137"/>
                  </a:srgbClr>
                </a:outerShdw>
              </a:effectLst>
              <a:latin typeface="Jokerman" pitchFamily="82" charset="0"/>
              <a:ea typeface="Gungsuh" pitchFamily="18" charset="-127"/>
              <a:cs typeface="Khmer UI" pitchFamily="34" charset="0"/>
            </a:endParaRPr>
          </a:p>
          <a:p>
            <a:pPr marL="0" lvl="1" indent="0" algn="ctr">
              <a:defRPr/>
            </a:pPr>
            <a:r>
              <a:rPr lang="cs-CZ" sz="2000" i="1" dirty="0" smtClean="0">
                <a:ln w="3175">
                  <a:noFill/>
                </a:ln>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Marcela </a:t>
            </a:r>
            <a:r>
              <a:rPr lang="cs-CZ" sz="2000" i="1" dirty="0" err="1" smtClean="0">
                <a:ln w="3175">
                  <a:noFill/>
                </a:ln>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Mecla</a:t>
            </a:r>
            <a:r>
              <a:rPr lang="cs-CZ" sz="2000" i="1" dirty="0" smtClean="0">
                <a:ln w="3175">
                  <a:noFill/>
                </a:ln>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z </a:t>
            </a:r>
            <a:r>
              <a:rPr lang="cs-CZ" sz="2000" i="1" dirty="0" err="1" smtClean="0">
                <a:ln w="3175">
                  <a:noFill/>
                </a:ln>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Neštěmic</a:t>
            </a:r>
            <a:endParaRPr lang="cs-CZ" sz="2000" i="1" dirty="0" smtClean="0">
              <a:ln w="3175">
                <a:noFill/>
              </a:ln>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0" lvl="1" indent="0" algn="ctr">
              <a:defRPr/>
            </a:pPr>
            <a:r>
              <a:rPr lang="cs-CZ" sz="2000" i="1" dirty="0" smtClean="0">
                <a:ln w="3175">
                  <a:noFill/>
                </a:ln>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Jiřího Šmída z Ústí </a:t>
            </a:r>
            <a:r>
              <a:rPr lang="cs-CZ" sz="2000" i="1" dirty="0" err="1" smtClean="0">
                <a:ln w="3175">
                  <a:noFill/>
                </a:ln>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n.L.</a:t>
            </a:r>
            <a:endParaRPr lang="cs-CZ" sz="2000" i="1" dirty="0" smtClean="0">
              <a:ln w="3175">
                <a:noFill/>
              </a:ln>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lvl="1">
              <a:defRPr/>
            </a:pPr>
            <a:r>
              <a:rPr lang="cs-CZ" sz="2200" i="1" dirty="0" smtClean="0">
                <a:ln w="3175">
                  <a:noFill/>
                </a:ln>
                <a:solidFill>
                  <a:srgbClr val="FF0000"/>
                </a:solidFill>
                <a:effectLst>
                  <a:outerShdw blurRad="38100" dist="38100" dir="2700000" algn="tl">
                    <a:srgbClr val="000000">
                      <a:alpha val="43137"/>
                    </a:srgbClr>
                  </a:outerShdw>
                </a:effectLst>
                <a:latin typeface="Segoe UI Semibold" pitchFamily="34" charset="0"/>
                <a:ea typeface="Gungsuh" pitchFamily="18" charset="-127"/>
                <a:cs typeface="Tahoma" pitchFamily="34" charset="0"/>
              </a:rPr>
              <a:t>       </a:t>
            </a:r>
            <a:r>
              <a:rPr lang="cs-CZ" sz="2000" i="1" u="sng" dirty="0" smtClean="0">
                <a:ln w="3175">
                  <a:noFill/>
                </a:ln>
                <a:solidFill>
                  <a:srgbClr val="008080"/>
                </a:solidFill>
                <a:effectLst>
                  <a:outerShdw blurRad="38100" dist="38100" dir="2700000" algn="tl">
                    <a:srgbClr val="000000">
                      <a:alpha val="43137"/>
                    </a:srgbClr>
                  </a:outerShdw>
                </a:effectLst>
                <a:latin typeface="Jokerman" pitchFamily="82" charset="0"/>
                <a:ea typeface="Gungsuh" pitchFamily="18" charset="-127"/>
                <a:cs typeface="Khmer UI" pitchFamily="34" charset="0"/>
              </a:rPr>
              <a:t>Delegáta FAČR</a:t>
            </a:r>
            <a:endParaRPr lang="cs-CZ" sz="2200" i="1" u="sng" dirty="0" smtClean="0">
              <a:ln w="3175">
                <a:noFill/>
              </a:ln>
              <a:solidFill>
                <a:srgbClr val="008080"/>
              </a:solidFill>
              <a:effectLst>
                <a:outerShdw blurRad="38100" dist="38100" dir="2700000" algn="tl">
                  <a:srgbClr val="000000">
                    <a:alpha val="43137"/>
                  </a:srgbClr>
                </a:outerShdw>
              </a:effectLst>
              <a:latin typeface="Jokerman" pitchFamily="82" charset="0"/>
              <a:ea typeface="Gungsuh" pitchFamily="18" charset="-127"/>
              <a:cs typeface="Khmer UI" pitchFamily="34" charset="0"/>
            </a:endParaRPr>
          </a:p>
          <a:p>
            <a:pPr lvl="1">
              <a:defRPr/>
            </a:pPr>
            <a:r>
              <a:rPr lang="cs-CZ" sz="2000"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cs-CZ" sz="2000" i="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Petra </a:t>
            </a:r>
            <a:r>
              <a:rPr lang="cs-CZ" sz="2000" i="1" dirty="0" err="1"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Kalistu</a:t>
            </a:r>
            <a:r>
              <a:rPr lang="cs-CZ" sz="2000" i="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z Loun</a:t>
            </a:r>
            <a:endParaRPr lang="cs-CZ" sz="2000" i="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12" name="TextovéPole 11"/>
          <p:cNvSpPr txBox="1"/>
          <p:nvPr/>
        </p:nvSpPr>
        <p:spPr>
          <a:xfrm>
            <a:off x="174948" y="1171228"/>
            <a:ext cx="4752528" cy="523220"/>
          </a:xfrm>
          <a:prstGeom prst="rect">
            <a:avLst/>
          </a:prstGeom>
          <a:blipFill dpi="0" rotWithShape="1">
            <a:blip r:embed="rId11" cstate="print">
              <a:alphaModFix amt="74000"/>
            </a:blip>
            <a:srcRect/>
            <a:stretch>
              <a:fillRect/>
            </a:stretch>
          </a:blipFill>
        </p:spPr>
        <p:txBody>
          <a:bodyPr wrap="square" rtlCol="0">
            <a:spAutoFit/>
          </a:bodyPr>
          <a:lstStyle/>
          <a:p>
            <a:pPr algn="ctr"/>
            <a:r>
              <a:rPr lang="cs-CZ" sz="1400" dirty="0" smtClean="0">
                <a:latin typeface="Bookman Old Style" pitchFamily="18" charset="0"/>
              </a:rPr>
              <a:t>Při příležitosti dnešního utkání Ústeckého přeboru funkcionáře, hráče a příznivce</a:t>
            </a:r>
          </a:p>
        </p:txBody>
      </p:sp>
      <p:pic>
        <p:nvPicPr>
          <p:cNvPr id="2" name="Picture 1"/>
          <p:cNvPicPr>
            <a:picLocks noChangeAspect="1" noChangeArrowheads="1"/>
          </p:cNvPicPr>
          <p:nvPr/>
        </p:nvPicPr>
        <p:blipFill>
          <a:blip r:embed="rId12" cstate="print"/>
          <a:srcRect/>
          <a:stretch>
            <a:fillRect/>
          </a:stretch>
        </p:blipFill>
        <p:spPr bwMode="auto">
          <a:xfrm>
            <a:off x="1884793" y="6787852"/>
            <a:ext cx="738427" cy="432000"/>
          </a:xfrm>
          <a:prstGeom prst="rect">
            <a:avLst/>
          </a:prstGeom>
          <a:noFill/>
          <a:ln w="9525">
            <a:noFill/>
            <a:miter lim="800000"/>
            <a:headEnd/>
            <a:tailEnd/>
          </a:ln>
        </p:spPr>
      </p:pic>
      <p:pic>
        <p:nvPicPr>
          <p:cNvPr id="30722" name="Picture 2"/>
          <p:cNvPicPr>
            <a:picLocks noChangeAspect="1" noChangeArrowheads="1"/>
          </p:cNvPicPr>
          <p:nvPr/>
        </p:nvPicPr>
        <p:blipFill>
          <a:blip r:embed="rId13" cstate="print"/>
          <a:srcRect/>
          <a:stretch>
            <a:fillRect/>
          </a:stretch>
        </p:blipFill>
        <p:spPr bwMode="auto">
          <a:xfrm>
            <a:off x="3631332" y="6848028"/>
            <a:ext cx="432048" cy="299864"/>
          </a:xfrm>
          <a:prstGeom prst="rect">
            <a:avLst/>
          </a:prstGeom>
          <a:noFill/>
          <a:ln w="9525">
            <a:noFill/>
            <a:miter lim="800000"/>
            <a:headEnd/>
            <a:tailEnd/>
          </a:ln>
        </p:spPr>
      </p:pic>
      <p:pic>
        <p:nvPicPr>
          <p:cNvPr id="4" name="Picture 3"/>
          <p:cNvPicPr>
            <a:picLocks noChangeAspect="1" noChangeArrowheads="1"/>
          </p:cNvPicPr>
          <p:nvPr/>
        </p:nvPicPr>
        <p:blipFill>
          <a:blip r:embed="rId14" cstate="print"/>
          <a:srcRect/>
          <a:stretch>
            <a:fillRect/>
          </a:stretch>
        </p:blipFill>
        <p:spPr bwMode="auto">
          <a:xfrm>
            <a:off x="606996" y="6843265"/>
            <a:ext cx="565224" cy="376635"/>
          </a:xfrm>
          <a:prstGeom prst="rect">
            <a:avLst/>
          </a:prstGeom>
          <a:noFill/>
          <a:ln w="9525">
            <a:noFill/>
            <a:miter lim="800000"/>
            <a:headEnd/>
            <a:tailEnd/>
          </a:ln>
        </p:spPr>
      </p:pic>
      <p:sp>
        <p:nvSpPr>
          <p:cNvPr id="13" name="TextovéPole 12"/>
          <p:cNvSpPr txBox="1"/>
          <p:nvPr/>
        </p:nvSpPr>
        <p:spPr>
          <a:xfrm>
            <a:off x="5647556" y="163116"/>
            <a:ext cx="4464496" cy="2308324"/>
          </a:xfrm>
          <a:prstGeom prst="rect">
            <a:avLst/>
          </a:prstGeom>
          <a:blipFill dpi="0" rotWithShape="1">
            <a:blip r:embed="rId15" cstate="print">
              <a:alphaModFix amt="64000"/>
            </a:blip>
            <a:srcRect/>
            <a:stretch>
              <a:fillRect/>
            </a:stretch>
          </a:blipFill>
        </p:spPr>
        <p:txBody>
          <a:bodyPr wrap="square" rtlCol="0">
            <a:spAutoFit/>
            <a:scene3d>
              <a:camera prst="orthographicFront"/>
              <a:lightRig rig="threePt" dir="t"/>
            </a:scene3d>
            <a:sp3d extrusionH="57150">
              <a:bevelT w="38100" h="38100"/>
            </a:sp3d>
          </a:bodyPr>
          <a:lstStyle/>
          <a:p>
            <a:pPr algn="ctr"/>
            <a:r>
              <a:rPr lang="cs-CZ" sz="3600" u="sng" dirty="0" smtClean="0">
                <a:ln>
                  <a:solidFill>
                    <a:srgbClr val="FFFF00"/>
                  </a:solidFill>
                </a:ln>
                <a:solidFill>
                  <a:srgbClr val="FF9933"/>
                </a:solidFill>
                <a:latin typeface="Bookman Old Style" pitchFamily="18" charset="0"/>
              </a:rPr>
              <a:t>Těšíme se na Vás za 14 dní, kdy do </a:t>
            </a:r>
            <a:r>
              <a:rPr lang="cs-CZ" sz="3600" u="sng" dirty="0" err="1" smtClean="0">
                <a:ln>
                  <a:solidFill>
                    <a:srgbClr val="FFFF00"/>
                  </a:solidFill>
                </a:ln>
                <a:solidFill>
                  <a:srgbClr val="FF9933"/>
                </a:solidFill>
                <a:latin typeface="Bookman Old Style" pitchFamily="18" charset="0"/>
              </a:rPr>
              <a:t>Štětí</a:t>
            </a:r>
            <a:r>
              <a:rPr lang="cs-CZ" sz="3600" u="sng" dirty="0" smtClean="0">
                <a:ln>
                  <a:solidFill>
                    <a:srgbClr val="FFFF00"/>
                  </a:solidFill>
                </a:ln>
                <a:solidFill>
                  <a:srgbClr val="FF9933"/>
                </a:solidFill>
                <a:latin typeface="Bookman Old Style" pitchFamily="18" charset="0"/>
              </a:rPr>
              <a:t> přijedou </a:t>
            </a:r>
            <a:r>
              <a:rPr lang="cs-CZ" sz="3600" u="sng" dirty="0" err="1" smtClean="0">
                <a:ln>
                  <a:solidFill>
                    <a:srgbClr val="FFFF00"/>
                  </a:solidFill>
                </a:ln>
                <a:solidFill>
                  <a:srgbClr val="FF9933"/>
                </a:solidFill>
                <a:latin typeface="Bookman Old Style" pitchFamily="18" charset="0"/>
              </a:rPr>
              <a:t>Blšany</a:t>
            </a:r>
            <a:endParaRPr lang="cs-CZ" sz="3600" u="sng" dirty="0" smtClean="0">
              <a:ln>
                <a:solidFill>
                  <a:srgbClr val="FFFF00"/>
                </a:solidFill>
              </a:ln>
              <a:solidFill>
                <a:srgbClr val="FF9933"/>
              </a:solidFill>
              <a:latin typeface="Bookman Old Style" pitchFamily="18" charset="0"/>
            </a:endParaRPr>
          </a:p>
        </p:txBody>
      </p:sp>
      <p:sp>
        <p:nvSpPr>
          <p:cNvPr id="14" name="TextovéPole 13"/>
          <p:cNvSpPr txBox="1"/>
          <p:nvPr/>
        </p:nvSpPr>
        <p:spPr>
          <a:xfrm>
            <a:off x="5719564" y="4555604"/>
            <a:ext cx="4392488" cy="2369880"/>
          </a:xfrm>
          <a:prstGeom prst="rect">
            <a:avLst/>
          </a:prstGeom>
          <a:blipFill dpi="0" rotWithShape="1">
            <a:blip r:embed="rId16" cstate="print">
              <a:alphaModFix amt="52000"/>
            </a:blip>
            <a:srcRect/>
            <a:stretch>
              <a:fillRect/>
            </a:stretch>
          </a:blipFill>
        </p:spPr>
        <p:txBody>
          <a:bodyPr wrap="square" rtlCol="0">
            <a:spAutoFit/>
          </a:bodyPr>
          <a:lstStyle/>
          <a:p>
            <a:pPr algn="ctr"/>
            <a:r>
              <a:rPr lang="cs-CZ" sz="4800" u="sng" dirty="0" smtClean="0">
                <a:blipFill>
                  <a:blip r:embed="rId17"/>
                  <a:stretch>
                    <a:fillRect/>
                  </a:stretch>
                </a:blipFill>
                <a:effectLst>
                  <a:outerShdw blurRad="38100" dist="38100" dir="2700000" algn="tl">
                    <a:srgbClr val="000000">
                      <a:alpha val="43137"/>
                    </a:srgbClr>
                  </a:outerShdw>
                </a:effectLst>
                <a:latin typeface="Imprint MT Shadow" pitchFamily="82" charset="0"/>
              </a:rPr>
              <a:t>SK </a:t>
            </a:r>
            <a:r>
              <a:rPr lang="cs-CZ" sz="4800" u="sng" dirty="0" err="1" smtClean="0">
                <a:blipFill>
                  <a:blip r:embed="rId17"/>
                  <a:stretch>
                    <a:fillRect/>
                  </a:stretch>
                </a:blipFill>
                <a:effectLst>
                  <a:outerShdw blurRad="38100" dist="38100" dir="2700000" algn="tl">
                    <a:srgbClr val="000000">
                      <a:alpha val="43137"/>
                    </a:srgbClr>
                  </a:outerShdw>
                </a:effectLst>
                <a:latin typeface="Imprint MT Shadow" pitchFamily="82" charset="0"/>
              </a:rPr>
              <a:t>Štětí</a:t>
            </a:r>
            <a:endParaRPr lang="cs-CZ" sz="4800" u="sng" dirty="0" smtClean="0">
              <a:blipFill>
                <a:blip r:embed="rId17"/>
                <a:stretch>
                  <a:fillRect/>
                </a:stretch>
              </a:blipFill>
              <a:effectLst>
                <a:outerShdw blurRad="38100" dist="38100" dir="2700000" algn="tl">
                  <a:srgbClr val="000000">
                    <a:alpha val="43137"/>
                  </a:srgbClr>
                </a:outerShdw>
              </a:effectLst>
              <a:latin typeface="Imprint MT Shadow" pitchFamily="82" charset="0"/>
            </a:endParaRPr>
          </a:p>
          <a:p>
            <a:pPr algn="ctr"/>
            <a:r>
              <a:rPr lang="cs-CZ" sz="4800" u="sng" dirty="0" smtClean="0">
                <a:blipFill>
                  <a:blip r:embed="rId17"/>
                  <a:stretch>
                    <a:fillRect/>
                  </a:stretch>
                </a:blipFill>
                <a:effectLst>
                  <a:outerShdw blurRad="38100" dist="38100" dir="2700000" algn="tl">
                    <a:srgbClr val="000000">
                      <a:alpha val="43137"/>
                    </a:srgbClr>
                  </a:outerShdw>
                </a:effectLst>
                <a:latin typeface="Imprint MT Shadow" pitchFamily="82" charset="0"/>
              </a:rPr>
              <a:t>FK </a:t>
            </a:r>
            <a:r>
              <a:rPr lang="cs-CZ" sz="4800" u="sng" dirty="0" err="1" smtClean="0">
                <a:blipFill>
                  <a:blip r:embed="rId17"/>
                  <a:stretch>
                    <a:fillRect/>
                  </a:stretch>
                </a:blipFill>
                <a:effectLst>
                  <a:outerShdw blurRad="38100" dist="38100" dir="2700000" algn="tl">
                    <a:srgbClr val="000000">
                      <a:alpha val="43137"/>
                    </a:srgbClr>
                  </a:outerShdw>
                </a:effectLst>
                <a:latin typeface="Imprint MT Shadow" pitchFamily="82" charset="0"/>
              </a:rPr>
              <a:t>Blšany</a:t>
            </a:r>
            <a:endParaRPr lang="cs-CZ" sz="1800" u="sng" dirty="0" smtClean="0">
              <a:blipFill>
                <a:blip r:embed="rId17"/>
                <a:stretch>
                  <a:fillRect/>
                </a:stretch>
              </a:blipFill>
              <a:effectLst>
                <a:outerShdw blurRad="38100" dist="38100" dir="2700000" algn="tl">
                  <a:srgbClr val="000000">
                    <a:alpha val="43137"/>
                  </a:srgbClr>
                </a:outerShdw>
              </a:effectLst>
              <a:latin typeface="Imprint MT Shadow" pitchFamily="82" charset="0"/>
            </a:endParaRPr>
          </a:p>
          <a:p>
            <a:pPr algn="ctr"/>
            <a:r>
              <a:rPr lang="cs-CZ" sz="2800" i="1" dirty="0" smtClean="0">
                <a:solidFill>
                  <a:srgbClr val="CC3399"/>
                </a:solidFill>
                <a:latin typeface="Eras Bold ITC" pitchFamily="34" charset="0"/>
              </a:rPr>
              <a:t>Sobota 18.4.2015 </a:t>
            </a:r>
          </a:p>
          <a:p>
            <a:pPr algn="ctr"/>
            <a:r>
              <a:rPr lang="cs-CZ" sz="1800" i="1" dirty="0" smtClean="0">
                <a:solidFill>
                  <a:srgbClr val="CC3399"/>
                </a:solidFill>
                <a:latin typeface="Eras Bold ITC" pitchFamily="34" charset="0"/>
              </a:rPr>
              <a:t>výkop zápasu tradičně v </a:t>
            </a:r>
            <a:r>
              <a:rPr lang="cs-CZ" sz="2400" i="1" dirty="0" smtClean="0">
                <a:solidFill>
                  <a:srgbClr val="CC3399"/>
                </a:solidFill>
                <a:latin typeface="Eras Bold ITC" pitchFamily="34" charset="0"/>
              </a:rPr>
              <a:t>10:15</a:t>
            </a:r>
          </a:p>
        </p:txBody>
      </p:sp>
      <p:pic>
        <p:nvPicPr>
          <p:cNvPr id="30721" name="Picture 1"/>
          <p:cNvPicPr>
            <a:picLocks noChangeAspect="1" noChangeArrowheads="1"/>
          </p:cNvPicPr>
          <p:nvPr/>
        </p:nvPicPr>
        <p:blipFill>
          <a:blip r:embed="rId18" cstate="print"/>
          <a:srcRect/>
          <a:stretch>
            <a:fillRect/>
          </a:stretch>
        </p:blipFill>
        <p:spPr bwMode="auto">
          <a:xfrm>
            <a:off x="8167836" y="2755404"/>
            <a:ext cx="1728192" cy="1440160"/>
          </a:xfrm>
          <a:prstGeom prst="rect">
            <a:avLst/>
          </a:prstGeom>
          <a:noFill/>
          <a:ln w="9525">
            <a:noFill/>
            <a:miter lim="800000"/>
            <a:headEnd/>
            <a:tailEnd/>
          </a:ln>
        </p:spPr>
      </p:pic>
      <p:pic>
        <p:nvPicPr>
          <p:cNvPr id="16" name="Picture 106"/>
          <p:cNvPicPr>
            <a:picLocks noChangeAspect="1" noChangeArrowheads="1"/>
          </p:cNvPicPr>
          <p:nvPr/>
        </p:nvPicPr>
        <p:blipFill>
          <a:blip r:embed="rId19" cstate="print"/>
          <a:srcRect/>
          <a:stretch>
            <a:fillRect/>
          </a:stretch>
        </p:blipFill>
        <p:spPr bwMode="auto">
          <a:xfrm>
            <a:off x="6007596" y="2683396"/>
            <a:ext cx="1584176" cy="1440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752013" y="7004050"/>
            <a:ext cx="53498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503540" y="91108"/>
            <a:ext cx="4608512" cy="7056000"/>
          </a:xfrm>
          <a:prstGeom prst="rect">
            <a:avLst/>
          </a:prstGeom>
          <a:noFill/>
          <a:ln w="25400">
            <a:solidFill>
              <a:schemeClr val="accent1">
                <a:lumMod val="20000"/>
                <a:lumOff val="80000"/>
              </a:schemeClr>
            </a:solidFill>
          </a:ln>
        </p:spPr>
        <p:txBody>
          <a:bodyPr wrap="square">
            <a:spAutoFit/>
            <a:scene3d>
              <a:camera prst="orthographicFront"/>
              <a:lightRig rig="threePt" dir="t"/>
            </a:scene3d>
            <a:sp3d extrusionH="57150">
              <a:bevelT h="25400" prst="softRound"/>
              <a:extrusionClr>
                <a:srgbClr val="006600"/>
              </a:extrusionClr>
            </a:sp3d>
          </a:bodyPr>
          <a:lstStyle/>
          <a:p>
            <a:pPr algn="ctr" eaLnBrk="0" hangingPunct="0">
              <a:defRPr/>
            </a:pPr>
            <a:r>
              <a:rPr lang="cs-CZ" sz="2800" u="sng" dirty="0">
                <a:ln w="9525" cap="sq">
                  <a:solidFill>
                    <a:srgbClr val="FFC000"/>
                  </a:solidFill>
                  <a:prstDash val="solid"/>
                  <a:miter lim="800000"/>
                </a:ln>
                <a:solidFill>
                  <a:srgbClr val="008000"/>
                </a:solidFill>
                <a:effectLst>
                  <a:outerShdw blurRad="60007" dist="200025" dir="15000000" sy="30000" kx="-1800000" algn="bl" rotWithShape="0">
                    <a:srgbClr val="FF00FF">
                      <a:alpha val="31765"/>
                    </a:srgbClr>
                  </a:outerShdw>
                </a:effectLst>
                <a:latin typeface="Centaur" pitchFamily="18" charset="0"/>
                <a:cs typeface="Arial" pitchFamily="34" charset="0"/>
              </a:rPr>
              <a:t>Vážení sportovní </a:t>
            </a:r>
            <a:r>
              <a:rPr lang="cs-CZ" sz="2800" u="sng" dirty="0" smtClean="0">
                <a:ln w="9525" cap="sq">
                  <a:solidFill>
                    <a:srgbClr val="FFC000"/>
                  </a:solidFill>
                  <a:prstDash val="solid"/>
                  <a:miter lim="800000"/>
                </a:ln>
                <a:solidFill>
                  <a:srgbClr val="008000"/>
                </a:solidFill>
                <a:effectLst>
                  <a:outerShdw blurRad="60007" dist="200025" dir="15000000" sy="30000" kx="-1800000" algn="bl" rotWithShape="0">
                    <a:srgbClr val="FF00FF">
                      <a:alpha val="31765"/>
                    </a:srgbClr>
                  </a:outerShdw>
                </a:effectLst>
                <a:latin typeface="Centaur" pitchFamily="18" charset="0"/>
                <a:cs typeface="Arial" pitchFamily="34" charset="0"/>
              </a:rPr>
              <a:t>přátelé</a:t>
            </a:r>
          </a:p>
          <a:p>
            <a:pPr algn="just" eaLnBrk="0" hangingPunct="0">
              <a:defRPr/>
            </a:pPr>
            <a:r>
              <a:rPr lang="cs-CZ" sz="1100" i="1" dirty="0" smtClean="0">
                <a:latin typeface="Arial" pitchFamily="34" charset="0"/>
                <a:cs typeface="Arial" pitchFamily="34" charset="0"/>
              </a:rPr>
              <a:t>      jarní fotbalová utkání jsou již v plném proudu, i když zima se nevzdává a některé oddíly mají problémy s regulérností hřiště. Po několika úvodních kolech již víme, jak na tom jednotlivá mužstva jsou. Nejsledovanější mužstvo dospělých, které bojuje o nejvyšší příčky v krajském přeboru má za sebou 3 zápasy. Čáru přes rozpočet jsme hned v úvodním jarním kole připravili Lounům, když jsme na jeho hřišti zvítězili 1:0. Ve druhém kole jsme v domácím prostředí potěšili sebe i fanoušky kanonádou v zápase s Modrou. Vítězství 8:0 se hned tak nevidí. No a před týdnem jsme zavítali do Vilémova. Vesnička , na hranici s Německem, kde v rozhlase diváky vítají nejenom v jazyce českém, ale i německém. Že nás tady čeká bouřlivá atmosféra jsme věděli. Faktorů bylo několik. </a:t>
            </a:r>
            <a:r>
              <a:rPr lang="cs-CZ" sz="1100" i="1" dirty="0" err="1" smtClean="0">
                <a:latin typeface="Arial" pitchFamily="34" charset="0"/>
                <a:cs typeface="Arial" pitchFamily="34" charset="0"/>
              </a:rPr>
              <a:t>Vilémov</a:t>
            </a:r>
            <a:r>
              <a:rPr lang="cs-CZ" sz="1100" i="1" dirty="0" smtClean="0">
                <a:latin typeface="Arial" pitchFamily="34" charset="0"/>
                <a:cs typeface="Arial" pitchFamily="34" charset="0"/>
              </a:rPr>
              <a:t> v zimě vsadil na ofenzívu a do útoku získal dvojici zkušených fotbalistů </a:t>
            </a:r>
            <a:r>
              <a:rPr lang="cs-CZ" sz="1100" i="1" dirty="0" err="1" smtClean="0">
                <a:latin typeface="Arial" pitchFamily="34" charset="0"/>
                <a:cs typeface="Arial" pitchFamily="34" charset="0"/>
              </a:rPr>
              <a:t>Kaňkovského</a:t>
            </a:r>
            <a:r>
              <a:rPr lang="cs-CZ" sz="1100" i="1" dirty="0" smtClean="0">
                <a:latin typeface="Arial" pitchFamily="34" charset="0"/>
                <a:cs typeface="Arial" pitchFamily="34" charset="0"/>
              </a:rPr>
              <a:t> a </a:t>
            </a:r>
            <a:r>
              <a:rPr lang="cs-CZ" sz="1100" i="1" dirty="0" err="1" smtClean="0">
                <a:latin typeface="Arial" pitchFamily="34" charset="0"/>
                <a:cs typeface="Arial" pitchFamily="34" charset="0"/>
              </a:rPr>
              <a:t>Demkeho</a:t>
            </a:r>
            <a:r>
              <a:rPr lang="cs-CZ" sz="1100" i="1" dirty="0" smtClean="0">
                <a:latin typeface="Arial" pitchFamily="34" charset="0"/>
                <a:cs typeface="Arial" pitchFamily="34" charset="0"/>
              </a:rPr>
              <a:t>, kteří už v zimní přípravě ukazovali své střelecké schopnosti. Vilémovský fotbal také dosud neskousl porážku z podzimního zápasu ve </a:t>
            </a:r>
            <a:r>
              <a:rPr lang="cs-CZ" sz="1100" i="1" dirty="0" err="1" smtClean="0">
                <a:latin typeface="Arial" pitchFamily="34" charset="0"/>
                <a:cs typeface="Arial" pitchFamily="34" charset="0"/>
              </a:rPr>
              <a:t>Štětí</a:t>
            </a:r>
            <a:r>
              <a:rPr lang="cs-CZ" sz="1100" i="1" dirty="0" smtClean="0">
                <a:latin typeface="Arial" pitchFamily="34" charset="0"/>
                <a:cs typeface="Arial" pitchFamily="34" charset="0"/>
              </a:rPr>
              <a:t> 3:2, kdy inkasoval z volného přímého kopu ve 3. minutě nastavení. Stačí si jen přečíst internetové stránky klubu  a úvodní větu z referátu sobotního zápasu. Hned je zřejmé, jak to ve Vilémově doutnalo. Zdejší fotbalisté také určitě ještě doufají, že mohou bojovat o příčky nejvyšší a ucházet se o postup do vyšší soutěže a tak udělali všechno proto, aby zvítězili. Za těchto okolností jsme do zápasu nastupovali. Domácí na začátku kopali plno rohů a trestných kopů, ale  až na to, že zranili našeho brankáře Lukáše </a:t>
            </a:r>
            <a:r>
              <a:rPr lang="cs-CZ" sz="1100" i="1" dirty="0" err="1" smtClean="0">
                <a:latin typeface="Arial" pitchFamily="34" charset="0"/>
                <a:cs typeface="Arial" pitchFamily="34" charset="0"/>
              </a:rPr>
              <a:t>Klouba</a:t>
            </a:r>
            <a:r>
              <a:rPr lang="cs-CZ" sz="1100" i="1" dirty="0" smtClean="0">
                <a:latin typeface="Arial" pitchFamily="34" charset="0"/>
                <a:cs typeface="Arial" pitchFamily="34" charset="0"/>
              </a:rPr>
              <a:t>, nic světoborného nevymysleli. Naopak šance měl náš kolektiv, kterému navíc rozhodčí neuznal regulérní gól po rohu.   Trenér Vinš se hodně zlobil za výkon mužstva ve druhém poločase, který domácím cestu k vítězství usnadnil. Nezbývá než teda soupeři popřát k vítězství a i nadále bojovat o další cenné body. Jinak toto nebylo naše poslední setkání s </a:t>
            </a:r>
            <a:r>
              <a:rPr lang="cs-CZ" sz="1100" i="1" dirty="0" err="1" smtClean="0">
                <a:latin typeface="Arial" pitchFamily="34" charset="0"/>
                <a:cs typeface="Arial" pitchFamily="34" charset="0"/>
              </a:rPr>
              <a:t>Vilémovem</a:t>
            </a:r>
            <a:r>
              <a:rPr lang="cs-CZ" sz="1100" i="1" dirty="0" smtClean="0">
                <a:latin typeface="Arial" pitchFamily="34" charset="0"/>
                <a:cs typeface="Arial" pitchFamily="34" charset="0"/>
              </a:rPr>
              <a:t> v tomto roce. 3. června přijede do </a:t>
            </a:r>
            <a:r>
              <a:rPr lang="cs-CZ" sz="1100" i="1" dirty="0" err="1" smtClean="0">
                <a:latin typeface="Arial" pitchFamily="34" charset="0"/>
                <a:cs typeface="Arial" pitchFamily="34" charset="0"/>
              </a:rPr>
              <a:t>Štětí</a:t>
            </a:r>
            <a:r>
              <a:rPr lang="cs-CZ" sz="1100" i="1" dirty="0" smtClean="0">
                <a:latin typeface="Arial" pitchFamily="34" charset="0"/>
                <a:cs typeface="Arial" pitchFamily="34" charset="0"/>
              </a:rPr>
              <a:t> a utkáme se s ním v semifinále Severočeského poháru. Věříme, že tato první jarní porážka nezanechá špatné stopy na našem týmu a výkony z úvodních 2 kol dokážeme zopakovat v dalších utkáních. Mužstvo se sice potýká s nějakými zraněními jako třeba Jirka </a:t>
            </a:r>
            <a:r>
              <a:rPr lang="cs-CZ" sz="1100" i="1" dirty="0" err="1" smtClean="0">
                <a:latin typeface="Arial" pitchFamily="34" charset="0"/>
                <a:cs typeface="Arial" pitchFamily="34" charset="0"/>
              </a:rPr>
              <a:t>Ransdorf</a:t>
            </a:r>
            <a:r>
              <a:rPr lang="cs-CZ" sz="1100" i="1" dirty="0" smtClean="0">
                <a:latin typeface="Arial" pitchFamily="34" charset="0"/>
                <a:cs typeface="Arial" pitchFamily="34" charset="0"/>
              </a:rPr>
              <a:t> nebo již zmiňovaný brankář Lukáš Kloub, ale i za tyto borce má trenér náhradu a pokud budou všichni tahat za jeden provaz, tak se úspěch dostaví.  Vyrovnanost tabulky je slibuje zajímává utkání </a:t>
            </a:r>
            <a:endParaRPr lang="cs-CZ" sz="1400" i="1" dirty="0" smtClean="0">
              <a:latin typeface="Arial" pitchFamily="34" charset="0"/>
              <a:cs typeface="Arial" pitchFamily="34" charset="0"/>
            </a:endParaRPr>
          </a:p>
          <a:p>
            <a:pPr eaLnBrk="0" hangingPunct="0">
              <a:defRPr/>
            </a:pPr>
            <a:r>
              <a:rPr lang="cs-CZ" sz="1400" i="1" dirty="0" smtClean="0">
                <a:ln>
                  <a:solidFill>
                    <a:srgbClr val="003366"/>
                  </a:solidFill>
                </a:ln>
                <a:latin typeface="Arial" pitchFamily="34" charset="0"/>
                <a:cs typeface="Arial" pitchFamily="34" charset="0"/>
              </a:rPr>
              <a:t>                                              </a:t>
            </a:r>
            <a:r>
              <a:rPr lang="cs-CZ" sz="1100" i="1" dirty="0" smtClean="0">
                <a:latin typeface="Arial" pitchFamily="34" charset="0"/>
                <a:cs typeface="Arial" pitchFamily="34" charset="0"/>
              </a:rPr>
              <a:t>         </a:t>
            </a:r>
          </a:p>
        </p:txBody>
      </p:sp>
      <p:sp>
        <p:nvSpPr>
          <p:cNvPr id="13" name="Obdélník 12"/>
          <p:cNvSpPr/>
          <p:nvPr/>
        </p:nvSpPr>
        <p:spPr>
          <a:xfrm>
            <a:off x="174948" y="163116"/>
            <a:ext cx="4464496" cy="523220"/>
          </a:xfrm>
          <a:prstGeom prst="rect">
            <a:avLst/>
          </a:prstGeom>
          <a:blipFill dpi="0" rotWithShape="1">
            <a:blip r:embed="rId3" cstate="print">
              <a:alphaModFix amt="65000"/>
            </a:blip>
            <a:srcRect/>
            <a:stretch>
              <a:fillRect/>
            </a:stretch>
          </a:blipFill>
        </p:spPr>
        <p:txBody>
          <a:bodyPr wrap="square" lIns="91440" tIns="45720" rIns="91440" bIns="45720">
            <a:spAutoFit/>
          </a:bodyPr>
          <a:lstStyle/>
          <a:p>
            <a:pPr algn="ctr"/>
            <a:r>
              <a:rPr lang="cs-CZ"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Fotbal na hřišti ve </a:t>
            </a:r>
            <a:r>
              <a:rPr lang="cs-CZ" sz="28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Štětí</a:t>
            </a:r>
            <a:endParaRPr lang="cs-CZ"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14" name="Tabulka 13"/>
          <p:cNvGraphicFramePr>
            <a:graphicFrameLocks noGrp="1"/>
          </p:cNvGraphicFramePr>
          <p:nvPr/>
        </p:nvGraphicFramePr>
        <p:xfrm>
          <a:off x="174948" y="811188"/>
          <a:ext cx="4464495" cy="2047875"/>
        </p:xfrm>
        <a:graphic>
          <a:graphicData uri="http://schemas.openxmlformats.org/drawingml/2006/table">
            <a:tbl>
              <a:tblPr/>
              <a:tblGrid>
                <a:gridCol w="600385">
                  <a:extLst>
                    <a:ext uri="{9D8B030D-6E8A-4147-A177-3AD203B41FA5}">
                      <a16:colId xmlns:a16="http://schemas.microsoft.com/office/drawing/2014/main" val="20000"/>
                    </a:ext>
                  </a:extLst>
                </a:gridCol>
                <a:gridCol w="492177">
                  <a:extLst>
                    <a:ext uri="{9D8B030D-6E8A-4147-A177-3AD203B41FA5}">
                      <a16:colId xmlns:a16="http://schemas.microsoft.com/office/drawing/2014/main" val="20001"/>
                    </a:ext>
                  </a:extLst>
                </a:gridCol>
                <a:gridCol w="460761">
                  <a:extLst>
                    <a:ext uri="{9D8B030D-6E8A-4147-A177-3AD203B41FA5}">
                      <a16:colId xmlns:a16="http://schemas.microsoft.com/office/drawing/2014/main" val="20002"/>
                    </a:ext>
                  </a:extLst>
                </a:gridCol>
                <a:gridCol w="684161">
                  <a:extLst>
                    <a:ext uri="{9D8B030D-6E8A-4147-A177-3AD203B41FA5}">
                      <a16:colId xmlns:a16="http://schemas.microsoft.com/office/drawing/2014/main" val="20003"/>
                    </a:ext>
                  </a:extLst>
                </a:gridCol>
                <a:gridCol w="869164">
                  <a:extLst>
                    <a:ext uri="{9D8B030D-6E8A-4147-A177-3AD203B41FA5}">
                      <a16:colId xmlns:a16="http://schemas.microsoft.com/office/drawing/2014/main" val="20004"/>
                    </a:ext>
                  </a:extLst>
                </a:gridCol>
                <a:gridCol w="617838">
                  <a:extLst>
                    <a:ext uri="{9D8B030D-6E8A-4147-A177-3AD203B41FA5}">
                      <a16:colId xmlns:a16="http://schemas.microsoft.com/office/drawing/2014/main" val="20005"/>
                    </a:ext>
                  </a:extLst>
                </a:gridCol>
                <a:gridCol w="740009">
                  <a:extLst>
                    <a:ext uri="{9D8B030D-6E8A-4147-A177-3AD203B41FA5}">
                      <a16:colId xmlns:a16="http://schemas.microsoft.com/office/drawing/2014/main" val="20006"/>
                    </a:ext>
                  </a:extLst>
                </a:gridCol>
              </a:tblGrid>
              <a:tr h="360040">
                <a:tc>
                  <a:txBody>
                    <a:bodyPr/>
                    <a:lstStyle/>
                    <a:p>
                      <a:pPr algn="ctr" fontAlgn="ctr"/>
                      <a:r>
                        <a:rPr lang="cs-CZ" sz="700" b="1" i="0" u="none" strike="noStrike" dirty="0">
                          <a:solidFill>
                            <a:srgbClr val="0000FF"/>
                          </a:solidFill>
                          <a:latin typeface="Verdana"/>
                        </a:rPr>
                        <a:t>4.4.2015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600" b="1" i="0" u="none" strike="noStrike">
                          <a:solidFill>
                            <a:srgbClr val="0000FF"/>
                          </a:solidFill>
                          <a:latin typeface="Verdana"/>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600" b="1" i="0" u="none" strike="noStrike">
                          <a:solidFill>
                            <a:srgbClr val="0000FF"/>
                          </a:solidFill>
                          <a:latin typeface="Verdana"/>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dirty="0">
                          <a:solidFill>
                            <a:srgbClr val="0000FF"/>
                          </a:solidFill>
                          <a:latin typeface="Verdana"/>
                        </a:rPr>
                        <a:t>SK </a:t>
                      </a:r>
                      <a:r>
                        <a:rPr lang="cs-CZ" sz="800" b="1" i="0" u="none" strike="noStrike" dirty="0" err="1">
                          <a:solidFill>
                            <a:srgbClr val="0000FF"/>
                          </a:solidFill>
                          <a:latin typeface="Verdana"/>
                        </a:rPr>
                        <a:t>Štětí</a:t>
                      </a:r>
                      <a:r>
                        <a:rPr lang="cs-CZ" sz="800" b="1" i="0" u="none" strike="noStrike" dirty="0">
                          <a:solidFill>
                            <a:srgbClr val="0000FF"/>
                          </a:solidFill>
                          <a:latin typeface="Verdana"/>
                        </a:rPr>
                        <a:t>/Roudnice </a:t>
                      </a:r>
                      <a:r>
                        <a:rPr lang="cs-CZ" sz="800" b="1" i="0" u="none" strike="noStrike" dirty="0" err="1">
                          <a:solidFill>
                            <a:srgbClr val="0000FF"/>
                          </a:solidFill>
                          <a:latin typeface="Verdana"/>
                        </a:rPr>
                        <a:t>n.L.</a:t>
                      </a:r>
                      <a:r>
                        <a:rPr lang="cs-CZ" sz="800" b="1" i="0" u="none" strike="noStrike" dirty="0">
                          <a:solidFill>
                            <a:srgbClr val="0000FF"/>
                          </a:solidFill>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a:solidFill>
                            <a:srgbClr val="0000FF"/>
                          </a:solidFill>
                          <a:latin typeface="Verdana"/>
                        </a:rPr>
                        <a:t>FK Litoměřice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600" b="1" i="0" u="none" strike="noStrike" dirty="0">
                          <a:solidFill>
                            <a:srgbClr val="0000FF"/>
                          </a:solidFill>
                          <a:latin typeface="Verdana"/>
                        </a:rPr>
                        <a:t>Krajský přebor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600" b="1" i="0" u="none" strike="noStrike">
                          <a:solidFill>
                            <a:srgbClr val="0000FF"/>
                          </a:solidFill>
                          <a:latin typeface="Verdana"/>
                        </a:rPr>
                        <a:t>Starší přípravka</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278765">
                <a:tc>
                  <a:txBody>
                    <a:bodyPr/>
                    <a:lstStyle/>
                    <a:p>
                      <a:pPr algn="ctr" fontAlgn="ctr"/>
                      <a:r>
                        <a:rPr lang="cs-CZ" sz="700" b="1" i="0" u="none" strike="noStrike" dirty="0">
                          <a:solidFill>
                            <a:srgbClr val="000000"/>
                          </a:solidFill>
                          <a:latin typeface="Verdana"/>
                        </a:rPr>
                        <a:t>10.4.2015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600" b="1" i="0" u="none" strike="noStrike">
                          <a:solidFill>
                            <a:srgbClr val="000000"/>
                          </a:solidFill>
                          <a:latin typeface="Verdana"/>
                        </a:rPr>
                        <a:t>pátek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600" b="1" i="0" u="none" strike="noStrike">
                          <a:solidFill>
                            <a:srgbClr val="000000"/>
                          </a:solidFill>
                          <a:latin typeface="Verdana"/>
                        </a:rPr>
                        <a:t>17:30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dirty="0" err="1">
                          <a:solidFill>
                            <a:srgbClr val="000000"/>
                          </a:solidFill>
                          <a:latin typeface="Verdana"/>
                        </a:rPr>
                        <a:t>Sepap</a:t>
                      </a:r>
                      <a:r>
                        <a:rPr lang="cs-CZ" sz="800" b="1" i="0" u="none" strike="noStrike" dirty="0">
                          <a:solidFill>
                            <a:srgbClr val="000000"/>
                          </a:solidFill>
                          <a:latin typeface="Verdana"/>
                        </a:rPr>
                        <a:t> </a:t>
                      </a:r>
                      <a:r>
                        <a:rPr lang="cs-CZ" sz="800" b="1" i="0" u="none" strike="noStrike" dirty="0" err="1">
                          <a:solidFill>
                            <a:srgbClr val="000000"/>
                          </a:solidFill>
                          <a:latin typeface="Verdana"/>
                        </a:rPr>
                        <a:t>Štětí</a:t>
                      </a:r>
                      <a:endParaRPr lang="cs-CZ" sz="800" b="1" i="0" u="none" strike="noStrike" dirty="0">
                        <a:solidFill>
                          <a:srgbClr val="000000"/>
                        </a:solidFill>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dirty="0">
                          <a:solidFill>
                            <a:srgbClr val="000000"/>
                          </a:solidFill>
                          <a:latin typeface="Verdana"/>
                        </a:rPr>
                        <a:t>Viktorie Kleneč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600" b="1" i="0" u="none" strike="noStrike">
                          <a:solidFill>
                            <a:srgbClr val="000000"/>
                          </a:solidFill>
                          <a:latin typeface="Verdana"/>
                        </a:rPr>
                        <a:t>Okresní soutěž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600" b="1" i="0" u="none" strike="noStrike" dirty="0">
                          <a:solidFill>
                            <a:srgbClr val="000000"/>
                          </a:solidFill>
                          <a:latin typeface="Verdana"/>
                        </a:rPr>
                        <a:t>Stará garda</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78765">
                <a:tc>
                  <a:txBody>
                    <a:bodyPr/>
                    <a:lstStyle/>
                    <a:p>
                      <a:pPr algn="ctr" fontAlgn="ctr"/>
                      <a:r>
                        <a:rPr lang="cs-CZ" sz="700" b="1" i="0" u="none" strike="noStrike" dirty="0">
                          <a:solidFill>
                            <a:srgbClr val="0000FF"/>
                          </a:solidFill>
                          <a:latin typeface="Verdana"/>
                        </a:rPr>
                        <a:t>11.4.2015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FF"/>
                          </a:solidFill>
                          <a:latin typeface="Verdana"/>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FF"/>
                          </a:solidFill>
                          <a:latin typeface="Verdana"/>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FF"/>
                          </a:solidFill>
                          <a:latin typeface="Verdana"/>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dirty="0">
                          <a:solidFill>
                            <a:srgbClr val="0000FF"/>
                          </a:solidFill>
                          <a:latin typeface="Verdana"/>
                        </a:rPr>
                        <a:t>FC Jiskra Modrá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a:solidFill>
                            <a:srgbClr val="0000FF"/>
                          </a:solidFill>
                          <a:latin typeface="Verdana"/>
                        </a:rPr>
                        <a:t>I. A třída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600" b="1" i="0" u="none" strike="noStrike" dirty="0">
                          <a:solidFill>
                            <a:srgbClr val="0000FF"/>
                          </a:solidFill>
                          <a:latin typeface="Verdana"/>
                        </a:rPr>
                        <a:t>Dorost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2"/>
                  </a:ext>
                </a:extLst>
              </a:tr>
              <a:tr h="278765">
                <a:tc>
                  <a:txBody>
                    <a:bodyPr/>
                    <a:lstStyle/>
                    <a:p>
                      <a:pPr algn="ctr" fontAlgn="ctr"/>
                      <a:r>
                        <a:rPr lang="cs-CZ" sz="700" b="1" i="0" u="none" strike="noStrike" dirty="0">
                          <a:solidFill>
                            <a:srgbClr val="0000FF"/>
                          </a:solidFill>
                          <a:latin typeface="Verdana"/>
                        </a:rPr>
                        <a:t>12.4.2015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600" b="1" i="0" u="none" strike="noStrike">
                          <a:solidFill>
                            <a:srgbClr val="0000FF"/>
                          </a:solidFill>
                          <a:latin typeface="Verdana"/>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600" b="1" i="0" u="none" strike="noStrike">
                          <a:solidFill>
                            <a:srgbClr val="0000FF"/>
                          </a:solidFill>
                          <a:latin typeface="Verdana"/>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a:solidFill>
                            <a:srgbClr val="0000FF"/>
                          </a:solidFill>
                          <a:latin typeface="Verdana"/>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dirty="0">
                          <a:solidFill>
                            <a:srgbClr val="0000FF"/>
                          </a:solidFill>
                          <a:latin typeface="Verdana"/>
                        </a:rPr>
                        <a:t>FK </a:t>
                      </a:r>
                      <a:r>
                        <a:rPr lang="cs-CZ" sz="800" b="1" i="0" u="none" strike="noStrike" dirty="0" err="1">
                          <a:solidFill>
                            <a:srgbClr val="0000FF"/>
                          </a:solidFill>
                          <a:latin typeface="Verdana"/>
                        </a:rPr>
                        <a:t>Tatran</a:t>
                      </a:r>
                      <a:r>
                        <a:rPr lang="cs-CZ" sz="800" b="1" i="0" u="none" strike="noStrike" dirty="0">
                          <a:solidFill>
                            <a:srgbClr val="0000FF"/>
                          </a:solidFill>
                          <a:latin typeface="Verdana"/>
                        </a:rPr>
                        <a:t> Kadaň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600" b="1" i="0" u="none" strike="noStrike">
                          <a:solidFill>
                            <a:srgbClr val="0000FF"/>
                          </a:solidFill>
                          <a:latin typeface="Verdana"/>
                        </a:rPr>
                        <a:t>Krajský přebor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600" b="1" i="0" u="none" strike="noStrike" dirty="0">
                          <a:solidFill>
                            <a:srgbClr val="0000FF"/>
                          </a:solidFill>
                          <a:latin typeface="Verdana"/>
                        </a:rPr>
                        <a:t>Starší žáci</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278765">
                <a:tc>
                  <a:txBody>
                    <a:bodyPr/>
                    <a:lstStyle/>
                    <a:p>
                      <a:pPr algn="ctr" fontAlgn="ctr"/>
                      <a:r>
                        <a:rPr lang="cs-CZ" sz="700" b="1" i="0" u="none" strike="noStrike" dirty="0">
                          <a:solidFill>
                            <a:srgbClr val="0000FF"/>
                          </a:solidFill>
                          <a:latin typeface="Verdana"/>
                        </a:rPr>
                        <a:t>12.4.2015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600" b="1" i="0" u="none" strike="noStrike" dirty="0">
                          <a:solidFill>
                            <a:srgbClr val="0000FF"/>
                          </a:solidFill>
                          <a:latin typeface="Verdana"/>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600" b="1" i="0" u="none" strike="noStrike">
                          <a:solidFill>
                            <a:srgbClr val="0000FF"/>
                          </a:solidFill>
                          <a:latin typeface="Verdana"/>
                        </a:rPr>
                        <a:t>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dirty="0">
                          <a:solidFill>
                            <a:srgbClr val="0000FF"/>
                          </a:solidFill>
                          <a:latin typeface="Verdana"/>
                        </a:rPr>
                        <a:t>SK </a:t>
                      </a:r>
                      <a:r>
                        <a:rPr lang="cs-CZ" sz="800" b="1" i="0" u="none" strike="noStrike" dirty="0" err="1">
                          <a:solidFill>
                            <a:srgbClr val="0000FF"/>
                          </a:solidFill>
                          <a:latin typeface="Verdana"/>
                        </a:rPr>
                        <a:t>Štětí</a:t>
                      </a:r>
                      <a:endParaRPr lang="cs-CZ" sz="800" b="1" i="0" u="none" strike="noStrike" dirty="0">
                        <a:solidFill>
                          <a:srgbClr val="0000FF"/>
                        </a:solidFill>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dirty="0">
                          <a:solidFill>
                            <a:srgbClr val="0000FF"/>
                          </a:solidFill>
                          <a:latin typeface="Verdana"/>
                        </a:rPr>
                        <a:t>FK </a:t>
                      </a:r>
                      <a:r>
                        <a:rPr lang="cs-CZ" sz="800" b="1" i="0" u="none" strike="noStrike" dirty="0" err="1">
                          <a:solidFill>
                            <a:srgbClr val="0000FF"/>
                          </a:solidFill>
                          <a:latin typeface="Verdana"/>
                        </a:rPr>
                        <a:t>Tatran</a:t>
                      </a:r>
                      <a:r>
                        <a:rPr lang="cs-CZ" sz="800" b="1" i="0" u="none" strike="noStrike" dirty="0">
                          <a:solidFill>
                            <a:srgbClr val="0000FF"/>
                          </a:solidFill>
                          <a:latin typeface="Verdana"/>
                        </a:rPr>
                        <a:t> Kadaň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600" b="1" i="0" u="none" strike="noStrike">
                          <a:solidFill>
                            <a:srgbClr val="0000FF"/>
                          </a:solidFill>
                          <a:latin typeface="Verdana"/>
                        </a:rPr>
                        <a:t>Krajský přebor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600" b="1" i="0" u="none" strike="noStrike" dirty="0">
                          <a:solidFill>
                            <a:srgbClr val="0000FF"/>
                          </a:solidFill>
                          <a:latin typeface="Verdana"/>
                        </a:rPr>
                        <a:t>Mladší žáci</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278765">
                <a:tc>
                  <a:txBody>
                    <a:bodyPr/>
                    <a:lstStyle/>
                    <a:p>
                      <a:pPr algn="ctr" fontAlgn="ctr"/>
                      <a:r>
                        <a:rPr lang="cs-CZ" sz="700" b="1" i="0" u="none" strike="noStrike">
                          <a:solidFill>
                            <a:srgbClr val="000000"/>
                          </a:solidFill>
                          <a:latin typeface="Verdana"/>
                        </a:rPr>
                        <a:t>17.4.2015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600" b="1" i="0" u="none" strike="noStrike" dirty="0">
                          <a:solidFill>
                            <a:srgbClr val="000000"/>
                          </a:solidFill>
                          <a:latin typeface="Verdana"/>
                        </a:rPr>
                        <a:t>pátek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600" b="1" i="0" u="none" strike="noStrike">
                          <a:solidFill>
                            <a:srgbClr val="000000"/>
                          </a:solidFill>
                          <a:latin typeface="Verdana"/>
                        </a:rPr>
                        <a:t>17:30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latin typeface="Verdana"/>
                        </a:rPr>
                        <a:t>Sepap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dirty="0">
                          <a:solidFill>
                            <a:srgbClr val="000000"/>
                          </a:solidFill>
                          <a:latin typeface="Verdana"/>
                        </a:rPr>
                        <a:t>Sokol Čechie </a:t>
                      </a:r>
                      <a:r>
                        <a:rPr lang="cs-CZ" sz="800" b="1" i="0" u="none" strike="noStrike" dirty="0" err="1">
                          <a:solidFill>
                            <a:srgbClr val="000000"/>
                          </a:solidFill>
                          <a:latin typeface="Verdana"/>
                        </a:rPr>
                        <a:t>Mšené</a:t>
                      </a:r>
                      <a:r>
                        <a:rPr lang="cs-CZ" sz="800" b="1" i="0" u="none" strike="noStrike" dirty="0">
                          <a:solidFill>
                            <a:srgbClr val="000000"/>
                          </a:solidFill>
                          <a:latin typeface="Verdana"/>
                        </a:rPr>
                        <a:t> Lázně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600" b="1" i="0" u="none" strike="noStrike">
                          <a:solidFill>
                            <a:srgbClr val="000000"/>
                          </a:solidFill>
                          <a:latin typeface="Verdana"/>
                        </a:rPr>
                        <a:t>Okresní soutěž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600" b="1" i="0" u="none" strike="noStrike" dirty="0">
                          <a:solidFill>
                            <a:srgbClr val="000000"/>
                          </a:solidFill>
                          <a:latin typeface="Verdana"/>
                        </a:rPr>
                        <a:t>Stará garda</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5"/>
                  </a:ext>
                </a:extLst>
              </a:tr>
              <a:tr h="278765">
                <a:tc>
                  <a:txBody>
                    <a:bodyPr/>
                    <a:lstStyle/>
                    <a:p>
                      <a:pPr algn="ctr" fontAlgn="ctr"/>
                      <a:r>
                        <a:rPr lang="cs-CZ" sz="700" b="1" i="0" u="none" strike="noStrike" dirty="0">
                          <a:solidFill>
                            <a:srgbClr val="000000"/>
                          </a:solidFill>
                          <a:latin typeface="Verdana"/>
                        </a:rPr>
                        <a:t>18.4.2015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600" b="1" i="0" u="none" strike="noStrike" dirty="0">
                          <a:solidFill>
                            <a:srgbClr val="000000"/>
                          </a:solidFill>
                          <a:latin typeface="Verdana"/>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600" b="1" i="0" u="none" strike="noStrike">
                          <a:solidFill>
                            <a:srgbClr val="000000"/>
                          </a:solidFill>
                          <a:latin typeface="Verdana"/>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dirty="0">
                          <a:solidFill>
                            <a:srgbClr val="000000"/>
                          </a:solidFill>
                          <a:latin typeface="Verdana"/>
                        </a:rPr>
                        <a:t>SK </a:t>
                      </a:r>
                      <a:r>
                        <a:rPr lang="cs-CZ" sz="800" b="1" i="0" u="none" strike="noStrike" dirty="0" err="1">
                          <a:solidFill>
                            <a:srgbClr val="000000"/>
                          </a:solidFill>
                          <a:latin typeface="Verdana"/>
                        </a:rPr>
                        <a:t>Štětí</a:t>
                      </a:r>
                      <a:r>
                        <a:rPr lang="cs-CZ" sz="800" b="1" i="0" u="none" strike="noStrike" dirty="0">
                          <a:solidFill>
                            <a:srgbClr val="000000"/>
                          </a:solidFill>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dirty="0">
                          <a:solidFill>
                            <a:srgbClr val="000000"/>
                          </a:solidFill>
                          <a:latin typeface="Verdana"/>
                        </a:rPr>
                        <a:t>FK Chmel </a:t>
                      </a:r>
                      <a:r>
                        <a:rPr lang="cs-CZ" sz="800" b="1" i="0" u="none" strike="noStrike" dirty="0" err="1">
                          <a:solidFill>
                            <a:srgbClr val="000000"/>
                          </a:solidFill>
                          <a:latin typeface="Verdana"/>
                        </a:rPr>
                        <a:t>Blšany</a:t>
                      </a:r>
                      <a:endParaRPr lang="cs-CZ" sz="800" b="1" i="0" u="none" strike="noStrike" dirty="0">
                        <a:solidFill>
                          <a:srgbClr val="000000"/>
                        </a:solidFill>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600" b="1" i="0" u="none" strike="noStrike">
                          <a:solidFill>
                            <a:srgbClr val="000000"/>
                          </a:solidFill>
                          <a:latin typeface="Verdana"/>
                        </a:rPr>
                        <a:t>Krajský přebor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600" b="1" i="0" u="none" strike="noStrike" dirty="0">
                          <a:solidFill>
                            <a:srgbClr val="000000"/>
                          </a:solidFill>
                          <a:latin typeface="Verdana"/>
                        </a:rPr>
                        <a:t>Dospělí</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6"/>
                  </a:ext>
                </a:extLst>
              </a:tr>
            </a:tbl>
          </a:graphicData>
        </a:graphic>
      </p:graphicFrame>
      <p:graphicFrame>
        <p:nvGraphicFramePr>
          <p:cNvPr id="19" name="Tabulka 18"/>
          <p:cNvGraphicFramePr>
            <a:graphicFrameLocks noGrp="1"/>
          </p:cNvGraphicFramePr>
          <p:nvPr/>
        </p:nvGraphicFramePr>
        <p:xfrm>
          <a:off x="174949" y="5318457"/>
          <a:ext cx="4464496" cy="1829435"/>
        </p:xfrm>
        <a:graphic>
          <a:graphicData uri="http://schemas.openxmlformats.org/drawingml/2006/table">
            <a:tbl>
              <a:tblPr/>
              <a:tblGrid>
                <a:gridCol w="515097">
                  <a:extLst>
                    <a:ext uri="{9D8B030D-6E8A-4147-A177-3AD203B41FA5}">
                      <a16:colId xmlns:a16="http://schemas.microsoft.com/office/drawing/2014/main" val="20000"/>
                    </a:ext>
                  </a:extLst>
                </a:gridCol>
                <a:gridCol w="433487">
                  <a:extLst>
                    <a:ext uri="{9D8B030D-6E8A-4147-A177-3AD203B41FA5}">
                      <a16:colId xmlns:a16="http://schemas.microsoft.com/office/drawing/2014/main" val="20001"/>
                    </a:ext>
                  </a:extLst>
                </a:gridCol>
                <a:gridCol w="427348">
                  <a:extLst>
                    <a:ext uri="{9D8B030D-6E8A-4147-A177-3AD203B41FA5}">
                      <a16:colId xmlns:a16="http://schemas.microsoft.com/office/drawing/2014/main" val="20002"/>
                    </a:ext>
                  </a:extLst>
                </a:gridCol>
                <a:gridCol w="776997">
                  <a:extLst>
                    <a:ext uri="{9D8B030D-6E8A-4147-A177-3AD203B41FA5}">
                      <a16:colId xmlns:a16="http://schemas.microsoft.com/office/drawing/2014/main" val="20003"/>
                    </a:ext>
                  </a:extLst>
                </a:gridCol>
                <a:gridCol w="806135">
                  <a:extLst>
                    <a:ext uri="{9D8B030D-6E8A-4147-A177-3AD203B41FA5}">
                      <a16:colId xmlns:a16="http://schemas.microsoft.com/office/drawing/2014/main" val="20004"/>
                    </a:ext>
                  </a:extLst>
                </a:gridCol>
                <a:gridCol w="573035">
                  <a:extLst>
                    <a:ext uri="{9D8B030D-6E8A-4147-A177-3AD203B41FA5}">
                      <a16:colId xmlns:a16="http://schemas.microsoft.com/office/drawing/2014/main" val="20005"/>
                    </a:ext>
                  </a:extLst>
                </a:gridCol>
                <a:gridCol w="932397">
                  <a:extLst>
                    <a:ext uri="{9D8B030D-6E8A-4147-A177-3AD203B41FA5}">
                      <a16:colId xmlns:a16="http://schemas.microsoft.com/office/drawing/2014/main" val="20006"/>
                    </a:ext>
                  </a:extLst>
                </a:gridCol>
              </a:tblGrid>
              <a:tr h="354965">
                <a:tc>
                  <a:txBody>
                    <a:bodyPr/>
                    <a:lstStyle/>
                    <a:p>
                      <a:pPr algn="ctr" fontAlgn="ctr"/>
                      <a:r>
                        <a:rPr lang="cs-CZ" sz="700" b="0" i="0" u="none" strike="sngStrike" dirty="0">
                          <a:solidFill>
                            <a:srgbClr val="000000"/>
                          </a:solidFill>
                          <a:latin typeface="Arial Black"/>
                        </a:rPr>
                        <a:t>4.4.2015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700" b="0" i="0" u="none" strike="sngStrike" dirty="0">
                          <a:solidFill>
                            <a:srgbClr val="000000"/>
                          </a:solidFill>
                          <a:latin typeface="Arial Black"/>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700" b="0" i="0" u="none" strike="sngStrike" dirty="0">
                          <a:solidFill>
                            <a:srgbClr val="000000"/>
                          </a:solidFill>
                          <a:latin typeface="Arial Black"/>
                        </a:rPr>
                        <a:t>10:30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0" i="0" u="none" strike="sngStrike" dirty="0">
                          <a:solidFill>
                            <a:srgbClr val="000000"/>
                          </a:solidFill>
                          <a:latin typeface="Arial Black"/>
                        </a:rPr>
                        <a:t>TJ Chlumec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0" i="0" u="none" strike="sngStrike" dirty="0">
                          <a:solidFill>
                            <a:srgbClr val="000000"/>
                          </a:solidFill>
                          <a:latin typeface="Arial Black"/>
                        </a:rPr>
                        <a:t>SK </a:t>
                      </a:r>
                      <a:r>
                        <a:rPr lang="cs-CZ" sz="800" b="0" i="0" u="none" strike="sngStrike" dirty="0" err="1">
                          <a:solidFill>
                            <a:srgbClr val="000000"/>
                          </a:solidFill>
                          <a:latin typeface="Arial Black"/>
                        </a:rPr>
                        <a:t>Štětí</a:t>
                      </a:r>
                      <a:endParaRPr lang="cs-CZ" sz="800" b="0" i="0" u="none" strike="sng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700" b="1" i="0" u="none" strike="sngStrike" dirty="0">
                          <a:solidFill>
                            <a:srgbClr val="000000"/>
                          </a:solidFill>
                          <a:latin typeface="Arial Black"/>
                        </a:rPr>
                        <a:t>I. A třída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700" b="0" i="0" u="none" strike="sngStrike" dirty="0" smtClean="0">
                          <a:solidFill>
                            <a:srgbClr val="000000"/>
                          </a:solidFill>
                          <a:latin typeface="Arial Black"/>
                        </a:rPr>
                        <a:t>Dorost-přeloženo</a:t>
                      </a:r>
                      <a:endParaRPr lang="cs-CZ" sz="700" b="0" i="0" u="none" strike="sng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0"/>
                  </a:ext>
                </a:extLst>
              </a:tr>
              <a:tr h="354965">
                <a:tc>
                  <a:txBody>
                    <a:bodyPr/>
                    <a:lstStyle/>
                    <a:p>
                      <a:pPr algn="ctr" fontAlgn="ctr"/>
                      <a:r>
                        <a:rPr lang="cs-CZ" sz="700" b="0" i="0" u="none" strike="noStrike" dirty="0">
                          <a:solidFill>
                            <a:srgbClr val="000000"/>
                          </a:solidFill>
                          <a:latin typeface="Arial Black"/>
                        </a:rPr>
                        <a:t>4.4.2015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700" b="0" i="0" u="none" strike="noStrike">
                          <a:solidFill>
                            <a:srgbClr val="000000"/>
                          </a:solidFill>
                          <a:latin typeface="Arial Black"/>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700" b="0" i="0" u="none" strike="noStrike">
                          <a:solidFill>
                            <a:srgbClr val="000000"/>
                          </a:solidFill>
                          <a:latin typeface="Arial Black"/>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0" i="0" u="none" strike="noStrike" dirty="0">
                          <a:solidFill>
                            <a:srgbClr val="000000"/>
                          </a:solidFill>
                          <a:latin typeface="Arial Black"/>
                        </a:rPr>
                        <a:t>FK Litvínov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0" i="0" u="none" strike="noStrike" dirty="0">
                          <a:solidFill>
                            <a:srgbClr val="000000"/>
                          </a:solidFill>
                          <a:latin typeface="Arial Black"/>
                        </a:rPr>
                        <a:t>SK </a:t>
                      </a:r>
                      <a:r>
                        <a:rPr lang="cs-CZ" sz="800" b="0" i="0" u="none" strike="noStrike" dirty="0" err="1">
                          <a:solidFill>
                            <a:srgbClr val="000000"/>
                          </a:solidFill>
                          <a:latin typeface="Arial Black"/>
                        </a:rPr>
                        <a:t>Štětí</a:t>
                      </a:r>
                      <a:endParaRPr lang="cs-CZ" sz="800" b="0"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700" b="1" i="0" u="none" strike="noStrike">
                          <a:solidFill>
                            <a:srgbClr val="000000"/>
                          </a:solidFill>
                          <a:latin typeface="Arial Black"/>
                        </a:rPr>
                        <a:t>Krajský přebor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700" b="0" i="0" u="none" strike="noStrike" dirty="0">
                          <a:solidFill>
                            <a:srgbClr val="000000"/>
                          </a:solidFill>
                          <a:latin typeface="Arial Black"/>
                        </a:rPr>
                        <a:t>Starší žáci</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1"/>
                  </a:ext>
                </a:extLst>
              </a:tr>
              <a:tr h="354965">
                <a:tc>
                  <a:txBody>
                    <a:bodyPr/>
                    <a:lstStyle/>
                    <a:p>
                      <a:pPr algn="ctr" fontAlgn="ctr"/>
                      <a:r>
                        <a:rPr lang="cs-CZ" sz="700" b="0" i="0" u="none" strike="noStrike" dirty="0">
                          <a:solidFill>
                            <a:srgbClr val="000000"/>
                          </a:solidFill>
                          <a:latin typeface="Arial Black"/>
                        </a:rPr>
                        <a:t>4.4.2015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700" b="0" i="0" u="none" strike="noStrike">
                          <a:solidFill>
                            <a:srgbClr val="000000"/>
                          </a:solidFill>
                          <a:latin typeface="Arial Black"/>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700" b="0" i="0" u="none" strike="noStrike">
                          <a:solidFill>
                            <a:srgbClr val="000000"/>
                          </a:solidFill>
                          <a:latin typeface="Arial Black"/>
                        </a:rPr>
                        <a:t>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0" i="0" u="none" strike="noStrike">
                          <a:solidFill>
                            <a:srgbClr val="000000"/>
                          </a:solidFill>
                          <a:latin typeface="Arial Black"/>
                        </a:rPr>
                        <a:t>FK Litvínov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0" i="0" u="none" strike="noStrike" dirty="0">
                          <a:solidFill>
                            <a:srgbClr val="000000"/>
                          </a:solidFill>
                          <a:latin typeface="Arial Black"/>
                        </a:rPr>
                        <a:t>SK </a:t>
                      </a:r>
                      <a:r>
                        <a:rPr lang="cs-CZ" sz="800" b="0" i="0" u="none" strike="noStrike" dirty="0" err="1">
                          <a:solidFill>
                            <a:srgbClr val="000000"/>
                          </a:solidFill>
                          <a:latin typeface="Arial Black"/>
                        </a:rPr>
                        <a:t>Štětí</a:t>
                      </a:r>
                      <a:endParaRPr lang="cs-CZ" sz="800" b="0"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700" b="1" i="0" u="none" strike="noStrike">
                          <a:solidFill>
                            <a:srgbClr val="000000"/>
                          </a:solidFill>
                          <a:latin typeface="Arial Black"/>
                        </a:rPr>
                        <a:t>Krajský přebor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700" b="0" i="0" u="none" strike="noStrike" dirty="0">
                          <a:solidFill>
                            <a:srgbClr val="000000"/>
                          </a:solidFill>
                          <a:latin typeface="Arial Black"/>
                        </a:rPr>
                        <a:t>Mladší žáci</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2"/>
                  </a:ext>
                </a:extLst>
              </a:tr>
              <a:tr h="409575">
                <a:tc>
                  <a:txBody>
                    <a:bodyPr/>
                    <a:lstStyle/>
                    <a:p>
                      <a:pPr algn="ctr" fontAlgn="ctr"/>
                      <a:r>
                        <a:rPr lang="cs-CZ" sz="700" b="0" i="0" u="none" strike="noStrike" dirty="0">
                          <a:solidFill>
                            <a:srgbClr val="000000"/>
                          </a:solidFill>
                          <a:latin typeface="Arial Black"/>
                        </a:rPr>
                        <a:t>11.4.2015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0" i="0" u="none" strike="noStrike">
                          <a:solidFill>
                            <a:srgbClr val="000000"/>
                          </a:solidFill>
                          <a:latin typeface="Arial Black"/>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0" i="0" u="none" strike="noStrike">
                          <a:solidFill>
                            <a:srgbClr val="000000"/>
                          </a:solidFill>
                          <a:latin typeface="Arial Black"/>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0" i="0" u="none" strike="noStrike">
                          <a:solidFill>
                            <a:srgbClr val="000000"/>
                          </a:solidFill>
                          <a:latin typeface="Arial Black"/>
                        </a:rPr>
                        <a:t>FK Litoměřice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0" i="0" u="none" strike="noStrike" dirty="0">
                          <a:solidFill>
                            <a:srgbClr val="000000"/>
                          </a:solidFill>
                          <a:latin typeface="Arial Black"/>
                        </a:rPr>
                        <a:t>SK </a:t>
                      </a:r>
                      <a:r>
                        <a:rPr lang="cs-CZ" sz="800" b="0" i="0" u="none" strike="noStrike" dirty="0" err="1">
                          <a:solidFill>
                            <a:srgbClr val="000000"/>
                          </a:solidFill>
                          <a:latin typeface="Arial Black"/>
                        </a:rPr>
                        <a:t>Štětí</a:t>
                      </a:r>
                      <a:r>
                        <a:rPr lang="cs-CZ" sz="800" b="0" i="0" u="none" strike="noStrike" dirty="0">
                          <a:solidFill>
                            <a:srgbClr val="000000"/>
                          </a:solidFill>
                          <a:latin typeface="Arial Black"/>
                        </a:rPr>
                        <a:t>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0" i="0" u="none" strike="noStrike">
                          <a:solidFill>
                            <a:srgbClr val="000000"/>
                          </a:solidFill>
                          <a:latin typeface="Arial Black"/>
                        </a:rPr>
                        <a:t>Okresní přebor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0" i="0" u="none" strike="noStrike" dirty="0">
                          <a:solidFill>
                            <a:srgbClr val="000000"/>
                          </a:solidFill>
                          <a:latin typeface="Arial Black"/>
                        </a:rPr>
                        <a:t>Mladší žáci B v </a:t>
                      </a:r>
                      <a:r>
                        <a:rPr lang="cs-CZ" sz="700" b="0" i="0" u="none" strike="noStrike" dirty="0" err="1">
                          <a:solidFill>
                            <a:srgbClr val="000000"/>
                          </a:solidFill>
                          <a:latin typeface="Arial Black"/>
                        </a:rPr>
                        <a:t>Mlékojedech</a:t>
                      </a:r>
                      <a:endParaRPr lang="cs-CZ" sz="700" b="0" i="0" u="none" strike="noStrike" dirty="0">
                        <a:solidFill>
                          <a:srgbClr val="000000"/>
                        </a:solidFill>
                        <a:latin typeface="Arial Black"/>
                      </a:endParaRP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354965">
                <a:tc>
                  <a:txBody>
                    <a:bodyPr/>
                    <a:lstStyle/>
                    <a:p>
                      <a:pPr algn="ctr" fontAlgn="ctr"/>
                      <a:r>
                        <a:rPr lang="cs-CZ" sz="700" b="0" i="0" u="none" strike="noStrike" dirty="0">
                          <a:solidFill>
                            <a:srgbClr val="000000"/>
                          </a:solidFill>
                          <a:latin typeface="Arial Black"/>
                        </a:rPr>
                        <a:t>12.4.2015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0" i="0" u="none" strike="noStrike" dirty="0">
                          <a:solidFill>
                            <a:srgbClr val="000000"/>
                          </a:solidFill>
                          <a:latin typeface="Arial Black"/>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0" i="0" u="none" strike="noStrike" dirty="0">
                          <a:solidFill>
                            <a:srgbClr val="000000"/>
                          </a:solidFill>
                          <a:latin typeface="Arial Black"/>
                        </a:rPr>
                        <a:t>16:30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0" i="0" u="none" strike="noStrike">
                          <a:solidFill>
                            <a:srgbClr val="000000"/>
                          </a:solidFill>
                          <a:latin typeface="Arial Black"/>
                        </a:rPr>
                        <a:t>FK Junior Děčín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0" i="0" u="none" strike="noStrike" dirty="0">
                          <a:solidFill>
                            <a:srgbClr val="000000"/>
                          </a:solidFill>
                          <a:latin typeface="Arial Black"/>
                        </a:rPr>
                        <a:t>SK </a:t>
                      </a:r>
                      <a:r>
                        <a:rPr lang="cs-CZ" sz="800" b="0" i="0" u="none" strike="noStrike" dirty="0" err="1">
                          <a:solidFill>
                            <a:srgbClr val="000000"/>
                          </a:solidFill>
                          <a:latin typeface="Arial Black"/>
                        </a:rPr>
                        <a:t>Štětí</a:t>
                      </a:r>
                      <a:r>
                        <a:rPr lang="cs-CZ" sz="800" b="0" i="0" u="none" strike="noStrike" dirty="0">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00"/>
                          </a:solidFill>
                          <a:latin typeface="Arial Black"/>
                        </a:rPr>
                        <a:t>Krajský přebor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0" i="0" u="none" strike="noStrike" dirty="0">
                          <a:solidFill>
                            <a:srgbClr val="000000"/>
                          </a:solidFill>
                          <a:latin typeface="Arial Black"/>
                        </a:rPr>
                        <a:t>Dospělí</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4"/>
                  </a:ext>
                </a:extLst>
              </a:tr>
            </a:tbl>
          </a:graphicData>
        </a:graphic>
      </p:graphicFrame>
      <p:sp>
        <p:nvSpPr>
          <p:cNvPr id="20" name="Obdélník 19"/>
          <p:cNvSpPr/>
          <p:nvPr/>
        </p:nvSpPr>
        <p:spPr>
          <a:xfrm>
            <a:off x="102940" y="4555604"/>
            <a:ext cx="4536504" cy="646331"/>
          </a:xfrm>
          <a:prstGeom prst="rect">
            <a:avLst/>
          </a:prstGeom>
          <a:solidFill>
            <a:srgbClr val="FFFF00"/>
          </a:solidFill>
        </p:spPr>
        <p:txBody>
          <a:bodyPr wrap="square" lIns="91440" tIns="45720" rIns="91440" bIns="45720">
            <a:spAutoFit/>
          </a:bodyPr>
          <a:lstStyle/>
          <a:p>
            <a:pPr algn="ctr"/>
            <a:r>
              <a:rPr lang="cs-CZ" sz="1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Mladší žáci B jednou za týden do </a:t>
            </a:r>
            <a:r>
              <a:rPr lang="cs-CZ" sz="1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Mlékojed</a:t>
            </a:r>
            <a:r>
              <a:rPr lang="cs-CZ" sz="1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kde je čekají Litoměřice B</a:t>
            </a:r>
            <a:endParaRPr lang="cs-CZ" sz="1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6625" name="Picture 1"/>
          <p:cNvPicPr>
            <a:picLocks noChangeAspect="1" noChangeArrowheads="1"/>
          </p:cNvPicPr>
          <p:nvPr/>
        </p:nvPicPr>
        <p:blipFill>
          <a:blip r:embed="rId4" cstate="print"/>
          <a:srcRect/>
          <a:stretch>
            <a:fillRect/>
          </a:stretch>
        </p:blipFill>
        <p:spPr bwMode="auto">
          <a:xfrm>
            <a:off x="174948" y="2971428"/>
            <a:ext cx="4464496" cy="1440160"/>
          </a:xfrm>
          <a:prstGeom prst="rect">
            <a:avLst/>
          </a:prstGeom>
          <a:noFill/>
          <a:ln w="9525">
            <a:noFill/>
            <a:miter lim="800000"/>
            <a:headEnd/>
            <a:tailEnd/>
          </a:ln>
        </p:spPr>
      </p:pic>
      <p:cxnSp>
        <p:nvCxnSpPr>
          <p:cNvPr id="11" name="Přímá spojovací šipka 10"/>
          <p:cNvCxnSpPr/>
          <p:nvPr/>
        </p:nvCxnSpPr>
        <p:spPr bwMode="auto">
          <a:xfrm>
            <a:off x="8239844" y="7075884"/>
            <a:ext cx="1584176" cy="0"/>
          </a:xfrm>
          <a:prstGeom prst="straightConnector1">
            <a:avLst/>
          </a:prstGeom>
          <a:noFill/>
          <a:ln w="31750" cap="flat" cmpd="sng" algn="ctr">
            <a:solidFill>
              <a:schemeClr val="tx1"/>
            </a:solidFill>
            <a:prstDash val="solid"/>
            <a:round/>
            <a:headEnd type="none" w="med" len="med"/>
            <a:tailEnd type="arrow"/>
          </a:ln>
          <a:effectLst>
            <a:outerShdw dist="45791" dir="2021404" algn="ctr" rotWithShape="0">
              <a:srgbClr val="9999FF"/>
            </a:outerShdw>
          </a:effectLst>
        </p:spPr>
      </p:cxnSp>
      <p:cxnSp>
        <p:nvCxnSpPr>
          <p:cNvPr id="12" name="Přímá spojovací čára 11"/>
          <p:cNvCxnSpPr/>
          <p:nvPr/>
        </p:nvCxnSpPr>
        <p:spPr bwMode="auto">
          <a:xfrm>
            <a:off x="174948" y="5779740"/>
            <a:ext cx="2520280" cy="7200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čára 15"/>
          <p:cNvCxnSpPr/>
          <p:nvPr/>
        </p:nvCxnSpPr>
        <p:spPr bwMode="auto">
          <a:xfrm>
            <a:off x="4783460" y="1387252"/>
            <a:ext cx="792088" cy="864096"/>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90525" y="1027113"/>
            <a:ext cx="182563" cy="279400"/>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8" name="TextovéPole 7"/>
          <p:cNvSpPr txBox="1"/>
          <p:nvPr/>
        </p:nvSpPr>
        <p:spPr>
          <a:xfrm>
            <a:off x="102940" y="163117"/>
            <a:ext cx="4608512" cy="5324535"/>
          </a:xfrm>
          <a:prstGeom prst="rect">
            <a:avLst/>
          </a:prstGeom>
          <a:noFill/>
          <a:ln w="25400">
            <a:solidFill>
              <a:schemeClr val="accent1">
                <a:lumMod val="20000"/>
                <a:lumOff val="80000"/>
              </a:schemeClr>
            </a:solidFill>
          </a:ln>
        </p:spPr>
        <p:txBody>
          <a:bodyPr wrap="square">
            <a:spAutoFit/>
            <a:scene3d>
              <a:camera prst="orthographicFront"/>
              <a:lightRig rig="threePt" dir="t"/>
            </a:scene3d>
            <a:sp3d extrusionH="57150">
              <a:bevelT h="25400" prst="softRound"/>
              <a:extrusionClr>
                <a:srgbClr val="006600"/>
              </a:extrusionClr>
            </a:sp3d>
          </a:bodyPr>
          <a:lstStyle/>
          <a:p>
            <a:pPr algn="just" eaLnBrk="0" hangingPunct="0">
              <a:defRPr/>
            </a:pPr>
            <a:r>
              <a:rPr lang="cs-CZ" sz="1100" i="1" dirty="0" smtClean="0">
                <a:latin typeface="Arial" pitchFamily="34" charset="0"/>
                <a:cs typeface="Arial" pitchFamily="34" charset="0"/>
              </a:rPr>
              <a:t>Vždyť osmý Horní </a:t>
            </a:r>
            <a:r>
              <a:rPr lang="cs-CZ" sz="1100" i="1" dirty="0" err="1" smtClean="0">
                <a:latin typeface="Arial" pitchFamily="34" charset="0"/>
                <a:cs typeface="Arial" pitchFamily="34" charset="0"/>
              </a:rPr>
              <a:t>Jiřetín</a:t>
            </a:r>
            <a:r>
              <a:rPr lang="cs-CZ" sz="1100" i="1" dirty="0" smtClean="0">
                <a:latin typeface="Arial" pitchFamily="34" charset="0"/>
                <a:cs typeface="Arial" pitchFamily="34" charset="0"/>
              </a:rPr>
              <a:t> má 31 bodů a na druhé Louny mu schází jen 5 bodů. Rozhodovat se teprve bude.   Jsme také zvědavý, jak bude svůj náskok na čele držet Litvínov. Teď v Proboštově se ukázalo, že porazitelný je.</a:t>
            </a:r>
          </a:p>
          <a:p>
            <a:pPr algn="just" eaLnBrk="0" hangingPunct="0">
              <a:defRPr/>
            </a:pPr>
            <a:r>
              <a:rPr lang="cs-CZ" sz="1100" i="1" dirty="0" smtClean="0">
                <a:latin typeface="Arial" pitchFamily="34" charset="0"/>
                <a:cs typeface="Arial" pitchFamily="34" charset="0"/>
              </a:rPr>
              <a:t>    Soutěž zahájili minulý víkend i dorostenci doma s Lovosicemi</a:t>
            </a:r>
          </a:p>
          <a:p>
            <a:pPr algn="just" eaLnBrk="0" hangingPunct="0">
              <a:defRPr/>
            </a:pPr>
            <a:r>
              <a:rPr lang="cs-CZ" sz="1100" i="1" dirty="0" smtClean="0">
                <a:latin typeface="Arial" pitchFamily="34" charset="0"/>
                <a:cs typeface="Arial" pitchFamily="34" charset="0"/>
              </a:rPr>
              <a:t> a vyhráli 2:1. To ale bylo také to jediné, co bylo z naší strany na zápase to hezké.  Na to, že naše dorostenecké mužstvo je na  1. místě tabulky I.A třídy, předvedlo výkon, který by jsme v dalších kolech už raději neviděli. Snad to byl jen tento zápas a už dnes v Chlumci  se jim podaří navázat na úspěšné podzimní výsledky. Starším a mladším žákům to na jaře moc nejde.  Zatím žádné body ve dvou utkáních nezískali.  Je však před nimi ještě dlouhá jarní cesta  Ústeckým přeborem a snad se dočkáme i nějakých těch bodíků. Dnes se také dočkali začátku mistrovského jara starší přípravky. Jak mnozí možná víte, už druhým rokem hrajeme společně v jednom týmu s SK Roudnicí </a:t>
            </a:r>
            <a:r>
              <a:rPr lang="cs-CZ" sz="1100" i="1" dirty="0" err="1" smtClean="0">
                <a:latin typeface="Arial" pitchFamily="34" charset="0"/>
                <a:cs typeface="Arial" pitchFamily="34" charset="0"/>
              </a:rPr>
              <a:t>n.L.</a:t>
            </a:r>
            <a:r>
              <a:rPr lang="cs-CZ" sz="1100" i="1" dirty="0" smtClean="0">
                <a:latin typeface="Arial" pitchFamily="34" charset="0"/>
                <a:cs typeface="Arial" pitchFamily="34" charset="0"/>
              </a:rPr>
              <a:t> krajský přebor a nevedeme si špatně.  Dnes na hřišti v Roudnici </a:t>
            </a:r>
            <a:r>
              <a:rPr lang="cs-CZ" sz="1100" i="1" dirty="0" err="1" smtClean="0">
                <a:latin typeface="Arial" pitchFamily="34" charset="0"/>
                <a:cs typeface="Arial" pitchFamily="34" charset="0"/>
              </a:rPr>
              <a:t>n.L.</a:t>
            </a:r>
            <a:r>
              <a:rPr lang="cs-CZ" sz="1100" i="1" dirty="0" smtClean="0">
                <a:latin typeface="Arial" pitchFamily="34" charset="0"/>
                <a:cs typeface="Arial" pitchFamily="34" charset="0"/>
              </a:rPr>
              <a:t>  je na programu derby s FK Litoměřicemi. Mladší přípravky zahajují okresní soutěž o něco později ale to neznamená , že netrénují nebo nehrají přátelské zápasy , jako třeba před týdnem v Horních </a:t>
            </a:r>
            <a:r>
              <a:rPr lang="cs-CZ" sz="1100" i="1" dirty="0" err="1" smtClean="0">
                <a:latin typeface="Arial" pitchFamily="34" charset="0"/>
                <a:cs typeface="Arial" pitchFamily="34" charset="0"/>
              </a:rPr>
              <a:t>Počaplech</a:t>
            </a:r>
            <a:r>
              <a:rPr lang="cs-CZ" sz="1100" i="1" dirty="0" smtClean="0">
                <a:latin typeface="Arial" pitchFamily="34" charset="0"/>
                <a:cs typeface="Arial" pitchFamily="34" charset="0"/>
              </a:rPr>
              <a:t>. V minulém zpravodaji jsme se moc nezmiňovali o staré gardě </a:t>
            </a:r>
            <a:r>
              <a:rPr lang="cs-CZ" sz="1100" i="1" dirty="0" err="1" smtClean="0">
                <a:latin typeface="Arial" pitchFamily="34" charset="0"/>
                <a:cs typeface="Arial" pitchFamily="34" charset="0"/>
              </a:rPr>
              <a:t>Štětí</a:t>
            </a:r>
            <a:r>
              <a:rPr lang="cs-CZ" sz="1100" i="1" dirty="0" smtClean="0">
                <a:latin typeface="Arial" pitchFamily="34" charset="0"/>
                <a:cs typeface="Arial" pitchFamily="34" charset="0"/>
              </a:rPr>
              <a:t>  s názvem </a:t>
            </a:r>
            <a:r>
              <a:rPr lang="cs-CZ" sz="1100" i="1" dirty="0" err="1" smtClean="0">
                <a:latin typeface="Arial" pitchFamily="34" charset="0"/>
                <a:cs typeface="Arial" pitchFamily="34" charset="0"/>
              </a:rPr>
              <a:t>Sepap</a:t>
            </a:r>
            <a:r>
              <a:rPr lang="cs-CZ" sz="1100" i="1" dirty="0" smtClean="0">
                <a:latin typeface="Arial" pitchFamily="34" charset="0"/>
                <a:cs typeface="Arial" pitchFamily="34" charset="0"/>
              </a:rPr>
              <a:t>, tak to dnes napravujeme. Mužstvo žije a daří se mu dobře. Po podzimu vede jednu ze skupin okresní soutěže a odehrálo už i několik přípravných, vítězných zápasů. S </a:t>
            </a:r>
            <a:r>
              <a:rPr lang="cs-CZ" sz="1100" i="1" dirty="0" err="1" smtClean="0">
                <a:latin typeface="Arial" pitchFamily="34" charset="0"/>
                <a:cs typeface="Arial" pitchFamily="34" charset="0"/>
              </a:rPr>
              <a:t>Tigem</a:t>
            </a:r>
            <a:r>
              <a:rPr lang="cs-CZ" sz="1100" i="1" dirty="0" smtClean="0">
                <a:latin typeface="Arial" pitchFamily="34" charset="0"/>
                <a:cs typeface="Arial" pitchFamily="34" charset="0"/>
              </a:rPr>
              <a:t> nebo </a:t>
            </a:r>
            <a:r>
              <a:rPr lang="cs-CZ" sz="1100" i="1" dirty="0" err="1" smtClean="0">
                <a:latin typeface="Arial" pitchFamily="34" charset="0"/>
                <a:cs typeface="Arial" pitchFamily="34" charset="0"/>
              </a:rPr>
              <a:t>Střížovicemi</a:t>
            </a:r>
            <a:r>
              <a:rPr lang="cs-CZ" sz="1100" i="1" dirty="0" smtClean="0">
                <a:latin typeface="Arial" pitchFamily="34" charset="0"/>
                <a:cs typeface="Arial" pitchFamily="34" charset="0"/>
              </a:rPr>
              <a:t>.  Za týden  v pátek 10.3.2015 zahajují doma soutěž s Klenčí. </a:t>
            </a:r>
          </a:p>
          <a:p>
            <a:pPr algn="just" eaLnBrk="0" hangingPunct="0">
              <a:defRPr/>
            </a:pPr>
            <a:r>
              <a:rPr lang="cs-CZ" sz="1100" i="1" dirty="0" smtClean="0">
                <a:latin typeface="Arial" pitchFamily="34" charset="0"/>
                <a:cs typeface="Arial" pitchFamily="34" charset="0"/>
              </a:rPr>
              <a:t>          Všem fanouškům přejeme hezký  zážitek z dnešního fotbalu. Fanděte slušně a mějte se fajn.</a:t>
            </a:r>
          </a:p>
          <a:p>
            <a:pPr algn="just" eaLnBrk="0" hangingPunct="0">
              <a:defRPr/>
            </a:pPr>
            <a:r>
              <a:rPr lang="cs-CZ" sz="1100" i="1" dirty="0" smtClean="0">
                <a:latin typeface="Arial" pitchFamily="34" charset="0"/>
                <a:cs typeface="Arial" pitchFamily="34" charset="0"/>
              </a:rPr>
              <a:t>                                     </a:t>
            </a:r>
            <a:r>
              <a:rPr lang="cs-CZ" sz="1600" i="1" dirty="0" smtClean="0">
                <a:latin typeface="Arial" pitchFamily="34" charset="0"/>
                <a:cs typeface="Arial" pitchFamily="34" charset="0"/>
              </a:rPr>
              <a:t>Spotu zdar                                                                                </a:t>
            </a:r>
          </a:p>
          <a:p>
            <a:pPr algn="just" eaLnBrk="0" hangingPunct="0">
              <a:defRPr/>
            </a:pPr>
            <a:r>
              <a:rPr lang="cs-CZ" sz="1600" i="1" dirty="0" smtClean="0">
                <a:latin typeface="Arial" pitchFamily="34" charset="0"/>
                <a:cs typeface="Arial" pitchFamily="34" charset="0"/>
              </a:rPr>
              <a:t>                                        Fotbalu zvlášť</a:t>
            </a:r>
            <a:endParaRPr lang="cs-CZ" sz="1100" i="1" dirty="0" smtClean="0">
              <a:latin typeface="Arial" pitchFamily="34" charset="0"/>
              <a:cs typeface="Arial" pitchFamily="34" charset="0"/>
            </a:endParaRPr>
          </a:p>
        </p:txBody>
      </p:sp>
      <p:pic>
        <p:nvPicPr>
          <p:cNvPr id="2" name="Picture 106"/>
          <p:cNvPicPr>
            <a:picLocks noChangeAspect="1" noChangeArrowheads="1"/>
          </p:cNvPicPr>
          <p:nvPr/>
        </p:nvPicPr>
        <p:blipFill>
          <a:blip r:embed="rId3" cstate="print"/>
          <a:srcRect/>
          <a:stretch>
            <a:fillRect/>
          </a:stretch>
        </p:blipFill>
        <p:spPr bwMode="auto">
          <a:xfrm>
            <a:off x="174948" y="5563716"/>
            <a:ext cx="4464496" cy="1512168"/>
          </a:xfrm>
          <a:prstGeom prst="rect">
            <a:avLst/>
          </a:prstGeom>
          <a:noFill/>
          <a:ln w="9525">
            <a:noFill/>
            <a:miter lim="800000"/>
            <a:headEnd/>
            <a:tailEnd/>
          </a:ln>
        </p:spPr>
      </p:pic>
      <p:sp>
        <p:nvSpPr>
          <p:cNvPr id="5" name="TextovéPole 4"/>
          <p:cNvSpPr txBox="1"/>
          <p:nvPr/>
        </p:nvSpPr>
        <p:spPr>
          <a:xfrm>
            <a:off x="5791572" y="163116"/>
            <a:ext cx="4392488" cy="1631216"/>
          </a:xfrm>
          <a:prstGeom prst="rect">
            <a:avLst/>
          </a:prstGeom>
          <a:blipFill dpi="0" rotWithShape="1">
            <a:blip r:embed="rId4" cstate="print"/>
            <a:srcRect/>
            <a:stretch>
              <a:fillRect/>
            </a:stretch>
          </a:blipFill>
          <a:ln w="44450">
            <a:solidFill>
              <a:srgbClr val="FF3300"/>
            </a:solidFill>
            <a:prstDash val="lgDash"/>
          </a:ln>
        </p:spPr>
        <p:txBody>
          <a:bodyPr wrap="square" rtlCol="0">
            <a:spAutoFit/>
          </a:bodyPr>
          <a:lstStyle/>
          <a:p>
            <a:pPr algn="ctr"/>
            <a:r>
              <a:rPr lang="cs-CZ" sz="2000" u="sng" dirty="0" smtClean="0">
                <a:solidFill>
                  <a:srgbClr val="003399"/>
                </a:solidFill>
                <a:latin typeface="Bookman Old Style" pitchFamily="18" charset="0"/>
              </a:rPr>
              <a:t>Stará garda se chystá na jaro a nenechává  nic náhodě. Ladí formu v přátelských zápasech.  V pátek 10.3.2015 hrají doma s Klenčí  </a:t>
            </a:r>
          </a:p>
        </p:txBody>
      </p:sp>
      <p:sp>
        <p:nvSpPr>
          <p:cNvPr id="3" name="Rectangle 106"/>
          <p:cNvSpPr>
            <a:spLocks noChangeArrowheads="1"/>
          </p:cNvSpPr>
          <p:nvPr/>
        </p:nvSpPr>
        <p:spPr bwMode="auto">
          <a:xfrm>
            <a:off x="5791572" y="1963316"/>
            <a:ext cx="424847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1" i="0" u="sng" strike="noStrike" cap="none" normalizeH="0" baseline="0" dirty="0" smtClean="0">
                <a:ln>
                  <a:solidFill>
                    <a:srgbClr val="FF9933"/>
                  </a:solidFill>
                </a:ln>
                <a:solidFill>
                  <a:schemeClr val="tx1"/>
                </a:solidFill>
                <a:effectLst/>
                <a:latin typeface="Arial Black" pitchFamily="34" charset="0"/>
                <a:ea typeface="Times New Roman" pitchFamily="18" charset="0"/>
                <a:cs typeface="Arial" pitchFamily="34" charset="0"/>
              </a:rPr>
              <a:t>Dynamo </a:t>
            </a:r>
            <a:r>
              <a:rPr kumimoji="0" lang="cs-CZ" sz="1400" b="1" i="0" u="sng" strike="noStrike" cap="none" normalizeH="0" baseline="0" dirty="0" err="1" smtClean="0">
                <a:ln>
                  <a:solidFill>
                    <a:srgbClr val="FF9933"/>
                  </a:solidFill>
                </a:ln>
                <a:solidFill>
                  <a:schemeClr val="tx1"/>
                </a:solidFill>
                <a:effectLst/>
                <a:latin typeface="Arial Black" pitchFamily="34" charset="0"/>
                <a:ea typeface="Times New Roman" pitchFamily="18" charset="0"/>
                <a:cs typeface="Arial" pitchFamily="34" charset="0"/>
              </a:rPr>
              <a:t>Střížovice</a:t>
            </a:r>
            <a:r>
              <a:rPr kumimoji="0" lang="cs-CZ" sz="1400" b="1" i="0" u="sng" strike="noStrike" cap="none" normalizeH="0" baseline="0" dirty="0" smtClean="0">
                <a:ln>
                  <a:solidFill>
                    <a:srgbClr val="FF9933"/>
                  </a:solidFill>
                </a:ln>
                <a:solidFill>
                  <a:schemeClr val="tx1"/>
                </a:solidFill>
                <a:effectLst/>
                <a:latin typeface="Arial Black" pitchFamily="34" charset="0"/>
                <a:ea typeface="Times New Roman" pitchFamily="18" charset="0"/>
                <a:cs typeface="Arial" pitchFamily="34" charset="0"/>
              </a:rPr>
              <a:t> – </a:t>
            </a:r>
            <a:r>
              <a:rPr kumimoji="0" lang="cs-CZ" sz="1400" b="1" i="0" u="sng" strike="noStrike" cap="none" normalizeH="0" baseline="0" dirty="0" err="1" smtClean="0">
                <a:ln>
                  <a:solidFill>
                    <a:srgbClr val="FF9933"/>
                  </a:solidFill>
                </a:ln>
                <a:solidFill>
                  <a:schemeClr val="tx1"/>
                </a:solidFill>
                <a:effectLst/>
                <a:latin typeface="Arial Black" pitchFamily="34" charset="0"/>
                <a:ea typeface="Times New Roman" pitchFamily="18" charset="0"/>
                <a:cs typeface="Arial" pitchFamily="34" charset="0"/>
              </a:rPr>
              <a:t>Sepap</a:t>
            </a:r>
            <a:r>
              <a:rPr kumimoji="0" lang="cs-CZ" sz="1400" b="1" i="0" u="sng" strike="noStrike" cap="none" normalizeH="0" baseline="0" dirty="0" smtClean="0">
                <a:ln>
                  <a:solidFill>
                    <a:srgbClr val="FF9933"/>
                  </a:solidFill>
                </a:ln>
                <a:solidFill>
                  <a:schemeClr val="tx1"/>
                </a:solidFill>
                <a:effectLst/>
                <a:latin typeface="Arial Black" pitchFamily="34" charset="0"/>
                <a:ea typeface="Times New Roman" pitchFamily="18" charset="0"/>
                <a:cs typeface="Arial" pitchFamily="34" charset="0"/>
              </a:rPr>
              <a:t> </a:t>
            </a:r>
            <a:r>
              <a:rPr kumimoji="0" lang="cs-CZ" sz="1400" b="1" i="0" u="sng" strike="noStrike" cap="none" normalizeH="0" baseline="0" dirty="0" err="1" smtClean="0">
                <a:ln>
                  <a:solidFill>
                    <a:srgbClr val="FF9933"/>
                  </a:solidFill>
                </a:ln>
                <a:solidFill>
                  <a:schemeClr val="tx1"/>
                </a:solidFill>
                <a:effectLst/>
                <a:latin typeface="Arial Black" pitchFamily="34" charset="0"/>
                <a:ea typeface="Times New Roman" pitchFamily="18" charset="0"/>
                <a:cs typeface="Arial" pitchFamily="34" charset="0"/>
              </a:rPr>
              <a:t>Štětí</a:t>
            </a:r>
            <a:endParaRPr kumimoji="0" lang="cs-CZ" sz="800" b="0" i="0" u="none" strike="noStrike" cap="none" normalizeH="0" baseline="0" dirty="0" smtClean="0">
              <a:ln>
                <a:solidFill>
                  <a:srgbClr val="FF9933"/>
                </a:solid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400" b="1" i="0" u="sng" strike="noStrike" cap="none" normalizeH="0" baseline="0" dirty="0" smtClean="0">
                <a:ln>
                  <a:solidFill>
                    <a:srgbClr val="FF9933"/>
                  </a:solidFill>
                </a:ln>
                <a:solidFill>
                  <a:schemeClr val="tx1"/>
                </a:solidFill>
                <a:effectLst/>
                <a:latin typeface="Arial Black" pitchFamily="34" charset="0"/>
                <a:ea typeface="Times New Roman" pitchFamily="18" charset="0"/>
                <a:cs typeface="Arial" pitchFamily="34" charset="0"/>
              </a:rPr>
              <a:t>3:7(3:2)   20.3.2015   přátelský zápas</a:t>
            </a:r>
          </a:p>
          <a:p>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J.Trutnovský</a:t>
            </a:r>
            <a:r>
              <a:rPr lang="cs-CZ" sz="1100" b="0" dirty="0" smtClean="0">
                <a:latin typeface="Arial" pitchFamily="34" charset="0"/>
                <a:cs typeface="Arial" pitchFamily="34" charset="0"/>
              </a:rPr>
              <a:t> 4, </a:t>
            </a:r>
            <a:r>
              <a:rPr lang="cs-CZ" sz="1100" b="0" dirty="0" err="1" smtClean="0">
                <a:latin typeface="Arial" pitchFamily="34" charset="0"/>
                <a:cs typeface="Arial" pitchFamily="34" charset="0"/>
              </a:rPr>
              <a:t>L</a:t>
            </a:r>
            <a:r>
              <a:rPr lang="cs-CZ" sz="1100" b="0" dirty="0" smtClean="0">
                <a:latin typeface="Arial" pitchFamily="34" charset="0"/>
                <a:cs typeface="Arial" pitchFamily="34" charset="0"/>
              </a:rPr>
              <a:t>.Pilař 3</a:t>
            </a:r>
          </a:p>
          <a:p>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Müller</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Suchitra</a:t>
            </a:r>
            <a:r>
              <a:rPr lang="cs-CZ" sz="1100" b="0" dirty="0" smtClean="0">
                <a:latin typeface="Arial" pitchFamily="34" charset="0"/>
                <a:cs typeface="Arial" pitchFamily="34" charset="0"/>
              </a:rPr>
              <a:t>)- Janata, </a:t>
            </a:r>
            <a:r>
              <a:rPr lang="cs-CZ" sz="1100" b="0" dirty="0" err="1" smtClean="0">
                <a:latin typeface="Arial" pitchFamily="34" charset="0"/>
                <a:cs typeface="Arial" pitchFamily="34" charset="0"/>
              </a:rPr>
              <a:t>Guzy</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L</a:t>
            </a:r>
            <a:r>
              <a:rPr lang="cs-CZ" sz="1100" b="0" dirty="0" smtClean="0">
                <a:latin typeface="Arial" pitchFamily="34" charset="0"/>
                <a:cs typeface="Arial" pitchFamily="34" charset="0"/>
              </a:rPr>
              <a:t>.Pilař, </a:t>
            </a:r>
            <a:r>
              <a:rPr lang="cs-CZ" sz="1100" b="0" dirty="0" err="1" smtClean="0">
                <a:latin typeface="Arial" pitchFamily="34" charset="0"/>
                <a:cs typeface="Arial" pitchFamily="34" charset="0"/>
              </a:rPr>
              <a:t>Jerman</a:t>
            </a:r>
            <a:r>
              <a:rPr lang="cs-CZ" sz="1100" b="0" dirty="0" smtClean="0">
                <a:latin typeface="Arial" pitchFamily="34" charset="0"/>
                <a:cs typeface="Arial" pitchFamily="34" charset="0"/>
              </a:rPr>
              <a:t>, Jonák, </a:t>
            </a:r>
          </a:p>
          <a:p>
            <a:r>
              <a:rPr lang="cs-CZ" sz="1100" b="0" dirty="0" smtClean="0">
                <a:latin typeface="Arial" pitchFamily="34" charset="0"/>
                <a:cs typeface="Arial" pitchFamily="34" charset="0"/>
              </a:rPr>
              <a:t>                Vála, Trutnovský, </a:t>
            </a:r>
            <a:r>
              <a:rPr lang="cs-CZ" sz="1100" b="0" dirty="0" err="1" smtClean="0">
                <a:latin typeface="Arial" pitchFamily="34" charset="0"/>
                <a:cs typeface="Arial" pitchFamily="34" charset="0"/>
              </a:rPr>
              <a:t>Toráč</a:t>
            </a:r>
            <a:r>
              <a:rPr lang="cs-CZ" sz="1100" b="0" dirty="0" smtClean="0">
                <a:latin typeface="Arial" pitchFamily="34" charset="0"/>
                <a:cs typeface="Arial" pitchFamily="34" charset="0"/>
              </a:rPr>
              <a:t>,Hamšík, Záloha</a:t>
            </a:r>
          </a:p>
          <a:p>
            <a:r>
              <a:rPr lang="cs-CZ" sz="1100" b="0" u="sng" dirty="0" smtClean="0">
                <a:latin typeface="Arial" pitchFamily="34" charset="0"/>
                <a:cs typeface="Arial" pitchFamily="34" charset="0"/>
              </a:rPr>
              <a:t>Vedoucí:</a:t>
            </a:r>
            <a:r>
              <a:rPr lang="cs-CZ" sz="1100" b="0" dirty="0" smtClean="0">
                <a:latin typeface="Arial" pitchFamily="34" charset="0"/>
                <a:cs typeface="Arial" pitchFamily="34" charset="0"/>
              </a:rPr>
              <a:t> Jiří Urbánek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Obdélník 6"/>
          <p:cNvSpPr/>
          <p:nvPr/>
        </p:nvSpPr>
        <p:spPr>
          <a:xfrm>
            <a:off x="5935588" y="3475484"/>
            <a:ext cx="4063380" cy="738664"/>
          </a:xfrm>
          <a:prstGeom prst="rect">
            <a:avLst/>
          </a:prstGeom>
        </p:spPr>
        <p:txBody>
          <a:bodyPr wrap="square">
            <a:spAutoFit/>
          </a:bodyPr>
          <a:lstStyle/>
          <a:p>
            <a:pPr algn="ctr"/>
            <a:r>
              <a:rPr lang="cs-CZ" sz="1400" u="sng" dirty="0" smtClean="0">
                <a:ln>
                  <a:solidFill>
                    <a:srgbClr val="FF3300"/>
                  </a:solidFill>
                </a:ln>
                <a:latin typeface="Arial Black" pitchFamily="34" charset="0"/>
              </a:rPr>
              <a:t>TIGO 1996 – </a:t>
            </a:r>
            <a:r>
              <a:rPr lang="cs-CZ" sz="1400" u="sng" dirty="0" err="1" smtClean="0">
                <a:ln>
                  <a:solidFill>
                    <a:srgbClr val="FF3300"/>
                  </a:solidFill>
                </a:ln>
                <a:latin typeface="Arial Black" pitchFamily="34" charset="0"/>
              </a:rPr>
              <a:t>Sepap</a:t>
            </a:r>
            <a:r>
              <a:rPr lang="cs-CZ" sz="1400" u="sng" dirty="0" smtClean="0">
                <a:ln>
                  <a:solidFill>
                    <a:srgbClr val="FF3300"/>
                  </a:solidFill>
                </a:ln>
                <a:latin typeface="Arial Black" pitchFamily="34" charset="0"/>
              </a:rPr>
              <a:t> </a:t>
            </a:r>
            <a:r>
              <a:rPr lang="cs-CZ" sz="1400" u="sng" dirty="0" err="1" smtClean="0">
                <a:ln>
                  <a:solidFill>
                    <a:srgbClr val="FF3300"/>
                  </a:solidFill>
                </a:ln>
                <a:latin typeface="Arial Black" pitchFamily="34" charset="0"/>
              </a:rPr>
              <a:t>Štětí</a:t>
            </a:r>
            <a:endParaRPr lang="cs-CZ" sz="1400" dirty="0" smtClean="0">
              <a:ln>
                <a:solidFill>
                  <a:srgbClr val="FF3300"/>
                </a:solidFill>
              </a:ln>
              <a:latin typeface="Arial Black" pitchFamily="34" charset="0"/>
            </a:endParaRPr>
          </a:p>
          <a:p>
            <a:pPr algn="ctr"/>
            <a:r>
              <a:rPr lang="cs-CZ" sz="1400" u="sng" dirty="0" smtClean="0">
                <a:ln>
                  <a:solidFill>
                    <a:srgbClr val="FF3300"/>
                  </a:solidFill>
                </a:ln>
                <a:latin typeface="Arial Black" pitchFamily="34" charset="0"/>
              </a:rPr>
              <a:t>2:3(1:1)  13.3.2015 přátelský zápas   </a:t>
            </a:r>
          </a:p>
          <a:p>
            <a:pPr algn="ctr"/>
            <a:r>
              <a:rPr lang="cs-CZ" sz="1400" u="sng" dirty="0" smtClean="0">
                <a:ln>
                  <a:solidFill>
                    <a:srgbClr val="FF3300"/>
                  </a:solidFill>
                </a:ln>
                <a:latin typeface="Arial Black" pitchFamily="34" charset="0"/>
              </a:rPr>
              <a:t>UT </a:t>
            </a:r>
            <a:r>
              <a:rPr lang="cs-CZ" sz="1400" u="sng" dirty="0" err="1" smtClean="0">
                <a:ln>
                  <a:solidFill>
                    <a:srgbClr val="FF3300"/>
                  </a:solidFill>
                </a:ln>
                <a:latin typeface="Arial Black" pitchFamily="34" charset="0"/>
              </a:rPr>
              <a:t>Brozany</a:t>
            </a:r>
            <a:endParaRPr lang="cs-CZ" sz="1400" dirty="0">
              <a:ln>
                <a:solidFill>
                  <a:srgbClr val="FF3300"/>
                </a:solidFill>
              </a:ln>
              <a:latin typeface="Arial Black" pitchFamily="34" charset="0"/>
            </a:endParaRPr>
          </a:p>
        </p:txBody>
      </p:sp>
      <p:pic>
        <p:nvPicPr>
          <p:cNvPr id="1131" name="Picture 107"/>
          <p:cNvPicPr>
            <a:picLocks noChangeAspect="1" noChangeArrowheads="1"/>
          </p:cNvPicPr>
          <p:nvPr/>
        </p:nvPicPr>
        <p:blipFill>
          <a:blip r:embed="rId5" cstate="print"/>
          <a:srcRect/>
          <a:stretch>
            <a:fillRect/>
          </a:stretch>
        </p:blipFill>
        <p:spPr bwMode="auto">
          <a:xfrm>
            <a:off x="6655668" y="4267572"/>
            <a:ext cx="2376264" cy="2827412"/>
          </a:xfrm>
          <a:prstGeom prst="rect">
            <a:avLst/>
          </a:prstGeom>
          <a:noFill/>
          <a:ln w="66675" cmpd="sng">
            <a:solidFill>
              <a:schemeClr val="accent1">
                <a:lumMod val="50000"/>
              </a:schemeClr>
            </a:solidFill>
            <a:miter lim="800000"/>
            <a:headEnd/>
            <a:tailEnd/>
          </a:ln>
        </p:spPr>
      </p:pic>
      <p:pic>
        <p:nvPicPr>
          <p:cNvPr id="1026" name="Picture 14"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7" name="Picture 13"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8" name="Picture 12"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29" name="Picture 11"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30" name="Picture 10"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1" name="Picture 9"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2" name="Picture 8"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3" name="Picture 7"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4" name="Picture 6"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5" name="Picture 5"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6" name="Picture 24"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7" name="Picture 23"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8" name="Picture 22"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9" name="Picture 21"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0" name="Picture 20"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1" name="Picture 19"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2" name="Picture 18"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3" name="Picture 17"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4" name="Picture 16"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5" name="Picture 15"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6" name="Picture 148"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7" name="Picture 147"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8" name="Picture 146"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9" name="Picture 145"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0" name="Picture 144"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1" name="Picture 14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2" name="Picture 14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3" name="Picture 14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4" name="Picture 14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5" name="Picture 13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6" name="Picture 13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7" name="Picture 13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8" name="Picture 231"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9" name="Picture 230"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60" name="Picture 229"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1" name="Picture 228"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2" name="Picture 227"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3" name="Picture 226"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4" name="Picture 225"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5" name="Picture 224"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6" name="Picture 223"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7" name="Picture 222"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8" name="Picture 221"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69" name="Picture 220"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70" name="Picture 219"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1" name="Picture 218"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2" name="Picture 217"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3" name="Picture 216"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4" name="Picture 215"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5" name="Picture 21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6" name="Picture 24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7" name="Picture 24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8" name="Picture 247"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79" name="Picture 246"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80" name="Picture 245"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1" name="Picture 244"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2" name="Picture 24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3" name="Picture 242"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4" name="Picture 24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5" name="Picture 240"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6" name="Picture 239"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7" name="Picture 23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8" name="Picture 237"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89" name="Picture 23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90" name="Picture 235"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1" name="Picture 234"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2" name="Picture 23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3" name="Picture 232"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4" name="Picture 349"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5" name="Picture 348"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6" name="Picture 34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7" name="Picture 346"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8" name="Picture 372"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9" name="Picture 371"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0" name="Picture 370"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1" name="Picture 369"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2" name="Picture 368"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3" name="Picture 367"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4" name="Picture 366"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5" name="Picture 365"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6" name="Picture 380"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7" name="Picture 379"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8" name="Picture 378"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9" name="Picture 377"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10" name="Picture 376"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1" name="Picture 375"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2" name="Picture 374"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3" name="Picture 373"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4" name="Picture 259"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5" name="Picture 258"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6" name="Picture 257"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7" name="Picture 256"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8" name="Picture 255"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19" name="Picture 254"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20" name="Picture 253"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1" name="Picture 252"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2" name="Picture 251"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3" name="Picture 250"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4" name="Picture 100"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5" name="Picture 101"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6" name="Picture 102"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7" name="Picture 103"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8" name="Picture 104"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129" name="Picture 105"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83363" y="5348288"/>
            <a:ext cx="185737" cy="276225"/>
          </a:xfrm>
          <a:prstGeom prst="rect">
            <a:avLst/>
          </a:prstGeom>
          <a:noFill/>
          <a:ln w="9525">
            <a:noFill/>
            <a:miter lim="800000"/>
            <a:headEnd/>
            <a:tailEnd/>
          </a:ln>
        </p:spPr>
        <p:txBody>
          <a:bodyPr wrap="none">
            <a:spAutoFit/>
          </a:bodyPr>
          <a:lstStyle/>
          <a:p>
            <a:pPr algn="ctr" eaLnBrk="0" hangingPunct="0"/>
            <a:endParaRPr lang="cs-CZ" dirty="0"/>
          </a:p>
        </p:txBody>
      </p:sp>
      <p:graphicFrame>
        <p:nvGraphicFramePr>
          <p:cNvPr id="12" name="Tabulka 11"/>
          <p:cNvGraphicFramePr>
            <a:graphicFrameLocks noGrp="1"/>
          </p:cNvGraphicFramePr>
          <p:nvPr/>
        </p:nvGraphicFramePr>
        <p:xfrm>
          <a:off x="174948" y="1243236"/>
          <a:ext cx="4525392" cy="4824537"/>
        </p:xfrm>
        <a:graphic>
          <a:graphicData uri="http://schemas.openxmlformats.org/drawingml/2006/table">
            <a:tbl>
              <a:tblPr/>
              <a:tblGrid>
                <a:gridCol w="599638">
                  <a:extLst>
                    <a:ext uri="{9D8B030D-6E8A-4147-A177-3AD203B41FA5}">
                      <a16:colId xmlns:a16="http://schemas.microsoft.com/office/drawing/2014/main" val="20000"/>
                    </a:ext>
                  </a:extLst>
                </a:gridCol>
                <a:gridCol w="740178">
                  <a:extLst>
                    <a:ext uri="{9D8B030D-6E8A-4147-A177-3AD203B41FA5}">
                      <a16:colId xmlns:a16="http://schemas.microsoft.com/office/drawing/2014/main" val="20001"/>
                    </a:ext>
                  </a:extLst>
                </a:gridCol>
                <a:gridCol w="936935">
                  <a:extLst>
                    <a:ext uri="{9D8B030D-6E8A-4147-A177-3AD203B41FA5}">
                      <a16:colId xmlns:a16="http://schemas.microsoft.com/office/drawing/2014/main" val="20002"/>
                    </a:ext>
                  </a:extLst>
                </a:gridCol>
                <a:gridCol w="1274230">
                  <a:extLst>
                    <a:ext uri="{9D8B030D-6E8A-4147-A177-3AD203B41FA5}">
                      <a16:colId xmlns:a16="http://schemas.microsoft.com/office/drawing/2014/main" val="20003"/>
                    </a:ext>
                  </a:extLst>
                </a:gridCol>
                <a:gridCol w="974411">
                  <a:extLst>
                    <a:ext uri="{9D8B030D-6E8A-4147-A177-3AD203B41FA5}">
                      <a16:colId xmlns:a16="http://schemas.microsoft.com/office/drawing/2014/main" val="20004"/>
                    </a:ext>
                  </a:extLst>
                </a:gridCol>
              </a:tblGrid>
              <a:tr h="271018">
                <a:tc gridSpan="5">
                  <a:txBody>
                    <a:bodyPr/>
                    <a:lstStyle/>
                    <a:p>
                      <a:pPr algn="ctr" fontAlgn="b"/>
                      <a:r>
                        <a:rPr lang="cs-CZ" sz="1100" b="0" i="0" u="none" strike="noStrike" dirty="0">
                          <a:solidFill>
                            <a:srgbClr val="000000"/>
                          </a:solidFill>
                          <a:latin typeface="Arial Black"/>
                        </a:rPr>
                        <a:t>Mladší žáci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16814">
                <a:tc>
                  <a:txBody>
                    <a:bodyPr/>
                    <a:lstStyle/>
                    <a:p>
                      <a:pPr algn="ctr" fontAlgn="ctr"/>
                      <a:r>
                        <a:rPr lang="cs-CZ" sz="800" b="1" i="0" u="none" strike="noStrike">
                          <a:solidFill>
                            <a:srgbClr val="000000"/>
                          </a:solidFill>
                          <a:latin typeface="Calibri"/>
                        </a:rPr>
                        <a:t>Datum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gridSpan="2">
                  <a:txBody>
                    <a:bodyPr/>
                    <a:lstStyle/>
                    <a:p>
                      <a:pPr algn="ctr" fontAlgn="ctr"/>
                      <a:r>
                        <a:rPr lang="cs-CZ" sz="800" b="1" i="0" u="none" strike="noStrike">
                          <a:solidFill>
                            <a:srgbClr val="000000"/>
                          </a:solidFill>
                          <a:latin typeface="Calibri"/>
                        </a:rPr>
                        <a:t>Soupeř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hMerge="1">
                  <a:txBody>
                    <a:bodyPr/>
                    <a:lstStyle/>
                    <a:p>
                      <a:endParaRPr lang="cs-CZ"/>
                    </a:p>
                  </a:txBody>
                  <a:tcPr/>
                </a:tc>
                <a:tc>
                  <a:txBody>
                    <a:bodyPr/>
                    <a:lstStyle/>
                    <a:p>
                      <a:pPr algn="ctr" fontAlgn="ctr"/>
                      <a:r>
                        <a:rPr lang="cs-CZ" sz="800" b="1" i="0" u="none" strike="noStrike">
                          <a:solidFill>
                            <a:srgbClr val="000000"/>
                          </a:solidFill>
                          <a:latin typeface="Calibri"/>
                        </a:rPr>
                        <a:t>Místo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800" b="1" i="0" u="none" strike="noStrike">
                          <a:solidFill>
                            <a:srgbClr val="000000"/>
                          </a:solidFill>
                          <a:latin typeface="Calibri"/>
                        </a:rPr>
                        <a:t>Výsledek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1"/>
                  </a:ext>
                </a:extLst>
              </a:tr>
              <a:tr h="249760">
                <a:tc>
                  <a:txBody>
                    <a:bodyPr/>
                    <a:lstStyle/>
                    <a:p>
                      <a:pPr algn="ctr" fontAlgn="ctr"/>
                      <a:r>
                        <a:rPr lang="cs-CZ" sz="800" b="1" i="0" u="none" strike="noStrike">
                          <a:solidFill>
                            <a:srgbClr val="000000"/>
                          </a:solidFill>
                          <a:latin typeface="Arial"/>
                        </a:rPr>
                        <a:t>18.1.2015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FC Mělník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UT Mělník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3:8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2"/>
                  </a:ext>
                </a:extLst>
              </a:tr>
              <a:tr h="216814">
                <a:tc>
                  <a:txBody>
                    <a:bodyPr/>
                    <a:lstStyle/>
                    <a:p>
                      <a:pPr algn="ctr" fontAlgn="ctr"/>
                      <a:r>
                        <a:rPr lang="cs-CZ" sz="800" b="1" i="0" u="none" strike="noStrike">
                          <a:solidFill>
                            <a:srgbClr val="000000"/>
                          </a:solidFill>
                          <a:latin typeface="Arial"/>
                        </a:rPr>
                        <a:t>22.1.2015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Arial"/>
                        </a:rPr>
                        <a:t>ASK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Arial"/>
                        </a:rPr>
                        <a:t>UT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Arial"/>
                        </a:rPr>
                        <a:t>4:7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3"/>
                  </a:ext>
                </a:extLst>
              </a:tr>
              <a:tr h="325221">
                <a:tc>
                  <a:txBody>
                    <a:bodyPr/>
                    <a:lstStyle/>
                    <a:p>
                      <a:pPr algn="ctr" fontAlgn="ctr"/>
                      <a:r>
                        <a:rPr lang="cs-CZ" sz="800" b="1" i="0" u="none" strike="noStrike">
                          <a:solidFill>
                            <a:srgbClr val="000000"/>
                          </a:solidFill>
                          <a:latin typeface="Arial"/>
                        </a:rPr>
                        <a:t>1.2.2015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Turnaj o pohár předsedy OFS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hala Real Roudnice n.L.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5. místo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4"/>
                  </a:ext>
                </a:extLst>
              </a:tr>
              <a:tr h="216814">
                <a:tc>
                  <a:txBody>
                    <a:bodyPr/>
                    <a:lstStyle/>
                    <a:p>
                      <a:pPr algn="ctr" fontAlgn="ctr"/>
                      <a:r>
                        <a:rPr lang="cs-CZ" sz="800" b="1" i="0" u="none" strike="noStrike">
                          <a:solidFill>
                            <a:srgbClr val="000000"/>
                          </a:solidFill>
                          <a:latin typeface="Arial"/>
                        </a:rPr>
                        <a:t>14.2.2015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Arial"/>
                        </a:rPr>
                        <a:t>SK Slaný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Arial"/>
                        </a:rPr>
                        <a:t>UT Mělník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Arial"/>
                        </a:rPr>
                        <a:t>3:0 KONTUMACE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5"/>
                  </a:ext>
                </a:extLst>
              </a:tr>
              <a:tr h="216814">
                <a:tc>
                  <a:txBody>
                    <a:bodyPr/>
                    <a:lstStyle/>
                    <a:p>
                      <a:pPr algn="ctr" fontAlgn="ctr"/>
                      <a:r>
                        <a:rPr lang="cs-CZ" sz="800" b="1" i="0" u="none" strike="noStrike">
                          <a:solidFill>
                            <a:srgbClr val="000000"/>
                          </a:solidFill>
                          <a:latin typeface="Arial"/>
                        </a:rPr>
                        <a:t>22.2.2015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latin typeface="Arial"/>
                        </a:rPr>
                        <a:t>SK </a:t>
                      </a:r>
                      <a:r>
                        <a:rPr lang="cs-CZ" sz="800" b="1" i="0" u="none" strike="noStrike" dirty="0" err="1">
                          <a:solidFill>
                            <a:srgbClr val="000000"/>
                          </a:solidFill>
                          <a:latin typeface="Arial"/>
                        </a:rPr>
                        <a:t>Štětí</a:t>
                      </a:r>
                      <a:endParaRPr lang="cs-CZ" sz="8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TJ Klíčany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UT Mělník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latin typeface="Arial"/>
                        </a:rPr>
                        <a:t>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6"/>
                  </a:ext>
                </a:extLst>
              </a:tr>
              <a:tr h="325221">
                <a:tc>
                  <a:txBody>
                    <a:bodyPr/>
                    <a:lstStyle/>
                    <a:p>
                      <a:pPr algn="ctr" fontAlgn="ctr"/>
                      <a:r>
                        <a:rPr lang="cs-CZ" sz="800" b="1" i="0" u="none" strike="noStrike">
                          <a:solidFill>
                            <a:srgbClr val="000000"/>
                          </a:solidFill>
                          <a:latin typeface="Arial"/>
                        </a:rPr>
                        <a:t>12.3.2015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Arial"/>
                        </a:rPr>
                        <a:t>SK Sokol 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Arial"/>
                        </a:rPr>
                        <a:t>UT 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Arial"/>
                        </a:rPr>
                        <a:t>1:15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7"/>
                  </a:ext>
                </a:extLst>
              </a:tr>
              <a:tr h="216814">
                <a:tc>
                  <a:txBody>
                    <a:bodyPr/>
                    <a:lstStyle/>
                    <a:p>
                      <a:pPr algn="ctr" fontAlgn="ctr"/>
                      <a:r>
                        <a:rPr lang="cs-CZ" sz="800" b="1" i="0" u="none" strike="noStrike">
                          <a:solidFill>
                            <a:srgbClr val="000000"/>
                          </a:solidFill>
                          <a:latin typeface="Arial"/>
                        </a:rPr>
                        <a:t>15.3.2015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latin typeface="Arial"/>
                        </a:rPr>
                        <a:t>FC Mělník ženy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UT Mělník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6:1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8"/>
                  </a:ext>
                </a:extLst>
              </a:tr>
              <a:tr h="227655">
                <a:tc>
                  <a:txBody>
                    <a:bodyPr/>
                    <a:lstStyle/>
                    <a:p>
                      <a:pPr algn="ctr" fontAlgn="ctr"/>
                      <a:r>
                        <a:rPr lang="cs-CZ" sz="800" b="1" i="0" u="none" strike="noStrike">
                          <a:solidFill>
                            <a:srgbClr val="000000"/>
                          </a:solidFill>
                          <a:latin typeface="Arial"/>
                        </a:rPr>
                        <a:t>19.3.2015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Arial"/>
                        </a:rPr>
                        <a:t>Dukla Praha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Arial"/>
                        </a:rPr>
                        <a:t>UT Roudnice n.L.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Arial"/>
                        </a:rPr>
                        <a:t>0:9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9"/>
                  </a:ext>
                </a:extLst>
              </a:tr>
              <a:tr h="271018">
                <a:tc gridSpan="5">
                  <a:txBody>
                    <a:bodyPr/>
                    <a:lstStyle/>
                    <a:p>
                      <a:pPr algn="ctr" fontAlgn="b"/>
                      <a:r>
                        <a:rPr lang="cs-CZ" sz="1100" b="0" i="0" u="none" strike="noStrike">
                          <a:solidFill>
                            <a:srgbClr val="000000"/>
                          </a:solidFill>
                          <a:latin typeface="Arial Black"/>
                        </a:rPr>
                        <a:t>Starší žáci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0"/>
                  </a:ext>
                </a:extLst>
              </a:tr>
              <a:tr h="216814">
                <a:tc>
                  <a:txBody>
                    <a:bodyPr/>
                    <a:lstStyle/>
                    <a:p>
                      <a:pPr algn="ctr" fontAlgn="ctr"/>
                      <a:r>
                        <a:rPr lang="cs-CZ" sz="800" b="1" i="0" u="none" strike="noStrike">
                          <a:solidFill>
                            <a:srgbClr val="000000"/>
                          </a:solidFill>
                          <a:latin typeface="Arial"/>
                        </a:rPr>
                        <a:t>17.1.2014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Halový turnaj</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hala Roudnice n.L.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5. místo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1"/>
                  </a:ext>
                </a:extLst>
              </a:tr>
              <a:tr h="325221">
                <a:tc>
                  <a:txBody>
                    <a:bodyPr/>
                    <a:lstStyle/>
                    <a:p>
                      <a:pPr algn="ctr" fontAlgn="ctr"/>
                      <a:r>
                        <a:rPr lang="cs-CZ" sz="800" b="1" i="0" u="none" strike="noStrike">
                          <a:solidFill>
                            <a:srgbClr val="000000"/>
                          </a:solidFill>
                          <a:latin typeface="Arial"/>
                        </a:rPr>
                        <a:t>18.1.2015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Arial"/>
                        </a:rPr>
                        <a:t>SK Union Čelákovice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Arial"/>
                        </a:rPr>
                        <a:t>UT Mělník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0" i="0" u="none" strike="noStrike">
                          <a:solidFill>
                            <a:srgbClr val="000000"/>
                          </a:solidFill>
                          <a:latin typeface="Calibri"/>
                        </a:rPr>
                        <a:t>0:4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12"/>
                  </a:ext>
                </a:extLst>
              </a:tr>
              <a:tr h="325221">
                <a:tc>
                  <a:txBody>
                    <a:bodyPr/>
                    <a:lstStyle/>
                    <a:p>
                      <a:pPr algn="ctr" fontAlgn="ctr"/>
                      <a:r>
                        <a:rPr lang="cs-CZ" sz="800" b="1" i="0" u="none" strike="noStrike">
                          <a:solidFill>
                            <a:srgbClr val="000000"/>
                          </a:solidFill>
                          <a:latin typeface="Arial"/>
                        </a:rPr>
                        <a:t>21.1.2015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FK Pšovka Mělník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UT Mělník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Calibri"/>
                        </a:rPr>
                        <a:t>2:4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3"/>
                  </a:ext>
                </a:extLst>
              </a:tr>
              <a:tr h="325221">
                <a:tc>
                  <a:txBody>
                    <a:bodyPr/>
                    <a:lstStyle/>
                    <a:p>
                      <a:pPr algn="ctr" fontAlgn="ctr"/>
                      <a:r>
                        <a:rPr lang="cs-CZ" sz="800" b="1" i="0" u="none" strike="noStrike">
                          <a:solidFill>
                            <a:srgbClr val="000000"/>
                          </a:solidFill>
                          <a:latin typeface="Arial"/>
                        </a:rPr>
                        <a:t>25.1.2015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Arial"/>
                        </a:rPr>
                        <a:t>Turnaj o pohár předsedy OFS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dirty="0">
                          <a:solidFill>
                            <a:srgbClr val="000000"/>
                          </a:solidFill>
                          <a:latin typeface="Arial"/>
                        </a:rPr>
                        <a:t>hala Real Roudnice </a:t>
                      </a:r>
                      <a:r>
                        <a:rPr lang="cs-CZ" sz="800" b="1" i="0" u="none" strike="noStrike" dirty="0" err="1">
                          <a:solidFill>
                            <a:srgbClr val="000000"/>
                          </a:solidFill>
                          <a:latin typeface="Arial"/>
                        </a:rPr>
                        <a:t>n.L.</a:t>
                      </a:r>
                      <a:endParaRPr lang="cs-CZ" sz="8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0" i="0" u="none" strike="noStrike">
                          <a:solidFill>
                            <a:srgbClr val="000000"/>
                          </a:solidFill>
                          <a:latin typeface="Calibri"/>
                        </a:rPr>
                        <a:t>7. místo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14"/>
                  </a:ext>
                </a:extLst>
              </a:tr>
              <a:tr h="216814">
                <a:tc>
                  <a:txBody>
                    <a:bodyPr/>
                    <a:lstStyle/>
                    <a:p>
                      <a:pPr algn="ctr" fontAlgn="ctr"/>
                      <a:r>
                        <a:rPr lang="cs-CZ" sz="800" b="1" i="0" u="none" strike="noStrike">
                          <a:solidFill>
                            <a:srgbClr val="000000"/>
                          </a:solidFill>
                          <a:latin typeface="Arial"/>
                        </a:rPr>
                        <a:t>8.2.2015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FC Mělník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UT Mělník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0" i="0" u="none" strike="noStrike">
                          <a:solidFill>
                            <a:srgbClr val="000000"/>
                          </a:solidFill>
                          <a:latin typeface="Calibri"/>
                        </a:rPr>
                        <a:t>2:7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5"/>
                  </a:ext>
                </a:extLst>
              </a:tr>
              <a:tr h="216814">
                <a:tc>
                  <a:txBody>
                    <a:bodyPr/>
                    <a:lstStyle/>
                    <a:p>
                      <a:pPr algn="ctr" fontAlgn="ctr"/>
                      <a:r>
                        <a:rPr lang="cs-CZ" sz="800" b="1" i="0" u="none" strike="noStrike">
                          <a:solidFill>
                            <a:srgbClr val="000000"/>
                          </a:solidFill>
                          <a:latin typeface="Arial"/>
                        </a:rPr>
                        <a:t>21.2.2015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Arial"/>
                        </a:rPr>
                        <a:t>Halový turnaj</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Arial"/>
                        </a:rPr>
                        <a:t>Kamenický Šenov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100" b="0" i="0" u="none" strike="noStrike">
                          <a:solidFill>
                            <a:srgbClr val="000000"/>
                          </a:solidFill>
                          <a:latin typeface="Calibri"/>
                        </a:rPr>
                        <a:t>3. místo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16"/>
                  </a:ext>
                </a:extLst>
              </a:tr>
              <a:tr h="216814">
                <a:tc>
                  <a:txBody>
                    <a:bodyPr/>
                    <a:lstStyle/>
                    <a:p>
                      <a:pPr algn="ctr" fontAlgn="ctr"/>
                      <a:r>
                        <a:rPr lang="cs-CZ" sz="800" b="1" i="0" u="none" strike="noStrike">
                          <a:solidFill>
                            <a:srgbClr val="000000"/>
                          </a:solidFill>
                          <a:latin typeface="Arial"/>
                        </a:rPr>
                        <a:t>14.3.2015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Vitana Byšice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pt-BR" sz="800" b="1" i="0" u="none" strike="noStrike">
                          <a:solidFill>
                            <a:srgbClr val="000000"/>
                          </a:solidFill>
                          <a:latin typeface="Arial"/>
                        </a:rPr>
                        <a:t>UT Mělník o 5.-7.místo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Zrušeno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7"/>
                  </a:ext>
                </a:extLst>
              </a:tr>
              <a:tr h="227655">
                <a:tc>
                  <a:txBody>
                    <a:bodyPr/>
                    <a:lstStyle/>
                    <a:p>
                      <a:pPr algn="ctr" fontAlgn="ctr"/>
                      <a:r>
                        <a:rPr lang="cs-CZ" sz="800" b="1" i="0" u="none" strike="noStrike">
                          <a:solidFill>
                            <a:srgbClr val="000000"/>
                          </a:solidFill>
                          <a:latin typeface="Arial"/>
                        </a:rPr>
                        <a:t>19.3.2015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Arial"/>
                        </a:rPr>
                        <a:t>Dukla Praha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a:solidFill>
                            <a:srgbClr val="000000"/>
                          </a:solidFill>
                          <a:latin typeface="Arial"/>
                        </a:rPr>
                        <a:t>UT Roudnice n.L.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800" b="1" i="0" u="none" strike="noStrike" dirty="0">
                          <a:solidFill>
                            <a:srgbClr val="000000"/>
                          </a:solidFill>
                          <a:latin typeface="Arial"/>
                        </a:rPr>
                        <a:t>0:13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18"/>
                  </a:ext>
                </a:extLst>
              </a:tr>
            </a:tbl>
          </a:graphicData>
        </a:graphic>
      </p:graphicFrame>
      <p:sp>
        <p:nvSpPr>
          <p:cNvPr id="13" name="Obdélník 12"/>
          <p:cNvSpPr/>
          <p:nvPr/>
        </p:nvSpPr>
        <p:spPr>
          <a:xfrm>
            <a:off x="102940" y="163116"/>
            <a:ext cx="4608512" cy="954107"/>
          </a:xfrm>
          <a:prstGeom prst="rect">
            <a:avLst/>
          </a:prstGeom>
          <a:gradFill>
            <a:gsLst>
              <a:gs pos="0">
                <a:srgbClr val="FBEAC7">
                  <a:alpha val="76000"/>
                </a:srgbClr>
              </a:gs>
              <a:gs pos="17999">
                <a:srgbClr val="FEE7F2"/>
              </a:gs>
              <a:gs pos="36000">
                <a:srgbClr val="FAC77D"/>
              </a:gs>
              <a:gs pos="61000">
                <a:srgbClr val="FBA97D"/>
              </a:gs>
              <a:gs pos="82001">
                <a:srgbClr val="FBD49C"/>
              </a:gs>
              <a:gs pos="100000">
                <a:srgbClr val="FEE7F2"/>
              </a:gs>
            </a:gsLst>
            <a:lin ang="13500000" scaled="0"/>
          </a:gradFill>
        </p:spPr>
        <p:txBody>
          <a:bodyPr wrap="square" lIns="91440" tIns="45720" rIns="91440" bIns="45720">
            <a:spAutoFit/>
          </a:bodyPr>
          <a:lstStyle/>
          <a:p>
            <a:pPr algn="ctr"/>
            <a:r>
              <a:rPr lang="cs-CZ" sz="2800" b="1" cap="none" spc="0" dirty="0" smtClean="0">
                <a:ln w="17780" cmpd="sng">
                  <a:solidFill>
                    <a:srgbClr val="CC00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Zimní výsledkový přehled starších a mladších žáků</a:t>
            </a:r>
            <a:endParaRPr lang="cs-CZ" sz="2800" b="1" cap="none" spc="0" dirty="0">
              <a:ln w="17780" cmpd="sng">
                <a:solidFill>
                  <a:srgbClr val="CC00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Obdélník 8"/>
          <p:cNvSpPr/>
          <p:nvPr/>
        </p:nvSpPr>
        <p:spPr>
          <a:xfrm>
            <a:off x="5431532" y="103302"/>
            <a:ext cx="4608512" cy="707886"/>
          </a:xfrm>
          <a:prstGeom prst="rect">
            <a:avLst/>
          </a:prstGeom>
          <a:blipFill>
            <a:blip r:embed="rId3" cstate="print"/>
            <a:stretch>
              <a:fillRect/>
            </a:stretch>
          </a:blip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4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FK Rumburk</a:t>
            </a:r>
            <a:endParaRPr lang="cs-CZ" sz="4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1" name="TextovéPole 10"/>
          <p:cNvSpPr txBox="1"/>
          <p:nvPr/>
        </p:nvSpPr>
        <p:spPr>
          <a:xfrm>
            <a:off x="5431532" y="883196"/>
            <a:ext cx="4752528" cy="2970044"/>
          </a:xfrm>
          <a:prstGeom prst="rect">
            <a:avLst/>
          </a:prstGeom>
          <a:noFill/>
        </p:spPr>
        <p:txBody>
          <a:bodyPr wrap="square" rtlCol="0">
            <a:spAutoFit/>
          </a:bodyPr>
          <a:lstStyle/>
          <a:p>
            <a:pPr algn="just"/>
            <a:r>
              <a:rPr lang="cs-CZ" sz="1100" b="0" dirty="0" smtClean="0">
                <a:effectLst>
                  <a:outerShdw blurRad="38100" dist="38100" dir="2700000" algn="tl">
                    <a:srgbClr val="000000">
                      <a:alpha val="43137"/>
                    </a:srgbClr>
                  </a:outerShdw>
                </a:effectLst>
                <a:latin typeface="Bookman Old Style" pitchFamily="18" charset="0"/>
              </a:rPr>
              <a:t>Rumburk leží ve Šluknovském výběžku v okrese Děčín nedaleko hranic s Německem. Zdejší fotbalisté mají k dispozici hezký fotbalový stánek, na kterém si v loňském soutěžním ročníku vybojovali postup do krajského přeboru z jedné ze skupin I. A třídy. Začátky vzájemných zápasů s naším dnešním soupeřem sahají do šedesátých let minulého století, kdy jsme se střetávali hlavně v Severočeském přeboru. V tomto tisíciletí je Rumburk pravidelným účastníkem I. A třídy , i když v letech 2004 až 2006 hrával přebor a právě v těch jsme se s ním 4x střetli. Naposledy 13.5.2006 a vyhráli jsme 5:2, když 2 branky vstřelil </a:t>
            </a:r>
            <a:r>
              <a:rPr lang="cs-CZ" sz="1100" b="0" dirty="0" err="1" smtClean="0">
                <a:effectLst>
                  <a:outerShdw blurRad="38100" dist="38100" dir="2700000" algn="tl">
                    <a:srgbClr val="000000">
                      <a:alpha val="43137"/>
                    </a:srgbClr>
                  </a:outerShdw>
                </a:effectLst>
                <a:latin typeface="Bookman Old Style" pitchFamily="18" charset="0"/>
              </a:rPr>
              <a:t>Flodr</a:t>
            </a:r>
            <a:r>
              <a:rPr lang="cs-CZ" sz="1100" b="0" dirty="0" smtClean="0">
                <a:effectLst>
                  <a:outerShdw blurRad="38100" dist="38100" dir="2700000" algn="tl">
                    <a:srgbClr val="000000">
                      <a:alpha val="43137"/>
                    </a:srgbClr>
                  </a:outerShdw>
                </a:effectLst>
                <a:latin typeface="Bookman Old Style" pitchFamily="18" charset="0"/>
              </a:rPr>
              <a:t> a po jedné přidali Jiří Čermák, Blín a Suchý z penalty.  Letošník ročník náš dnešní soupeř zahájil 2 porážkami  po penaltách a 3 body v úvodu sezóny získal i po domácím vítězství nad naším mužstvem. Pak už se ale pomalu  přestávalo dařit  a v současné době se jeho poslední zisk bodů datuje 1.11.2014, když doma porazil </a:t>
            </a:r>
            <a:r>
              <a:rPr lang="cs-CZ" sz="1100" b="0" dirty="0" err="1" smtClean="0">
                <a:effectLst>
                  <a:outerShdw blurRad="38100" dist="38100" dir="2700000" algn="tl">
                    <a:srgbClr val="000000">
                      <a:alpha val="43137"/>
                    </a:srgbClr>
                  </a:outerShdw>
                </a:effectLst>
                <a:latin typeface="Bookman Old Style" pitchFamily="18" charset="0"/>
              </a:rPr>
              <a:t>Neštěmice</a:t>
            </a:r>
            <a:r>
              <a:rPr lang="cs-CZ" sz="1100" b="0" dirty="0" smtClean="0">
                <a:effectLst>
                  <a:outerShdw blurRad="38100" dist="38100" dir="2700000" algn="tl">
                    <a:srgbClr val="000000">
                      <a:alpha val="43137"/>
                    </a:srgbClr>
                  </a:outerShdw>
                </a:effectLst>
                <a:latin typeface="Bookman Old Style" pitchFamily="18" charset="0"/>
              </a:rPr>
              <a:t> 2:1.  V současné době  jsou na posledním místě a Rumburk čeká těžký boj o záchranu.</a:t>
            </a:r>
          </a:p>
        </p:txBody>
      </p:sp>
      <p:pic>
        <p:nvPicPr>
          <p:cNvPr id="14" name="Picture 76"/>
          <p:cNvPicPr>
            <a:picLocks noChangeAspect="1" noChangeArrowheads="1"/>
          </p:cNvPicPr>
          <p:nvPr/>
        </p:nvPicPr>
        <p:blipFill>
          <a:blip r:embed="rId4" cstate="print"/>
          <a:srcRect/>
          <a:stretch>
            <a:fillRect/>
          </a:stretch>
        </p:blipFill>
        <p:spPr bwMode="auto">
          <a:xfrm>
            <a:off x="6799684" y="5635724"/>
            <a:ext cx="1656184" cy="1296144"/>
          </a:xfrm>
          <a:prstGeom prst="rect">
            <a:avLst/>
          </a:prstGeom>
          <a:noFill/>
          <a:ln w="9525">
            <a:noFill/>
            <a:miter lim="800000"/>
            <a:headEnd/>
            <a:tailEnd/>
          </a:ln>
        </p:spPr>
      </p:pic>
      <p:sp>
        <p:nvSpPr>
          <p:cNvPr id="15" name="TextovéPole 14"/>
          <p:cNvSpPr txBox="1"/>
          <p:nvPr/>
        </p:nvSpPr>
        <p:spPr>
          <a:xfrm>
            <a:off x="5575548" y="3884235"/>
            <a:ext cx="4536504" cy="1508105"/>
          </a:xfrm>
          <a:prstGeom prst="rect">
            <a:avLst/>
          </a:prstGeom>
          <a:blipFill>
            <a:blip r:embed="rId5" cstate="print"/>
            <a:stretch>
              <a:fillRect/>
            </a:stretch>
          </a:blipFill>
        </p:spPr>
        <p:txBody>
          <a:bodyPr wrap="square" rtlCol="0">
            <a:spAutoFit/>
          </a:bodyPr>
          <a:lstStyle/>
          <a:p>
            <a:pPr algn="ctr"/>
            <a:endParaRPr lang="cs-CZ" sz="1800" u="sng" dirty="0" smtClean="0">
              <a:latin typeface="Cambria Math" pitchFamily="18" charset="0"/>
              <a:ea typeface="Cambria Math" pitchFamily="18" charset="0"/>
            </a:endParaRPr>
          </a:p>
          <a:p>
            <a:pPr algn="ctr"/>
            <a:r>
              <a:rPr lang="cs-CZ" sz="1800" u="sng" dirty="0" smtClean="0">
                <a:solidFill>
                  <a:srgbClr val="669900"/>
                </a:solidFill>
                <a:latin typeface="Cambria Math" pitchFamily="18" charset="0"/>
                <a:ea typeface="Cambria Math" pitchFamily="18" charset="0"/>
              </a:rPr>
              <a:t>Rumburk v minulém kole zaskočil </a:t>
            </a:r>
            <a:r>
              <a:rPr lang="cs-CZ" sz="1800" u="sng" dirty="0" err="1" smtClean="0">
                <a:solidFill>
                  <a:srgbClr val="669900"/>
                </a:solidFill>
                <a:latin typeface="Cambria Math" pitchFamily="18" charset="0"/>
                <a:ea typeface="Cambria Math" pitchFamily="18" charset="0"/>
              </a:rPr>
              <a:t>Blšany</a:t>
            </a:r>
            <a:endParaRPr lang="cs-CZ" sz="1800" u="sng" dirty="0" smtClean="0">
              <a:solidFill>
                <a:srgbClr val="669900"/>
              </a:solidFill>
              <a:latin typeface="Cambria Math" pitchFamily="18" charset="0"/>
              <a:ea typeface="Cambria Math" pitchFamily="18" charset="0"/>
            </a:endParaRPr>
          </a:p>
          <a:p>
            <a:pPr algn="ctr"/>
            <a:r>
              <a:rPr lang="cs-CZ" sz="2800" dirty="0" smtClean="0">
                <a:latin typeface="Cambria Math" pitchFamily="18" charset="0"/>
                <a:ea typeface="Cambria Math" pitchFamily="18" charset="0"/>
              </a:rPr>
              <a:t>FK Rumburk – FK </a:t>
            </a:r>
            <a:r>
              <a:rPr lang="cs-CZ" sz="2800" dirty="0" err="1" smtClean="0">
                <a:latin typeface="Cambria Math" pitchFamily="18" charset="0"/>
                <a:ea typeface="Cambria Math" pitchFamily="18" charset="0"/>
              </a:rPr>
              <a:t>Blšany</a:t>
            </a:r>
            <a:endParaRPr lang="cs-CZ" sz="2800" dirty="0" smtClean="0">
              <a:latin typeface="Cambria Math" pitchFamily="18" charset="0"/>
              <a:ea typeface="Cambria Math" pitchFamily="18" charset="0"/>
            </a:endParaRPr>
          </a:p>
          <a:p>
            <a:pPr algn="ctr"/>
            <a:r>
              <a:rPr lang="cs-CZ" sz="2800" dirty="0" smtClean="0">
                <a:latin typeface="Cambria Math" pitchFamily="18" charset="0"/>
                <a:ea typeface="Cambria Math" pitchFamily="18" charset="0"/>
              </a:rPr>
              <a:t>4:1(2:0)  28.3.2015</a:t>
            </a:r>
            <a:endParaRPr lang="cs-CZ" sz="1800" dirty="0" smtClean="0">
              <a:latin typeface="Cambria Math" pitchFamily="18" charset="0"/>
              <a:ea typeface="Cambria Math" pitchFamily="18" charset="0"/>
            </a:endParaRPr>
          </a:p>
        </p:txBody>
      </p:sp>
      <p:pic>
        <p:nvPicPr>
          <p:cNvPr id="2" name="Picture 212"/>
          <p:cNvPicPr>
            <a:picLocks noChangeAspect="1" noChangeArrowheads="1"/>
          </p:cNvPicPr>
          <p:nvPr/>
        </p:nvPicPr>
        <p:blipFill>
          <a:blip r:embed="rId6" cstate="print"/>
          <a:srcRect/>
          <a:stretch>
            <a:fillRect/>
          </a:stretch>
        </p:blipFill>
        <p:spPr bwMode="auto">
          <a:xfrm>
            <a:off x="1327076" y="6211788"/>
            <a:ext cx="1512168" cy="838622"/>
          </a:xfrm>
          <a:prstGeom prst="rect">
            <a:avLst/>
          </a:prstGeom>
          <a:noFill/>
          <a:ln w="9525">
            <a:noFill/>
            <a:miter lim="800000"/>
            <a:headEnd/>
            <a:tailEnd/>
          </a:ln>
        </p:spPr>
      </p:pic>
      <p:pic>
        <p:nvPicPr>
          <p:cNvPr id="2050" name="Picture 62"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1" name="Picture 61"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2" name="Picture 60"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3" name="Picture 59"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4" name="Picture 58"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5" name="Picture 57"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6" name="Picture 56"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7" name="Picture 55"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8" name="Picture 54"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9" name="Picture 53"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0" name="Picture 52"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1" name="Picture 51"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2" name="Picture 74"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3" name="Picture 73"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4" name="Picture 72"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5" name="Picture 71"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6" name="Picture 70"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7" name="Picture 6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8" name="Picture 6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9" name="Picture 6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0" name="Picture 6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1" name="Picture 6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2" name="Picture 6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3" name="Picture 6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4" name="Picture 91"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5" name="Picture 90"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6" name="Picture 89"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7" name="Picture 88"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8" name="Picture 87"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79" name="Picture 86"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80" name="Picture 85"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1" name="Picture 84"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2" name="Picture 83"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3" name="Picture 82"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4" name="Picture 81"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5" name="Picture 80"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6" name="Picture 79"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7" name="Picture 78"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8" name="Picture 77"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89" name="Picture 76"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90" name="Picture 10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1" name="Picture 10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2" name="Picture 10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3" name="Picture 10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4" name="Picture 10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5" name="Picture 10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6" name="Picture 10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7" name="Picture 10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8" name="Picture 9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99" name="Picture 9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00" name="Picture 9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1" name="Picture 9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2" name="Picture 95"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3" name="Picture 94"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4" name="Picture 93"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5" name="Picture 92"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6" name="Picture 13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7" name="Picture 13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8" name="Picture 13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9" name="Picture 13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0" name="Picture 12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1" name="Picture 12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2" name="Picture 12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3" name="Picture 12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4" name="Picture 12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5" name="Picture 12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6" name="Picture 12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7" name="Picture 12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8" name="Picture 12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9" name="Picture 12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0" name="Picture 11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1" name="Picture 11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2" name="Picture 11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3" name="Picture 11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4" name="Picture 11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5" name="Picture 11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6" name="Picture 15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7" name="Picture 15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8" name="Picture 15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9" name="Picture 15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0" name="Picture 14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1" name="Picture 14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2" name="Picture 14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3" name="Picture 14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4" name="Picture 14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5" name="Picture 14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6" name="Picture 14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7" name="Picture 14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8" name="Picture 14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9" name="Picture 14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0" name="Picture 13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1" name="Picture 13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2" name="Picture 13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3" name="Picture 13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4" name="Picture 13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5" name="Picture 13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6" name="Picture 177"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7" name="Picture 176"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8" name="Picture 175"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49" name="Picture 174"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50" name="Picture 173"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1" name="Picture 172"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2" name="Picture 171"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3" name="Picture 170"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4" name="Picture 169"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5" name="Picture 168"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6" name="Picture 167"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7" name="Picture 166"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8" name="Picture 165"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59" name="Picture 164"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60" name="Picture 163"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1" name="Picture 162"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2" name="Picture 161"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3" name="Picture 160"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4" name="Picture 159"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5" name="Picture 158"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6" name="Picture 157"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7" name="Picture 156"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8" name="Picture 155"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69" name="Picture 154"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70" name="Picture 326"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1" name="Picture 325"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2" name="Picture 324"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3" name="Picture 323"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4" name="Picture 322"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5" name="Picture 321"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6" name="Picture 320"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7" name="Picture 319"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8" name="Picture 318"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9" name="Picture 317"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0" name="Picture 316"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1" name="Picture 315"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2" name="Picture 314"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3" name="Picture 313"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4" name="Picture 312"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5" name="Picture 311"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6" name="Picture 310"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7" name="Picture 309"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8" name="Picture 308"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9" name="Picture 307"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0" name="Picture 306"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1" name="Picture 305"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2" name="Picture 304"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3" name="Picture 303"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4" name="Picture 302"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5" name="Picture 301"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6" name="Picture 300"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7" name="Picture 299"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8" name="Picture 391"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9" name="Picture 390"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0" name="Picture 389"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1" name="Picture 388"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2" name="Picture 387"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3" name="Picture 386"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4" name="Picture 385"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5" name="Picture 384"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6" name="Picture 288"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7" name="Picture 287"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8" name="Picture 286" hidden="1"/>
          <p:cNvPicPr preferRelativeResize="0">
            <a:picLocks noChangeArrowheads="1" noChangeShapeType="1"/>
          </p:cNvPicPr>
          <p:nvPr/>
        </p:nvPicPr>
        <p:blipFill>
          <a:blip r:embed="rId1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9" name="Picture 285" hidden="1"/>
          <p:cNvPicPr preferRelativeResize="0">
            <a:picLocks noChangeArrowheads="1" noChangeShapeType="1"/>
          </p:cNvPicPr>
          <p:nvPr/>
        </p:nvPicPr>
        <p:blipFill>
          <a:blip r:embed="rId1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0" name="Picture 284" hidden="1"/>
          <p:cNvPicPr preferRelativeResize="0">
            <a:picLocks noChangeArrowheads="1" noChangeShapeType="1"/>
          </p:cNvPicPr>
          <p:nvPr/>
        </p:nvPicPr>
        <p:blipFill>
          <a:blip r:embed="rId1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1" name="Picture 283" hidden="1"/>
          <p:cNvPicPr preferRelativeResize="0">
            <a:picLocks noChangeArrowheads="1" noChangeShapeType="1"/>
          </p:cNvPicPr>
          <p:nvPr/>
        </p:nvPicPr>
        <p:blipFill>
          <a:blip r:embed="rId1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2" name="Picture 282" hidden="1"/>
          <p:cNvPicPr preferRelativeResize="0">
            <a:picLocks noChangeArrowheads="1" noChangeShapeType="1"/>
          </p:cNvPicPr>
          <p:nvPr/>
        </p:nvPicPr>
        <p:blipFill>
          <a:blip r:embed="rId1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3" name="Picture 281" hidden="1"/>
          <p:cNvPicPr preferRelativeResize="0">
            <a:picLocks noChangeArrowheads="1" noChangeShapeType="1"/>
          </p:cNvPicPr>
          <p:nvPr/>
        </p:nvPicPr>
        <p:blipFill>
          <a:blip r:embed="rId1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4" name="Picture 280" hidden="1"/>
          <p:cNvPicPr preferRelativeResize="0">
            <a:picLocks noChangeArrowheads="1" noChangeShapeType="1"/>
          </p:cNvPicPr>
          <p:nvPr/>
        </p:nvPicPr>
        <p:blipFill>
          <a:blip r:embed="rId1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5" name="Picture 279" hidden="1"/>
          <p:cNvPicPr preferRelativeResize="0">
            <a:picLocks noChangeArrowheads="1" noChangeShapeType="1"/>
          </p:cNvPicPr>
          <p:nvPr/>
        </p:nvPicPr>
        <p:blipFill>
          <a:blip r:embed="rId1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6" name="Picture 278" hidden="1"/>
          <p:cNvPicPr preferRelativeResize="0">
            <a:picLocks noChangeArrowheads="1" noChangeShapeType="1"/>
          </p:cNvPicPr>
          <p:nvPr/>
        </p:nvPicPr>
        <p:blipFill>
          <a:blip r:embed="rId1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7" name="Picture 277" hidden="1"/>
          <p:cNvPicPr preferRelativeResize="0">
            <a:picLocks noChangeArrowheads="1" noChangeShapeType="1"/>
          </p:cNvPicPr>
          <p:nvPr/>
        </p:nvPicPr>
        <p:blipFill>
          <a:blip r:embed="rId1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8" name="Picture 247" hidden="1"/>
          <p:cNvPicPr preferRelativeResize="0">
            <a:picLocks noChangeArrowheads="1" noChangeShapeType="1"/>
          </p:cNvPicPr>
          <p:nvPr/>
        </p:nvPicPr>
        <p:blipFill>
          <a:blip r:embed="rId1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9" name="Picture 246" hidden="1"/>
          <p:cNvPicPr preferRelativeResize="0">
            <a:picLocks noChangeArrowheads="1" noChangeShapeType="1"/>
          </p:cNvPicPr>
          <p:nvPr/>
        </p:nvPicPr>
        <p:blipFill>
          <a:blip r:embed="rId1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0" name="Picture 245" hidden="1"/>
          <p:cNvPicPr preferRelativeResize="0">
            <a:picLocks noChangeArrowheads="1" noChangeShapeType="1"/>
          </p:cNvPicPr>
          <p:nvPr/>
        </p:nvPicPr>
        <p:blipFill>
          <a:blip r:embed="rId1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1" name="Picture 244" hidden="1"/>
          <p:cNvPicPr preferRelativeResize="0">
            <a:picLocks noChangeArrowheads="1" noChangeShapeType="1"/>
          </p:cNvPicPr>
          <p:nvPr/>
        </p:nvPicPr>
        <p:blipFill>
          <a:blip r:embed="rId1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2" name="Picture 243" hidden="1"/>
          <p:cNvPicPr preferRelativeResize="0">
            <a:picLocks noChangeArrowheads="1" noChangeShapeType="1"/>
          </p:cNvPicPr>
          <p:nvPr/>
        </p:nvPicPr>
        <p:blipFill>
          <a:blip r:embed="rId1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3" name="Picture 242" hidden="1"/>
          <p:cNvPicPr preferRelativeResize="0">
            <a:picLocks noChangeArrowheads="1" noChangeShapeType="1"/>
          </p:cNvPicPr>
          <p:nvPr/>
        </p:nvPicPr>
        <p:blipFill>
          <a:blip r:embed="rId1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4" name="Picture 241" hidden="1"/>
          <p:cNvPicPr preferRelativeResize="0">
            <a:picLocks noChangeArrowheads="1" noChangeShapeType="1"/>
          </p:cNvPicPr>
          <p:nvPr/>
        </p:nvPicPr>
        <p:blipFill>
          <a:blip r:embed="rId1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5" name="Picture 240" hidden="1"/>
          <p:cNvPicPr preferRelativeResize="0">
            <a:picLocks noChangeArrowheads="1" noChangeShapeType="1"/>
          </p:cNvPicPr>
          <p:nvPr/>
        </p:nvPicPr>
        <p:blipFill>
          <a:blip r:embed="rId1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6" name="Picture 239" hidden="1"/>
          <p:cNvPicPr preferRelativeResize="0">
            <a:picLocks noChangeArrowheads="1" noChangeShapeType="1"/>
          </p:cNvPicPr>
          <p:nvPr/>
        </p:nvPicPr>
        <p:blipFill>
          <a:blip r:embed="rId1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7" name="Picture 238" hidden="1"/>
          <p:cNvPicPr preferRelativeResize="0">
            <a:picLocks noChangeArrowheads="1" noChangeShapeType="1"/>
          </p:cNvPicPr>
          <p:nvPr/>
        </p:nvPicPr>
        <p:blipFill>
          <a:blip r:embed="rId1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8" name="Picture 237" hidden="1"/>
          <p:cNvPicPr preferRelativeResize="0">
            <a:picLocks noChangeArrowheads="1" noChangeShapeType="1"/>
          </p:cNvPicPr>
          <p:nvPr/>
        </p:nvPicPr>
        <p:blipFill>
          <a:blip r:embed="rId1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9" name="Picture 236" hidden="1"/>
          <p:cNvPicPr preferRelativeResize="0">
            <a:picLocks noChangeArrowheads="1" noChangeShapeType="1"/>
          </p:cNvPicPr>
          <p:nvPr/>
        </p:nvPicPr>
        <p:blipFill>
          <a:blip r:embed="rId1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0" name="Picture 235" hidden="1"/>
          <p:cNvPicPr preferRelativeResize="0">
            <a:picLocks noChangeArrowheads="1" noChangeShapeType="1"/>
          </p:cNvPicPr>
          <p:nvPr/>
        </p:nvPicPr>
        <p:blipFill>
          <a:blip r:embed="rId1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1" name="Picture 234" hidden="1"/>
          <p:cNvPicPr preferRelativeResize="0">
            <a:picLocks noChangeArrowheads="1" noChangeShapeType="1"/>
          </p:cNvPicPr>
          <p:nvPr/>
        </p:nvPicPr>
        <p:blipFill>
          <a:blip r:embed="rId1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2" name="Picture 256" hidden="1"/>
          <p:cNvPicPr preferRelativeResize="0">
            <a:picLocks noChangeArrowheads="1" noChangeShapeType="1"/>
          </p:cNvPicPr>
          <p:nvPr/>
        </p:nvPicPr>
        <p:blipFill>
          <a:blip r:embed="rId14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3" name="Picture 255" hidden="1"/>
          <p:cNvPicPr preferRelativeResize="0">
            <a:picLocks noChangeArrowheads="1" noChangeShapeType="1"/>
          </p:cNvPicPr>
          <p:nvPr/>
        </p:nvPicPr>
        <p:blipFill>
          <a:blip r:embed="rId14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4" name="Picture 254" hidden="1"/>
          <p:cNvPicPr preferRelativeResize="0">
            <a:picLocks noChangeArrowheads="1" noChangeShapeType="1"/>
          </p:cNvPicPr>
          <p:nvPr/>
        </p:nvPicPr>
        <p:blipFill>
          <a:blip r:embed="rId143">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5" name="Picture 253" hidden="1"/>
          <p:cNvPicPr preferRelativeResize="0">
            <a:picLocks noChangeArrowheads="1" noChangeShapeType="1"/>
          </p:cNvPicPr>
          <p:nvPr/>
        </p:nvPicPr>
        <p:blipFill>
          <a:blip r:embed="rId144">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6" name="Picture 252" hidden="1"/>
          <p:cNvPicPr preferRelativeResize="0">
            <a:picLocks noChangeArrowheads="1" noChangeShapeType="1"/>
          </p:cNvPicPr>
          <p:nvPr/>
        </p:nvPicPr>
        <p:blipFill>
          <a:blip r:embed="rId145">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7" name="Picture 251" hidden="1"/>
          <p:cNvPicPr preferRelativeResize="0">
            <a:picLocks noChangeArrowheads="1" noChangeShapeType="1"/>
          </p:cNvPicPr>
          <p:nvPr/>
        </p:nvPicPr>
        <p:blipFill>
          <a:blip r:embed="rId146">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8" name="Picture 250" hidden="1"/>
          <p:cNvPicPr preferRelativeResize="0">
            <a:picLocks noChangeArrowheads="1" noChangeShapeType="1"/>
          </p:cNvPicPr>
          <p:nvPr/>
        </p:nvPicPr>
        <p:blipFill>
          <a:blip r:embed="rId147">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39" name="Picture 249" hidden="1"/>
          <p:cNvPicPr preferRelativeResize="0">
            <a:picLocks noChangeArrowheads="1" noChangeShapeType="1"/>
          </p:cNvPicPr>
          <p:nvPr/>
        </p:nvPicPr>
        <p:blipFill>
          <a:blip r:embed="rId148">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40" name="Picture 248" hidden="1"/>
          <p:cNvPicPr preferRelativeResize="0">
            <a:picLocks noChangeArrowheads="1" noChangeShapeType="1"/>
          </p:cNvPicPr>
          <p:nvPr/>
        </p:nvPicPr>
        <p:blipFill>
          <a:blip r:embed="rId149">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1" name="Picture 193" hidden="1"/>
          <p:cNvPicPr preferRelativeResize="0">
            <a:picLocks noChangeArrowheads="1" noChangeShapeType="1"/>
          </p:cNvPicPr>
          <p:nvPr/>
        </p:nvPicPr>
        <p:blipFill>
          <a:blip r:embed="rId150">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2" name="Picture 194" hidden="1"/>
          <p:cNvPicPr preferRelativeResize="0">
            <a:picLocks noChangeArrowheads="1" noChangeShapeType="1"/>
          </p:cNvPicPr>
          <p:nvPr/>
        </p:nvPicPr>
        <p:blipFill>
          <a:blip r:embed="rId151">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3" name="Picture 195" hidden="1"/>
          <p:cNvPicPr preferRelativeResize="0">
            <a:picLocks noChangeArrowheads="1" noChangeShapeType="1"/>
          </p:cNvPicPr>
          <p:nvPr/>
        </p:nvPicPr>
        <p:blipFill>
          <a:blip r:embed="rId152">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4" name="Picture 196" hidden="1"/>
          <p:cNvPicPr preferRelativeResize="0">
            <a:picLocks noChangeArrowheads="1" noChangeShapeType="1"/>
          </p:cNvPicPr>
          <p:nvPr/>
        </p:nvPicPr>
        <p:blipFill>
          <a:blip r:embed="rId153">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5" name="Picture 197" hidden="1"/>
          <p:cNvPicPr preferRelativeResize="0">
            <a:picLocks noChangeArrowheads="1" noChangeShapeType="1"/>
          </p:cNvPicPr>
          <p:nvPr/>
        </p:nvPicPr>
        <p:blipFill>
          <a:blip r:embed="rId154">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6" name="Picture 198" hidden="1"/>
          <p:cNvPicPr preferRelativeResize="0">
            <a:picLocks noChangeArrowheads="1" noChangeShapeType="1"/>
          </p:cNvPicPr>
          <p:nvPr/>
        </p:nvPicPr>
        <p:blipFill>
          <a:blip r:embed="rId155">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7" name="Picture 199" hidden="1"/>
          <p:cNvPicPr preferRelativeResize="0">
            <a:picLocks noChangeArrowheads="1" noChangeShapeType="1"/>
          </p:cNvPicPr>
          <p:nvPr/>
        </p:nvPicPr>
        <p:blipFill>
          <a:blip r:embed="rId156">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8" name="Picture 200" hidden="1"/>
          <p:cNvPicPr preferRelativeResize="0">
            <a:picLocks noChangeArrowheads="1" noChangeShapeType="1"/>
          </p:cNvPicPr>
          <p:nvPr/>
        </p:nvPicPr>
        <p:blipFill>
          <a:blip r:embed="rId157">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49" name="Picture 201" hidden="1"/>
          <p:cNvPicPr preferRelativeResize="0">
            <a:picLocks noChangeArrowheads="1" noChangeShapeType="1"/>
          </p:cNvPicPr>
          <p:nvPr/>
        </p:nvPicPr>
        <p:blipFill>
          <a:blip r:embed="rId158">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50" name="Picture 202" hidden="1"/>
          <p:cNvPicPr preferRelativeResize="0">
            <a:picLocks noChangeArrowheads="1" noChangeShapeType="1"/>
          </p:cNvPicPr>
          <p:nvPr/>
        </p:nvPicPr>
        <p:blipFill>
          <a:blip r:embed="rId159">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1" name="Picture 203" hidden="1"/>
          <p:cNvPicPr preferRelativeResize="0">
            <a:picLocks noChangeArrowheads="1" noChangeShapeType="1"/>
          </p:cNvPicPr>
          <p:nvPr/>
        </p:nvPicPr>
        <p:blipFill>
          <a:blip r:embed="rId160">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2" name="Picture 204" hidden="1"/>
          <p:cNvPicPr preferRelativeResize="0">
            <a:picLocks noChangeArrowheads="1" noChangeShapeType="1"/>
          </p:cNvPicPr>
          <p:nvPr/>
        </p:nvPicPr>
        <p:blipFill>
          <a:blip r:embed="rId161">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3" name="Picture 205" hidden="1"/>
          <p:cNvPicPr preferRelativeResize="0">
            <a:picLocks noChangeArrowheads="1" noChangeShapeType="1"/>
          </p:cNvPicPr>
          <p:nvPr/>
        </p:nvPicPr>
        <p:blipFill>
          <a:blip r:embed="rId162">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4" name="Picture 206" hidden="1"/>
          <p:cNvPicPr preferRelativeResize="0">
            <a:picLocks noChangeArrowheads="1" noChangeShapeType="1"/>
          </p:cNvPicPr>
          <p:nvPr/>
        </p:nvPicPr>
        <p:blipFill>
          <a:blip r:embed="rId163">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5" name="Picture 233" hidden="1"/>
          <p:cNvPicPr preferRelativeResize="0">
            <a:picLocks noChangeArrowheads="1" noChangeShapeType="1"/>
          </p:cNvPicPr>
          <p:nvPr/>
        </p:nvPicPr>
        <p:blipFill>
          <a:blip r:embed="rId164">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6" name="Picture 232" hidden="1"/>
          <p:cNvPicPr preferRelativeResize="0">
            <a:picLocks noChangeArrowheads="1" noChangeShapeType="1"/>
          </p:cNvPicPr>
          <p:nvPr/>
        </p:nvPicPr>
        <p:blipFill>
          <a:blip r:embed="rId165">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7" name="Picture 231" hidden="1"/>
          <p:cNvPicPr preferRelativeResize="0">
            <a:picLocks noChangeArrowheads="1" noChangeShapeType="1"/>
          </p:cNvPicPr>
          <p:nvPr/>
        </p:nvPicPr>
        <p:blipFill>
          <a:blip r:embed="rId166">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8" name="Picture 230" hidden="1"/>
          <p:cNvPicPr preferRelativeResize="0">
            <a:picLocks noChangeArrowheads="1" noChangeShapeType="1"/>
          </p:cNvPicPr>
          <p:nvPr/>
        </p:nvPicPr>
        <p:blipFill>
          <a:blip r:embed="rId167">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2259" name="Picture 229" hidden="1"/>
          <p:cNvPicPr preferRelativeResize="0">
            <a:picLocks noChangeArrowheads="1" noChangeShapeType="1"/>
          </p:cNvPicPr>
          <p:nvPr/>
        </p:nvPicPr>
        <p:blipFill>
          <a:blip r:embed="rId168">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5719564" y="883196"/>
            <a:ext cx="4464496" cy="4708981"/>
          </a:xfrm>
          <a:prstGeom prst="rect">
            <a:avLst/>
          </a:prstGeom>
          <a:noFill/>
        </p:spPr>
        <p:txBody>
          <a:bodyPr wrap="square" rtlCol="0">
            <a:spAutoFit/>
          </a:bodyPr>
          <a:lstStyle/>
          <a:p>
            <a:pPr algn="just"/>
            <a:r>
              <a:rPr lang="cs-CZ" b="0" dirty="0" smtClean="0">
                <a:latin typeface="Arial" pitchFamily="34" charset="0"/>
                <a:cs typeface="Arial" pitchFamily="34" charset="0"/>
              </a:rPr>
              <a:t>Příprava starších a mladších žáků probíhala na několik frontách. Ve </a:t>
            </a:r>
            <a:r>
              <a:rPr lang="cs-CZ" b="0" dirty="0" err="1" smtClean="0">
                <a:latin typeface="Arial" pitchFamily="34" charset="0"/>
                <a:cs typeface="Arial" pitchFamily="34" charset="0"/>
              </a:rPr>
              <a:t>Štětí</a:t>
            </a:r>
            <a:r>
              <a:rPr lang="cs-CZ" b="0" dirty="0" smtClean="0">
                <a:latin typeface="Arial" pitchFamily="34" charset="0"/>
                <a:cs typeface="Arial" pitchFamily="34" charset="0"/>
              </a:rPr>
              <a:t> se trénovalo v tělocvičnách a venku  na umělé trávě 2.ZŠ. V době jarních prázdnin, tak jako každý rok, se jelo do sloupu v Čechách. Zápasová část byla největší na turnaji </a:t>
            </a:r>
            <a:r>
              <a:rPr lang="cs-CZ" b="0" dirty="0" err="1" smtClean="0">
                <a:latin typeface="Arial" pitchFamily="34" charset="0"/>
                <a:cs typeface="Arial" pitchFamily="34" charset="0"/>
              </a:rPr>
              <a:t>Gazzasport</a:t>
            </a:r>
            <a:r>
              <a:rPr lang="cs-CZ" b="0" dirty="0" smtClean="0">
                <a:latin typeface="Arial" pitchFamily="34" charset="0"/>
                <a:cs typeface="Arial" pitchFamily="34" charset="0"/>
              </a:rPr>
              <a:t> na umělé trávě na Mělníku, i když zde je nutno poznamenat, že často docházelo k rušení zápasů a přesunu na jiný termín. Důvodem byly nemoci hráčů našich soupeřů, i když si myslíme, že ne vždy to byl ten hlavní důvod. Hráli se se také další přípravné zápasy a to hlavně na soustředění a jednou si starší žáci vyjeli i do Lovosic. Trenérské obsazení žádných změn nedoznalo. Zlepšit podzimní postavení starších žáků  po podzimu zkusí trenéři Zdeněk </a:t>
            </a:r>
            <a:r>
              <a:rPr lang="cs-CZ" b="0" dirty="0" err="1" smtClean="0">
                <a:latin typeface="Arial" pitchFamily="34" charset="0"/>
                <a:cs typeface="Arial" pitchFamily="34" charset="0"/>
              </a:rPr>
              <a:t>Németh</a:t>
            </a:r>
            <a:r>
              <a:rPr lang="cs-CZ" b="0" dirty="0" smtClean="0">
                <a:latin typeface="Arial" pitchFamily="34" charset="0"/>
                <a:cs typeface="Arial" pitchFamily="34" charset="0"/>
              </a:rPr>
              <a:t> a René hrdlička. Do svého týmu přizvali několik posil z </a:t>
            </a:r>
            <a:r>
              <a:rPr lang="cs-CZ" b="0" dirty="0" err="1" smtClean="0">
                <a:latin typeface="Arial" pitchFamily="34" charset="0"/>
                <a:cs typeface="Arial" pitchFamily="34" charset="0"/>
              </a:rPr>
              <a:t>Hoštky</a:t>
            </a:r>
            <a:r>
              <a:rPr lang="cs-CZ" b="0" dirty="0" smtClean="0">
                <a:latin typeface="Arial" pitchFamily="34" charset="0"/>
                <a:cs typeface="Arial" pitchFamily="34" charset="0"/>
              </a:rPr>
              <a:t>. Mezi to největší patří Tomáš </a:t>
            </a:r>
            <a:r>
              <a:rPr lang="cs-CZ" b="0" dirty="0" err="1" smtClean="0">
                <a:latin typeface="Arial" pitchFamily="34" charset="0"/>
                <a:cs typeface="Arial" pitchFamily="34" charset="0"/>
              </a:rPr>
              <a:t>Dopater</a:t>
            </a:r>
            <a:r>
              <a:rPr lang="cs-CZ" b="0" dirty="0" smtClean="0">
                <a:latin typeface="Arial" pitchFamily="34" charset="0"/>
                <a:cs typeface="Arial" pitchFamily="34" charset="0"/>
              </a:rPr>
              <a:t>, který je věkem sice ještě žák, ale své fotbalové vlohy rozvíjí už o kategorii výše. Ve zmiňovaném turnaji se starším žákům moc nedařilo. Obsadili 7. místo, když jediný vítězný zápas zaznamenali  proti ženám FC Mělník. Připsali si na své konto i jedno kontumační vítězství nad  Slaným.  Úspěšní nebyli ani mladší žáci, kteří na Mělníku prohráli všechny 3 zápasy. Mužstva hrála i halový turnaj o pohár předsedy Okresního fotbalového svazu. Svoji mistrovskou soutěž na jaře zahájili žáci po dospělých jako druzí, ale zatím ani jednou nebodovali.  Držme jim palce a věřme, že úspěšné výsledky se při poctivém trénování dostaví.</a:t>
            </a:r>
          </a:p>
        </p:txBody>
      </p:sp>
      <p:sp>
        <p:nvSpPr>
          <p:cNvPr id="13" name="TextovéPole 12"/>
          <p:cNvSpPr txBox="1"/>
          <p:nvPr/>
        </p:nvSpPr>
        <p:spPr>
          <a:xfrm>
            <a:off x="5863580" y="91108"/>
            <a:ext cx="4320480" cy="646331"/>
          </a:xfrm>
          <a:prstGeom prst="rect">
            <a:avLst/>
          </a:prstGeom>
          <a:blipFill dpi="0" rotWithShape="1">
            <a:blip r:embed="rId3" cstate="print">
              <a:alphaModFix amt="24000"/>
            </a:blip>
            <a:srcRect/>
            <a:stretch>
              <a:fillRect/>
            </a:stretch>
          </a:blipFill>
        </p:spPr>
        <p:txBody>
          <a:bodyPr wrap="square" rtlCol="0">
            <a:spAutoFit/>
          </a:bodyPr>
          <a:lstStyle/>
          <a:p>
            <a:pPr algn="ctr"/>
            <a:r>
              <a:rPr lang="cs-CZ" sz="1800" u="sng" dirty="0" smtClean="0">
                <a:solidFill>
                  <a:schemeClr val="accent2">
                    <a:lumMod val="50000"/>
                  </a:schemeClr>
                </a:solidFill>
                <a:latin typeface="Dutch801 XBd BT" pitchFamily="18" charset="0"/>
              </a:rPr>
              <a:t>Bohatý program starších a mladších žáků  po dobu zimní přestávky</a:t>
            </a:r>
          </a:p>
        </p:txBody>
      </p:sp>
      <p:pic>
        <p:nvPicPr>
          <p:cNvPr id="14" name="Picture 1"/>
          <p:cNvPicPr>
            <a:picLocks noChangeAspect="1" noChangeArrowheads="1"/>
          </p:cNvPicPr>
          <p:nvPr/>
        </p:nvPicPr>
        <p:blipFill>
          <a:blip r:embed="rId4" cstate="print"/>
          <a:srcRect/>
          <a:stretch>
            <a:fillRect/>
          </a:stretch>
        </p:blipFill>
        <p:spPr bwMode="auto">
          <a:xfrm>
            <a:off x="6511652" y="5707732"/>
            <a:ext cx="2664296" cy="1224136"/>
          </a:xfrm>
          <a:prstGeom prst="rect">
            <a:avLst/>
          </a:prstGeom>
          <a:noFill/>
          <a:ln w="9525">
            <a:noFill/>
            <a:miter lim="800000"/>
            <a:headEnd/>
            <a:tailEnd/>
          </a:ln>
        </p:spPr>
      </p:pic>
      <p:sp>
        <p:nvSpPr>
          <p:cNvPr id="5" name="TextovéPole 4"/>
          <p:cNvSpPr txBox="1"/>
          <p:nvPr/>
        </p:nvSpPr>
        <p:spPr>
          <a:xfrm>
            <a:off x="102940" y="940683"/>
            <a:ext cx="4536504" cy="2246769"/>
          </a:xfrm>
          <a:prstGeom prst="rect">
            <a:avLst/>
          </a:prstGeom>
          <a:solidFill>
            <a:srgbClr val="99FF66"/>
          </a:solidFill>
        </p:spPr>
        <p:txBody>
          <a:bodyPr wrap="square" rtlCol="0">
            <a:spAutoFit/>
          </a:bodyPr>
          <a:lstStyle/>
          <a:p>
            <a:pPr algn="ctr"/>
            <a:r>
              <a:rPr lang="cs-CZ" sz="2400" dirty="0" smtClean="0">
                <a:solidFill>
                  <a:srgbClr val="990033"/>
                </a:solidFill>
                <a:effectLst>
                  <a:outerShdw blurRad="38100" dist="38100" dir="2700000" algn="tl">
                    <a:srgbClr val="000000">
                      <a:alpha val="43137"/>
                    </a:srgbClr>
                  </a:outerShdw>
                </a:effectLst>
                <a:latin typeface="Lucida Sans" pitchFamily="34" charset="0"/>
              </a:rPr>
              <a:t>FK Rumburk– SK </a:t>
            </a:r>
            <a:r>
              <a:rPr lang="cs-CZ" sz="2400" dirty="0" err="1" smtClean="0">
                <a:solidFill>
                  <a:srgbClr val="990033"/>
                </a:solidFill>
                <a:effectLst>
                  <a:outerShdw blurRad="38100" dist="38100" dir="2700000" algn="tl">
                    <a:srgbClr val="000000">
                      <a:alpha val="43137"/>
                    </a:srgbClr>
                  </a:outerShdw>
                </a:effectLst>
                <a:latin typeface="Lucida Sans" pitchFamily="34" charset="0"/>
              </a:rPr>
              <a:t>Štětí</a:t>
            </a:r>
            <a:endParaRPr lang="cs-CZ" sz="2400" dirty="0" smtClean="0">
              <a:solidFill>
                <a:srgbClr val="990033"/>
              </a:solidFill>
              <a:effectLst>
                <a:outerShdw blurRad="38100" dist="38100" dir="2700000" algn="tl">
                  <a:srgbClr val="000000">
                    <a:alpha val="43137"/>
                  </a:srgbClr>
                </a:outerShdw>
              </a:effectLst>
              <a:latin typeface="Lucida Sans" pitchFamily="34" charset="0"/>
            </a:endParaRPr>
          </a:p>
          <a:p>
            <a:pPr algn="ctr"/>
            <a:r>
              <a:rPr lang="cs-CZ" sz="2000" dirty="0" smtClean="0">
                <a:solidFill>
                  <a:srgbClr val="990033"/>
                </a:solidFill>
                <a:effectLst>
                  <a:outerShdw blurRad="38100" dist="38100" dir="2700000" algn="tl">
                    <a:srgbClr val="000000">
                      <a:alpha val="43137"/>
                    </a:srgbClr>
                  </a:outerShdw>
                </a:effectLst>
                <a:latin typeface="Lucida Sans" pitchFamily="34" charset="0"/>
              </a:rPr>
              <a:t>3:2(0:1)</a:t>
            </a:r>
            <a:r>
              <a:rPr lang="cs-CZ" sz="1400" dirty="0" smtClean="0">
                <a:solidFill>
                  <a:srgbClr val="990033"/>
                </a:solidFill>
                <a:effectLst>
                  <a:outerShdw blurRad="38100" dist="38100" dir="2700000" algn="tl">
                    <a:srgbClr val="000000">
                      <a:alpha val="43137"/>
                    </a:srgbClr>
                  </a:outerShdw>
                </a:effectLst>
                <a:latin typeface="Lucida Sans" pitchFamily="34" charset="0"/>
              </a:rPr>
              <a:t>  6.9.2014 3.hrací kolo </a:t>
            </a:r>
          </a:p>
          <a:p>
            <a:r>
              <a:rPr lang="cs-CZ" b="0" u="sng" dirty="0" smtClean="0">
                <a:latin typeface="Arial" pitchFamily="34" charset="0"/>
                <a:cs typeface="Arial" pitchFamily="34" charset="0"/>
              </a:rPr>
              <a:t>Branky:</a:t>
            </a:r>
            <a:r>
              <a:rPr lang="cs-CZ" b="0" dirty="0" smtClean="0">
                <a:latin typeface="Arial" pitchFamily="34" charset="0"/>
                <a:cs typeface="Arial" pitchFamily="34" charset="0"/>
              </a:rPr>
              <a:t>    Stejskal 1, </a:t>
            </a:r>
            <a:r>
              <a:rPr lang="cs-CZ" b="0" dirty="0" err="1" smtClean="0">
                <a:latin typeface="Arial" pitchFamily="34" charset="0"/>
                <a:cs typeface="Arial" pitchFamily="34" charset="0"/>
              </a:rPr>
              <a:t>Rejman</a:t>
            </a:r>
            <a:r>
              <a:rPr lang="cs-CZ" b="0" dirty="0" smtClean="0">
                <a:latin typeface="Arial" pitchFamily="34" charset="0"/>
                <a:cs typeface="Arial" pitchFamily="34" charset="0"/>
              </a:rPr>
              <a:t> 2</a:t>
            </a:r>
          </a:p>
          <a:p>
            <a:r>
              <a:rPr lang="cs-CZ" b="0" u="sng" dirty="0" smtClean="0">
                <a:latin typeface="Arial" pitchFamily="34" charset="0"/>
                <a:cs typeface="Arial" pitchFamily="34" charset="0"/>
              </a:rPr>
              <a:t>Sestava:</a:t>
            </a:r>
            <a:r>
              <a:rPr lang="cs-CZ" b="0" dirty="0" smtClean="0">
                <a:latin typeface="Arial" pitchFamily="34" charset="0"/>
                <a:cs typeface="Arial" pitchFamily="34" charset="0"/>
              </a:rPr>
              <a:t> </a:t>
            </a:r>
            <a:r>
              <a:rPr lang="cs-CZ" b="0" dirty="0" err="1" smtClean="0">
                <a:latin typeface="Arial" pitchFamily="34" charset="0"/>
                <a:cs typeface="Arial" pitchFamily="34" charset="0"/>
              </a:rPr>
              <a:t>Michovský</a:t>
            </a:r>
            <a:r>
              <a:rPr lang="cs-CZ" b="0" dirty="0" smtClean="0">
                <a:latin typeface="Arial" pitchFamily="34" charset="0"/>
                <a:cs typeface="Arial" pitchFamily="34" charset="0"/>
              </a:rPr>
              <a:t>-</a:t>
            </a:r>
            <a:r>
              <a:rPr lang="cs-CZ" b="0" dirty="0" err="1" smtClean="0">
                <a:latin typeface="Arial" pitchFamily="34" charset="0"/>
                <a:cs typeface="Arial" pitchFamily="34" charset="0"/>
              </a:rPr>
              <a:t>Ransdorf</a:t>
            </a:r>
            <a:r>
              <a:rPr lang="cs-CZ" b="0" dirty="0" smtClean="0">
                <a:latin typeface="Arial" pitchFamily="34" charset="0"/>
                <a:cs typeface="Arial" pitchFamily="34" charset="0"/>
              </a:rPr>
              <a:t>, Šimral, </a:t>
            </a:r>
            <a:r>
              <a:rPr lang="cs-CZ" b="0" dirty="0" err="1" smtClean="0">
                <a:latin typeface="Arial" pitchFamily="34" charset="0"/>
                <a:cs typeface="Arial" pitchFamily="34" charset="0"/>
              </a:rPr>
              <a:t>Šmidrkal</a:t>
            </a:r>
            <a:r>
              <a:rPr lang="cs-CZ" b="0" dirty="0" smtClean="0">
                <a:latin typeface="Arial" pitchFamily="34" charset="0"/>
                <a:cs typeface="Arial" pitchFamily="34" charset="0"/>
              </a:rPr>
              <a:t>, </a:t>
            </a:r>
          </a:p>
          <a:p>
            <a:r>
              <a:rPr lang="cs-CZ" b="0" dirty="0" smtClean="0">
                <a:latin typeface="Arial" pitchFamily="34" charset="0"/>
                <a:cs typeface="Arial" pitchFamily="34" charset="0"/>
              </a:rPr>
              <a:t>               </a:t>
            </a:r>
            <a:r>
              <a:rPr lang="cs-CZ" b="0" dirty="0" err="1" smtClean="0">
                <a:latin typeface="Arial" pitchFamily="34" charset="0"/>
                <a:cs typeface="Arial" pitchFamily="34" charset="0"/>
              </a:rPr>
              <a:t>Poráč</a:t>
            </a:r>
            <a:r>
              <a:rPr lang="cs-CZ" b="0" dirty="0" smtClean="0">
                <a:latin typeface="Arial" pitchFamily="34" charset="0"/>
                <a:cs typeface="Arial" pitchFamily="34" charset="0"/>
              </a:rPr>
              <a:t>(59. Mencl)-</a:t>
            </a:r>
            <a:r>
              <a:rPr lang="cs-CZ" b="0" dirty="0" err="1" smtClean="0">
                <a:latin typeface="Arial" pitchFamily="34" charset="0"/>
                <a:cs typeface="Arial" pitchFamily="34" charset="0"/>
              </a:rPr>
              <a:t>Kucler</a:t>
            </a:r>
            <a:r>
              <a:rPr lang="cs-CZ" b="0" dirty="0" smtClean="0">
                <a:latin typeface="Arial" pitchFamily="34" charset="0"/>
                <a:cs typeface="Arial" pitchFamily="34" charset="0"/>
              </a:rPr>
              <a:t>, Slanička, </a:t>
            </a:r>
          </a:p>
          <a:p>
            <a:r>
              <a:rPr lang="cs-CZ" b="0" dirty="0" smtClean="0">
                <a:latin typeface="Arial" pitchFamily="34" charset="0"/>
                <a:cs typeface="Arial" pitchFamily="34" charset="0"/>
              </a:rPr>
              <a:t>               </a:t>
            </a:r>
            <a:r>
              <a:rPr lang="cs-CZ" b="0" dirty="0" err="1" smtClean="0">
                <a:latin typeface="Arial" pitchFamily="34" charset="0"/>
                <a:cs typeface="Arial" pitchFamily="34" charset="0"/>
              </a:rPr>
              <a:t>Malák</a:t>
            </a:r>
            <a:r>
              <a:rPr lang="cs-CZ" b="0" dirty="0" smtClean="0">
                <a:latin typeface="Arial" pitchFamily="34" charset="0"/>
                <a:cs typeface="Arial" pitchFamily="34" charset="0"/>
              </a:rPr>
              <a:t>, Stejskal-Tichý(59.Rejman), </a:t>
            </a:r>
            <a:r>
              <a:rPr lang="cs-CZ" b="0" dirty="0" err="1" smtClean="0">
                <a:latin typeface="Arial" pitchFamily="34" charset="0"/>
                <a:cs typeface="Arial" pitchFamily="34" charset="0"/>
              </a:rPr>
              <a:t>Belák</a:t>
            </a:r>
            <a:endParaRPr lang="cs-CZ" b="0" dirty="0" smtClean="0">
              <a:latin typeface="Arial" pitchFamily="34" charset="0"/>
              <a:cs typeface="Arial" pitchFamily="34" charset="0"/>
            </a:endParaRPr>
          </a:p>
          <a:p>
            <a:r>
              <a:rPr lang="cs-CZ" b="0" u="sng" dirty="0" smtClean="0">
                <a:latin typeface="Arial" pitchFamily="34" charset="0"/>
                <a:cs typeface="Arial" pitchFamily="34" charset="0"/>
              </a:rPr>
              <a:t>Připraveni:</a:t>
            </a:r>
            <a:r>
              <a:rPr lang="cs-CZ" b="0" dirty="0" smtClean="0">
                <a:latin typeface="Arial" pitchFamily="34" charset="0"/>
                <a:cs typeface="Arial" pitchFamily="34" charset="0"/>
              </a:rPr>
              <a:t> Matoušek, </a:t>
            </a:r>
            <a:r>
              <a:rPr lang="cs-CZ" b="0" dirty="0" err="1" smtClean="0">
                <a:latin typeface="Arial" pitchFamily="34" charset="0"/>
                <a:cs typeface="Arial" pitchFamily="34" charset="0"/>
              </a:rPr>
              <a:t>J.Svoboda</a:t>
            </a:r>
            <a:r>
              <a:rPr lang="cs-CZ" b="0" dirty="0" smtClean="0">
                <a:latin typeface="Arial" pitchFamily="34" charset="0"/>
                <a:cs typeface="Arial" pitchFamily="34" charset="0"/>
              </a:rPr>
              <a:t>, </a:t>
            </a:r>
            <a:r>
              <a:rPr lang="cs-CZ" b="0" dirty="0" err="1" smtClean="0">
                <a:latin typeface="Arial" pitchFamily="34" charset="0"/>
                <a:cs typeface="Arial" pitchFamily="34" charset="0"/>
              </a:rPr>
              <a:t>Stehlílk</a:t>
            </a:r>
            <a:endParaRPr lang="cs-CZ" b="0" dirty="0" smtClean="0">
              <a:latin typeface="Arial" pitchFamily="34" charset="0"/>
              <a:cs typeface="Arial" pitchFamily="34" charset="0"/>
            </a:endParaRPr>
          </a:p>
          <a:p>
            <a:r>
              <a:rPr lang="cs-CZ" b="0" u="sng" dirty="0" smtClean="0">
                <a:latin typeface="Arial" pitchFamily="34" charset="0"/>
                <a:cs typeface="Arial" pitchFamily="34" charset="0"/>
              </a:rPr>
              <a:t>Trenér:</a:t>
            </a:r>
            <a:r>
              <a:rPr lang="cs-CZ" b="0" dirty="0" smtClean="0">
                <a:latin typeface="Arial" pitchFamily="34" charset="0"/>
                <a:cs typeface="Arial" pitchFamily="34" charset="0"/>
              </a:rPr>
              <a:t> </a:t>
            </a:r>
            <a:r>
              <a:rPr lang="cs-CZ" b="0" dirty="0" err="1" smtClean="0">
                <a:latin typeface="Arial" pitchFamily="34" charset="0"/>
                <a:cs typeface="Arial" pitchFamily="34" charset="0"/>
              </a:rPr>
              <a:t>J.Vinš</a:t>
            </a:r>
            <a:r>
              <a:rPr lang="cs-CZ" b="0" dirty="0" smtClean="0">
                <a:latin typeface="Arial" pitchFamily="34" charset="0"/>
                <a:cs typeface="Arial" pitchFamily="34" charset="0"/>
              </a:rPr>
              <a:t> Vedoucí: </a:t>
            </a:r>
            <a:r>
              <a:rPr lang="cs-CZ" b="0" dirty="0" err="1" smtClean="0">
                <a:latin typeface="Arial" pitchFamily="34" charset="0"/>
                <a:cs typeface="Arial" pitchFamily="34" charset="0"/>
              </a:rPr>
              <a:t>J.Havner</a:t>
            </a:r>
            <a:r>
              <a:rPr lang="cs-CZ" b="0" dirty="0" smtClean="0">
                <a:latin typeface="Arial" pitchFamily="34" charset="0"/>
                <a:cs typeface="Arial" pitchFamily="34" charset="0"/>
              </a:rPr>
              <a:t>  </a:t>
            </a:r>
            <a:r>
              <a:rPr lang="cs-CZ" b="0" u="sng" dirty="0" smtClean="0">
                <a:latin typeface="Arial" pitchFamily="34" charset="0"/>
                <a:cs typeface="Arial" pitchFamily="34" charset="0"/>
              </a:rPr>
              <a:t>Asisten</a:t>
            </a:r>
            <a:r>
              <a:rPr lang="cs-CZ" b="0" dirty="0" smtClean="0">
                <a:latin typeface="Arial" pitchFamily="34" charset="0"/>
                <a:cs typeface="Arial" pitchFamily="34" charset="0"/>
              </a:rPr>
              <a:t>t: </a:t>
            </a:r>
            <a:r>
              <a:rPr lang="cs-CZ" b="0" dirty="0" err="1" smtClean="0">
                <a:latin typeface="Arial" pitchFamily="34" charset="0"/>
                <a:cs typeface="Arial" pitchFamily="34" charset="0"/>
              </a:rPr>
              <a:t>D.Németh</a:t>
            </a:r>
            <a:r>
              <a:rPr lang="cs-CZ" b="0" dirty="0" smtClean="0">
                <a:latin typeface="Arial" pitchFamily="34" charset="0"/>
                <a:cs typeface="Arial" pitchFamily="34" charset="0"/>
              </a:rPr>
              <a:t>  </a:t>
            </a:r>
          </a:p>
          <a:p>
            <a:r>
              <a:rPr lang="cs-CZ" b="0" u="sng" dirty="0" smtClean="0">
                <a:latin typeface="Arial" pitchFamily="34" charset="0"/>
                <a:cs typeface="Arial" pitchFamily="34" charset="0"/>
              </a:rPr>
              <a:t>Masér: </a:t>
            </a:r>
            <a:r>
              <a:rPr lang="cs-CZ" b="0" dirty="0" err="1" smtClean="0">
                <a:latin typeface="Arial" pitchFamily="34" charset="0"/>
                <a:cs typeface="Arial" pitchFamily="34" charset="0"/>
              </a:rPr>
              <a:t>J.Nedomlel</a:t>
            </a:r>
            <a:endParaRPr lang="cs-CZ" b="0" dirty="0" smtClean="0">
              <a:latin typeface="Arial" pitchFamily="34" charset="0"/>
              <a:cs typeface="Arial" pitchFamily="34" charset="0"/>
            </a:endParaRPr>
          </a:p>
          <a:p>
            <a:r>
              <a:rPr lang="cs-CZ" b="0" u="sng" dirty="0" smtClean="0">
                <a:latin typeface="Arial" pitchFamily="34" charset="0"/>
                <a:cs typeface="Arial" pitchFamily="34" charset="0"/>
              </a:rPr>
              <a:t>Rozhodčí</a:t>
            </a:r>
            <a:r>
              <a:rPr lang="cs-CZ" b="0" dirty="0" smtClean="0">
                <a:latin typeface="Arial" pitchFamily="34" charset="0"/>
                <a:cs typeface="Arial" pitchFamily="34" charset="0"/>
              </a:rPr>
              <a:t>: </a:t>
            </a:r>
            <a:r>
              <a:rPr lang="cs-CZ" b="0" dirty="0" err="1" smtClean="0">
                <a:latin typeface="Arial" pitchFamily="34" charset="0"/>
                <a:cs typeface="Arial" pitchFamily="34" charset="0"/>
              </a:rPr>
              <a:t>Šmíd</a:t>
            </a:r>
            <a:r>
              <a:rPr lang="cs-CZ" b="0" dirty="0" smtClean="0">
                <a:latin typeface="Arial" pitchFamily="34" charset="0"/>
                <a:cs typeface="Arial" pitchFamily="34" charset="0"/>
              </a:rPr>
              <a:t>-Zítko, </a:t>
            </a:r>
            <a:r>
              <a:rPr lang="cs-CZ" b="0" dirty="0" err="1" smtClean="0">
                <a:latin typeface="Arial" pitchFamily="34" charset="0"/>
                <a:cs typeface="Arial" pitchFamily="34" charset="0"/>
              </a:rPr>
              <a:t>Mecl</a:t>
            </a:r>
            <a:endParaRPr lang="cs-CZ" sz="1400" dirty="0">
              <a:solidFill>
                <a:srgbClr val="990033"/>
              </a:solidFill>
              <a:effectLst>
                <a:outerShdw blurRad="38100" dist="38100" dir="2700000" algn="tl">
                  <a:srgbClr val="000000">
                    <a:alpha val="43137"/>
                  </a:srgbClr>
                </a:outerShdw>
              </a:effectLst>
              <a:latin typeface="Lucida Sans" pitchFamily="34" charset="0"/>
            </a:endParaRPr>
          </a:p>
        </p:txBody>
      </p:sp>
      <p:sp>
        <p:nvSpPr>
          <p:cNvPr id="6" name="TextovéPole 5"/>
          <p:cNvSpPr txBox="1"/>
          <p:nvPr/>
        </p:nvSpPr>
        <p:spPr>
          <a:xfrm>
            <a:off x="174948" y="91108"/>
            <a:ext cx="4464496" cy="707886"/>
          </a:xfrm>
          <a:prstGeom prst="rect">
            <a:avLst/>
          </a:prstGeom>
          <a:blipFill dpi="0" rotWithShape="1">
            <a:blip r:embed="rId5" cstate="print"/>
            <a:srcRect/>
            <a:stretch>
              <a:fillRect/>
            </a:stretch>
          </a:blipFill>
          <a:ln w="47625" cmpd="thickThin">
            <a:solidFill>
              <a:srgbClr val="FF33CC"/>
            </a:solidFill>
            <a:prstDash val="dashDot"/>
          </a:ln>
        </p:spPr>
        <p:txBody>
          <a:bodyPr wrap="square" rtlCol="0">
            <a:spAutoFit/>
          </a:bodyPr>
          <a:lstStyle/>
          <a:p>
            <a:pPr algn="ctr"/>
            <a:r>
              <a:rPr lang="cs-CZ" sz="2000" dirty="0" smtClean="0">
                <a:effectLst>
                  <a:outerShdw blurRad="38100" dist="38100" dir="2700000" algn="tl">
                    <a:srgbClr val="000000">
                      <a:alpha val="43137"/>
                    </a:srgbClr>
                  </a:outerShdw>
                </a:effectLst>
                <a:latin typeface="Perpetua" pitchFamily="18" charset="0"/>
              </a:rPr>
              <a:t>Na podzim v Rumburku jsme o vítězství přišli ve druhém polo</a:t>
            </a:r>
            <a:r>
              <a:rPr lang="cs-CZ" sz="1800" dirty="0" smtClean="0">
                <a:latin typeface="Perpetua" pitchFamily="18" charset="0"/>
              </a:rPr>
              <a:t>čase</a:t>
            </a:r>
            <a:endParaRPr lang="cs-CZ" sz="1600" dirty="0" smtClean="0">
              <a:latin typeface="Perpetua" pitchFamily="18" charset="0"/>
            </a:endParaRPr>
          </a:p>
        </p:txBody>
      </p:sp>
      <p:pic>
        <p:nvPicPr>
          <p:cNvPr id="7" name="Picture 213"/>
          <p:cNvPicPr>
            <a:picLocks noChangeAspect="1" noChangeArrowheads="1"/>
          </p:cNvPicPr>
          <p:nvPr/>
        </p:nvPicPr>
        <p:blipFill>
          <a:blip r:embed="rId6" cstate="print"/>
          <a:srcRect/>
          <a:stretch>
            <a:fillRect/>
          </a:stretch>
        </p:blipFill>
        <p:spPr bwMode="auto">
          <a:xfrm>
            <a:off x="174948" y="3331468"/>
            <a:ext cx="4392488" cy="3240360"/>
          </a:xfrm>
          <a:prstGeom prst="rect">
            <a:avLst/>
          </a:prstGeom>
          <a:noFill/>
          <a:ln w="47625">
            <a:solidFill>
              <a:schemeClr val="accent1">
                <a:lumMod val="75000"/>
              </a:schemeClr>
            </a:solidFill>
            <a:miter lim="800000"/>
            <a:headEnd/>
            <a:tailEnd/>
          </a:ln>
        </p:spPr>
      </p:pic>
      <p:sp>
        <p:nvSpPr>
          <p:cNvPr id="8" name="TextovéPole 7"/>
          <p:cNvSpPr txBox="1"/>
          <p:nvPr/>
        </p:nvSpPr>
        <p:spPr>
          <a:xfrm>
            <a:off x="462980" y="6715844"/>
            <a:ext cx="3744416" cy="307777"/>
          </a:xfrm>
          <a:prstGeom prst="rect">
            <a:avLst/>
          </a:prstGeom>
          <a:solidFill>
            <a:schemeClr val="bg1">
              <a:lumMod val="85000"/>
            </a:schemeClr>
          </a:solidFill>
        </p:spPr>
        <p:txBody>
          <a:bodyPr wrap="square" rtlCol="0">
            <a:spAutoFit/>
          </a:bodyPr>
          <a:lstStyle/>
          <a:p>
            <a:pPr algn="ctr"/>
            <a:r>
              <a:rPr lang="cs-CZ" sz="1400" u="sng" dirty="0" smtClean="0">
                <a:latin typeface="Bookman Old Style" pitchFamily="18" charset="0"/>
              </a:rPr>
              <a:t>Rumburk- </a:t>
            </a:r>
            <a:r>
              <a:rPr lang="cs-CZ" sz="1400" u="sng" dirty="0" err="1" smtClean="0">
                <a:latin typeface="Bookman Old Style" pitchFamily="18" charset="0"/>
              </a:rPr>
              <a:t>Štětí</a:t>
            </a:r>
            <a:r>
              <a:rPr lang="cs-CZ" sz="1400" u="sng" dirty="0" smtClean="0">
                <a:latin typeface="Bookman Old Style" pitchFamily="18" charset="0"/>
              </a:rPr>
              <a:t> 6.9.2014</a:t>
            </a:r>
          </a:p>
        </p:txBody>
      </p:sp>
      <p:pic>
        <p:nvPicPr>
          <p:cNvPr id="3074" name="Picture 29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5" name="Picture 29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6" name="Picture 28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7" name="Picture 28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8" name="Picture 28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9" name="Picture 28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0" name="Picture 79"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1" name="Picture 78"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2" name="Picture 7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3" name="Picture 7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4" name="Picture 7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5" name="Picture 7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6" name="Picture 7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7" name="Picture 7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8" name="Picture 7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9" name="Picture 7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0" name="Picture 6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1" name="Picture 6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2" name="Picture 6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3" name="Picture 6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4" name="Picture 6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5" name="Picture 6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6" name="Picture 6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7" name="Picture 6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8" name="Picture 3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9" name="Picture 2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0" name="Picture 2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1" name="Picture 2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2" name="Picture 8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3" name="Picture 8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4" name="Picture 8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5" name="Picture 8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6" name="Picture 8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7" name="Picture 8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8" name="Picture 8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9" name="Picture 8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0" name="Picture 8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1" name="Picture 8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2" name="Picture 40"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3" name="Picture 4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4" name="Picture 42"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5" name="Picture 43"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6" name="Picture 44"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7" name="Picture 45"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8" name="Picture 4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9" name="Picture 47"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0" name="Picture 48"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1" name="Picture 49"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2" name="Picture 50"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3" name="Picture 51"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4" name="Picture 52"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5" name="Picture 53"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6" name="Picture 54"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7" name="Picture 55"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8" name="Picture 56"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9" name="Picture 5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0" name="Picture 58"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1" name="Picture 59"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2" name="Picture 60"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3" name="Picture 61"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4" name="Picture 62"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5" name="Picture 63"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6" name="Picture 64"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7" name="Picture 65"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8" name="Picture 66"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9" name="Picture 61"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0" name="Picture 60"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1" name="Picture 59"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2" name="Picture 58"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3" name="Picture 57"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4" name="Picture 56"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5" name="Picture 55"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884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6655668" y="1099220"/>
            <a:ext cx="2376264"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sp>
        <p:nvSpPr>
          <p:cNvPr id="4206" name="Rectangle 110"/>
          <p:cNvSpPr>
            <a:spLocks noChangeArrowheads="1"/>
          </p:cNvSpPr>
          <p:nvPr/>
        </p:nvSpPr>
        <p:spPr bwMode="auto">
          <a:xfrm>
            <a:off x="5616624" y="1207804"/>
            <a:ext cx="4495428" cy="5940088"/>
          </a:xfrm>
          <a:prstGeom prst="rect">
            <a:avLst/>
          </a:prstGeom>
          <a:blipFill dpi="0" rotWithShape="1">
            <a:blip r:embed="rId3" cstate="print">
              <a:alphaModFix amt="42000"/>
            </a:blip>
            <a:srcRect/>
            <a:stretch>
              <a:fillRect/>
            </a:stretch>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SK </a:t>
            </a:r>
            <a:r>
              <a:rPr kumimoji="0" lang="cs-CZ" sz="16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Stap</a:t>
            </a:r>
            <a:r>
              <a:rPr kumimoji="0" lang="cs-CZ"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6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Tratec</a:t>
            </a:r>
            <a:r>
              <a:rPr kumimoji="0" lang="cs-CZ"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6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Vilémov</a:t>
            </a:r>
            <a:r>
              <a:rPr kumimoji="0" lang="cs-CZ"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 SK </a:t>
            </a:r>
            <a:r>
              <a:rPr kumimoji="0" lang="cs-CZ" sz="16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1:0(0:0)  28.3.2015   19. Kolo 18 hrané</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Zápas ve Vilémově měl hodně napovědět, jak moc se ještě bude zamotávat  tabulka na čele. Domácí v prvním jarním kole na zdejším trávníku uštědřili Děčínu debakl 6:0. V zimě posílili hlavně na hrotu útoku 2 zkušenými hráči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Demkem</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Kaňkovským</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Pravda před týdnem prohrál v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Blšanech</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ale i tak byly karty rozdány 50 na 50.</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samotném úvodu se domácí nastěhovali na polovinu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měli dokonce výhodu 4 rohů v řadě. Hosté se do vápna soupeře dostali až 7. minutě po dlouhém autu Stejskala, ale snahu zastavila píšťalka rozhodčího. Rychlé nohy a záda ukázal domácím bekům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ale míč po zakončení skončil jen těsně mimo. Domácí těžili hlavně z nepřeberného množství standardních situací. Rohů a volných přímých kopů byla spousta, ale úspěšné zakončení nepřicházelo. Tu největší šanci si domácí připravili po půlhodině hry, kdy levé strana  obrany zůstala volná a jen skvělý zákrok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Klouba</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brance zabránil nejhoršímu.  Ve zbývající části první půle se ale lépe dívalo na hru hostů.  Těsně před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Belákem</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zachraňoval odkopem do bezpečí brankář. Hlavou do protisměru brankáře to zkusil Stejskal.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dokonce do poločasu po rohu branku vstřelilo, ale zkušený rozhodčí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Ipser</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z okresu Louny  viděl faul útočícího hráče, který ani televizní záběr neodhalil, a branku neuznal. Do druhého poločasu vlétli domácí jak uragán a obrana soupeře nevěděla kam dříve skočit. Nohu do rány ještě vložil Tůma, ale v 51. minutě už obrana nestačila zareagovat na centr zleva a hlava Vaníčka znamenala vedení domácích 1:0.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Vilémov</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měl i další šance. Při té první se dobře postavil na brankovou čáru Šimral a míč do branky nepustil.  Hezká byla i hlavička jednoho z hráčů domácích, která skončila těsně vedle. </a:t>
            </a:r>
            <a:r>
              <a:rPr kumimoji="0" lang="cs-CZ"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vsadilo</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ovéPole 7"/>
          <p:cNvSpPr txBox="1"/>
          <p:nvPr/>
        </p:nvSpPr>
        <p:spPr>
          <a:xfrm>
            <a:off x="5647556" y="91108"/>
            <a:ext cx="4464496" cy="1015663"/>
          </a:xfrm>
          <a:prstGeom prst="rect">
            <a:avLst/>
          </a:prstGeom>
          <a:blipFill>
            <a:blip r:embed="rId4" cstate="print"/>
            <a:stretch>
              <a:fillRect/>
            </a:stretch>
          </a:blipFill>
          <a:ln w="44450">
            <a:solidFill>
              <a:srgbClr val="3333CC"/>
            </a:solidFill>
          </a:ln>
        </p:spPr>
        <p:txBody>
          <a:bodyPr wrap="square" rtlCol="0">
            <a:spAutoFit/>
          </a:bodyPr>
          <a:lstStyle/>
          <a:p>
            <a:r>
              <a:rPr lang="cs-CZ" sz="2000" dirty="0" smtClean="0">
                <a:effectLst>
                  <a:outerShdw blurRad="38100" dist="38100" dir="2700000" algn="tl">
                    <a:srgbClr val="000000">
                      <a:alpha val="43137"/>
                    </a:srgbClr>
                  </a:outerShdw>
                </a:effectLst>
                <a:latin typeface="Bookman Old Style" pitchFamily="18" charset="0"/>
              </a:rPr>
              <a:t>Zápas kola přinesl málo branek, ale i tak se měli diváci na co dívat. </a:t>
            </a:r>
          </a:p>
        </p:txBody>
      </p:sp>
      <p:pic>
        <p:nvPicPr>
          <p:cNvPr id="2" name="Picture 110"/>
          <p:cNvPicPr>
            <a:picLocks noChangeAspect="1" noChangeArrowheads="1"/>
          </p:cNvPicPr>
          <p:nvPr/>
        </p:nvPicPr>
        <p:blipFill>
          <a:blip r:embed="rId5" cstate="print"/>
          <a:srcRect/>
          <a:stretch>
            <a:fillRect/>
          </a:stretch>
        </p:blipFill>
        <p:spPr bwMode="auto">
          <a:xfrm>
            <a:off x="9535988" y="739180"/>
            <a:ext cx="547886" cy="504056"/>
          </a:xfrm>
          <a:prstGeom prst="rect">
            <a:avLst/>
          </a:prstGeom>
          <a:noFill/>
          <a:ln w="9525">
            <a:noFill/>
            <a:miter lim="800000"/>
            <a:headEnd/>
            <a:tailEnd/>
          </a:ln>
        </p:spPr>
      </p:pic>
      <p:cxnSp>
        <p:nvCxnSpPr>
          <p:cNvPr id="10" name="Přímá spojovací šipka 9"/>
          <p:cNvCxnSpPr/>
          <p:nvPr/>
        </p:nvCxnSpPr>
        <p:spPr bwMode="auto">
          <a:xfrm>
            <a:off x="9391972" y="7239000"/>
            <a:ext cx="72008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959924" y="7239000"/>
            <a:ext cx="100811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599884" y="6931868"/>
            <a:ext cx="100811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9" name="Přímá spojovací šipka 18"/>
          <p:cNvCxnSpPr/>
          <p:nvPr/>
        </p:nvCxnSpPr>
        <p:spPr bwMode="auto">
          <a:xfrm>
            <a:off x="9247956" y="7075884"/>
            <a:ext cx="864096" cy="0"/>
          </a:xfrm>
          <a:prstGeom prst="straightConnector1">
            <a:avLst/>
          </a:prstGeom>
          <a:noFill/>
          <a:ln w="9525" cap="flat" cmpd="sng" algn="ctr">
            <a:solidFill>
              <a:schemeClr val="tx1"/>
            </a:solidFill>
            <a:prstDash val="solid"/>
            <a:round/>
            <a:headEnd type="none" w="med" len="med"/>
            <a:tailEnd type="arrow"/>
          </a:ln>
          <a:effectLst>
            <a:outerShdw dist="45791" dir="2021404" algn="ctr" rotWithShape="0">
              <a:srgbClr val="9999FF"/>
            </a:outerShdw>
          </a:effectLst>
        </p:spPr>
      </p:cxnSp>
      <p:graphicFrame>
        <p:nvGraphicFramePr>
          <p:cNvPr id="25" name="Tabulka 24"/>
          <p:cNvGraphicFramePr>
            <a:graphicFrameLocks noGrp="1"/>
          </p:cNvGraphicFramePr>
          <p:nvPr/>
        </p:nvGraphicFramePr>
        <p:xfrm>
          <a:off x="102940" y="2899420"/>
          <a:ext cx="4608511" cy="2314336"/>
        </p:xfrm>
        <a:graphic>
          <a:graphicData uri="http://schemas.openxmlformats.org/drawingml/2006/table">
            <a:tbl>
              <a:tblPr/>
              <a:tblGrid>
                <a:gridCol w="313200">
                  <a:extLst>
                    <a:ext uri="{9D8B030D-6E8A-4147-A177-3AD203B41FA5}">
                      <a16:colId xmlns:a16="http://schemas.microsoft.com/office/drawing/2014/main" val="20000"/>
                    </a:ext>
                  </a:extLst>
                </a:gridCol>
                <a:gridCol w="1873234">
                  <a:extLst>
                    <a:ext uri="{9D8B030D-6E8A-4147-A177-3AD203B41FA5}">
                      <a16:colId xmlns:a16="http://schemas.microsoft.com/office/drawing/2014/main" val="20001"/>
                    </a:ext>
                  </a:extLst>
                </a:gridCol>
                <a:gridCol w="298285">
                  <a:extLst>
                    <a:ext uri="{9D8B030D-6E8A-4147-A177-3AD203B41FA5}">
                      <a16:colId xmlns:a16="http://schemas.microsoft.com/office/drawing/2014/main" val="20002"/>
                    </a:ext>
                  </a:extLst>
                </a:gridCol>
                <a:gridCol w="298285">
                  <a:extLst>
                    <a:ext uri="{9D8B030D-6E8A-4147-A177-3AD203B41FA5}">
                      <a16:colId xmlns:a16="http://schemas.microsoft.com/office/drawing/2014/main" val="20003"/>
                    </a:ext>
                  </a:extLst>
                </a:gridCol>
                <a:gridCol w="298285">
                  <a:extLst>
                    <a:ext uri="{9D8B030D-6E8A-4147-A177-3AD203B41FA5}">
                      <a16:colId xmlns:a16="http://schemas.microsoft.com/office/drawing/2014/main" val="20004"/>
                    </a:ext>
                  </a:extLst>
                </a:gridCol>
                <a:gridCol w="298285">
                  <a:extLst>
                    <a:ext uri="{9D8B030D-6E8A-4147-A177-3AD203B41FA5}">
                      <a16:colId xmlns:a16="http://schemas.microsoft.com/office/drawing/2014/main" val="20005"/>
                    </a:ext>
                  </a:extLst>
                </a:gridCol>
                <a:gridCol w="298285">
                  <a:extLst>
                    <a:ext uri="{9D8B030D-6E8A-4147-A177-3AD203B41FA5}">
                      <a16:colId xmlns:a16="http://schemas.microsoft.com/office/drawing/2014/main" val="20006"/>
                    </a:ext>
                  </a:extLst>
                </a:gridCol>
                <a:gridCol w="536914">
                  <a:extLst>
                    <a:ext uri="{9D8B030D-6E8A-4147-A177-3AD203B41FA5}">
                      <a16:colId xmlns:a16="http://schemas.microsoft.com/office/drawing/2014/main" val="20007"/>
                    </a:ext>
                  </a:extLst>
                </a:gridCol>
                <a:gridCol w="393738">
                  <a:extLst>
                    <a:ext uri="{9D8B030D-6E8A-4147-A177-3AD203B41FA5}">
                      <a16:colId xmlns:a16="http://schemas.microsoft.com/office/drawing/2014/main" val="20008"/>
                    </a:ext>
                  </a:extLst>
                </a:gridCol>
              </a:tblGrid>
              <a:tr h="169086">
                <a:tc gridSpan="9">
                  <a:txBody>
                    <a:bodyPr/>
                    <a:lstStyle/>
                    <a:p>
                      <a:pPr algn="ctr" fontAlgn="ctr"/>
                      <a:r>
                        <a:rPr lang="cs-CZ" sz="1100" b="0" i="0" u="none" strike="noStrike" dirty="0">
                          <a:solidFill>
                            <a:srgbClr val="000000"/>
                          </a:solidFill>
                          <a:latin typeface="Arial Black"/>
                        </a:rPr>
                        <a:t>Ústecký přebor starších žáků po 17.kolech jaro 2015</a:t>
                      </a:r>
                    </a:p>
                  </a:txBody>
                  <a:tcPr marL="9525" marR="9525" marT="9525" marB="0" anchor="ctr">
                    <a:lnL>
                      <a:noFill/>
                    </a:lnL>
                    <a:lnR>
                      <a:noFill/>
                    </a:lnR>
                    <a:lnT>
                      <a:noFill/>
                    </a:lnT>
                    <a:lnB>
                      <a:noFill/>
                    </a:lnB>
                    <a:solidFill>
                      <a:srgbClr val="B6DDE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27153">
                <a:tc>
                  <a:txBody>
                    <a:bodyPr/>
                    <a:lstStyle/>
                    <a:p>
                      <a:pPr algn="ctr" fontAlgn="ctr"/>
                      <a:r>
                        <a:rPr lang="cs-CZ" sz="800" b="0" i="0" u="none" strike="noStrike">
                          <a:solidFill>
                            <a:srgbClr val="000000"/>
                          </a:solidFill>
                          <a:latin typeface="Arial Black"/>
                        </a:rPr>
                        <a:t>1.</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dirty="0">
                          <a:solidFill>
                            <a:srgbClr val="000000"/>
                          </a:solidFill>
                          <a:latin typeface="Arial Black"/>
                        </a:rPr>
                        <a:t>Mostecký fotbalový klub o.p.s.</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17</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17</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113:11</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51</a:t>
                      </a:r>
                    </a:p>
                  </a:txBody>
                  <a:tcPr marL="9525" marR="9525" marT="9525" marB="0" anchor="ctr">
                    <a:lnL>
                      <a:noFill/>
                    </a:lnL>
                    <a:lnR>
                      <a:noFill/>
                    </a:lnR>
                    <a:lnT>
                      <a:noFill/>
                    </a:lnT>
                    <a:lnB>
                      <a:noFill/>
                    </a:lnB>
                    <a:solidFill>
                      <a:srgbClr val="66FF66"/>
                    </a:solidFill>
                  </a:tcPr>
                </a:tc>
                <a:extLst>
                  <a:ext uri="{0D108BD9-81ED-4DB2-BD59-A6C34878D82A}">
                    <a16:rowId xmlns:a16="http://schemas.microsoft.com/office/drawing/2014/main" val="10001"/>
                  </a:ext>
                </a:extLst>
              </a:tr>
              <a:tr h="165496">
                <a:tc>
                  <a:txBody>
                    <a:bodyPr/>
                    <a:lstStyle/>
                    <a:p>
                      <a:pPr algn="ctr" fontAlgn="ctr"/>
                      <a:r>
                        <a:rPr lang="cs-CZ" sz="800" b="0" i="0" u="none" strike="noStrike">
                          <a:solidFill>
                            <a:srgbClr val="000000"/>
                          </a:solidFill>
                          <a:latin typeface="Arial Black"/>
                        </a:rPr>
                        <a:t>2.</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FK Litvínov</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17</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16</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1</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131:7</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48</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2"/>
                  </a:ext>
                </a:extLst>
              </a:tr>
              <a:tr h="117525">
                <a:tc>
                  <a:txBody>
                    <a:bodyPr/>
                    <a:lstStyle/>
                    <a:p>
                      <a:pPr algn="ctr" fontAlgn="ctr"/>
                      <a:r>
                        <a:rPr lang="cs-CZ" sz="800" b="0" i="0" u="none" strike="noStrike">
                          <a:solidFill>
                            <a:srgbClr val="000000"/>
                          </a:solidFill>
                          <a:latin typeface="Arial Black"/>
                        </a:rPr>
                        <a:t>3.</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FK Louny</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17</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12</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1</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4</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75:16</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38</a:t>
                      </a:r>
                    </a:p>
                  </a:txBody>
                  <a:tcPr marL="9525" marR="9525" marT="9525" marB="0" anchor="ctr">
                    <a:lnL>
                      <a:noFill/>
                    </a:lnL>
                    <a:lnR>
                      <a:noFill/>
                    </a:lnR>
                    <a:lnT>
                      <a:noFill/>
                    </a:lnT>
                    <a:lnB>
                      <a:noFill/>
                    </a:lnB>
                    <a:solidFill>
                      <a:srgbClr val="66FF66"/>
                    </a:solidFill>
                  </a:tcPr>
                </a:tc>
                <a:extLst>
                  <a:ext uri="{0D108BD9-81ED-4DB2-BD59-A6C34878D82A}">
                    <a16:rowId xmlns:a16="http://schemas.microsoft.com/office/drawing/2014/main" val="10003"/>
                  </a:ext>
                </a:extLst>
              </a:tr>
              <a:tr h="127153">
                <a:tc>
                  <a:txBody>
                    <a:bodyPr/>
                    <a:lstStyle/>
                    <a:p>
                      <a:pPr algn="ctr" fontAlgn="ctr"/>
                      <a:r>
                        <a:rPr lang="cs-CZ" sz="800" b="0" i="0" u="none" strike="noStrike">
                          <a:solidFill>
                            <a:srgbClr val="000000"/>
                          </a:solidFill>
                          <a:latin typeface="Arial Black"/>
                        </a:rPr>
                        <a:t>4.</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FK Litoměřice</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17</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10</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2</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5</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64:29</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34</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4"/>
                  </a:ext>
                </a:extLst>
              </a:tr>
              <a:tr h="127153">
                <a:tc>
                  <a:txBody>
                    <a:bodyPr/>
                    <a:lstStyle/>
                    <a:p>
                      <a:pPr algn="ctr" fontAlgn="ctr"/>
                      <a:r>
                        <a:rPr lang="cs-CZ" sz="800" b="0" i="0" u="none" strike="noStrike">
                          <a:solidFill>
                            <a:srgbClr val="000000"/>
                          </a:solidFill>
                          <a:latin typeface="Arial Black"/>
                        </a:rPr>
                        <a:t>5.</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FK Český Lev Neštěmice</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17</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10</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1</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1</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5</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58:30</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33</a:t>
                      </a:r>
                    </a:p>
                  </a:txBody>
                  <a:tcPr marL="9525" marR="9525" marT="9525" marB="0" anchor="ctr">
                    <a:lnL>
                      <a:noFill/>
                    </a:lnL>
                    <a:lnR>
                      <a:noFill/>
                    </a:lnR>
                    <a:lnT>
                      <a:noFill/>
                    </a:lnT>
                    <a:lnB>
                      <a:noFill/>
                    </a:lnB>
                    <a:solidFill>
                      <a:srgbClr val="66FF66"/>
                    </a:solidFill>
                  </a:tcPr>
                </a:tc>
                <a:extLst>
                  <a:ext uri="{0D108BD9-81ED-4DB2-BD59-A6C34878D82A}">
                    <a16:rowId xmlns:a16="http://schemas.microsoft.com/office/drawing/2014/main" val="10005"/>
                  </a:ext>
                </a:extLst>
              </a:tr>
              <a:tr h="127153">
                <a:tc>
                  <a:txBody>
                    <a:bodyPr/>
                    <a:lstStyle/>
                    <a:p>
                      <a:pPr algn="ctr" fontAlgn="ctr"/>
                      <a:r>
                        <a:rPr lang="cs-CZ" sz="800" b="0" i="0" u="none" strike="noStrike">
                          <a:solidFill>
                            <a:srgbClr val="000000"/>
                          </a:solidFill>
                          <a:latin typeface="Arial Black"/>
                        </a:rPr>
                        <a:t>6.</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FK Junior Děčín</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17</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10</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1</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6</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66:34</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32</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6"/>
                  </a:ext>
                </a:extLst>
              </a:tr>
              <a:tr h="127153">
                <a:tc>
                  <a:txBody>
                    <a:bodyPr/>
                    <a:lstStyle/>
                    <a:p>
                      <a:pPr algn="ctr" fontAlgn="ctr"/>
                      <a:r>
                        <a:rPr lang="cs-CZ" sz="800" b="0" i="0" u="none" strike="noStrike">
                          <a:solidFill>
                            <a:srgbClr val="000000"/>
                          </a:solidFill>
                          <a:latin typeface="Arial Black"/>
                        </a:rPr>
                        <a:t>7.</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FK Litvínov B</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17</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10</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2</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5</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58:34</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32</a:t>
                      </a:r>
                    </a:p>
                  </a:txBody>
                  <a:tcPr marL="9525" marR="9525" marT="9525" marB="0" anchor="ctr">
                    <a:lnL>
                      <a:noFill/>
                    </a:lnL>
                    <a:lnR>
                      <a:noFill/>
                    </a:lnR>
                    <a:lnT>
                      <a:noFill/>
                    </a:lnT>
                    <a:lnB>
                      <a:noFill/>
                    </a:lnB>
                    <a:solidFill>
                      <a:srgbClr val="66FF66"/>
                    </a:solidFill>
                  </a:tcPr>
                </a:tc>
                <a:extLst>
                  <a:ext uri="{0D108BD9-81ED-4DB2-BD59-A6C34878D82A}">
                    <a16:rowId xmlns:a16="http://schemas.microsoft.com/office/drawing/2014/main" val="10007"/>
                  </a:ext>
                </a:extLst>
              </a:tr>
              <a:tr h="127153">
                <a:tc>
                  <a:txBody>
                    <a:bodyPr/>
                    <a:lstStyle/>
                    <a:p>
                      <a:pPr algn="ctr" fontAlgn="ctr"/>
                      <a:r>
                        <a:rPr lang="cs-CZ" sz="800" b="0" i="0" u="none" strike="noStrike">
                          <a:solidFill>
                            <a:srgbClr val="000000"/>
                          </a:solidFill>
                          <a:latin typeface="Arial Black"/>
                        </a:rPr>
                        <a:t>8.</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FK Bílina</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17</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9</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1</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7</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51:58</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28</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08"/>
                  </a:ext>
                </a:extLst>
              </a:tr>
              <a:tr h="127153">
                <a:tc>
                  <a:txBody>
                    <a:bodyPr/>
                    <a:lstStyle/>
                    <a:p>
                      <a:pPr algn="ctr" fontAlgn="ctr"/>
                      <a:r>
                        <a:rPr lang="cs-CZ" sz="800" b="0" i="0" u="none" strike="noStrike">
                          <a:solidFill>
                            <a:srgbClr val="000000"/>
                          </a:solidFill>
                          <a:latin typeface="Arial Black"/>
                        </a:rPr>
                        <a:t>9.</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FK Slavoj Žatec</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17</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7</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1</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9</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49:83</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23</a:t>
                      </a:r>
                    </a:p>
                  </a:txBody>
                  <a:tcPr marL="9525" marR="9525" marT="9525" marB="0" anchor="ctr">
                    <a:lnL>
                      <a:noFill/>
                    </a:lnL>
                    <a:lnR>
                      <a:noFill/>
                    </a:lnR>
                    <a:lnT>
                      <a:noFill/>
                    </a:lnT>
                    <a:lnB>
                      <a:noFill/>
                    </a:lnB>
                    <a:solidFill>
                      <a:srgbClr val="66FF66"/>
                    </a:solidFill>
                  </a:tcPr>
                </a:tc>
                <a:extLst>
                  <a:ext uri="{0D108BD9-81ED-4DB2-BD59-A6C34878D82A}">
                    <a16:rowId xmlns:a16="http://schemas.microsoft.com/office/drawing/2014/main" val="10009"/>
                  </a:ext>
                </a:extLst>
              </a:tr>
              <a:tr h="127153">
                <a:tc>
                  <a:txBody>
                    <a:bodyPr/>
                    <a:lstStyle/>
                    <a:p>
                      <a:pPr algn="ctr" fontAlgn="ctr"/>
                      <a:r>
                        <a:rPr lang="cs-CZ" sz="800" b="0" i="0" u="none" strike="noStrike">
                          <a:solidFill>
                            <a:srgbClr val="000000"/>
                          </a:solidFill>
                          <a:latin typeface="Arial Black"/>
                        </a:rPr>
                        <a:t>10.</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FC Chomutov s.r.o.</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17</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7</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1</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9</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38:50</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22</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0"/>
                  </a:ext>
                </a:extLst>
              </a:tr>
              <a:tr h="127153">
                <a:tc>
                  <a:txBody>
                    <a:bodyPr/>
                    <a:lstStyle/>
                    <a:p>
                      <a:pPr algn="ctr" fontAlgn="ctr"/>
                      <a:r>
                        <a:rPr lang="cs-CZ" sz="800" b="0" i="0" u="none" strike="noStrike">
                          <a:solidFill>
                            <a:srgbClr val="000000"/>
                          </a:solidFill>
                          <a:latin typeface="Arial Black"/>
                        </a:rPr>
                        <a:t>11.</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SK Roudnice nad Labem</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17</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6</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1</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10</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54:38</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20</a:t>
                      </a:r>
                    </a:p>
                  </a:txBody>
                  <a:tcPr marL="9525" marR="9525" marT="9525" marB="0" anchor="ctr">
                    <a:lnL>
                      <a:noFill/>
                    </a:lnL>
                    <a:lnR>
                      <a:noFill/>
                    </a:lnR>
                    <a:lnT>
                      <a:noFill/>
                    </a:lnT>
                    <a:lnB>
                      <a:noFill/>
                    </a:lnB>
                    <a:solidFill>
                      <a:srgbClr val="66FF66"/>
                    </a:solidFill>
                  </a:tcPr>
                </a:tc>
                <a:extLst>
                  <a:ext uri="{0D108BD9-81ED-4DB2-BD59-A6C34878D82A}">
                    <a16:rowId xmlns:a16="http://schemas.microsoft.com/office/drawing/2014/main" val="10011"/>
                  </a:ext>
                </a:extLst>
              </a:tr>
              <a:tr h="127153">
                <a:tc>
                  <a:txBody>
                    <a:bodyPr/>
                    <a:lstStyle/>
                    <a:p>
                      <a:pPr algn="ctr" fontAlgn="ctr"/>
                      <a:r>
                        <a:rPr lang="cs-CZ" sz="800" b="0" i="0" u="none" strike="noStrike">
                          <a:solidFill>
                            <a:srgbClr val="000000"/>
                          </a:solidFill>
                          <a:latin typeface="Arial Black"/>
                        </a:rPr>
                        <a:t>12.</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SK Sokol Brozany</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17</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5</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1</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1</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10</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23.53</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18</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2"/>
                  </a:ext>
                </a:extLst>
              </a:tr>
              <a:tr h="127153">
                <a:tc>
                  <a:txBody>
                    <a:bodyPr/>
                    <a:lstStyle/>
                    <a:p>
                      <a:pPr algn="ctr" fontAlgn="ctr"/>
                      <a:r>
                        <a:rPr lang="cs-CZ" sz="800" b="0" i="0" u="none" strike="noStrike">
                          <a:solidFill>
                            <a:srgbClr val="000000"/>
                          </a:solidFill>
                          <a:latin typeface="Arial Black"/>
                        </a:rPr>
                        <a:t>13.</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TJ Krupka</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17</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5</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1</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11</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49:67</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16</a:t>
                      </a:r>
                    </a:p>
                  </a:txBody>
                  <a:tcPr marL="9525" marR="9525" marT="9525" marB="0" anchor="ctr">
                    <a:lnL>
                      <a:noFill/>
                    </a:lnL>
                    <a:lnR>
                      <a:noFill/>
                    </a:lnR>
                    <a:lnT>
                      <a:noFill/>
                    </a:lnT>
                    <a:lnB>
                      <a:noFill/>
                    </a:lnB>
                    <a:solidFill>
                      <a:srgbClr val="66FF66"/>
                    </a:solidFill>
                  </a:tcPr>
                </a:tc>
                <a:extLst>
                  <a:ext uri="{0D108BD9-81ED-4DB2-BD59-A6C34878D82A}">
                    <a16:rowId xmlns:a16="http://schemas.microsoft.com/office/drawing/2014/main" val="10013"/>
                  </a:ext>
                </a:extLst>
              </a:tr>
              <a:tr h="127153">
                <a:tc>
                  <a:txBody>
                    <a:bodyPr/>
                    <a:lstStyle/>
                    <a:p>
                      <a:pPr algn="ctr" fontAlgn="ctr"/>
                      <a:r>
                        <a:rPr lang="cs-CZ" sz="800" b="0" i="0" u="none" strike="noStrike">
                          <a:solidFill>
                            <a:srgbClr val="000000"/>
                          </a:solidFill>
                          <a:latin typeface="Arial Black"/>
                        </a:rPr>
                        <a:t>14.</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VČSA Ervěnice</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17</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2</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1</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14</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32:105</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000000"/>
                          </a:solidFill>
                          <a:latin typeface="Arial Black"/>
                        </a:rPr>
                        <a:t>7</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4"/>
                  </a:ext>
                </a:extLst>
              </a:tr>
              <a:tr h="127153">
                <a:tc>
                  <a:txBody>
                    <a:bodyPr/>
                    <a:lstStyle/>
                    <a:p>
                      <a:pPr algn="ctr" fontAlgn="ctr"/>
                      <a:r>
                        <a:rPr lang="cs-CZ" sz="800" b="0" i="0" u="none" strike="noStrike">
                          <a:solidFill>
                            <a:srgbClr val="000000"/>
                          </a:solidFill>
                          <a:latin typeface="Arial Black"/>
                        </a:rPr>
                        <a:t>15.</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FK Tatran Kadaň o.s.</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17</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2</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0</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15</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19:91</a:t>
                      </a:r>
                    </a:p>
                  </a:txBody>
                  <a:tcPr marL="9525" marR="9525" marT="9525" marB="0" anchor="ctr">
                    <a:lnL>
                      <a:noFill/>
                    </a:lnL>
                    <a:lnR>
                      <a:noFill/>
                    </a:lnR>
                    <a:lnT>
                      <a:noFill/>
                    </a:lnT>
                    <a:lnB>
                      <a:noFill/>
                    </a:lnB>
                    <a:solidFill>
                      <a:srgbClr val="66FF66"/>
                    </a:solidFill>
                  </a:tcPr>
                </a:tc>
                <a:tc>
                  <a:txBody>
                    <a:bodyPr/>
                    <a:lstStyle/>
                    <a:p>
                      <a:pPr algn="ctr" fontAlgn="ctr"/>
                      <a:r>
                        <a:rPr lang="cs-CZ" sz="800" b="0" i="0" u="none" strike="noStrike">
                          <a:solidFill>
                            <a:srgbClr val="000000"/>
                          </a:solidFill>
                          <a:latin typeface="Arial Black"/>
                        </a:rPr>
                        <a:t>6</a:t>
                      </a:r>
                    </a:p>
                  </a:txBody>
                  <a:tcPr marL="9525" marR="9525" marT="9525" marB="0" anchor="ctr">
                    <a:lnL>
                      <a:noFill/>
                    </a:lnL>
                    <a:lnR>
                      <a:noFill/>
                    </a:lnR>
                    <a:lnT>
                      <a:noFill/>
                    </a:lnT>
                    <a:lnB>
                      <a:noFill/>
                    </a:lnB>
                    <a:solidFill>
                      <a:srgbClr val="66FF66"/>
                    </a:solidFill>
                  </a:tcPr>
                </a:tc>
                <a:extLst>
                  <a:ext uri="{0D108BD9-81ED-4DB2-BD59-A6C34878D82A}">
                    <a16:rowId xmlns:a16="http://schemas.microsoft.com/office/drawing/2014/main" val="10015"/>
                  </a:ext>
                </a:extLst>
              </a:tr>
              <a:tr h="127153">
                <a:tc>
                  <a:txBody>
                    <a:bodyPr/>
                    <a:lstStyle/>
                    <a:p>
                      <a:pPr algn="ctr" fontAlgn="ctr"/>
                      <a:r>
                        <a:rPr lang="cs-CZ" sz="800" b="0" i="0" u="none" strike="noStrike">
                          <a:solidFill>
                            <a:srgbClr val="FF0000"/>
                          </a:solidFill>
                          <a:latin typeface="Arial Black"/>
                        </a:rPr>
                        <a:t>16.</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FF0000"/>
                          </a:solidFill>
                          <a:latin typeface="Arial Black"/>
                        </a:rPr>
                        <a:t>SK Štětí</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FF0000"/>
                          </a:solidFill>
                          <a:latin typeface="Arial Black"/>
                        </a:rPr>
                        <a:t>17</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FF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FF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FF0000"/>
                          </a:solidFill>
                          <a:latin typeface="Arial Black"/>
                        </a:rPr>
                        <a:t>0</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FF0000"/>
                          </a:solidFill>
                          <a:latin typeface="Arial Black"/>
                        </a:rPr>
                        <a:t>17</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a:solidFill>
                            <a:srgbClr val="FF0000"/>
                          </a:solidFill>
                          <a:latin typeface="Arial Black"/>
                        </a:rPr>
                        <a:t>4:178</a:t>
                      </a:r>
                    </a:p>
                  </a:txBody>
                  <a:tcPr marL="9525" marR="9525" marT="9525" marB="0" anchor="ctr">
                    <a:lnL>
                      <a:noFill/>
                    </a:lnL>
                    <a:lnR>
                      <a:noFill/>
                    </a:lnR>
                    <a:lnT>
                      <a:noFill/>
                    </a:lnT>
                    <a:lnB>
                      <a:noFill/>
                    </a:lnB>
                    <a:solidFill>
                      <a:srgbClr val="FFFF00"/>
                    </a:solidFill>
                  </a:tcPr>
                </a:tc>
                <a:tc>
                  <a:txBody>
                    <a:bodyPr/>
                    <a:lstStyle/>
                    <a:p>
                      <a:pPr algn="ctr" fontAlgn="ctr"/>
                      <a:r>
                        <a:rPr lang="cs-CZ" sz="800" b="0" i="0" u="none" strike="noStrike" dirty="0">
                          <a:solidFill>
                            <a:srgbClr val="FF0000"/>
                          </a:solidFill>
                          <a:latin typeface="Arial Black"/>
                        </a:rPr>
                        <a:t>0 </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10016"/>
                  </a:ext>
                </a:extLst>
              </a:tr>
            </a:tbl>
          </a:graphicData>
        </a:graphic>
      </p:graphicFrame>
      <p:graphicFrame>
        <p:nvGraphicFramePr>
          <p:cNvPr id="26" name="Tabulka 25"/>
          <p:cNvGraphicFramePr>
            <a:graphicFrameLocks noGrp="1"/>
          </p:cNvGraphicFramePr>
          <p:nvPr/>
        </p:nvGraphicFramePr>
        <p:xfrm>
          <a:off x="160543" y="163116"/>
          <a:ext cx="4550911" cy="2592286"/>
        </p:xfrm>
        <a:graphic>
          <a:graphicData uri="http://schemas.openxmlformats.org/drawingml/2006/table">
            <a:tbl>
              <a:tblPr/>
              <a:tblGrid>
                <a:gridCol w="629068">
                  <a:extLst>
                    <a:ext uri="{9D8B030D-6E8A-4147-A177-3AD203B41FA5}">
                      <a16:colId xmlns:a16="http://schemas.microsoft.com/office/drawing/2014/main" val="20000"/>
                    </a:ext>
                  </a:extLst>
                </a:gridCol>
                <a:gridCol w="1130357">
                  <a:extLst>
                    <a:ext uri="{9D8B030D-6E8A-4147-A177-3AD203B41FA5}">
                      <a16:colId xmlns:a16="http://schemas.microsoft.com/office/drawing/2014/main" val="20001"/>
                    </a:ext>
                  </a:extLst>
                </a:gridCol>
                <a:gridCol w="327639">
                  <a:extLst>
                    <a:ext uri="{9D8B030D-6E8A-4147-A177-3AD203B41FA5}">
                      <a16:colId xmlns:a16="http://schemas.microsoft.com/office/drawing/2014/main" val="20002"/>
                    </a:ext>
                  </a:extLst>
                </a:gridCol>
                <a:gridCol w="327639">
                  <a:extLst>
                    <a:ext uri="{9D8B030D-6E8A-4147-A177-3AD203B41FA5}">
                      <a16:colId xmlns:a16="http://schemas.microsoft.com/office/drawing/2014/main" val="20003"/>
                    </a:ext>
                  </a:extLst>
                </a:gridCol>
                <a:gridCol w="327639">
                  <a:extLst>
                    <a:ext uri="{9D8B030D-6E8A-4147-A177-3AD203B41FA5}">
                      <a16:colId xmlns:a16="http://schemas.microsoft.com/office/drawing/2014/main" val="20004"/>
                    </a:ext>
                  </a:extLst>
                </a:gridCol>
                <a:gridCol w="327639">
                  <a:extLst>
                    <a:ext uri="{9D8B030D-6E8A-4147-A177-3AD203B41FA5}">
                      <a16:colId xmlns:a16="http://schemas.microsoft.com/office/drawing/2014/main" val="20005"/>
                    </a:ext>
                  </a:extLst>
                </a:gridCol>
                <a:gridCol w="327639">
                  <a:extLst>
                    <a:ext uri="{9D8B030D-6E8A-4147-A177-3AD203B41FA5}">
                      <a16:colId xmlns:a16="http://schemas.microsoft.com/office/drawing/2014/main" val="20006"/>
                    </a:ext>
                  </a:extLst>
                </a:gridCol>
                <a:gridCol w="629068">
                  <a:extLst>
                    <a:ext uri="{9D8B030D-6E8A-4147-A177-3AD203B41FA5}">
                      <a16:colId xmlns:a16="http://schemas.microsoft.com/office/drawing/2014/main" val="20007"/>
                    </a:ext>
                  </a:extLst>
                </a:gridCol>
                <a:gridCol w="524223">
                  <a:extLst>
                    <a:ext uri="{9D8B030D-6E8A-4147-A177-3AD203B41FA5}">
                      <a16:colId xmlns:a16="http://schemas.microsoft.com/office/drawing/2014/main" val="20008"/>
                    </a:ext>
                  </a:extLst>
                </a:gridCol>
              </a:tblGrid>
              <a:tr h="277086">
                <a:tc gridSpan="9">
                  <a:txBody>
                    <a:bodyPr/>
                    <a:lstStyle/>
                    <a:p>
                      <a:pPr algn="ctr" fontAlgn="ctr"/>
                      <a:r>
                        <a:rPr lang="cs-CZ" sz="900" b="0" i="0" u="none" strike="noStrike" dirty="0">
                          <a:solidFill>
                            <a:srgbClr val="000000"/>
                          </a:solidFill>
                          <a:latin typeface="Arial Black"/>
                        </a:rPr>
                        <a:t>Ústecký přebor mladších žáků po 17.kolech jaro 2015</a:t>
                      </a:r>
                    </a:p>
                  </a:txBody>
                  <a:tcPr marL="9525" marR="9525" marT="9525" marB="0" anchor="ctr">
                    <a:lnL>
                      <a:noFill/>
                    </a:lnL>
                    <a:lnR>
                      <a:noFill/>
                    </a:lnR>
                    <a:lnT>
                      <a:noFill/>
                    </a:lnT>
                    <a:lnB>
                      <a:noFill/>
                    </a:lnB>
                    <a:solidFill>
                      <a:srgbClr val="B6DDE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44700">
                <a:tc>
                  <a:txBody>
                    <a:bodyPr/>
                    <a:lstStyle/>
                    <a:p>
                      <a:pPr algn="ctr" fontAlgn="b"/>
                      <a:r>
                        <a:rPr lang="cs-CZ" sz="800" b="0" i="0" u="none" strike="noStrike">
                          <a:solidFill>
                            <a:srgbClr val="000000"/>
                          </a:solidFill>
                          <a:latin typeface="Arial Black"/>
                        </a:rPr>
                        <a:t>1.</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Litvínov</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15</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13</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0</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2</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 </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84:30</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39</a:t>
                      </a:r>
                    </a:p>
                  </a:txBody>
                  <a:tcPr marL="9525" marR="9525" marT="9525" marB="0" anchor="b">
                    <a:lnL>
                      <a:noFill/>
                    </a:lnL>
                    <a:lnR>
                      <a:noFill/>
                    </a:lnR>
                    <a:lnT>
                      <a:noFill/>
                    </a:lnT>
                    <a:lnB>
                      <a:noFill/>
                    </a:lnB>
                    <a:solidFill>
                      <a:srgbClr val="99FF66"/>
                    </a:solidFill>
                  </a:tcPr>
                </a:tc>
                <a:extLst>
                  <a:ext uri="{0D108BD9-81ED-4DB2-BD59-A6C34878D82A}">
                    <a16:rowId xmlns:a16="http://schemas.microsoft.com/office/drawing/2014/main" val="10001"/>
                  </a:ext>
                </a:extLst>
              </a:tr>
              <a:tr h="144700">
                <a:tc>
                  <a:txBody>
                    <a:bodyPr/>
                    <a:lstStyle/>
                    <a:p>
                      <a:pPr algn="ctr" fontAlgn="b"/>
                      <a:r>
                        <a:rPr lang="cs-CZ" sz="800" b="0" i="0" u="none" strike="noStrike">
                          <a:solidFill>
                            <a:srgbClr val="000000"/>
                          </a:solidFill>
                          <a:latin typeface="Arial Black"/>
                        </a:rPr>
                        <a:t>2.</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Louny</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dirty="0">
                          <a:solidFill>
                            <a:srgbClr val="000000"/>
                          </a:solidFill>
                          <a:latin typeface="Arial Black"/>
                        </a:rPr>
                        <a:t>15</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11</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2</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2</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 </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78:20</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36</a:t>
                      </a:r>
                    </a:p>
                  </a:txBody>
                  <a:tcPr marL="9525" marR="9525" marT="9525" marB="0" anchor="b">
                    <a:lnL>
                      <a:noFill/>
                    </a:lnL>
                    <a:lnR>
                      <a:noFill/>
                    </a:lnR>
                    <a:lnT>
                      <a:noFill/>
                    </a:lnT>
                    <a:lnB>
                      <a:noFill/>
                    </a:lnB>
                    <a:solidFill>
                      <a:srgbClr val="FFCC00"/>
                    </a:solidFill>
                  </a:tcPr>
                </a:tc>
                <a:extLst>
                  <a:ext uri="{0D108BD9-81ED-4DB2-BD59-A6C34878D82A}">
                    <a16:rowId xmlns:a16="http://schemas.microsoft.com/office/drawing/2014/main" val="10002"/>
                  </a:ext>
                </a:extLst>
              </a:tr>
              <a:tr h="144700">
                <a:tc>
                  <a:txBody>
                    <a:bodyPr/>
                    <a:lstStyle/>
                    <a:p>
                      <a:pPr algn="ctr" fontAlgn="b"/>
                      <a:r>
                        <a:rPr lang="cs-CZ" sz="800" b="0" i="0" u="none" strike="noStrike">
                          <a:solidFill>
                            <a:srgbClr val="000000"/>
                          </a:solidFill>
                          <a:latin typeface="Arial Black"/>
                        </a:rPr>
                        <a:t>3.</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SK Roudnice</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15</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12</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0</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3</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 </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72:26</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36</a:t>
                      </a:r>
                    </a:p>
                  </a:txBody>
                  <a:tcPr marL="9525" marR="9525" marT="9525" marB="0" anchor="b">
                    <a:lnL>
                      <a:noFill/>
                    </a:lnL>
                    <a:lnR>
                      <a:noFill/>
                    </a:lnR>
                    <a:lnT>
                      <a:noFill/>
                    </a:lnT>
                    <a:lnB>
                      <a:noFill/>
                    </a:lnB>
                    <a:solidFill>
                      <a:srgbClr val="99FF66"/>
                    </a:solidFill>
                  </a:tcPr>
                </a:tc>
                <a:extLst>
                  <a:ext uri="{0D108BD9-81ED-4DB2-BD59-A6C34878D82A}">
                    <a16:rowId xmlns:a16="http://schemas.microsoft.com/office/drawing/2014/main" val="10003"/>
                  </a:ext>
                </a:extLst>
              </a:tr>
              <a:tr h="144700">
                <a:tc>
                  <a:txBody>
                    <a:bodyPr/>
                    <a:lstStyle/>
                    <a:p>
                      <a:pPr algn="ctr" fontAlgn="b"/>
                      <a:r>
                        <a:rPr lang="cs-CZ" sz="800" b="0" i="0" u="none" strike="noStrike">
                          <a:solidFill>
                            <a:srgbClr val="000000"/>
                          </a:solidFill>
                          <a:latin typeface="Arial Black"/>
                        </a:rPr>
                        <a:t>4.</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Žatec</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15</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10</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1</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4</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 </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52:31</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31</a:t>
                      </a:r>
                    </a:p>
                  </a:txBody>
                  <a:tcPr marL="9525" marR="9525" marT="9525" marB="0" anchor="b">
                    <a:lnL>
                      <a:noFill/>
                    </a:lnL>
                    <a:lnR>
                      <a:noFill/>
                    </a:lnR>
                    <a:lnT>
                      <a:noFill/>
                    </a:lnT>
                    <a:lnB>
                      <a:noFill/>
                    </a:lnB>
                    <a:solidFill>
                      <a:srgbClr val="FFCC00"/>
                    </a:solidFill>
                  </a:tcPr>
                </a:tc>
                <a:extLst>
                  <a:ext uri="{0D108BD9-81ED-4DB2-BD59-A6C34878D82A}">
                    <a16:rowId xmlns:a16="http://schemas.microsoft.com/office/drawing/2014/main" val="10004"/>
                  </a:ext>
                </a:extLst>
              </a:tr>
              <a:tr h="144700">
                <a:tc>
                  <a:txBody>
                    <a:bodyPr/>
                    <a:lstStyle/>
                    <a:p>
                      <a:pPr algn="ctr" fontAlgn="b"/>
                      <a:r>
                        <a:rPr lang="cs-CZ" sz="800" b="0" i="0" u="none" strike="noStrike">
                          <a:solidFill>
                            <a:srgbClr val="000000"/>
                          </a:solidFill>
                          <a:latin typeface="Arial Black"/>
                        </a:rPr>
                        <a:t>5.</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Neštěmice</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15</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9</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3</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3</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 </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59:40</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31</a:t>
                      </a:r>
                    </a:p>
                  </a:txBody>
                  <a:tcPr marL="9525" marR="9525" marT="9525" marB="0" anchor="b">
                    <a:lnL>
                      <a:noFill/>
                    </a:lnL>
                    <a:lnR>
                      <a:noFill/>
                    </a:lnR>
                    <a:lnT>
                      <a:noFill/>
                    </a:lnT>
                    <a:lnB>
                      <a:noFill/>
                    </a:lnB>
                    <a:solidFill>
                      <a:srgbClr val="99FF66"/>
                    </a:solidFill>
                  </a:tcPr>
                </a:tc>
                <a:extLst>
                  <a:ext uri="{0D108BD9-81ED-4DB2-BD59-A6C34878D82A}">
                    <a16:rowId xmlns:a16="http://schemas.microsoft.com/office/drawing/2014/main" val="10005"/>
                  </a:ext>
                </a:extLst>
              </a:tr>
              <a:tr h="144700">
                <a:tc>
                  <a:txBody>
                    <a:bodyPr/>
                    <a:lstStyle/>
                    <a:p>
                      <a:pPr algn="ctr" fontAlgn="b"/>
                      <a:r>
                        <a:rPr lang="cs-CZ" sz="800" b="0" i="0" u="none" strike="noStrike">
                          <a:solidFill>
                            <a:srgbClr val="000000"/>
                          </a:solidFill>
                          <a:latin typeface="Arial Black"/>
                        </a:rPr>
                        <a:t>6.</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Brozany</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15</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9</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1</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5</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 </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53:27</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29</a:t>
                      </a:r>
                    </a:p>
                  </a:txBody>
                  <a:tcPr marL="9525" marR="9525" marT="9525" marB="0" anchor="b">
                    <a:lnL>
                      <a:noFill/>
                    </a:lnL>
                    <a:lnR>
                      <a:noFill/>
                    </a:lnR>
                    <a:lnT>
                      <a:noFill/>
                    </a:lnT>
                    <a:lnB>
                      <a:noFill/>
                    </a:lnB>
                    <a:solidFill>
                      <a:srgbClr val="FFCC00"/>
                    </a:solidFill>
                  </a:tcPr>
                </a:tc>
                <a:extLst>
                  <a:ext uri="{0D108BD9-81ED-4DB2-BD59-A6C34878D82A}">
                    <a16:rowId xmlns:a16="http://schemas.microsoft.com/office/drawing/2014/main" val="10006"/>
                  </a:ext>
                </a:extLst>
              </a:tr>
              <a:tr h="144700">
                <a:tc>
                  <a:txBody>
                    <a:bodyPr/>
                    <a:lstStyle/>
                    <a:p>
                      <a:pPr algn="ctr" fontAlgn="b"/>
                      <a:r>
                        <a:rPr lang="cs-CZ" sz="800" b="0" i="0" u="none" strike="noStrike">
                          <a:solidFill>
                            <a:srgbClr val="000000"/>
                          </a:solidFill>
                          <a:latin typeface="Arial Black"/>
                        </a:rPr>
                        <a:t>7.</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Litoměřice</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15</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dirty="0">
                          <a:solidFill>
                            <a:srgbClr val="000000"/>
                          </a:solidFill>
                          <a:latin typeface="Arial Black"/>
                        </a:rPr>
                        <a:t>8</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3</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4</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 </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49:34</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29</a:t>
                      </a:r>
                    </a:p>
                  </a:txBody>
                  <a:tcPr marL="9525" marR="9525" marT="9525" marB="0" anchor="b">
                    <a:lnL>
                      <a:noFill/>
                    </a:lnL>
                    <a:lnR>
                      <a:noFill/>
                    </a:lnR>
                    <a:lnT>
                      <a:noFill/>
                    </a:lnT>
                    <a:lnB>
                      <a:noFill/>
                    </a:lnB>
                    <a:solidFill>
                      <a:srgbClr val="99FF66"/>
                    </a:solidFill>
                  </a:tcPr>
                </a:tc>
                <a:extLst>
                  <a:ext uri="{0D108BD9-81ED-4DB2-BD59-A6C34878D82A}">
                    <a16:rowId xmlns:a16="http://schemas.microsoft.com/office/drawing/2014/main" val="10007"/>
                  </a:ext>
                </a:extLst>
              </a:tr>
              <a:tr h="144700">
                <a:tc>
                  <a:txBody>
                    <a:bodyPr/>
                    <a:lstStyle/>
                    <a:p>
                      <a:pPr algn="ctr" fontAlgn="b"/>
                      <a:r>
                        <a:rPr lang="cs-CZ" sz="800" b="0" i="0" u="none" strike="noStrike">
                          <a:solidFill>
                            <a:srgbClr val="000000"/>
                          </a:solidFill>
                          <a:latin typeface="Arial Black"/>
                        </a:rPr>
                        <a:t>8.</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Jun.Děčín</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15</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8</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1</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6</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 </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62:69</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26</a:t>
                      </a:r>
                    </a:p>
                  </a:txBody>
                  <a:tcPr marL="9525" marR="9525" marT="9525" marB="0" anchor="b">
                    <a:lnL>
                      <a:noFill/>
                    </a:lnL>
                    <a:lnR>
                      <a:noFill/>
                    </a:lnR>
                    <a:lnT>
                      <a:noFill/>
                    </a:lnT>
                    <a:lnB>
                      <a:noFill/>
                    </a:lnB>
                    <a:solidFill>
                      <a:srgbClr val="FFCC00"/>
                    </a:solidFill>
                  </a:tcPr>
                </a:tc>
                <a:extLst>
                  <a:ext uri="{0D108BD9-81ED-4DB2-BD59-A6C34878D82A}">
                    <a16:rowId xmlns:a16="http://schemas.microsoft.com/office/drawing/2014/main" val="10008"/>
                  </a:ext>
                </a:extLst>
              </a:tr>
              <a:tr h="144700">
                <a:tc>
                  <a:txBody>
                    <a:bodyPr/>
                    <a:lstStyle/>
                    <a:p>
                      <a:pPr algn="ctr" fontAlgn="b"/>
                      <a:r>
                        <a:rPr lang="cs-CZ" sz="800" b="0" i="0" u="none" strike="noStrike">
                          <a:solidFill>
                            <a:srgbClr val="000000"/>
                          </a:solidFill>
                          <a:latin typeface="Arial Black"/>
                        </a:rPr>
                        <a:t>9.</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Mostecký FK</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15</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7</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2</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6</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 </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55:32</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25</a:t>
                      </a:r>
                    </a:p>
                  </a:txBody>
                  <a:tcPr marL="9525" marR="9525" marT="9525" marB="0" anchor="b">
                    <a:lnL>
                      <a:noFill/>
                    </a:lnL>
                    <a:lnR>
                      <a:noFill/>
                    </a:lnR>
                    <a:lnT>
                      <a:noFill/>
                    </a:lnT>
                    <a:lnB>
                      <a:noFill/>
                    </a:lnB>
                    <a:solidFill>
                      <a:srgbClr val="99FF66"/>
                    </a:solidFill>
                  </a:tcPr>
                </a:tc>
                <a:extLst>
                  <a:ext uri="{0D108BD9-81ED-4DB2-BD59-A6C34878D82A}">
                    <a16:rowId xmlns:a16="http://schemas.microsoft.com/office/drawing/2014/main" val="10009"/>
                  </a:ext>
                </a:extLst>
              </a:tr>
              <a:tr h="144700">
                <a:tc>
                  <a:txBody>
                    <a:bodyPr/>
                    <a:lstStyle/>
                    <a:p>
                      <a:pPr algn="ctr" fontAlgn="b"/>
                      <a:r>
                        <a:rPr lang="cs-CZ" sz="800" b="0" i="0" u="none" strike="noStrike">
                          <a:solidFill>
                            <a:srgbClr val="000000"/>
                          </a:solidFill>
                          <a:latin typeface="Arial Black"/>
                        </a:rPr>
                        <a:t>10.</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Bílina</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15</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6</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3</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6</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 </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37:28</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22</a:t>
                      </a:r>
                    </a:p>
                  </a:txBody>
                  <a:tcPr marL="9525" marR="9525" marT="9525" marB="0" anchor="b">
                    <a:lnL>
                      <a:noFill/>
                    </a:lnL>
                    <a:lnR>
                      <a:noFill/>
                    </a:lnR>
                    <a:lnT>
                      <a:noFill/>
                    </a:lnT>
                    <a:lnB>
                      <a:noFill/>
                    </a:lnB>
                    <a:solidFill>
                      <a:srgbClr val="FFCC00"/>
                    </a:solidFill>
                  </a:tcPr>
                </a:tc>
                <a:extLst>
                  <a:ext uri="{0D108BD9-81ED-4DB2-BD59-A6C34878D82A}">
                    <a16:rowId xmlns:a16="http://schemas.microsoft.com/office/drawing/2014/main" val="10010"/>
                  </a:ext>
                </a:extLst>
              </a:tr>
              <a:tr h="144700">
                <a:tc>
                  <a:txBody>
                    <a:bodyPr/>
                    <a:lstStyle/>
                    <a:p>
                      <a:pPr algn="ctr" fontAlgn="b"/>
                      <a:r>
                        <a:rPr lang="cs-CZ" sz="800" b="0" i="0" u="none" strike="noStrike">
                          <a:solidFill>
                            <a:srgbClr val="000000"/>
                          </a:solidFill>
                          <a:latin typeface="Arial Black"/>
                        </a:rPr>
                        <a:t>11.</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Litvínov B</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15</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4</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1</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10</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 </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36:58</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13</a:t>
                      </a:r>
                    </a:p>
                  </a:txBody>
                  <a:tcPr marL="9525" marR="9525" marT="9525" marB="0" anchor="b">
                    <a:lnL>
                      <a:noFill/>
                    </a:lnL>
                    <a:lnR>
                      <a:noFill/>
                    </a:lnR>
                    <a:lnT>
                      <a:noFill/>
                    </a:lnT>
                    <a:lnB>
                      <a:noFill/>
                    </a:lnB>
                    <a:solidFill>
                      <a:srgbClr val="99FF66"/>
                    </a:solidFill>
                  </a:tcPr>
                </a:tc>
                <a:extLst>
                  <a:ext uri="{0D108BD9-81ED-4DB2-BD59-A6C34878D82A}">
                    <a16:rowId xmlns:a16="http://schemas.microsoft.com/office/drawing/2014/main" val="10011"/>
                  </a:ext>
                </a:extLst>
              </a:tr>
              <a:tr h="144700">
                <a:tc>
                  <a:txBody>
                    <a:bodyPr/>
                    <a:lstStyle/>
                    <a:p>
                      <a:pPr algn="ctr" fontAlgn="b"/>
                      <a:r>
                        <a:rPr lang="cs-CZ" sz="800" b="0" i="0" u="none" strike="noStrike">
                          <a:solidFill>
                            <a:srgbClr val="000000"/>
                          </a:solidFill>
                          <a:latin typeface="Arial Black"/>
                        </a:rPr>
                        <a:t>12.</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FC Chomutov</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15</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3</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2</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10</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 </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38:78</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11</a:t>
                      </a:r>
                    </a:p>
                  </a:txBody>
                  <a:tcPr marL="9525" marR="9525" marT="9525" marB="0" anchor="b">
                    <a:lnL>
                      <a:noFill/>
                    </a:lnL>
                    <a:lnR>
                      <a:noFill/>
                    </a:lnR>
                    <a:lnT>
                      <a:noFill/>
                    </a:lnT>
                    <a:lnB>
                      <a:noFill/>
                    </a:lnB>
                    <a:solidFill>
                      <a:srgbClr val="FFCC00"/>
                    </a:solidFill>
                  </a:tcPr>
                </a:tc>
                <a:extLst>
                  <a:ext uri="{0D108BD9-81ED-4DB2-BD59-A6C34878D82A}">
                    <a16:rowId xmlns:a16="http://schemas.microsoft.com/office/drawing/2014/main" val="10012"/>
                  </a:ext>
                </a:extLst>
              </a:tr>
              <a:tr h="144700">
                <a:tc>
                  <a:txBody>
                    <a:bodyPr/>
                    <a:lstStyle/>
                    <a:p>
                      <a:pPr algn="ctr" fontAlgn="b"/>
                      <a:r>
                        <a:rPr lang="cs-CZ" sz="800" b="0" i="0" u="none" strike="noStrike">
                          <a:solidFill>
                            <a:srgbClr val="000000"/>
                          </a:solidFill>
                          <a:latin typeface="Arial Black"/>
                        </a:rPr>
                        <a:t>13.</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Ervěnice</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15</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2</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3</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10</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 </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31:71</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10</a:t>
                      </a:r>
                    </a:p>
                  </a:txBody>
                  <a:tcPr marL="9525" marR="9525" marT="9525" marB="0" anchor="b">
                    <a:lnL>
                      <a:noFill/>
                    </a:lnL>
                    <a:lnR>
                      <a:noFill/>
                    </a:lnR>
                    <a:lnT>
                      <a:noFill/>
                    </a:lnT>
                    <a:lnB>
                      <a:noFill/>
                    </a:lnB>
                    <a:solidFill>
                      <a:srgbClr val="99FF66"/>
                    </a:solidFill>
                  </a:tcPr>
                </a:tc>
                <a:extLst>
                  <a:ext uri="{0D108BD9-81ED-4DB2-BD59-A6C34878D82A}">
                    <a16:rowId xmlns:a16="http://schemas.microsoft.com/office/drawing/2014/main" val="10013"/>
                  </a:ext>
                </a:extLst>
              </a:tr>
              <a:tr h="144700">
                <a:tc>
                  <a:txBody>
                    <a:bodyPr/>
                    <a:lstStyle/>
                    <a:p>
                      <a:pPr algn="ctr" fontAlgn="b"/>
                      <a:r>
                        <a:rPr lang="cs-CZ" sz="800" b="0" i="0" u="none" strike="noStrike">
                          <a:solidFill>
                            <a:srgbClr val="A50021"/>
                          </a:solidFill>
                          <a:latin typeface="Arial Black"/>
                        </a:rPr>
                        <a:t>14.</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A50021"/>
                          </a:solidFill>
                          <a:latin typeface="Arial Black"/>
                        </a:rPr>
                        <a:t>Štětí</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A50021"/>
                          </a:solidFill>
                          <a:latin typeface="Arial Black"/>
                        </a:rPr>
                        <a:t>15</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A50021"/>
                          </a:solidFill>
                          <a:latin typeface="Arial Black"/>
                        </a:rPr>
                        <a:t>2</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A50021"/>
                          </a:solidFill>
                          <a:latin typeface="Arial Black"/>
                        </a:rPr>
                        <a:t>2</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A50021"/>
                          </a:solidFill>
                          <a:latin typeface="Arial Black"/>
                        </a:rPr>
                        <a:t>11</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A50021"/>
                          </a:solidFill>
                          <a:latin typeface="Arial Black"/>
                        </a:rPr>
                        <a:t> </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A50021"/>
                          </a:solidFill>
                          <a:latin typeface="Arial Black"/>
                        </a:rPr>
                        <a:t>21:84</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A50021"/>
                          </a:solidFill>
                          <a:latin typeface="Arial Black"/>
                        </a:rPr>
                        <a:t>9</a:t>
                      </a:r>
                    </a:p>
                  </a:txBody>
                  <a:tcPr marL="9525" marR="9525" marT="9525" marB="0" anchor="b">
                    <a:lnL>
                      <a:noFill/>
                    </a:lnL>
                    <a:lnR>
                      <a:noFill/>
                    </a:lnR>
                    <a:lnT>
                      <a:noFill/>
                    </a:lnT>
                    <a:lnB>
                      <a:noFill/>
                    </a:lnB>
                    <a:solidFill>
                      <a:srgbClr val="FFCC00"/>
                    </a:solidFill>
                  </a:tcPr>
                </a:tc>
                <a:extLst>
                  <a:ext uri="{0D108BD9-81ED-4DB2-BD59-A6C34878D82A}">
                    <a16:rowId xmlns:a16="http://schemas.microsoft.com/office/drawing/2014/main" val="10014"/>
                  </a:ext>
                </a:extLst>
              </a:tr>
              <a:tr h="144700">
                <a:tc>
                  <a:txBody>
                    <a:bodyPr/>
                    <a:lstStyle/>
                    <a:p>
                      <a:pPr algn="ctr" fontAlgn="b"/>
                      <a:r>
                        <a:rPr lang="cs-CZ" sz="800" b="0" i="0" u="none" strike="noStrike">
                          <a:solidFill>
                            <a:srgbClr val="000000"/>
                          </a:solidFill>
                          <a:latin typeface="Arial Black"/>
                        </a:rPr>
                        <a:t>15.</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T.Kadaň</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15</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2</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1</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12</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 </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22:80</a:t>
                      </a:r>
                    </a:p>
                  </a:txBody>
                  <a:tcPr marL="9525" marR="9525" marT="9525" marB="0" anchor="b">
                    <a:lnL>
                      <a:noFill/>
                    </a:lnL>
                    <a:lnR>
                      <a:noFill/>
                    </a:lnR>
                    <a:lnT>
                      <a:noFill/>
                    </a:lnT>
                    <a:lnB>
                      <a:noFill/>
                    </a:lnB>
                    <a:solidFill>
                      <a:srgbClr val="99FF66"/>
                    </a:solidFill>
                  </a:tcPr>
                </a:tc>
                <a:tc>
                  <a:txBody>
                    <a:bodyPr/>
                    <a:lstStyle/>
                    <a:p>
                      <a:pPr algn="ctr" fontAlgn="b"/>
                      <a:r>
                        <a:rPr lang="cs-CZ" sz="800" b="0" i="0" u="none" strike="noStrike">
                          <a:solidFill>
                            <a:srgbClr val="000000"/>
                          </a:solidFill>
                          <a:latin typeface="Arial Black"/>
                        </a:rPr>
                        <a:t>7</a:t>
                      </a:r>
                    </a:p>
                  </a:txBody>
                  <a:tcPr marL="9525" marR="9525" marT="9525" marB="0" anchor="b">
                    <a:lnL>
                      <a:noFill/>
                    </a:lnL>
                    <a:lnR>
                      <a:noFill/>
                    </a:lnR>
                    <a:lnT>
                      <a:noFill/>
                    </a:lnT>
                    <a:lnB>
                      <a:noFill/>
                    </a:lnB>
                    <a:solidFill>
                      <a:srgbClr val="99FF66"/>
                    </a:solidFill>
                  </a:tcPr>
                </a:tc>
                <a:extLst>
                  <a:ext uri="{0D108BD9-81ED-4DB2-BD59-A6C34878D82A}">
                    <a16:rowId xmlns:a16="http://schemas.microsoft.com/office/drawing/2014/main" val="10015"/>
                  </a:ext>
                </a:extLst>
              </a:tr>
              <a:tr h="144700">
                <a:tc>
                  <a:txBody>
                    <a:bodyPr/>
                    <a:lstStyle/>
                    <a:p>
                      <a:pPr algn="ctr" fontAlgn="b"/>
                      <a:r>
                        <a:rPr lang="cs-CZ" sz="800" b="0" i="0" u="none" strike="noStrike">
                          <a:solidFill>
                            <a:srgbClr val="000000"/>
                          </a:solidFill>
                          <a:latin typeface="Arial Black"/>
                        </a:rPr>
                        <a:t>16.</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dirty="0">
                          <a:solidFill>
                            <a:srgbClr val="000000"/>
                          </a:solidFill>
                          <a:latin typeface="Arial Black"/>
                        </a:rPr>
                        <a:t>Krupka</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15</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0</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3</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12</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 </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a:solidFill>
                            <a:srgbClr val="000000"/>
                          </a:solidFill>
                          <a:latin typeface="Arial Black"/>
                        </a:rPr>
                        <a:t>11:53</a:t>
                      </a:r>
                    </a:p>
                  </a:txBody>
                  <a:tcPr marL="9525" marR="9525" marT="9525" marB="0" anchor="b">
                    <a:lnL>
                      <a:noFill/>
                    </a:lnL>
                    <a:lnR>
                      <a:noFill/>
                    </a:lnR>
                    <a:lnT>
                      <a:noFill/>
                    </a:lnT>
                    <a:lnB>
                      <a:noFill/>
                    </a:lnB>
                    <a:solidFill>
                      <a:srgbClr val="FFCC00"/>
                    </a:solidFill>
                  </a:tcPr>
                </a:tc>
                <a:tc>
                  <a:txBody>
                    <a:bodyPr/>
                    <a:lstStyle/>
                    <a:p>
                      <a:pPr algn="ctr" fontAlgn="b"/>
                      <a:r>
                        <a:rPr lang="cs-CZ" sz="800" b="0" i="0" u="none" strike="noStrike" dirty="0">
                          <a:solidFill>
                            <a:srgbClr val="000000"/>
                          </a:solidFill>
                          <a:latin typeface="Arial Black"/>
                        </a:rPr>
                        <a:t>5</a:t>
                      </a:r>
                    </a:p>
                  </a:txBody>
                  <a:tcPr marL="9525" marR="9525" marT="9525" marB="0" anchor="b">
                    <a:lnL>
                      <a:noFill/>
                    </a:lnL>
                    <a:lnR>
                      <a:noFill/>
                    </a:lnR>
                    <a:lnT>
                      <a:noFill/>
                    </a:lnT>
                    <a:lnB>
                      <a:noFill/>
                    </a:lnB>
                    <a:solidFill>
                      <a:srgbClr val="FFCC00"/>
                    </a:solidFill>
                  </a:tcPr>
                </a:tc>
                <a:extLst>
                  <a:ext uri="{0D108BD9-81ED-4DB2-BD59-A6C34878D82A}">
                    <a16:rowId xmlns:a16="http://schemas.microsoft.com/office/drawing/2014/main" val="10016"/>
                  </a:ext>
                </a:extLst>
              </a:tr>
            </a:tbl>
          </a:graphicData>
        </a:graphic>
      </p:graphicFrame>
      <p:graphicFrame>
        <p:nvGraphicFramePr>
          <p:cNvPr id="27" name="Tabulka 26"/>
          <p:cNvGraphicFramePr>
            <a:graphicFrameLocks noGrp="1"/>
          </p:cNvGraphicFramePr>
          <p:nvPr/>
        </p:nvGraphicFramePr>
        <p:xfrm>
          <a:off x="174949" y="5419700"/>
          <a:ext cx="4483350" cy="1564005"/>
        </p:xfrm>
        <a:graphic>
          <a:graphicData uri="http://schemas.openxmlformats.org/drawingml/2006/table">
            <a:tbl>
              <a:tblPr/>
              <a:tblGrid>
                <a:gridCol w="1207731">
                  <a:extLst>
                    <a:ext uri="{9D8B030D-6E8A-4147-A177-3AD203B41FA5}">
                      <a16:colId xmlns:a16="http://schemas.microsoft.com/office/drawing/2014/main" val="20000"/>
                    </a:ext>
                  </a:extLst>
                </a:gridCol>
                <a:gridCol w="1548283">
                  <a:extLst>
                    <a:ext uri="{9D8B030D-6E8A-4147-A177-3AD203B41FA5}">
                      <a16:colId xmlns:a16="http://schemas.microsoft.com/office/drawing/2014/main" val="20001"/>
                    </a:ext>
                  </a:extLst>
                </a:gridCol>
                <a:gridCol w="1306034">
                  <a:extLst>
                    <a:ext uri="{9D8B030D-6E8A-4147-A177-3AD203B41FA5}">
                      <a16:colId xmlns:a16="http://schemas.microsoft.com/office/drawing/2014/main" val="20002"/>
                    </a:ext>
                  </a:extLst>
                </a:gridCol>
                <a:gridCol w="421302">
                  <a:extLst>
                    <a:ext uri="{9D8B030D-6E8A-4147-A177-3AD203B41FA5}">
                      <a16:colId xmlns:a16="http://schemas.microsoft.com/office/drawing/2014/main" val="20003"/>
                    </a:ext>
                  </a:extLst>
                </a:gridCol>
              </a:tblGrid>
              <a:tr h="323850">
                <a:tc gridSpan="4">
                  <a:txBody>
                    <a:bodyPr/>
                    <a:lstStyle/>
                    <a:p>
                      <a:pPr algn="ctr" rtl="0" fontAlgn="ctr"/>
                      <a:r>
                        <a:rPr lang="cs-CZ" sz="1100" b="1" i="0" u="none" strike="noStrike">
                          <a:solidFill>
                            <a:srgbClr val="153E96"/>
                          </a:solidFill>
                          <a:latin typeface="MS Sans Serif"/>
                        </a:rPr>
                        <a:t>O tomto víkendu se hraje 20.kolo Krajského přeboru starších a mladších žáků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52400">
                <a:tc>
                  <a:txBody>
                    <a:bodyPr/>
                    <a:lstStyle/>
                    <a:p>
                      <a:pPr algn="ctr" rtl="0" fontAlgn="ctr"/>
                      <a:r>
                        <a:rPr lang="cs-CZ" sz="850" b="1" i="0" u="none" strike="noStrike">
                          <a:solidFill>
                            <a:srgbClr val="000000"/>
                          </a:solidFill>
                          <a:latin typeface="Arial Black"/>
                        </a:rPr>
                        <a:t>Brozany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850" b="1" i="0" u="none" strike="noStrike">
                          <a:solidFill>
                            <a:srgbClr val="000000"/>
                          </a:solidFill>
                          <a:latin typeface="Arial Black"/>
                        </a:rPr>
                        <a:t>T.Kadaň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850" b="1" i="0" u="none" strike="noStrike">
                          <a:solidFill>
                            <a:srgbClr val="000000"/>
                          </a:solidFill>
                          <a:latin typeface="Arial Black"/>
                        </a:rPr>
                        <a:t>05.04. 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850" b="1" i="0" u="none" strike="noStrike">
                          <a:solidFill>
                            <a:srgbClr val="000000"/>
                          </a:solidFill>
                          <a:latin typeface="Arial Black"/>
                        </a:rPr>
                        <a:t>NE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1"/>
                  </a:ext>
                </a:extLst>
              </a:tr>
              <a:tr h="152400">
                <a:tc>
                  <a:txBody>
                    <a:bodyPr/>
                    <a:lstStyle/>
                    <a:p>
                      <a:pPr algn="ctr" rtl="0" fontAlgn="ctr"/>
                      <a:r>
                        <a:rPr lang="cs-CZ" sz="850" b="1" i="0" u="none" strike="noStrike">
                          <a:solidFill>
                            <a:srgbClr val="000000"/>
                          </a:solidFill>
                          <a:latin typeface="Arial Black"/>
                        </a:rPr>
                        <a:t>Litvínov</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50" b="1" i="0" u="none" strike="noStrike">
                          <a:solidFill>
                            <a:srgbClr val="000000"/>
                          </a:solidFill>
                          <a:latin typeface="Arial Black"/>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50" b="1" i="0" u="none" strike="noStrike">
                          <a:solidFill>
                            <a:srgbClr val="000000"/>
                          </a:solidFill>
                          <a:latin typeface="Arial Black"/>
                        </a:rPr>
                        <a:t>04.04. 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50" b="1" i="0" u="none" strike="noStrike">
                          <a:solidFill>
                            <a:srgbClr val="000000"/>
                          </a:solidFill>
                          <a:latin typeface="Arial Black"/>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2"/>
                  </a:ext>
                </a:extLst>
              </a:tr>
              <a:tr h="152400">
                <a:tc>
                  <a:txBody>
                    <a:bodyPr/>
                    <a:lstStyle/>
                    <a:p>
                      <a:pPr algn="ctr" rtl="0" fontAlgn="ctr"/>
                      <a:r>
                        <a:rPr lang="cs-CZ" sz="850" b="1" i="0" u="none" strike="noStrike">
                          <a:solidFill>
                            <a:srgbClr val="000000"/>
                          </a:solidFill>
                          <a:latin typeface="Arial Black"/>
                        </a:rPr>
                        <a:t>Litoměřice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850" b="1" i="0" u="none" strike="noStrike">
                          <a:solidFill>
                            <a:srgbClr val="000000"/>
                          </a:solidFill>
                          <a:latin typeface="Arial Black"/>
                        </a:rPr>
                        <a:t>Žatec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850" b="1" i="0" u="none" strike="noStrike">
                          <a:solidFill>
                            <a:srgbClr val="000000"/>
                          </a:solidFill>
                          <a:latin typeface="Arial Black"/>
                        </a:rPr>
                        <a:t>04.04. 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850" b="1" i="0" u="none" strike="noStrike">
                          <a:solidFill>
                            <a:srgbClr val="000000"/>
                          </a:solidFill>
                          <a:latin typeface="Arial Black"/>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3"/>
                  </a:ext>
                </a:extLst>
              </a:tr>
              <a:tr h="152400">
                <a:tc>
                  <a:txBody>
                    <a:bodyPr/>
                    <a:lstStyle/>
                    <a:p>
                      <a:pPr algn="ctr" rtl="0" fontAlgn="ctr"/>
                      <a:r>
                        <a:rPr lang="cs-CZ" sz="850" b="1" i="0" u="none" strike="noStrike">
                          <a:solidFill>
                            <a:srgbClr val="000000"/>
                          </a:solidFill>
                          <a:latin typeface="Arial Black"/>
                        </a:rPr>
                        <a:t>Bílina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50" b="1" i="0" u="none" strike="noStrike">
                          <a:solidFill>
                            <a:srgbClr val="000000"/>
                          </a:solidFill>
                          <a:latin typeface="Arial Black"/>
                        </a:rPr>
                        <a:t>Ervěnice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50" b="1" i="0" u="none" strike="noStrike">
                          <a:solidFill>
                            <a:srgbClr val="000000"/>
                          </a:solidFill>
                          <a:latin typeface="Arial Black"/>
                        </a:rPr>
                        <a:t>04.04. 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50" b="1" i="0" u="none" strike="noStrike">
                          <a:solidFill>
                            <a:srgbClr val="000000"/>
                          </a:solidFill>
                          <a:latin typeface="Arial Black"/>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4"/>
                  </a:ext>
                </a:extLst>
              </a:tr>
              <a:tr h="152400">
                <a:tc>
                  <a:txBody>
                    <a:bodyPr/>
                    <a:lstStyle/>
                    <a:p>
                      <a:pPr algn="ctr" rtl="0" fontAlgn="ctr"/>
                      <a:r>
                        <a:rPr lang="cs-CZ" sz="850" b="1" i="0" u="none" strike="noStrike">
                          <a:solidFill>
                            <a:srgbClr val="000000"/>
                          </a:solidFill>
                          <a:latin typeface="Arial Black"/>
                        </a:rPr>
                        <a:t>Louny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850" b="1" i="0" u="none" strike="noStrike">
                          <a:solidFill>
                            <a:srgbClr val="000000"/>
                          </a:solidFill>
                          <a:latin typeface="Arial Black"/>
                        </a:rPr>
                        <a:t>FC Chomutov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850" b="1" i="0" u="none" strike="noStrike">
                          <a:solidFill>
                            <a:srgbClr val="000000"/>
                          </a:solidFill>
                          <a:latin typeface="Arial Black"/>
                        </a:rPr>
                        <a:t>04.04. 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850" b="1" i="0" u="none" strike="noStrike">
                          <a:solidFill>
                            <a:srgbClr val="000000"/>
                          </a:solidFill>
                          <a:latin typeface="Arial Black"/>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5"/>
                  </a:ext>
                </a:extLst>
              </a:tr>
              <a:tr h="152400">
                <a:tc>
                  <a:txBody>
                    <a:bodyPr/>
                    <a:lstStyle/>
                    <a:p>
                      <a:pPr algn="ctr" rtl="0" fontAlgn="ctr"/>
                      <a:r>
                        <a:rPr lang="cs-CZ" sz="850" b="1" i="0" u="none" strike="noStrike">
                          <a:solidFill>
                            <a:srgbClr val="000000"/>
                          </a:solidFill>
                          <a:latin typeface="Arial Black"/>
                        </a:rPr>
                        <a:t>Neštěmice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50" b="1" i="0" u="none" strike="noStrike">
                          <a:solidFill>
                            <a:srgbClr val="000000"/>
                          </a:solidFill>
                          <a:latin typeface="Arial Black"/>
                        </a:rPr>
                        <a:t>Jun.Děčín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50" b="1" i="0" u="none" strike="noStrike">
                          <a:solidFill>
                            <a:srgbClr val="000000"/>
                          </a:solidFill>
                          <a:latin typeface="Arial Black"/>
                        </a:rPr>
                        <a:t>04.04. 11:00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50" b="1" i="0" u="none" strike="noStrike">
                          <a:solidFill>
                            <a:srgbClr val="000000"/>
                          </a:solidFill>
                          <a:latin typeface="Arial Black"/>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6"/>
                  </a:ext>
                </a:extLst>
              </a:tr>
              <a:tr h="152400">
                <a:tc>
                  <a:txBody>
                    <a:bodyPr/>
                    <a:lstStyle/>
                    <a:p>
                      <a:pPr algn="ctr" rtl="0" fontAlgn="ctr"/>
                      <a:r>
                        <a:rPr lang="cs-CZ" sz="850" b="1" i="0" u="none" strike="noStrike">
                          <a:solidFill>
                            <a:srgbClr val="000000"/>
                          </a:solidFill>
                          <a:latin typeface="Arial Black"/>
                        </a:rPr>
                        <a:t>Mostecký FK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850" b="1" i="0" u="none" strike="noStrike">
                          <a:solidFill>
                            <a:srgbClr val="000000"/>
                          </a:solidFill>
                          <a:latin typeface="Arial Black"/>
                        </a:rPr>
                        <a:t>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850" b="1" i="0" u="none" strike="noStrike">
                          <a:solidFill>
                            <a:srgbClr val="000000"/>
                          </a:solidFill>
                          <a:latin typeface="Arial Black"/>
                        </a:rPr>
                        <a:t>04.04. 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850" b="1" i="0" u="none" strike="noStrike">
                          <a:solidFill>
                            <a:srgbClr val="000000"/>
                          </a:solidFill>
                          <a:latin typeface="Arial Black"/>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7"/>
                  </a:ext>
                </a:extLst>
              </a:tr>
              <a:tr h="152400">
                <a:tc>
                  <a:txBody>
                    <a:bodyPr/>
                    <a:lstStyle/>
                    <a:p>
                      <a:pPr algn="ctr" rtl="0" fontAlgn="ctr"/>
                      <a:r>
                        <a:rPr lang="cs-CZ" sz="850" b="1" i="0" u="none" strike="noStrike">
                          <a:solidFill>
                            <a:srgbClr val="000000"/>
                          </a:solidFill>
                          <a:latin typeface="Arial Black"/>
                        </a:rPr>
                        <a:t>SK Roudnice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50" b="1" i="0" u="none" strike="noStrike">
                          <a:solidFill>
                            <a:srgbClr val="000000"/>
                          </a:solidFill>
                          <a:latin typeface="Arial Black"/>
                        </a:rPr>
                        <a:t>Litvínov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50" b="1" i="0" u="none" strike="noStrike">
                          <a:solidFill>
                            <a:srgbClr val="000000"/>
                          </a:solidFill>
                          <a:latin typeface="Arial Black"/>
                        </a:rPr>
                        <a:t>04.04. 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50" b="1" i="0" u="none" strike="noStrike" dirty="0">
                          <a:solidFill>
                            <a:srgbClr val="000000"/>
                          </a:solidFill>
                          <a:latin typeface="Arial Black"/>
                        </a:rPr>
                        <a:t>SO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8"/>
                  </a:ext>
                </a:extLst>
              </a:tr>
            </a:tbl>
          </a:graphicData>
        </a:graphic>
      </p:graphicFrame>
      <p:pic>
        <p:nvPicPr>
          <p:cNvPr id="4098" name="Picture 3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099" name="Picture 3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00" name="Picture 3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1" name="Picture 35"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2" name="Picture 34"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3" name="Picture 33"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4" name="Picture 32"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5" name="Picture 31"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6" name="Picture 30"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7" name="Picture 29"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8" name="Picture 28"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09" name="Picture 27"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10" name="Picture 26"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1" name="Picture 25"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2" name="Picture 24"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3" name="Picture 23"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4" name="Picture 22"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5" name="Picture 21"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6" name="Picture 20"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7" name="Picture 19"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8" name="Picture 18"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19" name="Picture 17"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20" name="Picture 16"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1" name="Picture 15"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2" name="Picture 14"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3" name="Picture 1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4" name="Picture 1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5" name="Picture 1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6" name="Picture 1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7" name="Picture 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8" name="Picture 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29" name="Picture 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30" name="Picture 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1" name="Picture 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2" name="Picture 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3" name="Picture 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4" name="Picture 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5" name="Picture 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6" name="Picture 9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7" name="Picture 92"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8" name="Picture 9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39" name="Picture 90"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40" name="Picture 89"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1" name="Picture 8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2" name="Picture 87"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3" name="Picture 8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4" name="Picture 85"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5" name="Picture 84"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6" name="Picture 50"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7" name="Picture 51"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8" name="Picture 5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9" name="Picture 53"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0" name="Picture 54"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1" name="Picture 55"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2" name="Picture 56"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3" name="Picture 5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4" name="Picture 58"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5" name="Picture 83"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6" name="Picture 82"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7" name="Picture 81"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8" name="Picture 80"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9" name="Picture 79"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0" name="Picture 229"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1" name="Picture 228"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2" name="Picture 227"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3" name="Picture 226"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4" name="Picture 225"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5" name="Picture 224"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6" name="Picture 223"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7" name="Picture 222"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8" name="Picture 221"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9" name="Picture 220"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0" name="Picture 219"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1" name="Picture 218"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2" name="Picture 217"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3" name="Picture 216"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4" name="Picture 215"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5" name="Picture 214"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6" name="Picture 213"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7" name="Picture 212"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8" name="Picture 146"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9" name="Picture 145"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0" name="Picture 144"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1" name="Picture 143"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2" name="Picture 142"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3" name="Picture 141"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4" name="Picture 140"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5" name="Picture 139"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6" name="Picture 138"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7" name="Picture 137"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8" name="Picture 136"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9" name="Picture 135"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0" name="Picture 134"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1" name="Picture 133"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2" name="Picture 132"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3" name="Picture 131"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4" name="Picture 130"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5" name="Picture 129"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6" name="Picture 128"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7" name="Picture 127"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8" name="Picture 126"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9" name="Picture 125"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0" name="Picture 124"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1" name="Picture 123"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2" name="Picture 122"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3" name="Picture 121"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4" name="Picture 120"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5" name="Picture 119"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2011363"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911475" y="6859588"/>
            <a:ext cx="158432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3559324" y="7075884"/>
            <a:ext cx="115212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246956" y="4195564"/>
            <a:ext cx="4032448"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sp>
        <p:nvSpPr>
          <p:cNvPr id="8" name="Obdélník 7"/>
          <p:cNvSpPr/>
          <p:nvPr/>
        </p:nvSpPr>
        <p:spPr>
          <a:xfrm>
            <a:off x="102940" y="91108"/>
            <a:ext cx="4608512" cy="3046988"/>
          </a:xfrm>
          <a:prstGeom prst="rect">
            <a:avLst/>
          </a:prstGeom>
        </p:spPr>
        <p:txBody>
          <a:bodyPr wrap="square">
            <a:spAutoFit/>
          </a:bodyPr>
          <a:lstStyle/>
          <a:p>
            <a:pPr lvl="0" algn="just" eaLnBrk="0" hangingPunct="0"/>
            <a:r>
              <a:rPr lang="cs-CZ" b="0" dirty="0" smtClean="0">
                <a:latin typeface="Arial" pitchFamily="34" charset="0"/>
                <a:ea typeface="Times New Roman" pitchFamily="18" charset="0"/>
                <a:cs typeface="Arial" pitchFamily="34" charset="0"/>
              </a:rPr>
              <a:t>všechno na jednu kartu a do útoku se vysunuli 3 hráči. Málem to ale po špatné rozehrávce ve vlastní šestnáctce pro hosty dopadlo druhou brankou v jejich síti. Domácí hráč ale s šancí naložil trestuhodně a branku vůbec netrefil. S blížícím se koncem zápasu nervozita na hřišti stoupala a v 83. minutě to po strkanici odnesl Blažek v dresu </a:t>
            </a:r>
            <a:r>
              <a:rPr lang="cs-CZ" b="0" dirty="0" err="1" smtClean="0">
                <a:latin typeface="Arial" pitchFamily="34" charset="0"/>
                <a:ea typeface="Times New Roman" pitchFamily="18" charset="0"/>
                <a:cs typeface="Arial" pitchFamily="34" charset="0"/>
              </a:rPr>
              <a:t>Štětí</a:t>
            </a:r>
            <a:r>
              <a:rPr lang="cs-CZ" b="0" dirty="0" smtClean="0">
                <a:latin typeface="Arial" pitchFamily="34" charset="0"/>
                <a:ea typeface="Times New Roman" pitchFamily="18" charset="0"/>
                <a:cs typeface="Arial" pitchFamily="34" charset="0"/>
              </a:rPr>
              <a:t>, který musel po červené kartě opustit hřiště. Hosté se v závěru ještě i v deseti pokusili o vyrovnání a z několika náznaků šancí byla ta nejpovedenější v podobě hlavičky </a:t>
            </a:r>
            <a:r>
              <a:rPr lang="cs-CZ" b="0" dirty="0" err="1" smtClean="0">
                <a:latin typeface="Arial" pitchFamily="34" charset="0"/>
                <a:ea typeface="Times New Roman" pitchFamily="18" charset="0"/>
                <a:cs typeface="Arial" pitchFamily="34" charset="0"/>
              </a:rPr>
              <a:t>Slaničky</a:t>
            </a:r>
            <a:r>
              <a:rPr lang="cs-CZ" b="0" dirty="0" smtClean="0">
                <a:latin typeface="Arial" pitchFamily="34" charset="0"/>
                <a:ea typeface="Times New Roman" pitchFamily="18" charset="0"/>
                <a:cs typeface="Arial" pitchFamily="34" charset="0"/>
              </a:rPr>
              <a:t>. Domácí jednobrankové vedení nakonec udrželi. </a:t>
            </a:r>
            <a:endParaRPr lang="cs-CZ" sz="800" b="0" dirty="0" smtClean="0">
              <a:latin typeface="Arial" pitchFamily="34" charset="0"/>
              <a:cs typeface="Arial" pitchFamily="34" charset="0"/>
            </a:endParaRPr>
          </a:p>
          <a:p>
            <a:pPr lvl="0" algn="just" eaLnBrk="0" hangingPunct="0"/>
            <a:r>
              <a:rPr lang="cs-CZ" b="0" u="sng" dirty="0" smtClean="0">
                <a:latin typeface="Arial" pitchFamily="34" charset="0"/>
                <a:ea typeface="Times New Roman" pitchFamily="18" charset="0"/>
                <a:cs typeface="Arial" pitchFamily="34" charset="0"/>
              </a:rPr>
              <a:t>Sestava:</a:t>
            </a:r>
            <a:r>
              <a:rPr lang="cs-CZ" b="0" dirty="0" smtClean="0">
                <a:latin typeface="Arial" pitchFamily="34" charset="0"/>
                <a:ea typeface="Times New Roman" pitchFamily="18" charset="0"/>
                <a:cs typeface="Arial" pitchFamily="34" charset="0"/>
              </a:rPr>
              <a:t> Kloub-Kotrba(66.Koráň), Šimral, </a:t>
            </a:r>
            <a:r>
              <a:rPr lang="cs-CZ" b="0" dirty="0" err="1" smtClean="0">
                <a:latin typeface="Arial" pitchFamily="34" charset="0"/>
                <a:ea typeface="Times New Roman" pitchFamily="18" charset="0"/>
                <a:cs typeface="Arial" pitchFamily="34" charset="0"/>
              </a:rPr>
              <a:t>Šmidrkal</a:t>
            </a:r>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Tůma</a:t>
            </a:r>
            <a:r>
              <a:rPr lang="cs-CZ" b="0" dirty="0" smtClean="0">
                <a:latin typeface="Arial" pitchFamily="34" charset="0"/>
                <a:ea typeface="Times New Roman" pitchFamily="18" charset="0"/>
                <a:cs typeface="Arial" pitchFamily="34" charset="0"/>
              </a:rPr>
              <a:t>-</a:t>
            </a:r>
            <a:r>
              <a:rPr lang="cs-CZ" b="0" dirty="0" err="1" smtClean="0">
                <a:latin typeface="Arial" pitchFamily="34" charset="0"/>
                <a:ea typeface="Times New Roman" pitchFamily="18" charset="0"/>
                <a:cs typeface="Arial" pitchFamily="34" charset="0"/>
              </a:rPr>
              <a:t>Kucler</a:t>
            </a:r>
            <a:r>
              <a:rPr lang="cs-CZ" b="0" dirty="0" smtClean="0">
                <a:latin typeface="Arial" pitchFamily="34" charset="0"/>
                <a:ea typeface="Times New Roman" pitchFamily="18" charset="0"/>
                <a:cs typeface="Arial" pitchFamily="34" charset="0"/>
              </a:rPr>
              <a:t>, </a:t>
            </a:r>
          </a:p>
          <a:p>
            <a:pPr lvl="0" algn="just" eaLnBrk="0" hangingPunct="0"/>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Malák</a:t>
            </a:r>
            <a:r>
              <a:rPr lang="cs-CZ" b="0" dirty="0" smtClean="0">
                <a:latin typeface="Arial" pitchFamily="34" charset="0"/>
                <a:ea typeface="Times New Roman" pitchFamily="18" charset="0"/>
                <a:cs typeface="Arial" pitchFamily="34" charset="0"/>
              </a:rPr>
              <a:t>(61. Blažek, 83.ČK), Slanička, Stejskal-Tichý, </a:t>
            </a:r>
          </a:p>
          <a:p>
            <a:pPr lvl="0" algn="just" eaLnBrk="0" hangingPunct="0"/>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Belák</a:t>
            </a:r>
            <a:endParaRPr lang="cs-CZ" sz="800" b="0" dirty="0" smtClean="0">
              <a:latin typeface="Arial" pitchFamily="34" charset="0"/>
              <a:cs typeface="Arial" pitchFamily="34" charset="0"/>
            </a:endParaRPr>
          </a:p>
          <a:p>
            <a:pPr lvl="0" algn="just" eaLnBrk="0" hangingPunct="0"/>
            <a:r>
              <a:rPr lang="cs-CZ" b="0" u="sng" dirty="0" smtClean="0">
                <a:latin typeface="Arial" pitchFamily="34" charset="0"/>
                <a:ea typeface="Times New Roman" pitchFamily="18" charset="0"/>
                <a:cs typeface="Arial" pitchFamily="34" charset="0"/>
              </a:rPr>
              <a:t>Připraveni:</a:t>
            </a:r>
            <a:r>
              <a:rPr lang="cs-CZ" b="0" dirty="0" smtClean="0">
                <a:latin typeface="Arial" pitchFamily="34" charset="0"/>
                <a:ea typeface="Times New Roman" pitchFamily="18" charset="0"/>
                <a:cs typeface="Arial" pitchFamily="34" charset="0"/>
              </a:rPr>
              <a:t> Matuszewski, Doležal, </a:t>
            </a:r>
            <a:r>
              <a:rPr lang="cs-CZ" b="0" dirty="0" err="1" smtClean="0">
                <a:latin typeface="Arial" pitchFamily="34" charset="0"/>
                <a:ea typeface="Times New Roman" pitchFamily="18" charset="0"/>
                <a:cs typeface="Arial" pitchFamily="34" charset="0"/>
              </a:rPr>
              <a:t>Poráč</a:t>
            </a:r>
            <a:r>
              <a:rPr lang="cs-CZ" b="0" dirty="0" smtClean="0">
                <a:latin typeface="Arial" pitchFamily="34" charset="0"/>
                <a:ea typeface="Times New Roman" pitchFamily="18" charset="0"/>
                <a:cs typeface="Arial" pitchFamily="34" charset="0"/>
              </a:rPr>
              <a:t>, Gabriel</a:t>
            </a:r>
            <a:endParaRPr lang="cs-CZ" sz="800" b="0" dirty="0" smtClean="0">
              <a:latin typeface="Arial" pitchFamily="34" charset="0"/>
              <a:cs typeface="Arial" pitchFamily="34" charset="0"/>
            </a:endParaRPr>
          </a:p>
          <a:p>
            <a:pPr lvl="0" algn="just" eaLnBrk="0" hangingPunct="0"/>
            <a:r>
              <a:rPr lang="cs-CZ" b="0" u="sng" dirty="0" smtClean="0">
                <a:latin typeface="Arial" pitchFamily="34" charset="0"/>
                <a:ea typeface="Times New Roman" pitchFamily="18" charset="0"/>
                <a:cs typeface="Arial" pitchFamily="34" charset="0"/>
              </a:rPr>
              <a:t>Trenér</a:t>
            </a:r>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J.Vinš</a:t>
            </a:r>
            <a:r>
              <a:rPr lang="cs-CZ" b="0" dirty="0" smtClean="0">
                <a:latin typeface="Arial" pitchFamily="34" charset="0"/>
                <a:ea typeface="Times New Roman" pitchFamily="18" charset="0"/>
                <a:cs typeface="Arial" pitchFamily="34" charset="0"/>
              </a:rPr>
              <a:t>  </a:t>
            </a:r>
            <a:r>
              <a:rPr lang="cs-CZ" b="0" u="sng" dirty="0" smtClean="0">
                <a:latin typeface="Arial" pitchFamily="34" charset="0"/>
                <a:ea typeface="Times New Roman" pitchFamily="18" charset="0"/>
                <a:cs typeface="Arial" pitchFamily="34" charset="0"/>
              </a:rPr>
              <a:t>Vedoucí:</a:t>
            </a:r>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J.Havner</a:t>
            </a:r>
            <a:r>
              <a:rPr lang="cs-CZ" b="0" dirty="0" smtClean="0">
                <a:latin typeface="Arial" pitchFamily="34" charset="0"/>
                <a:ea typeface="Times New Roman" pitchFamily="18" charset="0"/>
                <a:cs typeface="Arial" pitchFamily="34" charset="0"/>
              </a:rPr>
              <a:t>  Masér: </a:t>
            </a:r>
            <a:r>
              <a:rPr lang="cs-CZ" b="0" dirty="0" err="1" smtClean="0">
                <a:latin typeface="Arial" pitchFamily="34" charset="0"/>
                <a:ea typeface="Times New Roman" pitchFamily="18" charset="0"/>
                <a:cs typeface="Arial" pitchFamily="34" charset="0"/>
              </a:rPr>
              <a:t>K</a:t>
            </a:r>
            <a:r>
              <a:rPr lang="cs-CZ" b="0" dirty="0" smtClean="0">
                <a:latin typeface="Arial" pitchFamily="34" charset="0"/>
                <a:ea typeface="Times New Roman" pitchFamily="18" charset="0"/>
                <a:cs typeface="Arial" pitchFamily="34" charset="0"/>
              </a:rPr>
              <a:t>.Zavřel</a:t>
            </a:r>
            <a:endParaRPr lang="cs-CZ" sz="800" b="0" dirty="0" smtClean="0">
              <a:latin typeface="Arial" pitchFamily="34" charset="0"/>
              <a:cs typeface="Arial" pitchFamily="34" charset="0"/>
            </a:endParaRPr>
          </a:p>
          <a:p>
            <a:pPr lvl="0" algn="just" eaLnBrk="0" hangingPunct="0"/>
            <a:r>
              <a:rPr lang="cs-CZ" b="0" u="sng" dirty="0" smtClean="0">
                <a:latin typeface="Arial" pitchFamily="34" charset="0"/>
                <a:ea typeface="Times New Roman" pitchFamily="18" charset="0"/>
                <a:cs typeface="Arial" pitchFamily="34" charset="0"/>
              </a:rPr>
              <a:t>Rozhodčí:</a:t>
            </a:r>
            <a:r>
              <a:rPr lang="cs-CZ" b="0" dirty="0" smtClean="0">
                <a:latin typeface="Arial" pitchFamily="34" charset="0"/>
                <a:ea typeface="Times New Roman" pitchFamily="18" charset="0"/>
                <a:cs typeface="Arial" pitchFamily="34" charset="0"/>
              </a:rPr>
              <a:t> </a:t>
            </a:r>
            <a:r>
              <a:rPr lang="cs-CZ" b="0" dirty="0" err="1" smtClean="0">
                <a:latin typeface="Arial" pitchFamily="34" charset="0"/>
                <a:ea typeface="Times New Roman" pitchFamily="18" charset="0"/>
                <a:cs typeface="Arial" pitchFamily="34" charset="0"/>
              </a:rPr>
              <a:t>Ipser</a:t>
            </a:r>
            <a:r>
              <a:rPr lang="cs-CZ" b="0" dirty="0" smtClean="0">
                <a:latin typeface="Arial" pitchFamily="34" charset="0"/>
                <a:ea typeface="Times New Roman" pitchFamily="18" charset="0"/>
                <a:cs typeface="Arial" pitchFamily="34" charset="0"/>
              </a:rPr>
              <a:t>-Roháč, Suchánek</a:t>
            </a:r>
            <a:endParaRPr lang="cs-CZ" sz="1800" b="0" dirty="0" smtClean="0">
              <a:latin typeface="Arial" pitchFamily="34" charset="0"/>
              <a:cs typeface="Arial" pitchFamily="34" charset="0"/>
            </a:endParaRPr>
          </a:p>
        </p:txBody>
      </p:sp>
      <p:pic>
        <p:nvPicPr>
          <p:cNvPr id="5151" name="Picture 31"/>
          <p:cNvPicPr>
            <a:picLocks noChangeAspect="1" noChangeArrowheads="1"/>
          </p:cNvPicPr>
          <p:nvPr/>
        </p:nvPicPr>
        <p:blipFill>
          <a:blip r:embed="rId3" cstate="print"/>
          <a:srcRect/>
          <a:stretch>
            <a:fillRect/>
          </a:stretch>
        </p:blipFill>
        <p:spPr bwMode="auto">
          <a:xfrm>
            <a:off x="174948" y="3331468"/>
            <a:ext cx="4536504" cy="2664296"/>
          </a:xfrm>
          <a:prstGeom prst="rect">
            <a:avLst/>
          </a:prstGeom>
          <a:noFill/>
          <a:ln w="73025">
            <a:solidFill>
              <a:srgbClr val="993366"/>
            </a:solidFill>
            <a:miter lim="800000"/>
            <a:headEnd/>
            <a:tailEnd/>
          </a:ln>
        </p:spPr>
      </p:pic>
      <p:sp>
        <p:nvSpPr>
          <p:cNvPr id="11" name="TextovéPole 10"/>
          <p:cNvSpPr txBox="1"/>
          <p:nvPr/>
        </p:nvSpPr>
        <p:spPr>
          <a:xfrm>
            <a:off x="534988" y="6427812"/>
            <a:ext cx="3384376" cy="307777"/>
          </a:xfrm>
          <a:prstGeom prst="rect">
            <a:avLst/>
          </a:prstGeom>
          <a:solidFill>
            <a:srgbClr val="99FF66"/>
          </a:solidFill>
        </p:spPr>
        <p:txBody>
          <a:bodyPr wrap="square" rtlCol="0">
            <a:spAutoFit/>
          </a:bodyPr>
          <a:lstStyle/>
          <a:p>
            <a:pPr algn="ctr"/>
            <a:r>
              <a:rPr lang="cs-CZ" sz="1400" dirty="0" err="1" smtClean="0">
                <a:latin typeface="Bookman Old Style" pitchFamily="18" charset="0"/>
              </a:rPr>
              <a:t>Vilémov</a:t>
            </a:r>
            <a:r>
              <a:rPr lang="cs-CZ" sz="1400" dirty="0" smtClean="0">
                <a:latin typeface="Bookman Old Style" pitchFamily="18" charset="0"/>
              </a:rPr>
              <a:t>  - </a:t>
            </a:r>
            <a:r>
              <a:rPr lang="cs-CZ" sz="1400" dirty="0" err="1" smtClean="0">
                <a:latin typeface="Bookman Old Style" pitchFamily="18" charset="0"/>
              </a:rPr>
              <a:t>Štětí</a:t>
            </a:r>
            <a:r>
              <a:rPr lang="cs-CZ" sz="1400" dirty="0" smtClean="0">
                <a:latin typeface="Bookman Old Style" pitchFamily="18" charset="0"/>
              </a:rPr>
              <a:t> 28.3.2015</a:t>
            </a:r>
          </a:p>
        </p:txBody>
      </p:sp>
      <p:sp>
        <p:nvSpPr>
          <p:cNvPr id="12" name="Obdélník 11"/>
          <p:cNvSpPr/>
          <p:nvPr/>
        </p:nvSpPr>
        <p:spPr>
          <a:xfrm>
            <a:off x="5647556" y="1963316"/>
            <a:ext cx="4536504" cy="4447371"/>
          </a:xfrm>
          <a:prstGeom prst="rect">
            <a:avLst/>
          </a:prstGeom>
        </p:spPr>
        <p:txBody>
          <a:bodyPr wrap="square">
            <a:spAutoFit/>
          </a:bodyPr>
          <a:lstStyle/>
          <a:p>
            <a:pPr algn="ctr"/>
            <a:r>
              <a:rPr lang="cs-CZ" sz="2000" u="sng" dirty="0" smtClean="0">
                <a:latin typeface="Baskerville Old Face" pitchFamily="18" charset="0"/>
              </a:rPr>
              <a:t>FK Bílina -  SK </a:t>
            </a:r>
            <a:r>
              <a:rPr lang="cs-CZ" sz="2000" u="sng" dirty="0" err="1" smtClean="0">
                <a:latin typeface="Baskerville Old Face" pitchFamily="18" charset="0"/>
              </a:rPr>
              <a:t>Štětí</a:t>
            </a:r>
            <a:endParaRPr lang="cs-CZ" sz="2000" dirty="0" smtClean="0">
              <a:latin typeface="Baskerville Old Face" pitchFamily="18" charset="0"/>
            </a:endParaRPr>
          </a:p>
          <a:p>
            <a:pPr algn="ctr"/>
            <a:r>
              <a:rPr lang="cs-CZ" sz="2000" u="sng" dirty="0" smtClean="0">
                <a:latin typeface="Baskerville Old Face" pitchFamily="18" charset="0"/>
              </a:rPr>
              <a:t>7:2(3:1)    21.3.2015 18.kolo 16. hrané</a:t>
            </a:r>
            <a:endParaRPr lang="cs-CZ" dirty="0" smtClean="0">
              <a:latin typeface="Baskerville Old Face" pitchFamily="18" charset="0"/>
            </a:endParaRPr>
          </a:p>
          <a:p>
            <a:r>
              <a:rPr lang="cs-CZ" sz="1050" b="0" dirty="0" smtClean="0">
                <a:latin typeface="Arial" pitchFamily="34" charset="0"/>
                <a:cs typeface="Arial" pitchFamily="34" charset="0"/>
              </a:rPr>
              <a:t>Mladší žáci se představili v první jarním mistrovském utkání na půdě Bíliny. Úvod zápasu je ještě zastihl v zimním spánku a po pěti minutách měli domácí dvoubrankový náskok. Po druhé inkasované brance se hosté probudili a hra se začala vyrovnávat. Domácí byli přesto dále přesnější v kombinacích, hosty brzdila "zbrklost" v rozehrávce i zakončení. Na konci první půle domácí zvýšili svůj náskok na rozdíl tří branek a z hosty to vypadalo zle nedobře. Ještě v poslední minutě však dokázal využít chyby v domácí obraně Jakub Daniluk a samostatný únik zakončil "housličkami" domácímu gólmanovi. Druhá půle začala lépe pro hosty. Opět u toho byl Jakub Daniluk a chybující domácí obránci. Další úprk obraně znamenal snížení na rozdíl jedné branky. Místo tlaku a pokusu o vyrovnání přišlo naopak nástup domácích. Hlavně šikovnost hráče č. 11 (jméno si nevybavím, autor 5 branek) dělala všem </a:t>
            </a:r>
            <a:r>
              <a:rPr lang="cs-CZ" sz="1050" b="0" dirty="0" err="1" smtClean="0">
                <a:latin typeface="Arial" pitchFamily="34" charset="0"/>
                <a:cs typeface="Arial" pitchFamily="34" charset="0"/>
              </a:rPr>
              <a:t>štětským</a:t>
            </a:r>
            <a:r>
              <a:rPr lang="cs-CZ" sz="1050" b="0" dirty="0" smtClean="0">
                <a:latin typeface="Arial" pitchFamily="34" charset="0"/>
                <a:cs typeface="Arial" pitchFamily="34" charset="0"/>
              </a:rPr>
              <a:t> hráčům problémy. Na konci utkání se u některých hráčů projevil i nedostatečný přístup k trénování v zimní přestávce a síly rychle ubývaly. Konečný rozdíl pěti branek odpovídá obrazu hry a </a:t>
            </a:r>
            <a:r>
              <a:rPr lang="cs-CZ" sz="1050" b="0" dirty="0" err="1" smtClean="0">
                <a:latin typeface="Arial" pitchFamily="34" charset="0"/>
                <a:cs typeface="Arial" pitchFamily="34" charset="0"/>
              </a:rPr>
              <a:t>štětským</a:t>
            </a:r>
            <a:r>
              <a:rPr lang="cs-CZ" sz="1050" b="0" dirty="0" smtClean="0">
                <a:latin typeface="Arial" pitchFamily="34" charset="0"/>
                <a:cs typeface="Arial" pitchFamily="34" charset="0"/>
              </a:rPr>
              <a:t> žákům tak nezbývá než se připravit na dalšího soupeře - Litoměřice.  Hodnotil zápas jeden z trenéru Pavel Hoznédl</a:t>
            </a:r>
          </a:p>
          <a:p>
            <a:r>
              <a:rPr lang="cs-CZ" sz="1050" b="0" u="sng" dirty="0" smtClean="0">
                <a:latin typeface="Arial" pitchFamily="34" charset="0"/>
                <a:cs typeface="Arial" pitchFamily="34" charset="0"/>
              </a:rPr>
              <a:t>Branky:</a:t>
            </a:r>
            <a:r>
              <a:rPr lang="cs-CZ" sz="1050" b="0" dirty="0" smtClean="0">
                <a:latin typeface="Arial" pitchFamily="34" charset="0"/>
                <a:cs typeface="Arial" pitchFamily="34" charset="0"/>
              </a:rPr>
              <a:t> Daniluk 2</a:t>
            </a:r>
          </a:p>
          <a:p>
            <a:r>
              <a:rPr lang="cs-CZ" sz="1050" b="0" u="sng" dirty="0" smtClean="0">
                <a:latin typeface="Arial" pitchFamily="34" charset="0"/>
                <a:cs typeface="Arial" pitchFamily="34" charset="0"/>
              </a:rPr>
              <a:t>Sestava</a:t>
            </a:r>
            <a:r>
              <a:rPr lang="cs-CZ" sz="1050" b="0" dirty="0" smtClean="0">
                <a:latin typeface="Arial" pitchFamily="34" charset="0"/>
                <a:cs typeface="Arial" pitchFamily="34" charset="0"/>
              </a:rPr>
              <a:t>:Holub – Pilař, </a:t>
            </a:r>
            <a:r>
              <a:rPr lang="cs-CZ" sz="1050" b="0" dirty="0" err="1" smtClean="0">
                <a:latin typeface="Arial" pitchFamily="34" charset="0"/>
                <a:cs typeface="Arial" pitchFamily="34" charset="0"/>
              </a:rPr>
              <a:t>Vaszi</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Rajz</a:t>
            </a:r>
            <a:r>
              <a:rPr lang="cs-CZ" sz="1050" b="0" dirty="0" smtClean="0">
                <a:latin typeface="Arial" pitchFamily="34" charset="0"/>
                <a:cs typeface="Arial" pitchFamily="34" charset="0"/>
              </a:rPr>
              <a:t> – Ulrych, Špaček, </a:t>
            </a:r>
            <a:r>
              <a:rPr lang="cs-CZ" sz="1050" b="0" dirty="0" err="1" smtClean="0">
                <a:latin typeface="Arial" pitchFamily="34" charset="0"/>
                <a:cs typeface="Arial" pitchFamily="34" charset="0"/>
              </a:rPr>
              <a:t>Plicka</a:t>
            </a:r>
            <a:r>
              <a:rPr lang="cs-CZ" sz="1050" b="0" dirty="0" smtClean="0">
                <a:latin typeface="Arial" pitchFamily="34" charset="0"/>
                <a:cs typeface="Arial" pitchFamily="34" charset="0"/>
              </a:rPr>
              <a:t> – Kadlec</a:t>
            </a:r>
            <a:r>
              <a:rPr lang="cs-CZ" sz="1050" u="sng" dirty="0" smtClean="0">
                <a:latin typeface="Arial" pitchFamily="34" charset="0"/>
                <a:cs typeface="Arial" pitchFamily="34" charset="0"/>
              </a:rPr>
              <a:t> </a:t>
            </a:r>
            <a:r>
              <a:rPr lang="cs-CZ" sz="1050" b="0" u="sng" dirty="0" smtClean="0">
                <a:latin typeface="Arial" pitchFamily="34" charset="0"/>
                <a:cs typeface="Arial" pitchFamily="34" charset="0"/>
              </a:rPr>
              <a:t>Střídající:</a:t>
            </a:r>
            <a:r>
              <a:rPr lang="cs-CZ" sz="1050" b="0" dirty="0" smtClean="0">
                <a:latin typeface="Arial" pitchFamily="34" charset="0"/>
                <a:cs typeface="Arial" pitchFamily="34" charset="0"/>
              </a:rPr>
              <a:t> Daniluk, </a:t>
            </a:r>
            <a:r>
              <a:rPr lang="cs-CZ" sz="1050" b="0" dirty="0" err="1" smtClean="0">
                <a:latin typeface="Arial" pitchFamily="34" charset="0"/>
                <a:cs typeface="Arial" pitchFamily="34" charset="0"/>
              </a:rPr>
              <a:t>Miroš</a:t>
            </a:r>
            <a:r>
              <a:rPr lang="cs-CZ" sz="1050" b="0" dirty="0" smtClean="0">
                <a:latin typeface="Arial" pitchFamily="34" charset="0"/>
                <a:cs typeface="Arial" pitchFamily="34" charset="0"/>
              </a:rPr>
              <a:t>, Novák</a:t>
            </a:r>
          </a:p>
          <a:p>
            <a:r>
              <a:rPr lang="cs-CZ" sz="1050" b="0" u="sng" dirty="0" smtClean="0">
                <a:latin typeface="Arial" pitchFamily="34" charset="0"/>
                <a:cs typeface="Arial" pitchFamily="34" charset="0"/>
              </a:rPr>
              <a:t>Trenéři</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P.Hoznédl</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J.Špaček</a:t>
            </a:r>
            <a:endParaRPr lang="cs-CZ" sz="1000" b="0" dirty="0" smtClean="0">
              <a:latin typeface="Arial" pitchFamily="34" charset="0"/>
              <a:cs typeface="Arial" pitchFamily="34" charset="0"/>
            </a:endParaRPr>
          </a:p>
          <a:p>
            <a:endParaRPr lang="cs-CZ" b="0" dirty="0">
              <a:latin typeface="Arial" pitchFamily="34" charset="0"/>
              <a:cs typeface="Arial" pitchFamily="34" charset="0"/>
            </a:endParaRPr>
          </a:p>
        </p:txBody>
      </p:sp>
      <p:sp>
        <p:nvSpPr>
          <p:cNvPr id="14" name="TextovéPole 13"/>
          <p:cNvSpPr txBox="1"/>
          <p:nvPr/>
        </p:nvSpPr>
        <p:spPr>
          <a:xfrm>
            <a:off x="5647556" y="163116"/>
            <a:ext cx="4464496" cy="1569660"/>
          </a:xfrm>
          <a:prstGeom prst="rect">
            <a:avLst/>
          </a:prstGeom>
          <a:blipFill>
            <a:blip r:embed="rId4" cstate="print"/>
            <a:stretch>
              <a:fillRect/>
            </a:stretch>
          </a:blipFill>
          <a:ln w="19050">
            <a:solidFill>
              <a:srgbClr val="009900"/>
            </a:solidFill>
            <a:prstDash val="dash"/>
          </a:ln>
        </p:spPr>
        <p:txBody>
          <a:bodyPr wrap="square" rtlCol="0">
            <a:spAutoFit/>
          </a:bodyPr>
          <a:lstStyle/>
          <a:p>
            <a:pPr algn="ctr"/>
            <a:r>
              <a:rPr lang="cs-CZ" sz="2400" u="sng" dirty="0" smtClean="0">
                <a:solidFill>
                  <a:srgbClr val="000099"/>
                </a:solidFill>
                <a:latin typeface="Script MT Bold" pitchFamily="66" charset="0"/>
              </a:rPr>
              <a:t>Mladší žáci domácích zaskočili </a:t>
            </a:r>
            <a:r>
              <a:rPr lang="cs-CZ" sz="2400" u="sng" dirty="0" err="1" smtClean="0">
                <a:solidFill>
                  <a:srgbClr val="000099"/>
                </a:solidFill>
                <a:latin typeface="Script MT Bold" pitchFamily="66" charset="0"/>
              </a:rPr>
              <a:t>naěe</a:t>
            </a:r>
            <a:r>
              <a:rPr lang="cs-CZ" sz="2400" u="sng" dirty="0" smtClean="0">
                <a:solidFill>
                  <a:srgbClr val="000099"/>
                </a:solidFill>
                <a:latin typeface="Script MT Bold" pitchFamily="66" charset="0"/>
              </a:rPr>
              <a:t> borce hned v úvodu a po celý zápas jsme se  probouzeli hodně pomalu </a:t>
            </a:r>
            <a:endParaRPr lang="cs-CZ" sz="1600" u="sng" dirty="0" smtClean="0">
              <a:solidFill>
                <a:srgbClr val="000099"/>
              </a:solidFill>
              <a:latin typeface="Script MT Bold" pitchFamily="66" charset="0"/>
            </a:endParaRPr>
          </a:p>
        </p:txBody>
      </p:sp>
      <p:pic>
        <p:nvPicPr>
          <p:cNvPr id="15" name="Picture 212"/>
          <p:cNvPicPr>
            <a:picLocks noChangeAspect="1" noChangeArrowheads="1"/>
          </p:cNvPicPr>
          <p:nvPr/>
        </p:nvPicPr>
        <p:blipFill>
          <a:blip r:embed="rId5" cstate="print"/>
          <a:srcRect/>
          <a:stretch>
            <a:fillRect/>
          </a:stretch>
        </p:blipFill>
        <p:spPr bwMode="auto">
          <a:xfrm>
            <a:off x="8095828" y="5995764"/>
            <a:ext cx="1152128" cy="936104"/>
          </a:xfrm>
          <a:prstGeom prst="rect">
            <a:avLst/>
          </a:prstGeom>
          <a:noFill/>
          <a:ln w="9525">
            <a:noFill/>
            <a:miter lim="800000"/>
            <a:headEnd/>
            <a:tailEnd/>
          </a:ln>
        </p:spPr>
      </p:pic>
      <p:pic>
        <p:nvPicPr>
          <p:cNvPr id="5122" name="Picture 175"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3" name="Picture 174"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4" name="Picture 173"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5" name="Picture 172"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6" name="Picture 171"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7" name="Picture 170"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8" name="Picture 16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29" name="Picture 16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30" name="Picture 16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1" name="Picture 16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2" name="Picture 16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3" name="Picture 16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4" name="Picture 16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5" name="Picture 162"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6" name="Picture 161"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7" name="Picture 160"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8" name="Picture 159"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39" name="Picture 15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40" name="Picture 15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1" name="Picture 15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2" name="Picture 15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3" name="Picture 15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4" name="Picture 15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5" name="Picture 15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6" name="Picture 15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7" name="Picture 15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8" name="Picture 14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5149" name="Picture 14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4500" y="16954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95350" y="1458913"/>
            <a:ext cx="46038" cy="277812"/>
          </a:xfrm>
          <a:prstGeom prst="rect">
            <a:avLst/>
          </a:prstGeom>
          <a:noFill/>
          <a:ln w="9525">
            <a:noFill/>
            <a:miter lim="800000"/>
            <a:headEnd/>
            <a:tailEnd/>
          </a:ln>
        </p:spPr>
        <p:txBody>
          <a:bodyPr lIns="91425" tIns="45713" rIns="91425" bIns="45713">
            <a:spAutoFit/>
          </a:bodyPr>
          <a:lstStyle/>
          <a:p>
            <a:pPr algn="ctr" eaLnBrk="0" hangingPunct="0"/>
            <a:endParaRPr lang="cs-CZ"/>
          </a:p>
        </p:txBody>
      </p:sp>
      <p:sp>
        <p:nvSpPr>
          <p:cNvPr id="15" name="Vodorovný svitek 14"/>
          <p:cNvSpPr/>
          <p:nvPr/>
        </p:nvSpPr>
        <p:spPr bwMode="auto">
          <a:xfrm>
            <a:off x="-1773238" y="5275263"/>
            <a:ext cx="0" cy="184150"/>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9300" y="20002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20" name="TextovéPole 19"/>
          <p:cNvSpPr txBox="1"/>
          <p:nvPr/>
        </p:nvSpPr>
        <p:spPr>
          <a:xfrm>
            <a:off x="5791572" y="163116"/>
            <a:ext cx="4320480" cy="3539430"/>
          </a:xfrm>
          <a:prstGeom prst="rect">
            <a:avLst/>
          </a:prstGeom>
          <a:gradFill>
            <a:gsLst>
              <a:gs pos="0">
                <a:schemeClr val="accent1">
                  <a:lumMod val="20000"/>
                  <a:lumOff val="80000"/>
                </a:schemeClr>
              </a:gs>
              <a:gs pos="17999">
                <a:srgbClr val="FEE7F2"/>
              </a:gs>
              <a:gs pos="36000">
                <a:srgbClr val="FAC77D"/>
              </a:gs>
              <a:gs pos="61000">
                <a:srgbClr val="FBA97D"/>
              </a:gs>
              <a:gs pos="82001">
                <a:srgbClr val="FBD49C"/>
              </a:gs>
              <a:gs pos="100000">
                <a:srgbClr val="FEE7F2"/>
              </a:gs>
            </a:gsLst>
            <a:lin ang="13500000" scaled="0"/>
          </a:gradFill>
        </p:spPr>
        <p:txBody>
          <a:bodyPr wrap="square" rtlCol="0">
            <a:spAutoFit/>
          </a:bodyPr>
          <a:lstStyle/>
          <a:p>
            <a:pPr algn="just"/>
            <a:r>
              <a:rPr lang="cs-CZ" sz="1600" u="sng" dirty="0" smtClean="0">
                <a:latin typeface="Bookman Old Style" pitchFamily="18" charset="0"/>
              </a:rPr>
              <a:t>Milan Plíšek  - Sekretář SK </a:t>
            </a:r>
            <a:r>
              <a:rPr lang="cs-CZ" sz="1600" u="sng" dirty="0" err="1" smtClean="0">
                <a:latin typeface="Bookman Old Style" pitchFamily="18" charset="0"/>
              </a:rPr>
              <a:t>Štětí</a:t>
            </a:r>
            <a:endParaRPr lang="cs-CZ" sz="1600" u="sng" dirty="0" smtClean="0">
              <a:latin typeface="Bookman Old Style" pitchFamily="18" charset="0"/>
            </a:endParaRPr>
          </a:p>
          <a:p>
            <a:pPr algn="just"/>
            <a:r>
              <a:rPr lang="cs-CZ" sz="1600" dirty="0" smtClean="0">
                <a:solidFill>
                  <a:schemeClr val="accent2">
                    <a:lumMod val="75000"/>
                  </a:schemeClr>
                </a:solidFill>
                <a:effectLst>
                  <a:outerShdw blurRad="38100" dist="38100" dir="2700000" algn="tl">
                    <a:srgbClr val="000000">
                      <a:alpha val="43137"/>
                    </a:srgbClr>
                  </a:outerShdw>
                </a:effectLst>
                <a:latin typeface="Script MT Bold" pitchFamily="66" charset="0"/>
              </a:rPr>
              <a:t>V zápase, ve kterém byli domácí o něco aktivnější, jsme šahali po bodu.  Hlavně v prvním poločase jsme byli ke vstřelení branky blíže než domácí. Zaspali jsme však úvod druhé půle a to rozhodlo. V těžkém prostředí, kde byl na naše hráče cítit velký tlak ze všech stran, jsme letos poprvé prohráli a poprvé inkasovali branku. Teď je třeba porážku rychle hodit za hlavu a připravit se na Rumburk, který o sobě dal vědět po vítězství na </a:t>
            </a:r>
            <a:r>
              <a:rPr lang="cs-CZ" sz="1600" dirty="0" err="1" smtClean="0">
                <a:solidFill>
                  <a:schemeClr val="accent2">
                    <a:lumMod val="75000"/>
                  </a:schemeClr>
                </a:solidFill>
                <a:effectLst>
                  <a:outerShdw blurRad="38100" dist="38100" dir="2700000" algn="tl">
                    <a:srgbClr val="000000">
                      <a:alpha val="43137"/>
                    </a:srgbClr>
                  </a:outerShdw>
                </a:effectLst>
                <a:latin typeface="Script MT Bold" pitchFamily="66" charset="0"/>
              </a:rPr>
              <a:t>Blšany</a:t>
            </a:r>
            <a:r>
              <a:rPr lang="cs-CZ" sz="1600" dirty="0" smtClean="0">
                <a:solidFill>
                  <a:schemeClr val="accent2">
                    <a:lumMod val="75000"/>
                  </a:schemeClr>
                </a:solidFill>
                <a:effectLst>
                  <a:outerShdw blurRad="38100" dist="38100" dir="2700000" algn="tl">
                    <a:srgbClr val="000000">
                      <a:alpha val="43137"/>
                    </a:srgbClr>
                  </a:outerShdw>
                </a:effectLst>
                <a:latin typeface="Script MT Bold" pitchFamily="66" charset="0"/>
              </a:rPr>
              <a:t> 4:1</a:t>
            </a:r>
          </a:p>
          <a:p>
            <a:pPr algn="just"/>
            <a:endParaRPr lang="cs-CZ" sz="1600" u="sng" dirty="0" smtClean="0">
              <a:solidFill>
                <a:schemeClr val="accent2">
                  <a:lumMod val="75000"/>
                </a:schemeClr>
              </a:solidFill>
              <a:effectLst>
                <a:outerShdw blurRad="38100" dist="38100" dir="2700000" algn="tl">
                  <a:srgbClr val="000000">
                    <a:alpha val="43137"/>
                  </a:srgbClr>
                </a:outerShdw>
              </a:effectLst>
              <a:latin typeface="Script MT Bold" pitchFamily="66" charset="0"/>
            </a:endParaRPr>
          </a:p>
          <a:p>
            <a:pPr algn="just"/>
            <a:endParaRPr lang="cs-CZ" sz="1600" u="sng" dirty="0" smtClean="0">
              <a:solidFill>
                <a:schemeClr val="accent2">
                  <a:lumMod val="75000"/>
                </a:schemeClr>
              </a:solidFill>
              <a:effectLst>
                <a:outerShdw blurRad="38100" dist="38100" dir="2700000" algn="tl">
                  <a:srgbClr val="000000">
                    <a:alpha val="43137"/>
                  </a:srgbClr>
                </a:outerShdw>
              </a:effectLst>
              <a:latin typeface="Script MT Bold" pitchFamily="66" charset="0"/>
            </a:endParaRPr>
          </a:p>
          <a:p>
            <a:pPr algn="just"/>
            <a:endParaRPr lang="cs-CZ" sz="1600" u="sng" dirty="0" smtClean="0">
              <a:solidFill>
                <a:schemeClr val="accent2">
                  <a:lumMod val="75000"/>
                </a:schemeClr>
              </a:solidFill>
              <a:effectLst>
                <a:outerShdw blurRad="38100" dist="38100" dir="2700000" algn="tl">
                  <a:srgbClr val="000000">
                    <a:alpha val="43137"/>
                  </a:srgbClr>
                </a:outerShdw>
              </a:effectLst>
              <a:latin typeface="Script MT Bold" pitchFamily="66" charset="0"/>
            </a:endParaRPr>
          </a:p>
        </p:txBody>
      </p:sp>
      <p:pic>
        <p:nvPicPr>
          <p:cNvPr id="2" name="Picture 78"/>
          <p:cNvPicPr>
            <a:picLocks noChangeAspect="1" noChangeArrowheads="1"/>
          </p:cNvPicPr>
          <p:nvPr/>
        </p:nvPicPr>
        <p:blipFill>
          <a:blip r:embed="rId3" cstate="print"/>
          <a:srcRect/>
          <a:stretch>
            <a:fillRect/>
          </a:stretch>
        </p:blipFill>
        <p:spPr bwMode="auto">
          <a:xfrm>
            <a:off x="8455868" y="2755404"/>
            <a:ext cx="936104" cy="864096"/>
          </a:xfrm>
          <a:prstGeom prst="rect">
            <a:avLst/>
          </a:prstGeom>
          <a:noFill/>
          <a:ln w="9525">
            <a:noFill/>
            <a:miter lim="800000"/>
            <a:headEnd/>
            <a:tailEnd/>
          </a:ln>
        </p:spPr>
      </p:pic>
      <p:pic>
        <p:nvPicPr>
          <p:cNvPr id="6223" name="Picture 79"/>
          <p:cNvPicPr>
            <a:picLocks noChangeAspect="1" noChangeArrowheads="1"/>
          </p:cNvPicPr>
          <p:nvPr/>
        </p:nvPicPr>
        <p:blipFill>
          <a:blip r:embed="rId4" cstate="print"/>
          <a:srcRect/>
          <a:stretch>
            <a:fillRect/>
          </a:stretch>
        </p:blipFill>
        <p:spPr bwMode="auto">
          <a:xfrm>
            <a:off x="5791572" y="3835524"/>
            <a:ext cx="4334594" cy="2806849"/>
          </a:xfrm>
          <a:prstGeom prst="rect">
            <a:avLst/>
          </a:prstGeom>
          <a:noFill/>
          <a:ln w="9525">
            <a:noFill/>
            <a:miter lim="800000"/>
            <a:headEnd/>
            <a:tailEnd/>
          </a:ln>
        </p:spPr>
      </p:pic>
      <p:sp>
        <p:nvSpPr>
          <p:cNvPr id="21" name="TextovéPole 20"/>
          <p:cNvSpPr txBox="1"/>
          <p:nvPr/>
        </p:nvSpPr>
        <p:spPr>
          <a:xfrm>
            <a:off x="6223620" y="6768107"/>
            <a:ext cx="3456384" cy="307777"/>
          </a:xfrm>
          <a:prstGeom prst="rect">
            <a:avLst/>
          </a:prstGeom>
          <a:solidFill>
            <a:srgbClr val="FFFF66"/>
          </a:solidFill>
        </p:spPr>
        <p:txBody>
          <a:bodyPr wrap="square" rtlCol="0">
            <a:spAutoFit/>
          </a:bodyPr>
          <a:lstStyle/>
          <a:p>
            <a:pPr algn="ctr"/>
            <a:r>
              <a:rPr lang="cs-CZ" sz="1400" dirty="0" err="1" smtClean="0">
                <a:latin typeface="Arial" pitchFamily="34" charset="0"/>
                <a:cs typeface="Arial" pitchFamily="34" charset="0"/>
              </a:rPr>
              <a:t>Vilémov</a:t>
            </a:r>
            <a:r>
              <a:rPr lang="cs-CZ" sz="1400" dirty="0" smtClean="0">
                <a:latin typeface="Arial" pitchFamily="34" charset="0"/>
                <a:cs typeface="Arial" pitchFamily="34" charset="0"/>
              </a:rPr>
              <a:t>-</a:t>
            </a:r>
            <a:r>
              <a:rPr lang="cs-CZ" sz="1400" dirty="0" err="1" smtClean="0">
                <a:latin typeface="Arial" pitchFamily="34" charset="0"/>
                <a:cs typeface="Arial" pitchFamily="34" charset="0"/>
              </a:rPr>
              <a:t>Štětí</a:t>
            </a:r>
            <a:r>
              <a:rPr lang="cs-CZ" sz="1400" dirty="0" smtClean="0">
                <a:latin typeface="Arial" pitchFamily="34" charset="0"/>
                <a:cs typeface="Arial" pitchFamily="34" charset="0"/>
              </a:rPr>
              <a:t>  28.3.2015</a:t>
            </a:r>
          </a:p>
        </p:txBody>
      </p:sp>
      <p:sp>
        <p:nvSpPr>
          <p:cNvPr id="22" name="TextovéPole 21"/>
          <p:cNvSpPr txBox="1"/>
          <p:nvPr/>
        </p:nvSpPr>
        <p:spPr>
          <a:xfrm>
            <a:off x="58316" y="91108"/>
            <a:ext cx="4320480" cy="923330"/>
          </a:xfrm>
          <a:prstGeom prst="rect">
            <a:avLst/>
          </a:prstGeom>
          <a:blipFill dpi="0" rotWithShape="1">
            <a:blip r:embed="rId5" cstate="print">
              <a:alphaModFix amt="67000"/>
            </a:blip>
            <a:srcRect/>
            <a:stretch>
              <a:fillRect/>
            </a:stretch>
          </a:blipFill>
        </p:spPr>
        <p:txBody>
          <a:bodyPr wrap="square" rtlCol="0">
            <a:spAutoFit/>
          </a:bodyPr>
          <a:lstStyle/>
          <a:p>
            <a:pPr algn="ctr"/>
            <a:r>
              <a:rPr lang="cs-CZ" sz="1800" dirty="0" smtClean="0">
                <a:solidFill>
                  <a:srgbClr val="009900"/>
                </a:solidFill>
                <a:effectLst>
                  <a:outerShdw blurRad="38100" dist="38100" dir="2700000" algn="tl">
                    <a:srgbClr val="000000">
                      <a:alpha val="43137"/>
                    </a:srgbClr>
                  </a:outerShdw>
                </a:effectLst>
              </a:rPr>
              <a:t>Mladší žáci prohráli v krajském přeboru doma dvouciferným výsledek </a:t>
            </a:r>
          </a:p>
        </p:txBody>
      </p:sp>
      <p:sp>
        <p:nvSpPr>
          <p:cNvPr id="23" name="Rectangle 30"/>
          <p:cNvSpPr>
            <a:spLocks noChangeArrowheads="1"/>
          </p:cNvSpPr>
          <p:nvPr/>
        </p:nvSpPr>
        <p:spPr bwMode="auto">
          <a:xfrm>
            <a:off x="58316" y="1285555"/>
            <a:ext cx="4320480" cy="3424014"/>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w="3175">
                  <a:solidFill>
                    <a:srgbClr val="009900"/>
                  </a:solid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latin typeface="Arial Black" pitchFamily="34" charset="0"/>
                <a:ea typeface="Times New Roman" pitchFamily="18" charset="0"/>
                <a:cs typeface="Aharoni" pitchFamily="2" charset="-79"/>
              </a:rPr>
              <a:t>SK </a:t>
            </a:r>
            <a:r>
              <a:rPr kumimoji="0" lang="cs-CZ" sz="2000" b="1" i="0" u="sng" strike="noStrike" cap="none" normalizeH="0" baseline="0" dirty="0" err="1" smtClean="0">
                <a:ln w="3175">
                  <a:solidFill>
                    <a:srgbClr val="009900"/>
                  </a:solid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latin typeface="Arial Black" pitchFamily="34" charset="0"/>
                <a:ea typeface="Times New Roman" pitchFamily="18" charset="0"/>
                <a:cs typeface="Aharoni" pitchFamily="2" charset="-79"/>
              </a:rPr>
              <a:t>Štětí</a:t>
            </a:r>
            <a:r>
              <a:rPr kumimoji="0" lang="cs-CZ" sz="2000" b="1" i="0" u="sng" strike="noStrike" cap="none" normalizeH="0" baseline="0" dirty="0" smtClean="0">
                <a:ln w="3175">
                  <a:solidFill>
                    <a:srgbClr val="009900"/>
                  </a:solid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latin typeface="Arial Black" pitchFamily="34" charset="0"/>
                <a:ea typeface="Times New Roman" pitchFamily="18" charset="0"/>
                <a:cs typeface="Aharoni" pitchFamily="2" charset="-79"/>
              </a:rPr>
              <a:t> – FK Litoměřice</a:t>
            </a:r>
            <a:endParaRPr kumimoji="0" lang="cs-CZ" sz="2000" b="0" i="0" u="none" strike="noStrike" cap="none" normalizeH="0" baseline="0" dirty="0" smtClean="0">
              <a:ln w="3175">
                <a:solidFill>
                  <a:srgbClr val="009900"/>
                </a:solid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latin typeface="Arial Black" pitchFamily="34" charset="0"/>
              <a:cs typeface="Aharoni"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w="3175">
                  <a:solidFill>
                    <a:srgbClr val="009900"/>
                  </a:solid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latin typeface="Arial Black" pitchFamily="34" charset="0"/>
                <a:ea typeface="Times New Roman" pitchFamily="18" charset="0"/>
                <a:cs typeface="Aharoni" pitchFamily="2" charset="-79"/>
              </a:rPr>
              <a:t>2:11(2:8)   </a:t>
            </a:r>
            <a:r>
              <a:rPr kumimoji="0" lang="cs-CZ" sz="1600" b="1" i="0" u="sng" strike="noStrike" cap="none" normalizeH="0" baseline="0" dirty="0" smtClean="0">
                <a:ln w="3175">
                  <a:solidFill>
                    <a:srgbClr val="009900"/>
                  </a:solid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latin typeface="Arial Black" pitchFamily="34" charset="0"/>
                <a:ea typeface="Times New Roman" pitchFamily="18" charset="0"/>
                <a:cs typeface="Aharoni" pitchFamily="2" charset="-79"/>
              </a:rPr>
              <a:t>29.3.20105 </a:t>
            </a:r>
            <a:r>
              <a:rPr kumimoji="0" lang="cs-CZ" sz="1400" b="1" i="0" u="sng" strike="noStrike" cap="none" normalizeH="0" baseline="0" dirty="0" smtClean="0">
                <a:ln w="3175">
                  <a:solidFill>
                    <a:srgbClr val="009900"/>
                  </a:solid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latin typeface="Arial Black" pitchFamily="34" charset="0"/>
                <a:ea typeface="Times New Roman" pitchFamily="18" charset="0"/>
                <a:cs typeface="Aharoni" pitchFamily="2" charset="-79"/>
              </a:rPr>
              <a:t>17. hrací kolo</a:t>
            </a:r>
            <a:endParaRPr kumimoji="0" lang="cs-CZ" sz="1600" b="0" i="0" u="none" strike="noStrike" cap="none" normalizeH="0" baseline="0" dirty="0" smtClean="0">
              <a:ln w="3175">
                <a:solidFill>
                  <a:srgbClr val="009900"/>
                </a:solid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latin typeface="Arial Black" pitchFamily="34" charset="0"/>
              <a:cs typeface="Aharoni" pitchFamily="2" charset="-79"/>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5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Hned při našem prvním útoku jsme se radovali, když jedna z posil našeho týmu z </a:t>
            </a:r>
            <a:r>
              <a:rPr kumimoji="0" lang="cs-CZ" sz="105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Hoštky</a:t>
            </a:r>
            <a:r>
              <a:rPr kumimoji="0" lang="cs-CZ" sz="105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Tomáš </a:t>
            </a:r>
            <a:r>
              <a:rPr kumimoji="0" lang="cs-CZ" sz="105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Krejza</a:t>
            </a:r>
            <a:r>
              <a:rPr kumimoji="0" lang="cs-CZ" sz="105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5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profesorsky</a:t>
            </a:r>
            <a:r>
              <a:rPr kumimoji="0" lang="cs-CZ" sz="105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přehodil brankáře. Z vedení jsme se ale neradovali ani minutu, protože hosté velmi rychle srovnali a brzy se dokonce ujali vedení. V úvodu jsme si vypracovali také několik slibných gólových příležitostí, ale využita v prvním, ale vlastně i ve druhém poločase byla jednom jedna.  Litoměřice byly mnohem úspěšnější a před naší brankou si věděly moc dobře rady. Kombinace na jeden dotek a i individuální dovednosti soupeře byly na výborné úrovni.  Ve druhém poločase jsme už bránili o něco lépe, ale zase na druhou stranu jsme žádnou branku nevstřelili. Nyní jedou chlapci do Litvínova, který je na tom tabulkově ještě lépe než Litoměřice</a:t>
            </a:r>
          </a:p>
          <a:p>
            <a:pPr marL="0" marR="0" lvl="0" indent="0" algn="just" defTabSz="914400" rtl="0" eaLnBrk="0" fontAlgn="base" latinLnBrk="0" hangingPunct="0">
              <a:lnSpc>
                <a:spcPct val="100000"/>
              </a:lnSpc>
              <a:spcBef>
                <a:spcPct val="0"/>
              </a:spcBef>
              <a:spcAft>
                <a:spcPct val="0"/>
              </a:spcAft>
              <a:buClrTx/>
              <a:buSzTx/>
              <a:buFontTx/>
              <a:buNone/>
              <a:tabLst/>
            </a:pPr>
            <a:r>
              <a:rPr lang="cs-CZ" sz="1050" b="0" u="sng" dirty="0" smtClean="0">
                <a:latin typeface="Arial" pitchFamily="34" charset="0"/>
                <a:ea typeface="Times New Roman" pitchFamily="18" charset="0"/>
                <a:cs typeface="Arial" pitchFamily="34" charset="0"/>
              </a:rPr>
              <a:t>Branky: </a:t>
            </a:r>
            <a:r>
              <a:rPr lang="cs-CZ" sz="1050" b="0" dirty="0" err="1" smtClean="0">
                <a:latin typeface="Arial" pitchFamily="34" charset="0"/>
                <a:ea typeface="Times New Roman" pitchFamily="18" charset="0"/>
                <a:cs typeface="Arial" pitchFamily="34" charset="0"/>
              </a:rPr>
              <a:t>Krejza</a:t>
            </a:r>
            <a:r>
              <a:rPr lang="cs-CZ" sz="1050" b="0" dirty="0" smtClean="0">
                <a:latin typeface="Arial" pitchFamily="34" charset="0"/>
                <a:ea typeface="Times New Roman" pitchFamily="18" charset="0"/>
                <a:cs typeface="Arial" pitchFamily="34" charset="0"/>
              </a:rPr>
              <a:t> 1, Daniluk 1</a:t>
            </a:r>
            <a:endParaRPr kumimoji="0" lang="cs-CZ" sz="105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Sestava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Malecha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Ladislav Novák, Kadlec, Jakub Pilař,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Ivanič</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Drtil, </a:t>
            </a:r>
          </a:p>
          <a:p>
            <a:pPr marL="0" marR="0" lvl="0" indent="0" algn="just" defTabSz="914400" rtl="0" eaLnBrk="0" fontAlgn="base" latinLnBrk="0" hangingPunct="0">
              <a:lnSpc>
                <a:spcPct val="100000"/>
              </a:lnSpc>
              <a:spcBef>
                <a:spcPct val="0"/>
              </a:spcBef>
              <a:spcAft>
                <a:spcPct val="0"/>
              </a:spcAft>
              <a:buClrTx/>
              <a:buSzTx/>
              <a:buFontTx/>
              <a:buNone/>
              <a:tabLst/>
            </a:pPr>
            <a:r>
              <a:rPr lang="cs-CZ" sz="1000" b="0" dirty="0" smtClean="0">
                <a:latin typeface="Arial" pitchFamily="34" charset="0"/>
                <a:ea typeface="Times New Roman" pitchFamily="18" charset="0"/>
                <a:cs typeface="Arial" pitchFamily="34" charset="0"/>
              </a:rPr>
              <a:t>             </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Ulrych, Špaček,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Krejza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Daniluk, Štěpán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Plicka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Jakub Novák</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Trenér</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P.Hoznédl</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J.Špaček</a:t>
            </a:r>
            <a:endPar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Rozhodčí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J.Trutnovský</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4" name="Tabulka 23"/>
          <p:cNvGraphicFramePr>
            <a:graphicFrameLocks noGrp="1"/>
          </p:cNvGraphicFramePr>
          <p:nvPr/>
        </p:nvGraphicFramePr>
        <p:xfrm>
          <a:off x="130324" y="4915642"/>
          <a:ext cx="4293096" cy="2016227"/>
        </p:xfrm>
        <a:graphic>
          <a:graphicData uri="http://schemas.openxmlformats.org/drawingml/2006/table">
            <a:tbl>
              <a:tblPr/>
              <a:tblGrid>
                <a:gridCol w="1371406">
                  <a:extLst>
                    <a:ext uri="{9D8B030D-6E8A-4147-A177-3AD203B41FA5}">
                      <a16:colId xmlns:a16="http://schemas.microsoft.com/office/drawing/2014/main" val="20000"/>
                    </a:ext>
                  </a:extLst>
                </a:gridCol>
                <a:gridCol w="1240228">
                  <a:extLst>
                    <a:ext uri="{9D8B030D-6E8A-4147-A177-3AD203B41FA5}">
                      <a16:colId xmlns:a16="http://schemas.microsoft.com/office/drawing/2014/main" val="20001"/>
                    </a:ext>
                  </a:extLst>
                </a:gridCol>
                <a:gridCol w="763217">
                  <a:extLst>
                    <a:ext uri="{9D8B030D-6E8A-4147-A177-3AD203B41FA5}">
                      <a16:colId xmlns:a16="http://schemas.microsoft.com/office/drawing/2014/main" val="20002"/>
                    </a:ext>
                  </a:extLst>
                </a:gridCol>
                <a:gridCol w="918245">
                  <a:extLst>
                    <a:ext uri="{9D8B030D-6E8A-4147-A177-3AD203B41FA5}">
                      <a16:colId xmlns:a16="http://schemas.microsoft.com/office/drawing/2014/main" val="20003"/>
                    </a:ext>
                  </a:extLst>
                </a:gridCol>
              </a:tblGrid>
              <a:tr h="435485">
                <a:tc gridSpan="4">
                  <a:txBody>
                    <a:bodyPr/>
                    <a:lstStyle/>
                    <a:p>
                      <a:pPr algn="ctr" rtl="0" fontAlgn="ctr"/>
                      <a:r>
                        <a:rPr lang="cs-CZ" sz="1100" b="1" i="0" u="none" strike="noStrike" dirty="0">
                          <a:solidFill>
                            <a:srgbClr val="CC0066"/>
                          </a:solidFill>
                          <a:latin typeface="MS Sans Serif"/>
                        </a:rPr>
                        <a:t>Výsledky minulého 19. , 17.hracího kola Krajského přeboru starších a mladších žáků</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75638">
                <a:tc>
                  <a:txBody>
                    <a:bodyPr/>
                    <a:lstStyle/>
                    <a:p>
                      <a:pPr algn="ctr" rtl="0" fontAlgn="ctr"/>
                      <a:r>
                        <a:rPr lang="cs-CZ" sz="850" b="1" i="0" u="none" strike="noStrike">
                          <a:solidFill>
                            <a:srgbClr val="153E96"/>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50" b="1" i="0" u="none" strike="noStrike" dirty="0">
                          <a:solidFill>
                            <a:srgbClr val="153E96"/>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50" b="1" i="0" u="none" strike="noStrike">
                          <a:solidFill>
                            <a:srgbClr val="153E96"/>
                          </a:solidFill>
                          <a:latin typeface="Arial"/>
                        </a:rPr>
                        <a:t>Starší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50" b="1" i="0" u="none" strike="noStrike">
                          <a:solidFill>
                            <a:srgbClr val="153E96"/>
                          </a:solidFill>
                          <a:latin typeface="Arial"/>
                        </a:rPr>
                        <a:t>Mladší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175638">
                <a:tc>
                  <a:txBody>
                    <a:bodyPr/>
                    <a:lstStyle/>
                    <a:p>
                      <a:pPr algn="ctr" rtl="0" fontAlgn="ctr"/>
                      <a:r>
                        <a:rPr lang="cs-CZ" sz="850" b="0" i="0" u="none" strike="noStrike">
                          <a:solidFill>
                            <a:srgbClr val="000000"/>
                          </a:solidFill>
                          <a:latin typeface="Arial Black"/>
                        </a:rPr>
                        <a:t>Litvínov 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850" b="0" i="0" u="none" strike="noStrike">
                          <a:solidFill>
                            <a:srgbClr val="000000"/>
                          </a:solidFill>
                          <a:latin typeface="Arial Black"/>
                        </a:rPr>
                        <a:t>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850" b="0" i="0" u="none" strike="noStrike">
                          <a:solidFill>
                            <a:srgbClr val="000000"/>
                          </a:solidFill>
                          <a:latin typeface="Arial Black"/>
                        </a:rPr>
                        <a:t>3:0(1:0)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850" b="0" i="0" u="none" strike="noStrike">
                          <a:solidFill>
                            <a:srgbClr val="000000"/>
                          </a:solidFill>
                          <a:latin typeface="Arial Black"/>
                        </a:rPr>
                        <a:t>2:5(0:4)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2"/>
                  </a:ext>
                </a:extLst>
              </a:tr>
              <a:tr h="175638">
                <a:tc>
                  <a:txBody>
                    <a:bodyPr/>
                    <a:lstStyle/>
                    <a:p>
                      <a:pPr algn="ctr" rtl="0" fontAlgn="ctr"/>
                      <a:r>
                        <a:rPr lang="cs-CZ" sz="850" b="0" i="0" u="none" strike="noStrike">
                          <a:solidFill>
                            <a:srgbClr val="000000"/>
                          </a:solidFill>
                          <a:latin typeface="Arial Black"/>
                        </a:rPr>
                        <a:t>Krupka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50" b="0" i="0" u="none" strike="noStrike">
                          <a:solidFill>
                            <a:srgbClr val="000000"/>
                          </a:solidFill>
                          <a:latin typeface="Arial Black"/>
                        </a:rPr>
                        <a:t>SK Roudnice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50" b="0" i="0" u="none" strike="noStrike">
                          <a:solidFill>
                            <a:srgbClr val="000000"/>
                          </a:solidFill>
                          <a:latin typeface="Arial Black"/>
                        </a:rPr>
                        <a:t>3:2(1:1)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50" b="0" i="0" u="none" strike="noStrike">
                          <a:solidFill>
                            <a:srgbClr val="000000"/>
                          </a:solidFill>
                          <a:latin typeface="Arial Black"/>
                        </a:rPr>
                        <a:t>2:5(1:3)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3"/>
                  </a:ext>
                </a:extLst>
              </a:tr>
              <a:tr h="175638">
                <a:tc>
                  <a:txBody>
                    <a:bodyPr/>
                    <a:lstStyle/>
                    <a:p>
                      <a:pPr algn="ctr" rtl="0" fontAlgn="ctr"/>
                      <a:r>
                        <a:rPr lang="cs-CZ" sz="850" b="0" i="0" u="none" strike="noStrike">
                          <a:solidFill>
                            <a:srgbClr val="000000"/>
                          </a:solidFill>
                          <a:latin typeface="Arial Black"/>
                        </a:rPr>
                        <a:t>Jun.Děčín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850" b="0" i="0" u="none" strike="noStrike">
                          <a:solidFill>
                            <a:srgbClr val="000000"/>
                          </a:solidFill>
                          <a:latin typeface="Arial Black"/>
                        </a:rPr>
                        <a:t>Mostecký FK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850" b="0" i="0" u="none" strike="noStrike">
                          <a:solidFill>
                            <a:srgbClr val="000000"/>
                          </a:solidFill>
                          <a:latin typeface="Arial Black"/>
                        </a:rPr>
                        <a:t> 0:2(0:0)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850" b="0" i="0" u="none" strike="noStrike">
                          <a:solidFill>
                            <a:srgbClr val="000000"/>
                          </a:solidFill>
                          <a:latin typeface="Arial Black"/>
                        </a:rPr>
                        <a:t> 0:7(0:2)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4"/>
                  </a:ext>
                </a:extLst>
              </a:tr>
              <a:tr h="175638">
                <a:tc>
                  <a:txBody>
                    <a:bodyPr/>
                    <a:lstStyle/>
                    <a:p>
                      <a:pPr algn="ctr" rtl="0" fontAlgn="ctr"/>
                      <a:r>
                        <a:rPr lang="cs-CZ" sz="850" b="0" i="0" u="none" strike="noStrike">
                          <a:solidFill>
                            <a:srgbClr val="000000"/>
                          </a:solidFill>
                          <a:latin typeface="Arial Black"/>
                        </a:rPr>
                        <a:t>FC Chomutov</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50" b="0" i="0" u="none" strike="noStrike">
                          <a:solidFill>
                            <a:srgbClr val="000000"/>
                          </a:solidFill>
                          <a:latin typeface="Arial Black"/>
                        </a:rPr>
                        <a:t>Neštěmice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50" b="0" i="0" u="none" strike="noStrike">
                          <a:solidFill>
                            <a:srgbClr val="000000"/>
                          </a:solidFill>
                          <a:latin typeface="Arial Black"/>
                        </a:rPr>
                        <a:t>0:4(0:1)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50" b="0" i="0" u="none" strike="noStrike">
                          <a:solidFill>
                            <a:srgbClr val="000000"/>
                          </a:solidFill>
                          <a:latin typeface="Arial Black"/>
                        </a:rPr>
                        <a:t> 0:9(0:4)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5"/>
                  </a:ext>
                </a:extLst>
              </a:tr>
              <a:tr h="175638">
                <a:tc>
                  <a:txBody>
                    <a:bodyPr/>
                    <a:lstStyle/>
                    <a:p>
                      <a:pPr algn="ctr" rtl="0" fontAlgn="ctr"/>
                      <a:r>
                        <a:rPr lang="cs-CZ" sz="850" b="0" i="0" u="none" strike="noStrike">
                          <a:solidFill>
                            <a:srgbClr val="000000"/>
                          </a:solidFill>
                          <a:latin typeface="Arial Black"/>
                        </a:rPr>
                        <a:t>Ervěnice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850" b="0" i="0" u="none" strike="noStrike">
                          <a:solidFill>
                            <a:srgbClr val="000000"/>
                          </a:solidFill>
                          <a:latin typeface="Arial Black"/>
                        </a:rPr>
                        <a:t>Louny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850" b="0" i="0" u="none" strike="noStrike">
                          <a:solidFill>
                            <a:srgbClr val="000000"/>
                          </a:solidFill>
                          <a:latin typeface="Arial Black"/>
                        </a:rPr>
                        <a:t>1:8(0:1)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850" b="0" i="0" u="none" strike="noStrike">
                          <a:solidFill>
                            <a:srgbClr val="000000"/>
                          </a:solidFill>
                          <a:latin typeface="Arial Black"/>
                        </a:rPr>
                        <a:t>6:2(4:2)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6"/>
                  </a:ext>
                </a:extLst>
              </a:tr>
              <a:tr h="175638">
                <a:tc>
                  <a:txBody>
                    <a:bodyPr/>
                    <a:lstStyle/>
                    <a:p>
                      <a:pPr algn="ctr" rtl="0" fontAlgn="ctr"/>
                      <a:r>
                        <a:rPr lang="cs-CZ" sz="850" b="0" i="0" u="none" strike="noStrike">
                          <a:solidFill>
                            <a:srgbClr val="000000"/>
                          </a:solidFill>
                          <a:latin typeface="Arial Black"/>
                        </a:rPr>
                        <a:t>Žatec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50" b="0" i="0" u="none" strike="noStrike">
                          <a:solidFill>
                            <a:srgbClr val="000000"/>
                          </a:solidFill>
                          <a:latin typeface="Arial Black"/>
                        </a:rPr>
                        <a:t>Bílina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50" b="0" i="0" u="none" strike="noStrike">
                          <a:solidFill>
                            <a:srgbClr val="000000"/>
                          </a:solidFill>
                          <a:latin typeface="Arial Black"/>
                        </a:rPr>
                        <a:t>12:0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50" b="0" i="0" u="none" strike="noStrike">
                          <a:solidFill>
                            <a:srgbClr val="000000"/>
                          </a:solidFill>
                          <a:latin typeface="Arial Black"/>
                        </a:rPr>
                        <a:t>1:3(0:3)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7"/>
                  </a:ext>
                </a:extLst>
              </a:tr>
              <a:tr h="175638">
                <a:tc>
                  <a:txBody>
                    <a:bodyPr/>
                    <a:lstStyle/>
                    <a:p>
                      <a:pPr algn="ctr" rtl="0" fontAlgn="ctr"/>
                      <a:r>
                        <a:rPr lang="cs-CZ" sz="850" b="0" i="0" u="none" strike="noStrike">
                          <a:solidFill>
                            <a:srgbClr val="000000"/>
                          </a:solidFill>
                          <a:latin typeface="Arial Black"/>
                        </a:rPr>
                        <a:t>Štětí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850" b="0" i="0" u="none" strike="noStrike">
                          <a:solidFill>
                            <a:srgbClr val="000000"/>
                          </a:solidFill>
                          <a:latin typeface="Arial Black"/>
                        </a:rPr>
                        <a:t>Litoměřice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850" b="0" i="0" u="none" strike="noStrike">
                          <a:solidFill>
                            <a:srgbClr val="000000"/>
                          </a:solidFill>
                          <a:latin typeface="Arial Black"/>
                        </a:rPr>
                        <a:t> 0:8(0:4)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850" b="0" i="0" u="none" strike="noStrike">
                          <a:solidFill>
                            <a:srgbClr val="000000"/>
                          </a:solidFill>
                          <a:latin typeface="Arial Black"/>
                        </a:rPr>
                        <a:t>2:11(2:8)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8"/>
                  </a:ext>
                </a:extLst>
              </a:tr>
              <a:tr h="175638">
                <a:tc>
                  <a:txBody>
                    <a:bodyPr/>
                    <a:lstStyle/>
                    <a:p>
                      <a:pPr algn="ctr" rtl="0" fontAlgn="ctr"/>
                      <a:r>
                        <a:rPr lang="cs-CZ" sz="850" b="0" i="0" u="none" strike="noStrike">
                          <a:solidFill>
                            <a:srgbClr val="000000"/>
                          </a:solidFill>
                          <a:latin typeface="Arial Black"/>
                        </a:rPr>
                        <a:t>T.Kadaň</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50" b="0" i="0" u="none" strike="noStrike" dirty="0">
                          <a:solidFill>
                            <a:srgbClr val="000000"/>
                          </a:solidFill>
                          <a:latin typeface="Arial Black"/>
                        </a:rPr>
                        <a:t>Litvínov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50" b="0" i="0" u="none" strike="noStrike">
                          <a:solidFill>
                            <a:srgbClr val="000000"/>
                          </a:solidFill>
                          <a:latin typeface="Arial Black"/>
                        </a:rPr>
                        <a:t> 0:17(0:8)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50" b="0" i="0" u="none" strike="noStrike" dirty="0">
                          <a:solidFill>
                            <a:srgbClr val="000000"/>
                          </a:solidFill>
                          <a:latin typeface="Arial Black"/>
                        </a:rPr>
                        <a:t>2:4(2:3)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9"/>
                  </a:ext>
                </a:extLst>
              </a:tr>
            </a:tbl>
          </a:graphicData>
        </a:graphic>
      </p:graphicFrame>
      <p:pic>
        <p:nvPicPr>
          <p:cNvPr id="6146" name="Picture 17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7" name="Picture 17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8" name="Picture 16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9" name="Picture 16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0" name="Picture 16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1" name="Picture 16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2" name="Picture 16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3" name="Picture 16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4" name="Picture 16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5" name="Picture 16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6" name="Picture 16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7" name="Picture 160"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8" name="Picture 159"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9" name="Picture 158"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0" name="Picture 157"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1" name="Picture 156"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2" name="Picture 155"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3" name="Picture 154"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4" name="Picture 153"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5" name="Picture 152"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6" name="Picture 151"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7" name="Picture 150"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8" name="Picture 149"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9" name="Picture 148"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0" name="Picture 147"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1" name="Picture 146"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2" name="Picture 145"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3" name="Picture 144"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4" name="Picture 143"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5" name="Picture 142"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6" name="Picture 141"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7" name="Picture 140"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8" name="Picture 139"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9" name="Picture 138"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0" name="Picture 137"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1" name="Picture 136"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2" name="Picture 135"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3" name="Picture 134"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4" name="Picture 13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5" name="Picture 132"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6" name="Picture 13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7" name="Picture 130"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8" name="Picture 129"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89" name="Picture 12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90" name="Picture 127"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1" name="Picture 12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2" name="Picture 125"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3" name="Picture 124"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4" name="Picture 12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5" name="Picture 122"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6" name="Picture 121"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7" name="Picture 120"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8" name="Picture 119"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199" name="Picture 11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200" name="Picture 117"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1" name="Picture 116"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2" name="Picture 115"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3" name="Picture 114"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4" name="Picture 11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5" name="Picture 112"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6" name="Picture 111"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7" name="Picture 110"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8" name="Picture 109"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09" name="Picture 108"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10" name="Picture 107"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1" name="Picture 106"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2" name="Picture 105"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3" name="Picture 104"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4" name="Picture 103"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5" name="Picture 102"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6" name="Picture 101"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7" name="Picture 100"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8" name="Picture 99"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pic>
        <p:nvPicPr>
          <p:cNvPr id="6219" name="Picture 98"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66"/>
        </a:solidFill>
      </a:spPr>
      <a:bodyPr wrap="square" rtlCol="0">
        <a:spAutoFit/>
      </a:bodyPr>
      <a:lstStyle>
        <a:defPPr algn="just">
          <a:defRPr sz="1400" u="sng" dirty="0" smtClean="0">
            <a:latin typeface="Bookman Old Style" pitchFamily="18"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227150</TotalTime>
  <Words>5476</Words>
  <Application>Microsoft Office PowerPoint</Application>
  <PresentationFormat>Vlastní</PresentationFormat>
  <Paragraphs>2646</Paragraphs>
  <Slides>18</Slides>
  <Notes>15</Notes>
  <HiddenSlides>0</HiddenSlides>
  <MMClips>0</MMClips>
  <ScaleCrop>false</ScaleCrop>
  <HeadingPairs>
    <vt:vector size="6" baseType="variant">
      <vt:variant>
        <vt:lpstr>Použitá písma</vt:lpstr>
      </vt:variant>
      <vt:variant>
        <vt:i4>37</vt:i4>
      </vt:variant>
      <vt:variant>
        <vt:lpstr>Motiv</vt:lpstr>
      </vt:variant>
      <vt:variant>
        <vt:i4>1</vt:i4>
      </vt:variant>
      <vt:variant>
        <vt:lpstr>Nadpisy snímků</vt:lpstr>
      </vt:variant>
      <vt:variant>
        <vt:i4>18</vt:i4>
      </vt:variant>
    </vt:vector>
  </HeadingPairs>
  <TitlesOfParts>
    <vt:vector size="56" baseType="lpstr">
      <vt:lpstr>Gungsuh</vt:lpstr>
      <vt:lpstr>KaiTi</vt:lpstr>
      <vt:lpstr>SimHei</vt:lpstr>
      <vt:lpstr>Aharoni</vt:lpstr>
      <vt:lpstr>Albertus MT</vt:lpstr>
      <vt:lpstr>Arial</vt:lpstr>
      <vt:lpstr>Arial Black</vt:lpstr>
      <vt:lpstr>Arial Rounded MT Bold</vt:lpstr>
      <vt:lpstr>Baskerville Old Face</vt:lpstr>
      <vt:lpstr>Berlin Sans FB</vt:lpstr>
      <vt:lpstr>Bookman Old Style</vt:lpstr>
      <vt:lpstr>Calibri</vt:lpstr>
      <vt:lpstr>Cambria Math</vt:lpstr>
      <vt:lpstr>Centaur</vt:lpstr>
      <vt:lpstr>Century Gothic</vt:lpstr>
      <vt:lpstr>Dutch801 XBd BT</vt:lpstr>
      <vt:lpstr>Eras Bold ITC</vt:lpstr>
      <vt:lpstr>FrankRuehl</vt:lpstr>
      <vt:lpstr>Gill Sans Ultra Bold</vt:lpstr>
      <vt:lpstr>Imprint MT Shadow</vt:lpstr>
      <vt:lpstr>Jokerman</vt:lpstr>
      <vt:lpstr>Khmer UI</vt:lpstr>
      <vt:lpstr>KodchiangUPC</vt:lpstr>
      <vt:lpstr>Lucida Fax</vt:lpstr>
      <vt:lpstr>Lucida Sans</vt:lpstr>
      <vt:lpstr>Microsoft PhagsPa</vt:lpstr>
      <vt:lpstr>Mongolian Baiti</vt:lpstr>
      <vt:lpstr>MS Sans Serif</vt:lpstr>
      <vt:lpstr>Palatino Linotype</vt:lpstr>
      <vt:lpstr>Perpetua</vt:lpstr>
      <vt:lpstr>Script MT Bold</vt:lpstr>
      <vt:lpstr>Segoe UI Semibold</vt:lpstr>
      <vt:lpstr>Tahoma</vt:lpstr>
      <vt:lpstr>Times New Roman</vt:lpstr>
      <vt:lpstr>Tw Cen MT</vt:lpstr>
      <vt:lpstr>Utsaah</vt:lpstr>
      <vt:lpstr>Verdana</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Plíšek Milan Ing.</cp:lastModifiedBy>
  <cp:revision>12732</cp:revision>
  <cp:lastPrinted>2003-08-14T09:54:30Z</cp:lastPrinted>
  <dcterms:created xsi:type="dcterms:W3CDTF">2001-03-12T13:44:53Z</dcterms:created>
  <dcterms:modified xsi:type="dcterms:W3CDTF">2017-09-14T11:42:25Z</dcterms:modified>
</cp:coreProperties>
</file>