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256" r:id="rId2"/>
    <p:sldId id="258" r:id="rId3"/>
    <p:sldId id="295" r:id="rId4"/>
    <p:sldId id="272" r:id="rId5"/>
    <p:sldId id="289" r:id="rId6"/>
    <p:sldId id="304" r:id="rId7"/>
    <p:sldId id="303" r:id="rId8"/>
    <p:sldId id="290" r:id="rId9"/>
    <p:sldId id="273" r:id="rId10"/>
    <p:sldId id="260" r:id="rId11"/>
    <p:sldId id="259" r:id="rId12"/>
    <p:sldId id="309" r:id="rId13"/>
    <p:sldId id="275" r:id="rId14"/>
    <p:sldId id="262" r:id="rId15"/>
    <p:sldId id="276" r:id="rId16"/>
    <p:sldId id="305" r:id="rId17"/>
    <p:sldId id="310" r:id="rId18"/>
    <p:sldId id="311" r:id="rId19"/>
    <p:sldId id="312" r:id="rId20"/>
    <p:sldId id="313" r:id="rId21"/>
    <p:sldId id="314" r:id="rId22"/>
    <p:sldId id="315" r:id="rId23"/>
  </p:sldIdLst>
  <p:sldSz cx="10287000"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280">
          <p15:clr>
            <a:srgbClr val="A4A3A4"/>
          </p15:clr>
        </p15:guide>
        <p15:guide id="2" pos="3240">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FF99"/>
    <a:srgbClr val="993300"/>
    <a:srgbClr val="CC6600"/>
    <a:srgbClr val="006600"/>
    <a:srgbClr val="FF0066"/>
    <a:srgbClr val="003300"/>
    <a:srgbClr val="FFCCFF"/>
    <a:srgbClr val="FF33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32" autoAdjust="0"/>
    <p:restoredTop sz="95507" autoAdjust="0"/>
  </p:normalViewPr>
  <p:slideViewPr>
    <p:cSldViewPr>
      <p:cViewPr varScale="1">
        <p:scale>
          <a:sx n="79" d="100"/>
          <a:sy n="79" d="100"/>
        </p:scale>
        <p:origin x="1230" y="72"/>
      </p:cViewPr>
      <p:guideLst>
        <p:guide orient="horz" pos="228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396" y="-126"/>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55650" y="742950"/>
            <a:ext cx="528955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0503B56-3218-46D1-849E-018129832FD5}" type="slidenum">
              <a:rPr lang="cs-CZ" smtClean="0"/>
              <a:pPr/>
              <a:t>1</a:t>
            </a:fld>
            <a:endParaRPr lang="cs-CZ"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cs-CZ" dirty="0" smtClean="0"/>
              <a:t>SOBOTA</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ln/>
        </p:spPr>
      </p:sp>
      <p:sp>
        <p:nvSpPr>
          <p:cNvPr id="30723" name="Zástupný symbol pro poznámky 2"/>
          <p:cNvSpPr>
            <a:spLocks noGrp="1"/>
          </p:cNvSpPr>
          <p:nvPr>
            <p:ph type="body" idx="1"/>
          </p:nvPr>
        </p:nvSpPr>
        <p:spPr>
          <a:noFill/>
          <a:ln/>
        </p:spPr>
        <p:txBody>
          <a:bodyPr/>
          <a:lstStyle/>
          <a:p>
            <a:endParaRPr lang="cs-CZ" smtClean="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ln/>
        </p:spPr>
      </p:sp>
      <p:sp>
        <p:nvSpPr>
          <p:cNvPr id="31747" name="Zástupný symbol pro poznámky 2"/>
          <p:cNvSpPr>
            <a:spLocks noGrp="1"/>
          </p:cNvSpPr>
          <p:nvPr>
            <p:ph type="body" idx="1"/>
          </p:nvPr>
        </p:nvSpPr>
        <p:spPr>
          <a:noFill/>
          <a:ln/>
        </p:spPr>
        <p:txBody>
          <a:bodyPr/>
          <a:lstStyle/>
          <a:p>
            <a:endParaRPr lang="cs-CZ" smtClean="0"/>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ln/>
        </p:spPr>
      </p:sp>
      <p:sp>
        <p:nvSpPr>
          <p:cNvPr id="32771" name="Zástupný symbol pro poznámky 2"/>
          <p:cNvSpPr>
            <a:spLocks noGrp="1"/>
          </p:cNvSpPr>
          <p:nvPr>
            <p:ph type="body" idx="1"/>
          </p:nvPr>
        </p:nvSpPr>
        <p:spPr>
          <a:noFill/>
          <a:ln/>
        </p:spPr>
        <p:txBody>
          <a:bodyPr/>
          <a:lstStyle/>
          <a:p>
            <a:endParaRPr lang="cs-CZ" dirty="0" smtClean="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13</a:t>
            </a:fld>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ln/>
        </p:spPr>
      </p:sp>
      <p:sp>
        <p:nvSpPr>
          <p:cNvPr id="33795" name="Zástupný symbol pro poznámky 2"/>
          <p:cNvSpPr>
            <a:spLocks noGrp="1"/>
          </p:cNvSpPr>
          <p:nvPr>
            <p:ph type="body" idx="1"/>
          </p:nvPr>
        </p:nvSpPr>
        <p:spPr>
          <a:noFill/>
          <a:ln/>
        </p:spPr>
        <p:txBody>
          <a:bodyPr/>
          <a:lstStyle/>
          <a:p>
            <a:endParaRPr lang="cs-CZ" sz="1050" dirty="0" smtClean="0">
              <a:latin typeface="Arial" pitchFamily="34" charset="0"/>
              <a:cs typeface="Arial" pitchFamily="34" charset="0"/>
            </a:endParaRPr>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14</a:t>
            </a:fld>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15</a:t>
            </a:fld>
            <a:endParaRPr lang="cs-CZ"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a:ln/>
        </p:spPr>
      </p:sp>
      <p:sp>
        <p:nvSpPr>
          <p:cNvPr id="35843" name="Zástupný symbol pro poznámky 2"/>
          <p:cNvSpPr>
            <a:spLocks noGrp="1"/>
          </p:cNvSpPr>
          <p:nvPr>
            <p:ph type="body" idx="1"/>
          </p:nvPr>
        </p:nvSpPr>
        <p:spPr>
          <a:noFill/>
          <a:ln/>
        </p:spPr>
        <p:txBody>
          <a:bodyPr/>
          <a:lstStyle/>
          <a:p>
            <a:endParaRPr lang="cs-CZ" dirty="0" smtClean="0"/>
          </a:p>
        </p:txBody>
      </p:sp>
      <p:sp>
        <p:nvSpPr>
          <p:cNvPr id="35844" name="Zástupný symbol pro číslo snímku 3"/>
          <p:cNvSpPr>
            <a:spLocks noGrp="1"/>
          </p:cNvSpPr>
          <p:nvPr>
            <p:ph type="sldNum" sz="quarter" idx="5"/>
          </p:nvPr>
        </p:nvSpPr>
        <p:spPr>
          <a:noFill/>
        </p:spPr>
        <p:txBody>
          <a:bodyPr/>
          <a:lstStyle/>
          <a:p>
            <a:fld id="{754ECFDB-ECB8-454F-A80D-A89FE9E5D5DB}" type="slidenum">
              <a:rPr lang="cs-CZ" smtClean="0"/>
              <a:pPr/>
              <a:t>16</a:t>
            </a:fld>
            <a:endParaRPr lang="cs-CZ"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2</a:t>
            </a:fld>
            <a:endParaRPr lang="cs-CZ"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ln/>
        </p:spPr>
      </p:sp>
      <p:sp>
        <p:nvSpPr>
          <p:cNvPr id="23555" name="Zástupný symbol pro poznámky 2"/>
          <p:cNvSpPr>
            <a:spLocks noGrp="1"/>
          </p:cNvSpPr>
          <p:nvPr>
            <p:ph type="body" idx="1"/>
          </p:nvPr>
        </p:nvSpPr>
        <p:spPr>
          <a:noFill/>
          <a:ln/>
        </p:spPr>
        <p:txBody>
          <a:bodyPr/>
          <a:lstStyle/>
          <a:p>
            <a:endParaRPr lang="cs-CZ" dirty="0" smtClean="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ln/>
        </p:spPr>
      </p:sp>
      <p:sp>
        <p:nvSpPr>
          <p:cNvPr id="24579" name="Zástupný symbol pro poznámky 2"/>
          <p:cNvSpPr>
            <a:spLocks noGrp="1"/>
          </p:cNvSpPr>
          <p:nvPr>
            <p:ph type="body" idx="1"/>
          </p:nvPr>
        </p:nvSpPr>
        <p:spPr>
          <a:noFill/>
          <a:ln/>
        </p:spPr>
        <p:txBody>
          <a:bodyPr/>
          <a:lstStyle/>
          <a:p>
            <a:endParaRPr lang="cs-CZ" dirty="0" smtClean="0"/>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ln/>
        </p:spPr>
      </p:sp>
      <p:sp>
        <p:nvSpPr>
          <p:cNvPr id="25603" name="Zástupný symbol pro poznámky 2"/>
          <p:cNvSpPr>
            <a:spLocks noGrp="1"/>
          </p:cNvSpPr>
          <p:nvPr>
            <p:ph type="body" idx="1"/>
          </p:nvPr>
        </p:nvSpPr>
        <p:spPr>
          <a:noFill/>
          <a:ln/>
        </p:spPr>
        <p:txBody>
          <a:bodyPr/>
          <a:lstStyle/>
          <a:p>
            <a:endParaRPr lang="cs-CZ" dirty="0" smtClean="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ln/>
        </p:spPr>
      </p:sp>
      <p:sp>
        <p:nvSpPr>
          <p:cNvPr id="26627" name="Zástupný symbol pro poznámky 2"/>
          <p:cNvSpPr>
            <a:spLocks noGrp="1"/>
          </p:cNvSpPr>
          <p:nvPr>
            <p:ph type="body" idx="1"/>
          </p:nvPr>
        </p:nvSpPr>
        <p:spPr>
          <a:noFill/>
          <a:ln/>
        </p:spPr>
        <p:txBody>
          <a:bodyPr/>
          <a:lstStyle/>
          <a:p>
            <a:endParaRPr lang="cs-CZ" dirty="0" smtClean="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ln/>
        </p:spPr>
      </p:sp>
      <p:sp>
        <p:nvSpPr>
          <p:cNvPr id="27651" name="Zástupný symbol pro poznámky 2"/>
          <p:cNvSpPr>
            <a:spLocks noGrp="1"/>
          </p:cNvSpPr>
          <p:nvPr>
            <p:ph type="body" idx="1"/>
          </p:nvPr>
        </p:nvSpPr>
        <p:spPr>
          <a:noFill/>
          <a:ln/>
        </p:spPr>
        <p:txBody>
          <a:bodyPr/>
          <a:lstStyle/>
          <a:p>
            <a:endParaRPr lang="cs-CZ" smtClean="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ln/>
        </p:spPr>
      </p:sp>
      <p:sp>
        <p:nvSpPr>
          <p:cNvPr id="28675" name="Zástupný symbol pro poznámky 2"/>
          <p:cNvSpPr>
            <a:spLocks noGrp="1"/>
          </p:cNvSpPr>
          <p:nvPr>
            <p:ph type="body" idx="1"/>
          </p:nvPr>
        </p:nvSpPr>
        <p:spPr>
          <a:noFill/>
          <a:ln/>
        </p:spPr>
        <p:txBody>
          <a:bodyPr/>
          <a:lstStyle/>
          <a:p>
            <a:endParaRPr lang="cs-CZ" smtClean="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ln/>
        </p:spPr>
      </p:sp>
      <p:sp>
        <p:nvSpPr>
          <p:cNvPr id="29699" name="Zástupný symbol pro poznámky 2"/>
          <p:cNvSpPr>
            <a:spLocks noGrp="1"/>
          </p:cNvSpPr>
          <p:nvPr>
            <p:ph type="body" idx="1"/>
          </p:nvPr>
        </p:nvSpPr>
        <p:spPr>
          <a:noFill/>
          <a:ln/>
        </p:spPr>
        <p:txBody>
          <a:bodyPr/>
          <a:lstStyle/>
          <a:p>
            <a:endParaRPr lang="cs-CZ" dirty="0" smtClean="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71525" y="2249488"/>
            <a:ext cx="8743950" cy="1550987"/>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543050" y="4102100"/>
            <a:ext cx="7200900"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29488" y="642938"/>
            <a:ext cx="2185987" cy="57912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771525" y="642938"/>
            <a:ext cx="6405563" cy="57912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71525" y="642938"/>
            <a:ext cx="8743950" cy="579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71525" y="642938"/>
            <a:ext cx="8743950" cy="12065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71525" y="2090738"/>
            <a:ext cx="4295775" cy="43434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219700" y="2090738"/>
            <a:ext cx="4295775"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219700" y="4338638"/>
            <a:ext cx="4295775"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12800" y="4651375"/>
            <a:ext cx="8743950" cy="14382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812800" y="3068638"/>
            <a:ext cx="8743950"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71525" y="2090738"/>
            <a:ext cx="4295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219700" y="2090738"/>
            <a:ext cx="4295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4350" y="290513"/>
            <a:ext cx="9258300" cy="12065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514350" y="1620838"/>
            <a:ext cx="4545013"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514350" y="2295525"/>
            <a:ext cx="4545013"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226050" y="1620838"/>
            <a:ext cx="4546600"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226050" y="2295525"/>
            <a:ext cx="4546600"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4350" y="288925"/>
            <a:ext cx="3384550" cy="12255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4022725" y="288925"/>
            <a:ext cx="5749925"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14350" y="1514475"/>
            <a:ext cx="338455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16125" y="5067300"/>
            <a:ext cx="6172200" cy="59848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016125" y="646113"/>
            <a:ext cx="6172200"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2016125" y="5665788"/>
            <a:ext cx="6172200"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71525" y="642938"/>
            <a:ext cx="8743950"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smtClean="0"/>
              <a:t>Klepnutím lze upravit styl předlohy nadpisů.</a:t>
            </a:r>
          </a:p>
        </p:txBody>
      </p:sp>
      <p:sp>
        <p:nvSpPr>
          <p:cNvPr id="10243" name="Rectangle 3"/>
          <p:cNvSpPr>
            <a:spLocks noGrp="1" noChangeArrowheads="1"/>
          </p:cNvSpPr>
          <p:nvPr>
            <p:ph type="body" idx="1"/>
          </p:nvPr>
        </p:nvSpPr>
        <p:spPr bwMode="auto">
          <a:xfrm>
            <a:off x="771525" y="2090738"/>
            <a:ext cx="8743950"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771525" y="6596063"/>
            <a:ext cx="214312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514725" y="6596063"/>
            <a:ext cx="3257550"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72350" y="6596063"/>
            <a:ext cx="214312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3" Type="http://schemas.openxmlformats.org/officeDocument/2006/relationships/image" Target="../media/image573.emf"/><Relationship Id="rId18" Type="http://schemas.openxmlformats.org/officeDocument/2006/relationships/image" Target="../media/image578.emf"/><Relationship Id="rId26" Type="http://schemas.openxmlformats.org/officeDocument/2006/relationships/image" Target="../media/image586.emf"/><Relationship Id="rId39" Type="http://schemas.openxmlformats.org/officeDocument/2006/relationships/image" Target="../media/image599.emf"/><Relationship Id="rId21" Type="http://schemas.openxmlformats.org/officeDocument/2006/relationships/image" Target="../media/image581.emf"/><Relationship Id="rId34" Type="http://schemas.openxmlformats.org/officeDocument/2006/relationships/image" Target="../media/image594.emf"/><Relationship Id="rId42" Type="http://schemas.openxmlformats.org/officeDocument/2006/relationships/image" Target="../media/image602.emf"/><Relationship Id="rId47" Type="http://schemas.openxmlformats.org/officeDocument/2006/relationships/image" Target="../media/image607.emf"/><Relationship Id="rId50" Type="http://schemas.openxmlformats.org/officeDocument/2006/relationships/image" Target="../media/image610.emf"/><Relationship Id="rId55" Type="http://schemas.openxmlformats.org/officeDocument/2006/relationships/image" Target="../media/image615.emf"/><Relationship Id="rId63" Type="http://schemas.openxmlformats.org/officeDocument/2006/relationships/image" Target="../media/image623.emf"/><Relationship Id="rId7" Type="http://schemas.openxmlformats.org/officeDocument/2006/relationships/image" Target="../media/image567.emf"/><Relationship Id="rId2" Type="http://schemas.openxmlformats.org/officeDocument/2006/relationships/notesSlide" Target="../notesSlides/notesSlide9.xml"/><Relationship Id="rId16" Type="http://schemas.openxmlformats.org/officeDocument/2006/relationships/image" Target="../media/image576.emf"/><Relationship Id="rId20" Type="http://schemas.openxmlformats.org/officeDocument/2006/relationships/image" Target="../media/image580.emf"/><Relationship Id="rId29" Type="http://schemas.openxmlformats.org/officeDocument/2006/relationships/image" Target="../media/image589.emf"/><Relationship Id="rId41" Type="http://schemas.openxmlformats.org/officeDocument/2006/relationships/image" Target="../media/image601.emf"/><Relationship Id="rId54" Type="http://schemas.openxmlformats.org/officeDocument/2006/relationships/image" Target="../media/image614.emf"/><Relationship Id="rId62" Type="http://schemas.openxmlformats.org/officeDocument/2006/relationships/image" Target="../media/image622.emf"/><Relationship Id="rId1" Type="http://schemas.openxmlformats.org/officeDocument/2006/relationships/slideLayout" Target="../slideLayouts/slideLayout7.xml"/><Relationship Id="rId6" Type="http://schemas.openxmlformats.org/officeDocument/2006/relationships/image" Target="../media/image566.emf"/><Relationship Id="rId11" Type="http://schemas.openxmlformats.org/officeDocument/2006/relationships/image" Target="../media/image571.emf"/><Relationship Id="rId24" Type="http://schemas.openxmlformats.org/officeDocument/2006/relationships/image" Target="../media/image584.emf"/><Relationship Id="rId32" Type="http://schemas.openxmlformats.org/officeDocument/2006/relationships/image" Target="../media/image592.emf"/><Relationship Id="rId37" Type="http://schemas.openxmlformats.org/officeDocument/2006/relationships/image" Target="../media/image597.emf"/><Relationship Id="rId40" Type="http://schemas.openxmlformats.org/officeDocument/2006/relationships/image" Target="../media/image600.emf"/><Relationship Id="rId45" Type="http://schemas.openxmlformats.org/officeDocument/2006/relationships/image" Target="../media/image605.emf"/><Relationship Id="rId53" Type="http://schemas.openxmlformats.org/officeDocument/2006/relationships/image" Target="../media/image613.emf"/><Relationship Id="rId58" Type="http://schemas.openxmlformats.org/officeDocument/2006/relationships/image" Target="../media/image618.emf"/><Relationship Id="rId5" Type="http://schemas.openxmlformats.org/officeDocument/2006/relationships/image" Target="../media/image565.jpeg"/><Relationship Id="rId15" Type="http://schemas.openxmlformats.org/officeDocument/2006/relationships/image" Target="../media/image575.emf"/><Relationship Id="rId23" Type="http://schemas.openxmlformats.org/officeDocument/2006/relationships/image" Target="../media/image583.emf"/><Relationship Id="rId28" Type="http://schemas.openxmlformats.org/officeDocument/2006/relationships/image" Target="../media/image588.emf"/><Relationship Id="rId36" Type="http://schemas.openxmlformats.org/officeDocument/2006/relationships/image" Target="../media/image596.emf"/><Relationship Id="rId49" Type="http://schemas.openxmlformats.org/officeDocument/2006/relationships/image" Target="../media/image609.emf"/><Relationship Id="rId57" Type="http://schemas.openxmlformats.org/officeDocument/2006/relationships/image" Target="../media/image617.emf"/><Relationship Id="rId61" Type="http://schemas.openxmlformats.org/officeDocument/2006/relationships/image" Target="../media/image621.emf"/><Relationship Id="rId10" Type="http://schemas.openxmlformats.org/officeDocument/2006/relationships/image" Target="../media/image570.emf"/><Relationship Id="rId19" Type="http://schemas.openxmlformats.org/officeDocument/2006/relationships/image" Target="../media/image579.emf"/><Relationship Id="rId31" Type="http://schemas.openxmlformats.org/officeDocument/2006/relationships/image" Target="../media/image591.emf"/><Relationship Id="rId44" Type="http://schemas.openxmlformats.org/officeDocument/2006/relationships/image" Target="../media/image604.emf"/><Relationship Id="rId52" Type="http://schemas.openxmlformats.org/officeDocument/2006/relationships/image" Target="../media/image612.emf"/><Relationship Id="rId60" Type="http://schemas.openxmlformats.org/officeDocument/2006/relationships/image" Target="../media/image620.emf"/><Relationship Id="rId65" Type="http://schemas.openxmlformats.org/officeDocument/2006/relationships/image" Target="../media/image625.emf"/><Relationship Id="rId4" Type="http://schemas.openxmlformats.org/officeDocument/2006/relationships/image" Target="../media/image564.png"/><Relationship Id="rId9" Type="http://schemas.openxmlformats.org/officeDocument/2006/relationships/image" Target="../media/image569.emf"/><Relationship Id="rId14" Type="http://schemas.openxmlformats.org/officeDocument/2006/relationships/image" Target="../media/image574.emf"/><Relationship Id="rId22" Type="http://schemas.openxmlformats.org/officeDocument/2006/relationships/image" Target="../media/image582.emf"/><Relationship Id="rId27" Type="http://schemas.openxmlformats.org/officeDocument/2006/relationships/image" Target="../media/image587.emf"/><Relationship Id="rId30" Type="http://schemas.openxmlformats.org/officeDocument/2006/relationships/image" Target="../media/image590.emf"/><Relationship Id="rId35" Type="http://schemas.openxmlformats.org/officeDocument/2006/relationships/image" Target="../media/image595.emf"/><Relationship Id="rId43" Type="http://schemas.openxmlformats.org/officeDocument/2006/relationships/image" Target="../media/image603.emf"/><Relationship Id="rId48" Type="http://schemas.openxmlformats.org/officeDocument/2006/relationships/image" Target="../media/image608.emf"/><Relationship Id="rId56" Type="http://schemas.openxmlformats.org/officeDocument/2006/relationships/image" Target="../media/image616.emf"/><Relationship Id="rId64" Type="http://schemas.openxmlformats.org/officeDocument/2006/relationships/image" Target="../media/image624.emf"/><Relationship Id="rId8" Type="http://schemas.openxmlformats.org/officeDocument/2006/relationships/image" Target="../media/image568.emf"/><Relationship Id="rId51" Type="http://schemas.openxmlformats.org/officeDocument/2006/relationships/image" Target="../media/image611.emf"/><Relationship Id="rId3" Type="http://schemas.openxmlformats.org/officeDocument/2006/relationships/image" Target="../media/image563.jpeg"/><Relationship Id="rId12" Type="http://schemas.openxmlformats.org/officeDocument/2006/relationships/image" Target="../media/image572.emf"/><Relationship Id="rId17" Type="http://schemas.openxmlformats.org/officeDocument/2006/relationships/image" Target="../media/image577.emf"/><Relationship Id="rId25" Type="http://schemas.openxmlformats.org/officeDocument/2006/relationships/image" Target="../media/image585.emf"/><Relationship Id="rId33" Type="http://schemas.openxmlformats.org/officeDocument/2006/relationships/image" Target="../media/image593.emf"/><Relationship Id="rId38" Type="http://schemas.openxmlformats.org/officeDocument/2006/relationships/image" Target="../media/image598.emf"/><Relationship Id="rId46" Type="http://schemas.openxmlformats.org/officeDocument/2006/relationships/image" Target="../media/image606.emf"/><Relationship Id="rId59" Type="http://schemas.openxmlformats.org/officeDocument/2006/relationships/image" Target="../media/image619.emf"/></Relationships>
</file>

<file path=ppt/slides/_rels/slide11.xml.rels><?xml version="1.0" encoding="UTF-8" standalone="yes"?>
<Relationships xmlns="http://schemas.openxmlformats.org/package/2006/relationships"><Relationship Id="rId3" Type="http://schemas.openxmlformats.org/officeDocument/2006/relationships/image" Target="../media/image62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29.png"/><Relationship Id="rId5" Type="http://schemas.openxmlformats.org/officeDocument/2006/relationships/image" Target="../media/image628.jpeg"/><Relationship Id="rId4" Type="http://schemas.openxmlformats.org/officeDocument/2006/relationships/image" Target="../media/image627.jpeg"/></Relationships>
</file>

<file path=ppt/slides/_rels/slide12.xml.rels><?xml version="1.0" encoding="UTF-8" standalone="yes"?>
<Relationships xmlns="http://schemas.openxmlformats.org/package/2006/relationships"><Relationship Id="rId3" Type="http://schemas.openxmlformats.org/officeDocument/2006/relationships/image" Target="../media/image630.w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32.png"/><Relationship Id="rId4" Type="http://schemas.openxmlformats.org/officeDocument/2006/relationships/image" Target="../media/image631.jpeg"/></Relationships>
</file>

<file path=ppt/slides/_rels/slide13.xml.rels><?xml version="1.0" encoding="UTF-8" standalone="yes"?>
<Relationships xmlns="http://schemas.openxmlformats.org/package/2006/relationships"><Relationship Id="rId8" Type="http://schemas.openxmlformats.org/officeDocument/2006/relationships/image" Target="../media/image638.jpeg"/><Relationship Id="rId3" Type="http://schemas.openxmlformats.org/officeDocument/2006/relationships/image" Target="../media/image633.png"/><Relationship Id="rId7" Type="http://schemas.openxmlformats.org/officeDocument/2006/relationships/image" Target="../media/image637.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636.png"/><Relationship Id="rId5" Type="http://schemas.openxmlformats.org/officeDocument/2006/relationships/image" Target="../media/image635.jpeg"/><Relationship Id="rId4" Type="http://schemas.openxmlformats.org/officeDocument/2006/relationships/image" Target="../media/image634.jpeg"/></Relationships>
</file>

<file path=ppt/slides/_rels/slide14.xml.rels><?xml version="1.0" encoding="UTF-8" standalone="yes"?>
<Relationships xmlns="http://schemas.openxmlformats.org/package/2006/relationships"><Relationship Id="rId8" Type="http://schemas.openxmlformats.org/officeDocument/2006/relationships/image" Target="../media/image644.emf"/><Relationship Id="rId13" Type="http://schemas.openxmlformats.org/officeDocument/2006/relationships/image" Target="../media/image649.emf"/><Relationship Id="rId18" Type="http://schemas.openxmlformats.org/officeDocument/2006/relationships/image" Target="../media/image654.emf"/><Relationship Id="rId26" Type="http://schemas.openxmlformats.org/officeDocument/2006/relationships/image" Target="../media/image662.emf"/><Relationship Id="rId39" Type="http://schemas.openxmlformats.org/officeDocument/2006/relationships/image" Target="../media/image675.emf"/><Relationship Id="rId3" Type="http://schemas.openxmlformats.org/officeDocument/2006/relationships/image" Target="../media/image639.jpeg"/><Relationship Id="rId21" Type="http://schemas.openxmlformats.org/officeDocument/2006/relationships/image" Target="../media/image657.emf"/><Relationship Id="rId34" Type="http://schemas.openxmlformats.org/officeDocument/2006/relationships/image" Target="../media/image670.emf"/><Relationship Id="rId42" Type="http://schemas.openxmlformats.org/officeDocument/2006/relationships/image" Target="../media/image678.emf"/><Relationship Id="rId7" Type="http://schemas.openxmlformats.org/officeDocument/2006/relationships/image" Target="../media/image643.emf"/><Relationship Id="rId12" Type="http://schemas.openxmlformats.org/officeDocument/2006/relationships/image" Target="../media/image648.emf"/><Relationship Id="rId17" Type="http://schemas.openxmlformats.org/officeDocument/2006/relationships/image" Target="../media/image653.emf"/><Relationship Id="rId25" Type="http://schemas.openxmlformats.org/officeDocument/2006/relationships/image" Target="../media/image661.emf"/><Relationship Id="rId33" Type="http://schemas.openxmlformats.org/officeDocument/2006/relationships/image" Target="../media/image669.emf"/><Relationship Id="rId38" Type="http://schemas.openxmlformats.org/officeDocument/2006/relationships/image" Target="../media/image674.emf"/><Relationship Id="rId2" Type="http://schemas.openxmlformats.org/officeDocument/2006/relationships/notesSlide" Target="../notesSlides/notesSlide13.xml"/><Relationship Id="rId16" Type="http://schemas.openxmlformats.org/officeDocument/2006/relationships/image" Target="../media/image652.emf"/><Relationship Id="rId20" Type="http://schemas.openxmlformats.org/officeDocument/2006/relationships/image" Target="../media/image656.emf"/><Relationship Id="rId29" Type="http://schemas.openxmlformats.org/officeDocument/2006/relationships/image" Target="../media/image665.emf"/><Relationship Id="rId41" Type="http://schemas.openxmlformats.org/officeDocument/2006/relationships/image" Target="../media/image677.emf"/><Relationship Id="rId1" Type="http://schemas.openxmlformats.org/officeDocument/2006/relationships/slideLayout" Target="../slideLayouts/slideLayout7.xml"/><Relationship Id="rId6" Type="http://schemas.openxmlformats.org/officeDocument/2006/relationships/image" Target="../media/image642.emf"/><Relationship Id="rId11" Type="http://schemas.openxmlformats.org/officeDocument/2006/relationships/image" Target="../media/image647.emf"/><Relationship Id="rId24" Type="http://schemas.openxmlformats.org/officeDocument/2006/relationships/image" Target="../media/image660.emf"/><Relationship Id="rId32" Type="http://schemas.openxmlformats.org/officeDocument/2006/relationships/image" Target="../media/image668.emf"/><Relationship Id="rId37" Type="http://schemas.openxmlformats.org/officeDocument/2006/relationships/image" Target="../media/image673.emf"/><Relationship Id="rId40" Type="http://schemas.openxmlformats.org/officeDocument/2006/relationships/image" Target="../media/image676.emf"/><Relationship Id="rId5" Type="http://schemas.openxmlformats.org/officeDocument/2006/relationships/image" Target="../media/image641.emf"/><Relationship Id="rId15" Type="http://schemas.openxmlformats.org/officeDocument/2006/relationships/image" Target="../media/image651.emf"/><Relationship Id="rId23" Type="http://schemas.openxmlformats.org/officeDocument/2006/relationships/image" Target="../media/image659.emf"/><Relationship Id="rId28" Type="http://schemas.openxmlformats.org/officeDocument/2006/relationships/image" Target="../media/image664.emf"/><Relationship Id="rId36" Type="http://schemas.openxmlformats.org/officeDocument/2006/relationships/image" Target="../media/image672.emf"/><Relationship Id="rId10" Type="http://schemas.openxmlformats.org/officeDocument/2006/relationships/image" Target="../media/image646.emf"/><Relationship Id="rId19" Type="http://schemas.openxmlformats.org/officeDocument/2006/relationships/image" Target="../media/image655.emf"/><Relationship Id="rId31" Type="http://schemas.openxmlformats.org/officeDocument/2006/relationships/image" Target="../media/image667.emf"/><Relationship Id="rId4" Type="http://schemas.openxmlformats.org/officeDocument/2006/relationships/image" Target="../media/image640.jpeg"/><Relationship Id="rId9" Type="http://schemas.openxmlformats.org/officeDocument/2006/relationships/image" Target="../media/image645.emf"/><Relationship Id="rId14" Type="http://schemas.openxmlformats.org/officeDocument/2006/relationships/image" Target="../media/image650.emf"/><Relationship Id="rId22" Type="http://schemas.openxmlformats.org/officeDocument/2006/relationships/image" Target="../media/image658.emf"/><Relationship Id="rId27" Type="http://schemas.openxmlformats.org/officeDocument/2006/relationships/image" Target="../media/image663.emf"/><Relationship Id="rId30" Type="http://schemas.openxmlformats.org/officeDocument/2006/relationships/image" Target="../media/image666.emf"/><Relationship Id="rId35" Type="http://schemas.openxmlformats.org/officeDocument/2006/relationships/image" Target="../media/image671.emf"/></Relationships>
</file>

<file path=ppt/slides/_rels/slide15.xml.rels><?xml version="1.0" encoding="UTF-8" standalone="yes"?>
<Relationships xmlns="http://schemas.openxmlformats.org/package/2006/relationships"><Relationship Id="rId3" Type="http://schemas.openxmlformats.org/officeDocument/2006/relationships/image" Target="../media/image679.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680.jpeg"/></Relationships>
</file>

<file path=ppt/slides/_rels/slide16.xml.rels><?xml version="1.0" encoding="UTF-8" standalone="yes"?>
<Relationships xmlns="http://schemas.openxmlformats.org/package/2006/relationships"><Relationship Id="rId8" Type="http://schemas.openxmlformats.org/officeDocument/2006/relationships/image" Target="../media/image686.emf"/><Relationship Id="rId13" Type="http://schemas.openxmlformats.org/officeDocument/2006/relationships/image" Target="../media/image691.emf"/><Relationship Id="rId3" Type="http://schemas.openxmlformats.org/officeDocument/2006/relationships/image" Target="../media/image681.png"/><Relationship Id="rId7" Type="http://schemas.openxmlformats.org/officeDocument/2006/relationships/image" Target="../media/image685.emf"/><Relationship Id="rId12" Type="http://schemas.openxmlformats.org/officeDocument/2006/relationships/image" Target="../media/image690.emf"/><Relationship Id="rId2" Type="http://schemas.openxmlformats.org/officeDocument/2006/relationships/notesSlide" Target="../notesSlides/notesSlide15.xml"/><Relationship Id="rId16" Type="http://schemas.openxmlformats.org/officeDocument/2006/relationships/image" Target="../media/image694.emf"/><Relationship Id="rId1" Type="http://schemas.openxmlformats.org/officeDocument/2006/relationships/slideLayout" Target="../slideLayouts/slideLayout12.xml"/><Relationship Id="rId6" Type="http://schemas.openxmlformats.org/officeDocument/2006/relationships/image" Target="../media/image684.png"/><Relationship Id="rId11" Type="http://schemas.openxmlformats.org/officeDocument/2006/relationships/image" Target="../media/image689.emf"/><Relationship Id="rId5" Type="http://schemas.openxmlformats.org/officeDocument/2006/relationships/image" Target="../media/image683.jpeg"/><Relationship Id="rId15" Type="http://schemas.openxmlformats.org/officeDocument/2006/relationships/image" Target="../media/image693.emf"/><Relationship Id="rId10" Type="http://schemas.openxmlformats.org/officeDocument/2006/relationships/image" Target="../media/image688.emf"/><Relationship Id="rId4" Type="http://schemas.openxmlformats.org/officeDocument/2006/relationships/image" Target="../media/image682.png"/><Relationship Id="rId9" Type="http://schemas.openxmlformats.org/officeDocument/2006/relationships/image" Target="../media/image687.emf"/><Relationship Id="rId14" Type="http://schemas.openxmlformats.org/officeDocument/2006/relationships/image" Target="../media/image692.emf"/></Relationships>
</file>

<file path=ppt/slides/_rels/slide17.xml.rels><?xml version="1.0" encoding="UTF-8" standalone="yes"?>
<Relationships xmlns="http://schemas.openxmlformats.org/package/2006/relationships"><Relationship Id="rId8" Type="http://schemas.openxmlformats.org/officeDocument/2006/relationships/image" Target="../media/image701.jpeg"/><Relationship Id="rId3" Type="http://schemas.openxmlformats.org/officeDocument/2006/relationships/image" Target="../media/image696.jpeg"/><Relationship Id="rId7" Type="http://schemas.openxmlformats.org/officeDocument/2006/relationships/image" Target="../media/image700.jpeg"/><Relationship Id="rId2" Type="http://schemas.openxmlformats.org/officeDocument/2006/relationships/image" Target="../media/image695.jpeg"/><Relationship Id="rId1" Type="http://schemas.openxmlformats.org/officeDocument/2006/relationships/slideLayout" Target="../slideLayouts/slideLayout12.xml"/><Relationship Id="rId6" Type="http://schemas.openxmlformats.org/officeDocument/2006/relationships/image" Target="../media/image699.png"/><Relationship Id="rId5" Type="http://schemas.openxmlformats.org/officeDocument/2006/relationships/image" Target="../media/image698.png"/><Relationship Id="rId4" Type="http://schemas.openxmlformats.org/officeDocument/2006/relationships/image" Target="../media/image697.png"/></Relationships>
</file>

<file path=ppt/slides/_rels/slide18.xml.rels><?xml version="1.0" encoding="UTF-8" standalone="yes"?>
<Relationships xmlns="http://schemas.openxmlformats.org/package/2006/relationships"><Relationship Id="rId3" Type="http://schemas.openxmlformats.org/officeDocument/2006/relationships/image" Target="../media/image703.jpeg"/><Relationship Id="rId2" Type="http://schemas.openxmlformats.org/officeDocument/2006/relationships/image" Target="../media/image702.jpeg"/><Relationship Id="rId1" Type="http://schemas.openxmlformats.org/officeDocument/2006/relationships/slideLayout" Target="../slideLayouts/slideLayout12.xml"/><Relationship Id="rId4" Type="http://schemas.openxmlformats.org/officeDocument/2006/relationships/image" Target="../media/image704.jpeg"/></Relationships>
</file>

<file path=ppt/slides/_rels/slide19.xml.rels><?xml version="1.0" encoding="UTF-8" standalone="yes"?>
<Relationships xmlns="http://schemas.openxmlformats.org/package/2006/relationships"><Relationship Id="rId3" Type="http://schemas.openxmlformats.org/officeDocument/2006/relationships/image" Target="../media/image706.png"/><Relationship Id="rId2" Type="http://schemas.openxmlformats.org/officeDocument/2006/relationships/image" Target="../media/image70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hyperlink" Target="http://www.izolace-beran.cz/index.php?lg=cz" TargetMode="External"/><Relationship Id="rId7" Type="http://schemas.openxmlformats.org/officeDocument/2006/relationships/image" Target="../media/image10.jpeg"/><Relationship Id="rId12" Type="http://schemas.openxmlformats.org/officeDocument/2006/relationships/image" Target="../media/image15.png"/><Relationship Id="rId17" Type="http://schemas.openxmlformats.org/officeDocument/2006/relationships/image" Target="../media/image20.jpe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708.jpeg"/><Relationship Id="rId2" Type="http://schemas.openxmlformats.org/officeDocument/2006/relationships/image" Target="../media/image707.png"/><Relationship Id="rId1" Type="http://schemas.openxmlformats.org/officeDocument/2006/relationships/slideLayout" Target="../slideLayouts/slideLayout12.xml"/><Relationship Id="rId4" Type="http://schemas.openxmlformats.org/officeDocument/2006/relationships/image" Target="../media/image709.png"/></Relationships>
</file>

<file path=ppt/slides/_rels/slide21.xml.rels><?xml version="1.0" encoding="UTF-8" standalone="yes"?>
<Relationships xmlns="http://schemas.openxmlformats.org/package/2006/relationships"><Relationship Id="rId3" Type="http://schemas.openxmlformats.org/officeDocument/2006/relationships/image" Target="../media/image711.png"/><Relationship Id="rId2" Type="http://schemas.openxmlformats.org/officeDocument/2006/relationships/image" Target="../media/image710.jpeg"/><Relationship Id="rId1" Type="http://schemas.openxmlformats.org/officeDocument/2006/relationships/slideLayout" Target="../slideLayouts/slideLayout12.xml"/><Relationship Id="rId4" Type="http://schemas.openxmlformats.org/officeDocument/2006/relationships/image" Target="../media/image7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image" Target="../media/image32.emf"/><Relationship Id="rId18" Type="http://schemas.openxmlformats.org/officeDocument/2006/relationships/image" Target="../media/image37.emf"/><Relationship Id="rId26" Type="http://schemas.openxmlformats.org/officeDocument/2006/relationships/image" Target="../media/image45.emf"/><Relationship Id="rId39" Type="http://schemas.openxmlformats.org/officeDocument/2006/relationships/image" Target="../media/image58.emf"/><Relationship Id="rId21" Type="http://schemas.openxmlformats.org/officeDocument/2006/relationships/image" Target="../media/image40.emf"/><Relationship Id="rId34" Type="http://schemas.openxmlformats.org/officeDocument/2006/relationships/image" Target="../media/image53.emf"/><Relationship Id="rId42" Type="http://schemas.openxmlformats.org/officeDocument/2006/relationships/image" Target="../media/image61.emf"/><Relationship Id="rId47" Type="http://schemas.openxmlformats.org/officeDocument/2006/relationships/image" Target="../media/image66.emf"/><Relationship Id="rId50" Type="http://schemas.openxmlformats.org/officeDocument/2006/relationships/image" Target="../media/image69.emf"/><Relationship Id="rId55" Type="http://schemas.openxmlformats.org/officeDocument/2006/relationships/image" Target="../media/image74.emf"/><Relationship Id="rId63" Type="http://schemas.openxmlformats.org/officeDocument/2006/relationships/image" Target="../media/image82.emf"/><Relationship Id="rId68" Type="http://schemas.openxmlformats.org/officeDocument/2006/relationships/image" Target="../media/image87.emf"/><Relationship Id="rId76" Type="http://schemas.openxmlformats.org/officeDocument/2006/relationships/image" Target="../media/image95.emf"/><Relationship Id="rId7" Type="http://schemas.openxmlformats.org/officeDocument/2006/relationships/image" Target="../media/image26.emf"/><Relationship Id="rId71" Type="http://schemas.openxmlformats.org/officeDocument/2006/relationships/image" Target="../media/image90.emf"/><Relationship Id="rId2" Type="http://schemas.openxmlformats.org/officeDocument/2006/relationships/notesSlide" Target="../notesSlides/notesSlide4.xml"/><Relationship Id="rId16" Type="http://schemas.openxmlformats.org/officeDocument/2006/relationships/image" Target="../media/image35.emf"/><Relationship Id="rId29" Type="http://schemas.openxmlformats.org/officeDocument/2006/relationships/image" Target="../media/image48.emf"/><Relationship Id="rId11" Type="http://schemas.openxmlformats.org/officeDocument/2006/relationships/image" Target="../media/image30.emf"/><Relationship Id="rId24" Type="http://schemas.openxmlformats.org/officeDocument/2006/relationships/image" Target="../media/image43.emf"/><Relationship Id="rId32" Type="http://schemas.openxmlformats.org/officeDocument/2006/relationships/image" Target="../media/image51.emf"/><Relationship Id="rId37" Type="http://schemas.openxmlformats.org/officeDocument/2006/relationships/image" Target="../media/image56.emf"/><Relationship Id="rId40" Type="http://schemas.openxmlformats.org/officeDocument/2006/relationships/image" Target="../media/image59.emf"/><Relationship Id="rId45" Type="http://schemas.openxmlformats.org/officeDocument/2006/relationships/image" Target="../media/image64.emf"/><Relationship Id="rId53" Type="http://schemas.openxmlformats.org/officeDocument/2006/relationships/image" Target="../media/image72.emf"/><Relationship Id="rId58" Type="http://schemas.openxmlformats.org/officeDocument/2006/relationships/image" Target="../media/image77.emf"/><Relationship Id="rId66" Type="http://schemas.openxmlformats.org/officeDocument/2006/relationships/image" Target="../media/image85.emf"/><Relationship Id="rId74" Type="http://schemas.openxmlformats.org/officeDocument/2006/relationships/image" Target="../media/image93.emf"/><Relationship Id="rId79" Type="http://schemas.openxmlformats.org/officeDocument/2006/relationships/image" Target="../media/image98.emf"/><Relationship Id="rId5" Type="http://schemas.openxmlformats.org/officeDocument/2006/relationships/image" Target="../media/image24.png"/><Relationship Id="rId61" Type="http://schemas.openxmlformats.org/officeDocument/2006/relationships/image" Target="../media/image80.emf"/><Relationship Id="rId82" Type="http://schemas.openxmlformats.org/officeDocument/2006/relationships/image" Target="../media/image101.emf"/><Relationship Id="rId10" Type="http://schemas.openxmlformats.org/officeDocument/2006/relationships/image" Target="../media/image29.emf"/><Relationship Id="rId19" Type="http://schemas.openxmlformats.org/officeDocument/2006/relationships/image" Target="../media/image38.emf"/><Relationship Id="rId31" Type="http://schemas.openxmlformats.org/officeDocument/2006/relationships/image" Target="../media/image50.emf"/><Relationship Id="rId44" Type="http://schemas.openxmlformats.org/officeDocument/2006/relationships/image" Target="../media/image63.emf"/><Relationship Id="rId52" Type="http://schemas.openxmlformats.org/officeDocument/2006/relationships/image" Target="../media/image71.emf"/><Relationship Id="rId60" Type="http://schemas.openxmlformats.org/officeDocument/2006/relationships/image" Target="../media/image79.emf"/><Relationship Id="rId65" Type="http://schemas.openxmlformats.org/officeDocument/2006/relationships/image" Target="../media/image84.emf"/><Relationship Id="rId73" Type="http://schemas.openxmlformats.org/officeDocument/2006/relationships/image" Target="../media/image92.emf"/><Relationship Id="rId78" Type="http://schemas.openxmlformats.org/officeDocument/2006/relationships/image" Target="../media/image97.emf"/><Relationship Id="rId81" Type="http://schemas.openxmlformats.org/officeDocument/2006/relationships/image" Target="../media/image100.emf"/><Relationship Id="rId4" Type="http://schemas.openxmlformats.org/officeDocument/2006/relationships/image" Target="../media/image23.jpeg"/><Relationship Id="rId9" Type="http://schemas.openxmlformats.org/officeDocument/2006/relationships/image" Target="../media/image28.emf"/><Relationship Id="rId14" Type="http://schemas.openxmlformats.org/officeDocument/2006/relationships/image" Target="../media/image33.emf"/><Relationship Id="rId22" Type="http://schemas.openxmlformats.org/officeDocument/2006/relationships/image" Target="../media/image41.emf"/><Relationship Id="rId27" Type="http://schemas.openxmlformats.org/officeDocument/2006/relationships/image" Target="../media/image46.emf"/><Relationship Id="rId30" Type="http://schemas.openxmlformats.org/officeDocument/2006/relationships/image" Target="../media/image49.emf"/><Relationship Id="rId35" Type="http://schemas.openxmlformats.org/officeDocument/2006/relationships/image" Target="../media/image54.emf"/><Relationship Id="rId43" Type="http://schemas.openxmlformats.org/officeDocument/2006/relationships/image" Target="../media/image62.emf"/><Relationship Id="rId48" Type="http://schemas.openxmlformats.org/officeDocument/2006/relationships/image" Target="../media/image67.emf"/><Relationship Id="rId56" Type="http://schemas.openxmlformats.org/officeDocument/2006/relationships/image" Target="../media/image75.emf"/><Relationship Id="rId64" Type="http://schemas.openxmlformats.org/officeDocument/2006/relationships/image" Target="../media/image83.emf"/><Relationship Id="rId69" Type="http://schemas.openxmlformats.org/officeDocument/2006/relationships/image" Target="../media/image88.emf"/><Relationship Id="rId77" Type="http://schemas.openxmlformats.org/officeDocument/2006/relationships/image" Target="../media/image96.emf"/><Relationship Id="rId8" Type="http://schemas.openxmlformats.org/officeDocument/2006/relationships/image" Target="../media/image27.emf"/><Relationship Id="rId51" Type="http://schemas.openxmlformats.org/officeDocument/2006/relationships/image" Target="../media/image70.emf"/><Relationship Id="rId72" Type="http://schemas.openxmlformats.org/officeDocument/2006/relationships/image" Target="../media/image91.emf"/><Relationship Id="rId80" Type="http://schemas.openxmlformats.org/officeDocument/2006/relationships/image" Target="../media/image99.emf"/><Relationship Id="rId3" Type="http://schemas.openxmlformats.org/officeDocument/2006/relationships/image" Target="../media/image22.jpeg"/><Relationship Id="rId12" Type="http://schemas.openxmlformats.org/officeDocument/2006/relationships/image" Target="../media/image31.emf"/><Relationship Id="rId17" Type="http://schemas.openxmlformats.org/officeDocument/2006/relationships/image" Target="../media/image36.emf"/><Relationship Id="rId25" Type="http://schemas.openxmlformats.org/officeDocument/2006/relationships/image" Target="../media/image44.emf"/><Relationship Id="rId33" Type="http://schemas.openxmlformats.org/officeDocument/2006/relationships/image" Target="../media/image52.emf"/><Relationship Id="rId38" Type="http://schemas.openxmlformats.org/officeDocument/2006/relationships/image" Target="../media/image57.emf"/><Relationship Id="rId46" Type="http://schemas.openxmlformats.org/officeDocument/2006/relationships/image" Target="../media/image65.emf"/><Relationship Id="rId59" Type="http://schemas.openxmlformats.org/officeDocument/2006/relationships/image" Target="../media/image78.emf"/><Relationship Id="rId67" Type="http://schemas.openxmlformats.org/officeDocument/2006/relationships/image" Target="../media/image86.emf"/><Relationship Id="rId20" Type="http://schemas.openxmlformats.org/officeDocument/2006/relationships/image" Target="../media/image39.emf"/><Relationship Id="rId41" Type="http://schemas.openxmlformats.org/officeDocument/2006/relationships/image" Target="../media/image60.emf"/><Relationship Id="rId54" Type="http://schemas.openxmlformats.org/officeDocument/2006/relationships/image" Target="../media/image73.emf"/><Relationship Id="rId62" Type="http://schemas.openxmlformats.org/officeDocument/2006/relationships/image" Target="../media/image81.emf"/><Relationship Id="rId70" Type="http://schemas.openxmlformats.org/officeDocument/2006/relationships/image" Target="../media/image89.emf"/><Relationship Id="rId75" Type="http://schemas.openxmlformats.org/officeDocument/2006/relationships/image" Target="../media/image94.emf"/><Relationship Id="rId83" Type="http://schemas.openxmlformats.org/officeDocument/2006/relationships/image" Target="../media/image102.emf"/><Relationship Id="rId1" Type="http://schemas.openxmlformats.org/officeDocument/2006/relationships/slideLayout" Target="../slideLayouts/slideLayout4.xml"/><Relationship Id="rId6" Type="http://schemas.openxmlformats.org/officeDocument/2006/relationships/image" Target="../media/image25.emf"/><Relationship Id="rId15" Type="http://schemas.openxmlformats.org/officeDocument/2006/relationships/image" Target="../media/image34.emf"/><Relationship Id="rId23" Type="http://schemas.openxmlformats.org/officeDocument/2006/relationships/image" Target="../media/image42.emf"/><Relationship Id="rId28" Type="http://schemas.openxmlformats.org/officeDocument/2006/relationships/image" Target="../media/image47.emf"/><Relationship Id="rId36" Type="http://schemas.openxmlformats.org/officeDocument/2006/relationships/image" Target="../media/image55.emf"/><Relationship Id="rId49" Type="http://schemas.openxmlformats.org/officeDocument/2006/relationships/image" Target="../media/image68.emf"/><Relationship Id="rId57" Type="http://schemas.openxmlformats.org/officeDocument/2006/relationships/image" Target="../media/image76.emf"/></Relationships>
</file>

<file path=ppt/slides/_rels/slide5.xml.rels><?xml version="1.0" encoding="UTF-8" standalone="yes"?>
<Relationships xmlns="http://schemas.openxmlformats.org/package/2006/relationships"><Relationship Id="rId26" Type="http://schemas.openxmlformats.org/officeDocument/2006/relationships/image" Target="../media/image126.emf"/><Relationship Id="rId117" Type="http://schemas.openxmlformats.org/officeDocument/2006/relationships/image" Target="../media/image217.emf"/><Relationship Id="rId21" Type="http://schemas.openxmlformats.org/officeDocument/2006/relationships/image" Target="../media/image121.emf"/><Relationship Id="rId42" Type="http://schemas.openxmlformats.org/officeDocument/2006/relationships/image" Target="../media/image142.emf"/><Relationship Id="rId47" Type="http://schemas.openxmlformats.org/officeDocument/2006/relationships/image" Target="../media/image147.emf"/><Relationship Id="rId63" Type="http://schemas.openxmlformats.org/officeDocument/2006/relationships/image" Target="../media/image163.emf"/><Relationship Id="rId68" Type="http://schemas.openxmlformats.org/officeDocument/2006/relationships/image" Target="../media/image168.emf"/><Relationship Id="rId84" Type="http://schemas.openxmlformats.org/officeDocument/2006/relationships/image" Target="../media/image184.emf"/><Relationship Id="rId89" Type="http://schemas.openxmlformats.org/officeDocument/2006/relationships/image" Target="../media/image189.emf"/><Relationship Id="rId112" Type="http://schemas.openxmlformats.org/officeDocument/2006/relationships/image" Target="../media/image212.emf"/><Relationship Id="rId133" Type="http://schemas.openxmlformats.org/officeDocument/2006/relationships/image" Target="../media/image233.emf"/><Relationship Id="rId138" Type="http://schemas.openxmlformats.org/officeDocument/2006/relationships/image" Target="../media/image238.emf"/><Relationship Id="rId154" Type="http://schemas.openxmlformats.org/officeDocument/2006/relationships/image" Target="../media/image254.emf"/><Relationship Id="rId159" Type="http://schemas.openxmlformats.org/officeDocument/2006/relationships/image" Target="../media/image259.emf"/><Relationship Id="rId16" Type="http://schemas.openxmlformats.org/officeDocument/2006/relationships/image" Target="../media/image116.emf"/><Relationship Id="rId107" Type="http://schemas.openxmlformats.org/officeDocument/2006/relationships/image" Target="../media/image207.emf"/><Relationship Id="rId11" Type="http://schemas.openxmlformats.org/officeDocument/2006/relationships/image" Target="../media/image111.emf"/><Relationship Id="rId32" Type="http://schemas.openxmlformats.org/officeDocument/2006/relationships/image" Target="../media/image132.emf"/><Relationship Id="rId37" Type="http://schemas.openxmlformats.org/officeDocument/2006/relationships/image" Target="../media/image137.emf"/><Relationship Id="rId53" Type="http://schemas.openxmlformats.org/officeDocument/2006/relationships/image" Target="../media/image153.emf"/><Relationship Id="rId58" Type="http://schemas.openxmlformats.org/officeDocument/2006/relationships/image" Target="../media/image158.emf"/><Relationship Id="rId74" Type="http://schemas.openxmlformats.org/officeDocument/2006/relationships/image" Target="../media/image174.emf"/><Relationship Id="rId79" Type="http://schemas.openxmlformats.org/officeDocument/2006/relationships/image" Target="../media/image179.emf"/><Relationship Id="rId102" Type="http://schemas.openxmlformats.org/officeDocument/2006/relationships/image" Target="../media/image202.emf"/><Relationship Id="rId123" Type="http://schemas.openxmlformats.org/officeDocument/2006/relationships/image" Target="../media/image223.emf"/><Relationship Id="rId128" Type="http://schemas.openxmlformats.org/officeDocument/2006/relationships/image" Target="../media/image228.emf"/><Relationship Id="rId144" Type="http://schemas.openxmlformats.org/officeDocument/2006/relationships/image" Target="../media/image244.emf"/><Relationship Id="rId149" Type="http://schemas.openxmlformats.org/officeDocument/2006/relationships/image" Target="../media/image249.emf"/><Relationship Id="rId5" Type="http://schemas.openxmlformats.org/officeDocument/2006/relationships/image" Target="../media/image105.jpeg"/><Relationship Id="rId90" Type="http://schemas.openxmlformats.org/officeDocument/2006/relationships/image" Target="../media/image190.emf"/><Relationship Id="rId95" Type="http://schemas.openxmlformats.org/officeDocument/2006/relationships/image" Target="../media/image195.emf"/><Relationship Id="rId160" Type="http://schemas.openxmlformats.org/officeDocument/2006/relationships/image" Target="../media/image260.emf"/><Relationship Id="rId165" Type="http://schemas.openxmlformats.org/officeDocument/2006/relationships/image" Target="../media/image265.emf"/><Relationship Id="rId22" Type="http://schemas.openxmlformats.org/officeDocument/2006/relationships/image" Target="../media/image122.emf"/><Relationship Id="rId27" Type="http://schemas.openxmlformats.org/officeDocument/2006/relationships/image" Target="../media/image127.emf"/><Relationship Id="rId43" Type="http://schemas.openxmlformats.org/officeDocument/2006/relationships/image" Target="../media/image143.emf"/><Relationship Id="rId48" Type="http://schemas.openxmlformats.org/officeDocument/2006/relationships/image" Target="../media/image148.emf"/><Relationship Id="rId64" Type="http://schemas.openxmlformats.org/officeDocument/2006/relationships/image" Target="../media/image164.emf"/><Relationship Id="rId69" Type="http://schemas.openxmlformats.org/officeDocument/2006/relationships/image" Target="../media/image169.emf"/><Relationship Id="rId113" Type="http://schemas.openxmlformats.org/officeDocument/2006/relationships/image" Target="../media/image213.emf"/><Relationship Id="rId118" Type="http://schemas.openxmlformats.org/officeDocument/2006/relationships/image" Target="../media/image218.emf"/><Relationship Id="rId134" Type="http://schemas.openxmlformats.org/officeDocument/2006/relationships/image" Target="../media/image234.emf"/><Relationship Id="rId139" Type="http://schemas.openxmlformats.org/officeDocument/2006/relationships/image" Target="../media/image239.emf"/><Relationship Id="rId80" Type="http://schemas.openxmlformats.org/officeDocument/2006/relationships/image" Target="../media/image180.emf"/><Relationship Id="rId85" Type="http://schemas.openxmlformats.org/officeDocument/2006/relationships/image" Target="../media/image185.emf"/><Relationship Id="rId150" Type="http://schemas.openxmlformats.org/officeDocument/2006/relationships/image" Target="../media/image250.emf"/><Relationship Id="rId155" Type="http://schemas.openxmlformats.org/officeDocument/2006/relationships/image" Target="../media/image255.emf"/><Relationship Id="rId12" Type="http://schemas.openxmlformats.org/officeDocument/2006/relationships/image" Target="../media/image112.emf"/><Relationship Id="rId17" Type="http://schemas.openxmlformats.org/officeDocument/2006/relationships/image" Target="../media/image117.emf"/><Relationship Id="rId33" Type="http://schemas.openxmlformats.org/officeDocument/2006/relationships/image" Target="../media/image133.emf"/><Relationship Id="rId38" Type="http://schemas.openxmlformats.org/officeDocument/2006/relationships/image" Target="../media/image138.emf"/><Relationship Id="rId59" Type="http://schemas.openxmlformats.org/officeDocument/2006/relationships/image" Target="../media/image159.emf"/><Relationship Id="rId103" Type="http://schemas.openxmlformats.org/officeDocument/2006/relationships/image" Target="../media/image203.emf"/><Relationship Id="rId108" Type="http://schemas.openxmlformats.org/officeDocument/2006/relationships/image" Target="../media/image208.emf"/><Relationship Id="rId124" Type="http://schemas.openxmlformats.org/officeDocument/2006/relationships/image" Target="../media/image224.emf"/><Relationship Id="rId129" Type="http://schemas.openxmlformats.org/officeDocument/2006/relationships/image" Target="../media/image229.emf"/><Relationship Id="rId54" Type="http://schemas.openxmlformats.org/officeDocument/2006/relationships/image" Target="../media/image154.emf"/><Relationship Id="rId70" Type="http://schemas.openxmlformats.org/officeDocument/2006/relationships/image" Target="../media/image170.emf"/><Relationship Id="rId75" Type="http://schemas.openxmlformats.org/officeDocument/2006/relationships/image" Target="../media/image175.emf"/><Relationship Id="rId91" Type="http://schemas.openxmlformats.org/officeDocument/2006/relationships/image" Target="../media/image191.emf"/><Relationship Id="rId96" Type="http://schemas.openxmlformats.org/officeDocument/2006/relationships/image" Target="../media/image196.emf"/><Relationship Id="rId140" Type="http://schemas.openxmlformats.org/officeDocument/2006/relationships/image" Target="../media/image240.emf"/><Relationship Id="rId145" Type="http://schemas.openxmlformats.org/officeDocument/2006/relationships/image" Target="../media/image245.emf"/><Relationship Id="rId161" Type="http://schemas.openxmlformats.org/officeDocument/2006/relationships/image" Target="../media/image261.emf"/><Relationship Id="rId166" Type="http://schemas.openxmlformats.org/officeDocument/2006/relationships/image" Target="../media/image266.emf"/><Relationship Id="rId1" Type="http://schemas.openxmlformats.org/officeDocument/2006/relationships/slideLayout" Target="../slideLayouts/slideLayout4.xml"/><Relationship Id="rId6" Type="http://schemas.openxmlformats.org/officeDocument/2006/relationships/image" Target="../media/image106.emf"/><Relationship Id="rId15" Type="http://schemas.openxmlformats.org/officeDocument/2006/relationships/image" Target="../media/image115.emf"/><Relationship Id="rId23" Type="http://schemas.openxmlformats.org/officeDocument/2006/relationships/image" Target="../media/image123.emf"/><Relationship Id="rId28" Type="http://schemas.openxmlformats.org/officeDocument/2006/relationships/image" Target="../media/image128.emf"/><Relationship Id="rId36" Type="http://schemas.openxmlformats.org/officeDocument/2006/relationships/image" Target="../media/image136.emf"/><Relationship Id="rId49" Type="http://schemas.openxmlformats.org/officeDocument/2006/relationships/image" Target="../media/image149.emf"/><Relationship Id="rId57" Type="http://schemas.openxmlformats.org/officeDocument/2006/relationships/image" Target="../media/image157.emf"/><Relationship Id="rId106" Type="http://schemas.openxmlformats.org/officeDocument/2006/relationships/image" Target="../media/image206.emf"/><Relationship Id="rId114" Type="http://schemas.openxmlformats.org/officeDocument/2006/relationships/image" Target="../media/image214.emf"/><Relationship Id="rId119" Type="http://schemas.openxmlformats.org/officeDocument/2006/relationships/image" Target="../media/image219.emf"/><Relationship Id="rId127" Type="http://schemas.openxmlformats.org/officeDocument/2006/relationships/image" Target="../media/image227.emf"/><Relationship Id="rId10" Type="http://schemas.openxmlformats.org/officeDocument/2006/relationships/image" Target="../media/image110.emf"/><Relationship Id="rId31" Type="http://schemas.openxmlformats.org/officeDocument/2006/relationships/image" Target="../media/image131.emf"/><Relationship Id="rId44" Type="http://schemas.openxmlformats.org/officeDocument/2006/relationships/image" Target="../media/image144.emf"/><Relationship Id="rId52" Type="http://schemas.openxmlformats.org/officeDocument/2006/relationships/image" Target="../media/image152.emf"/><Relationship Id="rId60" Type="http://schemas.openxmlformats.org/officeDocument/2006/relationships/image" Target="../media/image160.emf"/><Relationship Id="rId65" Type="http://schemas.openxmlformats.org/officeDocument/2006/relationships/image" Target="../media/image165.emf"/><Relationship Id="rId73" Type="http://schemas.openxmlformats.org/officeDocument/2006/relationships/image" Target="../media/image173.emf"/><Relationship Id="rId78" Type="http://schemas.openxmlformats.org/officeDocument/2006/relationships/image" Target="../media/image178.emf"/><Relationship Id="rId81" Type="http://schemas.openxmlformats.org/officeDocument/2006/relationships/image" Target="../media/image181.emf"/><Relationship Id="rId86" Type="http://schemas.openxmlformats.org/officeDocument/2006/relationships/image" Target="../media/image186.emf"/><Relationship Id="rId94" Type="http://schemas.openxmlformats.org/officeDocument/2006/relationships/image" Target="../media/image194.emf"/><Relationship Id="rId99" Type="http://schemas.openxmlformats.org/officeDocument/2006/relationships/image" Target="../media/image199.emf"/><Relationship Id="rId101" Type="http://schemas.openxmlformats.org/officeDocument/2006/relationships/image" Target="../media/image201.emf"/><Relationship Id="rId122" Type="http://schemas.openxmlformats.org/officeDocument/2006/relationships/image" Target="../media/image222.emf"/><Relationship Id="rId130" Type="http://schemas.openxmlformats.org/officeDocument/2006/relationships/image" Target="../media/image230.emf"/><Relationship Id="rId135" Type="http://schemas.openxmlformats.org/officeDocument/2006/relationships/image" Target="../media/image235.emf"/><Relationship Id="rId143" Type="http://schemas.openxmlformats.org/officeDocument/2006/relationships/image" Target="../media/image243.emf"/><Relationship Id="rId148" Type="http://schemas.openxmlformats.org/officeDocument/2006/relationships/image" Target="../media/image248.emf"/><Relationship Id="rId151" Type="http://schemas.openxmlformats.org/officeDocument/2006/relationships/image" Target="../media/image251.emf"/><Relationship Id="rId156" Type="http://schemas.openxmlformats.org/officeDocument/2006/relationships/image" Target="../media/image256.emf"/><Relationship Id="rId164" Type="http://schemas.openxmlformats.org/officeDocument/2006/relationships/image" Target="../media/image264.emf"/><Relationship Id="rId4" Type="http://schemas.openxmlformats.org/officeDocument/2006/relationships/image" Target="../media/image104.png"/><Relationship Id="rId9" Type="http://schemas.openxmlformats.org/officeDocument/2006/relationships/image" Target="../media/image109.emf"/><Relationship Id="rId13" Type="http://schemas.openxmlformats.org/officeDocument/2006/relationships/image" Target="../media/image113.emf"/><Relationship Id="rId18" Type="http://schemas.openxmlformats.org/officeDocument/2006/relationships/image" Target="../media/image118.emf"/><Relationship Id="rId39" Type="http://schemas.openxmlformats.org/officeDocument/2006/relationships/image" Target="../media/image139.emf"/><Relationship Id="rId109" Type="http://schemas.openxmlformats.org/officeDocument/2006/relationships/image" Target="../media/image209.emf"/><Relationship Id="rId34" Type="http://schemas.openxmlformats.org/officeDocument/2006/relationships/image" Target="../media/image134.emf"/><Relationship Id="rId50" Type="http://schemas.openxmlformats.org/officeDocument/2006/relationships/image" Target="../media/image150.emf"/><Relationship Id="rId55" Type="http://schemas.openxmlformats.org/officeDocument/2006/relationships/image" Target="../media/image155.emf"/><Relationship Id="rId76" Type="http://schemas.openxmlformats.org/officeDocument/2006/relationships/image" Target="../media/image176.emf"/><Relationship Id="rId97" Type="http://schemas.openxmlformats.org/officeDocument/2006/relationships/image" Target="../media/image197.emf"/><Relationship Id="rId104" Type="http://schemas.openxmlformats.org/officeDocument/2006/relationships/image" Target="../media/image204.emf"/><Relationship Id="rId120" Type="http://schemas.openxmlformats.org/officeDocument/2006/relationships/image" Target="../media/image220.emf"/><Relationship Id="rId125" Type="http://schemas.openxmlformats.org/officeDocument/2006/relationships/image" Target="../media/image225.emf"/><Relationship Id="rId141" Type="http://schemas.openxmlformats.org/officeDocument/2006/relationships/image" Target="../media/image241.emf"/><Relationship Id="rId146" Type="http://schemas.openxmlformats.org/officeDocument/2006/relationships/image" Target="../media/image246.emf"/><Relationship Id="rId167" Type="http://schemas.openxmlformats.org/officeDocument/2006/relationships/image" Target="../media/image267.emf"/><Relationship Id="rId7" Type="http://schemas.openxmlformats.org/officeDocument/2006/relationships/image" Target="../media/image107.emf"/><Relationship Id="rId71" Type="http://schemas.openxmlformats.org/officeDocument/2006/relationships/image" Target="../media/image171.emf"/><Relationship Id="rId92" Type="http://schemas.openxmlformats.org/officeDocument/2006/relationships/image" Target="../media/image192.emf"/><Relationship Id="rId162" Type="http://schemas.openxmlformats.org/officeDocument/2006/relationships/image" Target="../media/image262.emf"/><Relationship Id="rId2" Type="http://schemas.openxmlformats.org/officeDocument/2006/relationships/notesSlide" Target="../notesSlides/notesSlide5.xml"/><Relationship Id="rId29" Type="http://schemas.openxmlformats.org/officeDocument/2006/relationships/image" Target="../media/image129.emf"/><Relationship Id="rId24" Type="http://schemas.openxmlformats.org/officeDocument/2006/relationships/image" Target="../media/image124.emf"/><Relationship Id="rId40" Type="http://schemas.openxmlformats.org/officeDocument/2006/relationships/image" Target="../media/image140.emf"/><Relationship Id="rId45" Type="http://schemas.openxmlformats.org/officeDocument/2006/relationships/image" Target="../media/image145.emf"/><Relationship Id="rId66" Type="http://schemas.openxmlformats.org/officeDocument/2006/relationships/image" Target="../media/image166.emf"/><Relationship Id="rId87" Type="http://schemas.openxmlformats.org/officeDocument/2006/relationships/image" Target="../media/image187.emf"/><Relationship Id="rId110" Type="http://schemas.openxmlformats.org/officeDocument/2006/relationships/image" Target="../media/image210.emf"/><Relationship Id="rId115" Type="http://schemas.openxmlformats.org/officeDocument/2006/relationships/image" Target="../media/image215.emf"/><Relationship Id="rId131" Type="http://schemas.openxmlformats.org/officeDocument/2006/relationships/image" Target="../media/image231.emf"/><Relationship Id="rId136" Type="http://schemas.openxmlformats.org/officeDocument/2006/relationships/image" Target="../media/image236.emf"/><Relationship Id="rId157" Type="http://schemas.openxmlformats.org/officeDocument/2006/relationships/image" Target="../media/image257.emf"/><Relationship Id="rId61" Type="http://schemas.openxmlformats.org/officeDocument/2006/relationships/image" Target="../media/image161.emf"/><Relationship Id="rId82" Type="http://schemas.openxmlformats.org/officeDocument/2006/relationships/image" Target="../media/image182.emf"/><Relationship Id="rId152" Type="http://schemas.openxmlformats.org/officeDocument/2006/relationships/image" Target="../media/image252.emf"/><Relationship Id="rId19" Type="http://schemas.openxmlformats.org/officeDocument/2006/relationships/image" Target="../media/image119.emf"/><Relationship Id="rId14" Type="http://schemas.openxmlformats.org/officeDocument/2006/relationships/image" Target="../media/image114.emf"/><Relationship Id="rId30" Type="http://schemas.openxmlformats.org/officeDocument/2006/relationships/image" Target="../media/image130.emf"/><Relationship Id="rId35" Type="http://schemas.openxmlformats.org/officeDocument/2006/relationships/image" Target="../media/image135.emf"/><Relationship Id="rId56" Type="http://schemas.openxmlformats.org/officeDocument/2006/relationships/image" Target="../media/image156.emf"/><Relationship Id="rId77" Type="http://schemas.openxmlformats.org/officeDocument/2006/relationships/image" Target="../media/image177.emf"/><Relationship Id="rId100" Type="http://schemas.openxmlformats.org/officeDocument/2006/relationships/image" Target="../media/image200.emf"/><Relationship Id="rId105" Type="http://schemas.openxmlformats.org/officeDocument/2006/relationships/image" Target="../media/image205.emf"/><Relationship Id="rId126" Type="http://schemas.openxmlformats.org/officeDocument/2006/relationships/image" Target="../media/image226.emf"/><Relationship Id="rId147" Type="http://schemas.openxmlformats.org/officeDocument/2006/relationships/image" Target="../media/image247.emf"/><Relationship Id="rId8" Type="http://schemas.openxmlformats.org/officeDocument/2006/relationships/image" Target="../media/image108.emf"/><Relationship Id="rId51" Type="http://schemas.openxmlformats.org/officeDocument/2006/relationships/image" Target="../media/image151.emf"/><Relationship Id="rId72" Type="http://schemas.openxmlformats.org/officeDocument/2006/relationships/image" Target="../media/image172.emf"/><Relationship Id="rId93" Type="http://schemas.openxmlformats.org/officeDocument/2006/relationships/image" Target="../media/image193.emf"/><Relationship Id="rId98" Type="http://schemas.openxmlformats.org/officeDocument/2006/relationships/image" Target="../media/image198.emf"/><Relationship Id="rId121" Type="http://schemas.openxmlformats.org/officeDocument/2006/relationships/image" Target="../media/image221.emf"/><Relationship Id="rId142" Type="http://schemas.openxmlformats.org/officeDocument/2006/relationships/image" Target="../media/image242.emf"/><Relationship Id="rId163" Type="http://schemas.openxmlformats.org/officeDocument/2006/relationships/image" Target="../media/image263.emf"/><Relationship Id="rId3" Type="http://schemas.openxmlformats.org/officeDocument/2006/relationships/image" Target="../media/image103.jpeg"/><Relationship Id="rId25" Type="http://schemas.openxmlformats.org/officeDocument/2006/relationships/image" Target="../media/image125.emf"/><Relationship Id="rId46" Type="http://schemas.openxmlformats.org/officeDocument/2006/relationships/image" Target="../media/image146.emf"/><Relationship Id="rId67" Type="http://schemas.openxmlformats.org/officeDocument/2006/relationships/image" Target="../media/image167.emf"/><Relationship Id="rId116" Type="http://schemas.openxmlformats.org/officeDocument/2006/relationships/image" Target="../media/image216.emf"/><Relationship Id="rId137" Type="http://schemas.openxmlformats.org/officeDocument/2006/relationships/image" Target="../media/image237.emf"/><Relationship Id="rId158" Type="http://schemas.openxmlformats.org/officeDocument/2006/relationships/image" Target="../media/image258.emf"/><Relationship Id="rId20" Type="http://schemas.openxmlformats.org/officeDocument/2006/relationships/image" Target="../media/image120.emf"/><Relationship Id="rId41" Type="http://schemas.openxmlformats.org/officeDocument/2006/relationships/image" Target="../media/image141.emf"/><Relationship Id="rId62" Type="http://schemas.openxmlformats.org/officeDocument/2006/relationships/image" Target="../media/image162.emf"/><Relationship Id="rId83" Type="http://schemas.openxmlformats.org/officeDocument/2006/relationships/image" Target="../media/image183.emf"/><Relationship Id="rId88" Type="http://schemas.openxmlformats.org/officeDocument/2006/relationships/image" Target="../media/image188.emf"/><Relationship Id="rId111" Type="http://schemas.openxmlformats.org/officeDocument/2006/relationships/image" Target="../media/image211.emf"/><Relationship Id="rId132" Type="http://schemas.openxmlformats.org/officeDocument/2006/relationships/image" Target="../media/image232.emf"/><Relationship Id="rId153" Type="http://schemas.openxmlformats.org/officeDocument/2006/relationships/image" Target="../media/image253.emf"/></Relationships>
</file>

<file path=ppt/slides/_rels/slide6.xml.rels><?xml version="1.0" encoding="UTF-8" standalone="yes"?>
<Relationships xmlns="http://schemas.openxmlformats.org/package/2006/relationships"><Relationship Id="rId13" Type="http://schemas.openxmlformats.org/officeDocument/2006/relationships/image" Target="../media/image279.emf"/><Relationship Id="rId18" Type="http://schemas.openxmlformats.org/officeDocument/2006/relationships/image" Target="../media/image284.emf"/><Relationship Id="rId26" Type="http://schemas.openxmlformats.org/officeDocument/2006/relationships/image" Target="../media/image292.emf"/><Relationship Id="rId39" Type="http://schemas.openxmlformats.org/officeDocument/2006/relationships/image" Target="../media/image305.emf"/><Relationship Id="rId21" Type="http://schemas.openxmlformats.org/officeDocument/2006/relationships/image" Target="../media/image287.emf"/><Relationship Id="rId34" Type="http://schemas.openxmlformats.org/officeDocument/2006/relationships/image" Target="../media/image300.emf"/><Relationship Id="rId42" Type="http://schemas.openxmlformats.org/officeDocument/2006/relationships/image" Target="../media/image308.emf"/><Relationship Id="rId47" Type="http://schemas.openxmlformats.org/officeDocument/2006/relationships/image" Target="../media/image313.emf"/><Relationship Id="rId50" Type="http://schemas.openxmlformats.org/officeDocument/2006/relationships/image" Target="../media/image316.emf"/><Relationship Id="rId55" Type="http://schemas.openxmlformats.org/officeDocument/2006/relationships/image" Target="../media/image321.emf"/><Relationship Id="rId63" Type="http://schemas.openxmlformats.org/officeDocument/2006/relationships/image" Target="../media/image329.emf"/><Relationship Id="rId68" Type="http://schemas.openxmlformats.org/officeDocument/2006/relationships/image" Target="../media/image334.emf"/><Relationship Id="rId7" Type="http://schemas.openxmlformats.org/officeDocument/2006/relationships/image" Target="../media/image273.emf"/><Relationship Id="rId71" Type="http://schemas.openxmlformats.org/officeDocument/2006/relationships/image" Target="../media/image337.emf"/><Relationship Id="rId2" Type="http://schemas.openxmlformats.org/officeDocument/2006/relationships/image" Target="../media/image268.png"/><Relationship Id="rId16" Type="http://schemas.openxmlformats.org/officeDocument/2006/relationships/image" Target="../media/image282.emf"/><Relationship Id="rId29" Type="http://schemas.openxmlformats.org/officeDocument/2006/relationships/image" Target="../media/image295.emf"/><Relationship Id="rId11" Type="http://schemas.openxmlformats.org/officeDocument/2006/relationships/image" Target="../media/image277.emf"/><Relationship Id="rId24" Type="http://schemas.openxmlformats.org/officeDocument/2006/relationships/image" Target="../media/image290.emf"/><Relationship Id="rId32" Type="http://schemas.openxmlformats.org/officeDocument/2006/relationships/image" Target="../media/image298.emf"/><Relationship Id="rId37" Type="http://schemas.openxmlformats.org/officeDocument/2006/relationships/image" Target="../media/image303.emf"/><Relationship Id="rId40" Type="http://schemas.openxmlformats.org/officeDocument/2006/relationships/image" Target="../media/image306.emf"/><Relationship Id="rId45" Type="http://schemas.openxmlformats.org/officeDocument/2006/relationships/image" Target="../media/image311.emf"/><Relationship Id="rId53" Type="http://schemas.openxmlformats.org/officeDocument/2006/relationships/image" Target="../media/image319.emf"/><Relationship Id="rId58" Type="http://schemas.openxmlformats.org/officeDocument/2006/relationships/image" Target="../media/image324.emf"/><Relationship Id="rId66" Type="http://schemas.openxmlformats.org/officeDocument/2006/relationships/image" Target="../media/image332.emf"/><Relationship Id="rId74" Type="http://schemas.openxmlformats.org/officeDocument/2006/relationships/image" Target="../media/image340.emf"/><Relationship Id="rId5" Type="http://schemas.openxmlformats.org/officeDocument/2006/relationships/image" Target="../media/image271.emf"/><Relationship Id="rId15" Type="http://schemas.openxmlformats.org/officeDocument/2006/relationships/image" Target="../media/image281.emf"/><Relationship Id="rId23" Type="http://schemas.openxmlformats.org/officeDocument/2006/relationships/image" Target="../media/image289.emf"/><Relationship Id="rId28" Type="http://schemas.openxmlformats.org/officeDocument/2006/relationships/image" Target="../media/image294.emf"/><Relationship Id="rId36" Type="http://schemas.openxmlformats.org/officeDocument/2006/relationships/image" Target="../media/image302.emf"/><Relationship Id="rId49" Type="http://schemas.openxmlformats.org/officeDocument/2006/relationships/image" Target="../media/image315.emf"/><Relationship Id="rId57" Type="http://schemas.openxmlformats.org/officeDocument/2006/relationships/image" Target="../media/image323.emf"/><Relationship Id="rId61" Type="http://schemas.openxmlformats.org/officeDocument/2006/relationships/image" Target="../media/image327.emf"/><Relationship Id="rId10" Type="http://schemas.openxmlformats.org/officeDocument/2006/relationships/image" Target="../media/image276.emf"/><Relationship Id="rId19" Type="http://schemas.openxmlformats.org/officeDocument/2006/relationships/image" Target="../media/image285.emf"/><Relationship Id="rId31" Type="http://schemas.openxmlformats.org/officeDocument/2006/relationships/image" Target="../media/image297.emf"/><Relationship Id="rId44" Type="http://schemas.openxmlformats.org/officeDocument/2006/relationships/image" Target="../media/image310.emf"/><Relationship Id="rId52" Type="http://schemas.openxmlformats.org/officeDocument/2006/relationships/image" Target="../media/image318.emf"/><Relationship Id="rId60" Type="http://schemas.openxmlformats.org/officeDocument/2006/relationships/image" Target="../media/image326.emf"/><Relationship Id="rId65" Type="http://schemas.openxmlformats.org/officeDocument/2006/relationships/image" Target="../media/image331.emf"/><Relationship Id="rId73" Type="http://schemas.openxmlformats.org/officeDocument/2006/relationships/image" Target="../media/image339.emf"/><Relationship Id="rId4" Type="http://schemas.openxmlformats.org/officeDocument/2006/relationships/image" Target="../media/image270.emf"/><Relationship Id="rId9" Type="http://schemas.openxmlformats.org/officeDocument/2006/relationships/image" Target="../media/image275.emf"/><Relationship Id="rId14" Type="http://schemas.openxmlformats.org/officeDocument/2006/relationships/image" Target="../media/image280.emf"/><Relationship Id="rId22" Type="http://schemas.openxmlformats.org/officeDocument/2006/relationships/image" Target="../media/image288.emf"/><Relationship Id="rId27" Type="http://schemas.openxmlformats.org/officeDocument/2006/relationships/image" Target="../media/image293.emf"/><Relationship Id="rId30" Type="http://schemas.openxmlformats.org/officeDocument/2006/relationships/image" Target="../media/image296.emf"/><Relationship Id="rId35" Type="http://schemas.openxmlformats.org/officeDocument/2006/relationships/image" Target="../media/image301.emf"/><Relationship Id="rId43" Type="http://schemas.openxmlformats.org/officeDocument/2006/relationships/image" Target="../media/image309.emf"/><Relationship Id="rId48" Type="http://schemas.openxmlformats.org/officeDocument/2006/relationships/image" Target="../media/image314.emf"/><Relationship Id="rId56" Type="http://schemas.openxmlformats.org/officeDocument/2006/relationships/image" Target="../media/image322.emf"/><Relationship Id="rId64" Type="http://schemas.openxmlformats.org/officeDocument/2006/relationships/image" Target="../media/image330.emf"/><Relationship Id="rId69" Type="http://schemas.openxmlformats.org/officeDocument/2006/relationships/image" Target="../media/image335.emf"/><Relationship Id="rId8" Type="http://schemas.openxmlformats.org/officeDocument/2006/relationships/image" Target="../media/image274.emf"/><Relationship Id="rId51" Type="http://schemas.openxmlformats.org/officeDocument/2006/relationships/image" Target="../media/image317.emf"/><Relationship Id="rId72" Type="http://schemas.openxmlformats.org/officeDocument/2006/relationships/image" Target="../media/image338.emf"/><Relationship Id="rId3" Type="http://schemas.openxmlformats.org/officeDocument/2006/relationships/image" Target="../media/image269.png"/><Relationship Id="rId12" Type="http://schemas.openxmlformats.org/officeDocument/2006/relationships/image" Target="../media/image278.emf"/><Relationship Id="rId17" Type="http://schemas.openxmlformats.org/officeDocument/2006/relationships/image" Target="../media/image283.emf"/><Relationship Id="rId25" Type="http://schemas.openxmlformats.org/officeDocument/2006/relationships/image" Target="../media/image291.emf"/><Relationship Id="rId33" Type="http://schemas.openxmlformats.org/officeDocument/2006/relationships/image" Target="../media/image299.emf"/><Relationship Id="rId38" Type="http://schemas.openxmlformats.org/officeDocument/2006/relationships/image" Target="../media/image304.emf"/><Relationship Id="rId46" Type="http://schemas.openxmlformats.org/officeDocument/2006/relationships/image" Target="../media/image312.emf"/><Relationship Id="rId59" Type="http://schemas.openxmlformats.org/officeDocument/2006/relationships/image" Target="../media/image325.emf"/><Relationship Id="rId67" Type="http://schemas.openxmlformats.org/officeDocument/2006/relationships/image" Target="../media/image333.emf"/><Relationship Id="rId20" Type="http://schemas.openxmlformats.org/officeDocument/2006/relationships/image" Target="../media/image286.emf"/><Relationship Id="rId41" Type="http://schemas.openxmlformats.org/officeDocument/2006/relationships/image" Target="../media/image307.emf"/><Relationship Id="rId54" Type="http://schemas.openxmlformats.org/officeDocument/2006/relationships/image" Target="../media/image320.emf"/><Relationship Id="rId62" Type="http://schemas.openxmlformats.org/officeDocument/2006/relationships/image" Target="../media/image328.emf"/><Relationship Id="rId70" Type="http://schemas.openxmlformats.org/officeDocument/2006/relationships/image" Target="../media/image336.emf"/><Relationship Id="rId75" Type="http://schemas.openxmlformats.org/officeDocument/2006/relationships/image" Target="../media/image341.emf"/><Relationship Id="rId1" Type="http://schemas.openxmlformats.org/officeDocument/2006/relationships/slideLayout" Target="../slideLayouts/slideLayout4.xml"/><Relationship Id="rId6" Type="http://schemas.openxmlformats.org/officeDocument/2006/relationships/image" Target="../media/image272.emf"/></Relationships>
</file>

<file path=ppt/slides/_rels/slide7.xml.rels><?xml version="1.0" encoding="UTF-8" standalone="yes"?>
<Relationships xmlns="http://schemas.openxmlformats.org/package/2006/relationships"><Relationship Id="rId26" Type="http://schemas.openxmlformats.org/officeDocument/2006/relationships/image" Target="../media/image365.emf"/><Relationship Id="rId21" Type="http://schemas.openxmlformats.org/officeDocument/2006/relationships/image" Target="../media/image360.emf"/><Relationship Id="rId42" Type="http://schemas.openxmlformats.org/officeDocument/2006/relationships/image" Target="../media/image381.emf"/><Relationship Id="rId47" Type="http://schemas.openxmlformats.org/officeDocument/2006/relationships/image" Target="../media/image386.emf"/><Relationship Id="rId63" Type="http://schemas.openxmlformats.org/officeDocument/2006/relationships/image" Target="../media/image402.emf"/><Relationship Id="rId68" Type="http://schemas.openxmlformats.org/officeDocument/2006/relationships/image" Target="../media/image407.emf"/><Relationship Id="rId84" Type="http://schemas.openxmlformats.org/officeDocument/2006/relationships/image" Target="../media/image423.emf"/><Relationship Id="rId89" Type="http://schemas.openxmlformats.org/officeDocument/2006/relationships/image" Target="../media/image428.emf"/><Relationship Id="rId112" Type="http://schemas.openxmlformats.org/officeDocument/2006/relationships/image" Target="../media/image451.emf"/><Relationship Id="rId16" Type="http://schemas.openxmlformats.org/officeDocument/2006/relationships/image" Target="../media/image355.emf"/><Relationship Id="rId107" Type="http://schemas.openxmlformats.org/officeDocument/2006/relationships/image" Target="../media/image446.emf"/><Relationship Id="rId11" Type="http://schemas.openxmlformats.org/officeDocument/2006/relationships/image" Target="../media/image350.emf"/><Relationship Id="rId24" Type="http://schemas.openxmlformats.org/officeDocument/2006/relationships/image" Target="../media/image363.emf"/><Relationship Id="rId32" Type="http://schemas.openxmlformats.org/officeDocument/2006/relationships/image" Target="../media/image371.emf"/><Relationship Id="rId37" Type="http://schemas.openxmlformats.org/officeDocument/2006/relationships/image" Target="../media/image376.emf"/><Relationship Id="rId40" Type="http://schemas.openxmlformats.org/officeDocument/2006/relationships/image" Target="../media/image379.emf"/><Relationship Id="rId45" Type="http://schemas.openxmlformats.org/officeDocument/2006/relationships/image" Target="../media/image384.emf"/><Relationship Id="rId53" Type="http://schemas.openxmlformats.org/officeDocument/2006/relationships/image" Target="../media/image392.emf"/><Relationship Id="rId58" Type="http://schemas.openxmlformats.org/officeDocument/2006/relationships/image" Target="../media/image397.emf"/><Relationship Id="rId66" Type="http://schemas.openxmlformats.org/officeDocument/2006/relationships/image" Target="../media/image405.emf"/><Relationship Id="rId74" Type="http://schemas.openxmlformats.org/officeDocument/2006/relationships/image" Target="../media/image413.emf"/><Relationship Id="rId79" Type="http://schemas.openxmlformats.org/officeDocument/2006/relationships/image" Target="../media/image418.emf"/><Relationship Id="rId87" Type="http://schemas.openxmlformats.org/officeDocument/2006/relationships/image" Target="../media/image426.emf"/><Relationship Id="rId102" Type="http://schemas.openxmlformats.org/officeDocument/2006/relationships/image" Target="../media/image441.emf"/><Relationship Id="rId110" Type="http://schemas.openxmlformats.org/officeDocument/2006/relationships/image" Target="../media/image449.emf"/><Relationship Id="rId115" Type="http://schemas.openxmlformats.org/officeDocument/2006/relationships/image" Target="../media/image454.emf"/><Relationship Id="rId5" Type="http://schemas.openxmlformats.org/officeDocument/2006/relationships/image" Target="../media/image344.jpeg"/><Relationship Id="rId61" Type="http://schemas.openxmlformats.org/officeDocument/2006/relationships/image" Target="../media/image400.emf"/><Relationship Id="rId82" Type="http://schemas.openxmlformats.org/officeDocument/2006/relationships/image" Target="../media/image421.emf"/><Relationship Id="rId90" Type="http://schemas.openxmlformats.org/officeDocument/2006/relationships/image" Target="../media/image429.emf"/><Relationship Id="rId95" Type="http://schemas.openxmlformats.org/officeDocument/2006/relationships/image" Target="../media/image434.emf"/><Relationship Id="rId19" Type="http://schemas.openxmlformats.org/officeDocument/2006/relationships/image" Target="../media/image358.emf"/><Relationship Id="rId14" Type="http://schemas.openxmlformats.org/officeDocument/2006/relationships/image" Target="../media/image353.emf"/><Relationship Id="rId22" Type="http://schemas.openxmlformats.org/officeDocument/2006/relationships/image" Target="../media/image361.emf"/><Relationship Id="rId27" Type="http://schemas.openxmlformats.org/officeDocument/2006/relationships/image" Target="../media/image366.emf"/><Relationship Id="rId30" Type="http://schemas.openxmlformats.org/officeDocument/2006/relationships/image" Target="../media/image369.emf"/><Relationship Id="rId35" Type="http://schemas.openxmlformats.org/officeDocument/2006/relationships/image" Target="../media/image374.emf"/><Relationship Id="rId43" Type="http://schemas.openxmlformats.org/officeDocument/2006/relationships/image" Target="../media/image382.emf"/><Relationship Id="rId48" Type="http://schemas.openxmlformats.org/officeDocument/2006/relationships/image" Target="../media/image387.emf"/><Relationship Id="rId56" Type="http://schemas.openxmlformats.org/officeDocument/2006/relationships/image" Target="../media/image395.emf"/><Relationship Id="rId64" Type="http://schemas.openxmlformats.org/officeDocument/2006/relationships/image" Target="../media/image403.emf"/><Relationship Id="rId69" Type="http://schemas.openxmlformats.org/officeDocument/2006/relationships/image" Target="../media/image408.emf"/><Relationship Id="rId77" Type="http://schemas.openxmlformats.org/officeDocument/2006/relationships/image" Target="../media/image416.emf"/><Relationship Id="rId100" Type="http://schemas.openxmlformats.org/officeDocument/2006/relationships/image" Target="../media/image439.emf"/><Relationship Id="rId105" Type="http://schemas.openxmlformats.org/officeDocument/2006/relationships/image" Target="../media/image444.emf"/><Relationship Id="rId113" Type="http://schemas.openxmlformats.org/officeDocument/2006/relationships/image" Target="../media/image452.emf"/><Relationship Id="rId8" Type="http://schemas.openxmlformats.org/officeDocument/2006/relationships/image" Target="../media/image347.emf"/><Relationship Id="rId51" Type="http://schemas.openxmlformats.org/officeDocument/2006/relationships/image" Target="../media/image390.emf"/><Relationship Id="rId72" Type="http://schemas.openxmlformats.org/officeDocument/2006/relationships/image" Target="../media/image411.emf"/><Relationship Id="rId80" Type="http://schemas.openxmlformats.org/officeDocument/2006/relationships/image" Target="../media/image419.emf"/><Relationship Id="rId85" Type="http://schemas.openxmlformats.org/officeDocument/2006/relationships/image" Target="../media/image424.emf"/><Relationship Id="rId93" Type="http://schemas.openxmlformats.org/officeDocument/2006/relationships/image" Target="../media/image432.emf"/><Relationship Id="rId98" Type="http://schemas.openxmlformats.org/officeDocument/2006/relationships/image" Target="../media/image437.emf"/><Relationship Id="rId3" Type="http://schemas.openxmlformats.org/officeDocument/2006/relationships/image" Target="../media/image342.jpeg"/><Relationship Id="rId12" Type="http://schemas.openxmlformats.org/officeDocument/2006/relationships/image" Target="../media/image351.emf"/><Relationship Id="rId17" Type="http://schemas.openxmlformats.org/officeDocument/2006/relationships/image" Target="../media/image356.emf"/><Relationship Id="rId25" Type="http://schemas.openxmlformats.org/officeDocument/2006/relationships/image" Target="../media/image364.emf"/><Relationship Id="rId33" Type="http://schemas.openxmlformats.org/officeDocument/2006/relationships/image" Target="../media/image372.emf"/><Relationship Id="rId38" Type="http://schemas.openxmlformats.org/officeDocument/2006/relationships/image" Target="../media/image377.emf"/><Relationship Id="rId46" Type="http://schemas.openxmlformats.org/officeDocument/2006/relationships/image" Target="../media/image385.emf"/><Relationship Id="rId59" Type="http://schemas.openxmlformats.org/officeDocument/2006/relationships/image" Target="../media/image398.emf"/><Relationship Id="rId67" Type="http://schemas.openxmlformats.org/officeDocument/2006/relationships/image" Target="../media/image406.emf"/><Relationship Id="rId103" Type="http://schemas.openxmlformats.org/officeDocument/2006/relationships/image" Target="../media/image442.emf"/><Relationship Id="rId108" Type="http://schemas.openxmlformats.org/officeDocument/2006/relationships/image" Target="../media/image447.emf"/><Relationship Id="rId20" Type="http://schemas.openxmlformats.org/officeDocument/2006/relationships/image" Target="../media/image359.emf"/><Relationship Id="rId41" Type="http://schemas.openxmlformats.org/officeDocument/2006/relationships/image" Target="../media/image380.emf"/><Relationship Id="rId54" Type="http://schemas.openxmlformats.org/officeDocument/2006/relationships/image" Target="../media/image393.emf"/><Relationship Id="rId62" Type="http://schemas.openxmlformats.org/officeDocument/2006/relationships/image" Target="../media/image401.emf"/><Relationship Id="rId70" Type="http://schemas.openxmlformats.org/officeDocument/2006/relationships/image" Target="../media/image409.emf"/><Relationship Id="rId75" Type="http://schemas.openxmlformats.org/officeDocument/2006/relationships/image" Target="../media/image414.emf"/><Relationship Id="rId83" Type="http://schemas.openxmlformats.org/officeDocument/2006/relationships/image" Target="../media/image422.emf"/><Relationship Id="rId88" Type="http://schemas.openxmlformats.org/officeDocument/2006/relationships/image" Target="../media/image427.emf"/><Relationship Id="rId91" Type="http://schemas.openxmlformats.org/officeDocument/2006/relationships/image" Target="../media/image430.emf"/><Relationship Id="rId96" Type="http://schemas.openxmlformats.org/officeDocument/2006/relationships/image" Target="../media/image435.emf"/><Relationship Id="rId111" Type="http://schemas.openxmlformats.org/officeDocument/2006/relationships/image" Target="../media/image450.emf"/><Relationship Id="rId1" Type="http://schemas.openxmlformats.org/officeDocument/2006/relationships/slideLayout" Target="../slideLayouts/slideLayout4.xml"/><Relationship Id="rId6" Type="http://schemas.openxmlformats.org/officeDocument/2006/relationships/image" Target="../media/image345.jpeg"/><Relationship Id="rId15" Type="http://schemas.openxmlformats.org/officeDocument/2006/relationships/image" Target="../media/image354.emf"/><Relationship Id="rId23" Type="http://schemas.openxmlformats.org/officeDocument/2006/relationships/image" Target="../media/image362.emf"/><Relationship Id="rId28" Type="http://schemas.openxmlformats.org/officeDocument/2006/relationships/image" Target="../media/image367.emf"/><Relationship Id="rId36" Type="http://schemas.openxmlformats.org/officeDocument/2006/relationships/image" Target="../media/image375.emf"/><Relationship Id="rId49" Type="http://schemas.openxmlformats.org/officeDocument/2006/relationships/image" Target="../media/image388.emf"/><Relationship Id="rId57" Type="http://schemas.openxmlformats.org/officeDocument/2006/relationships/image" Target="../media/image396.emf"/><Relationship Id="rId106" Type="http://schemas.openxmlformats.org/officeDocument/2006/relationships/image" Target="../media/image445.emf"/><Relationship Id="rId114" Type="http://schemas.openxmlformats.org/officeDocument/2006/relationships/image" Target="../media/image453.emf"/><Relationship Id="rId10" Type="http://schemas.openxmlformats.org/officeDocument/2006/relationships/image" Target="../media/image349.emf"/><Relationship Id="rId31" Type="http://schemas.openxmlformats.org/officeDocument/2006/relationships/image" Target="../media/image370.emf"/><Relationship Id="rId44" Type="http://schemas.openxmlformats.org/officeDocument/2006/relationships/image" Target="../media/image383.emf"/><Relationship Id="rId52" Type="http://schemas.openxmlformats.org/officeDocument/2006/relationships/image" Target="../media/image391.emf"/><Relationship Id="rId60" Type="http://schemas.openxmlformats.org/officeDocument/2006/relationships/image" Target="../media/image399.emf"/><Relationship Id="rId65" Type="http://schemas.openxmlformats.org/officeDocument/2006/relationships/image" Target="../media/image404.emf"/><Relationship Id="rId73" Type="http://schemas.openxmlformats.org/officeDocument/2006/relationships/image" Target="../media/image412.emf"/><Relationship Id="rId78" Type="http://schemas.openxmlformats.org/officeDocument/2006/relationships/image" Target="../media/image417.emf"/><Relationship Id="rId81" Type="http://schemas.openxmlformats.org/officeDocument/2006/relationships/image" Target="../media/image420.emf"/><Relationship Id="rId86" Type="http://schemas.openxmlformats.org/officeDocument/2006/relationships/image" Target="../media/image425.emf"/><Relationship Id="rId94" Type="http://schemas.openxmlformats.org/officeDocument/2006/relationships/image" Target="../media/image433.emf"/><Relationship Id="rId99" Type="http://schemas.openxmlformats.org/officeDocument/2006/relationships/image" Target="../media/image438.emf"/><Relationship Id="rId101" Type="http://schemas.openxmlformats.org/officeDocument/2006/relationships/image" Target="../media/image440.emf"/><Relationship Id="rId4" Type="http://schemas.openxmlformats.org/officeDocument/2006/relationships/image" Target="../media/image343.png"/><Relationship Id="rId9" Type="http://schemas.openxmlformats.org/officeDocument/2006/relationships/image" Target="../media/image348.emf"/><Relationship Id="rId13" Type="http://schemas.openxmlformats.org/officeDocument/2006/relationships/image" Target="../media/image352.emf"/><Relationship Id="rId18" Type="http://schemas.openxmlformats.org/officeDocument/2006/relationships/image" Target="../media/image357.emf"/><Relationship Id="rId39" Type="http://schemas.openxmlformats.org/officeDocument/2006/relationships/image" Target="../media/image378.emf"/><Relationship Id="rId109" Type="http://schemas.openxmlformats.org/officeDocument/2006/relationships/image" Target="../media/image448.emf"/><Relationship Id="rId34" Type="http://schemas.openxmlformats.org/officeDocument/2006/relationships/image" Target="../media/image373.emf"/><Relationship Id="rId50" Type="http://schemas.openxmlformats.org/officeDocument/2006/relationships/image" Target="../media/image389.emf"/><Relationship Id="rId55" Type="http://schemas.openxmlformats.org/officeDocument/2006/relationships/image" Target="../media/image394.emf"/><Relationship Id="rId76" Type="http://schemas.openxmlformats.org/officeDocument/2006/relationships/image" Target="../media/image415.emf"/><Relationship Id="rId97" Type="http://schemas.openxmlformats.org/officeDocument/2006/relationships/image" Target="../media/image436.emf"/><Relationship Id="rId104" Type="http://schemas.openxmlformats.org/officeDocument/2006/relationships/image" Target="../media/image443.emf"/><Relationship Id="rId7" Type="http://schemas.openxmlformats.org/officeDocument/2006/relationships/image" Target="../media/image346.png"/><Relationship Id="rId71" Type="http://schemas.openxmlformats.org/officeDocument/2006/relationships/image" Target="../media/image410.emf"/><Relationship Id="rId92" Type="http://schemas.openxmlformats.org/officeDocument/2006/relationships/image" Target="../media/image431.emf"/><Relationship Id="rId2" Type="http://schemas.openxmlformats.org/officeDocument/2006/relationships/notesSlide" Target="../notesSlides/notesSlide6.xml"/><Relationship Id="rId29" Type="http://schemas.openxmlformats.org/officeDocument/2006/relationships/image" Target="../media/image368.emf"/></Relationships>
</file>

<file path=ppt/slides/_rels/slide8.xml.rels><?xml version="1.0" encoding="UTF-8" standalone="yes"?>
<Relationships xmlns="http://schemas.openxmlformats.org/package/2006/relationships"><Relationship Id="rId8" Type="http://schemas.openxmlformats.org/officeDocument/2006/relationships/image" Target="../media/image460.emf"/><Relationship Id="rId13" Type="http://schemas.openxmlformats.org/officeDocument/2006/relationships/image" Target="../media/image465.emf"/><Relationship Id="rId18" Type="http://schemas.openxmlformats.org/officeDocument/2006/relationships/image" Target="../media/image470.emf"/><Relationship Id="rId26" Type="http://schemas.openxmlformats.org/officeDocument/2006/relationships/image" Target="../media/image478.emf"/><Relationship Id="rId3" Type="http://schemas.openxmlformats.org/officeDocument/2006/relationships/image" Target="../media/image455.jpeg"/><Relationship Id="rId21" Type="http://schemas.openxmlformats.org/officeDocument/2006/relationships/image" Target="../media/image473.emf"/><Relationship Id="rId34" Type="http://schemas.openxmlformats.org/officeDocument/2006/relationships/image" Target="../media/image486.emf"/><Relationship Id="rId7" Type="http://schemas.openxmlformats.org/officeDocument/2006/relationships/image" Target="../media/image459.emf"/><Relationship Id="rId12" Type="http://schemas.openxmlformats.org/officeDocument/2006/relationships/image" Target="../media/image464.emf"/><Relationship Id="rId17" Type="http://schemas.openxmlformats.org/officeDocument/2006/relationships/image" Target="../media/image469.emf"/><Relationship Id="rId25" Type="http://schemas.openxmlformats.org/officeDocument/2006/relationships/image" Target="../media/image477.emf"/><Relationship Id="rId33" Type="http://schemas.openxmlformats.org/officeDocument/2006/relationships/image" Target="../media/image485.emf"/><Relationship Id="rId2" Type="http://schemas.openxmlformats.org/officeDocument/2006/relationships/notesSlide" Target="../notesSlides/notesSlide7.xml"/><Relationship Id="rId16" Type="http://schemas.openxmlformats.org/officeDocument/2006/relationships/image" Target="../media/image468.emf"/><Relationship Id="rId20" Type="http://schemas.openxmlformats.org/officeDocument/2006/relationships/image" Target="../media/image472.emf"/><Relationship Id="rId29" Type="http://schemas.openxmlformats.org/officeDocument/2006/relationships/image" Target="../media/image481.emf"/><Relationship Id="rId1" Type="http://schemas.openxmlformats.org/officeDocument/2006/relationships/slideLayout" Target="../slideLayouts/slideLayout4.xml"/><Relationship Id="rId6" Type="http://schemas.openxmlformats.org/officeDocument/2006/relationships/image" Target="../media/image458.jpeg"/><Relationship Id="rId11" Type="http://schemas.openxmlformats.org/officeDocument/2006/relationships/image" Target="../media/image463.emf"/><Relationship Id="rId24" Type="http://schemas.openxmlformats.org/officeDocument/2006/relationships/image" Target="../media/image476.emf"/><Relationship Id="rId32" Type="http://schemas.openxmlformats.org/officeDocument/2006/relationships/image" Target="../media/image484.emf"/><Relationship Id="rId5" Type="http://schemas.openxmlformats.org/officeDocument/2006/relationships/image" Target="../media/image457.jpeg"/><Relationship Id="rId15" Type="http://schemas.openxmlformats.org/officeDocument/2006/relationships/image" Target="../media/image467.emf"/><Relationship Id="rId23" Type="http://schemas.openxmlformats.org/officeDocument/2006/relationships/image" Target="../media/image475.emf"/><Relationship Id="rId28" Type="http://schemas.openxmlformats.org/officeDocument/2006/relationships/image" Target="../media/image480.emf"/><Relationship Id="rId10" Type="http://schemas.openxmlformats.org/officeDocument/2006/relationships/image" Target="../media/image462.emf"/><Relationship Id="rId19" Type="http://schemas.openxmlformats.org/officeDocument/2006/relationships/image" Target="../media/image471.emf"/><Relationship Id="rId31" Type="http://schemas.openxmlformats.org/officeDocument/2006/relationships/image" Target="../media/image483.emf"/><Relationship Id="rId4" Type="http://schemas.openxmlformats.org/officeDocument/2006/relationships/image" Target="../media/image456.jpeg"/><Relationship Id="rId9" Type="http://schemas.openxmlformats.org/officeDocument/2006/relationships/image" Target="../media/image461.emf"/><Relationship Id="rId14" Type="http://schemas.openxmlformats.org/officeDocument/2006/relationships/image" Target="../media/image466.emf"/><Relationship Id="rId22" Type="http://schemas.openxmlformats.org/officeDocument/2006/relationships/image" Target="../media/image474.emf"/><Relationship Id="rId27" Type="http://schemas.openxmlformats.org/officeDocument/2006/relationships/image" Target="../media/image479.emf"/><Relationship Id="rId30" Type="http://schemas.openxmlformats.org/officeDocument/2006/relationships/image" Target="../media/image482.emf"/></Relationships>
</file>

<file path=ppt/slides/_rels/slide9.xml.rels><?xml version="1.0" encoding="UTF-8" standalone="yes"?>
<Relationships xmlns="http://schemas.openxmlformats.org/package/2006/relationships"><Relationship Id="rId13" Type="http://schemas.openxmlformats.org/officeDocument/2006/relationships/image" Target="../media/image497.emf"/><Relationship Id="rId18" Type="http://schemas.openxmlformats.org/officeDocument/2006/relationships/image" Target="../media/image502.emf"/><Relationship Id="rId26" Type="http://schemas.openxmlformats.org/officeDocument/2006/relationships/image" Target="../media/image510.emf"/><Relationship Id="rId39" Type="http://schemas.openxmlformats.org/officeDocument/2006/relationships/image" Target="../media/image523.emf"/><Relationship Id="rId21" Type="http://schemas.openxmlformats.org/officeDocument/2006/relationships/image" Target="../media/image505.emf"/><Relationship Id="rId34" Type="http://schemas.openxmlformats.org/officeDocument/2006/relationships/image" Target="../media/image518.emf"/><Relationship Id="rId42" Type="http://schemas.openxmlformats.org/officeDocument/2006/relationships/image" Target="../media/image526.emf"/><Relationship Id="rId47" Type="http://schemas.openxmlformats.org/officeDocument/2006/relationships/image" Target="../media/image531.emf"/><Relationship Id="rId50" Type="http://schemas.openxmlformats.org/officeDocument/2006/relationships/image" Target="../media/image534.emf"/><Relationship Id="rId55" Type="http://schemas.openxmlformats.org/officeDocument/2006/relationships/image" Target="../media/image539.emf"/><Relationship Id="rId63" Type="http://schemas.openxmlformats.org/officeDocument/2006/relationships/image" Target="../media/image547.emf"/><Relationship Id="rId68" Type="http://schemas.openxmlformats.org/officeDocument/2006/relationships/image" Target="../media/image552.emf"/><Relationship Id="rId76" Type="http://schemas.openxmlformats.org/officeDocument/2006/relationships/image" Target="../media/image560.emf"/><Relationship Id="rId7" Type="http://schemas.openxmlformats.org/officeDocument/2006/relationships/image" Target="../media/image491.emf"/><Relationship Id="rId71" Type="http://schemas.openxmlformats.org/officeDocument/2006/relationships/image" Target="../media/image555.emf"/><Relationship Id="rId2" Type="http://schemas.openxmlformats.org/officeDocument/2006/relationships/notesSlide" Target="../notesSlides/notesSlide8.xml"/><Relationship Id="rId16" Type="http://schemas.openxmlformats.org/officeDocument/2006/relationships/image" Target="../media/image500.emf"/><Relationship Id="rId29" Type="http://schemas.openxmlformats.org/officeDocument/2006/relationships/image" Target="../media/image513.emf"/><Relationship Id="rId11" Type="http://schemas.openxmlformats.org/officeDocument/2006/relationships/image" Target="../media/image495.emf"/><Relationship Id="rId24" Type="http://schemas.openxmlformats.org/officeDocument/2006/relationships/image" Target="../media/image508.emf"/><Relationship Id="rId32" Type="http://schemas.openxmlformats.org/officeDocument/2006/relationships/image" Target="../media/image516.emf"/><Relationship Id="rId37" Type="http://schemas.openxmlformats.org/officeDocument/2006/relationships/image" Target="../media/image521.emf"/><Relationship Id="rId40" Type="http://schemas.openxmlformats.org/officeDocument/2006/relationships/image" Target="../media/image524.emf"/><Relationship Id="rId45" Type="http://schemas.openxmlformats.org/officeDocument/2006/relationships/image" Target="../media/image529.emf"/><Relationship Id="rId53" Type="http://schemas.openxmlformats.org/officeDocument/2006/relationships/image" Target="../media/image537.emf"/><Relationship Id="rId58" Type="http://schemas.openxmlformats.org/officeDocument/2006/relationships/image" Target="../media/image542.emf"/><Relationship Id="rId66" Type="http://schemas.openxmlformats.org/officeDocument/2006/relationships/image" Target="../media/image550.emf"/><Relationship Id="rId74" Type="http://schemas.openxmlformats.org/officeDocument/2006/relationships/image" Target="../media/image558.emf"/><Relationship Id="rId5" Type="http://schemas.openxmlformats.org/officeDocument/2006/relationships/image" Target="../media/image489.emf"/><Relationship Id="rId15" Type="http://schemas.openxmlformats.org/officeDocument/2006/relationships/image" Target="../media/image499.emf"/><Relationship Id="rId23" Type="http://schemas.openxmlformats.org/officeDocument/2006/relationships/image" Target="../media/image507.emf"/><Relationship Id="rId28" Type="http://schemas.openxmlformats.org/officeDocument/2006/relationships/image" Target="../media/image512.emf"/><Relationship Id="rId36" Type="http://schemas.openxmlformats.org/officeDocument/2006/relationships/image" Target="../media/image520.emf"/><Relationship Id="rId49" Type="http://schemas.openxmlformats.org/officeDocument/2006/relationships/image" Target="../media/image533.emf"/><Relationship Id="rId57" Type="http://schemas.openxmlformats.org/officeDocument/2006/relationships/image" Target="../media/image541.emf"/><Relationship Id="rId61" Type="http://schemas.openxmlformats.org/officeDocument/2006/relationships/image" Target="../media/image545.emf"/><Relationship Id="rId10" Type="http://schemas.openxmlformats.org/officeDocument/2006/relationships/image" Target="../media/image494.emf"/><Relationship Id="rId19" Type="http://schemas.openxmlformats.org/officeDocument/2006/relationships/image" Target="../media/image503.emf"/><Relationship Id="rId31" Type="http://schemas.openxmlformats.org/officeDocument/2006/relationships/image" Target="../media/image515.emf"/><Relationship Id="rId44" Type="http://schemas.openxmlformats.org/officeDocument/2006/relationships/image" Target="../media/image528.emf"/><Relationship Id="rId52" Type="http://schemas.openxmlformats.org/officeDocument/2006/relationships/image" Target="../media/image536.emf"/><Relationship Id="rId60" Type="http://schemas.openxmlformats.org/officeDocument/2006/relationships/image" Target="../media/image544.emf"/><Relationship Id="rId65" Type="http://schemas.openxmlformats.org/officeDocument/2006/relationships/image" Target="../media/image549.emf"/><Relationship Id="rId73" Type="http://schemas.openxmlformats.org/officeDocument/2006/relationships/image" Target="../media/image557.emf"/><Relationship Id="rId78" Type="http://schemas.openxmlformats.org/officeDocument/2006/relationships/image" Target="../media/image562.emf"/><Relationship Id="rId4" Type="http://schemas.openxmlformats.org/officeDocument/2006/relationships/image" Target="../media/image488.jpeg"/><Relationship Id="rId9" Type="http://schemas.openxmlformats.org/officeDocument/2006/relationships/image" Target="../media/image493.emf"/><Relationship Id="rId14" Type="http://schemas.openxmlformats.org/officeDocument/2006/relationships/image" Target="../media/image498.emf"/><Relationship Id="rId22" Type="http://schemas.openxmlformats.org/officeDocument/2006/relationships/image" Target="../media/image506.emf"/><Relationship Id="rId27" Type="http://schemas.openxmlformats.org/officeDocument/2006/relationships/image" Target="../media/image511.emf"/><Relationship Id="rId30" Type="http://schemas.openxmlformats.org/officeDocument/2006/relationships/image" Target="../media/image514.emf"/><Relationship Id="rId35" Type="http://schemas.openxmlformats.org/officeDocument/2006/relationships/image" Target="../media/image519.emf"/><Relationship Id="rId43" Type="http://schemas.openxmlformats.org/officeDocument/2006/relationships/image" Target="../media/image527.emf"/><Relationship Id="rId48" Type="http://schemas.openxmlformats.org/officeDocument/2006/relationships/image" Target="../media/image532.emf"/><Relationship Id="rId56" Type="http://schemas.openxmlformats.org/officeDocument/2006/relationships/image" Target="../media/image540.emf"/><Relationship Id="rId64" Type="http://schemas.openxmlformats.org/officeDocument/2006/relationships/image" Target="../media/image548.emf"/><Relationship Id="rId69" Type="http://schemas.openxmlformats.org/officeDocument/2006/relationships/image" Target="../media/image553.emf"/><Relationship Id="rId77" Type="http://schemas.openxmlformats.org/officeDocument/2006/relationships/image" Target="../media/image561.emf"/><Relationship Id="rId8" Type="http://schemas.openxmlformats.org/officeDocument/2006/relationships/image" Target="../media/image492.emf"/><Relationship Id="rId51" Type="http://schemas.openxmlformats.org/officeDocument/2006/relationships/image" Target="../media/image535.emf"/><Relationship Id="rId72" Type="http://schemas.openxmlformats.org/officeDocument/2006/relationships/image" Target="../media/image556.emf"/><Relationship Id="rId3" Type="http://schemas.openxmlformats.org/officeDocument/2006/relationships/image" Target="../media/image487.png"/><Relationship Id="rId12" Type="http://schemas.openxmlformats.org/officeDocument/2006/relationships/image" Target="../media/image496.emf"/><Relationship Id="rId17" Type="http://schemas.openxmlformats.org/officeDocument/2006/relationships/image" Target="../media/image501.emf"/><Relationship Id="rId25" Type="http://schemas.openxmlformats.org/officeDocument/2006/relationships/image" Target="../media/image509.emf"/><Relationship Id="rId33" Type="http://schemas.openxmlformats.org/officeDocument/2006/relationships/image" Target="../media/image517.emf"/><Relationship Id="rId38" Type="http://schemas.openxmlformats.org/officeDocument/2006/relationships/image" Target="../media/image522.emf"/><Relationship Id="rId46" Type="http://schemas.openxmlformats.org/officeDocument/2006/relationships/image" Target="../media/image530.emf"/><Relationship Id="rId59" Type="http://schemas.openxmlformats.org/officeDocument/2006/relationships/image" Target="../media/image543.emf"/><Relationship Id="rId67" Type="http://schemas.openxmlformats.org/officeDocument/2006/relationships/image" Target="../media/image551.emf"/><Relationship Id="rId20" Type="http://schemas.openxmlformats.org/officeDocument/2006/relationships/image" Target="../media/image504.emf"/><Relationship Id="rId41" Type="http://schemas.openxmlformats.org/officeDocument/2006/relationships/image" Target="../media/image525.emf"/><Relationship Id="rId54" Type="http://schemas.openxmlformats.org/officeDocument/2006/relationships/image" Target="../media/image538.emf"/><Relationship Id="rId62" Type="http://schemas.openxmlformats.org/officeDocument/2006/relationships/image" Target="../media/image546.emf"/><Relationship Id="rId70" Type="http://schemas.openxmlformats.org/officeDocument/2006/relationships/image" Target="../media/image554.emf"/><Relationship Id="rId75" Type="http://schemas.openxmlformats.org/officeDocument/2006/relationships/image" Target="../media/image559.emf"/><Relationship Id="rId1" Type="http://schemas.openxmlformats.org/officeDocument/2006/relationships/slideLayout" Target="../slideLayouts/slideLayout12.xml"/><Relationship Id="rId6" Type="http://schemas.openxmlformats.org/officeDocument/2006/relationships/image" Target="../media/image490.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5431532" y="4550830"/>
            <a:ext cx="4680396" cy="2277532"/>
          </a:xfrm>
          <a:prstGeom prst="rect">
            <a:avLst/>
          </a:prstGeom>
          <a:blipFill dpi="0" rotWithShape="1">
            <a:blip r:embed="rId3" cstate="print">
              <a:alphaModFix amt="41000"/>
            </a:blip>
            <a:srcRect/>
            <a:stretch>
              <a:fillRect/>
            </a:stretch>
          </a:blipFill>
          <a:ln w="0" cap="rnd" cmpd="thickThin">
            <a:noFill/>
            <a:prstDash val="sysDash"/>
            <a:miter lim="800000"/>
            <a:headEnd/>
            <a:tailEnd/>
          </a:ln>
        </p:spPr>
        <p:txBody>
          <a:bodyPr wrap="square" lIns="91425" tIns="45713" rIns="91425" bIns="45713" anchor="ctr" anchorCtr="0">
            <a:spAutoFit/>
          </a:bodyPr>
          <a:lstStyle/>
          <a:p>
            <a:pPr algn="ctr" eaLnBrk="0" hangingPunct="0">
              <a:defRPr/>
            </a:pPr>
            <a:r>
              <a:rPr lang="cs-CZ" sz="5400" dirty="0" smtClean="0">
                <a:ln w="28575" cmpd="tri">
                  <a:solidFill>
                    <a:srgbClr val="996600"/>
                  </a:solidFill>
                </a:ln>
                <a:solidFill>
                  <a:srgbClr val="FFFF00"/>
                </a:solidFill>
                <a:effectLst>
                  <a:outerShdw blurRad="38100" dist="38100" dir="2700000" algn="tl">
                    <a:srgbClr val="000000">
                      <a:alpha val="43137"/>
                    </a:srgbClr>
                  </a:outerShdw>
                </a:effectLst>
                <a:latin typeface="Kristen ITC" pitchFamily="66" charset="0"/>
                <a:cs typeface="Aharoni" pitchFamily="2" charset="-79"/>
              </a:rPr>
              <a:t>Č.2</a:t>
            </a:r>
          </a:p>
          <a:p>
            <a:pPr algn="ctr" eaLnBrk="0" hangingPunct="0">
              <a:defRPr/>
            </a:pPr>
            <a:r>
              <a:rPr lang="cs-CZ" sz="4400" dirty="0" smtClean="0">
                <a:ln w="28575" cmpd="tri">
                  <a:solidFill>
                    <a:srgbClr val="996600"/>
                  </a:solidFill>
                </a:ln>
                <a:solidFill>
                  <a:srgbClr val="FFFF00"/>
                </a:solidFill>
                <a:effectLst>
                  <a:outerShdw blurRad="38100" dist="38100" dir="2700000" algn="tl">
                    <a:srgbClr val="000000">
                      <a:alpha val="43137"/>
                    </a:srgbClr>
                  </a:outerShdw>
                </a:effectLst>
                <a:latin typeface="Kristen ITC" pitchFamily="66" charset="0"/>
                <a:cs typeface="Aharoni" pitchFamily="2" charset="-79"/>
              </a:rPr>
              <a:t>FK Junior Děčín</a:t>
            </a:r>
          </a:p>
          <a:p>
            <a:pPr algn="ctr" eaLnBrk="0" hangingPunct="0">
              <a:defRPr/>
            </a:pPr>
            <a:r>
              <a:rPr lang="cs-CZ" sz="4400" dirty="0" smtClean="0">
                <a:ln w="28575" cmpd="tri">
                  <a:solidFill>
                    <a:srgbClr val="996600"/>
                  </a:solidFill>
                </a:ln>
                <a:solidFill>
                  <a:srgbClr val="FFFF00"/>
                </a:solidFill>
                <a:effectLst>
                  <a:outerShdw blurRad="38100" dist="38100" dir="2700000" algn="tl">
                    <a:srgbClr val="000000">
                      <a:alpha val="43137"/>
                    </a:srgbClr>
                  </a:outerShdw>
                </a:effectLst>
                <a:latin typeface="Kristen ITC" pitchFamily="66" charset="0"/>
                <a:cs typeface="Aharoni" pitchFamily="2" charset="-79"/>
              </a:rPr>
              <a:t>5:0</a:t>
            </a:r>
            <a:endParaRPr lang="cs-CZ" sz="5400" dirty="0">
              <a:ln w="28575" cmpd="tri">
                <a:solidFill>
                  <a:srgbClr val="996600"/>
                </a:solidFill>
              </a:ln>
              <a:solidFill>
                <a:srgbClr val="FFFF00"/>
              </a:solidFill>
              <a:effectLst>
                <a:outerShdw blurRad="38100" dist="38100" dir="2700000" algn="tl">
                  <a:srgbClr val="000000">
                    <a:alpha val="43137"/>
                  </a:srgbClr>
                </a:outerShdw>
              </a:effectLst>
              <a:latin typeface="Kristen ITC" pitchFamily="66" charset="0"/>
              <a:cs typeface="Aharoni" pitchFamily="2" charset="-79"/>
            </a:endParaRPr>
          </a:p>
        </p:txBody>
      </p:sp>
      <p:sp>
        <p:nvSpPr>
          <p:cNvPr id="6398" name="Rectangle 1278"/>
          <p:cNvSpPr>
            <a:spLocks noChangeArrowheads="1"/>
          </p:cNvSpPr>
          <p:nvPr/>
        </p:nvSpPr>
        <p:spPr bwMode="auto">
          <a:xfrm>
            <a:off x="174948" y="2523000"/>
            <a:ext cx="4464050" cy="4644000"/>
          </a:xfrm>
          <a:prstGeom prst="rect">
            <a:avLst/>
          </a:prstGeom>
          <a:noFill/>
          <a:ln w="8001">
            <a:solidFill>
              <a:srgbClr val="000000"/>
            </a:solidFill>
            <a:miter lim="800000"/>
            <a:headEnd/>
            <a:tailEnd/>
          </a:ln>
        </p:spPr>
        <p:txBody>
          <a:bodyPr lIns="91425" tIns="45713" rIns="91425" bIns="45713"/>
          <a:lstStyle/>
          <a:p>
            <a:pPr algn="ctr" eaLnBrk="0" hangingPunct="0">
              <a:defRPr/>
            </a:pPr>
            <a:endParaRPr lang="cs-CZ" dirty="0">
              <a:solidFill>
                <a:srgbClr val="003399"/>
              </a:solidFill>
              <a:latin typeface="Albertus MT" pitchFamily="18" charset="0"/>
            </a:endParaRP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Restaurace Klub  ve Štětí</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FORNAXA –TĚSNĚNÍ, spol.   s 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Patok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Ahlfit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rPr>
              <a:t>STROJCONSULT  s.r.o.</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Izolace </a:t>
            </a: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Beran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PCT  s.r.o.</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VAM </a:t>
            </a: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ANLAGETECHNIK s.r.o.</a:t>
            </a:r>
          </a:p>
          <a:p>
            <a:pPr algn="ctr" eaLnBrk="0" hangingPunct="0">
              <a:defRPr/>
            </a:pPr>
            <a:r>
              <a:rPr lang="cs-CZ" dirty="0" err="1"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Průmstav</a:t>
            </a: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 </a:t>
            </a: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Štětí a.s.</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Montiz </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BESTONSTAV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rPr>
              <a:t>D</a:t>
            </a:r>
            <a:r>
              <a:rPr lang="en-GB" dirty="0">
                <a:solidFill>
                  <a:srgbClr val="008000"/>
                </a:solidFill>
                <a:effectLst>
                  <a:outerShdw blurRad="38100" dist="38100" dir="2700000" algn="tl">
                    <a:srgbClr val="000000">
                      <a:alpha val="43137"/>
                    </a:srgbClr>
                  </a:outerShdw>
                </a:effectLst>
                <a:latin typeface="Century Gothic" pitchFamily="34" charset="0"/>
              </a:rPr>
              <a:t>EKRA Industrial s.r.o. </a:t>
            </a:r>
            <a:endParaRPr lang="cs-CZ" dirty="0">
              <a:solidFill>
                <a:srgbClr val="008000"/>
              </a:solidFill>
              <a:effectLst>
                <a:outerShdw blurRad="38100" dist="38100" dir="2700000" algn="tl">
                  <a:srgbClr val="000000">
                    <a:alpha val="43137"/>
                  </a:srgbClr>
                </a:outerShdw>
              </a:effectLst>
              <a:latin typeface="Century Gothic" pitchFamily="34" charset="0"/>
            </a:endParaRP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AXIS  a.s.</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INDUSTRIAL CZ, spol. s 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Václav Poustka</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Tyma CZ,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Technicom, </a:t>
            </a: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s.r.o.</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Fortuna</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Brož Vápeník</a:t>
            </a:r>
            <a:endPar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endParaRPr>
          </a:p>
        </p:txBody>
      </p:sp>
      <p:sp>
        <p:nvSpPr>
          <p:cNvPr id="2056" name="Rectangle 1279"/>
          <p:cNvSpPr>
            <a:spLocks noChangeArrowheads="1"/>
          </p:cNvSpPr>
          <p:nvPr/>
        </p:nvSpPr>
        <p:spPr bwMode="auto">
          <a:xfrm>
            <a:off x="174625" y="163513"/>
            <a:ext cx="4464050" cy="504825"/>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2014</a:t>
            </a:r>
          </a:p>
        </p:txBody>
      </p:sp>
      <p:sp>
        <p:nvSpPr>
          <p:cNvPr id="2057" name="Rectangle 1280"/>
          <p:cNvSpPr>
            <a:spLocks noChangeArrowheads="1"/>
          </p:cNvSpPr>
          <p:nvPr/>
        </p:nvSpPr>
        <p:spPr bwMode="auto">
          <a:xfrm>
            <a:off x="174625" y="2035175"/>
            <a:ext cx="4464050" cy="431800"/>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2014</a:t>
            </a:r>
            <a:endParaRPr lang="cs-CZ" sz="2400" b="0" dirty="0">
              <a:latin typeface="Times New Roman" pitchFamily="18" charset="0"/>
            </a:endParaRPr>
          </a:p>
        </p:txBody>
      </p:sp>
      <p:sp>
        <p:nvSpPr>
          <p:cNvPr id="6459" name="Rectangle 1339"/>
          <p:cNvSpPr>
            <a:spLocks noChangeArrowheads="1"/>
          </p:cNvSpPr>
          <p:nvPr/>
        </p:nvSpPr>
        <p:spPr bwMode="auto">
          <a:xfrm>
            <a:off x="174625" y="644525"/>
            <a:ext cx="4464050" cy="1387475"/>
          </a:xfrm>
          <a:prstGeom prst="rect">
            <a:avLst/>
          </a:prstGeom>
          <a:solidFill>
            <a:srgbClr val="CCFFFF"/>
          </a:solidFill>
          <a:ln w="8001" algn="ctr">
            <a:solidFill>
              <a:schemeClr val="tx1"/>
            </a:solidFill>
            <a:miter lim="800000"/>
            <a:headEnd/>
            <a:tailEnd/>
          </a:ln>
          <a:effectLst/>
        </p:spPr>
        <p:txBody>
          <a:bodyPr lIns="89986" tIns="46792" rIns="89986" bIns="46792" anchor="ctr">
            <a:spAutoFit/>
          </a:bodyPr>
          <a:lstStyle/>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p:txBody>
      </p:sp>
      <p:pic>
        <p:nvPicPr>
          <p:cNvPr id="11271" name="Picture 1341"/>
          <p:cNvPicPr>
            <a:picLocks noChangeAspect="1" noChangeArrowheads="1"/>
          </p:cNvPicPr>
          <p:nvPr/>
        </p:nvPicPr>
        <p:blipFill>
          <a:blip r:embed="rId4" cstate="print"/>
          <a:srcRect/>
          <a:stretch>
            <a:fillRect/>
          </a:stretch>
        </p:blipFill>
        <p:spPr bwMode="auto">
          <a:xfrm>
            <a:off x="1758950" y="811213"/>
            <a:ext cx="1030288" cy="936625"/>
          </a:xfrm>
          <a:prstGeom prst="rect">
            <a:avLst/>
          </a:prstGeom>
          <a:noFill/>
          <a:ln w="9525">
            <a:noFill/>
            <a:miter lim="800000"/>
            <a:headEnd/>
            <a:tailEnd/>
          </a:ln>
        </p:spPr>
      </p:pic>
      <p:sp>
        <p:nvSpPr>
          <p:cNvPr id="13" name="AutoShape 3"/>
          <p:cNvSpPr>
            <a:spLocks noChangeArrowheads="1"/>
          </p:cNvSpPr>
          <p:nvPr/>
        </p:nvSpPr>
        <p:spPr bwMode="auto">
          <a:xfrm>
            <a:off x="5363821" y="74422"/>
            <a:ext cx="4748231" cy="1191800"/>
          </a:xfrm>
          <a:prstGeom prst="flowChartAlternateProcess">
            <a:avLst/>
          </a:prstGeom>
          <a:blipFill dpi="0" rotWithShape="1">
            <a:blip r:embed="rId5" cstate="print">
              <a:alphaModFix amt="65000"/>
            </a:blip>
            <a:srcRect/>
            <a:stretch>
              <a:fillRect/>
            </a:stretch>
          </a:blipFill>
          <a:ln w="31750" cap="sq" cmpd="thinThick">
            <a:noFill/>
            <a:prstDash val="lgDashDot"/>
            <a:miter lim="800000"/>
            <a:headEnd/>
            <a:tailEnd/>
          </a:ln>
          <a:effectLst/>
          <a:scene3d>
            <a:camera prst="orthographicFront"/>
            <a:lightRig rig="threePt" dir="t"/>
          </a:scene3d>
          <a:sp3d extrusionH="127000" contourW="12700" prstMaterial="plastic">
            <a:bevelT w="95250" prst="relaxedInset"/>
            <a:bevelB w="101600" prst="riblet"/>
            <a:extrusionClr>
              <a:srgbClr val="33CC33"/>
            </a:extrusionClr>
            <a:contourClr>
              <a:schemeClr val="bg1"/>
            </a:contourClr>
          </a:sp3d>
        </p:spPr>
        <p:txBody>
          <a:bodyPr wrap="none" lIns="91425" tIns="45713" rIns="91425" bIns="45713" anchor="ctr">
            <a:sp3d contourW="12700">
              <a:extrusionClr>
                <a:schemeClr val="bg1"/>
              </a:extrusionClr>
              <a:contourClr>
                <a:schemeClr val="tx1"/>
              </a:contourClr>
            </a:sp3d>
          </a:bodyPr>
          <a:lstStyle/>
          <a:p>
            <a:pPr algn="ctr" eaLnBrk="0" hangingPunct="0">
              <a:defRPr/>
            </a:pPr>
            <a:r>
              <a:rPr lang="cs-CZ" sz="3200" dirty="0">
                <a:ln w="12700" cap="rnd">
                  <a:solidFill>
                    <a:srgbClr val="FFFF00"/>
                  </a:solidFill>
                  <a:miter lim="800000"/>
                </a:ln>
                <a:solidFill>
                  <a:srgbClr val="CC0099"/>
                </a:solidFill>
                <a:effectLst>
                  <a:outerShdw blurRad="38100" dist="38100" dir="2700000" algn="tl">
                    <a:srgbClr val="000000">
                      <a:alpha val="43137"/>
                    </a:srgbClr>
                  </a:outerShdw>
                </a:effectLst>
                <a:latin typeface="Gill Sans MT" pitchFamily="34" charset="-18"/>
              </a:rPr>
              <a:t> </a:t>
            </a:r>
            <a:r>
              <a:rPr lang="cs-CZ" sz="4000" dirty="0">
                <a:ln w="12700" cap="rnd">
                  <a:solidFill>
                    <a:srgbClr val="FFFF00"/>
                  </a:solidFill>
                  <a:miter lim="800000"/>
                </a:ln>
                <a:solidFill>
                  <a:srgbClr val="CC0066"/>
                </a:solidFill>
                <a:effectLst>
                  <a:outerShdw blurRad="38100" dist="38100" dir="2700000" algn="tl">
                    <a:srgbClr val="000000">
                      <a:alpha val="43137"/>
                    </a:srgbClr>
                  </a:outerShdw>
                </a:effectLst>
                <a:latin typeface="Mongolian Baiti" pitchFamily="66" charset="0"/>
                <a:cs typeface="Mongolian Baiti" pitchFamily="66" charset="0"/>
              </a:rPr>
              <a:t>Fotbalový zpravodaj</a:t>
            </a:r>
          </a:p>
          <a:p>
            <a:pPr algn="ctr" eaLnBrk="0" hangingPunct="0">
              <a:defRPr/>
            </a:pPr>
            <a:r>
              <a:rPr lang="cs-CZ" sz="4000" dirty="0">
                <a:ln w="12700" cap="rnd">
                  <a:solidFill>
                    <a:srgbClr val="FFFF00"/>
                  </a:solidFill>
                  <a:miter lim="800000"/>
                </a:ln>
                <a:solidFill>
                  <a:srgbClr val="CC0066"/>
                </a:solidFill>
                <a:effectLst>
                  <a:outerShdw blurRad="38100" dist="38100" dir="2700000" algn="tl">
                    <a:srgbClr val="000000">
                      <a:alpha val="43137"/>
                    </a:srgbClr>
                  </a:outerShdw>
                </a:effectLst>
                <a:latin typeface="Mongolian Baiti" pitchFamily="66" charset="0"/>
                <a:cs typeface="Mongolian Baiti" pitchFamily="66" charset="0"/>
              </a:rPr>
              <a:t>SK Štětí</a:t>
            </a:r>
            <a:endParaRPr lang="cs-CZ" sz="3200" dirty="0">
              <a:ln w="12700" cap="rnd">
                <a:solidFill>
                  <a:srgbClr val="FFFF00"/>
                </a:solidFill>
                <a:miter lim="800000"/>
              </a:ln>
              <a:solidFill>
                <a:srgbClr val="CC0066"/>
              </a:solidFill>
              <a:effectLst>
                <a:outerShdw blurRad="38100" dist="38100" dir="2700000" algn="tl">
                  <a:srgbClr val="000000">
                    <a:alpha val="43137"/>
                  </a:srgbClr>
                </a:outerShdw>
              </a:effectLst>
              <a:latin typeface="Mongolian Baiti" pitchFamily="66" charset="0"/>
              <a:cs typeface="Mongolian Baiti" pitchFamily="66" charset="0"/>
            </a:endParaRPr>
          </a:p>
        </p:txBody>
      </p:sp>
      <p:sp>
        <p:nvSpPr>
          <p:cNvPr id="12" name="TextovéPole 11"/>
          <p:cNvSpPr txBox="1"/>
          <p:nvPr/>
        </p:nvSpPr>
        <p:spPr>
          <a:xfrm>
            <a:off x="5359524" y="1387544"/>
            <a:ext cx="4752850" cy="707886"/>
          </a:xfrm>
          <a:prstGeom prst="rect">
            <a:avLst/>
          </a:prstGeom>
          <a:blipFill dpi="0" rotWithShape="1">
            <a:blip r:embed="rId6" cstate="print">
              <a:alphaModFix amt="20000"/>
            </a:blip>
            <a:srcRect/>
            <a:stretch>
              <a:fillRect/>
            </a:stretch>
          </a:blipFill>
          <a:ln>
            <a:solidFill>
              <a:schemeClr val="accent6">
                <a:lumMod val="75000"/>
              </a:schemeClr>
            </a:solidFill>
          </a:ln>
          <a:effectLst>
            <a:outerShdw blurRad="50800" dist="38100" dir="8100000" algn="tr" rotWithShape="0">
              <a:schemeClr val="bg1">
                <a:alpha val="40000"/>
              </a:schemeClr>
            </a:outerShdw>
          </a:effectLst>
        </p:spPr>
        <p:txBody>
          <a:bodyPr wrap="square" anchor="ctr" anchorCtr="0">
            <a:spAutoFit/>
          </a:bodyPr>
          <a:lstStyle/>
          <a:p>
            <a:pPr algn="ctr">
              <a:defRPr/>
            </a:pPr>
            <a:r>
              <a:rPr lang="cs-CZ" sz="2000" dirty="0">
                <a:ln w="0">
                  <a:noFill/>
                </a:ln>
                <a:solidFill>
                  <a:srgbClr val="008000"/>
                </a:solidFill>
                <a:effectLst>
                  <a:outerShdw blurRad="38100" dist="50800" sx="1000" sy="1000" algn="ctr" rotWithShape="0">
                    <a:schemeClr val="accent3">
                      <a:lumMod val="95000"/>
                    </a:schemeClr>
                  </a:outerShdw>
                </a:effectLst>
                <a:latin typeface="Rockwell" pitchFamily="18" charset="0"/>
                <a:ea typeface="MS Mincho" pitchFamily="49" charset="-128"/>
              </a:rPr>
              <a:t>Sezóna   2013/2014  </a:t>
            </a:r>
            <a:r>
              <a:rPr lang="cs-CZ" sz="2000" dirty="0" smtClean="0">
                <a:ln w="0">
                  <a:noFill/>
                </a:ln>
                <a:solidFill>
                  <a:srgbClr val="008000"/>
                </a:solidFill>
                <a:effectLst>
                  <a:outerShdw blurRad="38100" dist="50800" sx="1000" sy="1000" algn="ctr" rotWithShape="0">
                    <a:schemeClr val="accent3">
                      <a:lumMod val="95000"/>
                    </a:schemeClr>
                  </a:outerShdw>
                </a:effectLst>
                <a:latin typeface="Rockwell" pitchFamily="18" charset="0"/>
                <a:ea typeface="MS Mincho" pitchFamily="49" charset="-128"/>
              </a:rPr>
              <a:t>Ústecký přebor Podzim 2014</a:t>
            </a:r>
            <a:endParaRPr lang="cs-CZ" sz="2000" dirty="0">
              <a:ln w="0">
                <a:noFill/>
              </a:ln>
              <a:solidFill>
                <a:srgbClr val="008000"/>
              </a:solidFill>
              <a:effectLst>
                <a:outerShdw blurRad="38100" dist="50800" sx="1000" sy="1000" algn="ctr" rotWithShape="0">
                  <a:schemeClr val="accent3">
                    <a:lumMod val="95000"/>
                  </a:schemeClr>
                </a:outerShdw>
              </a:effectLst>
              <a:latin typeface="Rockwell" pitchFamily="18" charset="0"/>
              <a:ea typeface="MS Mincho" pitchFamily="49" charset="-128"/>
            </a:endParaRPr>
          </a:p>
        </p:txBody>
      </p:sp>
      <p:sp>
        <p:nvSpPr>
          <p:cNvPr id="11274" name="TextovéPole 13"/>
          <p:cNvSpPr txBox="1">
            <a:spLocks noChangeArrowheads="1"/>
          </p:cNvSpPr>
          <p:nvPr/>
        </p:nvSpPr>
        <p:spPr bwMode="auto">
          <a:xfrm>
            <a:off x="5287516" y="6869113"/>
            <a:ext cx="4606925" cy="369887"/>
          </a:xfrm>
          <a:prstGeom prst="rect">
            <a:avLst/>
          </a:prstGeom>
          <a:noFill/>
          <a:ln w="9525">
            <a:noFill/>
            <a:miter lim="800000"/>
            <a:headEnd/>
            <a:tailEnd/>
          </a:ln>
        </p:spPr>
        <p:txBody>
          <a:bodyPr>
            <a:spAutoFit/>
          </a:bodyPr>
          <a:lstStyle/>
          <a:p>
            <a:pPr algn="ctr"/>
            <a:r>
              <a:rPr lang="cs-CZ" sz="1800" dirty="0"/>
              <a:t>www.stetimondifotbal.cz</a:t>
            </a:r>
          </a:p>
        </p:txBody>
      </p:sp>
      <p:sp>
        <p:nvSpPr>
          <p:cNvPr id="16" name="TextovéPole 15"/>
          <p:cNvSpPr txBox="1"/>
          <p:nvPr/>
        </p:nvSpPr>
        <p:spPr>
          <a:xfrm>
            <a:off x="5359524" y="2251348"/>
            <a:ext cx="4752528" cy="1969770"/>
          </a:xfrm>
          <a:prstGeom prst="rect">
            <a:avLst/>
          </a:prstGeom>
          <a:blipFill dpi="0" rotWithShape="1">
            <a:blip r:embed="rId7" cstate="print">
              <a:alphaModFix amt="89000"/>
            </a:blip>
            <a:srcRect/>
            <a:stretch>
              <a:fillRect/>
            </a:stretch>
          </a:blipFill>
          <a:ln w="0" cmpd="sng">
            <a:solidFill>
              <a:schemeClr val="tx1"/>
            </a:solidFill>
          </a:ln>
          <a:effectLst/>
          <a:scene3d>
            <a:camera prst="orthographicFront"/>
            <a:lightRig rig="threePt" dir="t"/>
          </a:scene3d>
          <a:sp3d extrusionH="76200" contourW="12700" prstMaterial="plastic">
            <a:extrusionClr>
              <a:schemeClr val="bg1"/>
            </a:extrusionClr>
            <a:contourClr>
              <a:schemeClr val="bg1"/>
            </a:contourClr>
          </a:sp3d>
        </p:spPr>
        <p:txBody>
          <a:bodyPr wrap="square">
            <a:spAutoFit/>
            <a:sp3d contourW="12700">
              <a:contourClr>
                <a:schemeClr val="bg1"/>
              </a:contourClr>
            </a:sp3d>
          </a:bodyPr>
          <a:lstStyle/>
          <a:p>
            <a:pPr algn="ctr">
              <a:defRPr/>
            </a:pPr>
            <a:r>
              <a:rPr lang="cs-CZ" sz="5400" dirty="0" smtClean="0">
                <a:ln w="0">
                  <a:solidFill>
                    <a:schemeClr val="tx1"/>
                  </a:solidFill>
                </a:ln>
                <a:latin typeface="Arial Black" pitchFamily="34" charset="0"/>
                <a:ea typeface="Ebrima" pitchFamily="2" charset="0"/>
                <a:cs typeface="Arial" pitchFamily="34" charset="0"/>
              </a:rPr>
              <a:t>13.9.2014</a:t>
            </a:r>
            <a:endParaRPr lang="cs-CZ" sz="5400" dirty="0">
              <a:ln w="0">
                <a:solidFill>
                  <a:schemeClr val="tx1"/>
                </a:solidFill>
              </a:ln>
              <a:latin typeface="Arial Black" pitchFamily="34" charset="0"/>
              <a:ea typeface="Ebrima" pitchFamily="2" charset="0"/>
              <a:cs typeface="Arial" pitchFamily="34" charset="0"/>
            </a:endParaRPr>
          </a:p>
          <a:p>
            <a:pPr algn="ctr">
              <a:defRPr/>
            </a:pPr>
            <a:r>
              <a:rPr lang="cs-CZ" sz="3200" dirty="0">
                <a:ln w="0">
                  <a:solidFill>
                    <a:schemeClr val="tx1"/>
                  </a:solidFill>
                </a:ln>
                <a:latin typeface="Arial Black" pitchFamily="34" charset="0"/>
                <a:ea typeface="Ebrima" pitchFamily="2" charset="0"/>
                <a:cs typeface="Arial" pitchFamily="34" charset="0"/>
              </a:rPr>
              <a:t>Sobota</a:t>
            </a:r>
          </a:p>
          <a:p>
            <a:pPr algn="ctr">
              <a:defRPr/>
            </a:pPr>
            <a:r>
              <a:rPr lang="cs-CZ" sz="3600" dirty="0" smtClean="0">
                <a:ln w="0">
                  <a:solidFill>
                    <a:schemeClr val="tx1"/>
                  </a:solidFill>
                </a:ln>
                <a:latin typeface="Arial Black" pitchFamily="34" charset="0"/>
                <a:ea typeface="Ebrima" pitchFamily="2" charset="0"/>
                <a:cs typeface="Arial" pitchFamily="34" charset="0"/>
              </a:rPr>
              <a:t>6.kolo</a:t>
            </a:r>
            <a:r>
              <a:rPr lang="cs-CZ" sz="2400" dirty="0" smtClean="0">
                <a:ln w="0">
                  <a:solidFill>
                    <a:schemeClr val="tx1"/>
                  </a:solidFill>
                </a:ln>
                <a:latin typeface="Arial Black" pitchFamily="34" charset="0"/>
                <a:ea typeface="Ebrima" pitchFamily="2" charset="0"/>
                <a:cs typeface="Arial" pitchFamily="34" charset="0"/>
              </a:rPr>
              <a:t>(4.hrací)</a:t>
            </a:r>
            <a:r>
              <a:rPr lang="cs-CZ" sz="1400" dirty="0" smtClean="0">
                <a:ln w="0">
                  <a:solidFill>
                    <a:schemeClr val="tx1"/>
                  </a:solidFill>
                </a:ln>
                <a:latin typeface="Arial Black" pitchFamily="34" charset="0"/>
                <a:ea typeface="Ebrima" pitchFamily="2" charset="0"/>
                <a:cs typeface="Arial" pitchFamily="34" charset="0"/>
              </a:rPr>
              <a:t> </a:t>
            </a:r>
            <a:r>
              <a:rPr lang="cs-CZ" sz="3600" dirty="0" smtClean="0">
                <a:ln w="0">
                  <a:solidFill>
                    <a:schemeClr val="tx1"/>
                  </a:solidFill>
                </a:ln>
                <a:latin typeface="Arial Black" pitchFamily="34" charset="0"/>
                <a:ea typeface="Ebrima" pitchFamily="2" charset="0"/>
                <a:cs typeface="Arial" pitchFamily="34" charset="0"/>
              </a:rPr>
              <a:t>–10:15</a:t>
            </a:r>
            <a:endParaRPr lang="cs-CZ" sz="4000" dirty="0">
              <a:ln w="0">
                <a:solidFill>
                  <a:schemeClr val="tx1"/>
                </a:solidFill>
              </a:ln>
              <a:latin typeface="Arial Black" pitchFamily="34" charset="0"/>
              <a:ea typeface="Ebrima" pitchFamily="2" charset="0"/>
              <a:cs typeface="Arial" pitchFamily="34" charset="0"/>
            </a:endParaRPr>
          </a:p>
        </p:txBody>
      </p:sp>
      <p:sp>
        <p:nvSpPr>
          <p:cNvPr id="14" name="TextovéPole 12"/>
          <p:cNvSpPr txBox="1">
            <a:spLocks noChangeArrowheads="1"/>
          </p:cNvSpPr>
          <p:nvPr/>
        </p:nvSpPr>
        <p:spPr bwMode="auto">
          <a:xfrm>
            <a:off x="8310116" y="4539239"/>
            <a:ext cx="15843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cs-CZ"/>
            </a:defPPr>
            <a:lvl1pPr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1pPr>
            <a:lvl2pPr marL="4556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2pPr>
            <a:lvl3pPr marL="9128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3pPr>
            <a:lvl4pPr marL="13700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4pPr>
            <a:lvl5pPr marL="18272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5pPr>
            <a:lvl6pPr marL="2286000" algn="l" defTabSz="914400" rtl="0" eaLnBrk="1" latinLnBrk="0" hangingPunct="1">
              <a:defRPr sz="1200" b="1" kern="1200">
                <a:solidFill>
                  <a:schemeClr val="tx1"/>
                </a:solidFill>
                <a:latin typeface="Arial Rounded MT Bold" panose="020F0704030504030204" pitchFamily="34" charset="0"/>
                <a:ea typeface="+mn-ea"/>
                <a:cs typeface="+mn-cs"/>
              </a:defRPr>
            </a:lvl6pPr>
            <a:lvl7pPr marL="2743200" algn="l" defTabSz="914400" rtl="0" eaLnBrk="1" latinLnBrk="0" hangingPunct="1">
              <a:defRPr sz="1200" b="1" kern="1200">
                <a:solidFill>
                  <a:schemeClr val="tx1"/>
                </a:solidFill>
                <a:latin typeface="Arial Rounded MT Bold" panose="020F0704030504030204" pitchFamily="34" charset="0"/>
                <a:ea typeface="+mn-ea"/>
                <a:cs typeface="+mn-cs"/>
              </a:defRPr>
            </a:lvl7pPr>
            <a:lvl8pPr marL="3200400" algn="l" defTabSz="914400" rtl="0" eaLnBrk="1" latinLnBrk="0" hangingPunct="1">
              <a:defRPr sz="1200" b="1" kern="1200">
                <a:solidFill>
                  <a:schemeClr val="tx1"/>
                </a:solidFill>
                <a:latin typeface="Arial Rounded MT Bold" panose="020F0704030504030204" pitchFamily="34" charset="0"/>
                <a:ea typeface="+mn-ea"/>
                <a:cs typeface="+mn-cs"/>
              </a:defRPr>
            </a:lvl8pPr>
            <a:lvl9pPr marL="3657600" algn="l" defTabSz="914400" rtl="0" eaLnBrk="1" latinLnBrk="0" hangingPunct="1">
              <a:defRPr sz="1200" b="1" kern="1200">
                <a:solidFill>
                  <a:schemeClr val="tx1"/>
                </a:solidFill>
                <a:latin typeface="Arial Rounded MT Bold" panose="020F0704030504030204" pitchFamily="34" charset="0"/>
                <a:ea typeface="+mn-ea"/>
                <a:cs typeface="+mn-cs"/>
              </a:defRPr>
            </a:lvl9pPr>
          </a:lstStyle>
          <a:p>
            <a:pPr algn="ctr"/>
            <a:r>
              <a:rPr lang="cs-CZ" altLang="cs-CZ" sz="5400" u="none">
                <a:latin typeface="Arial Black" panose="020B0A04020102020204" pitchFamily="34" charset="0"/>
              </a:rPr>
              <a:t> </a:t>
            </a:r>
            <a:r>
              <a:rPr lang="cs-CZ" altLang="cs-CZ" sz="5400" u="none" smtClean="0">
                <a:latin typeface="Arial Black" panose="020B0A04020102020204" pitchFamily="34" charset="0"/>
              </a:rPr>
              <a:t>5:0</a:t>
            </a:r>
            <a:endParaRPr lang="cs-CZ" altLang="cs-CZ" sz="5400" u="none" dirty="0">
              <a:latin typeface="Arial Black" panose="020B0A04020102020204"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0" name="Text Box 18191"/>
          <p:cNvSpPr txBox="1">
            <a:spLocks noChangeArrowheads="1"/>
          </p:cNvSpPr>
          <p:nvPr/>
        </p:nvSpPr>
        <p:spPr bwMode="auto">
          <a:xfrm>
            <a:off x="6367463" y="666750"/>
            <a:ext cx="184150" cy="615950"/>
          </a:xfrm>
          <a:prstGeom prst="rect">
            <a:avLst/>
          </a:prstGeom>
          <a:noFill/>
          <a:ln w="9525">
            <a:noFill/>
            <a:miter lim="800000"/>
            <a:headEnd/>
            <a:tailEnd/>
          </a:ln>
        </p:spPr>
        <p:txBody>
          <a:bodyPr wrap="none" lIns="91425" tIns="45713" rIns="91425" bIns="45713">
            <a:spAutoFit/>
          </a:bodyPr>
          <a:lstStyle/>
          <a:p>
            <a:endParaRPr lang="cs-CZ" sz="1800">
              <a:solidFill>
                <a:srgbClr val="000000"/>
              </a:solidFill>
              <a:latin typeface="Arial Black" pitchFamily="34" charset="0"/>
            </a:endParaRPr>
          </a:p>
          <a:p>
            <a:endParaRPr lang="cs-CZ" sz="1600">
              <a:solidFill>
                <a:srgbClr val="000000"/>
              </a:solidFill>
              <a:latin typeface="Gill Sans Ultra Bold" pitchFamily="34" charset="-18"/>
            </a:endParaRPr>
          </a:p>
        </p:txBody>
      </p:sp>
      <p:sp>
        <p:nvSpPr>
          <p:cNvPr id="9" name="Obdélník 8"/>
          <p:cNvSpPr/>
          <p:nvPr/>
        </p:nvSpPr>
        <p:spPr>
          <a:xfrm>
            <a:off x="174948" y="163116"/>
            <a:ext cx="4464496" cy="707886"/>
          </a:xfrm>
          <a:prstGeom prst="rect">
            <a:avLst/>
          </a:prstGeom>
          <a:blipFill dpi="0" rotWithShape="1">
            <a:blip r:embed="rId3" cstate="print">
              <a:alphaModFix amt="37000"/>
            </a:blip>
            <a:srcRect/>
            <a:stretch>
              <a:fillRect t="-1000"/>
            </a:stretch>
          </a:blipFill>
        </p:spPr>
        <p:txBody>
          <a:bodyPr wrap="square" lIns="91440" tIns="45720" rIns="91440" bIns="45720">
            <a:spAutoFit/>
          </a:bodyPr>
          <a:lstStyle/>
          <a:p>
            <a:pPr algn="ctr"/>
            <a:r>
              <a:rPr lang="cs-CZ" sz="2000" b="1" cap="none" spc="0" dirty="0" smtClean="0">
                <a:ln w="31550" cmpd="sng">
                  <a:noFill/>
                  <a:prstDash val="solid"/>
                </a:ln>
                <a:solidFill>
                  <a:srgbClr val="339966"/>
                </a:solidFill>
                <a:effectLst>
                  <a:outerShdw blurRad="41275" dist="12700" dir="12000000" algn="tl" rotWithShape="0">
                    <a:schemeClr val="tx1">
                      <a:lumMod val="95000"/>
                      <a:lumOff val="5000"/>
                      <a:alpha val="40000"/>
                    </a:schemeClr>
                  </a:outerShdw>
                </a:effectLst>
                <a:latin typeface="Arial" pitchFamily="34" charset="0"/>
                <a:ea typeface="Gungsuh" pitchFamily="18" charset="-127"/>
                <a:cs typeface="Arial" pitchFamily="34" charset="0"/>
              </a:rPr>
              <a:t>Po zápase v Rumburku trenérům ani hráčům do zpěvu nebylo</a:t>
            </a:r>
            <a:r>
              <a:rPr lang="cs-CZ" sz="2000" b="1" cap="none" spc="0" dirty="0" smtClean="0">
                <a:ln w="31550" cmpd="sng">
                  <a:noFill/>
                  <a:prstDash val="solid"/>
                </a:ln>
                <a:effectLst>
                  <a:outerShdw blurRad="41275" dist="12700" dir="12000000" algn="tl" rotWithShape="0">
                    <a:schemeClr val="tx1">
                      <a:lumMod val="95000"/>
                      <a:lumOff val="5000"/>
                      <a:alpha val="40000"/>
                    </a:schemeClr>
                  </a:outerShdw>
                </a:effectLst>
                <a:latin typeface="Arial" pitchFamily="34" charset="0"/>
                <a:ea typeface="Gungsuh" pitchFamily="18" charset="-127"/>
                <a:cs typeface="Arial" pitchFamily="34" charset="0"/>
              </a:rPr>
              <a:t> </a:t>
            </a:r>
            <a:endParaRPr lang="cs-CZ" sz="2000" b="1" cap="none" spc="0" dirty="0">
              <a:ln w="31550" cmpd="sng">
                <a:noFill/>
                <a:prstDash val="solid"/>
              </a:ln>
              <a:effectLst>
                <a:outerShdw blurRad="41275" dist="12700" dir="12000000" algn="tl" rotWithShape="0">
                  <a:schemeClr val="tx1">
                    <a:lumMod val="95000"/>
                    <a:lumOff val="5000"/>
                    <a:alpha val="40000"/>
                  </a:schemeClr>
                </a:outerShdw>
              </a:effectLst>
              <a:latin typeface="Arial" pitchFamily="34" charset="0"/>
              <a:ea typeface="Gungsuh" pitchFamily="18" charset="-127"/>
              <a:cs typeface="Arial" pitchFamily="34" charset="0"/>
            </a:endParaRPr>
          </a:p>
        </p:txBody>
      </p:sp>
      <p:sp>
        <p:nvSpPr>
          <p:cNvPr id="12" name="TextovéPole 11"/>
          <p:cNvSpPr txBox="1"/>
          <p:nvPr/>
        </p:nvSpPr>
        <p:spPr>
          <a:xfrm>
            <a:off x="174948" y="1027213"/>
            <a:ext cx="4320480" cy="3908762"/>
          </a:xfrm>
          <a:prstGeom prst="rect">
            <a:avLst/>
          </a:prstGeom>
          <a:noFill/>
        </p:spPr>
        <p:txBody>
          <a:bodyPr wrap="square" rtlCol="0">
            <a:spAutoFit/>
          </a:bodyPr>
          <a:lstStyle/>
          <a:p>
            <a:r>
              <a:rPr lang="cs-CZ" sz="1800" u="sng" dirty="0" smtClean="0">
                <a:latin typeface="Arial Black" pitchFamily="34" charset="0"/>
              </a:rPr>
              <a:t>Josef Vinš – trenér </a:t>
            </a:r>
            <a:r>
              <a:rPr lang="cs-CZ" sz="1800" u="sng" dirty="0" err="1" smtClean="0">
                <a:latin typeface="Arial Black" pitchFamily="34" charset="0"/>
              </a:rPr>
              <a:t>Štětí</a:t>
            </a:r>
            <a:endParaRPr lang="cs-CZ" sz="1800" u="sng" dirty="0" smtClean="0">
              <a:latin typeface="Arial Black" pitchFamily="34" charset="0"/>
            </a:endParaRPr>
          </a:p>
          <a:p>
            <a:r>
              <a:rPr lang="cs-CZ" sz="1400" dirty="0" smtClean="0">
                <a:latin typeface="Bookman Old Style" pitchFamily="18" charset="0"/>
              </a:rPr>
              <a:t>hráči si myslí, že hráli divizi a v kraji jim to bude stačit. Upozorňoval jsem je na standardní situace a rychlonohého útočníka. </a:t>
            </a:r>
          </a:p>
          <a:p>
            <a:r>
              <a:rPr lang="cs-CZ" sz="1600" u="sng" dirty="0" smtClean="0">
                <a:latin typeface="Arial Black" pitchFamily="34" charset="0"/>
              </a:rPr>
              <a:t>Vladimír Frey – předseda SK </a:t>
            </a:r>
            <a:r>
              <a:rPr lang="cs-CZ" sz="1600" u="sng" dirty="0" err="1" smtClean="0">
                <a:latin typeface="Arial Black" pitchFamily="34" charset="0"/>
              </a:rPr>
              <a:t>Štětí</a:t>
            </a:r>
            <a:r>
              <a:rPr lang="cs-CZ" sz="1600" u="sng" dirty="0" smtClean="0">
                <a:latin typeface="Arial Black" pitchFamily="34" charset="0"/>
              </a:rPr>
              <a:t>  </a:t>
            </a:r>
            <a:r>
              <a:rPr lang="cs-CZ" sz="1400" dirty="0" smtClean="0">
                <a:latin typeface="Bookman Old Style" pitchFamily="18" charset="0"/>
              </a:rPr>
              <a:t>naše mužstvo bez pohybu, soupeř nebyl vůbec těžký, ale naši hráči působili ještě hůře,pouze </a:t>
            </a:r>
            <a:r>
              <a:rPr lang="cs-CZ" sz="1400" dirty="0" err="1" smtClean="0">
                <a:latin typeface="Bookman Old Style" pitchFamily="18" charset="0"/>
              </a:rPr>
              <a:t>Šmidrkal</a:t>
            </a:r>
            <a:r>
              <a:rPr lang="cs-CZ" sz="1400" dirty="0" smtClean="0">
                <a:latin typeface="Bookman Old Style" pitchFamily="18" charset="0"/>
              </a:rPr>
              <a:t>, </a:t>
            </a:r>
            <a:r>
              <a:rPr lang="cs-CZ" sz="1400" dirty="0" err="1" smtClean="0">
                <a:latin typeface="Bookman Old Style" pitchFamily="18" charset="0"/>
              </a:rPr>
              <a:t>Belák</a:t>
            </a:r>
            <a:r>
              <a:rPr lang="cs-CZ" sz="1400" dirty="0" smtClean="0">
                <a:latin typeface="Bookman Old Style" pitchFamily="18" charset="0"/>
              </a:rPr>
              <a:t>, </a:t>
            </a:r>
            <a:r>
              <a:rPr lang="cs-CZ" sz="1400" dirty="0" err="1" smtClean="0">
                <a:latin typeface="Bookman Old Style" pitchFamily="18" charset="0"/>
              </a:rPr>
              <a:t>Kucler</a:t>
            </a:r>
            <a:r>
              <a:rPr lang="cs-CZ" sz="1400" dirty="0" smtClean="0">
                <a:latin typeface="Bookman Old Style" pitchFamily="18" charset="0"/>
              </a:rPr>
              <a:t> snesou trochu přísnější měřítko </a:t>
            </a:r>
          </a:p>
          <a:p>
            <a:r>
              <a:rPr lang="cs-CZ" sz="1600" u="sng" dirty="0" smtClean="0"/>
              <a:t>Trenér Rumburku Rákosník</a:t>
            </a:r>
          </a:p>
          <a:p>
            <a:r>
              <a:rPr lang="cs-CZ" sz="1400" dirty="0" err="1" smtClean="0">
                <a:latin typeface="Bookman Old Style" pitchFamily="18" charset="0"/>
              </a:rPr>
              <a:t>Štětí</a:t>
            </a:r>
            <a:r>
              <a:rPr lang="cs-CZ" sz="1400" dirty="0" smtClean="0">
                <a:latin typeface="Bookman Old Style" pitchFamily="18" charset="0"/>
              </a:rPr>
              <a:t> bylo </a:t>
            </a:r>
            <a:r>
              <a:rPr lang="cs-CZ" sz="1400" dirty="0" err="1" smtClean="0">
                <a:latin typeface="Bookman Old Style" pitchFamily="18" charset="0"/>
              </a:rPr>
              <a:t>fotbalovější</a:t>
            </a:r>
            <a:r>
              <a:rPr lang="cs-CZ" sz="1400" dirty="0" smtClean="0">
                <a:latin typeface="Bookman Old Style" pitchFamily="18" charset="0"/>
              </a:rPr>
              <a:t>. Ale na naší straně byla zase velká bojovnost a vůle po vítězství. Hráči se přesvědčili, že při správném přístupu se dá hrát s každým," dodal Rákosník.</a:t>
            </a:r>
          </a:p>
          <a:p>
            <a:endParaRPr lang="cs-CZ" sz="1600" b="0" dirty="0" smtClean="0">
              <a:latin typeface="Bookman Old Style" pitchFamily="18" charset="0"/>
            </a:endParaRPr>
          </a:p>
        </p:txBody>
      </p:sp>
      <p:pic>
        <p:nvPicPr>
          <p:cNvPr id="2" name="Picture 62"/>
          <p:cNvPicPr>
            <a:picLocks noChangeAspect="1" noChangeArrowheads="1"/>
          </p:cNvPicPr>
          <p:nvPr/>
        </p:nvPicPr>
        <p:blipFill>
          <a:blip r:embed="rId4" cstate="print"/>
          <a:srcRect/>
          <a:stretch>
            <a:fillRect/>
          </a:stretch>
        </p:blipFill>
        <p:spPr bwMode="auto">
          <a:xfrm>
            <a:off x="751012" y="4699620"/>
            <a:ext cx="3024336" cy="1800200"/>
          </a:xfrm>
          <a:prstGeom prst="rect">
            <a:avLst/>
          </a:prstGeom>
          <a:noFill/>
          <a:ln w="9525">
            <a:noFill/>
            <a:miter lim="800000"/>
            <a:headEnd/>
            <a:tailEnd/>
          </a:ln>
        </p:spPr>
      </p:pic>
      <p:sp>
        <p:nvSpPr>
          <p:cNvPr id="8" name="TextovéPole 7"/>
          <p:cNvSpPr txBox="1"/>
          <p:nvPr/>
        </p:nvSpPr>
        <p:spPr>
          <a:xfrm>
            <a:off x="1039044" y="6715844"/>
            <a:ext cx="2232248" cy="276999"/>
          </a:xfrm>
          <a:prstGeom prst="rect">
            <a:avLst/>
          </a:prstGeom>
          <a:solidFill>
            <a:schemeClr val="accent1">
              <a:lumMod val="40000"/>
              <a:lumOff val="60000"/>
            </a:schemeClr>
          </a:solidFill>
        </p:spPr>
        <p:txBody>
          <a:bodyPr wrap="square" rtlCol="0">
            <a:spAutoFit/>
          </a:bodyPr>
          <a:lstStyle/>
          <a:p>
            <a:pPr algn="ctr"/>
            <a:r>
              <a:rPr lang="cs-CZ" dirty="0" err="1" smtClean="0"/>
              <a:t>Rumburk</a:t>
            </a:r>
            <a:r>
              <a:rPr lang="cs-CZ" dirty="0" smtClean="0"/>
              <a:t>-</a:t>
            </a:r>
            <a:r>
              <a:rPr lang="cs-CZ" dirty="0" err="1" smtClean="0"/>
              <a:t>Štětí</a:t>
            </a:r>
            <a:r>
              <a:rPr lang="cs-CZ" dirty="0" smtClean="0"/>
              <a:t>  6.9.2014</a:t>
            </a:r>
            <a:endParaRPr lang="cs-CZ" dirty="0"/>
          </a:p>
        </p:txBody>
      </p:sp>
      <p:graphicFrame>
        <p:nvGraphicFramePr>
          <p:cNvPr id="15" name="Tabulka 14"/>
          <p:cNvGraphicFramePr>
            <a:graphicFrameLocks noGrp="1"/>
          </p:cNvGraphicFramePr>
          <p:nvPr/>
        </p:nvGraphicFramePr>
        <p:xfrm>
          <a:off x="5575548" y="163116"/>
          <a:ext cx="4464496" cy="3939540"/>
        </p:xfrm>
        <a:graphic>
          <a:graphicData uri="http://schemas.openxmlformats.org/drawingml/2006/table">
            <a:tbl>
              <a:tblPr/>
              <a:tblGrid>
                <a:gridCol w="1225687">
                  <a:extLst>
                    <a:ext uri="{9D8B030D-6E8A-4147-A177-3AD203B41FA5}">
                      <a16:colId xmlns:a16="http://schemas.microsoft.com/office/drawing/2014/main" val="20000"/>
                    </a:ext>
                  </a:extLst>
                </a:gridCol>
                <a:gridCol w="1827843">
                  <a:extLst>
                    <a:ext uri="{9D8B030D-6E8A-4147-A177-3AD203B41FA5}">
                      <a16:colId xmlns:a16="http://schemas.microsoft.com/office/drawing/2014/main" val="20001"/>
                    </a:ext>
                  </a:extLst>
                </a:gridCol>
                <a:gridCol w="627096">
                  <a:extLst>
                    <a:ext uri="{9D8B030D-6E8A-4147-A177-3AD203B41FA5}">
                      <a16:colId xmlns:a16="http://schemas.microsoft.com/office/drawing/2014/main" val="20002"/>
                    </a:ext>
                  </a:extLst>
                </a:gridCol>
                <a:gridCol w="783870">
                  <a:extLst>
                    <a:ext uri="{9D8B030D-6E8A-4147-A177-3AD203B41FA5}">
                      <a16:colId xmlns:a16="http://schemas.microsoft.com/office/drawing/2014/main" val="20003"/>
                    </a:ext>
                  </a:extLst>
                </a:gridCol>
              </a:tblGrid>
              <a:tr h="193639">
                <a:tc gridSpan="4">
                  <a:txBody>
                    <a:bodyPr/>
                    <a:lstStyle/>
                    <a:p>
                      <a:pPr algn="ctr" fontAlgn="ctr"/>
                      <a:r>
                        <a:rPr lang="cs-CZ" sz="1400" b="1" i="0" u="none" strike="noStrike" dirty="0">
                          <a:solidFill>
                            <a:srgbClr val="009900"/>
                          </a:solidFill>
                          <a:latin typeface="Calibri"/>
                        </a:rPr>
                        <a:t>Výsledky Ústeckého přeboru starších a mladších žáků</a:t>
                      </a:r>
                      <a:endParaRPr lang="cs-CZ" sz="1100" b="1" i="0" u="none" strike="noStrike" dirty="0">
                        <a:solidFill>
                          <a:srgbClr val="009900"/>
                        </a:solidFill>
                        <a:latin typeface="Calibri"/>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88520">
                <a:tc gridSpan="2">
                  <a:txBody>
                    <a:bodyPr/>
                    <a:lstStyle/>
                    <a:p>
                      <a:pPr algn="ctr" fontAlgn="b"/>
                      <a:r>
                        <a:rPr lang="cs-CZ" sz="1400" b="0" i="0" u="none" strike="noStrike">
                          <a:solidFill>
                            <a:srgbClr val="009900"/>
                          </a:solidFill>
                          <a:latin typeface="Arial" pitchFamily="34" charset="0"/>
                          <a:cs typeface="Arial" pitchFamily="34" charset="0"/>
                        </a:rPr>
                        <a:t> </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hMerge="1">
                  <a:txBody>
                    <a:bodyPr/>
                    <a:lstStyle/>
                    <a:p>
                      <a:endParaRPr lang="cs-CZ"/>
                    </a:p>
                  </a:txBody>
                  <a:tcPr/>
                </a:tc>
                <a:tc>
                  <a:txBody>
                    <a:bodyPr/>
                    <a:lstStyle/>
                    <a:p>
                      <a:pPr algn="ctr" fontAlgn="ctr"/>
                      <a:r>
                        <a:rPr lang="cs-CZ" sz="800" b="1" i="0" u="none" strike="noStrike" dirty="0">
                          <a:solidFill>
                            <a:srgbClr val="009900"/>
                          </a:solidFill>
                          <a:effectLst>
                            <a:outerShdw blurRad="38100" dist="38100" dir="2700000" algn="tl">
                              <a:srgbClr val="000000">
                                <a:alpha val="43137"/>
                              </a:srgbClr>
                            </a:outerShdw>
                          </a:effectLst>
                          <a:latin typeface="Calibri"/>
                        </a:rPr>
                        <a:t>Starší</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dirty="0">
                          <a:solidFill>
                            <a:srgbClr val="009900"/>
                          </a:solidFill>
                          <a:effectLst>
                            <a:outerShdw blurRad="38100" dist="38100" dir="2700000" algn="tl">
                              <a:srgbClr val="000000">
                                <a:alpha val="43137"/>
                              </a:srgbClr>
                            </a:outerShdw>
                          </a:effectLst>
                          <a:latin typeface="Calibri"/>
                        </a:rPr>
                        <a:t>Mladší</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88520">
                <a:tc gridSpan="2">
                  <a:txBody>
                    <a:bodyPr/>
                    <a:lstStyle/>
                    <a:p>
                      <a:pPr algn="ctr" fontAlgn="ctr"/>
                      <a:r>
                        <a:rPr lang="cs-CZ" sz="1400" b="1" i="0" u="none" strike="noStrike" dirty="0">
                          <a:solidFill>
                            <a:srgbClr val="000000"/>
                          </a:solidFill>
                          <a:latin typeface="Arial" pitchFamily="34" charset="0"/>
                          <a:cs typeface="Arial" pitchFamily="34" charset="0"/>
                        </a:rPr>
                        <a:t>5. kolo 07.09.2014</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a:txBody>
                    <a:bodyPr/>
                    <a:lstStyle/>
                    <a:p>
                      <a:pPr algn="ctr" fontAlgn="ctr"/>
                      <a:r>
                        <a:rPr lang="cs-CZ" sz="800" b="1" i="0" u="none" strike="noStrike" dirty="0">
                          <a:solidFill>
                            <a:srgbClr val="153E96"/>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Calibri"/>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88520">
                <a:tc>
                  <a:txBody>
                    <a:bodyPr/>
                    <a:lstStyle/>
                    <a:p>
                      <a:pPr algn="ctr" fontAlgn="ctr"/>
                      <a:r>
                        <a:rPr lang="cs-CZ" sz="1200" b="1" i="0" u="none" strike="noStrike" dirty="0" err="1">
                          <a:solidFill>
                            <a:srgbClr val="000000"/>
                          </a:solidFill>
                          <a:latin typeface="Arial" pitchFamily="34" charset="0"/>
                          <a:cs typeface="Arial" pitchFamily="34" charset="0"/>
                        </a:rPr>
                        <a:t>T.Kadaň</a:t>
                      </a:r>
                      <a:endParaRPr lang="cs-CZ" sz="1200" b="1" i="0" u="none" strike="noStrike" dirty="0">
                        <a:solidFill>
                          <a:srgbClr val="000000"/>
                        </a:solidFill>
                        <a:latin typeface="Arial" pitchFamily="34" charset="0"/>
                        <a:cs typeface="Arial" pitchFamily="34" charset="0"/>
                      </a:endParaRP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err="1">
                          <a:solidFill>
                            <a:srgbClr val="000000"/>
                          </a:solidFill>
                          <a:latin typeface="Arial" pitchFamily="34" charset="0"/>
                          <a:cs typeface="Arial" pitchFamily="34" charset="0"/>
                        </a:rPr>
                        <a:t>Brozany</a:t>
                      </a:r>
                      <a:endParaRPr lang="cs-CZ" sz="12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smtClean="0">
                          <a:solidFill>
                            <a:srgbClr val="000000"/>
                          </a:solidFill>
                          <a:latin typeface="Arial" pitchFamily="34" charset="0"/>
                          <a:cs typeface="Arial" pitchFamily="34" charset="0"/>
                        </a:rPr>
                        <a:t>2:3</a:t>
                      </a:r>
                      <a:r>
                        <a:rPr lang="cs-CZ" sz="1200" b="1" i="0" u="none" strike="noStrike" dirty="0">
                          <a:solidFill>
                            <a:srgbClr val="000000"/>
                          </a:solidFill>
                          <a:latin typeface="Arial" pitchFamily="34" charset="0"/>
                          <a:cs typeface="Arial"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pitchFamily="34" charset="0"/>
                          <a:cs typeface="Arial" pitchFamily="34" charset="0"/>
                        </a:rPr>
                        <a:t>0:4(0:2)</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88520">
                <a:tc>
                  <a:txBody>
                    <a:bodyPr/>
                    <a:lstStyle/>
                    <a:p>
                      <a:pPr algn="ctr" fontAlgn="ctr"/>
                      <a:r>
                        <a:rPr lang="cs-CZ" sz="1200" b="1" i="0" u="none" strike="noStrike">
                          <a:solidFill>
                            <a:srgbClr val="000000"/>
                          </a:solidFill>
                          <a:latin typeface="Arial" pitchFamily="34" charset="0"/>
                          <a:cs typeface="Arial" pitchFamily="34" charset="0"/>
                        </a:rPr>
                        <a:t>Štětí</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pitchFamily="34" charset="0"/>
                          <a:cs typeface="Arial" pitchFamily="34" charset="0"/>
                        </a:rPr>
                        <a:t>Litvínov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pitchFamily="34" charset="0"/>
                          <a:cs typeface="Arial" pitchFamily="34" charset="0"/>
                        </a:rPr>
                        <a:t> </a:t>
                      </a:r>
                      <a:r>
                        <a:rPr lang="cs-CZ" sz="1200" b="1" i="0" u="none" strike="noStrike" dirty="0" smtClean="0">
                          <a:solidFill>
                            <a:srgbClr val="000000"/>
                          </a:solidFill>
                          <a:latin typeface="Arial" pitchFamily="34" charset="0"/>
                          <a:cs typeface="Arial" pitchFamily="34" charset="0"/>
                        </a:rPr>
                        <a:t>1:18</a:t>
                      </a:r>
                      <a:endParaRPr lang="cs-CZ" sz="12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pitchFamily="34" charset="0"/>
                          <a:cs typeface="Arial" pitchFamily="34" charset="0"/>
                        </a:rPr>
                        <a:t>3:6(1:2)</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85201">
                <a:tc>
                  <a:txBody>
                    <a:bodyPr/>
                    <a:lstStyle/>
                    <a:p>
                      <a:pPr algn="ctr" fontAlgn="ctr"/>
                      <a:r>
                        <a:rPr lang="cs-CZ" sz="1200" b="1" i="0" u="none" strike="noStrike">
                          <a:solidFill>
                            <a:srgbClr val="000000"/>
                          </a:solidFill>
                          <a:latin typeface="Arial" pitchFamily="34" charset="0"/>
                          <a:cs typeface="Arial" pitchFamily="34" charset="0"/>
                        </a:rPr>
                        <a:t>Žatec</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pitchFamily="34" charset="0"/>
                          <a:cs typeface="Arial" pitchFamily="34" charset="0"/>
                        </a:rPr>
                        <a:t>Litoměřice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pitchFamily="34" charset="0"/>
                          <a:cs typeface="Arial" pitchFamily="34" charset="0"/>
                        </a:rPr>
                        <a:t> </a:t>
                      </a:r>
                      <a:r>
                        <a:rPr lang="cs-CZ" sz="1200" b="1" i="0" u="none" strike="noStrike" dirty="0" smtClean="0">
                          <a:solidFill>
                            <a:srgbClr val="000000"/>
                          </a:solidFill>
                          <a:latin typeface="Arial" pitchFamily="34" charset="0"/>
                          <a:cs typeface="Arial" pitchFamily="34" charset="0"/>
                        </a:rPr>
                        <a:t>0:7</a:t>
                      </a:r>
                      <a:endParaRPr lang="cs-CZ" sz="12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pitchFamily="34" charset="0"/>
                          <a:cs typeface="Arial" pitchFamily="34" charset="0"/>
                        </a:rPr>
                        <a:t>1:2 </a:t>
                      </a:r>
                      <a:r>
                        <a:rPr lang="cs-CZ" sz="1200" b="1" i="0" u="none" strike="noStrike" dirty="0" err="1">
                          <a:solidFill>
                            <a:srgbClr val="000000"/>
                          </a:solidFill>
                          <a:latin typeface="Arial" pitchFamily="34" charset="0"/>
                          <a:cs typeface="Arial" pitchFamily="34" charset="0"/>
                        </a:rPr>
                        <a:t>np</a:t>
                      </a:r>
                      <a:endParaRPr lang="cs-CZ" sz="12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88520">
                <a:tc>
                  <a:txBody>
                    <a:bodyPr/>
                    <a:lstStyle/>
                    <a:p>
                      <a:pPr algn="ctr" fontAlgn="ctr"/>
                      <a:r>
                        <a:rPr lang="cs-CZ" sz="1200" b="1" i="0" u="none" strike="noStrike">
                          <a:solidFill>
                            <a:srgbClr val="000000"/>
                          </a:solidFill>
                          <a:latin typeface="Arial" pitchFamily="34" charset="0"/>
                          <a:cs typeface="Arial" pitchFamily="34" charset="0"/>
                        </a:rPr>
                        <a:t>Ervěnice</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pitchFamily="34" charset="0"/>
                          <a:cs typeface="Arial" pitchFamily="34" charset="0"/>
                        </a:rPr>
                        <a:t>Bílina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pitchFamily="34" charset="0"/>
                          <a:cs typeface="Arial" pitchFamily="34" charset="0"/>
                        </a:rPr>
                        <a:t> </a:t>
                      </a:r>
                      <a:r>
                        <a:rPr lang="cs-CZ" sz="1200" b="1" i="0" u="none" strike="noStrike" dirty="0" smtClean="0">
                          <a:solidFill>
                            <a:srgbClr val="000000"/>
                          </a:solidFill>
                          <a:latin typeface="Arial" pitchFamily="34" charset="0"/>
                          <a:cs typeface="Arial" pitchFamily="34" charset="0"/>
                        </a:rPr>
                        <a:t>3:2 PK</a:t>
                      </a:r>
                      <a:endParaRPr lang="cs-CZ" sz="12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pitchFamily="34" charset="0"/>
                          <a:cs typeface="Arial" pitchFamily="34" charset="0"/>
                        </a:rPr>
                        <a:t>8:1(5:0)</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88520">
                <a:tc>
                  <a:txBody>
                    <a:bodyPr/>
                    <a:lstStyle/>
                    <a:p>
                      <a:pPr algn="ctr" fontAlgn="ctr"/>
                      <a:r>
                        <a:rPr lang="cs-CZ" sz="1200" b="1" i="0" u="none" strike="noStrike">
                          <a:solidFill>
                            <a:srgbClr val="000000"/>
                          </a:solidFill>
                          <a:latin typeface="Arial" pitchFamily="34" charset="0"/>
                          <a:cs typeface="Arial" pitchFamily="34" charset="0"/>
                        </a:rPr>
                        <a:t>FC Chomutov</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pitchFamily="34" charset="0"/>
                          <a:cs typeface="Arial" pitchFamily="34" charset="0"/>
                        </a:rPr>
                        <a:t>Louny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smtClean="0">
                          <a:solidFill>
                            <a:srgbClr val="000000"/>
                          </a:solidFill>
                          <a:latin typeface="Arial" pitchFamily="34" charset="0"/>
                          <a:cs typeface="Arial" pitchFamily="34" charset="0"/>
                        </a:rPr>
                        <a:t>1:0</a:t>
                      </a:r>
                      <a:r>
                        <a:rPr lang="cs-CZ" sz="1200" b="1" i="0" u="none" strike="noStrike" dirty="0">
                          <a:solidFill>
                            <a:srgbClr val="000000"/>
                          </a:solidFill>
                          <a:latin typeface="Arial" pitchFamily="34" charset="0"/>
                          <a:cs typeface="Arial"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pitchFamily="34" charset="0"/>
                          <a:cs typeface="Arial" pitchFamily="34" charset="0"/>
                        </a:rPr>
                        <a:t>0:10(0:7)</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88520">
                <a:tc>
                  <a:txBody>
                    <a:bodyPr/>
                    <a:lstStyle/>
                    <a:p>
                      <a:pPr algn="ctr" fontAlgn="ctr"/>
                      <a:r>
                        <a:rPr lang="cs-CZ" sz="1200" b="1" i="0" u="none" strike="noStrike">
                          <a:solidFill>
                            <a:srgbClr val="000000"/>
                          </a:solidFill>
                          <a:latin typeface="Arial" pitchFamily="34" charset="0"/>
                          <a:cs typeface="Arial" pitchFamily="34" charset="0"/>
                        </a:rPr>
                        <a:t>Jun.Děčín</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pitchFamily="34" charset="0"/>
                          <a:cs typeface="Arial" pitchFamily="34" charset="0"/>
                        </a:rPr>
                        <a:t>Neštěmice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pitchFamily="34" charset="0"/>
                          <a:cs typeface="Arial" pitchFamily="34" charset="0"/>
                        </a:rPr>
                        <a:t> </a:t>
                      </a:r>
                      <a:r>
                        <a:rPr lang="cs-CZ" sz="1200" b="1" i="0" u="none" strike="noStrike" dirty="0" smtClean="0">
                          <a:solidFill>
                            <a:srgbClr val="000000"/>
                          </a:solidFill>
                          <a:latin typeface="Arial" pitchFamily="34" charset="0"/>
                          <a:cs typeface="Arial" pitchFamily="34" charset="0"/>
                        </a:rPr>
                        <a:t>4:2</a:t>
                      </a:r>
                      <a:endParaRPr lang="cs-CZ" sz="12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pitchFamily="34" charset="0"/>
                          <a:cs typeface="Arial" pitchFamily="34" charset="0"/>
                        </a:rPr>
                        <a:t>3:10(0:7)</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88520">
                <a:tc>
                  <a:txBody>
                    <a:bodyPr/>
                    <a:lstStyle/>
                    <a:p>
                      <a:pPr algn="ctr" fontAlgn="ctr"/>
                      <a:r>
                        <a:rPr lang="cs-CZ" sz="1200" b="1" i="0" u="none" strike="noStrike">
                          <a:solidFill>
                            <a:srgbClr val="000000"/>
                          </a:solidFill>
                          <a:latin typeface="Arial" pitchFamily="34" charset="0"/>
                          <a:cs typeface="Arial" pitchFamily="34" charset="0"/>
                        </a:rPr>
                        <a:t>Krupka</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pitchFamily="34" charset="0"/>
                          <a:cs typeface="Arial" pitchFamily="34" charset="0"/>
                        </a:rPr>
                        <a:t>FŠ Most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smtClean="0">
                          <a:solidFill>
                            <a:srgbClr val="000000"/>
                          </a:solidFill>
                          <a:latin typeface="Arial" pitchFamily="34" charset="0"/>
                          <a:cs typeface="Arial" pitchFamily="34" charset="0"/>
                        </a:rPr>
                        <a:t>2:4</a:t>
                      </a:r>
                      <a:r>
                        <a:rPr lang="cs-CZ" sz="1200" b="1" i="0" u="none" strike="noStrike" dirty="0">
                          <a:solidFill>
                            <a:srgbClr val="000000"/>
                          </a:solidFill>
                          <a:latin typeface="Arial" pitchFamily="34" charset="0"/>
                          <a:cs typeface="Arial"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pitchFamily="34" charset="0"/>
                          <a:cs typeface="Arial" pitchFamily="34" charset="0"/>
                        </a:rPr>
                        <a:t>0:1(0:0)</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88520">
                <a:tc>
                  <a:txBody>
                    <a:bodyPr/>
                    <a:lstStyle/>
                    <a:p>
                      <a:pPr algn="ctr" fontAlgn="ctr"/>
                      <a:r>
                        <a:rPr lang="cs-CZ" sz="1200" b="1" i="0" u="none" strike="noStrike">
                          <a:solidFill>
                            <a:srgbClr val="000000"/>
                          </a:solidFill>
                          <a:latin typeface="Arial" pitchFamily="34" charset="0"/>
                          <a:cs typeface="Arial" pitchFamily="34" charset="0"/>
                        </a:rPr>
                        <a:t>Litvínov B</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Arial" pitchFamily="34" charset="0"/>
                          <a:cs typeface="Arial" pitchFamily="34" charset="0"/>
                        </a:rPr>
                        <a:t>SK Roudnice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pitchFamily="34" charset="0"/>
                          <a:cs typeface="Arial" pitchFamily="34" charset="0"/>
                        </a:rPr>
                        <a:t> </a:t>
                      </a:r>
                      <a:r>
                        <a:rPr lang="cs-CZ" sz="1200" b="1" i="0" u="none" strike="noStrike" dirty="0" smtClean="0">
                          <a:solidFill>
                            <a:srgbClr val="000000"/>
                          </a:solidFill>
                          <a:latin typeface="Arial" pitchFamily="34" charset="0"/>
                          <a:cs typeface="Arial" pitchFamily="34" charset="0"/>
                        </a:rPr>
                        <a:t>2:3 PK</a:t>
                      </a:r>
                      <a:endParaRPr lang="cs-CZ" sz="12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pitchFamily="34" charset="0"/>
                          <a:cs typeface="Arial" pitchFamily="34" charset="0"/>
                        </a:rPr>
                        <a:t>2:8(0:3)</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88520">
                <a:tc gridSpan="2">
                  <a:txBody>
                    <a:bodyPr/>
                    <a:lstStyle/>
                    <a:p>
                      <a:pPr algn="ctr" fontAlgn="ctr"/>
                      <a:r>
                        <a:rPr lang="cs-CZ" sz="1200" b="1" i="0" u="none" strike="noStrike">
                          <a:solidFill>
                            <a:srgbClr val="000000"/>
                          </a:solidFill>
                          <a:latin typeface="Arial" pitchFamily="34" charset="0"/>
                          <a:cs typeface="Arial" pitchFamily="34" charset="0"/>
                        </a:rPr>
                        <a:t>1. kolo 10.09.2014</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a:txBody>
                    <a:bodyPr/>
                    <a:lstStyle/>
                    <a:p>
                      <a:pPr algn="ctr" fontAlgn="ctr"/>
                      <a:r>
                        <a:rPr lang="cs-CZ" sz="1200" b="1" i="0" u="none" strike="noStrike">
                          <a:solidFill>
                            <a:srgbClr val="153E96"/>
                          </a:solidFill>
                          <a:latin typeface="Arial" pitchFamily="34" charset="0"/>
                          <a:cs typeface="Arial"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latin typeface="Arial" pitchFamily="34" charset="0"/>
                          <a:cs typeface="Arial" pitchFamily="34" charset="0"/>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1"/>
                  </a:ext>
                </a:extLst>
              </a:tr>
              <a:tr h="153516">
                <a:tc>
                  <a:txBody>
                    <a:bodyPr/>
                    <a:lstStyle/>
                    <a:p>
                      <a:pPr algn="ctr" fontAlgn="ctr"/>
                      <a:r>
                        <a:rPr lang="cs-CZ" sz="1200" b="1" i="0" u="none" strike="noStrike">
                          <a:solidFill>
                            <a:srgbClr val="000000"/>
                          </a:solidFill>
                          <a:latin typeface="Arial" pitchFamily="34" charset="0"/>
                          <a:cs typeface="Arial" pitchFamily="34" charset="0"/>
                        </a:rPr>
                        <a:t>Litoměřice</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err="1">
                          <a:solidFill>
                            <a:srgbClr val="000000"/>
                          </a:solidFill>
                          <a:latin typeface="Arial" pitchFamily="34" charset="0"/>
                          <a:cs typeface="Arial" pitchFamily="34" charset="0"/>
                        </a:rPr>
                        <a:t>Brozany</a:t>
                      </a:r>
                      <a:endParaRPr lang="cs-CZ" sz="12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latin typeface="Arial" pitchFamily="34" charset="0"/>
                          <a:cs typeface="Arial" pitchFamily="34" charset="0"/>
                        </a:rPr>
                        <a:t> </a:t>
                      </a:r>
                      <a:r>
                        <a:rPr lang="cs-CZ" sz="1200" b="1" i="0" u="none" strike="noStrike" dirty="0" smtClean="0">
                          <a:solidFill>
                            <a:srgbClr val="000000"/>
                          </a:solidFill>
                          <a:latin typeface="Arial" pitchFamily="34" charset="0"/>
                          <a:cs typeface="Arial" pitchFamily="34" charset="0"/>
                        </a:rPr>
                        <a:t>2:1 PK</a:t>
                      </a:r>
                      <a:endParaRPr lang="cs-CZ" sz="12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smtClean="0">
                          <a:solidFill>
                            <a:srgbClr val="000000"/>
                          </a:solidFill>
                          <a:latin typeface="Arial" pitchFamily="34" charset="0"/>
                          <a:cs typeface="Arial" pitchFamily="34" charset="0"/>
                        </a:rPr>
                        <a:t>3:4  PK</a:t>
                      </a:r>
                      <a:r>
                        <a:rPr lang="cs-CZ" sz="1200" b="1" i="0" u="none" strike="noStrike" dirty="0">
                          <a:solidFill>
                            <a:srgbClr val="000000"/>
                          </a:solidFill>
                          <a:latin typeface="Arial" pitchFamily="34" charset="0"/>
                          <a:cs typeface="Arial" pitchFamily="34" charset="0"/>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2"/>
                  </a:ext>
                </a:extLst>
              </a:tr>
              <a:tr h="88520">
                <a:tc>
                  <a:txBody>
                    <a:bodyPr/>
                    <a:lstStyle/>
                    <a:p>
                      <a:pPr algn="ctr" fontAlgn="ctr"/>
                      <a:r>
                        <a:rPr lang="cs-CZ" sz="1200" b="1" i="0" u="none" strike="noStrike">
                          <a:solidFill>
                            <a:srgbClr val="000000"/>
                          </a:solidFill>
                          <a:latin typeface="Arial" pitchFamily="34" charset="0"/>
                          <a:cs typeface="Arial" pitchFamily="34" charset="0"/>
                        </a:rPr>
                        <a:t>Litvínov</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pitchFamily="34" charset="0"/>
                          <a:cs typeface="Arial" pitchFamily="34" charset="0"/>
                        </a:rPr>
                        <a:t>Bílina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latin typeface="Arial" pitchFamily="34" charset="0"/>
                          <a:cs typeface="Arial" pitchFamily="34" charset="0"/>
                        </a:rPr>
                        <a:t> </a:t>
                      </a:r>
                      <a:r>
                        <a:rPr lang="cs-CZ" sz="1200" b="1" i="0" u="none" strike="noStrike" dirty="0" smtClean="0">
                          <a:solidFill>
                            <a:srgbClr val="000000"/>
                          </a:solidFill>
                          <a:latin typeface="Arial" pitchFamily="34" charset="0"/>
                          <a:cs typeface="Arial" pitchFamily="34" charset="0"/>
                        </a:rPr>
                        <a:t>7:0</a:t>
                      </a:r>
                      <a:endParaRPr lang="cs-CZ" sz="12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smtClean="0">
                          <a:solidFill>
                            <a:srgbClr val="000000"/>
                          </a:solidFill>
                          <a:latin typeface="Arial" pitchFamily="34" charset="0"/>
                          <a:cs typeface="Arial" pitchFamily="34" charset="0"/>
                        </a:rPr>
                        <a:t>6:3</a:t>
                      </a:r>
                      <a:r>
                        <a:rPr lang="cs-CZ" sz="1200" b="1" i="0" u="none" strike="noStrike" dirty="0">
                          <a:solidFill>
                            <a:srgbClr val="000000"/>
                          </a:solidFill>
                          <a:latin typeface="Arial" pitchFamily="34" charset="0"/>
                          <a:cs typeface="Arial" pitchFamily="34" charset="0"/>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3"/>
                  </a:ext>
                </a:extLst>
              </a:tr>
              <a:tr h="88520">
                <a:tc>
                  <a:txBody>
                    <a:bodyPr/>
                    <a:lstStyle/>
                    <a:p>
                      <a:pPr algn="ctr" fontAlgn="ctr"/>
                      <a:r>
                        <a:rPr lang="cs-CZ" sz="1200" b="1" i="0" u="none" strike="noStrike">
                          <a:solidFill>
                            <a:srgbClr val="000000"/>
                          </a:solidFill>
                          <a:latin typeface="Arial" pitchFamily="34" charset="0"/>
                          <a:cs typeface="Arial" pitchFamily="34" charset="0"/>
                        </a:rPr>
                        <a:t>T.Kadaň</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pitchFamily="34" charset="0"/>
                          <a:cs typeface="Arial" pitchFamily="34" charset="0"/>
                        </a:rPr>
                        <a:t>Louny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smtClean="0">
                          <a:solidFill>
                            <a:srgbClr val="000000"/>
                          </a:solidFill>
                          <a:latin typeface="Arial" pitchFamily="34" charset="0"/>
                          <a:cs typeface="Arial" pitchFamily="34" charset="0"/>
                        </a:rPr>
                        <a:t>0:4</a:t>
                      </a:r>
                      <a:r>
                        <a:rPr lang="cs-CZ" sz="1200" b="1" i="0" u="none" strike="noStrike" dirty="0">
                          <a:solidFill>
                            <a:srgbClr val="000000"/>
                          </a:solidFill>
                          <a:latin typeface="Arial" pitchFamily="34" charset="0"/>
                          <a:cs typeface="Arial"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smtClean="0">
                          <a:solidFill>
                            <a:srgbClr val="000000"/>
                          </a:solidFill>
                          <a:latin typeface="Arial" pitchFamily="34" charset="0"/>
                          <a:cs typeface="Arial" pitchFamily="34" charset="0"/>
                        </a:rPr>
                        <a:t>0:7</a:t>
                      </a:r>
                      <a:r>
                        <a:rPr lang="cs-CZ" sz="1200" b="1" i="0" u="none" strike="noStrike" dirty="0">
                          <a:solidFill>
                            <a:srgbClr val="000000"/>
                          </a:solidFill>
                          <a:latin typeface="Arial" pitchFamily="34" charset="0"/>
                          <a:cs typeface="Arial" pitchFamily="34" charset="0"/>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4"/>
                  </a:ext>
                </a:extLst>
              </a:tr>
              <a:tr h="88520">
                <a:tc>
                  <a:txBody>
                    <a:bodyPr/>
                    <a:lstStyle/>
                    <a:p>
                      <a:pPr algn="ctr" fontAlgn="ctr"/>
                      <a:r>
                        <a:rPr lang="cs-CZ" sz="1200" b="1" i="0" u="none" strike="noStrike">
                          <a:solidFill>
                            <a:srgbClr val="000000"/>
                          </a:solidFill>
                          <a:latin typeface="Arial" pitchFamily="34" charset="0"/>
                          <a:cs typeface="Arial" pitchFamily="34" charset="0"/>
                        </a:rPr>
                        <a:t>Štětí</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pitchFamily="34" charset="0"/>
                          <a:cs typeface="Arial" pitchFamily="34" charset="0"/>
                        </a:rPr>
                        <a:t>Neštěmice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smtClean="0">
                          <a:solidFill>
                            <a:srgbClr val="000000"/>
                          </a:solidFill>
                          <a:latin typeface="Arial" pitchFamily="34" charset="0"/>
                          <a:cs typeface="Arial" pitchFamily="34" charset="0"/>
                        </a:rPr>
                        <a:t>0:11</a:t>
                      </a:r>
                      <a:r>
                        <a:rPr lang="cs-CZ" sz="1200" b="1" i="0" u="none" strike="noStrike" dirty="0">
                          <a:solidFill>
                            <a:srgbClr val="000000"/>
                          </a:solidFill>
                          <a:latin typeface="Arial" pitchFamily="34" charset="0"/>
                          <a:cs typeface="Arial"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smtClean="0">
                          <a:solidFill>
                            <a:srgbClr val="000000"/>
                          </a:solidFill>
                          <a:latin typeface="Arial" pitchFamily="34" charset="0"/>
                          <a:cs typeface="Arial" pitchFamily="34" charset="0"/>
                        </a:rPr>
                        <a:t>4:5 PK</a:t>
                      </a:r>
                      <a:r>
                        <a:rPr lang="cs-CZ" sz="1200" b="1" i="0" u="none" strike="noStrike" dirty="0">
                          <a:solidFill>
                            <a:srgbClr val="000000"/>
                          </a:solidFill>
                          <a:latin typeface="Arial" pitchFamily="34" charset="0"/>
                          <a:cs typeface="Arial" pitchFamily="34" charset="0"/>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5"/>
                  </a:ext>
                </a:extLst>
              </a:tr>
              <a:tr h="88520">
                <a:tc>
                  <a:txBody>
                    <a:bodyPr/>
                    <a:lstStyle/>
                    <a:p>
                      <a:pPr algn="ctr" fontAlgn="ctr"/>
                      <a:r>
                        <a:rPr lang="cs-CZ" sz="1200" b="1" i="0" u="none" strike="noStrike">
                          <a:solidFill>
                            <a:srgbClr val="000000"/>
                          </a:solidFill>
                          <a:latin typeface="Arial" pitchFamily="34" charset="0"/>
                          <a:cs typeface="Arial" pitchFamily="34" charset="0"/>
                        </a:rPr>
                        <a:t>Žatec</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pitchFamily="34" charset="0"/>
                          <a:cs typeface="Arial" pitchFamily="34" charset="0"/>
                        </a:rPr>
                        <a:t>FŠ Most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smtClean="0">
                          <a:solidFill>
                            <a:srgbClr val="000000"/>
                          </a:solidFill>
                          <a:latin typeface="Arial" pitchFamily="34" charset="0"/>
                          <a:cs typeface="Arial" pitchFamily="34" charset="0"/>
                        </a:rPr>
                        <a:t>1:17</a:t>
                      </a:r>
                      <a:r>
                        <a:rPr lang="cs-CZ" sz="1200" b="1" i="0" u="none" strike="noStrike" dirty="0">
                          <a:solidFill>
                            <a:srgbClr val="000000"/>
                          </a:solidFill>
                          <a:latin typeface="Arial" pitchFamily="34" charset="0"/>
                          <a:cs typeface="Arial"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latin typeface="Arial" pitchFamily="34" charset="0"/>
                          <a:cs typeface="Arial" pitchFamily="34" charset="0"/>
                        </a:rPr>
                        <a:t> </a:t>
                      </a:r>
                      <a:r>
                        <a:rPr lang="cs-CZ" sz="1200" b="1" i="0" u="none" strike="noStrike" dirty="0" smtClean="0">
                          <a:solidFill>
                            <a:srgbClr val="000000"/>
                          </a:solidFill>
                          <a:latin typeface="Arial" pitchFamily="34" charset="0"/>
                          <a:cs typeface="Arial" pitchFamily="34" charset="0"/>
                        </a:rPr>
                        <a:t>6:3</a:t>
                      </a:r>
                      <a:endParaRPr lang="cs-CZ" sz="12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6"/>
                  </a:ext>
                </a:extLst>
              </a:tr>
              <a:tr h="88520">
                <a:tc>
                  <a:txBody>
                    <a:bodyPr/>
                    <a:lstStyle/>
                    <a:p>
                      <a:pPr algn="ctr" fontAlgn="ctr"/>
                      <a:r>
                        <a:rPr lang="cs-CZ" sz="1200" b="1" i="0" u="none" strike="noStrike">
                          <a:solidFill>
                            <a:srgbClr val="000000"/>
                          </a:solidFill>
                          <a:latin typeface="Arial" pitchFamily="34" charset="0"/>
                          <a:cs typeface="Arial" pitchFamily="34" charset="0"/>
                        </a:rPr>
                        <a:t>Ervěnice</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pitchFamily="34" charset="0"/>
                          <a:cs typeface="Arial" pitchFamily="34" charset="0"/>
                        </a:rPr>
                        <a:t>SK Roudnice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smtClean="0">
                          <a:solidFill>
                            <a:srgbClr val="000000"/>
                          </a:solidFill>
                          <a:latin typeface="Arial" pitchFamily="34" charset="0"/>
                          <a:cs typeface="Arial" pitchFamily="34" charset="0"/>
                        </a:rPr>
                        <a:t>2:3</a:t>
                      </a:r>
                      <a:r>
                        <a:rPr lang="cs-CZ" sz="1200" b="1" i="0" u="none" strike="noStrike" dirty="0">
                          <a:solidFill>
                            <a:srgbClr val="000000"/>
                          </a:solidFill>
                          <a:latin typeface="Arial" pitchFamily="34" charset="0"/>
                          <a:cs typeface="Arial"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latin typeface="Arial" pitchFamily="34" charset="0"/>
                          <a:cs typeface="Arial" pitchFamily="34" charset="0"/>
                        </a:rPr>
                        <a:t> </a:t>
                      </a:r>
                      <a:r>
                        <a:rPr lang="cs-CZ" sz="1200" b="1" i="0" u="none" strike="noStrike" dirty="0" smtClean="0">
                          <a:solidFill>
                            <a:srgbClr val="000000"/>
                          </a:solidFill>
                          <a:latin typeface="Arial" pitchFamily="34" charset="0"/>
                          <a:cs typeface="Arial" pitchFamily="34" charset="0"/>
                        </a:rPr>
                        <a:t>2:7</a:t>
                      </a:r>
                      <a:endParaRPr lang="cs-CZ" sz="12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7"/>
                  </a:ext>
                </a:extLst>
              </a:tr>
              <a:tr h="88520">
                <a:tc>
                  <a:txBody>
                    <a:bodyPr/>
                    <a:lstStyle/>
                    <a:p>
                      <a:pPr algn="ctr" fontAlgn="ctr"/>
                      <a:r>
                        <a:rPr lang="cs-CZ" sz="1200" b="1" i="0" u="none" strike="noStrike">
                          <a:solidFill>
                            <a:srgbClr val="000000"/>
                          </a:solidFill>
                          <a:latin typeface="Arial" pitchFamily="34" charset="0"/>
                          <a:cs typeface="Arial" pitchFamily="34" charset="0"/>
                        </a:rPr>
                        <a:t>FC Chomutov</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pitchFamily="34" charset="0"/>
                          <a:cs typeface="Arial" pitchFamily="34" charset="0"/>
                        </a:rPr>
                        <a:t>Litvínov 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smtClean="0">
                          <a:solidFill>
                            <a:srgbClr val="000000"/>
                          </a:solidFill>
                          <a:latin typeface="Arial" pitchFamily="34" charset="0"/>
                          <a:cs typeface="Arial" pitchFamily="34" charset="0"/>
                        </a:rPr>
                        <a:t>1:5</a:t>
                      </a:r>
                      <a:r>
                        <a:rPr lang="cs-CZ" sz="1200" b="1" i="0" u="none" strike="noStrike" dirty="0">
                          <a:solidFill>
                            <a:srgbClr val="000000"/>
                          </a:solidFill>
                          <a:latin typeface="Arial" pitchFamily="34" charset="0"/>
                          <a:cs typeface="Arial"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latin typeface="Arial" pitchFamily="34" charset="0"/>
                          <a:cs typeface="Arial" pitchFamily="34" charset="0"/>
                        </a:rPr>
                        <a:t> </a:t>
                      </a:r>
                      <a:r>
                        <a:rPr lang="cs-CZ" sz="1200" b="1" i="0" u="none" strike="noStrike" dirty="0" smtClean="0">
                          <a:solidFill>
                            <a:srgbClr val="000000"/>
                          </a:solidFill>
                          <a:latin typeface="Arial" pitchFamily="34" charset="0"/>
                          <a:cs typeface="Arial" pitchFamily="34" charset="0"/>
                        </a:rPr>
                        <a:t>6:10</a:t>
                      </a:r>
                      <a:endParaRPr lang="cs-CZ" sz="12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8"/>
                  </a:ext>
                </a:extLst>
              </a:tr>
              <a:tr h="88520">
                <a:tc>
                  <a:txBody>
                    <a:bodyPr/>
                    <a:lstStyle/>
                    <a:p>
                      <a:pPr algn="ctr" fontAlgn="ctr"/>
                      <a:r>
                        <a:rPr lang="cs-CZ" sz="1200" b="1" i="0" u="none" strike="noStrike">
                          <a:solidFill>
                            <a:srgbClr val="000000"/>
                          </a:solidFill>
                          <a:latin typeface="Arial" pitchFamily="34" charset="0"/>
                          <a:cs typeface="Arial" pitchFamily="34" charset="0"/>
                        </a:rPr>
                        <a:t>Jun.Děčín</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pitchFamily="34" charset="0"/>
                          <a:cs typeface="Arial" pitchFamily="34" charset="0"/>
                        </a:rPr>
                        <a:t>Krupka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latin typeface="Arial" pitchFamily="34" charset="0"/>
                          <a:cs typeface="Arial" pitchFamily="34" charset="0"/>
                        </a:rPr>
                        <a:t> </a:t>
                      </a:r>
                      <a:r>
                        <a:rPr lang="cs-CZ" sz="1200" b="1" i="0" u="none" strike="noStrike" dirty="0" smtClean="0">
                          <a:solidFill>
                            <a:srgbClr val="000000"/>
                          </a:solidFill>
                          <a:latin typeface="Arial" pitchFamily="34" charset="0"/>
                          <a:cs typeface="Arial" pitchFamily="34" charset="0"/>
                        </a:rPr>
                        <a:t>8:2</a:t>
                      </a:r>
                      <a:endParaRPr lang="cs-CZ" sz="12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latin typeface="Arial" pitchFamily="34" charset="0"/>
                          <a:cs typeface="Arial" pitchFamily="34" charset="0"/>
                        </a:rPr>
                        <a:t> </a:t>
                      </a:r>
                      <a:r>
                        <a:rPr lang="cs-CZ" sz="1200" b="1" i="0" u="none" strike="noStrike" dirty="0" smtClean="0">
                          <a:solidFill>
                            <a:srgbClr val="000000"/>
                          </a:solidFill>
                          <a:latin typeface="Arial" pitchFamily="34" charset="0"/>
                          <a:cs typeface="Arial" pitchFamily="34" charset="0"/>
                        </a:rPr>
                        <a:t>6:2</a:t>
                      </a:r>
                      <a:endParaRPr lang="cs-CZ" sz="12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9"/>
                  </a:ext>
                </a:extLst>
              </a:tr>
            </a:tbl>
          </a:graphicData>
        </a:graphic>
      </p:graphicFrame>
      <p:sp>
        <p:nvSpPr>
          <p:cNvPr id="16" name="TextovéPole 15"/>
          <p:cNvSpPr txBox="1"/>
          <p:nvPr/>
        </p:nvSpPr>
        <p:spPr>
          <a:xfrm>
            <a:off x="5575548" y="4339580"/>
            <a:ext cx="4464496" cy="2523768"/>
          </a:xfrm>
          <a:prstGeom prst="rect">
            <a:avLst/>
          </a:prstGeom>
          <a:blipFill dpi="0" rotWithShape="1">
            <a:blip r:embed="rId5" cstate="print">
              <a:alphaModFix amt="48000"/>
            </a:blip>
            <a:srcRect/>
            <a:stretch>
              <a:fillRect/>
            </a:stretch>
          </a:blipFill>
        </p:spPr>
        <p:txBody>
          <a:bodyPr wrap="square" rtlCol="0">
            <a:spAutoFit/>
          </a:bodyPr>
          <a:lstStyle/>
          <a:p>
            <a:r>
              <a:rPr lang="cs-CZ" dirty="0" smtClean="0">
                <a:latin typeface="Bookman Old Style" pitchFamily="18" charset="0"/>
              </a:rPr>
              <a:t>       </a:t>
            </a:r>
            <a:r>
              <a:rPr lang="cs-CZ" sz="1600" dirty="0" smtClean="0">
                <a:latin typeface="Bookman Old Style" pitchFamily="18" charset="0"/>
              </a:rPr>
              <a:t>Mezi staršími žáky zatím vítězí Litvínov a FŠ Most. Louny poprvé prohráli . Ani jednou ještě nevyhrálo 5 mužstev. Naše mužstvo se hledá a je na posledním místě.</a:t>
            </a:r>
          </a:p>
          <a:p>
            <a:r>
              <a:rPr lang="cs-CZ" sz="1600" dirty="0" smtClean="0">
                <a:latin typeface="Bookman Old Style" pitchFamily="18" charset="0"/>
              </a:rPr>
              <a:t>      Mladším žákům vévodí Roudnice a Louny. </a:t>
            </a:r>
            <a:r>
              <a:rPr lang="cs-CZ" sz="1600" dirty="0" err="1" smtClean="0">
                <a:latin typeface="Bookman Old Style" pitchFamily="18" charset="0"/>
              </a:rPr>
              <a:t>Štětí</a:t>
            </a:r>
            <a:r>
              <a:rPr lang="cs-CZ" sz="1600" dirty="0" smtClean="0">
                <a:latin typeface="Bookman Old Style" pitchFamily="18" charset="0"/>
              </a:rPr>
              <a:t> patří mezi tříbodové.  Nehraje špatně a svojí sbírku určitě ještě rozšíří. </a:t>
            </a:r>
            <a:r>
              <a:rPr lang="cs-CZ" dirty="0" smtClean="0">
                <a:latin typeface="Bookman Old Style" pitchFamily="18" charset="0"/>
              </a:rPr>
              <a:t>     </a:t>
            </a:r>
          </a:p>
          <a:p>
            <a:r>
              <a:rPr lang="cs-CZ" sz="1400" dirty="0" smtClean="0">
                <a:latin typeface="Bookman Old Style" pitchFamily="18" charset="0"/>
              </a:rPr>
              <a:t>     </a:t>
            </a:r>
            <a:endParaRPr lang="cs-CZ" sz="1400" dirty="0">
              <a:latin typeface="Bookman Old Style" pitchFamily="18" charset="0"/>
            </a:endParaRPr>
          </a:p>
        </p:txBody>
      </p:sp>
      <p:pic>
        <p:nvPicPr>
          <p:cNvPr id="7170" name="Picture 95"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7171" name="Picture 94"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7172" name="Picture 93"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857250"/>
            <a:ext cx="904875" cy="228600"/>
          </a:xfrm>
          <a:prstGeom prst="rect">
            <a:avLst/>
          </a:prstGeom>
          <a:noFill/>
          <a:ln w="9525">
            <a:miter lim="800000"/>
            <a:headEnd/>
            <a:tailEnd/>
          </a:ln>
        </p:spPr>
      </p:pic>
      <p:pic>
        <p:nvPicPr>
          <p:cNvPr id="7173" name="Picture 92"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857250"/>
            <a:ext cx="904875" cy="228600"/>
          </a:xfrm>
          <a:prstGeom prst="rect">
            <a:avLst/>
          </a:prstGeom>
          <a:noFill/>
          <a:ln w="9525">
            <a:miter lim="800000"/>
            <a:headEnd/>
            <a:tailEnd/>
          </a:ln>
        </p:spPr>
      </p:pic>
      <p:pic>
        <p:nvPicPr>
          <p:cNvPr id="7174" name="Picture 91"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047750"/>
            <a:ext cx="904875" cy="228600"/>
          </a:xfrm>
          <a:prstGeom prst="rect">
            <a:avLst/>
          </a:prstGeom>
          <a:noFill/>
          <a:ln w="9525">
            <a:miter lim="800000"/>
            <a:headEnd/>
            <a:tailEnd/>
          </a:ln>
        </p:spPr>
      </p:pic>
      <p:pic>
        <p:nvPicPr>
          <p:cNvPr id="7175" name="Picture 90"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047750"/>
            <a:ext cx="904875" cy="228600"/>
          </a:xfrm>
          <a:prstGeom prst="rect">
            <a:avLst/>
          </a:prstGeom>
          <a:noFill/>
          <a:ln w="9525">
            <a:miter lim="800000"/>
            <a:headEnd/>
            <a:tailEnd/>
          </a:ln>
        </p:spPr>
      </p:pic>
      <p:pic>
        <p:nvPicPr>
          <p:cNvPr id="7176" name="Picture 89"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238250"/>
            <a:ext cx="904875" cy="228600"/>
          </a:xfrm>
          <a:prstGeom prst="rect">
            <a:avLst/>
          </a:prstGeom>
          <a:noFill/>
          <a:ln w="9525">
            <a:miter lim="800000"/>
            <a:headEnd/>
            <a:tailEnd/>
          </a:ln>
        </p:spPr>
      </p:pic>
      <p:pic>
        <p:nvPicPr>
          <p:cNvPr id="7177" name="Picture 88"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238250"/>
            <a:ext cx="904875" cy="228600"/>
          </a:xfrm>
          <a:prstGeom prst="rect">
            <a:avLst/>
          </a:prstGeom>
          <a:noFill/>
          <a:ln w="9525">
            <a:miter lim="800000"/>
            <a:headEnd/>
            <a:tailEnd/>
          </a:ln>
        </p:spPr>
      </p:pic>
      <p:pic>
        <p:nvPicPr>
          <p:cNvPr id="7178" name="Picture 87"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428750"/>
            <a:ext cx="904875" cy="228600"/>
          </a:xfrm>
          <a:prstGeom prst="rect">
            <a:avLst/>
          </a:prstGeom>
          <a:noFill/>
          <a:ln w="9525">
            <a:miter lim="800000"/>
            <a:headEnd/>
            <a:tailEnd/>
          </a:ln>
        </p:spPr>
      </p:pic>
      <p:pic>
        <p:nvPicPr>
          <p:cNvPr id="7179" name="Picture 86"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428750"/>
            <a:ext cx="904875" cy="228600"/>
          </a:xfrm>
          <a:prstGeom prst="rect">
            <a:avLst/>
          </a:prstGeom>
          <a:noFill/>
          <a:ln w="9525">
            <a:miter lim="800000"/>
            <a:headEnd/>
            <a:tailEnd/>
          </a:ln>
        </p:spPr>
      </p:pic>
      <p:pic>
        <p:nvPicPr>
          <p:cNvPr id="7180" name="Picture 85"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619250"/>
            <a:ext cx="904875" cy="228600"/>
          </a:xfrm>
          <a:prstGeom prst="rect">
            <a:avLst/>
          </a:prstGeom>
          <a:noFill/>
          <a:ln w="9525">
            <a:miter lim="800000"/>
            <a:headEnd/>
            <a:tailEnd/>
          </a:ln>
        </p:spPr>
      </p:pic>
      <p:pic>
        <p:nvPicPr>
          <p:cNvPr id="7181" name="Picture 84"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619250"/>
            <a:ext cx="904875" cy="228600"/>
          </a:xfrm>
          <a:prstGeom prst="rect">
            <a:avLst/>
          </a:prstGeom>
          <a:noFill/>
          <a:ln w="9525">
            <a:miter lim="800000"/>
            <a:headEnd/>
            <a:tailEnd/>
          </a:ln>
        </p:spPr>
      </p:pic>
      <p:pic>
        <p:nvPicPr>
          <p:cNvPr id="7182" name="Picture 83"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809750"/>
            <a:ext cx="904875" cy="228600"/>
          </a:xfrm>
          <a:prstGeom prst="rect">
            <a:avLst/>
          </a:prstGeom>
          <a:noFill/>
          <a:ln w="9525">
            <a:miter lim="800000"/>
            <a:headEnd/>
            <a:tailEnd/>
          </a:ln>
        </p:spPr>
      </p:pic>
      <p:pic>
        <p:nvPicPr>
          <p:cNvPr id="7183" name="Picture 82"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1809750"/>
            <a:ext cx="904875" cy="228600"/>
          </a:xfrm>
          <a:prstGeom prst="rect">
            <a:avLst/>
          </a:prstGeom>
          <a:noFill/>
          <a:ln w="9525">
            <a:miter lim="800000"/>
            <a:headEnd/>
            <a:tailEnd/>
          </a:ln>
        </p:spPr>
      </p:pic>
      <p:pic>
        <p:nvPicPr>
          <p:cNvPr id="7184" name="Picture 81"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000250"/>
            <a:ext cx="904875" cy="228600"/>
          </a:xfrm>
          <a:prstGeom prst="rect">
            <a:avLst/>
          </a:prstGeom>
          <a:noFill/>
          <a:ln w="9525">
            <a:miter lim="800000"/>
            <a:headEnd/>
            <a:tailEnd/>
          </a:ln>
        </p:spPr>
      </p:pic>
      <p:pic>
        <p:nvPicPr>
          <p:cNvPr id="7185" name="Picture 80"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000250"/>
            <a:ext cx="904875" cy="228600"/>
          </a:xfrm>
          <a:prstGeom prst="rect">
            <a:avLst/>
          </a:prstGeom>
          <a:noFill/>
          <a:ln w="9525">
            <a:miter lim="800000"/>
            <a:headEnd/>
            <a:tailEnd/>
          </a:ln>
        </p:spPr>
      </p:pic>
      <p:pic>
        <p:nvPicPr>
          <p:cNvPr id="7186" name="Picture 79"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190750"/>
            <a:ext cx="904875" cy="228600"/>
          </a:xfrm>
          <a:prstGeom prst="rect">
            <a:avLst/>
          </a:prstGeom>
          <a:noFill/>
          <a:ln w="9525">
            <a:miter lim="800000"/>
            <a:headEnd/>
            <a:tailEnd/>
          </a:ln>
        </p:spPr>
      </p:pic>
      <p:pic>
        <p:nvPicPr>
          <p:cNvPr id="7187" name="Picture 7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190750"/>
            <a:ext cx="904875" cy="228600"/>
          </a:xfrm>
          <a:prstGeom prst="rect">
            <a:avLst/>
          </a:prstGeom>
          <a:noFill/>
          <a:ln w="9525">
            <a:miter lim="800000"/>
            <a:headEnd/>
            <a:tailEnd/>
          </a:ln>
        </p:spPr>
      </p:pic>
      <p:pic>
        <p:nvPicPr>
          <p:cNvPr id="7188" name="Picture 7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381250"/>
            <a:ext cx="904875" cy="228600"/>
          </a:xfrm>
          <a:prstGeom prst="rect">
            <a:avLst/>
          </a:prstGeom>
          <a:noFill/>
          <a:ln w="9525">
            <a:miter lim="800000"/>
            <a:headEnd/>
            <a:tailEnd/>
          </a:ln>
        </p:spPr>
      </p:pic>
      <p:pic>
        <p:nvPicPr>
          <p:cNvPr id="7189" name="Picture 7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381250"/>
            <a:ext cx="904875" cy="228600"/>
          </a:xfrm>
          <a:prstGeom prst="rect">
            <a:avLst/>
          </a:prstGeom>
          <a:noFill/>
          <a:ln w="9525">
            <a:miter lim="800000"/>
            <a:headEnd/>
            <a:tailEnd/>
          </a:ln>
        </p:spPr>
      </p:pic>
      <p:pic>
        <p:nvPicPr>
          <p:cNvPr id="7190" name="Picture 7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571750"/>
            <a:ext cx="904875" cy="228600"/>
          </a:xfrm>
          <a:prstGeom prst="rect">
            <a:avLst/>
          </a:prstGeom>
          <a:noFill/>
          <a:ln w="9525">
            <a:miter lim="800000"/>
            <a:headEnd/>
            <a:tailEnd/>
          </a:ln>
        </p:spPr>
      </p:pic>
      <p:pic>
        <p:nvPicPr>
          <p:cNvPr id="7191" name="Picture 7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571750"/>
            <a:ext cx="904875" cy="228600"/>
          </a:xfrm>
          <a:prstGeom prst="rect">
            <a:avLst/>
          </a:prstGeom>
          <a:noFill/>
          <a:ln w="9525">
            <a:miter lim="800000"/>
            <a:headEnd/>
            <a:tailEnd/>
          </a:ln>
        </p:spPr>
      </p:pic>
      <p:pic>
        <p:nvPicPr>
          <p:cNvPr id="7192" name="Picture 7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3" name="Picture 7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4" name="Picture 71"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5" name="Picture 7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6" name="Picture 6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952750"/>
            <a:ext cx="904875" cy="230188"/>
          </a:xfrm>
          <a:prstGeom prst="rect">
            <a:avLst/>
          </a:prstGeom>
          <a:noFill/>
          <a:ln w="9525">
            <a:miter lim="800000"/>
            <a:headEnd/>
            <a:tailEnd/>
          </a:ln>
        </p:spPr>
      </p:pic>
      <p:pic>
        <p:nvPicPr>
          <p:cNvPr id="7197" name="Picture 6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952750"/>
            <a:ext cx="904875" cy="230188"/>
          </a:xfrm>
          <a:prstGeom prst="rect">
            <a:avLst/>
          </a:prstGeom>
          <a:noFill/>
          <a:ln w="9525">
            <a:miter lim="800000"/>
            <a:headEnd/>
            <a:tailEnd/>
          </a:ln>
        </p:spPr>
      </p:pic>
      <p:pic>
        <p:nvPicPr>
          <p:cNvPr id="7198" name="Picture 6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3143250"/>
            <a:ext cx="904875" cy="228600"/>
          </a:xfrm>
          <a:prstGeom prst="rect">
            <a:avLst/>
          </a:prstGeom>
          <a:noFill/>
          <a:ln w="9525">
            <a:miter lim="800000"/>
            <a:headEnd/>
            <a:tailEnd/>
          </a:ln>
        </p:spPr>
      </p:pic>
      <p:pic>
        <p:nvPicPr>
          <p:cNvPr id="7199" name="Picture 66"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3143250"/>
            <a:ext cx="904875" cy="228600"/>
          </a:xfrm>
          <a:prstGeom prst="rect">
            <a:avLst/>
          </a:prstGeom>
          <a:noFill/>
          <a:ln w="9525">
            <a:miter lim="800000"/>
            <a:headEnd/>
            <a:tailEnd/>
          </a:ln>
        </p:spPr>
      </p:pic>
      <p:pic>
        <p:nvPicPr>
          <p:cNvPr id="7200" name="Picture 65"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3333750"/>
            <a:ext cx="904875" cy="228600"/>
          </a:xfrm>
          <a:prstGeom prst="rect">
            <a:avLst/>
          </a:prstGeom>
          <a:noFill/>
          <a:ln w="9525">
            <a:miter lim="800000"/>
            <a:headEnd/>
            <a:tailEnd/>
          </a:ln>
        </p:spPr>
      </p:pic>
      <p:pic>
        <p:nvPicPr>
          <p:cNvPr id="7201" name="Picture 64"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3333750"/>
            <a:ext cx="904875" cy="228600"/>
          </a:xfrm>
          <a:prstGeom prst="rect">
            <a:avLst/>
          </a:prstGeom>
          <a:noFill/>
          <a:ln w="9525">
            <a:miter lim="800000"/>
            <a:headEnd/>
            <a:tailEnd/>
          </a:ln>
        </p:spPr>
      </p:pic>
      <p:pic>
        <p:nvPicPr>
          <p:cNvPr id="7202" name="Picture 63"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3524250"/>
            <a:ext cx="904875" cy="228600"/>
          </a:xfrm>
          <a:prstGeom prst="rect">
            <a:avLst/>
          </a:prstGeom>
          <a:noFill/>
          <a:ln w="9525">
            <a:miter lim="800000"/>
            <a:headEnd/>
            <a:tailEnd/>
          </a:ln>
        </p:spPr>
      </p:pic>
      <p:pic>
        <p:nvPicPr>
          <p:cNvPr id="7203" name="Picture 62"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3524250"/>
            <a:ext cx="904875" cy="228600"/>
          </a:xfrm>
          <a:prstGeom prst="rect">
            <a:avLst/>
          </a:prstGeom>
          <a:noFill/>
          <a:ln w="9525">
            <a:miter lim="800000"/>
            <a:headEnd/>
            <a:tailEnd/>
          </a:ln>
        </p:spPr>
      </p:pic>
      <p:pic>
        <p:nvPicPr>
          <p:cNvPr id="7204" name="Picture 61"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3714750"/>
            <a:ext cx="904875" cy="228600"/>
          </a:xfrm>
          <a:prstGeom prst="rect">
            <a:avLst/>
          </a:prstGeom>
          <a:noFill/>
          <a:ln w="9525">
            <a:miter lim="800000"/>
            <a:headEnd/>
            <a:tailEnd/>
          </a:ln>
        </p:spPr>
      </p:pic>
      <p:pic>
        <p:nvPicPr>
          <p:cNvPr id="7205" name="Picture 60"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3714750"/>
            <a:ext cx="904875" cy="228600"/>
          </a:xfrm>
          <a:prstGeom prst="rect">
            <a:avLst/>
          </a:prstGeom>
          <a:noFill/>
          <a:ln w="9525">
            <a:miter lim="800000"/>
            <a:headEnd/>
            <a:tailEnd/>
          </a:ln>
        </p:spPr>
      </p:pic>
      <p:pic>
        <p:nvPicPr>
          <p:cNvPr id="7206" name="Picture 59"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3906838"/>
            <a:ext cx="904875" cy="227012"/>
          </a:xfrm>
          <a:prstGeom prst="rect">
            <a:avLst/>
          </a:prstGeom>
          <a:noFill/>
          <a:ln w="9525">
            <a:miter lim="800000"/>
            <a:headEnd/>
            <a:tailEnd/>
          </a:ln>
        </p:spPr>
      </p:pic>
      <p:pic>
        <p:nvPicPr>
          <p:cNvPr id="7207" name="Picture 58"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3906838"/>
            <a:ext cx="904875" cy="227012"/>
          </a:xfrm>
          <a:prstGeom prst="rect">
            <a:avLst/>
          </a:prstGeom>
          <a:noFill/>
          <a:ln w="9525">
            <a:miter lim="800000"/>
            <a:headEnd/>
            <a:tailEnd/>
          </a:ln>
        </p:spPr>
      </p:pic>
      <p:pic>
        <p:nvPicPr>
          <p:cNvPr id="7208" name="Picture 57"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4095750"/>
            <a:ext cx="904875" cy="228600"/>
          </a:xfrm>
          <a:prstGeom prst="rect">
            <a:avLst/>
          </a:prstGeom>
          <a:noFill/>
          <a:ln w="9525">
            <a:miter lim="800000"/>
            <a:headEnd/>
            <a:tailEnd/>
          </a:ln>
        </p:spPr>
      </p:pic>
      <p:pic>
        <p:nvPicPr>
          <p:cNvPr id="7209" name="Picture 56"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4095750"/>
            <a:ext cx="904875" cy="228600"/>
          </a:xfrm>
          <a:prstGeom prst="rect">
            <a:avLst/>
          </a:prstGeom>
          <a:noFill/>
          <a:ln w="9525">
            <a:miter lim="800000"/>
            <a:headEnd/>
            <a:tailEnd/>
          </a:ln>
        </p:spPr>
      </p:pic>
      <p:pic>
        <p:nvPicPr>
          <p:cNvPr id="7210" name="Picture 55"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4286250"/>
            <a:ext cx="904875" cy="228600"/>
          </a:xfrm>
          <a:prstGeom prst="rect">
            <a:avLst/>
          </a:prstGeom>
          <a:noFill/>
          <a:ln w="9525">
            <a:miter lim="800000"/>
            <a:headEnd/>
            <a:tailEnd/>
          </a:ln>
        </p:spPr>
      </p:pic>
      <p:pic>
        <p:nvPicPr>
          <p:cNvPr id="7211" name="Picture 54"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4286250"/>
            <a:ext cx="904875" cy="228600"/>
          </a:xfrm>
          <a:prstGeom prst="rect">
            <a:avLst/>
          </a:prstGeom>
          <a:noFill/>
          <a:ln w="9525">
            <a:miter lim="800000"/>
            <a:headEnd/>
            <a:tailEnd/>
          </a:ln>
        </p:spPr>
      </p:pic>
      <p:pic>
        <p:nvPicPr>
          <p:cNvPr id="7212" name="Picture 53"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4476750"/>
            <a:ext cx="904875" cy="228600"/>
          </a:xfrm>
          <a:prstGeom prst="rect">
            <a:avLst/>
          </a:prstGeom>
          <a:noFill/>
          <a:ln w="9525">
            <a:miter lim="800000"/>
            <a:headEnd/>
            <a:tailEnd/>
          </a:ln>
        </p:spPr>
      </p:pic>
      <p:pic>
        <p:nvPicPr>
          <p:cNvPr id="7213" name="Picture 52"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4476750"/>
            <a:ext cx="904875" cy="228600"/>
          </a:xfrm>
          <a:prstGeom prst="rect">
            <a:avLst/>
          </a:prstGeom>
          <a:noFill/>
          <a:ln w="9525">
            <a:miter lim="800000"/>
            <a:headEnd/>
            <a:tailEnd/>
          </a:ln>
        </p:spPr>
      </p:pic>
      <p:pic>
        <p:nvPicPr>
          <p:cNvPr id="7214" name="Picture 51"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4667250"/>
            <a:ext cx="904875" cy="228600"/>
          </a:xfrm>
          <a:prstGeom prst="rect">
            <a:avLst/>
          </a:prstGeom>
          <a:noFill/>
          <a:ln w="9525">
            <a:miter lim="800000"/>
            <a:headEnd/>
            <a:tailEnd/>
          </a:ln>
        </p:spPr>
      </p:pic>
      <p:pic>
        <p:nvPicPr>
          <p:cNvPr id="7215" name="Picture 50"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4667250"/>
            <a:ext cx="904875" cy="228600"/>
          </a:xfrm>
          <a:prstGeom prst="rect">
            <a:avLst/>
          </a:prstGeom>
          <a:noFill/>
          <a:ln w="9525">
            <a:miter lim="800000"/>
            <a:headEnd/>
            <a:tailEnd/>
          </a:ln>
        </p:spPr>
      </p:pic>
      <p:pic>
        <p:nvPicPr>
          <p:cNvPr id="7216" name="Picture 49"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4857750"/>
            <a:ext cx="904875" cy="228600"/>
          </a:xfrm>
          <a:prstGeom prst="rect">
            <a:avLst/>
          </a:prstGeom>
          <a:noFill/>
          <a:ln w="9525">
            <a:miter lim="800000"/>
            <a:headEnd/>
            <a:tailEnd/>
          </a:ln>
        </p:spPr>
      </p:pic>
      <p:pic>
        <p:nvPicPr>
          <p:cNvPr id="7217" name="Picture 48"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4857750"/>
            <a:ext cx="904875" cy="228600"/>
          </a:xfrm>
          <a:prstGeom prst="rect">
            <a:avLst/>
          </a:prstGeom>
          <a:noFill/>
          <a:ln w="9525">
            <a:miter lim="800000"/>
            <a:headEnd/>
            <a:tailEnd/>
          </a:ln>
        </p:spPr>
      </p:pic>
      <p:pic>
        <p:nvPicPr>
          <p:cNvPr id="7218" name="Picture 47"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5048250"/>
            <a:ext cx="904875" cy="228600"/>
          </a:xfrm>
          <a:prstGeom prst="rect">
            <a:avLst/>
          </a:prstGeom>
          <a:noFill/>
          <a:ln w="9525">
            <a:miter lim="800000"/>
            <a:headEnd/>
            <a:tailEnd/>
          </a:ln>
        </p:spPr>
      </p:pic>
      <p:pic>
        <p:nvPicPr>
          <p:cNvPr id="7219" name="Picture 46"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5048250"/>
            <a:ext cx="904875" cy="228600"/>
          </a:xfrm>
          <a:prstGeom prst="rect">
            <a:avLst/>
          </a:prstGeom>
          <a:noFill/>
          <a:ln w="9525">
            <a:miter lim="800000"/>
            <a:headEnd/>
            <a:tailEnd/>
          </a:ln>
        </p:spPr>
      </p:pic>
      <p:pic>
        <p:nvPicPr>
          <p:cNvPr id="7220" name="Picture 45"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5238750"/>
            <a:ext cx="904875" cy="228600"/>
          </a:xfrm>
          <a:prstGeom prst="rect">
            <a:avLst/>
          </a:prstGeom>
          <a:noFill/>
          <a:ln w="9525">
            <a:miter lim="800000"/>
            <a:headEnd/>
            <a:tailEnd/>
          </a:ln>
        </p:spPr>
      </p:pic>
      <p:pic>
        <p:nvPicPr>
          <p:cNvPr id="7221" name="Picture 44"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5238750"/>
            <a:ext cx="904875" cy="228600"/>
          </a:xfrm>
          <a:prstGeom prst="rect">
            <a:avLst/>
          </a:prstGeom>
          <a:noFill/>
          <a:ln w="9525">
            <a:miter lim="800000"/>
            <a:headEnd/>
            <a:tailEnd/>
          </a:ln>
        </p:spPr>
      </p:pic>
      <p:pic>
        <p:nvPicPr>
          <p:cNvPr id="7222" name="Picture 43"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5429250"/>
            <a:ext cx="904875" cy="228600"/>
          </a:xfrm>
          <a:prstGeom prst="rect">
            <a:avLst/>
          </a:prstGeom>
          <a:noFill/>
          <a:ln w="9525">
            <a:miter lim="800000"/>
            <a:headEnd/>
            <a:tailEnd/>
          </a:ln>
        </p:spPr>
      </p:pic>
      <p:pic>
        <p:nvPicPr>
          <p:cNvPr id="7223" name="Picture 42"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5429250"/>
            <a:ext cx="904875" cy="228600"/>
          </a:xfrm>
          <a:prstGeom prst="rect">
            <a:avLst/>
          </a:prstGeom>
          <a:noFill/>
          <a:ln w="9525">
            <a:miter lim="800000"/>
            <a:headEnd/>
            <a:tailEnd/>
          </a:ln>
        </p:spPr>
      </p:pic>
      <p:pic>
        <p:nvPicPr>
          <p:cNvPr id="7224" name="Picture 41"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5619750"/>
            <a:ext cx="904875" cy="228600"/>
          </a:xfrm>
          <a:prstGeom prst="rect">
            <a:avLst/>
          </a:prstGeom>
          <a:noFill/>
          <a:ln w="9525">
            <a:miter lim="800000"/>
            <a:headEnd/>
            <a:tailEnd/>
          </a:ln>
        </p:spPr>
      </p:pic>
      <p:pic>
        <p:nvPicPr>
          <p:cNvPr id="7225" name="Picture 40"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5619750"/>
            <a:ext cx="904875" cy="228600"/>
          </a:xfrm>
          <a:prstGeom prst="rect">
            <a:avLst/>
          </a:prstGeom>
          <a:noFill/>
          <a:ln w="9525">
            <a:miter lim="800000"/>
            <a:headEnd/>
            <a:tailEnd/>
          </a:ln>
        </p:spPr>
      </p:pic>
      <p:pic>
        <p:nvPicPr>
          <p:cNvPr id="7226" name="Picture 39"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5810250"/>
            <a:ext cx="904875" cy="228600"/>
          </a:xfrm>
          <a:prstGeom prst="rect">
            <a:avLst/>
          </a:prstGeom>
          <a:noFill/>
          <a:ln w="9525">
            <a:miter lim="800000"/>
            <a:headEnd/>
            <a:tailEnd/>
          </a:ln>
        </p:spPr>
      </p:pic>
      <p:pic>
        <p:nvPicPr>
          <p:cNvPr id="7227" name="Picture 38"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5810250"/>
            <a:ext cx="904875" cy="228600"/>
          </a:xfrm>
          <a:prstGeom prst="rect">
            <a:avLst/>
          </a:prstGeom>
          <a:noFill/>
          <a:ln w="9525">
            <a:miter lim="800000"/>
            <a:headEnd/>
            <a:tailEnd/>
          </a:ln>
        </p:spPr>
      </p:pic>
      <p:pic>
        <p:nvPicPr>
          <p:cNvPr id="7228" name="Picture 37"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000750"/>
            <a:ext cx="904875" cy="228600"/>
          </a:xfrm>
          <a:prstGeom prst="rect">
            <a:avLst/>
          </a:prstGeom>
          <a:noFill/>
          <a:ln w="9525">
            <a:miter lim="800000"/>
            <a:headEnd/>
            <a:tailEnd/>
          </a:ln>
        </p:spPr>
      </p:pic>
      <p:pic>
        <p:nvPicPr>
          <p:cNvPr id="7229" name="Picture 36"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000750"/>
            <a:ext cx="904875" cy="228600"/>
          </a:xfrm>
          <a:prstGeom prst="rect">
            <a:avLst/>
          </a:prstGeom>
          <a:noFill/>
          <a:ln w="9525">
            <a:miter lim="800000"/>
            <a:headEnd/>
            <a:tailEnd/>
          </a:ln>
        </p:spPr>
      </p:pic>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9" name="Rectangle 271"/>
          <p:cNvSpPr>
            <a:spLocks noChangeArrowheads="1"/>
          </p:cNvSpPr>
          <p:nvPr/>
        </p:nvSpPr>
        <p:spPr bwMode="auto">
          <a:xfrm>
            <a:off x="5051425" y="2143125"/>
            <a:ext cx="184150" cy="276225"/>
          </a:xfrm>
          <a:prstGeom prst="rect">
            <a:avLst/>
          </a:prstGeom>
          <a:noFill/>
          <a:ln w="9525">
            <a:noFill/>
            <a:miter lim="800000"/>
            <a:headEnd/>
            <a:tailEnd/>
          </a:ln>
          <a:effectLst/>
        </p:spPr>
        <p:txBody>
          <a:bodyPr wrap="none" lIns="91425" tIns="45713" rIns="91425" bIns="45713" anchor="ctr">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7441" name="Rectangle 273"/>
          <p:cNvSpPr>
            <a:spLocks noChangeArrowheads="1"/>
          </p:cNvSpPr>
          <p:nvPr/>
        </p:nvSpPr>
        <p:spPr bwMode="auto">
          <a:xfrm>
            <a:off x="4639444" y="1819300"/>
            <a:ext cx="184150" cy="276225"/>
          </a:xfrm>
          <a:prstGeom prst="rect">
            <a:avLst/>
          </a:prstGeom>
          <a:noFill/>
          <a:ln w="9525">
            <a:noFill/>
            <a:miter lim="800000"/>
            <a:headEnd/>
            <a:tailEnd/>
          </a:ln>
          <a:effectLst/>
        </p:spPr>
        <p:txBody>
          <a:bodyPr wrap="none" lIns="91425" tIns="45713" rIns="91425" bIns="45713" anchor="ctr">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618021" name="Text Box 5669"/>
          <p:cNvSpPr txBox="1">
            <a:spLocks noChangeArrowheads="1"/>
          </p:cNvSpPr>
          <p:nvPr/>
        </p:nvSpPr>
        <p:spPr bwMode="auto">
          <a:xfrm>
            <a:off x="7664450" y="595313"/>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7" name="TextovéPole 6"/>
          <p:cNvSpPr txBox="1">
            <a:spLocks noChangeArrowheads="1"/>
          </p:cNvSpPr>
          <p:nvPr/>
        </p:nvSpPr>
        <p:spPr bwMode="auto">
          <a:xfrm>
            <a:off x="5503540" y="1027212"/>
            <a:ext cx="4567436" cy="5940000"/>
          </a:xfrm>
          <a:prstGeom prst="rect">
            <a:avLst/>
          </a:prstGeom>
          <a:noFill/>
          <a:ln w="9525">
            <a:noFill/>
            <a:miter lim="800000"/>
            <a:headEnd/>
            <a:tailEnd/>
          </a:ln>
        </p:spPr>
        <p:txBody>
          <a:bodyPr wrap="square">
            <a:spAutoFit/>
          </a:bodyPr>
          <a:lstStyle/>
          <a:p>
            <a:pPr>
              <a:defRPr/>
            </a:pPr>
            <a:r>
              <a:rPr lang="cs-CZ" sz="1500" u="sng"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Rumburk - </a:t>
            </a:r>
            <a:r>
              <a:rPr lang="cs-CZ" sz="1500" u="sng" dirty="0" err="1" smtClean="0">
                <a:solidFill>
                  <a:srgbClr val="0033CC"/>
                </a:solidFill>
                <a:effectLst>
                  <a:outerShdw blurRad="38100" dist="38100" dir="2700000" algn="tl">
                    <a:srgbClr val="000000">
                      <a:alpha val="43137"/>
                    </a:srgbClr>
                  </a:outerShdw>
                </a:effectLst>
                <a:latin typeface="Arial" pitchFamily="34" charset="0"/>
                <a:cs typeface="Arial" pitchFamily="34" charset="0"/>
              </a:rPr>
              <a:t>Štětí</a:t>
            </a:r>
            <a:r>
              <a:rPr lang="cs-CZ" sz="1500" u="sng" dirty="0" smtClean="0">
                <a:solidFill>
                  <a:srgbClr val="0033CC"/>
                </a:solidFill>
                <a:effectLst>
                  <a:outerShdw blurRad="38100" dist="38100" dir="2700000" algn="tl">
                    <a:srgbClr val="000000">
                      <a:alpha val="43137"/>
                    </a:srgbClr>
                  </a:outerShdw>
                </a:effectLst>
                <a:latin typeface="Arial" pitchFamily="34" charset="0"/>
                <a:ea typeface="Meiryo UI" pitchFamily="34" charset="-128"/>
                <a:cs typeface="Arial" pitchFamily="34" charset="0"/>
              </a:rPr>
              <a:t> </a:t>
            </a:r>
            <a:r>
              <a:rPr lang="cs-CZ" sz="1500" u="sng"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3:2(0:1)</a:t>
            </a:r>
            <a:endParaRPr lang="cs-CZ" sz="1500" u="sng" dirty="0">
              <a:solidFill>
                <a:srgbClr val="0033CC"/>
              </a:solidFill>
              <a:effectLst>
                <a:outerShdw blurRad="38100" dist="38100" dir="2700000" algn="tl">
                  <a:srgbClr val="000000">
                    <a:alpha val="43137"/>
                  </a:srgbClr>
                </a:outerShdw>
              </a:effectLst>
              <a:latin typeface="Arial" pitchFamily="34" charset="0"/>
              <a:cs typeface="Arial" pitchFamily="34" charset="0"/>
            </a:endParaRPr>
          </a:p>
          <a:p>
            <a:pPr>
              <a:defRPr/>
            </a:pPr>
            <a:r>
              <a:rPr lang="cs-CZ" sz="1100" dirty="0" smtClean="0">
                <a:solidFill>
                  <a:srgbClr val="003300"/>
                </a:solidFill>
                <a:latin typeface="Arial" pitchFamily="34" charset="0"/>
                <a:cs typeface="Arial" pitchFamily="34" charset="0"/>
              </a:rPr>
              <a:t>před zápasem byli v pozici mírného favorita hosté, zápas však vypadal jinak, bojovnost a chuť vyhrát byla na straně domácích, kteří rozhodli z kopačky Havla z penalty 10 minut před koncem</a:t>
            </a:r>
          </a:p>
          <a:p>
            <a:pPr>
              <a:defRPr/>
            </a:pPr>
            <a:r>
              <a:rPr lang="cs-CZ" sz="1500" u="sng" dirty="0" err="1" smtClean="0">
                <a:solidFill>
                  <a:srgbClr val="0033CC"/>
                </a:solidFill>
                <a:effectLst>
                  <a:outerShdw blurRad="38100" dist="38100" dir="2700000" algn="tl">
                    <a:srgbClr val="000000">
                      <a:alpha val="43137"/>
                    </a:srgbClr>
                  </a:outerShdw>
                </a:effectLst>
                <a:latin typeface="Arial" pitchFamily="34" charset="0"/>
                <a:cs typeface="Arial" pitchFamily="34" charset="0"/>
              </a:rPr>
              <a:t>Proboštov</a:t>
            </a:r>
            <a:r>
              <a:rPr lang="cs-CZ" sz="1500" u="sng"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a:t>
            </a:r>
            <a:r>
              <a:rPr lang="cs-CZ" sz="1500" u="sng" dirty="0" err="1" smtClean="0">
                <a:solidFill>
                  <a:srgbClr val="0033CC"/>
                </a:solidFill>
                <a:effectLst>
                  <a:outerShdw blurRad="38100" dist="38100" dir="2700000" algn="tl">
                    <a:srgbClr val="000000">
                      <a:alpha val="43137"/>
                    </a:srgbClr>
                  </a:outerShdw>
                </a:effectLst>
                <a:latin typeface="Arial" pitchFamily="34" charset="0"/>
                <a:cs typeface="Arial" pitchFamily="34" charset="0"/>
              </a:rPr>
              <a:t>Spořice</a:t>
            </a:r>
            <a:r>
              <a:rPr lang="cs-CZ" sz="1500" u="sng"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2:0(2:0)</a:t>
            </a:r>
            <a:endParaRPr lang="cs-CZ" sz="1500" u="sng" dirty="0">
              <a:solidFill>
                <a:srgbClr val="0033CC"/>
              </a:solidFill>
              <a:effectLst>
                <a:outerShdw blurRad="38100" dist="38100" dir="2700000" algn="tl">
                  <a:srgbClr val="000000">
                    <a:alpha val="43137"/>
                  </a:srgbClr>
                </a:outerShdw>
              </a:effectLst>
              <a:latin typeface="Arial" pitchFamily="34" charset="0"/>
              <a:cs typeface="Arial" pitchFamily="34" charset="0"/>
            </a:endParaRPr>
          </a:p>
          <a:p>
            <a:pPr>
              <a:defRPr/>
            </a:pPr>
            <a:r>
              <a:rPr lang="cs-CZ" sz="1100" dirty="0" smtClean="0">
                <a:solidFill>
                  <a:srgbClr val="003300"/>
                </a:solidFill>
                <a:latin typeface="Arial" pitchFamily="34" charset="0"/>
                <a:cs typeface="Arial" pitchFamily="34" charset="0"/>
              </a:rPr>
              <a:t>hosté hráli poprvé venku, první 2 doma vyhráli, teď se museli sklonit před </a:t>
            </a:r>
            <a:r>
              <a:rPr lang="cs-CZ" sz="1100" dirty="0" err="1" smtClean="0">
                <a:solidFill>
                  <a:srgbClr val="003300"/>
                </a:solidFill>
                <a:latin typeface="Arial" pitchFamily="34" charset="0"/>
                <a:cs typeface="Arial" pitchFamily="34" charset="0"/>
              </a:rPr>
              <a:t>Proboštovem</a:t>
            </a:r>
            <a:r>
              <a:rPr lang="cs-CZ" sz="1100" dirty="0" smtClean="0">
                <a:solidFill>
                  <a:srgbClr val="003300"/>
                </a:solidFill>
                <a:latin typeface="Arial" pitchFamily="34" charset="0"/>
                <a:cs typeface="Arial" pitchFamily="34" charset="0"/>
              </a:rPr>
              <a:t>, který obě branky vstřelil v úvodu utkání</a:t>
            </a:r>
          </a:p>
          <a:p>
            <a:pPr>
              <a:defRPr/>
            </a:pPr>
            <a:r>
              <a:rPr lang="cs-CZ" sz="1500" u="sng" dirty="0" err="1" smtClean="0">
                <a:solidFill>
                  <a:srgbClr val="0033CC"/>
                </a:solidFill>
                <a:effectLst>
                  <a:outerShdw blurRad="38100" dist="38100" dir="2700000" algn="tl">
                    <a:srgbClr val="000000">
                      <a:alpha val="43137"/>
                    </a:srgbClr>
                  </a:outerShdw>
                </a:effectLst>
                <a:latin typeface="Arial" pitchFamily="34" charset="0"/>
                <a:cs typeface="Arial" pitchFamily="34" charset="0"/>
              </a:rPr>
              <a:t>Kadaň</a:t>
            </a:r>
            <a:r>
              <a:rPr lang="cs-CZ" sz="1500" u="sng"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-Hrobce</a:t>
            </a:r>
            <a:r>
              <a:rPr lang="cs-CZ" sz="1500" u="sng" dirty="0" smtClean="0">
                <a:solidFill>
                  <a:srgbClr val="0033CC"/>
                </a:solidFill>
                <a:effectLst>
                  <a:outerShdw blurRad="38100" dist="38100" dir="2700000" algn="tl">
                    <a:srgbClr val="000000">
                      <a:alpha val="43137"/>
                    </a:srgbClr>
                  </a:outerShdw>
                </a:effectLst>
                <a:latin typeface="Arial" pitchFamily="34" charset="0"/>
                <a:ea typeface="Meiryo UI" pitchFamily="34" charset="-128"/>
                <a:cs typeface="Arial" pitchFamily="34" charset="0"/>
              </a:rPr>
              <a:t>  2</a:t>
            </a:r>
            <a:r>
              <a:rPr lang="cs-CZ" sz="1500" u="sng"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:1 </a:t>
            </a:r>
            <a:r>
              <a:rPr lang="cs-CZ" sz="1500" u="sng" dirty="0" err="1" smtClean="0">
                <a:solidFill>
                  <a:srgbClr val="0033CC"/>
                </a:solidFill>
                <a:effectLst>
                  <a:outerShdw blurRad="38100" dist="38100" dir="2700000" algn="tl">
                    <a:srgbClr val="000000">
                      <a:alpha val="43137"/>
                    </a:srgbClr>
                  </a:outerShdw>
                </a:effectLst>
                <a:latin typeface="Arial" pitchFamily="34" charset="0"/>
                <a:cs typeface="Arial" pitchFamily="34" charset="0"/>
              </a:rPr>
              <a:t>n.p</a:t>
            </a:r>
            <a:r>
              <a:rPr lang="cs-CZ" sz="1500" u="sng"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.(0:0)</a:t>
            </a:r>
            <a:endParaRPr lang="cs-CZ" sz="1500" u="sng" dirty="0">
              <a:solidFill>
                <a:srgbClr val="0033CC"/>
              </a:solidFill>
              <a:effectLst>
                <a:outerShdw blurRad="38100" dist="38100" dir="2700000" algn="tl">
                  <a:srgbClr val="000000">
                    <a:alpha val="43137"/>
                  </a:srgbClr>
                </a:outerShdw>
              </a:effectLst>
              <a:latin typeface="Arial" pitchFamily="34" charset="0"/>
              <a:cs typeface="Arial" pitchFamily="34" charset="0"/>
            </a:endParaRPr>
          </a:p>
          <a:p>
            <a:pPr>
              <a:defRPr/>
            </a:pPr>
            <a:r>
              <a:rPr lang="cs-CZ" sz="1100" dirty="0" smtClean="0">
                <a:solidFill>
                  <a:srgbClr val="003300"/>
                </a:solidFill>
                <a:latin typeface="Arial" pitchFamily="34" charset="0"/>
                <a:cs typeface="Arial" pitchFamily="34" charset="0"/>
              </a:rPr>
              <a:t>branky začaly padat až ve druhém poločase, nejprve skóroval hostující </a:t>
            </a:r>
            <a:r>
              <a:rPr lang="cs-CZ" sz="1100" dirty="0" err="1" smtClean="0">
                <a:solidFill>
                  <a:srgbClr val="003300"/>
                </a:solidFill>
                <a:latin typeface="Arial" pitchFamily="34" charset="0"/>
                <a:cs typeface="Arial" pitchFamily="34" charset="0"/>
              </a:rPr>
              <a:t>Mika</a:t>
            </a:r>
            <a:r>
              <a:rPr lang="cs-CZ" sz="1100" dirty="0" smtClean="0">
                <a:solidFill>
                  <a:srgbClr val="003300"/>
                </a:solidFill>
                <a:latin typeface="Arial" pitchFamily="34" charset="0"/>
                <a:cs typeface="Arial" pitchFamily="34" charset="0"/>
              </a:rPr>
              <a:t>, 8 minut před koncem vyrovnal </a:t>
            </a:r>
            <a:r>
              <a:rPr lang="cs-CZ" sz="1100" dirty="0" err="1" smtClean="0">
                <a:solidFill>
                  <a:srgbClr val="003300"/>
                </a:solidFill>
                <a:latin typeface="Arial" pitchFamily="34" charset="0"/>
                <a:cs typeface="Arial" pitchFamily="34" charset="0"/>
              </a:rPr>
              <a:t>Čibenka</a:t>
            </a:r>
            <a:r>
              <a:rPr lang="cs-CZ" sz="1100" dirty="0" smtClean="0">
                <a:solidFill>
                  <a:srgbClr val="003300"/>
                </a:solidFill>
                <a:latin typeface="Arial" pitchFamily="34" charset="0"/>
                <a:cs typeface="Arial" pitchFamily="34" charset="0"/>
              </a:rPr>
              <a:t>, o bodu navíc rozhodly penalty, za Hrobce neproměnil Polák</a:t>
            </a:r>
          </a:p>
          <a:p>
            <a:pPr>
              <a:defRPr/>
            </a:pPr>
            <a:r>
              <a:rPr lang="cs-CZ" sz="1500" u="sng"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Louny- Bílina</a:t>
            </a:r>
            <a:r>
              <a:rPr lang="cs-CZ" sz="1500" u="sng" dirty="0" smtClean="0">
                <a:solidFill>
                  <a:srgbClr val="0033CC"/>
                </a:solidFill>
                <a:effectLst>
                  <a:outerShdw blurRad="38100" dist="38100" dir="2700000" algn="tl">
                    <a:srgbClr val="000000">
                      <a:alpha val="43137"/>
                    </a:srgbClr>
                  </a:outerShdw>
                </a:effectLst>
                <a:latin typeface="Arial" pitchFamily="34" charset="0"/>
                <a:ea typeface="Meiryo UI" pitchFamily="34" charset="-128"/>
                <a:cs typeface="Arial" pitchFamily="34" charset="0"/>
              </a:rPr>
              <a:t> 2</a:t>
            </a:r>
            <a:r>
              <a:rPr lang="cs-CZ" sz="1500" u="sng"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:1(1:1</a:t>
            </a:r>
            <a:r>
              <a:rPr lang="cs-CZ" sz="15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a:t>
            </a:r>
          </a:p>
          <a:p>
            <a:pPr>
              <a:defRPr/>
            </a:pPr>
            <a:r>
              <a:rPr lang="cs-CZ" sz="1100" dirty="0" smtClean="0">
                <a:solidFill>
                  <a:srgbClr val="003300"/>
                </a:solidFill>
                <a:latin typeface="Arial" pitchFamily="34" charset="0"/>
                <a:cs typeface="Arial" pitchFamily="34" charset="0"/>
              </a:rPr>
              <a:t>moc šancí k vidění nebylo, domácí vždy vedli, ale v závěru dohrávali v deseti,  Bílina měla v poslední minutě obrovskou šanci k vyrovnání, ale nevyužila ji</a:t>
            </a:r>
          </a:p>
          <a:p>
            <a:pPr>
              <a:defRPr/>
            </a:pPr>
            <a:r>
              <a:rPr lang="cs-CZ" sz="1500" u="sng" dirty="0" err="1" smtClean="0">
                <a:solidFill>
                  <a:srgbClr val="0033CC"/>
                </a:solidFill>
                <a:effectLst>
                  <a:outerShdw blurRad="38100" dist="38100" dir="2700000" algn="tl">
                    <a:srgbClr val="000000">
                      <a:alpha val="43137"/>
                    </a:srgbClr>
                  </a:outerShdw>
                </a:effectLst>
                <a:latin typeface="Arial" pitchFamily="34" charset="0"/>
                <a:cs typeface="Arial" pitchFamily="34" charset="0"/>
              </a:rPr>
              <a:t>Vilémov</a:t>
            </a:r>
            <a:r>
              <a:rPr lang="cs-CZ" sz="1500" u="sng"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a:t>
            </a:r>
            <a:r>
              <a:rPr lang="cs-CZ" sz="1500" u="sng" dirty="0" err="1" smtClean="0">
                <a:solidFill>
                  <a:srgbClr val="0033CC"/>
                </a:solidFill>
                <a:effectLst>
                  <a:outerShdw blurRad="38100" dist="38100" dir="2700000" algn="tl">
                    <a:srgbClr val="000000">
                      <a:alpha val="43137"/>
                    </a:srgbClr>
                  </a:outerShdw>
                </a:effectLst>
                <a:latin typeface="Arial" pitchFamily="34" charset="0"/>
                <a:cs typeface="Arial" pitchFamily="34" charset="0"/>
              </a:rPr>
              <a:t>Modlany</a:t>
            </a:r>
            <a:r>
              <a:rPr lang="cs-CZ" sz="1500" u="sng" dirty="0" smtClean="0">
                <a:solidFill>
                  <a:srgbClr val="0033CC"/>
                </a:solidFill>
                <a:effectLst>
                  <a:outerShdw blurRad="38100" dist="38100" dir="2700000" algn="tl">
                    <a:srgbClr val="000000">
                      <a:alpha val="43137"/>
                    </a:srgbClr>
                  </a:outerShdw>
                </a:effectLst>
                <a:latin typeface="Arial" pitchFamily="34" charset="0"/>
                <a:ea typeface="Meiryo UI" pitchFamily="34" charset="-128"/>
                <a:cs typeface="Arial" pitchFamily="34" charset="0"/>
              </a:rPr>
              <a:t> 5</a:t>
            </a:r>
            <a:r>
              <a:rPr lang="cs-CZ" sz="1500" u="sng"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:4 </a:t>
            </a:r>
            <a:r>
              <a:rPr lang="cs-CZ" sz="1500" u="sng" dirty="0" err="1" smtClean="0">
                <a:solidFill>
                  <a:srgbClr val="0033CC"/>
                </a:solidFill>
                <a:effectLst>
                  <a:outerShdw blurRad="38100" dist="38100" dir="2700000" algn="tl">
                    <a:srgbClr val="000000">
                      <a:alpha val="43137"/>
                    </a:srgbClr>
                  </a:outerShdw>
                </a:effectLst>
                <a:latin typeface="Arial" pitchFamily="34" charset="0"/>
                <a:cs typeface="Arial" pitchFamily="34" charset="0"/>
              </a:rPr>
              <a:t>n.p</a:t>
            </a:r>
            <a:r>
              <a:rPr lang="cs-CZ" sz="1500" u="sng"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.(2:1</a:t>
            </a:r>
            <a:r>
              <a:rPr lang="cs-CZ" sz="1600" u="sng"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a:t>
            </a:r>
          </a:p>
          <a:p>
            <a:pPr>
              <a:defRPr/>
            </a:pPr>
            <a:r>
              <a:rPr lang="cs-CZ" sz="1100" dirty="0" smtClean="0">
                <a:solidFill>
                  <a:srgbClr val="003300"/>
                </a:solidFill>
                <a:latin typeface="Arial" pitchFamily="34" charset="0"/>
                <a:cs typeface="Arial" pitchFamily="34" charset="0"/>
              </a:rPr>
              <a:t>8 branek, to se muselo dvoustovce diváků líbit, bohužel pro domácí hosté vyrovnali v 90. minutě z kopačky </a:t>
            </a:r>
            <a:r>
              <a:rPr lang="cs-CZ" sz="1100" dirty="0" err="1" smtClean="0">
                <a:solidFill>
                  <a:srgbClr val="003300"/>
                </a:solidFill>
                <a:latin typeface="Arial" pitchFamily="34" charset="0"/>
                <a:cs typeface="Arial" pitchFamily="34" charset="0"/>
              </a:rPr>
              <a:t>Džubana</a:t>
            </a:r>
            <a:r>
              <a:rPr lang="cs-CZ" sz="1100" dirty="0" smtClean="0">
                <a:solidFill>
                  <a:srgbClr val="003300"/>
                </a:solidFill>
                <a:latin typeface="Arial" pitchFamily="34" charset="0"/>
                <a:cs typeface="Arial" pitchFamily="34" charset="0"/>
              </a:rPr>
              <a:t>, druhý bod si domácí zajistili aspoň ze střelby pokutových kopů</a:t>
            </a:r>
          </a:p>
          <a:p>
            <a:pPr>
              <a:defRPr/>
            </a:pPr>
            <a:r>
              <a:rPr lang="cs-CZ" sz="1500" u="sng" dirty="0" err="1" smtClean="0">
                <a:solidFill>
                  <a:srgbClr val="0033CC"/>
                </a:solidFill>
                <a:effectLst>
                  <a:outerShdw blurRad="38100" dist="38100" dir="2700000" algn="tl">
                    <a:srgbClr val="000000">
                      <a:alpha val="43137"/>
                    </a:srgbClr>
                  </a:outerShdw>
                </a:effectLst>
                <a:latin typeface="Arial" pitchFamily="34" charset="0"/>
                <a:cs typeface="Arial" pitchFamily="34" charset="0"/>
              </a:rPr>
              <a:t>Neštěmice</a:t>
            </a:r>
            <a:r>
              <a:rPr lang="cs-CZ" sz="1500" u="sng"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–Litvínov 2:1(0:0</a:t>
            </a:r>
            <a:r>
              <a:rPr lang="cs-CZ" sz="15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a:t>
            </a:r>
            <a:endParaRPr lang="cs-CZ" sz="15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a:p>
            <a:pPr>
              <a:defRPr/>
            </a:pPr>
            <a:r>
              <a:rPr lang="cs-CZ" sz="1100" dirty="0" smtClean="0">
                <a:solidFill>
                  <a:srgbClr val="003300"/>
                </a:solidFill>
                <a:latin typeface="Arial" pitchFamily="34" charset="0"/>
                <a:cs typeface="Arial" pitchFamily="34" charset="0"/>
              </a:rPr>
              <a:t>všechno podstatné se odehrávalo až ve druhém poločase, obětavě hrající domácí favorita zaskočili a vedli 2:0, pak Litvínov snížil a v závěru trefil ještě tyčku, Litvínov letos poprvé prohrál</a:t>
            </a:r>
          </a:p>
          <a:p>
            <a:pPr>
              <a:defRPr/>
            </a:pPr>
            <a:r>
              <a:rPr lang="cs-CZ" sz="1500" u="sng"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Modrá – Horní </a:t>
            </a:r>
            <a:r>
              <a:rPr lang="cs-CZ" sz="1500" u="sng" dirty="0" err="1" smtClean="0">
                <a:solidFill>
                  <a:srgbClr val="0033CC"/>
                </a:solidFill>
                <a:effectLst>
                  <a:outerShdw blurRad="38100" dist="38100" dir="2700000" algn="tl">
                    <a:srgbClr val="000000">
                      <a:alpha val="43137"/>
                    </a:srgbClr>
                  </a:outerShdw>
                </a:effectLst>
                <a:latin typeface="Arial" pitchFamily="34" charset="0"/>
                <a:cs typeface="Arial" pitchFamily="34" charset="0"/>
              </a:rPr>
              <a:t>Jiřetín</a:t>
            </a:r>
            <a:r>
              <a:rPr lang="cs-CZ" sz="1500" u="sng"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a:t>
            </a:r>
            <a:r>
              <a:rPr lang="cs-CZ" sz="1500" u="sng" dirty="0" smtClean="0">
                <a:solidFill>
                  <a:srgbClr val="0033CC"/>
                </a:solidFill>
                <a:effectLst>
                  <a:outerShdw blurRad="38100" dist="38100" dir="2700000" algn="tl">
                    <a:srgbClr val="000000">
                      <a:alpha val="43137"/>
                    </a:srgbClr>
                  </a:outerShdw>
                </a:effectLst>
                <a:latin typeface="Arial" pitchFamily="34" charset="0"/>
                <a:ea typeface="Meiryo UI" pitchFamily="34" charset="-128"/>
                <a:cs typeface="Arial" pitchFamily="34" charset="0"/>
              </a:rPr>
              <a:t>  0</a:t>
            </a:r>
            <a:r>
              <a:rPr lang="cs-CZ" sz="1500" u="sng"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:1 </a:t>
            </a:r>
            <a:r>
              <a:rPr lang="cs-CZ" sz="1500" u="sng" dirty="0" err="1" smtClean="0">
                <a:solidFill>
                  <a:srgbClr val="0033CC"/>
                </a:solidFill>
                <a:effectLst>
                  <a:outerShdw blurRad="38100" dist="38100" dir="2700000" algn="tl">
                    <a:srgbClr val="000000">
                      <a:alpha val="43137"/>
                    </a:srgbClr>
                  </a:outerShdw>
                </a:effectLst>
                <a:latin typeface="Arial" pitchFamily="34" charset="0"/>
                <a:cs typeface="Arial" pitchFamily="34" charset="0"/>
              </a:rPr>
              <a:t>n.p</a:t>
            </a:r>
            <a:r>
              <a:rPr lang="cs-CZ" sz="1500" u="sng"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a:t>
            </a:r>
          </a:p>
          <a:p>
            <a:pPr>
              <a:defRPr/>
            </a:pPr>
            <a:r>
              <a:rPr lang="cs-CZ" sz="1100" dirty="0" smtClean="0">
                <a:solidFill>
                  <a:srgbClr val="003300"/>
                </a:solidFill>
                <a:latin typeface="Arial" pitchFamily="34" charset="0"/>
                <a:cs typeface="Arial" pitchFamily="34" charset="0"/>
              </a:rPr>
              <a:t>V úplném závěru zahrávali hosté penaltu, ujal se ji nejaktivnější hráč </a:t>
            </a:r>
            <a:r>
              <a:rPr lang="cs-CZ" sz="1100" dirty="0" err="1" smtClean="0">
                <a:solidFill>
                  <a:srgbClr val="003300"/>
                </a:solidFill>
                <a:latin typeface="Arial" pitchFamily="34" charset="0"/>
                <a:cs typeface="Arial" pitchFamily="34" charset="0"/>
              </a:rPr>
              <a:t>Kešner</a:t>
            </a:r>
            <a:r>
              <a:rPr lang="cs-CZ" sz="1100" dirty="0" smtClean="0">
                <a:solidFill>
                  <a:srgbClr val="003300"/>
                </a:solidFill>
                <a:latin typeface="Arial" pitchFamily="34" charset="0"/>
                <a:cs typeface="Arial" pitchFamily="34" charset="0"/>
              </a:rPr>
              <a:t>, ale nedal, rozhodli penalty a v těch byli přeci jenom lepší hosté</a:t>
            </a:r>
          </a:p>
          <a:p>
            <a:pPr>
              <a:defRPr/>
            </a:pPr>
            <a:r>
              <a:rPr lang="cs-CZ" sz="1600" u="sng"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Junior Děčín –</a:t>
            </a:r>
            <a:r>
              <a:rPr lang="cs-CZ" sz="1600" u="sng" dirty="0" err="1" smtClean="0">
                <a:solidFill>
                  <a:srgbClr val="0033CC"/>
                </a:solidFill>
                <a:effectLst>
                  <a:outerShdw blurRad="38100" dist="38100" dir="2700000" algn="tl">
                    <a:srgbClr val="000000">
                      <a:alpha val="43137"/>
                    </a:srgbClr>
                  </a:outerShdw>
                </a:effectLst>
                <a:latin typeface="Arial" pitchFamily="34" charset="0"/>
                <a:cs typeface="Arial" pitchFamily="34" charset="0"/>
              </a:rPr>
              <a:t>Blšany</a:t>
            </a:r>
            <a:r>
              <a:rPr lang="cs-CZ" sz="1600" u="sng"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7:2(4:0)</a:t>
            </a:r>
          </a:p>
          <a:p>
            <a:pPr>
              <a:defRPr/>
            </a:pPr>
            <a:r>
              <a:rPr lang="cs-CZ" sz="1100" b="0"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hosté se scházeli jak švábi na pivo, také to bylo znát a za 20 minut bylo hotovo, domácí vedli 3:0</a:t>
            </a:r>
            <a:endParaRPr lang="cs-CZ" sz="1600" b="0" u="sng" dirty="0" smtClean="0">
              <a:solidFill>
                <a:srgbClr val="00330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ovéPole 7"/>
          <p:cNvSpPr txBox="1">
            <a:spLocks noChangeArrowheads="1"/>
          </p:cNvSpPr>
          <p:nvPr/>
        </p:nvSpPr>
        <p:spPr bwMode="auto">
          <a:xfrm>
            <a:off x="5503540" y="163116"/>
            <a:ext cx="4609976" cy="707886"/>
          </a:xfrm>
          <a:prstGeom prst="rect">
            <a:avLst/>
          </a:prstGeom>
          <a:blipFill dpi="0" rotWithShape="1">
            <a:blip r:embed="rId3" cstate="print">
              <a:alphaModFix amt="25000"/>
            </a:blip>
            <a:srcRect/>
            <a:tile tx="0" ty="0" sx="100000" sy="100000" flip="none" algn="tl"/>
          </a:blipFill>
          <a:ln w="9525">
            <a:noFill/>
            <a:miter lim="800000"/>
            <a:headEnd/>
            <a:tailEnd/>
          </a:ln>
        </p:spPr>
        <p:txBody>
          <a:bodyPr wrap="square">
            <a:spAutoFit/>
          </a:bodyPr>
          <a:lstStyle/>
          <a:p>
            <a:pPr algn="ctr">
              <a:defRPr/>
            </a:pPr>
            <a:r>
              <a:rPr lang="cs-CZ" sz="2000" dirty="0" smtClean="0">
                <a:latin typeface="Arial Black" pitchFamily="34" charset="0"/>
              </a:rPr>
              <a:t>Po 3.hracím kole 6.-7.9.2014 zůstává na čele Horní </a:t>
            </a:r>
            <a:r>
              <a:rPr lang="cs-CZ" sz="2000" dirty="0" err="1" smtClean="0">
                <a:latin typeface="Arial Black" pitchFamily="34" charset="0"/>
              </a:rPr>
              <a:t>Jiřetín</a:t>
            </a:r>
            <a:endParaRPr lang="cs-CZ" sz="2000" dirty="0">
              <a:latin typeface="Arial Black" pitchFamily="34" charset="0"/>
            </a:endParaRPr>
          </a:p>
        </p:txBody>
      </p:sp>
      <p:sp>
        <p:nvSpPr>
          <p:cNvPr id="9" name="TextovéPole 8"/>
          <p:cNvSpPr txBox="1"/>
          <p:nvPr/>
        </p:nvSpPr>
        <p:spPr>
          <a:xfrm>
            <a:off x="246956" y="4555604"/>
            <a:ext cx="4248472" cy="646331"/>
          </a:xfrm>
          <a:prstGeom prst="rect">
            <a:avLst/>
          </a:prstGeom>
          <a:blipFill>
            <a:blip r:embed="rId4" cstate="print"/>
            <a:stretch>
              <a:fillRect/>
            </a:stretch>
          </a:blipFill>
        </p:spPr>
        <p:txBody>
          <a:bodyPr wrap="square" rtlCol="0">
            <a:spAutoFit/>
          </a:bodyPr>
          <a:lstStyle/>
          <a:p>
            <a:pPr algn="ctr"/>
            <a:r>
              <a:rPr lang="cs-CZ" sz="1800" dirty="0" smtClean="0">
                <a:latin typeface="Arial Black" pitchFamily="34" charset="0"/>
              </a:rPr>
              <a:t>SK </a:t>
            </a:r>
            <a:r>
              <a:rPr lang="cs-CZ" sz="1800" dirty="0" err="1" smtClean="0">
                <a:latin typeface="Arial Black" pitchFamily="34" charset="0"/>
              </a:rPr>
              <a:t>Štětí</a:t>
            </a:r>
            <a:r>
              <a:rPr lang="cs-CZ" sz="1800" dirty="0" smtClean="0">
                <a:latin typeface="Arial Black" pitchFamily="34" charset="0"/>
              </a:rPr>
              <a:t> – FK ČL </a:t>
            </a:r>
            <a:r>
              <a:rPr lang="cs-CZ" sz="1800" dirty="0" err="1" smtClean="0">
                <a:latin typeface="Arial Black" pitchFamily="34" charset="0"/>
              </a:rPr>
              <a:t>Neštěmice</a:t>
            </a:r>
            <a:endParaRPr lang="cs-CZ" sz="1800" dirty="0" smtClean="0">
              <a:latin typeface="Arial Black" pitchFamily="34" charset="0"/>
            </a:endParaRPr>
          </a:p>
          <a:p>
            <a:pPr algn="ctr"/>
            <a:r>
              <a:rPr lang="cs-CZ" sz="1800" dirty="0" smtClean="0">
                <a:latin typeface="Arial Black" pitchFamily="34" charset="0"/>
              </a:rPr>
              <a:t>4:5(0:2)   10.9.2014  4.hrací kolo </a:t>
            </a:r>
            <a:endParaRPr lang="cs-CZ" sz="1800" dirty="0">
              <a:latin typeface="Arial Black" pitchFamily="34" charset="0"/>
            </a:endParaRPr>
          </a:p>
        </p:txBody>
      </p:sp>
      <p:sp>
        <p:nvSpPr>
          <p:cNvPr id="10" name="TextovéPole 9"/>
          <p:cNvSpPr txBox="1"/>
          <p:nvPr/>
        </p:nvSpPr>
        <p:spPr>
          <a:xfrm>
            <a:off x="174948" y="163116"/>
            <a:ext cx="4536504" cy="923330"/>
          </a:xfrm>
          <a:prstGeom prst="rect">
            <a:avLst/>
          </a:prstGeom>
          <a:blipFill dpi="0" rotWithShape="1">
            <a:blip r:embed="rId5" cstate="print">
              <a:alphaModFix amt="41000"/>
            </a:blip>
            <a:srcRect/>
            <a:stretch>
              <a:fillRect/>
            </a:stretch>
          </a:blipFill>
        </p:spPr>
        <p:txBody>
          <a:bodyPr wrap="square" rtlCol="0">
            <a:spAutoFit/>
          </a:bodyPr>
          <a:lstStyle/>
          <a:p>
            <a:pPr algn="ctr"/>
            <a:r>
              <a:rPr lang="cs-CZ" sz="1800" dirty="0" smtClean="0">
                <a:latin typeface="Arial" pitchFamily="34" charset="0"/>
                <a:cs typeface="Arial" pitchFamily="34" charset="0"/>
              </a:rPr>
              <a:t>V </a:t>
            </a:r>
            <a:r>
              <a:rPr lang="cs-CZ" sz="1800" dirty="0" err="1" smtClean="0">
                <a:latin typeface="Arial" pitchFamily="34" charset="0"/>
                <a:cs typeface="Arial" pitchFamily="34" charset="0"/>
              </a:rPr>
              <a:t>Mlékojedech</a:t>
            </a:r>
            <a:r>
              <a:rPr lang="cs-CZ" sz="1800" dirty="0" smtClean="0">
                <a:latin typeface="Arial" pitchFamily="34" charset="0"/>
                <a:cs typeface="Arial" pitchFamily="34" charset="0"/>
              </a:rPr>
              <a:t>, kde mladší žáci hráli s Litoměřicemi se rozhodlo o naší porážce ve druhém poločas</a:t>
            </a:r>
            <a:r>
              <a:rPr lang="cs-CZ" sz="1600" dirty="0" smtClean="0">
                <a:latin typeface="Arial" pitchFamily="34" charset="0"/>
                <a:cs typeface="Arial" pitchFamily="34" charset="0"/>
              </a:rPr>
              <a:t>e. </a:t>
            </a:r>
            <a:endParaRPr lang="cs-CZ" sz="1600" dirty="0">
              <a:latin typeface="Arial" pitchFamily="34" charset="0"/>
              <a:cs typeface="Arial" pitchFamily="34" charset="0"/>
            </a:endParaRPr>
          </a:p>
        </p:txBody>
      </p:sp>
      <p:sp>
        <p:nvSpPr>
          <p:cNvPr id="12" name="TextovéPole 11"/>
          <p:cNvSpPr txBox="1"/>
          <p:nvPr/>
        </p:nvSpPr>
        <p:spPr>
          <a:xfrm>
            <a:off x="174948" y="1243236"/>
            <a:ext cx="4536504" cy="3204000"/>
          </a:xfrm>
          <a:prstGeom prst="rect">
            <a:avLst/>
          </a:prstGeom>
          <a:noFill/>
        </p:spPr>
        <p:txBody>
          <a:bodyPr wrap="square" rtlCol="0">
            <a:spAutoFit/>
          </a:bodyPr>
          <a:lstStyle/>
          <a:p>
            <a:pPr algn="ctr"/>
            <a:r>
              <a:rPr lang="cs-CZ" sz="1800" u="sng" dirty="0" smtClean="0">
                <a:latin typeface="Arial Black" pitchFamily="34" charset="0"/>
              </a:rPr>
              <a:t>FK Litoměřice – SK </a:t>
            </a:r>
            <a:r>
              <a:rPr lang="cs-CZ" sz="1800" u="sng" dirty="0" err="1" smtClean="0">
                <a:latin typeface="Arial Black" pitchFamily="34" charset="0"/>
              </a:rPr>
              <a:t>Štětí</a:t>
            </a:r>
            <a:endParaRPr lang="cs-CZ" sz="1800" dirty="0" smtClean="0">
              <a:latin typeface="Arial Black" pitchFamily="34" charset="0"/>
            </a:endParaRPr>
          </a:p>
          <a:p>
            <a:pPr algn="ctr"/>
            <a:r>
              <a:rPr lang="cs-CZ" sz="1800" u="sng" dirty="0" smtClean="0">
                <a:latin typeface="Arial Black" pitchFamily="34" charset="0"/>
              </a:rPr>
              <a:t>6:1(1:1)    3.9.2014  4.kolo 2.hrané</a:t>
            </a:r>
            <a:endParaRPr lang="cs-CZ" sz="1400" dirty="0" smtClean="0">
              <a:latin typeface="Arial Black" pitchFamily="34" charset="0"/>
            </a:endParaRPr>
          </a:p>
          <a:p>
            <a:r>
              <a:rPr lang="cs-CZ" sz="1000" b="0" dirty="0" smtClean="0">
                <a:latin typeface="Arial" pitchFamily="34" charset="0"/>
                <a:cs typeface="Arial" pitchFamily="34" charset="0"/>
              </a:rPr>
              <a:t>Začátek zápasu patřil domácím hráčům. </a:t>
            </a:r>
            <a:r>
              <a:rPr lang="cs-CZ" sz="1000" b="0" dirty="0" err="1" smtClean="0">
                <a:latin typeface="Arial" pitchFamily="34" charset="0"/>
                <a:cs typeface="Arial" pitchFamily="34" charset="0"/>
              </a:rPr>
              <a:t>Štětským</a:t>
            </a:r>
            <a:r>
              <a:rPr lang="cs-CZ" sz="1000" b="0" dirty="0" smtClean="0">
                <a:latin typeface="Arial" pitchFamily="34" charset="0"/>
                <a:cs typeface="Arial" pitchFamily="34" charset="0"/>
              </a:rPr>
              <a:t> hochům chyběla rychlost a důraz. Litoměřičtí hráči se dostávali do šancí, ty však spolehlivě kryl </a:t>
            </a:r>
            <a:r>
              <a:rPr lang="cs-CZ" sz="1000" b="0" dirty="0" err="1" smtClean="0">
                <a:latin typeface="Arial" pitchFamily="34" charset="0"/>
                <a:cs typeface="Arial" pitchFamily="34" charset="0"/>
              </a:rPr>
              <a:t>štětský</a:t>
            </a:r>
            <a:r>
              <a:rPr lang="cs-CZ" sz="1000" b="0" dirty="0" smtClean="0">
                <a:latin typeface="Arial" pitchFamily="34" charset="0"/>
                <a:cs typeface="Arial" pitchFamily="34" charset="0"/>
              </a:rPr>
              <a:t> brankář Lukáš </a:t>
            </a:r>
            <a:r>
              <a:rPr lang="cs-CZ" sz="1000" b="0" dirty="0" err="1" smtClean="0">
                <a:latin typeface="Arial" pitchFamily="34" charset="0"/>
                <a:cs typeface="Arial" pitchFamily="34" charset="0"/>
              </a:rPr>
              <a:t>Kricner</a:t>
            </a:r>
            <a:r>
              <a:rPr lang="cs-CZ" sz="1000" b="0" dirty="0" smtClean="0">
                <a:latin typeface="Arial" pitchFamily="34" charset="0"/>
                <a:cs typeface="Arial" pitchFamily="34" charset="0"/>
              </a:rPr>
              <a:t>. I ten si však pod návalem střel vybral slabší chvilku a v polovině poločasu mu jedna ze střel proklouzla pod jeho rukavicemi. Inkasovaná branka však jakoby hosty ze </a:t>
            </a:r>
            <a:r>
              <a:rPr lang="cs-CZ" sz="1000" b="0" dirty="0" err="1" smtClean="0">
                <a:latin typeface="Arial" pitchFamily="34" charset="0"/>
                <a:cs typeface="Arial" pitchFamily="34" charset="0"/>
              </a:rPr>
              <a:t>Štětí</a:t>
            </a:r>
            <a:r>
              <a:rPr lang="cs-CZ" sz="1000" b="0" dirty="0" smtClean="0">
                <a:latin typeface="Arial" pitchFamily="34" charset="0"/>
                <a:cs typeface="Arial" pitchFamily="34" charset="0"/>
              </a:rPr>
              <a:t> probrala. Začali být nebezpečnější a dostávat se do šancí. Jednu z nich  pět minut před koncem půle proměnil v branku Mikuláš </a:t>
            </a:r>
            <a:r>
              <a:rPr lang="cs-CZ" sz="1000" b="0" dirty="0" err="1" smtClean="0">
                <a:latin typeface="Arial" pitchFamily="34" charset="0"/>
                <a:cs typeface="Arial" pitchFamily="34" charset="0"/>
              </a:rPr>
              <a:t>Vaszi</a:t>
            </a:r>
            <a:r>
              <a:rPr lang="cs-CZ" sz="1000" b="0" dirty="0" smtClean="0">
                <a:latin typeface="Arial" pitchFamily="34" charset="0"/>
                <a:cs typeface="Arial" pitchFamily="34" charset="0"/>
              </a:rPr>
              <a:t>. Ještě v první poločase mohl otočit skóre Petr Kadlec, ale jeho samostatný nájezd lapil litoměřický gólman. Druhá půle byla od začátku v režii domácích. Mrazivou patnáctiminutovku odnesli hosté čtyřmi inkasovanými brankami. Od té doby se poločas jen dohrával. Domácí vstřelili ještě jednu branku a konečný,  zasloužený rozdíl činil pět branek. Na štětské žáky čeká v sobotu další silný soupeř z Litvínova. </a:t>
            </a:r>
          </a:p>
          <a:p>
            <a:r>
              <a:rPr lang="cs-CZ" sz="1000" b="0" u="sng" dirty="0" smtClean="0">
                <a:latin typeface="Arial" pitchFamily="34" charset="0"/>
                <a:cs typeface="Arial" pitchFamily="34" charset="0"/>
              </a:rPr>
              <a:t>Branky:</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Vaszi</a:t>
            </a:r>
            <a:r>
              <a:rPr lang="cs-CZ" sz="1000" b="0" dirty="0" smtClean="0">
                <a:latin typeface="Arial" pitchFamily="34" charset="0"/>
                <a:cs typeface="Arial" pitchFamily="34" charset="0"/>
              </a:rPr>
              <a:t> 1</a:t>
            </a:r>
          </a:p>
          <a:p>
            <a:r>
              <a:rPr lang="cs-CZ" sz="1000" b="0" u="sng" dirty="0" smtClean="0">
                <a:latin typeface="Arial" pitchFamily="34" charset="0"/>
                <a:cs typeface="Arial" pitchFamily="34" charset="0"/>
              </a:rPr>
              <a:t>Sestava :</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Kricner</a:t>
            </a:r>
            <a:r>
              <a:rPr lang="cs-CZ" sz="1000" b="0" dirty="0" smtClean="0">
                <a:latin typeface="Arial" pitchFamily="34" charset="0"/>
                <a:cs typeface="Arial" pitchFamily="34" charset="0"/>
              </a:rPr>
              <a:t> – Kopecký, Špaček, Ulrych – </a:t>
            </a:r>
            <a:r>
              <a:rPr lang="cs-CZ" sz="1000" b="0" dirty="0" err="1" smtClean="0">
                <a:latin typeface="Arial" pitchFamily="34" charset="0"/>
                <a:cs typeface="Arial" pitchFamily="34" charset="0"/>
              </a:rPr>
              <a:t>Vaszi</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Plicka</a:t>
            </a:r>
            <a:r>
              <a:rPr lang="cs-CZ" sz="1000" b="0" dirty="0" smtClean="0">
                <a:latin typeface="Arial" pitchFamily="34" charset="0"/>
                <a:cs typeface="Arial" pitchFamily="34" charset="0"/>
              </a:rPr>
              <a:t>, Ladič – </a:t>
            </a:r>
          </a:p>
          <a:p>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Bartko</a:t>
            </a:r>
            <a:r>
              <a:rPr lang="cs-CZ" sz="1000" b="0" dirty="0" smtClean="0">
                <a:latin typeface="Arial" pitchFamily="34" charset="0"/>
                <a:cs typeface="Arial" pitchFamily="34" charset="0"/>
              </a:rPr>
              <a:t>, Kulhánek, Kadlec, </a:t>
            </a:r>
            <a:r>
              <a:rPr lang="cs-CZ" sz="1000" b="0" dirty="0" err="1" smtClean="0">
                <a:latin typeface="Arial" pitchFamily="34" charset="0"/>
                <a:cs typeface="Arial" pitchFamily="34" charset="0"/>
              </a:rPr>
              <a:t>Daniluk</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Šrotýř</a:t>
            </a:r>
            <a:endParaRPr lang="cs-CZ" sz="1000" b="0" dirty="0" smtClean="0">
              <a:latin typeface="Arial" pitchFamily="34" charset="0"/>
              <a:cs typeface="Arial" pitchFamily="34" charset="0"/>
            </a:endParaRPr>
          </a:p>
          <a:p>
            <a:r>
              <a:rPr lang="cs-CZ" sz="1000" b="0" u="sng" dirty="0" smtClean="0">
                <a:latin typeface="Arial" pitchFamily="34" charset="0"/>
                <a:cs typeface="Arial" pitchFamily="34" charset="0"/>
              </a:rPr>
              <a:t>Trenér:</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P.Hoznédl</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J.Špaček</a:t>
            </a:r>
            <a:endParaRPr lang="cs-CZ" sz="1000" b="0" dirty="0" smtClean="0">
              <a:latin typeface="Arial" pitchFamily="34" charset="0"/>
              <a:cs typeface="Arial" pitchFamily="34" charset="0"/>
            </a:endParaRPr>
          </a:p>
          <a:p>
            <a:r>
              <a:rPr lang="cs-CZ" sz="1000" b="0" u="sng" dirty="0" smtClean="0">
                <a:latin typeface="Arial" pitchFamily="34" charset="0"/>
                <a:cs typeface="Arial" pitchFamily="34" charset="0"/>
              </a:rPr>
              <a:t>Rozhodčí:</a:t>
            </a:r>
            <a:r>
              <a:rPr lang="cs-CZ" sz="1000" b="0" dirty="0" smtClean="0">
                <a:latin typeface="Arial" pitchFamily="34" charset="0"/>
                <a:cs typeface="Arial" pitchFamily="34" charset="0"/>
              </a:rPr>
              <a:t>  Husar</a:t>
            </a:r>
          </a:p>
          <a:p>
            <a:endParaRPr lang="cs-CZ" dirty="0"/>
          </a:p>
        </p:txBody>
      </p:sp>
      <p:sp>
        <p:nvSpPr>
          <p:cNvPr id="13" name="Obdélník 12"/>
          <p:cNvSpPr/>
          <p:nvPr/>
        </p:nvSpPr>
        <p:spPr>
          <a:xfrm>
            <a:off x="174948" y="5419700"/>
            <a:ext cx="4320480" cy="1631216"/>
          </a:xfrm>
          <a:prstGeom prst="rect">
            <a:avLst/>
          </a:prstGeom>
        </p:spPr>
        <p:txBody>
          <a:bodyPr wrap="square">
            <a:spAutoFit/>
          </a:bodyPr>
          <a:lstStyle/>
          <a:p>
            <a:r>
              <a:rPr lang="cs-CZ" sz="2000" dirty="0" smtClean="0">
                <a:latin typeface="Arial" pitchFamily="34" charset="0"/>
                <a:cs typeface="Arial" pitchFamily="34" charset="0"/>
              </a:rPr>
              <a:t>V poločase jsme prohrávali 2:0. Ve druhém jsme vedli 3:2 a 4:3. Hosté vyrovnali v úplném závěru a na penalty </a:t>
            </a:r>
          </a:p>
          <a:p>
            <a:r>
              <a:rPr lang="cs-CZ" sz="2000" dirty="0" smtClean="0">
                <a:latin typeface="Arial" pitchFamily="34" charset="0"/>
                <a:cs typeface="Arial" pitchFamily="34" charset="0"/>
              </a:rPr>
              <a:t>byli úspěšnější.</a:t>
            </a:r>
          </a:p>
        </p:txBody>
      </p:sp>
      <p:pic>
        <p:nvPicPr>
          <p:cNvPr id="14" name="Picture 1"/>
          <p:cNvPicPr>
            <a:picLocks noChangeAspect="1" noChangeArrowheads="1"/>
          </p:cNvPicPr>
          <p:nvPr/>
        </p:nvPicPr>
        <p:blipFill>
          <a:blip r:embed="rId6" cstate="print"/>
          <a:srcRect/>
          <a:stretch>
            <a:fillRect/>
          </a:stretch>
        </p:blipFill>
        <p:spPr bwMode="auto">
          <a:xfrm>
            <a:off x="3199284" y="6427813"/>
            <a:ext cx="720080" cy="5760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131675" y="0"/>
            <a:ext cx="185738" cy="265113"/>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131675" y="0"/>
            <a:ext cx="185738" cy="265113"/>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12" name="Obdélník 11"/>
          <p:cNvSpPr/>
          <p:nvPr/>
        </p:nvSpPr>
        <p:spPr>
          <a:xfrm>
            <a:off x="174948" y="955204"/>
            <a:ext cx="4608512" cy="5709255"/>
          </a:xfrm>
          <a:prstGeom prst="rect">
            <a:avLst/>
          </a:prstGeom>
        </p:spPr>
        <p:txBody>
          <a:bodyPr wrap="square">
            <a:spAutoFit/>
          </a:bodyPr>
          <a:lstStyle/>
          <a:p>
            <a:r>
              <a:rPr lang="cs-CZ" sz="1400" u="sng" dirty="0" smtClean="0">
                <a:effectLst>
                  <a:outerShdw blurRad="38100" dist="38100" dir="2700000" algn="tl">
                    <a:srgbClr val="000000">
                      <a:alpha val="43137"/>
                    </a:srgbClr>
                  </a:outerShdw>
                </a:effectLst>
                <a:latin typeface="Arial" pitchFamily="34" charset="0"/>
                <a:cs typeface="Arial" pitchFamily="34" charset="0"/>
              </a:rPr>
              <a:t>H. </a:t>
            </a:r>
            <a:r>
              <a:rPr lang="cs-CZ" sz="1400" u="sng" dirty="0" err="1" smtClean="0">
                <a:effectLst>
                  <a:outerShdw blurRad="38100" dist="38100" dir="2700000" algn="tl">
                    <a:srgbClr val="000000">
                      <a:alpha val="43137"/>
                    </a:srgbClr>
                  </a:outerShdw>
                </a:effectLst>
                <a:latin typeface="Arial" pitchFamily="34" charset="0"/>
                <a:cs typeface="Arial" pitchFamily="34" charset="0"/>
              </a:rPr>
              <a:t>Jiřetín</a:t>
            </a:r>
            <a:r>
              <a:rPr lang="cs-CZ" sz="1400" u="sng" dirty="0" smtClean="0">
                <a:effectLst>
                  <a:outerShdw blurRad="38100" dist="38100" dir="2700000" algn="tl">
                    <a:srgbClr val="000000">
                      <a:alpha val="43137"/>
                    </a:srgbClr>
                  </a:outerShdw>
                </a:effectLst>
                <a:latin typeface="Arial" pitchFamily="34" charset="0"/>
                <a:cs typeface="Arial" pitchFamily="34" charset="0"/>
              </a:rPr>
              <a:t>- Louny 3:0 (1:0)</a:t>
            </a:r>
          </a:p>
          <a:p>
            <a:r>
              <a:rPr lang="cs-CZ" sz="1100" dirty="0" smtClean="0">
                <a:latin typeface="Arial" pitchFamily="34" charset="0"/>
                <a:cs typeface="Arial" pitchFamily="34" charset="0"/>
              </a:rPr>
              <a:t>v  první polovině poločasu fauloval hostující brankář. Byly z toho proměněná penalta a červená karta. Naděje Loun na úspěch se začala vytrácet.  Domácí </a:t>
            </a:r>
            <a:r>
              <a:rPr lang="cs-CZ" sz="1100" dirty="0" err="1" smtClean="0">
                <a:latin typeface="Arial" pitchFamily="34" charset="0"/>
                <a:cs typeface="Arial" pitchFamily="34" charset="0"/>
              </a:rPr>
              <a:t>tioho</a:t>
            </a:r>
            <a:r>
              <a:rPr lang="cs-CZ" sz="1100" dirty="0" smtClean="0">
                <a:latin typeface="Arial" pitchFamily="34" charset="0"/>
                <a:cs typeface="Arial" pitchFamily="34" charset="0"/>
              </a:rPr>
              <a:t> využili a dokázali jasně vyhrát.</a:t>
            </a:r>
          </a:p>
          <a:p>
            <a:r>
              <a:rPr lang="cs-CZ" dirty="0" smtClean="0">
                <a:latin typeface="Arial" pitchFamily="34" charset="0"/>
                <a:cs typeface="Arial" pitchFamily="34" charset="0"/>
              </a:rPr>
              <a:t> </a:t>
            </a:r>
            <a:r>
              <a:rPr lang="cs-CZ" sz="1400" u="sng" dirty="0" smtClean="0">
                <a:effectLst>
                  <a:outerShdw blurRad="38100" dist="38100" dir="2700000" algn="tl">
                    <a:srgbClr val="000000">
                      <a:alpha val="43137"/>
                    </a:srgbClr>
                  </a:outerShdw>
                </a:effectLst>
                <a:latin typeface="Arial" pitchFamily="34" charset="0"/>
                <a:cs typeface="Arial" pitchFamily="34" charset="0"/>
              </a:rPr>
              <a:t>Bílina- </a:t>
            </a:r>
            <a:r>
              <a:rPr lang="cs-CZ" sz="1400" u="sng" dirty="0" err="1" smtClean="0">
                <a:effectLst>
                  <a:outerShdw blurRad="38100" dist="38100" dir="2700000" algn="tl">
                    <a:srgbClr val="000000">
                      <a:alpha val="43137"/>
                    </a:srgbClr>
                  </a:outerShdw>
                </a:effectLst>
                <a:latin typeface="Arial" pitchFamily="34" charset="0"/>
                <a:cs typeface="Arial" pitchFamily="34" charset="0"/>
              </a:rPr>
              <a:t>Neštěmice</a:t>
            </a:r>
            <a:r>
              <a:rPr lang="cs-CZ" sz="1400" u="sng" dirty="0" smtClean="0">
                <a:effectLst>
                  <a:outerShdw blurRad="38100" dist="38100" dir="2700000" algn="tl">
                    <a:srgbClr val="000000">
                      <a:alpha val="43137"/>
                    </a:srgbClr>
                  </a:outerShdw>
                </a:effectLst>
                <a:latin typeface="Arial" pitchFamily="34" charset="0"/>
                <a:cs typeface="Arial" pitchFamily="34" charset="0"/>
              </a:rPr>
              <a:t> 1:2 (1:1)</a:t>
            </a:r>
            <a:endParaRPr lang="cs-CZ" u="sng" dirty="0" smtClean="0">
              <a:effectLst>
                <a:outerShdw blurRad="38100" dist="38100" dir="2700000" algn="tl">
                  <a:srgbClr val="000000">
                    <a:alpha val="43137"/>
                  </a:srgbClr>
                </a:outerShdw>
              </a:effectLst>
              <a:latin typeface="Arial" pitchFamily="34" charset="0"/>
              <a:cs typeface="Arial" pitchFamily="34" charset="0"/>
            </a:endParaRPr>
          </a:p>
          <a:p>
            <a:r>
              <a:rPr lang="cs-CZ" sz="1100" dirty="0" smtClean="0">
                <a:latin typeface="Arial" pitchFamily="34" charset="0"/>
                <a:cs typeface="Arial" pitchFamily="34" charset="0"/>
              </a:rPr>
              <a:t>podle výsledků z 1 kola trochu překvapivé skóre. Hosté vstřelili vítěznou branku v 90. minutě z kopačky </a:t>
            </a:r>
            <a:r>
              <a:rPr lang="cs-CZ" sz="1100" dirty="0" err="1" smtClean="0">
                <a:latin typeface="Arial" pitchFamily="34" charset="0"/>
                <a:cs typeface="Arial" pitchFamily="34" charset="0"/>
              </a:rPr>
              <a:t>Kroka</a:t>
            </a:r>
            <a:endParaRPr lang="cs-CZ" sz="1100" dirty="0" smtClean="0">
              <a:latin typeface="Arial" pitchFamily="34" charset="0"/>
              <a:cs typeface="Arial" pitchFamily="34" charset="0"/>
            </a:endParaRPr>
          </a:p>
          <a:p>
            <a:r>
              <a:rPr lang="cs-CZ" sz="1400" u="sng" dirty="0" smtClean="0">
                <a:effectLst>
                  <a:outerShdw blurRad="38100" dist="38100" dir="2700000" algn="tl">
                    <a:srgbClr val="000000">
                      <a:alpha val="43137"/>
                    </a:srgbClr>
                  </a:outerShdw>
                </a:effectLst>
                <a:latin typeface="Arial" pitchFamily="34" charset="0"/>
                <a:cs typeface="Arial" pitchFamily="34" charset="0"/>
              </a:rPr>
              <a:t>Litvínov -</a:t>
            </a:r>
            <a:r>
              <a:rPr lang="cs-CZ" sz="1400" u="sng" dirty="0" err="1" smtClean="0">
                <a:effectLst>
                  <a:outerShdw blurRad="38100" dist="38100" dir="2700000" algn="tl">
                    <a:srgbClr val="000000">
                      <a:alpha val="43137"/>
                    </a:srgbClr>
                  </a:outerShdw>
                </a:effectLst>
                <a:latin typeface="Arial" pitchFamily="34" charset="0"/>
                <a:cs typeface="Arial" pitchFamily="34" charset="0"/>
              </a:rPr>
              <a:t>Proboštov</a:t>
            </a:r>
            <a:r>
              <a:rPr lang="cs-CZ" sz="1400" u="sng" dirty="0" smtClean="0">
                <a:effectLst>
                  <a:outerShdw blurRad="38100" dist="38100" dir="2700000" algn="tl">
                    <a:srgbClr val="000000">
                      <a:alpha val="43137"/>
                    </a:srgbClr>
                  </a:outerShdw>
                </a:effectLst>
                <a:latin typeface="Arial" pitchFamily="34" charset="0"/>
                <a:cs typeface="Arial" pitchFamily="34" charset="0"/>
              </a:rPr>
              <a:t> 3:1 (1:0)</a:t>
            </a:r>
            <a:endParaRPr lang="cs-CZ" u="sng" dirty="0" smtClean="0">
              <a:effectLst>
                <a:outerShdw blurRad="38100" dist="38100" dir="2700000" algn="tl">
                  <a:srgbClr val="000000">
                    <a:alpha val="43137"/>
                  </a:srgbClr>
                </a:outerShdw>
              </a:effectLst>
              <a:latin typeface="Arial" pitchFamily="34" charset="0"/>
              <a:cs typeface="Arial" pitchFamily="34" charset="0"/>
            </a:endParaRPr>
          </a:p>
          <a:p>
            <a:r>
              <a:rPr lang="cs-CZ" sz="1100" dirty="0" smtClean="0">
                <a:latin typeface="Arial" pitchFamily="34" charset="0"/>
                <a:cs typeface="Arial" pitchFamily="34" charset="0"/>
              </a:rPr>
              <a:t>Litvínov 6, </a:t>
            </a:r>
            <a:r>
              <a:rPr lang="cs-CZ" sz="1100" dirty="0" err="1" smtClean="0">
                <a:latin typeface="Arial" pitchFamily="34" charset="0"/>
                <a:cs typeface="Arial" pitchFamily="34" charset="0"/>
              </a:rPr>
              <a:t>Proboštov</a:t>
            </a:r>
            <a:r>
              <a:rPr lang="cs-CZ" sz="1100" dirty="0" smtClean="0">
                <a:latin typeface="Arial" pitchFamily="34" charset="0"/>
                <a:cs typeface="Arial" pitchFamily="34" charset="0"/>
              </a:rPr>
              <a:t> 0, takové je bodové skóre po 2 kolech. Domácí úlohu favorita splnili .</a:t>
            </a:r>
          </a:p>
          <a:p>
            <a:r>
              <a:rPr lang="cs-CZ" sz="1400" u="sng" dirty="0" err="1" smtClean="0">
                <a:effectLst>
                  <a:outerShdw blurRad="38100" dist="38100" dir="2700000" algn="tl">
                    <a:srgbClr val="000000">
                      <a:alpha val="43137"/>
                    </a:srgbClr>
                  </a:outerShdw>
                </a:effectLst>
                <a:latin typeface="Arial" pitchFamily="34" charset="0"/>
                <a:cs typeface="Arial" pitchFamily="34" charset="0"/>
              </a:rPr>
              <a:t>Spořice</a:t>
            </a:r>
            <a:r>
              <a:rPr lang="cs-CZ" sz="1400" u="sng" dirty="0" smtClean="0">
                <a:effectLst>
                  <a:outerShdw blurRad="38100" dist="38100" dir="2700000" algn="tl">
                    <a:srgbClr val="000000">
                      <a:alpha val="43137"/>
                    </a:srgbClr>
                  </a:outerShdw>
                </a:effectLst>
                <a:latin typeface="Arial" pitchFamily="34" charset="0"/>
                <a:cs typeface="Arial" pitchFamily="34" charset="0"/>
              </a:rPr>
              <a:t> -</a:t>
            </a:r>
            <a:r>
              <a:rPr lang="cs-CZ" sz="1400" u="sng" dirty="0" err="1" smtClean="0">
                <a:effectLst>
                  <a:outerShdw blurRad="38100" dist="38100" dir="2700000" algn="tl">
                    <a:srgbClr val="000000">
                      <a:alpha val="43137"/>
                    </a:srgbClr>
                  </a:outerShdw>
                </a:effectLst>
                <a:latin typeface="Arial" pitchFamily="34" charset="0"/>
                <a:cs typeface="Arial" pitchFamily="34" charset="0"/>
              </a:rPr>
              <a:t>T.Kadaň</a:t>
            </a:r>
            <a:r>
              <a:rPr lang="cs-CZ" sz="1400" u="sng" dirty="0" smtClean="0">
                <a:effectLst>
                  <a:outerShdw blurRad="38100" dist="38100" dir="2700000" algn="tl">
                    <a:srgbClr val="000000">
                      <a:alpha val="43137"/>
                    </a:srgbClr>
                  </a:outerShdw>
                </a:effectLst>
                <a:latin typeface="Arial" pitchFamily="34" charset="0"/>
                <a:cs typeface="Arial" pitchFamily="34" charset="0"/>
              </a:rPr>
              <a:t> 7:1 (3:1)</a:t>
            </a:r>
          </a:p>
          <a:p>
            <a:r>
              <a:rPr lang="cs-CZ" sz="1100" dirty="0" smtClean="0">
                <a:latin typeface="Arial" pitchFamily="34" charset="0"/>
                <a:cs typeface="Arial" pitchFamily="34" charset="0"/>
              </a:rPr>
              <a:t>Rozjezd nováčka soutěže je báječný, 2 zápasy doma, 2 výhry. V okresním derby přestříleli  vysoko  Kadaň, která  má asi nějaké herní a možná i jiné problémy. </a:t>
            </a:r>
            <a:r>
              <a:rPr lang="cs-CZ" sz="1100" dirty="0" err="1" smtClean="0">
                <a:latin typeface="Arial" pitchFamily="34" charset="0"/>
                <a:cs typeface="Arial" pitchFamily="34" charset="0"/>
              </a:rPr>
              <a:t>Spořice</a:t>
            </a:r>
            <a:r>
              <a:rPr lang="cs-CZ" sz="1100" dirty="0" smtClean="0">
                <a:latin typeface="Arial" pitchFamily="34" charset="0"/>
                <a:cs typeface="Arial" pitchFamily="34" charset="0"/>
              </a:rPr>
              <a:t> to vyšvihlo na 1. místo tabulky</a:t>
            </a:r>
          </a:p>
          <a:p>
            <a:r>
              <a:rPr lang="cs-CZ" dirty="0" smtClean="0">
                <a:latin typeface="Arial" pitchFamily="34" charset="0"/>
                <a:cs typeface="Arial" pitchFamily="34" charset="0"/>
              </a:rPr>
              <a:t> </a:t>
            </a:r>
            <a:r>
              <a:rPr lang="cs-CZ" sz="1400" u="sng" dirty="0" err="1" smtClean="0">
                <a:effectLst>
                  <a:outerShdw blurRad="38100" dist="38100" dir="2700000" algn="tl">
                    <a:srgbClr val="000000">
                      <a:alpha val="43137"/>
                    </a:srgbClr>
                  </a:outerShdw>
                </a:effectLst>
                <a:latin typeface="Arial" pitchFamily="34" charset="0"/>
                <a:cs typeface="Arial" pitchFamily="34" charset="0"/>
              </a:rPr>
              <a:t>Blšany</a:t>
            </a:r>
            <a:r>
              <a:rPr lang="cs-CZ" sz="1400" u="sng" dirty="0" smtClean="0">
                <a:effectLst>
                  <a:outerShdw blurRad="38100" dist="38100" dir="2700000" algn="tl">
                    <a:srgbClr val="000000">
                      <a:alpha val="43137"/>
                    </a:srgbClr>
                  </a:outerShdw>
                </a:effectLst>
                <a:latin typeface="Arial" pitchFamily="34" charset="0"/>
                <a:cs typeface="Arial" pitchFamily="34" charset="0"/>
              </a:rPr>
              <a:t> -Rumburk 2:2 (2:0)</a:t>
            </a:r>
            <a:endParaRPr lang="cs-CZ" u="sng" dirty="0" smtClean="0">
              <a:effectLst>
                <a:outerShdw blurRad="38100" dist="38100" dir="2700000" algn="tl">
                  <a:srgbClr val="000000">
                    <a:alpha val="43137"/>
                  </a:srgbClr>
                </a:outerShdw>
              </a:effectLst>
              <a:latin typeface="Arial" pitchFamily="34" charset="0"/>
              <a:cs typeface="Arial" pitchFamily="34" charset="0"/>
            </a:endParaRPr>
          </a:p>
          <a:p>
            <a:r>
              <a:rPr lang="cs-CZ" sz="1100" dirty="0" smtClean="0">
                <a:latin typeface="Arial" pitchFamily="34" charset="0"/>
                <a:cs typeface="Arial" pitchFamily="34" charset="0"/>
              </a:rPr>
              <a:t>zápas 2 poločasů, v tom prvním domácí, u který nebyl vidět náhradník na </a:t>
            </a:r>
            <a:r>
              <a:rPr lang="cs-CZ" sz="1100" dirty="0" err="1" smtClean="0">
                <a:latin typeface="Arial" pitchFamily="34" charset="0"/>
                <a:cs typeface="Arial" pitchFamily="34" charset="0"/>
              </a:rPr>
              <a:t>lavičcre</a:t>
            </a:r>
            <a:r>
              <a:rPr lang="cs-CZ" sz="1100" dirty="0" smtClean="0">
                <a:latin typeface="Arial" pitchFamily="34" charset="0"/>
                <a:cs typeface="Arial" pitchFamily="34" charset="0"/>
              </a:rPr>
              <a:t> </a:t>
            </a:r>
            <a:r>
              <a:rPr lang="cs-CZ" sz="1100" dirty="0" err="1" smtClean="0">
                <a:latin typeface="Arial" pitchFamily="34" charset="0"/>
                <a:cs typeface="Arial" pitchFamily="34" charset="0"/>
              </a:rPr>
              <a:t>verdli</a:t>
            </a:r>
            <a:r>
              <a:rPr lang="cs-CZ" sz="1100" dirty="0" smtClean="0">
                <a:latin typeface="Arial" pitchFamily="34" charset="0"/>
                <a:cs typeface="Arial" pitchFamily="34" charset="0"/>
              </a:rPr>
              <a:t> 2:0, ale ve druhé části odpadli a byli rádi za remízu a nakonec vyhráli i na penalty</a:t>
            </a:r>
          </a:p>
          <a:p>
            <a:r>
              <a:rPr lang="cs-CZ" sz="1400" u="sng" dirty="0" err="1" smtClean="0">
                <a:effectLst>
                  <a:outerShdw blurRad="38100" dist="38100" dir="2700000" algn="tl">
                    <a:srgbClr val="000000">
                      <a:alpha val="43137"/>
                    </a:srgbClr>
                  </a:outerShdw>
                </a:effectLst>
                <a:latin typeface="Arial" pitchFamily="34" charset="0"/>
                <a:cs typeface="Arial" pitchFamily="34" charset="0"/>
              </a:rPr>
              <a:t>Štětí</a:t>
            </a:r>
            <a:r>
              <a:rPr lang="cs-CZ" sz="1400" u="sng" dirty="0" smtClean="0">
                <a:effectLst>
                  <a:outerShdw blurRad="38100" dist="38100" dir="2700000" algn="tl">
                    <a:srgbClr val="000000">
                      <a:alpha val="43137"/>
                    </a:srgbClr>
                  </a:outerShdw>
                </a:effectLst>
                <a:latin typeface="Arial" pitchFamily="34" charset="0"/>
                <a:cs typeface="Arial" pitchFamily="34" charset="0"/>
              </a:rPr>
              <a:t> -</a:t>
            </a:r>
            <a:r>
              <a:rPr lang="cs-CZ" sz="1400" u="sng" dirty="0" err="1" smtClean="0">
                <a:effectLst>
                  <a:outerShdw blurRad="38100" dist="38100" dir="2700000" algn="tl">
                    <a:srgbClr val="000000">
                      <a:alpha val="43137"/>
                    </a:srgbClr>
                  </a:outerShdw>
                </a:effectLst>
                <a:latin typeface="Arial" pitchFamily="34" charset="0"/>
                <a:cs typeface="Arial" pitchFamily="34" charset="0"/>
              </a:rPr>
              <a:t>Vilémov</a:t>
            </a:r>
            <a:r>
              <a:rPr lang="cs-CZ" sz="1400" u="sng" dirty="0" smtClean="0">
                <a:effectLst>
                  <a:outerShdw blurRad="38100" dist="38100" dir="2700000" algn="tl">
                    <a:srgbClr val="000000">
                      <a:alpha val="43137"/>
                    </a:srgbClr>
                  </a:outerShdw>
                </a:effectLst>
                <a:latin typeface="Arial" pitchFamily="34" charset="0"/>
                <a:cs typeface="Arial" pitchFamily="34" charset="0"/>
              </a:rPr>
              <a:t>          3:2 (2:0)</a:t>
            </a:r>
          </a:p>
          <a:p>
            <a:r>
              <a:rPr lang="cs-CZ" sz="1100" dirty="0" smtClean="0">
                <a:latin typeface="Arial" pitchFamily="34" charset="0"/>
                <a:cs typeface="Arial" pitchFamily="34" charset="0"/>
              </a:rPr>
              <a:t>vedli jsme 2:0 v závěru hosté vyrovnali, o našem vítězství rozhodl Stejskal z trestného kopu v 94. minutě. Hosté neunesli porážku a vinu svalovali na rozhodčího.</a:t>
            </a:r>
          </a:p>
          <a:p>
            <a:r>
              <a:rPr lang="cs-CZ" sz="1400" u="sng" dirty="0" smtClean="0">
                <a:effectLst>
                  <a:outerShdw blurRad="38100" dist="38100" dir="2700000" algn="tl">
                    <a:srgbClr val="000000">
                      <a:alpha val="43137"/>
                    </a:srgbClr>
                  </a:outerShdw>
                </a:effectLst>
                <a:latin typeface="Arial" pitchFamily="34" charset="0"/>
                <a:cs typeface="Arial" pitchFamily="34" charset="0"/>
              </a:rPr>
              <a:t>Hrobce- </a:t>
            </a:r>
            <a:r>
              <a:rPr lang="cs-CZ" sz="1400" u="sng" dirty="0" err="1" smtClean="0">
                <a:effectLst>
                  <a:outerShdw blurRad="38100" dist="38100" dir="2700000" algn="tl">
                    <a:srgbClr val="000000">
                      <a:alpha val="43137"/>
                    </a:srgbClr>
                  </a:outerShdw>
                </a:effectLst>
                <a:latin typeface="Arial" pitchFamily="34" charset="0"/>
                <a:cs typeface="Arial" pitchFamily="34" charset="0"/>
              </a:rPr>
              <a:t>Jun</a:t>
            </a:r>
            <a:r>
              <a:rPr lang="cs-CZ" sz="1400" u="sng" dirty="0" smtClean="0">
                <a:effectLst>
                  <a:outerShdw blurRad="38100" dist="38100" dir="2700000" algn="tl">
                    <a:srgbClr val="000000">
                      <a:alpha val="43137"/>
                    </a:srgbClr>
                  </a:outerShdw>
                </a:effectLst>
                <a:latin typeface="Arial" pitchFamily="34" charset="0"/>
                <a:cs typeface="Arial" pitchFamily="34" charset="0"/>
              </a:rPr>
              <a:t>.Děčín    7:1 (2:1)</a:t>
            </a:r>
          </a:p>
          <a:p>
            <a:r>
              <a:rPr lang="cs-CZ" sz="1100" dirty="0" smtClean="0">
                <a:latin typeface="Arial" pitchFamily="34" charset="0"/>
                <a:cs typeface="Arial" pitchFamily="34" charset="0"/>
              </a:rPr>
              <a:t>První poločas tak velkému debaklu nenasvědčoval, domácí dokonce prohrávali, do poločasu výsledek otočili a ve druhé části excelovali. 3 branky dal Brožík</a:t>
            </a:r>
          </a:p>
          <a:p>
            <a:r>
              <a:rPr lang="cs-CZ" sz="1400" u="sng" dirty="0" err="1" smtClean="0">
                <a:effectLst>
                  <a:outerShdw blurRad="38100" dist="38100" dir="2700000" algn="tl">
                    <a:srgbClr val="000000">
                      <a:alpha val="43137"/>
                    </a:srgbClr>
                  </a:outerShdw>
                </a:effectLst>
                <a:latin typeface="Arial" pitchFamily="34" charset="0"/>
                <a:cs typeface="Arial" pitchFamily="34" charset="0"/>
              </a:rPr>
              <a:t>Modlany</a:t>
            </a:r>
            <a:r>
              <a:rPr lang="cs-CZ" sz="1400" u="sng" dirty="0" smtClean="0">
                <a:effectLst>
                  <a:outerShdw blurRad="38100" dist="38100" dir="2700000" algn="tl">
                    <a:srgbClr val="000000">
                      <a:alpha val="43137"/>
                    </a:srgbClr>
                  </a:outerShdw>
                </a:effectLst>
                <a:latin typeface="Arial" pitchFamily="34" charset="0"/>
                <a:cs typeface="Arial" pitchFamily="34" charset="0"/>
              </a:rPr>
              <a:t> –Modrá     2:1 (0:0)</a:t>
            </a:r>
          </a:p>
          <a:p>
            <a:r>
              <a:rPr lang="cs-CZ" sz="1100" dirty="0" smtClean="0">
                <a:latin typeface="Arial" pitchFamily="34" charset="0"/>
                <a:cs typeface="Arial" pitchFamily="34" charset="0"/>
              </a:rPr>
              <a:t>domácí budou na podzim patřit určitě k těm lepším celkům, vedli už 2:0, hosté vyrovnali v závěru, zápas skončil po 92 minutách rohem Modré, ze kterého se jim ale vyrovnat nepodařilo</a:t>
            </a:r>
          </a:p>
        </p:txBody>
      </p:sp>
      <p:sp>
        <p:nvSpPr>
          <p:cNvPr id="17" name="TextovéPole 16"/>
          <p:cNvSpPr txBox="1"/>
          <p:nvPr/>
        </p:nvSpPr>
        <p:spPr>
          <a:xfrm>
            <a:off x="174948" y="163116"/>
            <a:ext cx="4680520" cy="707886"/>
          </a:xfrm>
          <a:prstGeom prst="rect">
            <a:avLst/>
          </a:prstGeom>
          <a:blipFill>
            <a:blip r:embed="rId3" cstate="print"/>
            <a:stretch>
              <a:fillRect/>
            </a:stretch>
          </a:blipFill>
        </p:spPr>
        <p:txBody>
          <a:bodyPr wrap="square" rtlCol="0">
            <a:spAutoFit/>
          </a:bodyPr>
          <a:lstStyle/>
          <a:p>
            <a:pPr algn="ctr"/>
            <a:r>
              <a:rPr lang="cs-CZ" sz="2000" dirty="0" smtClean="0">
                <a:solidFill>
                  <a:srgbClr val="006666"/>
                </a:solidFill>
                <a:effectLst>
                  <a:outerShdw blurRad="38100" dist="38100" dir="2700000" algn="tl">
                    <a:srgbClr val="000000">
                      <a:alpha val="43137"/>
                    </a:srgbClr>
                  </a:outerShdw>
                </a:effectLst>
                <a:latin typeface="Aharoni" pitchFamily="2" charset="-79"/>
                <a:cs typeface="Aharoni" pitchFamily="2" charset="-79"/>
              </a:rPr>
              <a:t>Předminulé kolo 30.-31.8.2014 Úste</a:t>
            </a:r>
            <a:r>
              <a:rPr lang="cs-CZ" sz="2000" dirty="0" smtClean="0">
                <a:solidFill>
                  <a:srgbClr val="006666"/>
                </a:solidFill>
                <a:latin typeface="Aharoni" pitchFamily="2" charset="-79"/>
                <a:cs typeface="Aharoni" pitchFamily="2" charset="-79"/>
              </a:rPr>
              <a:t>ckého přeboru</a:t>
            </a:r>
            <a:endParaRPr lang="cs-CZ" sz="2000" dirty="0">
              <a:solidFill>
                <a:srgbClr val="006666"/>
              </a:solidFill>
              <a:latin typeface="Aharoni" pitchFamily="2" charset="-79"/>
              <a:cs typeface="Aharoni" pitchFamily="2" charset="-79"/>
            </a:endParaRPr>
          </a:p>
        </p:txBody>
      </p:sp>
      <p:sp>
        <p:nvSpPr>
          <p:cNvPr id="15" name="TextovéPole 14"/>
          <p:cNvSpPr txBox="1"/>
          <p:nvPr/>
        </p:nvSpPr>
        <p:spPr>
          <a:xfrm>
            <a:off x="5431532" y="0"/>
            <a:ext cx="4608512" cy="584775"/>
          </a:xfrm>
          <a:prstGeom prst="rect">
            <a:avLst/>
          </a:prstGeom>
          <a:blipFill dpi="0" rotWithShape="1">
            <a:blip r:embed="rId4" cstate="print">
              <a:alphaModFix amt="57000"/>
            </a:blip>
            <a:srcRect/>
            <a:stretch>
              <a:fillRect/>
            </a:stretch>
          </a:blipFill>
        </p:spPr>
        <p:txBody>
          <a:bodyPr wrap="square" rtlCol="0">
            <a:spAutoFit/>
          </a:bodyPr>
          <a:lstStyle/>
          <a:p>
            <a:pPr algn="ctr"/>
            <a:r>
              <a:rPr lang="cs-CZ" sz="1600" dirty="0" smtClean="0">
                <a:solidFill>
                  <a:srgbClr val="FF0000"/>
                </a:solidFill>
                <a:latin typeface="Calisto MT" pitchFamily="18" charset="0"/>
              </a:rPr>
              <a:t>Mladší žáci  proti Litvínovu předvedli hezký</a:t>
            </a:r>
            <a:r>
              <a:rPr lang="cs-CZ" sz="1600" dirty="0" smtClean="0">
                <a:latin typeface="Calisto MT" pitchFamily="18" charset="0"/>
              </a:rPr>
              <a:t> výkon, ale body z toho nakonec nebyly</a:t>
            </a:r>
            <a:endParaRPr lang="cs-CZ" sz="1600" dirty="0">
              <a:latin typeface="Calisto MT" pitchFamily="18" charset="0"/>
            </a:endParaRPr>
          </a:p>
        </p:txBody>
      </p:sp>
      <p:sp>
        <p:nvSpPr>
          <p:cNvPr id="18" name="TextovéPole 17"/>
          <p:cNvSpPr txBox="1"/>
          <p:nvPr/>
        </p:nvSpPr>
        <p:spPr>
          <a:xfrm>
            <a:off x="5431532" y="792088"/>
            <a:ext cx="4464496" cy="5632311"/>
          </a:xfrm>
          <a:prstGeom prst="rect">
            <a:avLst/>
          </a:prstGeom>
          <a:noFill/>
        </p:spPr>
        <p:txBody>
          <a:bodyPr wrap="square" rtlCol="0">
            <a:spAutoFit/>
          </a:bodyPr>
          <a:lstStyle/>
          <a:p>
            <a:pPr algn="ctr"/>
            <a:r>
              <a:rPr lang="cs-CZ" sz="2000" u="sng" dirty="0" smtClean="0">
                <a:ln w="3175">
                  <a:solidFill>
                    <a:srgbClr val="0099FF"/>
                  </a:solidFill>
                </a:ln>
                <a:effectLst>
                  <a:outerShdw blurRad="38100" dist="38100" dir="2700000" algn="tl">
                    <a:srgbClr val="000000">
                      <a:alpha val="43137"/>
                    </a:srgbClr>
                  </a:outerShdw>
                </a:effectLst>
                <a:latin typeface="Bodoni MT" pitchFamily="18" charset="0"/>
              </a:rPr>
              <a:t>SK </a:t>
            </a:r>
            <a:r>
              <a:rPr lang="cs-CZ" sz="2000" u="sng" dirty="0" err="1" smtClean="0">
                <a:ln w="3175">
                  <a:solidFill>
                    <a:srgbClr val="0099FF"/>
                  </a:solidFill>
                </a:ln>
                <a:effectLst>
                  <a:outerShdw blurRad="38100" dist="38100" dir="2700000" algn="tl">
                    <a:srgbClr val="000000">
                      <a:alpha val="43137"/>
                    </a:srgbClr>
                  </a:outerShdw>
                </a:effectLst>
                <a:latin typeface="Bodoni MT" pitchFamily="18" charset="0"/>
                <a:cs typeface="Arial" pitchFamily="34" charset="0"/>
              </a:rPr>
              <a:t>Štětí</a:t>
            </a:r>
            <a:r>
              <a:rPr lang="cs-CZ" sz="2000" u="sng" dirty="0" smtClean="0">
                <a:ln w="3175">
                  <a:solidFill>
                    <a:srgbClr val="0099FF"/>
                  </a:solidFill>
                </a:ln>
                <a:effectLst>
                  <a:outerShdw blurRad="38100" dist="38100" dir="2700000" algn="tl">
                    <a:srgbClr val="000000">
                      <a:alpha val="43137"/>
                    </a:srgbClr>
                  </a:outerShdw>
                </a:effectLst>
                <a:latin typeface="Bodoni MT" pitchFamily="18" charset="0"/>
                <a:cs typeface="Arial" pitchFamily="34" charset="0"/>
              </a:rPr>
              <a:t> – FK Litvínov</a:t>
            </a:r>
            <a:endParaRPr lang="cs-CZ" sz="2000" dirty="0" smtClean="0">
              <a:ln w="3175">
                <a:solidFill>
                  <a:srgbClr val="0099FF"/>
                </a:solidFill>
              </a:ln>
              <a:effectLst>
                <a:outerShdw blurRad="38100" dist="38100" dir="2700000" algn="tl">
                  <a:srgbClr val="000000">
                    <a:alpha val="43137"/>
                  </a:srgbClr>
                </a:outerShdw>
              </a:effectLst>
              <a:latin typeface="Bodoni MT" pitchFamily="18" charset="0"/>
              <a:cs typeface="Arial" pitchFamily="34" charset="0"/>
            </a:endParaRPr>
          </a:p>
          <a:p>
            <a:pPr algn="ctr"/>
            <a:r>
              <a:rPr lang="cs-CZ" sz="2000" u="sng" dirty="0" smtClean="0">
                <a:ln w="3175">
                  <a:solidFill>
                    <a:srgbClr val="0099FF"/>
                  </a:solidFill>
                </a:ln>
                <a:effectLst>
                  <a:outerShdw blurRad="38100" dist="38100" dir="2700000" algn="tl">
                    <a:srgbClr val="000000">
                      <a:alpha val="43137"/>
                    </a:srgbClr>
                  </a:outerShdw>
                </a:effectLst>
                <a:latin typeface="Bodoni MT" pitchFamily="18" charset="0"/>
                <a:cs typeface="Arial" pitchFamily="34" charset="0"/>
              </a:rPr>
              <a:t>3:6(1:2)  7.9.2014 3.hrací kolo</a:t>
            </a:r>
            <a:endParaRPr lang="cs-CZ" sz="2000" dirty="0" smtClean="0">
              <a:ln w="3175">
                <a:solidFill>
                  <a:srgbClr val="0099FF"/>
                </a:solidFill>
              </a:ln>
              <a:effectLst>
                <a:outerShdw blurRad="38100" dist="38100" dir="2700000" algn="tl">
                  <a:srgbClr val="000000">
                    <a:alpha val="43137"/>
                  </a:srgbClr>
                </a:outerShdw>
              </a:effectLst>
              <a:latin typeface="Bodoni MT" pitchFamily="18" charset="0"/>
              <a:cs typeface="Arial" pitchFamily="34" charset="0"/>
            </a:endParaRPr>
          </a:p>
          <a:p>
            <a:r>
              <a:rPr lang="cs-CZ" sz="1000" b="0" dirty="0" smtClean="0">
                <a:latin typeface="Arial" pitchFamily="34" charset="0"/>
                <a:cs typeface="Arial" pitchFamily="34" charset="0"/>
              </a:rPr>
              <a:t>Po těžké porážce starších žáků čekala mladší žáky prověrka se stejným soupeřem. Dopadlo to ale mnohem lépe. I když jsme prohráli, tak si diváci a že jich bylo docela dost, přišli na své. Už v 5. minutě byl ve výhodné pozici Štěpán </a:t>
            </a:r>
            <a:r>
              <a:rPr lang="cs-CZ" sz="1000" b="0" dirty="0" err="1" smtClean="0">
                <a:latin typeface="Arial" pitchFamily="34" charset="0"/>
                <a:cs typeface="Arial" pitchFamily="34" charset="0"/>
              </a:rPr>
              <a:t>Plicka</a:t>
            </a:r>
            <a:r>
              <a:rPr lang="cs-CZ" sz="1000" b="0" dirty="0" smtClean="0">
                <a:latin typeface="Arial" pitchFamily="34" charset="0"/>
                <a:cs typeface="Arial" pitchFamily="34" charset="0"/>
              </a:rPr>
              <a:t>, ale </a:t>
            </a:r>
            <a:r>
              <a:rPr lang="cs-CZ" sz="1000" b="0" dirty="0" err="1" smtClean="0">
                <a:latin typeface="Arial" pitchFamily="34" charset="0"/>
                <a:cs typeface="Arial" pitchFamily="34" charset="0"/>
              </a:rPr>
              <a:t>golmana</a:t>
            </a:r>
            <a:r>
              <a:rPr lang="cs-CZ" sz="1000" b="0" dirty="0" smtClean="0">
                <a:latin typeface="Arial" pitchFamily="34" charset="0"/>
                <a:cs typeface="Arial" pitchFamily="34" charset="0"/>
              </a:rPr>
              <a:t> Grunta nepřekonal. O minutu později se to ale podařilo soupeři. Rychlý útok na 1:0 zakončoval Dub.  O minutu později to s námi vypadalo ještě hůře, protože Litvínov z kopačky </a:t>
            </a:r>
            <a:r>
              <a:rPr lang="cs-CZ" sz="1000" b="0" dirty="0" err="1" smtClean="0">
                <a:latin typeface="Arial" pitchFamily="34" charset="0"/>
                <a:cs typeface="Arial" pitchFamily="34" charset="0"/>
              </a:rPr>
              <a:t>Justa</a:t>
            </a:r>
            <a:r>
              <a:rPr lang="cs-CZ" sz="1000" b="0" dirty="0" smtClean="0">
                <a:latin typeface="Arial" pitchFamily="34" charset="0"/>
                <a:cs typeface="Arial" pitchFamily="34" charset="0"/>
              </a:rPr>
              <a:t> zvyšoval už na 2:0. Nenechal si to líbit </a:t>
            </a:r>
            <a:r>
              <a:rPr lang="cs-CZ" sz="1000" b="0" dirty="0" err="1" smtClean="0">
                <a:latin typeface="Arial" pitchFamily="34" charset="0"/>
                <a:cs typeface="Arial" pitchFamily="34" charset="0"/>
              </a:rPr>
              <a:t>Bartko</a:t>
            </a:r>
            <a:r>
              <a:rPr lang="cs-CZ" sz="1000" b="0" dirty="0" smtClean="0">
                <a:latin typeface="Arial" pitchFamily="34" charset="0"/>
                <a:cs typeface="Arial" pitchFamily="34" charset="0"/>
              </a:rPr>
              <a:t>, který předvedl, že před brankou si dokáže poradit a střelou pod břevno snížil na 1:2. V závěru poločasu jsme předváděli hezký pohledný fotbal s mnoha hezkými kombinacemi, kterým chybělo už jen to úspěšné zakončení. Po změně stran báječným zákrokem zazářil </a:t>
            </a:r>
            <a:r>
              <a:rPr lang="cs-CZ" sz="1000" b="0" dirty="0" err="1" smtClean="0">
                <a:latin typeface="Arial" pitchFamily="34" charset="0"/>
                <a:cs typeface="Arial" pitchFamily="34" charset="0"/>
              </a:rPr>
              <a:t>Šrotýř</a:t>
            </a:r>
            <a:r>
              <a:rPr lang="cs-CZ" sz="1000" b="0" dirty="0" smtClean="0">
                <a:latin typeface="Arial" pitchFamily="34" charset="0"/>
                <a:cs typeface="Arial" pitchFamily="34" charset="0"/>
              </a:rPr>
              <a:t> v naší brance. Vyrovnání měl na kopačce hráč s číslem 15 Petr Kadlec, který u nás hostuje na střídavý start z </a:t>
            </a:r>
            <a:r>
              <a:rPr lang="cs-CZ" sz="1000" b="0" dirty="0" err="1" smtClean="0">
                <a:latin typeface="Arial" pitchFamily="34" charset="0"/>
                <a:cs typeface="Arial" pitchFamily="34" charset="0"/>
              </a:rPr>
              <a:t>Hoštky</a:t>
            </a:r>
            <a:r>
              <a:rPr lang="cs-CZ" sz="1000" b="0" dirty="0" smtClean="0">
                <a:latin typeface="Arial" pitchFamily="34" charset="0"/>
                <a:cs typeface="Arial" pitchFamily="34" charset="0"/>
              </a:rPr>
              <a:t>, ale do střely se mu postavil jeden z obránců. Další excelentní brankářský zákrok předvedl </a:t>
            </a:r>
            <a:r>
              <a:rPr lang="cs-CZ" sz="1000" b="0" dirty="0" err="1" smtClean="0">
                <a:latin typeface="Arial" pitchFamily="34" charset="0"/>
                <a:cs typeface="Arial" pitchFamily="34" charset="0"/>
              </a:rPr>
              <a:t>Šrotýř</a:t>
            </a:r>
            <a:r>
              <a:rPr lang="cs-CZ" sz="1000" b="0" dirty="0" smtClean="0">
                <a:latin typeface="Arial" pitchFamily="34" charset="0"/>
                <a:cs typeface="Arial" pitchFamily="34" charset="0"/>
              </a:rPr>
              <a:t>, ale proti střele ve 37. minutě na 3:1 pro hosty už zasáhnout nedokázal. Naše mužstvo to, ale </a:t>
            </a:r>
            <a:r>
              <a:rPr lang="cs-CZ" sz="1000" b="0" dirty="0" err="1" smtClean="0">
                <a:latin typeface="Arial" pitchFamily="34" charset="0"/>
                <a:cs typeface="Arial" pitchFamily="34" charset="0"/>
              </a:rPr>
              <a:t>zdaleko</a:t>
            </a:r>
            <a:r>
              <a:rPr lang="cs-CZ" sz="1000" b="0" dirty="0" smtClean="0">
                <a:latin typeface="Arial" pitchFamily="34" charset="0"/>
                <a:cs typeface="Arial" pitchFamily="34" charset="0"/>
              </a:rPr>
              <a:t> nevzdalo a ve 46. minutě po centru Kadlece snižoval </a:t>
            </a:r>
            <a:r>
              <a:rPr lang="cs-CZ" sz="1000" b="0" dirty="0" err="1" smtClean="0">
                <a:latin typeface="Arial" pitchFamily="34" charset="0"/>
                <a:cs typeface="Arial" pitchFamily="34" charset="0"/>
              </a:rPr>
              <a:t>Bartko</a:t>
            </a:r>
            <a:r>
              <a:rPr lang="cs-CZ" sz="1000" b="0" dirty="0" smtClean="0">
                <a:latin typeface="Arial" pitchFamily="34" charset="0"/>
                <a:cs typeface="Arial" pitchFamily="34" charset="0"/>
              </a:rPr>
              <a:t> svojí druhou brankou na 2:3. Hrál se pěkný pohledný fotbal a šance se přelévaly z jedné strany na druhou.  Dvoubrankové vedení vrátil hostům minutu po našem snížení Vintr. S kořením fotbalu, kam patří střílení branek, se roztrhl pytel. Tím kdo se po zásluze a dobrém výkonu zapsal do listiny střelců, byl Kadlec v naší sestavě. Dokonce zbývalo něco málo přes 10.minut, prohrávali jsme 3:4 a všechny síly jsme vrhli do útoku ve snaze vyrovnat. To znamenalo polevení v obraně a hráčům Litvínova se podařilo vstřelit ještě 2 branky. Prohráli jsme o 3 branky, ale ze hřiště jsme po dobrém výkonu odešli se ctí. Zopakovat dobrý výkon se mladší žáci pokusí už ve středu ve vloženém kole proti </a:t>
            </a:r>
            <a:r>
              <a:rPr lang="cs-CZ" sz="1000" b="0" dirty="0" err="1" smtClean="0">
                <a:latin typeface="Arial" pitchFamily="34" charset="0"/>
                <a:cs typeface="Arial" pitchFamily="34" charset="0"/>
              </a:rPr>
              <a:t>Neštěmicím</a:t>
            </a:r>
            <a:r>
              <a:rPr lang="cs-CZ" sz="1000" b="0" dirty="0" smtClean="0">
                <a:latin typeface="Arial" pitchFamily="34" charset="0"/>
                <a:cs typeface="Arial" pitchFamily="34" charset="0"/>
              </a:rPr>
              <a:t> na domácím hřišti.</a:t>
            </a:r>
          </a:p>
          <a:p>
            <a:r>
              <a:rPr lang="cs-CZ" sz="1000" b="0" u="sng" dirty="0" smtClean="0">
                <a:latin typeface="Arial" pitchFamily="34" charset="0"/>
                <a:cs typeface="Arial" pitchFamily="34" charset="0"/>
              </a:rPr>
              <a:t>Branky:</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Bartko</a:t>
            </a:r>
            <a:r>
              <a:rPr lang="cs-CZ" sz="1000" b="0" dirty="0" smtClean="0">
                <a:latin typeface="Arial" pitchFamily="34" charset="0"/>
                <a:cs typeface="Arial" pitchFamily="34" charset="0"/>
              </a:rPr>
              <a:t> 2, Kadlec 1</a:t>
            </a:r>
          </a:p>
          <a:p>
            <a:r>
              <a:rPr lang="cs-CZ" sz="1000" b="0" u="sng" dirty="0" smtClean="0">
                <a:latin typeface="Arial" pitchFamily="34" charset="0"/>
                <a:cs typeface="Arial" pitchFamily="34" charset="0"/>
              </a:rPr>
              <a:t>Sestava:</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Šrotýř</a:t>
            </a:r>
            <a:r>
              <a:rPr lang="cs-CZ" sz="1000" b="0" dirty="0" smtClean="0">
                <a:latin typeface="Arial" pitchFamily="34" charset="0"/>
                <a:cs typeface="Arial" pitchFamily="34" charset="0"/>
              </a:rPr>
              <a:t>-</a:t>
            </a:r>
            <a:r>
              <a:rPr lang="cs-CZ" sz="1000" b="0" dirty="0" err="1" smtClean="0">
                <a:latin typeface="Arial" pitchFamily="34" charset="0"/>
                <a:cs typeface="Arial" pitchFamily="34" charset="0"/>
              </a:rPr>
              <a:t>L</a:t>
            </a:r>
            <a:r>
              <a:rPr lang="cs-CZ" sz="1000" b="0" dirty="0" smtClean="0">
                <a:latin typeface="Arial" pitchFamily="34" charset="0"/>
                <a:cs typeface="Arial" pitchFamily="34" charset="0"/>
              </a:rPr>
              <a:t>.Novák, Kopecký, Jakub Pilař, Šedivý, Holub, Ulrych, Špaček, Kulhánek, Ladič, Štěpán </a:t>
            </a:r>
          </a:p>
          <a:p>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Plicka</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Slapnička</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bartko</a:t>
            </a:r>
            <a:r>
              <a:rPr lang="cs-CZ" sz="1000" b="0" dirty="0" smtClean="0">
                <a:latin typeface="Arial" pitchFamily="34" charset="0"/>
                <a:cs typeface="Arial" pitchFamily="34" charset="0"/>
              </a:rPr>
              <a:t>, Kadlec</a:t>
            </a:r>
          </a:p>
          <a:p>
            <a:r>
              <a:rPr lang="cs-CZ" sz="1000" b="0" u="sng" dirty="0" smtClean="0">
                <a:latin typeface="Arial" pitchFamily="34" charset="0"/>
                <a:cs typeface="Arial" pitchFamily="34" charset="0"/>
              </a:rPr>
              <a:t>Trenér:</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P.Hoznédl</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J.Špaček</a:t>
            </a:r>
            <a:endParaRPr lang="cs-CZ" sz="1000" b="0" dirty="0" smtClean="0">
              <a:latin typeface="Arial" pitchFamily="34" charset="0"/>
              <a:cs typeface="Arial" pitchFamily="34" charset="0"/>
            </a:endParaRPr>
          </a:p>
          <a:p>
            <a:r>
              <a:rPr lang="cs-CZ" sz="1000" b="0" u="sng" dirty="0" smtClean="0">
                <a:latin typeface="Arial" pitchFamily="34" charset="0"/>
                <a:cs typeface="Arial" pitchFamily="34" charset="0"/>
              </a:rPr>
              <a:t>Rozhodčí:</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M</a:t>
            </a:r>
            <a:r>
              <a:rPr lang="cs-CZ" sz="1000" b="0" dirty="0" smtClean="0">
                <a:latin typeface="Arial" pitchFamily="34" charset="0"/>
                <a:cs typeface="Arial" pitchFamily="34" charset="0"/>
              </a:rPr>
              <a:t>.</a:t>
            </a:r>
            <a:r>
              <a:rPr lang="cs-CZ" sz="1000" b="0" dirty="0" err="1" smtClean="0">
                <a:latin typeface="Arial" pitchFamily="34" charset="0"/>
                <a:cs typeface="Arial" pitchFamily="34" charset="0"/>
              </a:rPr>
              <a:t>Toráč</a:t>
            </a:r>
            <a:r>
              <a:rPr lang="cs-CZ" sz="1000" b="0" dirty="0" smtClean="0">
                <a:latin typeface="Arial" pitchFamily="34" charset="0"/>
                <a:cs typeface="Arial" pitchFamily="34" charset="0"/>
              </a:rPr>
              <a:t>  </a:t>
            </a:r>
            <a:endParaRPr lang="cs-CZ" sz="1000" b="0" dirty="0">
              <a:latin typeface="Arial" pitchFamily="34" charset="0"/>
              <a:cs typeface="Arial" pitchFamily="34" charset="0"/>
            </a:endParaRPr>
          </a:p>
        </p:txBody>
      </p:sp>
      <p:pic>
        <p:nvPicPr>
          <p:cNvPr id="19" name="Picture 1"/>
          <p:cNvPicPr>
            <a:picLocks noChangeAspect="1" noChangeArrowheads="1"/>
          </p:cNvPicPr>
          <p:nvPr/>
        </p:nvPicPr>
        <p:blipFill>
          <a:blip r:embed="rId5" cstate="print"/>
          <a:srcRect/>
          <a:stretch>
            <a:fillRect/>
          </a:stretch>
        </p:blipFill>
        <p:spPr bwMode="auto">
          <a:xfrm>
            <a:off x="8311852" y="5760640"/>
            <a:ext cx="952500" cy="10096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cstate="print"/>
          <a:srcRect/>
          <a:stretch>
            <a:fillRect/>
          </a:stretch>
        </p:blipFill>
        <p:spPr bwMode="auto">
          <a:xfrm>
            <a:off x="5719564" y="163116"/>
            <a:ext cx="4392488" cy="2952328"/>
          </a:xfrm>
          <a:prstGeom prst="rect">
            <a:avLst/>
          </a:prstGeom>
          <a:solidFill>
            <a:schemeClr val="bg1">
              <a:lumMod val="95000"/>
            </a:schemeClr>
          </a:solidFill>
          <a:ln w="9525">
            <a:noFill/>
            <a:miter lim="800000"/>
            <a:headEnd/>
            <a:tailEnd/>
          </a:ln>
        </p:spPr>
      </p:pic>
      <p:sp>
        <p:nvSpPr>
          <p:cNvPr id="13" name="TextovéPole 12"/>
          <p:cNvSpPr txBox="1"/>
          <p:nvPr/>
        </p:nvSpPr>
        <p:spPr>
          <a:xfrm>
            <a:off x="5719564" y="3187452"/>
            <a:ext cx="4392488" cy="288032"/>
          </a:xfrm>
          <a:prstGeom prst="rect">
            <a:avLst/>
          </a:prstGeom>
          <a:solidFill>
            <a:schemeClr val="accent6">
              <a:lumMod val="20000"/>
              <a:lumOff val="80000"/>
            </a:schemeClr>
          </a:solidFill>
        </p:spPr>
        <p:txBody>
          <a:bodyPr wrap="square" rtlCol="0">
            <a:spAutoFit/>
          </a:bodyPr>
          <a:lstStyle/>
          <a:p>
            <a:pPr algn="ctr"/>
            <a:r>
              <a:rPr lang="cs-CZ" dirty="0" smtClean="0">
                <a:effectLst>
                  <a:outerShdw blurRad="38100" dist="38100" dir="2700000" algn="tl">
                    <a:srgbClr val="000000">
                      <a:alpha val="43137"/>
                    </a:srgbClr>
                  </a:outerShdw>
                </a:effectLst>
                <a:latin typeface="Arial" pitchFamily="34" charset="0"/>
                <a:cs typeface="Arial" pitchFamily="34" charset="0"/>
              </a:rPr>
              <a:t>Rumburk</a:t>
            </a:r>
            <a:r>
              <a:rPr lang="cs-CZ" dirty="0" smtClean="0">
                <a:latin typeface="Arial" pitchFamily="34" charset="0"/>
                <a:cs typeface="Arial" pitchFamily="34" charset="0"/>
              </a:rPr>
              <a:t> </a:t>
            </a:r>
            <a:r>
              <a:rPr lang="cs-CZ" dirty="0" err="1" smtClean="0">
                <a:latin typeface="Arial" pitchFamily="34" charset="0"/>
                <a:cs typeface="Arial" pitchFamily="34" charset="0"/>
              </a:rPr>
              <a:t>Štětí</a:t>
            </a:r>
            <a:r>
              <a:rPr lang="cs-CZ" dirty="0" smtClean="0">
                <a:latin typeface="Arial" pitchFamily="34" charset="0"/>
                <a:cs typeface="Arial" pitchFamily="34" charset="0"/>
              </a:rPr>
              <a:t> 6.9.2014</a:t>
            </a:r>
            <a:endParaRPr lang="cs-CZ" dirty="0">
              <a:latin typeface="Arial" pitchFamily="34" charset="0"/>
              <a:cs typeface="Arial" pitchFamily="34" charset="0"/>
            </a:endParaRPr>
          </a:p>
        </p:txBody>
      </p:sp>
      <p:sp>
        <p:nvSpPr>
          <p:cNvPr id="14" name="TextovéPole 13"/>
          <p:cNvSpPr txBox="1"/>
          <p:nvPr/>
        </p:nvSpPr>
        <p:spPr>
          <a:xfrm>
            <a:off x="5719564" y="3619500"/>
            <a:ext cx="4392488" cy="648072"/>
          </a:xfrm>
          <a:prstGeom prst="rect">
            <a:avLst/>
          </a:prstGeom>
          <a:blipFill>
            <a:blip r:embed="rId4" cstate="print"/>
            <a:stretch>
              <a:fillRect/>
            </a:stretch>
          </a:blipFill>
        </p:spPr>
        <p:txBody>
          <a:bodyPr wrap="square" rtlCol="0">
            <a:spAutoFit/>
          </a:bodyPr>
          <a:lstStyle/>
          <a:p>
            <a:pPr algn="ctr"/>
            <a:r>
              <a:rPr lang="cs-CZ" sz="1800" dirty="0" smtClean="0">
                <a:latin typeface="Arial Black" pitchFamily="34" charset="0"/>
              </a:rPr>
              <a:t>Další domácí zápas nás čeká až v říjnu</a:t>
            </a:r>
            <a:endParaRPr lang="cs-CZ" sz="1800" dirty="0">
              <a:latin typeface="Arial Black" pitchFamily="34" charset="0"/>
            </a:endParaRPr>
          </a:p>
        </p:txBody>
      </p:sp>
      <p:sp>
        <p:nvSpPr>
          <p:cNvPr id="15" name="TextovéPole 14"/>
          <p:cNvSpPr txBox="1"/>
          <p:nvPr/>
        </p:nvSpPr>
        <p:spPr>
          <a:xfrm>
            <a:off x="5647556" y="4483596"/>
            <a:ext cx="4392488" cy="2523768"/>
          </a:xfrm>
          <a:prstGeom prst="rect">
            <a:avLst/>
          </a:prstGeom>
          <a:blipFill dpi="0" rotWithShape="1">
            <a:blip r:embed="rId5" cstate="print">
              <a:alphaModFix amt="33000"/>
            </a:blip>
            <a:srcRect/>
            <a:stretch>
              <a:fillRect/>
            </a:stretch>
          </a:blipFill>
        </p:spPr>
        <p:txBody>
          <a:bodyPr wrap="square" rtlCol="0">
            <a:spAutoFit/>
            <a:scene3d>
              <a:camera prst="orthographicFront"/>
              <a:lightRig rig="threePt" dir="t"/>
            </a:scene3d>
            <a:sp3d extrusionH="57150">
              <a:bevelT w="38100" h="38100" prst="relaxedInset"/>
            </a:sp3d>
          </a:bodyPr>
          <a:lstStyle/>
          <a:p>
            <a:pPr algn="ctr"/>
            <a:r>
              <a:rPr lang="cs-CZ" sz="2800" u="sng" dirty="0" smtClean="0">
                <a:ln w="12700">
                  <a:solidFill>
                    <a:schemeClr val="accent6">
                      <a:lumMod val="50000"/>
                    </a:schemeClr>
                  </a:solidFill>
                </a:ln>
                <a:solidFill>
                  <a:srgbClr val="6600FF"/>
                </a:solidFill>
                <a:effectLst>
                  <a:outerShdw blurRad="50800" dist="38100" dir="10800000" algn="r" rotWithShape="0">
                    <a:prstClr val="black">
                      <a:alpha val="40000"/>
                    </a:prstClr>
                  </a:outerShdw>
                </a:effectLst>
                <a:latin typeface="Bell MT" pitchFamily="18" charset="0"/>
              </a:rPr>
              <a:t>SK </a:t>
            </a:r>
            <a:r>
              <a:rPr lang="cs-CZ" sz="2800" u="sng" dirty="0" err="1" smtClean="0">
                <a:ln w="12700">
                  <a:solidFill>
                    <a:schemeClr val="accent6">
                      <a:lumMod val="50000"/>
                    </a:schemeClr>
                  </a:solidFill>
                </a:ln>
                <a:solidFill>
                  <a:srgbClr val="6600FF"/>
                </a:solidFill>
                <a:effectLst>
                  <a:outerShdw blurRad="50800" dist="38100" dir="10800000" algn="r" rotWithShape="0">
                    <a:prstClr val="black">
                      <a:alpha val="40000"/>
                    </a:prstClr>
                  </a:outerShdw>
                </a:effectLst>
                <a:latin typeface="Bell MT" pitchFamily="18" charset="0"/>
              </a:rPr>
              <a:t>Štětí</a:t>
            </a:r>
            <a:r>
              <a:rPr lang="cs-CZ" sz="2800" u="sng" dirty="0" smtClean="0">
                <a:ln w="12700">
                  <a:solidFill>
                    <a:schemeClr val="accent6">
                      <a:lumMod val="50000"/>
                    </a:schemeClr>
                  </a:solidFill>
                </a:ln>
                <a:solidFill>
                  <a:srgbClr val="6600FF"/>
                </a:solidFill>
                <a:effectLst>
                  <a:outerShdw blurRad="50800" dist="38100" dir="10800000" algn="r" rotWithShape="0">
                    <a:prstClr val="black">
                      <a:alpha val="40000"/>
                    </a:prstClr>
                  </a:outerShdw>
                </a:effectLst>
                <a:latin typeface="Bell MT" pitchFamily="18" charset="0"/>
              </a:rPr>
              <a:t> – </a:t>
            </a:r>
            <a:r>
              <a:rPr lang="cs-CZ" sz="2800" u="sng" dirty="0" err="1" smtClean="0">
                <a:ln w="12700">
                  <a:solidFill>
                    <a:schemeClr val="accent6">
                      <a:lumMod val="50000"/>
                    </a:schemeClr>
                  </a:solidFill>
                </a:ln>
                <a:solidFill>
                  <a:srgbClr val="6600FF"/>
                </a:solidFill>
                <a:effectLst>
                  <a:outerShdw blurRad="50800" dist="38100" dir="10800000" algn="r" rotWithShape="0">
                    <a:prstClr val="black">
                      <a:alpha val="40000"/>
                    </a:prstClr>
                  </a:outerShdw>
                </a:effectLst>
                <a:latin typeface="Bell MT" pitchFamily="18" charset="0"/>
              </a:rPr>
              <a:t>Baník</a:t>
            </a:r>
            <a:r>
              <a:rPr lang="cs-CZ" sz="2800" u="sng" dirty="0" smtClean="0">
                <a:ln w="12700">
                  <a:solidFill>
                    <a:schemeClr val="accent6">
                      <a:lumMod val="50000"/>
                    </a:schemeClr>
                  </a:solidFill>
                </a:ln>
                <a:solidFill>
                  <a:srgbClr val="6600FF"/>
                </a:solidFill>
                <a:effectLst>
                  <a:outerShdw blurRad="50800" dist="38100" dir="10800000" algn="r" rotWithShape="0">
                    <a:prstClr val="black">
                      <a:alpha val="40000"/>
                    </a:prstClr>
                  </a:outerShdw>
                </a:effectLst>
                <a:latin typeface="Bell MT" pitchFamily="18" charset="0"/>
              </a:rPr>
              <a:t> </a:t>
            </a:r>
            <a:r>
              <a:rPr lang="cs-CZ" sz="2800" u="sng" dirty="0" err="1" smtClean="0">
                <a:ln w="12700">
                  <a:solidFill>
                    <a:schemeClr val="accent6">
                      <a:lumMod val="50000"/>
                    </a:schemeClr>
                  </a:solidFill>
                </a:ln>
                <a:solidFill>
                  <a:srgbClr val="6600FF"/>
                </a:solidFill>
                <a:effectLst>
                  <a:outerShdw blurRad="50800" dist="38100" dir="10800000" algn="r" rotWithShape="0">
                    <a:prstClr val="black">
                      <a:alpha val="40000"/>
                    </a:prstClr>
                  </a:outerShdw>
                </a:effectLst>
                <a:latin typeface="Bell MT" pitchFamily="18" charset="0"/>
              </a:rPr>
              <a:t>Modlany</a:t>
            </a:r>
            <a:endParaRPr lang="cs-CZ" sz="2800" u="sng" dirty="0" smtClean="0">
              <a:ln w="12700">
                <a:solidFill>
                  <a:schemeClr val="accent6">
                    <a:lumMod val="50000"/>
                  </a:schemeClr>
                </a:solidFill>
              </a:ln>
              <a:solidFill>
                <a:srgbClr val="6600FF"/>
              </a:solidFill>
              <a:effectLst>
                <a:outerShdw blurRad="50800" dist="38100" dir="10800000" algn="r" rotWithShape="0">
                  <a:prstClr val="black">
                    <a:alpha val="40000"/>
                  </a:prstClr>
                </a:outerShdw>
              </a:effectLst>
              <a:latin typeface="Bell MT" pitchFamily="18" charset="0"/>
            </a:endParaRPr>
          </a:p>
          <a:p>
            <a:pPr algn="ctr"/>
            <a:r>
              <a:rPr lang="cs-CZ" sz="2800" u="sng" dirty="0" smtClean="0">
                <a:ln w="12700">
                  <a:solidFill>
                    <a:schemeClr val="accent6">
                      <a:lumMod val="50000"/>
                    </a:schemeClr>
                  </a:solidFill>
                </a:ln>
                <a:solidFill>
                  <a:srgbClr val="6600FF"/>
                </a:solidFill>
                <a:effectLst>
                  <a:outerShdw blurRad="50800" dist="38100" dir="10800000" algn="r" rotWithShape="0">
                    <a:prstClr val="black">
                      <a:alpha val="40000"/>
                    </a:prstClr>
                  </a:outerShdw>
                </a:effectLst>
                <a:latin typeface="Bell MT" pitchFamily="18" charset="0"/>
              </a:rPr>
              <a:t>Sobota 4.10.2014    10:1</a:t>
            </a:r>
            <a:r>
              <a:rPr lang="cs-CZ" sz="3200" u="sng" dirty="0" smtClean="0">
                <a:ln w="12700">
                  <a:solidFill>
                    <a:schemeClr val="accent6">
                      <a:lumMod val="50000"/>
                    </a:schemeClr>
                  </a:solidFill>
                </a:ln>
                <a:solidFill>
                  <a:srgbClr val="6600FF"/>
                </a:solidFill>
                <a:effectLst>
                  <a:outerShdw blurRad="50800" dist="38100" dir="10800000" algn="r" rotWithShape="0">
                    <a:prstClr val="black">
                      <a:alpha val="40000"/>
                    </a:prstClr>
                  </a:outerShdw>
                </a:effectLst>
                <a:latin typeface="Bell MT" pitchFamily="18" charset="0"/>
              </a:rPr>
              <a:t>5</a:t>
            </a:r>
            <a:endParaRPr lang="cs-CZ" sz="2000" u="sng" dirty="0" smtClean="0">
              <a:ln w="12700">
                <a:solidFill>
                  <a:schemeClr val="accent6">
                    <a:lumMod val="50000"/>
                  </a:schemeClr>
                </a:solidFill>
              </a:ln>
              <a:solidFill>
                <a:srgbClr val="6600FF"/>
              </a:solidFill>
              <a:effectLst>
                <a:outerShdw blurRad="50800" dist="38100" dir="10800000" algn="r" rotWithShape="0">
                  <a:prstClr val="black">
                    <a:alpha val="40000"/>
                  </a:prstClr>
                </a:outerShdw>
              </a:effectLst>
              <a:latin typeface="Bell MT" pitchFamily="18" charset="0"/>
            </a:endParaRPr>
          </a:p>
          <a:p>
            <a:r>
              <a:rPr lang="cs-CZ" sz="1400" dirty="0" smtClean="0">
                <a:latin typeface="Bookman Old Style" pitchFamily="18" charset="0"/>
              </a:rPr>
              <a:t>celek, který má ve svém středu několik borců, kteří ještě nedávno hráli profesionálně, ať již v Teplicích</a:t>
            </a:r>
          </a:p>
          <a:p>
            <a:r>
              <a:rPr lang="cs-CZ" sz="1400" dirty="0" smtClean="0">
                <a:latin typeface="Bookman Old Style" pitchFamily="18" charset="0"/>
              </a:rPr>
              <a:t> (Doležal, Tesařík) nebo v</a:t>
            </a:r>
          </a:p>
          <a:p>
            <a:r>
              <a:rPr lang="cs-CZ" sz="1400" dirty="0" smtClean="0">
                <a:latin typeface="Bookman Old Style" pitchFamily="18" charset="0"/>
              </a:rPr>
              <a:t> Ústí (</a:t>
            </a:r>
            <a:r>
              <a:rPr lang="cs-CZ" sz="1400" dirty="0" err="1" smtClean="0">
                <a:latin typeface="Bookman Old Style" pitchFamily="18" charset="0"/>
              </a:rPr>
              <a:t>Džuban</a:t>
            </a:r>
            <a:r>
              <a:rPr lang="cs-CZ" sz="1400" dirty="0" smtClean="0">
                <a:latin typeface="Bookman Old Style" pitchFamily="18" charset="0"/>
              </a:rPr>
              <a:t>) či na Kladně</a:t>
            </a:r>
          </a:p>
          <a:p>
            <a:r>
              <a:rPr lang="cs-CZ" sz="1400" dirty="0" smtClean="0">
                <a:latin typeface="Bookman Old Style" pitchFamily="18" charset="0"/>
              </a:rPr>
              <a:t> (Kousal).</a:t>
            </a:r>
          </a:p>
          <a:p>
            <a:endParaRPr lang="cs-CZ" sz="1400" dirty="0">
              <a:effectLst>
                <a:outerShdw blurRad="38100" dist="38100" dir="2700000" algn="tl">
                  <a:srgbClr val="000000">
                    <a:alpha val="43137"/>
                  </a:srgbClr>
                </a:outerShdw>
              </a:effectLst>
              <a:latin typeface="Bookman Old Style" pitchFamily="18" charset="0"/>
            </a:endParaRPr>
          </a:p>
        </p:txBody>
      </p:sp>
      <p:pic>
        <p:nvPicPr>
          <p:cNvPr id="36866" name="Picture 2"/>
          <p:cNvPicPr>
            <a:picLocks noChangeAspect="1" noChangeArrowheads="1"/>
          </p:cNvPicPr>
          <p:nvPr/>
        </p:nvPicPr>
        <p:blipFill>
          <a:blip r:embed="rId6" cstate="print"/>
          <a:srcRect/>
          <a:stretch>
            <a:fillRect/>
          </a:stretch>
        </p:blipFill>
        <p:spPr bwMode="auto">
          <a:xfrm>
            <a:off x="8887916" y="5635724"/>
            <a:ext cx="1000125" cy="1184151"/>
          </a:xfrm>
          <a:prstGeom prst="rect">
            <a:avLst/>
          </a:prstGeom>
          <a:noFill/>
          <a:ln w="9525">
            <a:noFill/>
            <a:miter lim="800000"/>
            <a:headEnd/>
            <a:tailEnd/>
          </a:ln>
        </p:spPr>
      </p:pic>
      <p:sp>
        <p:nvSpPr>
          <p:cNvPr id="10" name="TextovéPole 9"/>
          <p:cNvSpPr txBox="1"/>
          <p:nvPr/>
        </p:nvSpPr>
        <p:spPr>
          <a:xfrm>
            <a:off x="174948" y="955204"/>
            <a:ext cx="4680520" cy="2846933"/>
          </a:xfrm>
          <a:prstGeom prst="rect">
            <a:avLst/>
          </a:prstGeom>
          <a:noFill/>
        </p:spPr>
        <p:txBody>
          <a:bodyPr wrap="square" rtlCol="0">
            <a:spAutoFit/>
          </a:bodyPr>
          <a:lstStyle/>
          <a:p>
            <a:pPr algn="ctr"/>
            <a:r>
              <a:rPr lang="cs-CZ" sz="1800" u="sng" dirty="0" smtClean="0">
                <a:ln>
                  <a:gradFill>
                    <a:gsLst>
                      <a:gs pos="0">
                        <a:srgbClr val="000000"/>
                      </a:gs>
                      <a:gs pos="20000">
                        <a:srgbClr val="000040"/>
                      </a:gs>
                      <a:gs pos="50000">
                        <a:srgbClr val="400040"/>
                      </a:gs>
                      <a:gs pos="75000">
                        <a:srgbClr val="8F0040"/>
                      </a:gs>
                      <a:gs pos="89999">
                        <a:srgbClr val="F27300"/>
                      </a:gs>
                      <a:gs pos="100000">
                        <a:srgbClr val="FFBF00"/>
                      </a:gs>
                    </a:gsLst>
                    <a:lin ang="5400000" scaled="0"/>
                  </a:gradFill>
                </a:ln>
                <a:solidFill>
                  <a:srgbClr val="000099"/>
                </a:solidFill>
              </a:rPr>
              <a:t>FK Litoměřice – SK </a:t>
            </a:r>
            <a:r>
              <a:rPr lang="cs-CZ" sz="1800" u="sng" dirty="0" err="1" smtClean="0">
                <a:ln>
                  <a:gradFill>
                    <a:gsLst>
                      <a:gs pos="0">
                        <a:srgbClr val="000000"/>
                      </a:gs>
                      <a:gs pos="20000">
                        <a:srgbClr val="000040"/>
                      </a:gs>
                      <a:gs pos="50000">
                        <a:srgbClr val="400040"/>
                      </a:gs>
                      <a:gs pos="75000">
                        <a:srgbClr val="8F0040"/>
                      </a:gs>
                      <a:gs pos="89999">
                        <a:srgbClr val="F27300"/>
                      </a:gs>
                      <a:gs pos="100000">
                        <a:srgbClr val="FFBF00"/>
                      </a:gs>
                    </a:gsLst>
                    <a:lin ang="5400000" scaled="0"/>
                  </a:gradFill>
                </a:ln>
                <a:solidFill>
                  <a:srgbClr val="000099"/>
                </a:solidFill>
              </a:rPr>
              <a:t>Štětí</a:t>
            </a:r>
            <a:endParaRPr lang="cs-CZ" sz="1800" dirty="0" smtClean="0">
              <a:ln>
                <a:gradFill>
                  <a:gsLst>
                    <a:gs pos="0">
                      <a:srgbClr val="000000"/>
                    </a:gs>
                    <a:gs pos="20000">
                      <a:srgbClr val="000040"/>
                    </a:gs>
                    <a:gs pos="50000">
                      <a:srgbClr val="400040"/>
                    </a:gs>
                    <a:gs pos="75000">
                      <a:srgbClr val="8F0040"/>
                    </a:gs>
                    <a:gs pos="89999">
                      <a:srgbClr val="F27300"/>
                    </a:gs>
                    <a:gs pos="100000">
                      <a:srgbClr val="FFBF00"/>
                    </a:gs>
                  </a:gsLst>
                  <a:lin ang="5400000" scaled="0"/>
                </a:gradFill>
              </a:ln>
              <a:solidFill>
                <a:srgbClr val="000099"/>
              </a:solidFill>
            </a:endParaRPr>
          </a:p>
          <a:p>
            <a:pPr algn="ctr"/>
            <a:r>
              <a:rPr lang="cs-CZ" sz="1800" u="sng" dirty="0" smtClean="0">
                <a:ln>
                  <a:gradFill>
                    <a:gsLst>
                      <a:gs pos="0">
                        <a:srgbClr val="000000"/>
                      </a:gs>
                      <a:gs pos="20000">
                        <a:srgbClr val="000040"/>
                      </a:gs>
                      <a:gs pos="50000">
                        <a:srgbClr val="400040"/>
                      </a:gs>
                      <a:gs pos="75000">
                        <a:srgbClr val="8F0040"/>
                      </a:gs>
                      <a:gs pos="89999">
                        <a:srgbClr val="F27300"/>
                      </a:gs>
                      <a:gs pos="100000">
                        <a:srgbClr val="FFBF00"/>
                      </a:gs>
                    </a:gsLst>
                    <a:lin ang="5400000" scaled="0"/>
                  </a:gradFill>
                </a:ln>
                <a:solidFill>
                  <a:srgbClr val="000099"/>
                </a:solidFill>
              </a:rPr>
              <a:t>9:0(3:0)    3.9.2014   2.hrací kolo</a:t>
            </a:r>
            <a:endParaRPr lang="cs-CZ" sz="1800" dirty="0" smtClean="0">
              <a:ln>
                <a:gradFill>
                  <a:gsLst>
                    <a:gs pos="0">
                      <a:srgbClr val="000000"/>
                    </a:gs>
                    <a:gs pos="20000">
                      <a:srgbClr val="000040"/>
                    </a:gs>
                    <a:gs pos="50000">
                      <a:srgbClr val="400040"/>
                    </a:gs>
                    <a:gs pos="75000">
                      <a:srgbClr val="8F0040"/>
                    </a:gs>
                    <a:gs pos="89999">
                      <a:srgbClr val="F27300"/>
                    </a:gs>
                    <a:gs pos="100000">
                      <a:srgbClr val="FFBF00"/>
                    </a:gs>
                  </a:gsLst>
                  <a:lin ang="5400000" scaled="0"/>
                </a:gradFill>
              </a:ln>
              <a:solidFill>
                <a:srgbClr val="000099"/>
              </a:solidFill>
            </a:endParaRPr>
          </a:p>
          <a:p>
            <a:r>
              <a:rPr lang="cs-CZ" sz="1100" b="0" dirty="0" smtClean="0">
                <a:latin typeface="Arial" pitchFamily="34" charset="0"/>
                <a:cs typeface="Arial" pitchFamily="34" charset="0"/>
              </a:rPr>
              <a:t>Starší </a:t>
            </a:r>
            <a:r>
              <a:rPr lang="cs-CZ" sz="1100" b="0" dirty="0" err="1" smtClean="0">
                <a:latin typeface="Arial" pitchFamily="34" charset="0"/>
                <a:cs typeface="Arial" pitchFamily="34" charset="0"/>
              </a:rPr>
              <a:t>žácIi</a:t>
            </a:r>
            <a:r>
              <a:rPr lang="cs-CZ" sz="1100" b="0" dirty="0" smtClean="0">
                <a:latin typeface="Arial" pitchFamily="34" charset="0"/>
                <a:cs typeface="Arial" pitchFamily="34" charset="0"/>
              </a:rPr>
              <a:t> jako favorit do zápasu nenastupovali, ale nic to neměnilo na věci, že se chtějí pokusit o co nejlepší výsledek.  Na hřišti v </a:t>
            </a:r>
            <a:r>
              <a:rPr lang="cs-CZ" sz="1100" b="0" dirty="0" err="1" smtClean="0">
                <a:latin typeface="Arial" pitchFamily="34" charset="0"/>
                <a:cs typeface="Arial" pitchFamily="34" charset="0"/>
              </a:rPr>
              <a:t>Mlékojedech</a:t>
            </a:r>
            <a:r>
              <a:rPr lang="cs-CZ" sz="1100" b="0" dirty="0" smtClean="0">
                <a:latin typeface="Arial" pitchFamily="34" charset="0"/>
                <a:cs typeface="Arial" pitchFamily="34" charset="0"/>
              </a:rPr>
              <a:t> jsme, ale dlouho vzdorovat nevydrželi. Hrubky v obraně a trenéři na lavičce si mohli vykřičet hlasivky. Hlavně ve 2. poločase si domácí dobře zastříleli a </a:t>
            </a:r>
            <a:r>
              <a:rPr lang="cs-CZ" sz="1100" b="0" dirty="0" err="1" smtClean="0">
                <a:latin typeface="Arial" pitchFamily="34" charset="0"/>
                <a:cs typeface="Arial" pitchFamily="34" charset="0"/>
              </a:rPr>
              <a:t>brankově</a:t>
            </a:r>
            <a:r>
              <a:rPr lang="cs-CZ" sz="1100" b="0" dirty="0" smtClean="0">
                <a:latin typeface="Arial" pitchFamily="34" charset="0"/>
                <a:cs typeface="Arial" pitchFamily="34" charset="0"/>
              </a:rPr>
              <a:t> zůstali těsně pod dvouciferným skórem. Dokonce během zápasu kopali ještě 2 penalty, které,  </a:t>
            </a:r>
            <a:r>
              <a:rPr lang="cs-CZ" sz="1100" b="0" dirty="0" err="1" smtClean="0">
                <a:latin typeface="Arial" pitchFamily="34" charset="0"/>
                <a:cs typeface="Arial" pitchFamily="34" charset="0"/>
              </a:rPr>
              <a:t>Pabiška</a:t>
            </a:r>
            <a:r>
              <a:rPr lang="cs-CZ" sz="1100" b="0" dirty="0" smtClean="0">
                <a:latin typeface="Arial" pitchFamily="34" charset="0"/>
                <a:cs typeface="Arial" pitchFamily="34" charset="0"/>
              </a:rPr>
              <a:t> v naší brance chytil a i přes porážku se stalo hráčem zápasu.</a:t>
            </a:r>
          </a:p>
          <a:p>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Pabiška</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Chaloupecký</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Dopater</a:t>
            </a:r>
            <a:r>
              <a:rPr lang="cs-CZ" sz="1100" b="0" dirty="0" smtClean="0">
                <a:latin typeface="Arial" pitchFamily="34" charset="0"/>
                <a:cs typeface="Arial" pitchFamily="34" charset="0"/>
              </a:rPr>
              <a:t>, Macháček, Šedivý, </a:t>
            </a:r>
          </a:p>
          <a:p>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Németh</a:t>
            </a:r>
            <a:r>
              <a:rPr lang="cs-CZ" sz="1100" b="0" dirty="0" smtClean="0">
                <a:latin typeface="Arial" pitchFamily="34" charset="0"/>
                <a:cs typeface="Arial" pitchFamily="34" charset="0"/>
              </a:rPr>
              <a:t>, Zeman, Možný, </a:t>
            </a:r>
            <a:r>
              <a:rPr lang="cs-CZ" sz="1100" b="0" dirty="0" err="1" smtClean="0">
                <a:latin typeface="Arial" pitchFamily="34" charset="0"/>
                <a:cs typeface="Arial" pitchFamily="34" charset="0"/>
              </a:rPr>
              <a:t>Fleischmann</a:t>
            </a:r>
            <a:r>
              <a:rPr lang="cs-CZ" sz="1100" b="0" dirty="0" smtClean="0">
                <a:latin typeface="Arial" pitchFamily="34" charset="0"/>
                <a:cs typeface="Arial" pitchFamily="34" charset="0"/>
              </a:rPr>
              <a:t>, </a:t>
            </a:r>
          </a:p>
          <a:p>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Müller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Cap</a:t>
            </a:r>
            <a:r>
              <a:rPr lang="cs-CZ" sz="1100" b="0" dirty="0" smtClean="0">
                <a:latin typeface="Arial" pitchFamily="34" charset="0"/>
                <a:cs typeface="Arial" pitchFamily="34" charset="0"/>
              </a:rPr>
              <a:t> </a:t>
            </a:r>
          </a:p>
          <a:p>
            <a:r>
              <a:rPr lang="cs-CZ" sz="1100" b="0" u="sng" dirty="0" smtClean="0">
                <a:latin typeface="Arial" pitchFamily="34" charset="0"/>
                <a:cs typeface="Arial" pitchFamily="34" charset="0"/>
              </a:rPr>
              <a:t>Střídající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Kricner</a:t>
            </a:r>
            <a:r>
              <a:rPr lang="cs-CZ" sz="1100" b="0" dirty="0" smtClean="0">
                <a:latin typeface="Arial" pitchFamily="34" charset="0"/>
                <a:cs typeface="Arial" pitchFamily="34" charset="0"/>
              </a:rPr>
              <a:t>, Vejražka, Šíma   </a:t>
            </a:r>
          </a:p>
          <a:p>
            <a:r>
              <a:rPr lang="cs-CZ" sz="1100" b="0" u="sng" dirty="0" smtClean="0">
                <a:latin typeface="Arial" pitchFamily="34" charset="0"/>
                <a:cs typeface="Arial" pitchFamily="34" charset="0"/>
              </a:rPr>
              <a:t>Trenéři:</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Z</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Német</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R.Hrdlička</a:t>
            </a:r>
            <a:endParaRPr lang="cs-CZ" sz="1100" b="0" dirty="0" smtClean="0">
              <a:latin typeface="Arial" pitchFamily="34" charset="0"/>
              <a:cs typeface="Arial" pitchFamily="34" charset="0"/>
            </a:endParaRPr>
          </a:p>
          <a:p>
            <a:r>
              <a:rPr lang="cs-CZ" sz="1100" b="0" u="sng" dirty="0" smtClean="0">
                <a:latin typeface="Arial" pitchFamily="34" charset="0"/>
                <a:cs typeface="Arial" pitchFamily="34" charset="0"/>
              </a:rPr>
              <a:t>Rozhodčí:  </a:t>
            </a:r>
            <a:r>
              <a:rPr lang="cs-CZ" sz="1100" b="0" dirty="0" smtClean="0">
                <a:latin typeface="Arial" pitchFamily="34" charset="0"/>
                <a:cs typeface="Arial" pitchFamily="34" charset="0"/>
              </a:rPr>
              <a:t>Husar</a:t>
            </a:r>
            <a:endParaRPr lang="cs-CZ" b="0" dirty="0">
              <a:latin typeface="Arial" pitchFamily="34" charset="0"/>
              <a:cs typeface="Arial" pitchFamily="34" charset="0"/>
            </a:endParaRPr>
          </a:p>
        </p:txBody>
      </p:sp>
      <p:sp>
        <p:nvSpPr>
          <p:cNvPr id="11" name="TextovéPole 10"/>
          <p:cNvSpPr txBox="1"/>
          <p:nvPr/>
        </p:nvSpPr>
        <p:spPr>
          <a:xfrm>
            <a:off x="246956" y="163116"/>
            <a:ext cx="4680520" cy="707886"/>
          </a:xfrm>
          <a:prstGeom prst="rect">
            <a:avLst/>
          </a:prstGeom>
          <a:blipFill dpi="0" rotWithShape="1">
            <a:blip r:embed="rId7" cstate="print">
              <a:alphaModFix amt="43000"/>
            </a:blip>
            <a:srcRect/>
            <a:stretch>
              <a:fillRect/>
            </a:stretch>
          </a:blipFill>
        </p:spPr>
        <p:txBody>
          <a:bodyPr wrap="square" rtlCol="0">
            <a:spAutoFit/>
          </a:bodyPr>
          <a:lstStyle/>
          <a:p>
            <a:pPr algn="ctr"/>
            <a:r>
              <a:rPr lang="cs-CZ" sz="2000" dirty="0" smtClean="0">
                <a:solidFill>
                  <a:srgbClr val="003300"/>
                </a:solidFill>
                <a:effectLst>
                  <a:outerShdw blurRad="38100" dist="38100" dir="2700000" algn="tl">
                    <a:srgbClr val="000000">
                      <a:alpha val="43137"/>
                    </a:srgbClr>
                  </a:outerShdw>
                </a:effectLst>
                <a:latin typeface="Arial Black" pitchFamily="34" charset="0"/>
              </a:rPr>
              <a:t>Ani v jedné dohrávce středeční starší žáci neuspěli</a:t>
            </a:r>
            <a:endParaRPr lang="cs-CZ" sz="2000" dirty="0">
              <a:solidFill>
                <a:srgbClr val="003300"/>
              </a:solidFill>
              <a:effectLst>
                <a:outerShdw blurRad="38100" dist="38100" dir="2700000" algn="tl">
                  <a:srgbClr val="000000">
                    <a:alpha val="43137"/>
                  </a:srgbClr>
                </a:outerShdw>
              </a:effectLst>
              <a:latin typeface="Arial Black" pitchFamily="34" charset="0"/>
            </a:endParaRPr>
          </a:p>
        </p:txBody>
      </p:sp>
      <p:sp>
        <p:nvSpPr>
          <p:cNvPr id="12" name="TextovéPole 11"/>
          <p:cNvSpPr txBox="1"/>
          <p:nvPr/>
        </p:nvSpPr>
        <p:spPr>
          <a:xfrm>
            <a:off x="174948" y="3835524"/>
            <a:ext cx="4608512" cy="646331"/>
          </a:xfrm>
          <a:prstGeom prst="rect">
            <a:avLst/>
          </a:prstGeom>
          <a:blipFill>
            <a:blip r:embed="rId8" cstate="print"/>
            <a:stretch>
              <a:fillRect/>
            </a:stretch>
          </a:blipFill>
        </p:spPr>
        <p:txBody>
          <a:bodyPr wrap="square" rtlCol="0">
            <a:spAutoFit/>
          </a:bodyPr>
          <a:lstStyle/>
          <a:p>
            <a:pPr algn="ctr"/>
            <a:r>
              <a:rPr lang="cs-CZ" sz="1800" dirty="0" smtClean="0">
                <a:solidFill>
                  <a:srgbClr val="FF0066"/>
                </a:solidFill>
                <a:latin typeface="Arial Black" pitchFamily="34" charset="0"/>
              </a:rPr>
              <a:t>SK </a:t>
            </a:r>
            <a:r>
              <a:rPr lang="cs-CZ" sz="1800" dirty="0" err="1" smtClean="0">
                <a:solidFill>
                  <a:srgbClr val="FF0066"/>
                </a:solidFill>
                <a:latin typeface="Arial Black" pitchFamily="34" charset="0"/>
              </a:rPr>
              <a:t>Štětí</a:t>
            </a:r>
            <a:r>
              <a:rPr lang="cs-CZ" sz="1800" dirty="0" smtClean="0">
                <a:solidFill>
                  <a:srgbClr val="FF0066"/>
                </a:solidFill>
                <a:latin typeface="Arial Black" pitchFamily="34" charset="0"/>
              </a:rPr>
              <a:t> – FK ČL </a:t>
            </a:r>
            <a:r>
              <a:rPr lang="cs-CZ" sz="1800" dirty="0" err="1" smtClean="0">
                <a:solidFill>
                  <a:srgbClr val="FF0066"/>
                </a:solidFill>
                <a:latin typeface="Arial Black" pitchFamily="34" charset="0"/>
              </a:rPr>
              <a:t>Neštěmice</a:t>
            </a:r>
            <a:endParaRPr lang="cs-CZ" sz="1800" dirty="0" smtClean="0">
              <a:solidFill>
                <a:srgbClr val="FF0066"/>
              </a:solidFill>
              <a:latin typeface="Arial Black" pitchFamily="34" charset="0"/>
            </a:endParaRPr>
          </a:p>
          <a:p>
            <a:pPr algn="ctr"/>
            <a:r>
              <a:rPr lang="cs-CZ" sz="1800" dirty="0" smtClean="0">
                <a:solidFill>
                  <a:srgbClr val="FF0066"/>
                </a:solidFill>
                <a:latin typeface="Arial Black" pitchFamily="34" charset="0"/>
              </a:rPr>
              <a:t>0:11(0:5)   10.9.2014  4.hrací kolo </a:t>
            </a:r>
            <a:endParaRPr lang="cs-CZ" sz="1800" dirty="0">
              <a:solidFill>
                <a:srgbClr val="FF0066"/>
              </a:solidFill>
              <a:latin typeface="Arial Black" pitchFamily="34" charset="0"/>
            </a:endParaRPr>
          </a:p>
        </p:txBody>
      </p:sp>
      <p:sp>
        <p:nvSpPr>
          <p:cNvPr id="16" name="TextovéPole 15"/>
          <p:cNvSpPr txBox="1"/>
          <p:nvPr/>
        </p:nvSpPr>
        <p:spPr>
          <a:xfrm>
            <a:off x="174948" y="4530566"/>
            <a:ext cx="4608512" cy="2708434"/>
          </a:xfrm>
          <a:prstGeom prst="rect">
            <a:avLst/>
          </a:prstGeom>
          <a:noFill/>
        </p:spPr>
        <p:txBody>
          <a:bodyPr wrap="square" rtlCol="0">
            <a:spAutoFit/>
          </a:bodyPr>
          <a:lstStyle/>
          <a:p>
            <a:r>
              <a:rPr lang="cs-CZ" sz="1000" dirty="0" smtClean="0">
                <a:latin typeface="Arial" pitchFamily="34" charset="0"/>
                <a:cs typeface="Arial" pitchFamily="34" charset="0"/>
              </a:rPr>
              <a:t>16 mužstev v Ústeckém přeboru představuje velké množství zápasů a všechny je stihnout než bude zima, znamená několik odehrát jako vložené. Jedno z nich nás čekalo právě proti </a:t>
            </a:r>
            <a:r>
              <a:rPr lang="cs-CZ" sz="1000" dirty="0" err="1" smtClean="0">
                <a:latin typeface="Arial" pitchFamily="34" charset="0"/>
                <a:cs typeface="Arial" pitchFamily="34" charset="0"/>
              </a:rPr>
              <a:t>Neštěmicím</a:t>
            </a:r>
            <a:r>
              <a:rPr lang="cs-CZ" sz="1000" dirty="0" smtClean="0">
                <a:latin typeface="Arial" pitchFamily="34" charset="0"/>
                <a:cs typeface="Arial" pitchFamily="34" charset="0"/>
              </a:rPr>
              <a:t>. Před 3 dny jsme schytali velký výprask od Litvínova a odčinit krutou porážku jsme chtěli v tomto utkání. V prvním poločase jsme zvolili taktiku bránění vlastní půle, ale ani to nezabránilo tomu, abychom  5x neinkasovali. Ač se to možná bude zdát těm, co zápas neviděli, divné, kdy poločasový výsledek 5:0 v náš neprospěch hovořil o jednostranném utkání, tak úvodních 15 minut patřilo našemu kolektivu. Soupeře jsme nepustili na naší půlku. Co to však bylo platné, když branky střílet nedokážeme. Jak se to dělá, nám předvedli </a:t>
            </a:r>
            <a:r>
              <a:rPr lang="cs-CZ" sz="1000" dirty="0" err="1" smtClean="0">
                <a:latin typeface="Arial" pitchFamily="34" charset="0"/>
                <a:cs typeface="Arial" pitchFamily="34" charset="0"/>
              </a:rPr>
              <a:t>Neštěmice</a:t>
            </a:r>
            <a:r>
              <a:rPr lang="cs-CZ" sz="1000" dirty="0" smtClean="0">
                <a:latin typeface="Arial" pitchFamily="34" charset="0"/>
                <a:cs typeface="Arial" pitchFamily="34" charset="0"/>
              </a:rPr>
              <a:t> a ve druhém poločase si přichystali dalších 5 kousků v naší síti.   </a:t>
            </a:r>
          </a:p>
          <a:p>
            <a:r>
              <a:rPr lang="cs-CZ" sz="1000" dirty="0" smtClean="0">
                <a:latin typeface="Arial" pitchFamily="34" charset="0"/>
                <a:cs typeface="Arial" pitchFamily="34" charset="0"/>
              </a:rPr>
              <a:t>Sestava: </a:t>
            </a:r>
            <a:r>
              <a:rPr lang="cs-CZ" sz="1000" dirty="0" err="1" smtClean="0">
                <a:latin typeface="Arial" pitchFamily="34" charset="0"/>
                <a:cs typeface="Arial" pitchFamily="34" charset="0"/>
              </a:rPr>
              <a:t>Pabiška</a:t>
            </a:r>
            <a:r>
              <a:rPr lang="cs-CZ" sz="1000" dirty="0" smtClean="0">
                <a:latin typeface="Arial" pitchFamily="34" charset="0"/>
                <a:cs typeface="Arial" pitchFamily="34" charset="0"/>
              </a:rPr>
              <a:t>-</a:t>
            </a:r>
            <a:r>
              <a:rPr lang="cs-CZ" sz="1000" dirty="0" err="1" smtClean="0">
                <a:latin typeface="Arial" pitchFamily="34" charset="0"/>
                <a:cs typeface="Arial" pitchFamily="34" charset="0"/>
              </a:rPr>
              <a:t>Chaloupceký</a:t>
            </a:r>
            <a:r>
              <a:rPr lang="cs-CZ" sz="1000" dirty="0" smtClean="0">
                <a:latin typeface="Arial" pitchFamily="34" charset="0"/>
                <a:cs typeface="Arial" pitchFamily="34" charset="0"/>
              </a:rPr>
              <a:t>, </a:t>
            </a:r>
            <a:r>
              <a:rPr lang="cs-CZ" sz="1000" dirty="0" err="1" smtClean="0">
                <a:latin typeface="Arial" pitchFamily="34" charset="0"/>
                <a:cs typeface="Arial" pitchFamily="34" charset="0"/>
              </a:rPr>
              <a:t>Németh</a:t>
            </a:r>
            <a:r>
              <a:rPr lang="cs-CZ" sz="1000" dirty="0" smtClean="0">
                <a:latin typeface="Arial" pitchFamily="34" charset="0"/>
                <a:cs typeface="Arial" pitchFamily="34" charset="0"/>
              </a:rPr>
              <a:t>, Macháček, </a:t>
            </a:r>
            <a:r>
              <a:rPr lang="cs-CZ" sz="1000" dirty="0" err="1" smtClean="0">
                <a:latin typeface="Arial" pitchFamily="34" charset="0"/>
                <a:cs typeface="Arial" pitchFamily="34" charset="0"/>
              </a:rPr>
              <a:t>Kacálek</a:t>
            </a:r>
            <a:r>
              <a:rPr lang="cs-CZ" sz="1000" dirty="0" smtClean="0">
                <a:latin typeface="Arial" pitchFamily="34" charset="0"/>
                <a:cs typeface="Arial" pitchFamily="34" charset="0"/>
              </a:rPr>
              <a:t>, </a:t>
            </a:r>
            <a:r>
              <a:rPr lang="cs-CZ" sz="1000" dirty="0" err="1" smtClean="0">
                <a:latin typeface="Arial" pitchFamily="34" charset="0"/>
                <a:cs typeface="Arial" pitchFamily="34" charset="0"/>
              </a:rPr>
              <a:t>Fleischmann</a:t>
            </a:r>
            <a:r>
              <a:rPr lang="cs-CZ" sz="1000" dirty="0" smtClean="0">
                <a:latin typeface="Arial" pitchFamily="34" charset="0"/>
                <a:cs typeface="Arial" pitchFamily="34" charset="0"/>
              </a:rPr>
              <a:t>, </a:t>
            </a:r>
            <a:r>
              <a:rPr lang="cs-CZ" sz="1000" dirty="0" err="1" smtClean="0">
                <a:latin typeface="Arial" pitchFamily="34" charset="0"/>
                <a:cs typeface="Arial" pitchFamily="34" charset="0"/>
              </a:rPr>
              <a:t>Kricner</a:t>
            </a:r>
            <a:r>
              <a:rPr lang="cs-CZ" sz="1000" dirty="0" smtClean="0">
                <a:latin typeface="Arial" pitchFamily="34" charset="0"/>
                <a:cs typeface="Arial" pitchFamily="34" charset="0"/>
              </a:rPr>
              <a:t>, Vejražka, Možný, </a:t>
            </a:r>
            <a:r>
              <a:rPr lang="cs-CZ" sz="1000" dirty="0" err="1" smtClean="0">
                <a:latin typeface="Arial" pitchFamily="34" charset="0"/>
                <a:cs typeface="Arial" pitchFamily="34" charset="0"/>
              </a:rPr>
              <a:t>Cap</a:t>
            </a:r>
            <a:r>
              <a:rPr lang="cs-CZ" sz="1000" dirty="0" smtClean="0">
                <a:latin typeface="Arial" pitchFamily="34" charset="0"/>
                <a:cs typeface="Arial" pitchFamily="34" charset="0"/>
              </a:rPr>
              <a:t> </a:t>
            </a:r>
            <a:r>
              <a:rPr lang="cs-CZ" sz="1000" dirty="0" err="1" smtClean="0">
                <a:latin typeface="Arial" pitchFamily="34" charset="0"/>
                <a:cs typeface="Arial" pitchFamily="34" charset="0"/>
              </a:rPr>
              <a:t>Ngoc</a:t>
            </a:r>
            <a:r>
              <a:rPr lang="cs-CZ" sz="1000" dirty="0" smtClean="0">
                <a:latin typeface="Arial" pitchFamily="34" charset="0"/>
                <a:cs typeface="Arial" pitchFamily="34" charset="0"/>
              </a:rPr>
              <a:t> </a:t>
            </a:r>
            <a:r>
              <a:rPr lang="cs-CZ" sz="1000" dirty="0" err="1" smtClean="0">
                <a:latin typeface="Arial" pitchFamily="34" charset="0"/>
                <a:cs typeface="Arial" pitchFamily="34" charset="0"/>
              </a:rPr>
              <a:t>Bao</a:t>
            </a:r>
            <a:r>
              <a:rPr lang="cs-CZ" sz="1000" dirty="0" smtClean="0">
                <a:latin typeface="Arial" pitchFamily="34" charset="0"/>
                <a:cs typeface="Arial" pitchFamily="34" charset="0"/>
              </a:rPr>
              <a:t>, </a:t>
            </a:r>
            <a:r>
              <a:rPr lang="cs-CZ" sz="1000" dirty="0" err="1" smtClean="0">
                <a:latin typeface="Arial" pitchFamily="34" charset="0"/>
                <a:cs typeface="Arial" pitchFamily="34" charset="0"/>
              </a:rPr>
              <a:t>Dopater</a:t>
            </a:r>
            <a:r>
              <a:rPr lang="cs-CZ" sz="1000" dirty="0" smtClean="0">
                <a:latin typeface="Arial" pitchFamily="34" charset="0"/>
                <a:cs typeface="Arial" pitchFamily="34" charset="0"/>
              </a:rPr>
              <a:t>, Müller, </a:t>
            </a:r>
            <a:r>
              <a:rPr lang="cs-CZ" sz="1000" dirty="0" err="1" smtClean="0">
                <a:latin typeface="Arial" pitchFamily="34" charset="0"/>
                <a:cs typeface="Arial" pitchFamily="34" charset="0"/>
              </a:rPr>
              <a:t>Vaszi</a:t>
            </a:r>
            <a:r>
              <a:rPr lang="cs-CZ" sz="1000" dirty="0" smtClean="0">
                <a:latin typeface="Arial" pitchFamily="34" charset="0"/>
                <a:cs typeface="Arial" pitchFamily="34" charset="0"/>
              </a:rPr>
              <a:t>, Šedivý</a:t>
            </a:r>
          </a:p>
          <a:p>
            <a:r>
              <a:rPr lang="cs-CZ" sz="1000" dirty="0" smtClean="0">
                <a:latin typeface="Arial" pitchFamily="34" charset="0"/>
                <a:cs typeface="Arial" pitchFamily="34" charset="0"/>
              </a:rPr>
              <a:t>Trenér: </a:t>
            </a:r>
            <a:r>
              <a:rPr lang="cs-CZ" sz="1000" dirty="0" err="1" smtClean="0">
                <a:latin typeface="Arial" pitchFamily="34" charset="0"/>
                <a:cs typeface="Arial" pitchFamily="34" charset="0"/>
              </a:rPr>
              <a:t>Z</a:t>
            </a:r>
            <a:r>
              <a:rPr lang="cs-CZ" sz="1000" dirty="0" smtClean="0">
                <a:latin typeface="Arial" pitchFamily="34" charset="0"/>
                <a:cs typeface="Arial" pitchFamily="34" charset="0"/>
              </a:rPr>
              <a:t>.</a:t>
            </a:r>
            <a:r>
              <a:rPr lang="cs-CZ" sz="1000" dirty="0" err="1" smtClean="0">
                <a:latin typeface="Arial" pitchFamily="34" charset="0"/>
                <a:cs typeface="Arial" pitchFamily="34" charset="0"/>
              </a:rPr>
              <a:t>Neméth</a:t>
            </a:r>
            <a:r>
              <a:rPr lang="cs-CZ" sz="1000" dirty="0" smtClean="0">
                <a:latin typeface="Arial" pitchFamily="34" charset="0"/>
                <a:cs typeface="Arial" pitchFamily="34" charset="0"/>
              </a:rPr>
              <a:t>, </a:t>
            </a:r>
            <a:r>
              <a:rPr lang="cs-CZ" sz="1000" dirty="0" err="1" smtClean="0">
                <a:latin typeface="Arial" pitchFamily="34" charset="0"/>
                <a:cs typeface="Arial" pitchFamily="34" charset="0"/>
              </a:rPr>
              <a:t>R.Hrdlička</a:t>
            </a:r>
            <a:endParaRPr lang="cs-CZ" sz="1000" dirty="0" smtClean="0">
              <a:latin typeface="Arial" pitchFamily="34" charset="0"/>
              <a:cs typeface="Arial" pitchFamily="34" charset="0"/>
            </a:endParaRPr>
          </a:p>
          <a:p>
            <a:r>
              <a:rPr lang="cs-CZ" sz="1000" dirty="0" smtClean="0">
                <a:latin typeface="Arial" pitchFamily="34" charset="0"/>
                <a:cs typeface="Arial" pitchFamily="34" charset="0"/>
              </a:rPr>
              <a:t>Rozhodčí: </a:t>
            </a:r>
            <a:r>
              <a:rPr lang="cs-CZ" sz="1000" dirty="0" err="1" smtClean="0">
                <a:latin typeface="Arial" pitchFamily="34" charset="0"/>
                <a:cs typeface="Arial" pitchFamily="34" charset="0"/>
              </a:rPr>
              <a:t>P.Frey</a:t>
            </a:r>
            <a:endParaRPr lang="cs-CZ"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67575"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191172" y="1747292"/>
            <a:ext cx="914400"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75148" y="6931868"/>
            <a:ext cx="194421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1" name="TextovéPole 10"/>
          <p:cNvSpPr txBox="1"/>
          <p:nvPr/>
        </p:nvSpPr>
        <p:spPr>
          <a:xfrm>
            <a:off x="246956" y="163116"/>
            <a:ext cx="4536504" cy="1323439"/>
          </a:xfrm>
          <a:prstGeom prst="rect">
            <a:avLst/>
          </a:prstGeom>
          <a:blipFill dpi="0" rotWithShape="1">
            <a:blip r:embed="rId3" cstate="print">
              <a:alphaModFix amt="71000"/>
            </a:blip>
            <a:srcRect/>
            <a:stretch>
              <a:fillRect/>
            </a:stretch>
          </a:blipFill>
        </p:spPr>
        <p:txBody>
          <a:bodyPr wrap="square" rtlCol="0">
            <a:spAutoFit/>
          </a:bodyPr>
          <a:lstStyle/>
          <a:p>
            <a:pPr algn="ctr"/>
            <a:r>
              <a:rPr lang="cs-CZ" sz="2000" dirty="0" smtClean="0">
                <a:solidFill>
                  <a:srgbClr val="000099"/>
                </a:solidFill>
                <a:latin typeface="David" pitchFamily="34" charset="-79"/>
                <a:cs typeface="David" pitchFamily="34" charset="-79"/>
              </a:rPr>
              <a:t>Zápas s </a:t>
            </a:r>
            <a:r>
              <a:rPr lang="cs-CZ" sz="2000" dirty="0" err="1" smtClean="0">
                <a:solidFill>
                  <a:srgbClr val="000099"/>
                </a:solidFill>
                <a:latin typeface="David" pitchFamily="34" charset="-79"/>
                <a:cs typeface="David" pitchFamily="34" charset="-79"/>
              </a:rPr>
              <a:t>Vilémovem</a:t>
            </a:r>
            <a:r>
              <a:rPr lang="cs-CZ" sz="2000" dirty="0" smtClean="0">
                <a:solidFill>
                  <a:srgbClr val="000099"/>
                </a:solidFill>
                <a:latin typeface="David" pitchFamily="34" charset="-79"/>
                <a:cs typeface="David" pitchFamily="34" charset="-79"/>
              </a:rPr>
              <a:t> vyvrcholil ve 4. minutě nastavení.  Hosté protestovali proti volnému přímému kopu, který se jim stal osudným</a:t>
            </a:r>
            <a:endParaRPr lang="cs-CZ" sz="2000" dirty="0">
              <a:solidFill>
                <a:srgbClr val="000099"/>
              </a:solidFill>
              <a:latin typeface="David" pitchFamily="34" charset="-79"/>
              <a:cs typeface="David" pitchFamily="34" charset="-79"/>
            </a:endParaRPr>
          </a:p>
        </p:txBody>
      </p:sp>
      <p:sp>
        <p:nvSpPr>
          <p:cNvPr id="8232" name="Rectangle 40"/>
          <p:cNvSpPr>
            <a:spLocks noChangeArrowheads="1"/>
          </p:cNvSpPr>
          <p:nvPr/>
        </p:nvSpPr>
        <p:spPr bwMode="auto">
          <a:xfrm>
            <a:off x="246956" y="1531268"/>
            <a:ext cx="4536504"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SK </a:t>
            </a:r>
            <a:r>
              <a:rPr kumimoji="0" lang="cs-CZ" sz="2000" b="1" i="0" u="sng"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Štětí</a:t>
            </a:r>
            <a:r>
              <a:rPr kumimoji="0" lang="cs-CZ" sz="2000"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SK STAP TRATEC </a:t>
            </a:r>
            <a:r>
              <a:rPr kumimoji="0" lang="cs-CZ" sz="2000" b="1" i="0" u="sng"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Vilémov</a:t>
            </a:r>
            <a:endParaRPr kumimoji="0" lang="cs-C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3:2(2:0)   30.8.2014   4.kolo 2.hrané</a:t>
            </a:r>
            <a:endParaRPr kumimoji="0" lang="cs-C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Obě mužstva začala směrem dopředu aktivně a již ve 4. minutě centr Stejskala zkusil hlavou zasáhnout Šimral, ale minul. Nejaktivnější hráč hostů, aspoň v úvodu utkání, </a:t>
            </a:r>
            <a:r>
              <a:rPr kumimoji="0" lang="cs-CZ"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Očipka</a:t>
            </a:r>
            <a:r>
              <a:rPr kumimoji="0" lang="cs-CZ"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dostal ve středu hřiště prostor k zakončení, ale střela ze střední vzdálenosti skončila za brankou. První branku letošní sezóny viděli ve </a:t>
            </a:r>
            <a:r>
              <a:rPr kumimoji="0" lang="cs-CZ"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Štětí</a:t>
            </a:r>
            <a:r>
              <a:rPr kumimoji="0" lang="cs-CZ"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diváci ve 14. minutě. Autorem byl Stejskal z volného přímého kopu, kdy obrana hostů i brankář nechali míč propadnout za svá záda. </a:t>
            </a:r>
            <a:r>
              <a:rPr kumimoji="0" lang="cs-CZ"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Štětí</a:t>
            </a:r>
            <a:r>
              <a:rPr kumimoji="0" lang="cs-CZ"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to nabudilo a hosté museli odolávat dalším nájezdům. Blízko druhé brance byl Tichý, ale z bezprostřední blízkosti usměrnit míč za záda gólmana </a:t>
            </a:r>
            <a:r>
              <a:rPr kumimoji="0" lang="cs-CZ"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Loose</a:t>
            </a:r>
            <a:r>
              <a:rPr kumimoji="0" lang="cs-CZ"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nedokázal.  Vynahradil si to však v minutě 26., kdy po skvělé kombinační podívané trojice </a:t>
            </a:r>
            <a:r>
              <a:rPr kumimoji="0" lang="cs-CZ"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Belák</a:t>
            </a:r>
            <a:r>
              <a:rPr kumimoji="0" lang="cs-CZ"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cs-CZ"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Kucler</a:t>
            </a:r>
            <a:r>
              <a:rPr kumimoji="0" lang="cs-CZ"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zvyšoval právě Tichý na 2:0. Dvoubrankové vedení domácí hráče namlsalo a </a:t>
            </a:r>
            <a:r>
              <a:rPr kumimoji="0" lang="cs-CZ"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Vilémov</a:t>
            </a:r>
            <a:r>
              <a:rPr kumimoji="0" lang="cs-CZ"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byl blízko snížení náskoku ve 30. minutě, ale hezky sehraný volný přímý kop odvrátil na roh Tichý. Starosti měl domácí brankář i se střelou snad ze 40 metrů těsně před změnou stran. Úvod druhé půle nic zajímavého nepřinesl až snad na dva volné přímé kopy na obou stranách, které však skončily mimo zóny nebezpečí. Dlouhá jarní trestní pauza prospěla </a:t>
            </a:r>
            <a:r>
              <a:rPr kumimoji="0" lang="cs-CZ"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Belákovi</a:t>
            </a:r>
            <a:r>
              <a:rPr kumimoji="0" lang="cs-CZ"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který hýřil aktivitou. V 63. minutě si obhodil obránce Vilémova, ale spoluhráče už před brankou nenašel. Jestliže 70 minut  vývoj zápasu domácí kontrolovali, tak o zbývající dvacetiminutovce se to říci nedá. Síly ubývaly, nepřesné přihrávky přibývaly. V 72. minutě skončil míč z volného přímého kopu těsně vedle domácí tyče. V 75. minutě hosté roztočili v domácí šestnáctce kolotoč, ale finální zakončení chybělo. Gólu se však přeci jenom za minutu dočkali. Branka z volného přímého kopu podobná vedoucí štětské. Šťastným střelcem, který hlavou míč</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ovéPole 11"/>
          <p:cNvSpPr txBox="1"/>
          <p:nvPr/>
        </p:nvSpPr>
        <p:spPr>
          <a:xfrm>
            <a:off x="5647556" y="163116"/>
            <a:ext cx="4464496" cy="1569660"/>
          </a:xfrm>
          <a:prstGeom prst="rect">
            <a:avLst/>
          </a:prstGeom>
          <a:blipFill>
            <a:blip r:embed="rId4" cstate="print"/>
            <a:stretch>
              <a:fillRect/>
            </a:stretch>
          </a:blipFill>
        </p:spPr>
        <p:txBody>
          <a:bodyPr wrap="square" rtlCol="0">
            <a:spAutoFit/>
          </a:bodyPr>
          <a:lstStyle/>
          <a:p>
            <a:pPr algn="ctr"/>
            <a:r>
              <a:rPr lang="cs-CZ" sz="1800" dirty="0" smtClean="0">
                <a:latin typeface="Vani" pitchFamily="34" charset="0"/>
                <a:cs typeface="Vani" pitchFamily="34" charset="0"/>
              </a:rPr>
              <a:t>Velký debakl uštědřili </a:t>
            </a:r>
          </a:p>
          <a:p>
            <a:pPr algn="ctr"/>
            <a:r>
              <a:rPr lang="cs-CZ" sz="2400" dirty="0" smtClean="0">
                <a:latin typeface="Vani" pitchFamily="34" charset="0"/>
                <a:cs typeface="Vani" pitchFamily="34" charset="0"/>
              </a:rPr>
              <a:t>starším žáků </a:t>
            </a:r>
          </a:p>
          <a:p>
            <a:pPr algn="ctr"/>
            <a:r>
              <a:rPr lang="cs-CZ" sz="1800" dirty="0" smtClean="0">
                <a:latin typeface="Vani" pitchFamily="34" charset="0"/>
                <a:cs typeface="Vani" pitchFamily="34" charset="0"/>
              </a:rPr>
              <a:t>fotbalisté Litvínova. Jednu branku za druhou jsme tahali ze sítě a těšili se na závěrečný hvizd rozhodčího</a:t>
            </a:r>
            <a:endParaRPr lang="cs-CZ" sz="1800" dirty="0">
              <a:latin typeface="Vani" pitchFamily="34" charset="0"/>
              <a:cs typeface="Vani" pitchFamily="34" charset="0"/>
            </a:endParaRPr>
          </a:p>
        </p:txBody>
      </p:sp>
      <p:sp>
        <p:nvSpPr>
          <p:cNvPr id="13" name="TextovéPole 12"/>
          <p:cNvSpPr txBox="1"/>
          <p:nvPr/>
        </p:nvSpPr>
        <p:spPr>
          <a:xfrm>
            <a:off x="5647556" y="1819300"/>
            <a:ext cx="4505572" cy="5109091"/>
          </a:xfrm>
          <a:prstGeom prst="rect">
            <a:avLst/>
          </a:prstGeom>
          <a:noFill/>
        </p:spPr>
        <p:txBody>
          <a:bodyPr wrap="square" rtlCol="0">
            <a:spAutoFit/>
          </a:bodyPr>
          <a:lstStyle/>
          <a:p>
            <a:pPr algn="ctr"/>
            <a:r>
              <a:rPr lang="cs-CZ" sz="2000" u="sng" dirty="0" smtClean="0">
                <a:ln>
                  <a:solidFill>
                    <a:srgbClr val="CC0099"/>
                  </a:solidFill>
                </a:ln>
                <a:solidFill>
                  <a:srgbClr val="CC0099"/>
                </a:solidFill>
                <a:latin typeface="Arial" pitchFamily="34" charset="0"/>
                <a:cs typeface="Arial" pitchFamily="34" charset="0"/>
              </a:rPr>
              <a:t>SK </a:t>
            </a:r>
            <a:r>
              <a:rPr lang="cs-CZ" sz="2000" u="sng" dirty="0" err="1" smtClean="0">
                <a:ln>
                  <a:solidFill>
                    <a:srgbClr val="CC0099"/>
                  </a:solidFill>
                </a:ln>
                <a:solidFill>
                  <a:srgbClr val="CC0099"/>
                </a:solidFill>
                <a:latin typeface="Arial" pitchFamily="34" charset="0"/>
                <a:cs typeface="Arial" pitchFamily="34" charset="0"/>
              </a:rPr>
              <a:t>Štětí</a:t>
            </a:r>
            <a:r>
              <a:rPr lang="cs-CZ" sz="2000" u="sng" dirty="0" smtClean="0">
                <a:ln>
                  <a:solidFill>
                    <a:srgbClr val="CC0099"/>
                  </a:solidFill>
                </a:ln>
                <a:solidFill>
                  <a:srgbClr val="CC0099"/>
                </a:solidFill>
                <a:latin typeface="Arial" pitchFamily="34" charset="0"/>
                <a:cs typeface="Arial" pitchFamily="34" charset="0"/>
              </a:rPr>
              <a:t> – FK Litvínov</a:t>
            </a:r>
            <a:endParaRPr lang="cs-CZ" sz="2000" dirty="0" smtClean="0">
              <a:ln>
                <a:solidFill>
                  <a:srgbClr val="CC0099"/>
                </a:solidFill>
              </a:ln>
              <a:solidFill>
                <a:srgbClr val="CC0099"/>
              </a:solidFill>
              <a:latin typeface="Arial" pitchFamily="34" charset="0"/>
              <a:cs typeface="Arial" pitchFamily="34" charset="0"/>
            </a:endParaRPr>
          </a:p>
          <a:p>
            <a:pPr algn="ctr"/>
            <a:r>
              <a:rPr lang="cs-CZ" sz="2000" u="sng" dirty="0" smtClean="0">
                <a:ln>
                  <a:solidFill>
                    <a:srgbClr val="CC0099"/>
                  </a:solidFill>
                </a:ln>
                <a:solidFill>
                  <a:srgbClr val="CC0099"/>
                </a:solidFill>
                <a:latin typeface="Arial" pitchFamily="34" charset="0"/>
                <a:cs typeface="Arial" pitchFamily="34" charset="0"/>
              </a:rPr>
              <a:t>1:18(1:12)  7.9.2014 5.kolo 3.hra</a:t>
            </a:r>
            <a:r>
              <a:rPr lang="cs-CZ" sz="2000" u="sng" dirty="0" smtClean="0">
                <a:solidFill>
                  <a:srgbClr val="CC0099"/>
                </a:solidFill>
                <a:effectLst>
                  <a:outerShdw blurRad="38100" dist="38100" dir="2700000" algn="tl">
                    <a:srgbClr val="000000">
                      <a:alpha val="43137"/>
                    </a:srgbClr>
                  </a:outerShdw>
                </a:effectLst>
                <a:latin typeface="Arial" pitchFamily="34" charset="0"/>
                <a:cs typeface="Arial" pitchFamily="34" charset="0"/>
              </a:rPr>
              <a:t>né</a:t>
            </a:r>
            <a:endParaRPr lang="cs-CZ" sz="2000" dirty="0" smtClean="0">
              <a:solidFill>
                <a:srgbClr val="CC0099"/>
              </a:solidFill>
              <a:effectLst>
                <a:outerShdw blurRad="38100" dist="38100" dir="2700000" algn="tl">
                  <a:srgbClr val="000000">
                    <a:alpha val="43137"/>
                  </a:srgbClr>
                </a:outerShdw>
              </a:effectLst>
              <a:latin typeface="Arial" pitchFamily="34" charset="0"/>
              <a:cs typeface="Arial" pitchFamily="34" charset="0"/>
            </a:endParaRPr>
          </a:p>
          <a:p>
            <a:r>
              <a:rPr lang="cs-CZ" sz="1100" b="0" dirty="0" smtClean="0">
                <a:latin typeface="Arial" pitchFamily="34" charset="0"/>
                <a:cs typeface="Arial" pitchFamily="34" charset="0"/>
              </a:rPr>
              <a:t>Popisovat jednotlivé branky v naší síti by bylo delší než historický román od Aloise Jiráska </a:t>
            </a:r>
            <a:r>
              <a:rPr lang="cs-CZ" sz="1100" b="0" dirty="0" err="1" smtClean="0">
                <a:latin typeface="Arial" pitchFamily="34" charset="0"/>
                <a:cs typeface="Arial" pitchFamily="34" charset="0"/>
              </a:rPr>
              <a:t>F.L.Věk</a:t>
            </a:r>
            <a:r>
              <a:rPr lang="cs-CZ" sz="1100" b="0" dirty="0" smtClean="0">
                <a:latin typeface="Arial" pitchFamily="34" charset="0"/>
                <a:cs typeface="Arial" pitchFamily="34" charset="0"/>
              </a:rPr>
              <a:t>. Co říci na obranu našich starších žáků. Už při nástupu na hřiště bylo jasné, že věkový rozdíl a fyzická kondice jsou jednoznačně na straně domácích. Tou druhou polehčující okolností, že hráči soupeře jsou soustředěni ve fotbalové škole a každý den mají možnost rozvíjet své fotbalové umění. Věřme, že možná někdy v budoucnu se toho dočkáme i ve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Ale zatím to tady vypadá, že budeme loděmi jezdit přes Labe. Samotný zápas od úvodního hvizdu hlavního arbitra Martina </a:t>
            </a:r>
            <a:r>
              <a:rPr lang="cs-CZ" sz="1100" b="0" dirty="0" err="1" smtClean="0">
                <a:latin typeface="Arial" pitchFamily="34" charset="0"/>
                <a:cs typeface="Arial" pitchFamily="34" charset="0"/>
              </a:rPr>
              <a:t>Toráče</a:t>
            </a:r>
            <a:r>
              <a:rPr lang="cs-CZ" sz="1100" b="0" dirty="0" smtClean="0">
                <a:latin typeface="Arial" pitchFamily="34" charset="0"/>
                <a:cs typeface="Arial" pitchFamily="34" charset="0"/>
              </a:rPr>
              <a:t> byl hrou kočky s myší. Vydrželi jsme asi do 3. minuty a skóre začalo nezadržitelně narůstat. 8. minuta 0:2, 9. 0:3, 10. 0:4. V 11. minutě se ukopl hostující brankář. Trefil </a:t>
            </a:r>
            <a:r>
              <a:rPr lang="cs-CZ" sz="1100" b="0" dirty="0" err="1" smtClean="0">
                <a:latin typeface="Arial" pitchFamily="34" charset="0"/>
                <a:cs typeface="Arial" pitchFamily="34" charset="0"/>
              </a:rPr>
              <a:t>Capa</a:t>
            </a:r>
            <a:r>
              <a:rPr lang="cs-CZ" sz="1100" b="0" dirty="0" smtClean="0">
                <a:latin typeface="Arial" pitchFamily="34" charset="0"/>
                <a:cs typeface="Arial" pitchFamily="34" charset="0"/>
              </a:rPr>
              <a:t> a od něj šel míč do branky na 1:4. Jediná radost, které jsme se v tomto utkání dočkali. Rychle ji ale vystřídal smutek. Rozhodčí nestačil zapisovat do notýsku. Diváci měli starosti stačit tempu vstřelených branek. Poločas byl ale 1:12. Ve druhém jsme chvilku odolávali, ale i tak jsme opět odpadli a konečný výsledek měl podobu 1:18.  Rychle zapomenout. Bude to těžké. Společně s trenéry se dát dohromady a ve středu hned doma proti </a:t>
            </a:r>
            <a:r>
              <a:rPr lang="cs-CZ" sz="1100" b="0" dirty="0" err="1" smtClean="0">
                <a:latin typeface="Arial" pitchFamily="34" charset="0"/>
                <a:cs typeface="Arial" pitchFamily="34" charset="0"/>
              </a:rPr>
              <a:t>Neštěmicím</a:t>
            </a:r>
            <a:r>
              <a:rPr lang="cs-CZ" sz="1100" b="0" dirty="0" smtClean="0">
                <a:latin typeface="Arial" pitchFamily="34" charset="0"/>
                <a:cs typeface="Arial" pitchFamily="34" charset="0"/>
              </a:rPr>
              <a:t> se pokusit napravit reputaci a předvést lepší výkon.</a:t>
            </a:r>
          </a:p>
          <a:p>
            <a:r>
              <a:rPr lang="cs-CZ" sz="1100" b="0" u="sng" dirty="0" smtClean="0">
                <a:latin typeface="Arial" pitchFamily="34" charset="0"/>
                <a:cs typeface="Arial" pitchFamily="34" charset="0"/>
              </a:rPr>
              <a:t>Branky:</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Cap</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Ngoc</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Bao</a:t>
            </a:r>
            <a:r>
              <a:rPr lang="cs-CZ" sz="1100" b="0" dirty="0" smtClean="0">
                <a:latin typeface="Arial" pitchFamily="34" charset="0"/>
                <a:cs typeface="Arial" pitchFamily="34" charset="0"/>
              </a:rPr>
              <a:t> 1</a:t>
            </a:r>
          </a:p>
          <a:p>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Pabiška</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Chaloupecký</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Neméth</a:t>
            </a:r>
            <a:r>
              <a:rPr lang="cs-CZ" sz="1100" b="0" dirty="0" smtClean="0">
                <a:latin typeface="Arial" pitchFamily="34" charset="0"/>
                <a:cs typeface="Arial" pitchFamily="34" charset="0"/>
              </a:rPr>
              <a:t>, Macháček, </a:t>
            </a:r>
            <a:r>
              <a:rPr lang="cs-CZ" sz="1100" b="0" dirty="0" err="1" smtClean="0">
                <a:latin typeface="Arial" pitchFamily="34" charset="0"/>
                <a:cs typeface="Arial" pitchFamily="34" charset="0"/>
              </a:rPr>
              <a:t>Kacálek</a:t>
            </a:r>
            <a:r>
              <a:rPr lang="cs-CZ" sz="1100" b="0" dirty="0" smtClean="0">
                <a:latin typeface="Arial" pitchFamily="34" charset="0"/>
                <a:cs typeface="Arial" pitchFamily="34" charset="0"/>
              </a:rPr>
              <a:t>, </a:t>
            </a:r>
          </a:p>
          <a:p>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Fleischmann</a:t>
            </a:r>
            <a:r>
              <a:rPr lang="cs-CZ" sz="1100" b="0" dirty="0" smtClean="0">
                <a:latin typeface="Arial" pitchFamily="34" charset="0"/>
                <a:cs typeface="Arial" pitchFamily="34" charset="0"/>
              </a:rPr>
              <a:t>, Zeman, Možný, </a:t>
            </a:r>
            <a:r>
              <a:rPr lang="cs-CZ" sz="1100" b="0" dirty="0" err="1" smtClean="0">
                <a:latin typeface="Arial" pitchFamily="34" charset="0"/>
                <a:cs typeface="Arial" pitchFamily="34" charset="0"/>
              </a:rPr>
              <a:t>Cap</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Ngoc</a:t>
            </a:r>
            <a:r>
              <a:rPr lang="cs-CZ" sz="1100" b="0" dirty="0" smtClean="0">
                <a:latin typeface="Arial" pitchFamily="34" charset="0"/>
                <a:cs typeface="Arial" pitchFamily="34" charset="0"/>
              </a:rPr>
              <a:t> </a:t>
            </a:r>
          </a:p>
          <a:p>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Bao</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Dopater</a:t>
            </a:r>
            <a:r>
              <a:rPr lang="cs-CZ" sz="1100" b="0" dirty="0" smtClean="0">
                <a:latin typeface="Arial" pitchFamily="34" charset="0"/>
                <a:cs typeface="Arial" pitchFamily="34" charset="0"/>
              </a:rPr>
              <a:t>, Šedivý</a:t>
            </a:r>
          </a:p>
          <a:p>
            <a:r>
              <a:rPr lang="cs-CZ" sz="1100" b="0" u="sng" dirty="0" smtClean="0">
                <a:latin typeface="Arial" pitchFamily="34" charset="0"/>
                <a:cs typeface="Arial" pitchFamily="34" charset="0"/>
              </a:rPr>
              <a:t>Střídající: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Kricner</a:t>
            </a:r>
            <a:r>
              <a:rPr lang="cs-CZ" sz="1100" b="0" dirty="0" smtClean="0">
                <a:latin typeface="Arial" pitchFamily="34" charset="0"/>
                <a:cs typeface="Arial" pitchFamily="34" charset="0"/>
              </a:rPr>
              <a:t> </a:t>
            </a:r>
          </a:p>
          <a:p>
            <a:r>
              <a:rPr lang="cs-CZ" sz="1100" b="0" u="sng" dirty="0" smtClean="0">
                <a:latin typeface="Arial" pitchFamily="34" charset="0"/>
                <a:cs typeface="Arial" pitchFamily="34" charset="0"/>
              </a:rPr>
              <a:t>Trenér: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Z</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Németh</a:t>
            </a:r>
            <a:endParaRPr lang="cs-CZ" sz="1100" b="0" dirty="0" smtClean="0">
              <a:latin typeface="Arial" pitchFamily="34" charset="0"/>
              <a:cs typeface="Arial" pitchFamily="34" charset="0"/>
            </a:endParaRPr>
          </a:p>
          <a:p>
            <a:r>
              <a:rPr lang="cs-CZ" sz="1100" b="0" dirty="0" smtClean="0">
                <a:latin typeface="Arial" pitchFamily="34" charset="0"/>
                <a:cs typeface="Arial" pitchFamily="34" charset="0"/>
              </a:rPr>
              <a:t>Rozhodčí: </a:t>
            </a:r>
            <a:r>
              <a:rPr lang="cs-CZ" sz="1100" b="0" dirty="0" err="1" smtClean="0">
                <a:latin typeface="Arial" pitchFamily="34" charset="0"/>
                <a:cs typeface="Arial" pitchFamily="34" charset="0"/>
              </a:rPr>
              <a:t>M</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Toráč</a:t>
            </a:r>
            <a:endParaRPr lang="cs-CZ" sz="1100" b="0" dirty="0">
              <a:latin typeface="Arial" pitchFamily="34" charset="0"/>
              <a:cs typeface="Arial" pitchFamily="34" charset="0"/>
            </a:endParaRPr>
          </a:p>
        </p:txBody>
      </p:sp>
      <p:pic>
        <p:nvPicPr>
          <p:cNvPr id="8194" name="Picture 5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8195" name="Picture 5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8196" name="Picture 5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8197" name="Picture 4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8198" name="Picture 4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8199" name="Picture 4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8200" name="Picture 4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8201" name="Picture 4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8202" name="Picture 4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8203" name="Picture 4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8204" name="Picture 42"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8205" name="Picture 41"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8206" name="Picture 40"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8207" name="Picture 39"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8208" name="Picture 38"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8209" name="Picture 37"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8210" name="Picture 36"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8211" name="Picture 35"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8212" name="Picture 34"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8213" name="Picture 33"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8214" name="Picture 32"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8215" name="Picture 31"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8216" name="Picture 30"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8217" name="Picture 29"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8218" name="Picture 28"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8219" name="Picture 27"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8220" name="Picture 26"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8221" name="Picture 25"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8222" name="Picture 24"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8223" name="Picture 23"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8224" name="Picture 22"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8225" name="Picture 21"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8226" name="Picture 20"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4324350"/>
            <a:ext cx="914400" cy="228600"/>
          </a:xfrm>
          <a:prstGeom prst="rect">
            <a:avLst/>
          </a:prstGeom>
          <a:noFill/>
          <a:ln w="9525">
            <a:miter lim="800000"/>
            <a:headEnd/>
            <a:tailEnd/>
          </a:ln>
        </p:spPr>
      </p:pic>
      <p:pic>
        <p:nvPicPr>
          <p:cNvPr id="8227" name="Picture 19"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4324350"/>
            <a:ext cx="914400" cy="228600"/>
          </a:xfrm>
          <a:prstGeom prst="rect">
            <a:avLst/>
          </a:prstGeom>
          <a:noFill/>
          <a:ln w="9525">
            <a:miter lim="800000"/>
            <a:headEnd/>
            <a:tailEnd/>
          </a:ln>
        </p:spPr>
      </p:pic>
      <p:pic>
        <p:nvPicPr>
          <p:cNvPr id="8228" name="Picture 18"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4552950"/>
            <a:ext cx="914400" cy="228600"/>
          </a:xfrm>
          <a:prstGeom prst="rect">
            <a:avLst/>
          </a:prstGeom>
          <a:noFill/>
          <a:ln w="9525">
            <a:miter lim="800000"/>
            <a:headEnd/>
            <a:tailEnd/>
          </a:ln>
        </p:spPr>
      </p:pic>
      <p:pic>
        <p:nvPicPr>
          <p:cNvPr id="8229" name="Picture 17"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4552950"/>
            <a:ext cx="914400" cy="228600"/>
          </a:xfrm>
          <a:prstGeom prst="rect">
            <a:avLst/>
          </a:prstGeom>
          <a:noFill/>
          <a:ln w="9525">
            <a:miter lim="800000"/>
            <a:headEnd/>
            <a:tailEnd/>
          </a:ln>
        </p:spPr>
      </p:pic>
      <p:pic>
        <p:nvPicPr>
          <p:cNvPr id="8230" name="Picture 16"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4781550"/>
            <a:ext cx="914400" cy="228600"/>
          </a:xfrm>
          <a:prstGeom prst="rect">
            <a:avLst/>
          </a:prstGeom>
          <a:noFill/>
          <a:ln w="9525">
            <a:miter lim="800000"/>
            <a:headEnd/>
            <a:tailEnd/>
          </a:ln>
        </p:spPr>
      </p:pic>
      <p:pic>
        <p:nvPicPr>
          <p:cNvPr id="8231" name="Picture 15"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47815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88413" y="7004050"/>
            <a:ext cx="100806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72513" y="7239000"/>
            <a:ext cx="115093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6" name="Obdélník 5"/>
          <p:cNvSpPr/>
          <p:nvPr/>
        </p:nvSpPr>
        <p:spPr>
          <a:xfrm>
            <a:off x="5359524" y="235124"/>
            <a:ext cx="4711452" cy="4339650"/>
          </a:xfrm>
          <a:prstGeom prst="rect">
            <a:avLst/>
          </a:prstGeom>
        </p:spPr>
        <p:txBody>
          <a:bodyPr wrap="square">
            <a:spAutoFit/>
          </a:bodyPr>
          <a:lstStyle/>
          <a:p>
            <a:pPr lvl="0" eaLnBrk="0" hangingPunct="0"/>
            <a:r>
              <a:rPr lang="cs-CZ" b="0" dirty="0" smtClean="0">
                <a:latin typeface="Calibri" pitchFamily="34" charset="0"/>
                <a:ea typeface="Times New Roman" pitchFamily="18" charset="0"/>
                <a:cs typeface="Times New Roman" pitchFamily="18" charset="0"/>
              </a:rPr>
              <a:t>lehce tečoval byl Dobeš. A aby si to domácí v tom špatném smyslu užili úplně, tak v 80. minutě po zpětné přihrávce na hranici šestnáctky nezadržitelně vyrovnal na 2:2 Jindřich. Zdaleka to ale ještě nebyl konec zápasu. Branku Vilémova z volného přímého kopu přestřelil Stejskal.  Pánu bohu do oken poslalo </a:t>
            </a:r>
            <a:r>
              <a:rPr lang="cs-CZ" b="0" dirty="0" err="1" smtClean="0">
                <a:latin typeface="Calibri" pitchFamily="34" charset="0"/>
                <a:ea typeface="Times New Roman" pitchFamily="18" charset="0"/>
                <a:cs typeface="Times New Roman" pitchFamily="18" charset="0"/>
              </a:rPr>
              <a:t>Štětí</a:t>
            </a:r>
            <a:r>
              <a:rPr lang="cs-CZ" b="0" dirty="0" smtClean="0">
                <a:latin typeface="Calibri" pitchFamily="34" charset="0"/>
                <a:ea typeface="Times New Roman" pitchFamily="18" charset="0"/>
                <a:cs typeface="Times New Roman" pitchFamily="18" charset="0"/>
              </a:rPr>
              <a:t> ještě jeden míč z volného přímého kopu. Trestný kop zahrávali i hosté, ale také nepochodili. Blízko vítězného gólu a oslavného chorálu byl Jiří Svoboda minutu před koncem.  Nejdramatičtější moment celého zápasu, který vyvolal velké emoce ještě během zápasu, ale hlavně po něm, přišel ve 4. minutě nastavení. Nedovolený zákrok na hranici velkého vápna Vilémova a byl z toho volný přímý kop. Stejskal trefil nechytatelně a stanovil konečný výsledek zápasu 3:2 pro domácí. Hodně dlouho se po zápase diskutovalo a hosté protestovali. Těsně před šestnáctkou byl velký chumel hráčů a obránci si zrovna šetrně nepočínali a 2x za sebou tam ke kontaktu došlo. </a:t>
            </a:r>
            <a:endParaRPr lang="cs-CZ" b="0" dirty="0" smtClean="0">
              <a:latin typeface="Arial" pitchFamily="34" charset="0"/>
              <a:ea typeface="Times New Roman" pitchFamily="18" charset="0"/>
              <a:cs typeface="Arial" pitchFamily="34" charset="0"/>
            </a:endParaRPr>
          </a:p>
          <a:p>
            <a:pPr lvl="0" eaLnBrk="0" hangingPunct="0"/>
            <a:r>
              <a:rPr lang="cs-CZ" b="0" u="sng" dirty="0" smtClean="0">
                <a:latin typeface="Calibri" pitchFamily="34" charset="0"/>
                <a:ea typeface="Times New Roman" pitchFamily="18" charset="0"/>
                <a:cs typeface="Times New Roman" pitchFamily="18" charset="0"/>
              </a:rPr>
              <a:t>Branky:</a:t>
            </a:r>
            <a:r>
              <a:rPr lang="cs-CZ" b="0" dirty="0" smtClean="0">
                <a:latin typeface="Calibri" pitchFamily="34" charset="0"/>
                <a:ea typeface="Times New Roman" pitchFamily="18" charset="0"/>
                <a:cs typeface="Times New Roman" pitchFamily="18" charset="0"/>
              </a:rPr>
              <a:t> Stejskal 2, Tichý 1</a:t>
            </a:r>
            <a:endParaRPr lang="cs-CZ" b="0" dirty="0" smtClean="0">
              <a:latin typeface="Arial" pitchFamily="34" charset="0"/>
              <a:ea typeface="Times New Roman" pitchFamily="18" charset="0"/>
              <a:cs typeface="Arial" pitchFamily="34" charset="0"/>
            </a:endParaRPr>
          </a:p>
          <a:p>
            <a:pPr lvl="0" eaLnBrk="0" hangingPunct="0"/>
            <a:r>
              <a:rPr lang="cs-CZ" b="0" u="sng" dirty="0" smtClean="0">
                <a:solidFill>
                  <a:srgbClr val="333333"/>
                </a:solidFill>
                <a:latin typeface="Calibri" pitchFamily="34" charset="0"/>
                <a:ea typeface="Times New Roman" pitchFamily="18" charset="0"/>
                <a:cs typeface="Arial" pitchFamily="34" charset="0"/>
              </a:rPr>
              <a:t>Sestava</a:t>
            </a:r>
            <a:r>
              <a:rPr lang="cs-CZ" b="0" dirty="0" smtClean="0">
                <a:solidFill>
                  <a:srgbClr val="333333"/>
                </a:solidFill>
                <a:latin typeface="Calibri" pitchFamily="34" charset="0"/>
                <a:ea typeface="Times New Roman" pitchFamily="18" charset="0"/>
                <a:cs typeface="Arial" pitchFamily="34" charset="0"/>
              </a:rPr>
              <a:t>: Michovský-</a:t>
            </a:r>
            <a:r>
              <a:rPr lang="cs-CZ" b="0" dirty="0" err="1" smtClean="0">
                <a:solidFill>
                  <a:srgbClr val="333333"/>
                </a:solidFill>
                <a:latin typeface="Calibri" pitchFamily="34" charset="0"/>
                <a:ea typeface="Times New Roman" pitchFamily="18" charset="0"/>
                <a:cs typeface="Arial" pitchFamily="34" charset="0"/>
              </a:rPr>
              <a:t>Poráč</a:t>
            </a:r>
            <a:r>
              <a:rPr lang="cs-CZ" b="0" dirty="0" smtClean="0">
                <a:solidFill>
                  <a:srgbClr val="333333"/>
                </a:solidFill>
                <a:latin typeface="Calibri" pitchFamily="34" charset="0"/>
                <a:ea typeface="Times New Roman" pitchFamily="18" charset="0"/>
                <a:cs typeface="Arial" pitchFamily="34" charset="0"/>
              </a:rPr>
              <a:t>, Šimral, Ransdorf, Stejskal- </a:t>
            </a:r>
            <a:r>
              <a:rPr lang="cs-CZ" b="0" dirty="0" err="1" smtClean="0">
                <a:solidFill>
                  <a:srgbClr val="333333"/>
                </a:solidFill>
                <a:latin typeface="Calibri" pitchFamily="34" charset="0"/>
                <a:ea typeface="Times New Roman" pitchFamily="18" charset="0"/>
                <a:cs typeface="Arial" pitchFamily="34" charset="0"/>
              </a:rPr>
              <a:t>Kucler</a:t>
            </a:r>
            <a:r>
              <a:rPr lang="cs-CZ" b="0" dirty="0" smtClean="0">
                <a:solidFill>
                  <a:srgbClr val="333333"/>
                </a:solidFill>
                <a:latin typeface="Calibri" pitchFamily="34" charset="0"/>
                <a:ea typeface="Times New Roman" pitchFamily="18" charset="0"/>
                <a:cs typeface="Arial" pitchFamily="34" charset="0"/>
              </a:rPr>
              <a:t>, </a:t>
            </a:r>
          </a:p>
          <a:p>
            <a:pPr lvl="0" eaLnBrk="0" hangingPunct="0"/>
            <a:r>
              <a:rPr lang="cs-CZ" b="0" dirty="0" smtClean="0">
                <a:solidFill>
                  <a:srgbClr val="333333"/>
                </a:solidFill>
                <a:latin typeface="Calibri" pitchFamily="34" charset="0"/>
                <a:ea typeface="Times New Roman" pitchFamily="18" charset="0"/>
                <a:cs typeface="Arial" pitchFamily="34" charset="0"/>
              </a:rPr>
              <a:t>                </a:t>
            </a:r>
            <a:r>
              <a:rPr lang="cs-CZ" b="0" dirty="0" err="1" smtClean="0">
                <a:solidFill>
                  <a:srgbClr val="333333"/>
                </a:solidFill>
                <a:latin typeface="Calibri" pitchFamily="34" charset="0"/>
                <a:ea typeface="Times New Roman" pitchFamily="18" charset="0"/>
                <a:cs typeface="Arial" pitchFamily="34" charset="0"/>
              </a:rPr>
              <a:t>Malák</a:t>
            </a:r>
            <a:r>
              <a:rPr lang="cs-CZ" b="0" dirty="0" smtClean="0">
                <a:solidFill>
                  <a:srgbClr val="333333"/>
                </a:solidFill>
                <a:latin typeface="Calibri" pitchFamily="34" charset="0"/>
                <a:ea typeface="Times New Roman" pitchFamily="18" charset="0"/>
                <a:cs typeface="Arial" pitchFamily="34" charset="0"/>
              </a:rPr>
              <a:t>(85.Matoušek) </a:t>
            </a:r>
            <a:r>
              <a:rPr lang="cs-CZ" b="0" dirty="0" err="1" smtClean="0">
                <a:solidFill>
                  <a:srgbClr val="333333"/>
                </a:solidFill>
                <a:latin typeface="Calibri" pitchFamily="34" charset="0"/>
                <a:ea typeface="Times New Roman" pitchFamily="18" charset="0"/>
                <a:cs typeface="Arial" pitchFamily="34" charset="0"/>
              </a:rPr>
              <a:t>Slanička</a:t>
            </a:r>
            <a:r>
              <a:rPr lang="cs-CZ" b="0" dirty="0" smtClean="0">
                <a:solidFill>
                  <a:srgbClr val="333333"/>
                </a:solidFill>
                <a:latin typeface="Calibri" pitchFamily="34" charset="0"/>
                <a:ea typeface="Times New Roman" pitchFamily="18" charset="0"/>
                <a:cs typeface="Arial" pitchFamily="34" charset="0"/>
              </a:rPr>
              <a:t>, </a:t>
            </a:r>
            <a:r>
              <a:rPr lang="cs-CZ" b="0" dirty="0" err="1" smtClean="0">
                <a:solidFill>
                  <a:srgbClr val="333333"/>
                </a:solidFill>
                <a:latin typeface="Calibri" pitchFamily="34" charset="0"/>
                <a:ea typeface="Times New Roman" pitchFamily="18" charset="0"/>
                <a:cs typeface="Arial" pitchFamily="34" charset="0"/>
              </a:rPr>
              <a:t>Rejman</a:t>
            </a:r>
            <a:r>
              <a:rPr lang="cs-CZ" b="0" dirty="0" smtClean="0">
                <a:solidFill>
                  <a:srgbClr val="333333"/>
                </a:solidFill>
                <a:latin typeface="Calibri" pitchFamily="34" charset="0"/>
                <a:ea typeface="Times New Roman" pitchFamily="18" charset="0"/>
                <a:cs typeface="Arial" pitchFamily="34" charset="0"/>
              </a:rPr>
              <a:t>-</a:t>
            </a:r>
            <a:endParaRPr lang="cs-CZ" b="0" dirty="0" smtClean="0">
              <a:latin typeface="Calibri" pitchFamily="34" charset="0"/>
              <a:ea typeface="Times New Roman" pitchFamily="18" charset="0"/>
              <a:cs typeface="Arial" pitchFamily="34" charset="0"/>
            </a:endParaRPr>
          </a:p>
          <a:p>
            <a:pPr lvl="0" eaLnBrk="0" hangingPunct="0"/>
            <a:r>
              <a:rPr lang="cs-CZ" b="0" dirty="0" smtClean="0">
                <a:solidFill>
                  <a:srgbClr val="333333"/>
                </a:solidFill>
                <a:latin typeface="Calibri" pitchFamily="34" charset="0"/>
                <a:ea typeface="Times New Roman" pitchFamily="18" charset="0"/>
                <a:cs typeface="Arial" pitchFamily="34" charset="0"/>
              </a:rPr>
              <a:t>                 Tichý(80.J.Svoboda), </a:t>
            </a:r>
            <a:r>
              <a:rPr lang="cs-CZ" b="0" dirty="0" err="1" smtClean="0">
                <a:solidFill>
                  <a:srgbClr val="333333"/>
                </a:solidFill>
                <a:latin typeface="Calibri" pitchFamily="34" charset="0"/>
                <a:ea typeface="Times New Roman" pitchFamily="18" charset="0"/>
                <a:cs typeface="Arial" pitchFamily="34" charset="0"/>
              </a:rPr>
              <a:t>Belák</a:t>
            </a:r>
            <a:endParaRPr lang="cs-CZ" b="0" dirty="0" smtClean="0">
              <a:latin typeface="Calibri" pitchFamily="34" charset="0"/>
              <a:ea typeface="Times New Roman" pitchFamily="18" charset="0"/>
              <a:cs typeface="Arial" pitchFamily="34" charset="0"/>
            </a:endParaRPr>
          </a:p>
          <a:p>
            <a:pPr lvl="0" eaLnBrk="0" hangingPunct="0"/>
            <a:r>
              <a:rPr lang="cs-CZ" b="0" u="sng" dirty="0" smtClean="0">
                <a:solidFill>
                  <a:srgbClr val="333333"/>
                </a:solidFill>
                <a:latin typeface="Calibri" pitchFamily="34" charset="0"/>
                <a:ea typeface="Times New Roman" pitchFamily="18" charset="0"/>
                <a:cs typeface="Arial" pitchFamily="34" charset="0"/>
              </a:rPr>
              <a:t>Připraveni:</a:t>
            </a:r>
            <a:r>
              <a:rPr lang="cs-CZ" b="0" dirty="0" smtClean="0">
                <a:solidFill>
                  <a:srgbClr val="333333"/>
                </a:solidFill>
                <a:latin typeface="Calibri" pitchFamily="34" charset="0"/>
                <a:ea typeface="Times New Roman" pitchFamily="18" charset="0"/>
                <a:cs typeface="Arial" pitchFamily="34" charset="0"/>
              </a:rPr>
              <a:t> Stehlík, </a:t>
            </a:r>
            <a:r>
              <a:rPr lang="cs-CZ" b="0" dirty="0" err="1" smtClean="0">
                <a:solidFill>
                  <a:srgbClr val="333333"/>
                </a:solidFill>
                <a:latin typeface="Calibri" pitchFamily="34" charset="0"/>
                <a:ea typeface="Times New Roman" pitchFamily="18" charset="0"/>
                <a:cs typeface="Arial" pitchFamily="34" charset="0"/>
              </a:rPr>
              <a:t>P.Vaněk</a:t>
            </a:r>
            <a:r>
              <a:rPr lang="cs-CZ" b="0" dirty="0" smtClean="0">
                <a:solidFill>
                  <a:srgbClr val="333333"/>
                </a:solidFill>
                <a:latin typeface="Calibri" pitchFamily="34" charset="0"/>
                <a:ea typeface="Times New Roman" pitchFamily="18" charset="0"/>
                <a:cs typeface="Arial" pitchFamily="34" charset="0"/>
              </a:rPr>
              <a:t>, </a:t>
            </a:r>
            <a:r>
              <a:rPr lang="cs-CZ" b="0" dirty="0" err="1" smtClean="0">
                <a:solidFill>
                  <a:srgbClr val="333333"/>
                </a:solidFill>
                <a:latin typeface="Calibri" pitchFamily="34" charset="0"/>
                <a:ea typeface="Times New Roman" pitchFamily="18" charset="0"/>
                <a:cs typeface="Arial" pitchFamily="34" charset="0"/>
              </a:rPr>
              <a:t>Šmidrkal</a:t>
            </a:r>
            <a:r>
              <a:rPr lang="cs-CZ" b="0" dirty="0" smtClean="0">
                <a:solidFill>
                  <a:srgbClr val="333333"/>
                </a:solidFill>
                <a:latin typeface="Calibri" pitchFamily="34" charset="0"/>
                <a:ea typeface="Times New Roman" pitchFamily="18" charset="0"/>
                <a:cs typeface="Arial" pitchFamily="34" charset="0"/>
              </a:rPr>
              <a:t>,</a:t>
            </a:r>
            <a:r>
              <a:rPr lang="cs-CZ" b="0" dirty="0" err="1" smtClean="0">
                <a:solidFill>
                  <a:srgbClr val="333333"/>
                </a:solidFill>
                <a:latin typeface="Calibri" pitchFamily="34" charset="0"/>
                <a:ea typeface="Times New Roman" pitchFamily="18" charset="0"/>
                <a:cs typeface="Arial" pitchFamily="34" charset="0"/>
              </a:rPr>
              <a:t>J.Hubený</a:t>
            </a:r>
            <a:r>
              <a:rPr lang="cs-CZ" b="0" dirty="0" smtClean="0">
                <a:solidFill>
                  <a:srgbClr val="333333"/>
                </a:solidFill>
                <a:latin typeface="Calibri" pitchFamily="34" charset="0"/>
                <a:ea typeface="Times New Roman" pitchFamily="18" charset="0"/>
                <a:cs typeface="Arial" pitchFamily="34" charset="0"/>
              </a:rPr>
              <a:t>,Doležal</a:t>
            </a:r>
          </a:p>
          <a:p>
            <a:r>
              <a:rPr lang="cs-CZ" b="0" u="sng" dirty="0" smtClean="0">
                <a:latin typeface="Calibri" pitchFamily="34" charset="0"/>
              </a:rPr>
              <a:t>Trenér:</a:t>
            </a:r>
            <a:r>
              <a:rPr lang="cs-CZ" b="0" dirty="0" smtClean="0">
                <a:latin typeface="Calibri" pitchFamily="34" charset="0"/>
              </a:rPr>
              <a:t> </a:t>
            </a:r>
            <a:r>
              <a:rPr lang="cs-CZ" b="0" dirty="0" err="1" smtClean="0">
                <a:latin typeface="Calibri" pitchFamily="34" charset="0"/>
              </a:rPr>
              <a:t>J.Vinš</a:t>
            </a:r>
            <a:r>
              <a:rPr lang="cs-CZ" b="0" dirty="0" smtClean="0">
                <a:latin typeface="Calibri" pitchFamily="34" charset="0"/>
              </a:rPr>
              <a:t>  Vedoucí: </a:t>
            </a:r>
            <a:r>
              <a:rPr lang="cs-CZ" b="0" dirty="0" err="1" smtClean="0">
                <a:latin typeface="Calibri" pitchFamily="34" charset="0"/>
              </a:rPr>
              <a:t>D.Neméth</a:t>
            </a:r>
            <a:r>
              <a:rPr lang="cs-CZ" b="0" dirty="0" smtClean="0">
                <a:latin typeface="Calibri" pitchFamily="34" charset="0"/>
              </a:rPr>
              <a:t>  </a:t>
            </a:r>
            <a:r>
              <a:rPr lang="cs-CZ" b="0" u="sng" dirty="0" smtClean="0">
                <a:latin typeface="Calibri" pitchFamily="34" charset="0"/>
              </a:rPr>
              <a:t>Masér:</a:t>
            </a:r>
            <a:r>
              <a:rPr lang="cs-CZ" b="0" dirty="0" smtClean="0">
                <a:latin typeface="Calibri" pitchFamily="34" charset="0"/>
              </a:rPr>
              <a:t> </a:t>
            </a:r>
            <a:r>
              <a:rPr lang="cs-CZ" b="0" dirty="0" err="1" smtClean="0">
                <a:latin typeface="Calibri" pitchFamily="34" charset="0"/>
              </a:rPr>
              <a:t>J.Nedomlel</a:t>
            </a:r>
            <a:endParaRPr lang="cs-CZ" b="0" dirty="0" smtClean="0">
              <a:latin typeface="Calibri" pitchFamily="34" charset="0"/>
            </a:endParaRPr>
          </a:p>
          <a:p>
            <a:r>
              <a:rPr lang="cs-CZ" b="0" u="sng" dirty="0" smtClean="0">
                <a:latin typeface="Calibri" pitchFamily="34" charset="0"/>
              </a:rPr>
              <a:t>Rozhodčí:</a:t>
            </a:r>
            <a:r>
              <a:rPr lang="cs-CZ" b="0" dirty="0" smtClean="0">
                <a:latin typeface="Calibri" pitchFamily="34" charset="0"/>
              </a:rPr>
              <a:t> </a:t>
            </a:r>
            <a:r>
              <a:rPr lang="cs-CZ" b="0" dirty="0" err="1" smtClean="0">
                <a:latin typeface="Calibri" pitchFamily="34" charset="0"/>
              </a:rPr>
              <a:t>M</a:t>
            </a:r>
            <a:r>
              <a:rPr lang="cs-CZ" b="0" dirty="0" smtClean="0">
                <a:latin typeface="Calibri" pitchFamily="34" charset="0"/>
              </a:rPr>
              <a:t>.Růžička-</a:t>
            </a:r>
            <a:r>
              <a:rPr lang="cs-CZ" b="0" dirty="0" err="1" smtClean="0">
                <a:latin typeface="Calibri" pitchFamily="34" charset="0"/>
              </a:rPr>
              <a:t>O</a:t>
            </a:r>
            <a:r>
              <a:rPr lang="cs-CZ" b="0" dirty="0" smtClean="0">
                <a:latin typeface="Calibri" pitchFamily="34" charset="0"/>
              </a:rPr>
              <a:t>.</a:t>
            </a:r>
            <a:r>
              <a:rPr lang="cs-CZ" b="0" dirty="0" err="1" smtClean="0">
                <a:latin typeface="Calibri" pitchFamily="34" charset="0"/>
              </a:rPr>
              <a:t>Lesňák</a:t>
            </a:r>
            <a:r>
              <a:rPr lang="cs-CZ" b="0" dirty="0" smtClean="0">
                <a:latin typeface="Calibri" pitchFamily="34" charset="0"/>
              </a:rPr>
              <a:t>, </a:t>
            </a:r>
            <a:r>
              <a:rPr lang="cs-CZ" b="0" dirty="0" err="1" smtClean="0">
                <a:latin typeface="Calibri" pitchFamily="34" charset="0"/>
              </a:rPr>
              <a:t>M</a:t>
            </a:r>
            <a:r>
              <a:rPr lang="cs-CZ" b="0" dirty="0" smtClean="0">
                <a:latin typeface="Calibri" pitchFamily="34" charset="0"/>
              </a:rPr>
              <a:t>.</a:t>
            </a:r>
            <a:r>
              <a:rPr lang="cs-CZ" b="0" dirty="0" err="1" smtClean="0">
                <a:latin typeface="Calibri" pitchFamily="34" charset="0"/>
              </a:rPr>
              <a:t>Karasinski</a:t>
            </a:r>
            <a:r>
              <a:rPr lang="cs-CZ" b="0" dirty="0" smtClean="0">
                <a:latin typeface="Calibri" pitchFamily="34" charset="0"/>
              </a:rPr>
              <a:t>  </a:t>
            </a:r>
            <a:r>
              <a:rPr lang="cs-CZ" b="0" u="sng" dirty="0" smtClean="0">
                <a:latin typeface="Calibri" pitchFamily="34" charset="0"/>
              </a:rPr>
              <a:t>Delegát:</a:t>
            </a:r>
            <a:r>
              <a:rPr lang="cs-CZ" b="0" dirty="0" smtClean="0">
                <a:latin typeface="Calibri" pitchFamily="34" charset="0"/>
              </a:rPr>
              <a:t>  </a:t>
            </a:r>
            <a:r>
              <a:rPr lang="cs-CZ" b="0" dirty="0" err="1" smtClean="0">
                <a:latin typeface="Calibri" pitchFamily="34" charset="0"/>
              </a:rPr>
              <a:t>V</a:t>
            </a:r>
            <a:r>
              <a:rPr lang="cs-CZ" b="0" dirty="0" smtClean="0">
                <a:latin typeface="Calibri" pitchFamily="34" charset="0"/>
              </a:rPr>
              <a:t>.Říha   </a:t>
            </a:r>
          </a:p>
          <a:p>
            <a:r>
              <a:rPr lang="cs-CZ" b="0" u="sng" dirty="0" smtClean="0">
                <a:latin typeface="Calibri" pitchFamily="34" charset="0"/>
              </a:rPr>
              <a:t>Hlavní pořadatel</a:t>
            </a:r>
            <a:r>
              <a:rPr lang="cs-CZ" b="0" dirty="0" smtClean="0">
                <a:latin typeface="Calibri" pitchFamily="34" charset="0"/>
              </a:rPr>
              <a:t>: </a:t>
            </a:r>
            <a:r>
              <a:rPr lang="cs-CZ" b="0" dirty="0" err="1" smtClean="0">
                <a:latin typeface="Calibri" pitchFamily="34" charset="0"/>
              </a:rPr>
              <a:t>J.Havner</a:t>
            </a:r>
            <a:r>
              <a:rPr lang="cs-CZ" b="0" dirty="0" smtClean="0">
                <a:latin typeface="Calibri" pitchFamily="34" charset="0"/>
              </a:rPr>
              <a:t>  150 diváků</a:t>
            </a:r>
          </a:p>
          <a:p>
            <a:pPr lvl="0" eaLnBrk="0" hangingPunct="0"/>
            <a:endParaRPr lang="cs-CZ" b="0" dirty="0" smtClean="0">
              <a:latin typeface="Calibri" pitchFamily="34" charset="0"/>
              <a:cs typeface="Arial" pitchFamily="34" charset="0"/>
            </a:endParaRPr>
          </a:p>
        </p:txBody>
      </p:sp>
      <p:pic>
        <p:nvPicPr>
          <p:cNvPr id="45057" name="Picture 1"/>
          <p:cNvPicPr>
            <a:picLocks noChangeAspect="1" noChangeArrowheads="1"/>
          </p:cNvPicPr>
          <p:nvPr/>
        </p:nvPicPr>
        <p:blipFill>
          <a:blip r:embed="rId3" cstate="print"/>
          <a:srcRect/>
          <a:stretch>
            <a:fillRect/>
          </a:stretch>
        </p:blipFill>
        <p:spPr bwMode="auto">
          <a:xfrm>
            <a:off x="5647556" y="4339580"/>
            <a:ext cx="3286522" cy="2448272"/>
          </a:xfrm>
          <a:prstGeom prst="rect">
            <a:avLst/>
          </a:prstGeom>
          <a:noFill/>
          <a:ln w="9525">
            <a:noFill/>
            <a:miter lim="800000"/>
            <a:headEnd/>
            <a:tailEnd/>
          </a:ln>
        </p:spPr>
      </p:pic>
      <p:sp>
        <p:nvSpPr>
          <p:cNvPr id="8" name="TextovéPole 7"/>
          <p:cNvSpPr txBox="1"/>
          <p:nvPr/>
        </p:nvSpPr>
        <p:spPr>
          <a:xfrm>
            <a:off x="6151612" y="6787852"/>
            <a:ext cx="2736304" cy="276999"/>
          </a:xfrm>
          <a:prstGeom prst="rect">
            <a:avLst/>
          </a:prstGeom>
          <a:solidFill>
            <a:schemeClr val="accent6">
              <a:lumMod val="40000"/>
              <a:lumOff val="60000"/>
            </a:schemeClr>
          </a:solidFill>
        </p:spPr>
        <p:txBody>
          <a:bodyPr wrap="square" rtlCol="0">
            <a:spAutoFit/>
          </a:bodyPr>
          <a:lstStyle/>
          <a:p>
            <a:pPr algn="ctr"/>
            <a:r>
              <a:rPr lang="cs-CZ" dirty="0" err="1" smtClean="0">
                <a:latin typeface="Arial" pitchFamily="34" charset="0"/>
                <a:cs typeface="Arial" pitchFamily="34" charset="0"/>
              </a:rPr>
              <a:t>Štětí</a:t>
            </a:r>
            <a:r>
              <a:rPr lang="cs-CZ" dirty="0" smtClean="0">
                <a:latin typeface="Arial" pitchFamily="34" charset="0"/>
                <a:cs typeface="Arial" pitchFamily="34" charset="0"/>
              </a:rPr>
              <a:t>-</a:t>
            </a:r>
            <a:r>
              <a:rPr lang="cs-CZ" dirty="0" err="1" smtClean="0">
                <a:latin typeface="Arial" pitchFamily="34" charset="0"/>
                <a:cs typeface="Arial" pitchFamily="34" charset="0"/>
              </a:rPr>
              <a:t>Vilémov</a:t>
            </a:r>
            <a:r>
              <a:rPr lang="cs-CZ" dirty="0" smtClean="0">
                <a:latin typeface="Arial" pitchFamily="34" charset="0"/>
                <a:cs typeface="Arial" pitchFamily="34" charset="0"/>
              </a:rPr>
              <a:t> 30.8.2014</a:t>
            </a:r>
            <a:endParaRPr lang="cs-CZ" dirty="0">
              <a:latin typeface="Arial" pitchFamily="34" charset="0"/>
              <a:cs typeface="Arial" pitchFamily="34" charset="0"/>
            </a:endParaRPr>
          </a:p>
        </p:txBody>
      </p:sp>
      <p:sp>
        <p:nvSpPr>
          <p:cNvPr id="10" name="TextovéPole 9"/>
          <p:cNvSpPr txBox="1"/>
          <p:nvPr/>
        </p:nvSpPr>
        <p:spPr>
          <a:xfrm>
            <a:off x="246956" y="235124"/>
            <a:ext cx="4608512" cy="1200329"/>
          </a:xfrm>
          <a:prstGeom prst="rect">
            <a:avLst/>
          </a:prstGeom>
          <a:blipFill dpi="0" rotWithShape="1">
            <a:blip r:embed="rId4" cstate="print">
              <a:alphaModFix amt="84000"/>
            </a:blip>
            <a:srcRect/>
            <a:stretch>
              <a:fillRect/>
            </a:stretch>
          </a:blipFill>
        </p:spPr>
        <p:txBody>
          <a:bodyPr wrap="square" rtlCol="0">
            <a:spAutoFit/>
          </a:bodyPr>
          <a:lstStyle/>
          <a:p>
            <a:pPr algn="ctr"/>
            <a:r>
              <a:rPr lang="cs-CZ" sz="2400" dirty="0" smtClean="0">
                <a:effectLst>
                  <a:outerShdw blurRad="38100" dist="38100" dir="2700000" algn="tl">
                    <a:srgbClr val="000000">
                      <a:alpha val="43137"/>
                    </a:srgbClr>
                  </a:outerShdw>
                </a:effectLst>
                <a:latin typeface="Arial Black" pitchFamily="34" charset="0"/>
              </a:rPr>
              <a:t>Zápas v Lovosicích na umělé trávě dorostenci zvládli </a:t>
            </a:r>
            <a:endParaRPr lang="cs-CZ" sz="1600" dirty="0">
              <a:effectLst>
                <a:outerShdw blurRad="38100" dist="38100" dir="2700000" algn="tl">
                  <a:srgbClr val="000000">
                    <a:alpha val="43137"/>
                  </a:srgbClr>
                </a:outerShdw>
              </a:effectLst>
              <a:latin typeface="Arial Black" pitchFamily="34" charset="0"/>
            </a:endParaRPr>
          </a:p>
        </p:txBody>
      </p:sp>
      <p:sp>
        <p:nvSpPr>
          <p:cNvPr id="12" name="Rectangle 1"/>
          <p:cNvSpPr>
            <a:spLocks noChangeArrowheads="1"/>
          </p:cNvSpPr>
          <p:nvPr/>
        </p:nvSpPr>
        <p:spPr bwMode="auto">
          <a:xfrm>
            <a:off x="246956" y="1531268"/>
            <a:ext cx="4536504"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sng" strike="noStrike" cap="none" normalizeH="0" baseline="0" dirty="0" smtClean="0">
                <a:ln>
                  <a:noFill/>
                </a:ln>
                <a:solidFill>
                  <a:schemeClr val="tx1"/>
                </a:solidFill>
                <a:effectLst/>
                <a:latin typeface="Arial" pitchFamily="34" charset="0"/>
                <a:ea typeface="Calibri" pitchFamily="34" charset="0"/>
                <a:cs typeface="Arial" pitchFamily="34" charset="0"/>
              </a:rPr>
              <a:t>ASK Lovosice – SK </a:t>
            </a:r>
            <a:r>
              <a:rPr kumimoji="0" lang="cs-CZ" sz="1800" b="1" i="0" u="sng" strike="noStrike" cap="none" normalizeH="0" baseline="0" dirty="0" err="1" smtClean="0">
                <a:ln>
                  <a:noFill/>
                </a:ln>
                <a:solidFill>
                  <a:schemeClr val="tx1"/>
                </a:solidFill>
                <a:effectLst/>
                <a:latin typeface="Arial" pitchFamily="34" charset="0"/>
                <a:ea typeface="Calibri" pitchFamily="34" charset="0"/>
                <a:cs typeface="Arial" pitchFamily="34" charset="0"/>
              </a:rPr>
              <a:t>Štětí</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800" b="1" i="0" u="sng" strike="noStrike" cap="none" normalizeH="0" baseline="0" dirty="0" smtClean="0">
                <a:ln>
                  <a:noFill/>
                </a:ln>
                <a:solidFill>
                  <a:schemeClr val="tx1"/>
                </a:solidFill>
                <a:effectLst/>
                <a:latin typeface="Arial" pitchFamily="34" charset="0"/>
                <a:ea typeface="Calibri" pitchFamily="34" charset="0"/>
                <a:cs typeface="Arial" pitchFamily="34" charset="0"/>
              </a:rPr>
              <a:t>3:7(2:6) 31.8.2014  2.kolo</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Do Lovosic jsme sice jeli s výhrou 10:1 z prvního kola nad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Skoroticemi</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v kapse, ale i domácí se rozstříleli a  Modrou/</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Boletice</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dokonce na jeho hřišti rozstříleli 12:1. Nedělní ráno jsme na umělé trávě nezačali zrovna nejlépe. Brzké ranní vstávání obraně asi moc nesvědčilo a brzy jsme inkasovali na 0:1. Vzpamatovali jsme se však velmi rychle a odpovědí byl samostatný průnik Marka, jehož střelu na brankové čáře rukou zastavil jeden z obránců domácích. Nemohlo následovat nic jiného než penalta, o kterou se postaral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Feko</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 srovnal na 1:1. Překrásnou střelou dostal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Štětí</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do vedení 2:1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Danč</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když trefil z velké dálky nechytatelně. Jak se říká mezi fotbalistky, přímo pod víko. Domácí neušetřil o chvilku později ani Marek a po samostatné akci zvýšil na 3:1.  Lovosice si nás nechtěly nechat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brankově</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utéct a snížili na2:3. Radovali se však jen do doby, než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Horváth</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uvolnil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Danče</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 ten svojí druhou brankou zvyšoval na 4:2. Než stačil rozhodčí poslat hráče na poločasovou, tak jsme dokázali skórovat ještě 2x. Nejprve střídající Jakl utekl po levé straně a upravil na 5:2.  Autorem naší 6 branky byl Marek. Druhý poločas už na góly tak bohatý nebyl. Domácí hru vyrovnali a naši hráči ukolébáni vysokým vedením polevili. Ve fotbale se to ale moc nevyplácí a snížení náskoku na 6:3 na sebe nedalo dlouho čekat.  Na počet deseti branek a konečný výsledek 7:3 pro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Štětí</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se zasloužila posila, hostující v našem kolektivu z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Hoštky</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Jan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Grepl</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Domů na oběd po vysokém a zaslouženém vítězství se dorostenci vraceli s radostí.</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Calibri" pitchFamily="34" charset="0"/>
                <a:cs typeface="Arial" pitchFamily="34" charset="0"/>
              </a:rPr>
              <a:t>Branky:</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Marek 3,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Danč</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2, Jakl 1,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Feko</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1 z penalty</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Calibri" pitchFamily="34" charset="0"/>
                <a:cs typeface="Arial" pitchFamily="34" charset="0"/>
              </a:rPr>
              <a:t>Sestava: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.Svoboda-Nedomlel, Bidlo,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Balaštík</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Jakl,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J.Grepl</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,Beruška, </a:t>
            </a:r>
          </a:p>
          <a:p>
            <a:pPr marL="0" marR="0" lvl="0" indent="0" algn="l" defTabSz="914400" rtl="0" eaLnBrk="0" fontAlgn="base" latinLnBrk="0" hangingPunct="0">
              <a:lnSpc>
                <a:spcPct val="100000"/>
              </a:lnSpc>
              <a:spcBef>
                <a:spcPct val="0"/>
              </a:spcBef>
              <a:spcAft>
                <a:spcPct val="0"/>
              </a:spcAft>
              <a:buClrTx/>
              <a:buSzTx/>
              <a:buFontTx/>
              <a:buNone/>
              <a:tabLst/>
            </a:pPr>
            <a:r>
              <a:rPr lang="cs-CZ" sz="1100" b="0" dirty="0" smtClean="0">
                <a:latin typeface="Arial" pitchFamily="34" charset="0"/>
                <a:ea typeface="Calibri" pitchFamily="34"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Feko</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Horváth</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,Marek,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Danč</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Sviták</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Calibri" pitchFamily="34" charset="0"/>
                <a:cs typeface="Arial" pitchFamily="34" charset="0"/>
              </a:rPr>
              <a:t>Trenér:</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.Podhorský,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R.ŠveJdar</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Calibri" pitchFamily="34" charset="0"/>
                <a:cs typeface="Arial" pitchFamily="34" charset="0"/>
              </a:rPr>
              <a:t>Rozhodčí:</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Vlašič</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římá spojovací šipka 10"/>
          <p:cNvCxnSpPr/>
          <p:nvPr/>
        </p:nvCxnSpPr>
        <p:spPr bwMode="auto">
          <a:xfrm>
            <a:off x="318964" y="3259460"/>
            <a:ext cx="0" cy="1512168"/>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4" name="TextovéPole 3"/>
          <p:cNvSpPr txBox="1"/>
          <p:nvPr/>
        </p:nvSpPr>
        <p:spPr>
          <a:xfrm>
            <a:off x="174948" y="163116"/>
            <a:ext cx="4536504" cy="2431435"/>
          </a:xfrm>
          <a:prstGeom prst="rect">
            <a:avLst/>
          </a:prstGeom>
          <a:solidFill>
            <a:schemeClr val="accent1">
              <a:lumMod val="20000"/>
              <a:lumOff val="80000"/>
            </a:schemeClr>
          </a:solidFill>
        </p:spPr>
        <p:txBody>
          <a:bodyPr wrap="square" rtlCol="0">
            <a:spAutoFit/>
          </a:bodyPr>
          <a:lstStyle/>
          <a:p>
            <a:pPr algn="ctr"/>
            <a:r>
              <a:rPr lang="cs-CZ" sz="1600" u="sng" dirty="0" smtClean="0">
                <a:solidFill>
                  <a:srgbClr val="0033CC"/>
                </a:solidFill>
                <a:effectLst>
                  <a:outerShdw blurRad="38100" dist="38100" dir="2700000" algn="tl">
                    <a:srgbClr val="000000">
                      <a:alpha val="43137"/>
                    </a:srgbClr>
                  </a:outerShdw>
                </a:effectLst>
                <a:latin typeface="Bell MT" pitchFamily="18" charset="0"/>
              </a:rPr>
              <a:t>Hodnocení zápasu  vedoucího SK STAP TRATEC </a:t>
            </a:r>
            <a:r>
              <a:rPr lang="cs-CZ" sz="1600" u="sng" dirty="0" err="1" smtClean="0">
                <a:solidFill>
                  <a:srgbClr val="0033CC"/>
                </a:solidFill>
                <a:effectLst>
                  <a:outerShdw blurRad="38100" dist="38100" dir="2700000" algn="tl">
                    <a:srgbClr val="000000">
                      <a:alpha val="43137"/>
                    </a:srgbClr>
                  </a:outerShdw>
                </a:effectLst>
                <a:latin typeface="Bell MT" pitchFamily="18" charset="0"/>
              </a:rPr>
              <a:t>Vilémov</a:t>
            </a:r>
            <a:r>
              <a:rPr lang="cs-CZ" sz="1600" u="sng" dirty="0" smtClean="0">
                <a:solidFill>
                  <a:srgbClr val="0033CC"/>
                </a:solidFill>
                <a:effectLst>
                  <a:outerShdw blurRad="38100" dist="38100" dir="2700000" algn="tl">
                    <a:srgbClr val="000000">
                      <a:alpha val="43137"/>
                    </a:srgbClr>
                  </a:outerShdw>
                </a:effectLst>
                <a:latin typeface="Bell MT" pitchFamily="18" charset="0"/>
              </a:rPr>
              <a:t>  Libora  Sklenáře</a:t>
            </a:r>
            <a:r>
              <a:rPr lang="cs-CZ" sz="1600" dirty="0" smtClean="0">
                <a:solidFill>
                  <a:srgbClr val="0033CC"/>
                </a:solidFill>
                <a:effectLst>
                  <a:outerShdw blurRad="38100" dist="38100" dir="2700000" algn="tl">
                    <a:srgbClr val="000000">
                      <a:alpha val="43137"/>
                    </a:srgbClr>
                  </a:outerShdw>
                </a:effectLst>
                <a:latin typeface="Bell MT" pitchFamily="18" charset="0"/>
              </a:rPr>
              <a:t>:</a:t>
            </a:r>
          </a:p>
          <a:p>
            <a:r>
              <a:rPr lang="cs-CZ" dirty="0" smtClean="0">
                <a:latin typeface="Bookman Old Style" pitchFamily="18" charset="0"/>
              </a:rPr>
              <a:t>Byl to vyrovnaný zápas ve které byli hosté jednoznačně lepší. Domácí výborně bránili a  zápasu by slušela remíza. V 94. minutě  utkání jasně ovlivnil  rozhodčí utkání, který nařídil volný přímý kop z něhož domácí zvítězili. Pokud to takto bude vypadat ve fotbale, tak do toho nemá cenu dávat peníze. Dělám to 50 let, dávám do toho spoustu peněz, ale to co jsme dneska viděl to jsme nikdy za svůj život nezažil</a:t>
            </a:r>
          </a:p>
          <a:p>
            <a:r>
              <a:rPr lang="cs-CZ" dirty="0" smtClean="0">
                <a:latin typeface="Bookman Old Style" pitchFamily="18" charset="0"/>
              </a:rPr>
              <a:t> </a:t>
            </a:r>
            <a:endParaRPr lang="cs-CZ" dirty="0">
              <a:latin typeface="Bookman Old Style" pitchFamily="18" charset="0"/>
            </a:endParaRPr>
          </a:p>
        </p:txBody>
      </p:sp>
      <p:pic>
        <p:nvPicPr>
          <p:cNvPr id="9228" name="Picture 12"/>
          <p:cNvPicPr>
            <a:picLocks noChangeAspect="1" noChangeArrowheads="1"/>
          </p:cNvPicPr>
          <p:nvPr/>
        </p:nvPicPr>
        <p:blipFill>
          <a:blip r:embed="rId3" cstate="print"/>
          <a:srcRect/>
          <a:stretch>
            <a:fillRect/>
          </a:stretch>
        </p:blipFill>
        <p:spPr bwMode="auto">
          <a:xfrm>
            <a:off x="1543100" y="2683396"/>
            <a:ext cx="1512168" cy="1152128"/>
          </a:xfrm>
          <a:prstGeom prst="rect">
            <a:avLst/>
          </a:prstGeom>
          <a:noFill/>
          <a:ln w="9525">
            <a:noFill/>
            <a:miter lim="800000"/>
            <a:headEnd/>
            <a:tailEnd/>
          </a:ln>
        </p:spPr>
      </p:pic>
      <p:sp>
        <p:nvSpPr>
          <p:cNvPr id="7" name="Obdélník 6"/>
          <p:cNvSpPr/>
          <p:nvPr/>
        </p:nvSpPr>
        <p:spPr>
          <a:xfrm>
            <a:off x="174948" y="4051548"/>
            <a:ext cx="4464496" cy="1569660"/>
          </a:xfrm>
          <a:prstGeom prst="rect">
            <a:avLst/>
          </a:prstGeom>
          <a:solidFill>
            <a:srgbClr val="FFFF00"/>
          </a:solidFill>
        </p:spPr>
        <p:txBody>
          <a:bodyPr wrap="square">
            <a:spAutoFit/>
          </a:bodyPr>
          <a:lstStyle/>
          <a:p>
            <a:pPr algn="ctr"/>
            <a:r>
              <a:rPr lang="cs-CZ" sz="1800" u="sng" dirty="0" smtClean="0">
                <a:solidFill>
                  <a:srgbClr val="0033CC"/>
                </a:solidFill>
                <a:effectLst>
                  <a:outerShdw blurRad="38100" dist="38100" dir="2700000" algn="tl">
                    <a:srgbClr val="000000">
                      <a:alpha val="43137"/>
                    </a:srgbClr>
                  </a:outerShdw>
                </a:effectLst>
                <a:latin typeface="Bell MT" pitchFamily="18" charset="0"/>
              </a:rPr>
              <a:t>Josef Vinš – trenér </a:t>
            </a:r>
            <a:r>
              <a:rPr lang="cs-CZ" sz="1800" u="sng" dirty="0" err="1" smtClean="0">
                <a:solidFill>
                  <a:srgbClr val="0033CC"/>
                </a:solidFill>
                <a:effectLst>
                  <a:outerShdw blurRad="38100" dist="38100" dir="2700000" algn="tl">
                    <a:srgbClr val="000000">
                      <a:alpha val="43137"/>
                    </a:srgbClr>
                  </a:outerShdw>
                </a:effectLst>
                <a:latin typeface="Bell MT" pitchFamily="18" charset="0"/>
              </a:rPr>
              <a:t>Štětí</a:t>
            </a:r>
            <a:endParaRPr lang="cs-CZ" sz="1800" u="sng" dirty="0" smtClean="0">
              <a:solidFill>
                <a:srgbClr val="0033CC"/>
              </a:solidFill>
              <a:effectLst>
                <a:outerShdw blurRad="38100" dist="38100" dir="2700000" algn="tl">
                  <a:srgbClr val="000000">
                    <a:alpha val="43137"/>
                  </a:srgbClr>
                </a:outerShdw>
              </a:effectLst>
              <a:latin typeface="Bell MT" pitchFamily="18" charset="0"/>
            </a:endParaRPr>
          </a:p>
          <a:p>
            <a:pPr algn="ctr"/>
            <a:r>
              <a:rPr lang="cs-CZ" sz="1800" u="sng" dirty="0" smtClean="0">
                <a:solidFill>
                  <a:srgbClr val="0033CC"/>
                </a:solidFill>
                <a:effectLst>
                  <a:outerShdw blurRad="38100" dist="38100" dir="2700000" algn="tl">
                    <a:srgbClr val="000000">
                      <a:alpha val="43137"/>
                    </a:srgbClr>
                  </a:outerShdw>
                </a:effectLst>
                <a:latin typeface="Bell MT" pitchFamily="18" charset="0"/>
              </a:rPr>
              <a:t> po zápase s </a:t>
            </a:r>
            <a:r>
              <a:rPr lang="cs-CZ" sz="1800" u="sng" dirty="0" err="1" smtClean="0">
                <a:solidFill>
                  <a:srgbClr val="0033CC"/>
                </a:solidFill>
                <a:effectLst>
                  <a:outerShdw blurRad="38100" dist="38100" dir="2700000" algn="tl">
                    <a:srgbClr val="000000">
                      <a:alpha val="43137"/>
                    </a:srgbClr>
                  </a:outerShdw>
                </a:effectLst>
                <a:latin typeface="Bell MT" pitchFamily="18" charset="0"/>
              </a:rPr>
              <a:t>Vilémovem</a:t>
            </a:r>
            <a:endParaRPr lang="cs-CZ" sz="1800" u="sng" dirty="0" smtClean="0">
              <a:solidFill>
                <a:srgbClr val="0033CC"/>
              </a:solidFill>
              <a:effectLst>
                <a:outerShdw blurRad="38100" dist="38100" dir="2700000" algn="tl">
                  <a:srgbClr val="000000">
                    <a:alpha val="43137"/>
                  </a:srgbClr>
                </a:outerShdw>
              </a:effectLst>
              <a:latin typeface="Bell MT" pitchFamily="18" charset="0"/>
            </a:endParaRPr>
          </a:p>
          <a:p>
            <a:r>
              <a:rPr lang="cs-CZ" dirty="0" smtClean="0">
                <a:latin typeface="Bookman Old Style" pitchFamily="18" charset="0"/>
              </a:rPr>
              <a:t>Prvních 45 minut jsme odehráli takticky velmi dobře. Vstřelili jsme gól ze </a:t>
            </a:r>
            <a:r>
              <a:rPr lang="cs-CZ" dirty="0" err="1" smtClean="0">
                <a:latin typeface="Bookman Old Style" pitchFamily="18" charset="0"/>
              </a:rPr>
              <a:t>standardky</a:t>
            </a:r>
            <a:r>
              <a:rPr lang="cs-CZ" dirty="0" smtClean="0">
                <a:latin typeface="Bookman Old Style" pitchFamily="18" charset="0"/>
              </a:rPr>
              <a:t> a ještě jsme přidali další. Po 20 minutách druhé půle jsme přenechali soupeři, který má svou kvalitu. Nakonec </a:t>
            </a:r>
            <a:r>
              <a:rPr lang="cs-CZ" dirty="0" err="1" smtClean="0">
                <a:latin typeface="Bookman Old Style" pitchFamily="18" charset="0"/>
              </a:rPr>
              <a:t>jsame</a:t>
            </a:r>
            <a:r>
              <a:rPr lang="cs-CZ" dirty="0" smtClean="0">
                <a:latin typeface="Bookman Old Style" pitchFamily="18" charset="0"/>
              </a:rPr>
              <a:t> se strachovali, ale štěstí stálo při nás.</a:t>
            </a:r>
          </a:p>
        </p:txBody>
      </p:sp>
      <p:pic>
        <p:nvPicPr>
          <p:cNvPr id="9229" name="Picture 13"/>
          <p:cNvPicPr>
            <a:picLocks noChangeAspect="1" noChangeArrowheads="1"/>
          </p:cNvPicPr>
          <p:nvPr/>
        </p:nvPicPr>
        <p:blipFill>
          <a:blip r:embed="rId4" cstate="print"/>
          <a:srcRect/>
          <a:stretch>
            <a:fillRect/>
          </a:stretch>
        </p:blipFill>
        <p:spPr bwMode="auto">
          <a:xfrm>
            <a:off x="1471092" y="5707732"/>
            <a:ext cx="1584176" cy="1368152"/>
          </a:xfrm>
          <a:prstGeom prst="rect">
            <a:avLst/>
          </a:prstGeom>
          <a:noFill/>
          <a:ln w="9525">
            <a:noFill/>
            <a:miter lim="800000"/>
            <a:headEnd/>
            <a:tailEnd/>
          </a:ln>
        </p:spPr>
      </p:pic>
      <p:sp>
        <p:nvSpPr>
          <p:cNvPr id="8" name="TextovéPole 7"/>
          <p:cNvSpPr txBox="1"/>
          <p:nvPr/>
        </p:nvSpPr>
        <p:spPr>
          <a:xfrm>
            <a:off x="5719564" y="1747292"/>
            <a:ext cx="4320480" cy="5047536"/>
          </a:xfrm>
          <a:prstGeom prst="rect">
            <a:avLst/>
          </a:prstGeom>
          <a:noFill/>
        </p:spPr>
        <p:txBody>
          <a:bodyPr wrap="square" rtlCol="0">
            <a:spAutoFit/>
          </a:bodyPr>
          <a:lstStyle/>
          <a:p>
            <a:pPr algn="ctr"/>
            <a:r>
              <a:rPr lang="cs-CZ" sz="2000" u="sng" dirty="0" smtClean="0">
                <a:ln w="9525">
                  <a:solidFill>
                    <a:schemeClr val="tx1"/>
                  </a:solidFill>
                </a:ln>
                <a:solidFill>
                  <a:srgbClr val="009900"/>
                </a:solidFill>
                <a:effectLst>
                  <a:outerShdw blurRad="50800" dist="38100" dir="2700000" algn="tl" rotWithShape="0">
                    <a:prstClr val="black">
                      <a:alpha val="40000"/>
                    </a:prstClr>
                  </a:outerShdw>
                </a:effectLst>
                <a:latin typeface="Castellar" pitchFamily="18" charset="0"/>
                <a:cs typeface="Arial" pitchFamily="34" charset="0"/>
              </a:rPr>
              <a:t>SK </a:t>
            </a:r>
            <a:r>
              <a:rPr lang="cs-CZ" sz="2000" u="sng" dirty="0" err="1" smtClean="0">
                <a:ln w="9525">
                  <a:solidFill>
                    <a:schemeClr val="tx1"/>
                  </a:solidFill>
                </a:ln>
                <a:solidFill>
                  <a:srgbClr val="009900"/>
                </a:solidFill>
                <a:effectLst>
                  <a:outerShdw blurRad="50800" dist="38100" dir="2700000" algn="tl" rotWithShape="0">
                    <a:prstClr val="black">
                      <a:alpha val="40000"/>
                    </a:prstClr>
                  </a:outerShdw>
                </a:effectLst>
                <a:latin typeface="Castellar" pitchFamily="18" charset="0"/>
                <a:cs typeface="Arial" pitchFamily="34" charset="0"/>
              </a:rPr>
              <a:t>Štětí</a:t>
            </a:r>
            <a:r>
              <a:rPr lang="cs-CZ" sz="2000" u="sng" dirty="0" smtClean="0">
                <a:ln w="9525">
                  <a:solidFill>
                    <a:schemeClr val="tx1"/>
                  </a:solidFill>
                </a:ln>
                <a:solidFill>
                  <a:srgbClr val="009900"/>
                </a:solidFill>
                <a:effectLst>
                  <a:outerShdw blurRad="50800" dist="38100" dir="2700000" algn="tl" rotWithShape="0">
                    <a:prstClr val="black">
                      <a:alpha val="40000"/>
                    </a:prstClr>
                  </a:outerShdw>
                </a:effectLst>
                <a:latin typeface="Castellar" pitchFamily="18" charset="0"/>
                <a:cs typeface="Arial" pitchFamily="34" charset="0"/>
              </a:rPr>
              <a:t> – TJ </a:t>
            </a:r>
            <a:r>
              <a:rPr lang="cs-CZ" sz="2000" u="sng" dirty="0" err="1" smtClean="0">
                <a:ln w="9525">
                  <a:solidFill>
                    <a:schemeClr val="tx1"/>
                  </a:solidFill>
                </a:ln>
                <a:solidFill>
                  <a:srgbClr val="009900"/>
                </a:solidFill>
                <a:effectLst>
                  <a:outerShdw blurRad="50800" dist="38100" dir="2700000" algn="tl" rotWithShape="0">
                    <a:prstClr val="black">
                      <a:alpha val="40000"/>
                    </a:prstClr>
                  </a:outerShdw>
                </a:effectLst>
                <a:latin typeface="Castellar" pitchFamily="18" charset="0"/>
                <a:cs typeface="Arial" pitchFamily="34" charset="0"/>
              </a:rPr>
              <a:t>CHlumec</a:t>
            </a:r>
            <a:endParaRPr lang="cs-CZ" sz="2000" dirty="0" smtClean="0">
              <a:ln w="9525">
                <a:solidFill>
                  <a:schemeClr val="tx1"/>
                </a:solidFill>
              </a:ln>
              <a:solidFill>
                <a:srgbClr val="009900"/>
              </a:solidFill>
              <a:effectLst>
                <a:outerShdw blurRad="50800" dist="38100" dir="2700000" algn="tl" rotWithShape="0">
                  <a:prstClr val="black">
                    <a:alpha val="40000"/>
                  </a:prstClr>
                </a:outerShdw>
              </a:effectLst>
              <a:latin typeface="Castellar" pitchFamily="18" charset="0"/>
              <a:cs typeface="Arial" pitchFamily="34" charset="0"/>
            </a:endParaRPr>
          </a:p>
          <a:p>
            <a:pPr algn="ctr"/>
            <a:r>
              <a:rPr lang="cs-CZ" sz="2000" u="sng" dirty="0" smtClean="0">
                <a:ln w="9525">
                  <a:solidFill>
                    <a:schemeClr val="tx1"/>
                  </a:solidFill>
                </a:ln>
                <a:solidFill>
                  <a:srgbClr val="009900"/>
                </a:solidFill>
                <a:effectLst>
                  <a:outerShdw blurRad="50800" dist="38100" dir="2700000" algn="tl" rotWithShape="0">
                    <a:prstClr val="black">
                      <a:alpha val="40000"/>
                    </a:prstClr>
                  </a:outerShdw>
                </a:effectLst>
                <a:latin typeface="Castellar" pitchFamily="18" charset="0"/>
                <a:cs typeface="Arial" pitchFamily="34" charset="0"/>
              </a:rPr>
              <a:t>12:0(11:0)   6.9.2014  3.kolo</a:t>
            </a:r>
            <a:endParaRPr lang="cs-CZ" sz="2000" dirty="0" smtClean="0">
              <a:ln w="9525">
                <a:solidFill>
                  <a:schemeClr val="tx1"/>
                </a:solidFill>
              </a:ln>
              <a:solidFill>
                <a:srgbClr val="009900"/>
              </a:solidFill>
              <a:effectLst>
                <a:outerShdw blurRad="50800" dist="38100" dir="2700000" algn="tl" rotWithShape="0">
                  <a:prstClr val="black">
                    <a:alpha val="40000"/>
                  </a:prstClr>
                </a:outerShdw>
              </a:effectLst>
              <a:latin typeface="Castellar" pitchFamily="18" charset="0"/>
              <a:cs typeface="Arial" pitchFamily="34" charset="0"/>
            </a:endParaRPr>
          </a:p>
          <a:p>
            <a:r>
              <a:rPr lang="cs-CZ" sz="1100" b="0" dirty="0" smtClean="0">
                <a:latin typeface="Arial" pitchFamily="34" charset="0"/>
                <a:cs typeface="Arial" pitchFamily="34" charset="0"/>
              </a:rPr>
              <a:t>Fotbalové gala představení předvedli naši dorostenci v prvním poločase. Branky začal střílet Marek a v 9. minutě jsme vedli už 3:0.  Hrálo se na jeden dotek, navíc to bylo podpořeno velkou bojovností a soupeře jsme dostali do postavení, ze kterého nebylo úniku. Diváci tleskali a srdce fotbalového fanouška plesalo. Jedenáct branek po prvním poločase bylo příslibem toho, že uvidíme rekordní výhru. Ti, co ale přišli až na druhý poločas, tak ale po několika minutách nevěřili, že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vede o 11 gólů. Naši dorostenci hru zcela vypustili, a tak jak v prvním dějství hráli skvěle, tak pro ucho slušného fanouška lze druhý poločas nazvat velkou bídou. Trenéři se mohli vykřičet, ale hra našeho mužstva připomínala jízdu starého veteránu, který nedokázal zrychlit. Z pohledu celého zápasu však výsledek hovoří zcela jasně. Jednoznačně jasné vítězství a po 3 zápasech zůstávají naši dorostenci společně s dalšími 3 celky soutěže bez jediné ztráty bodů. Překazit by to neměl ani další nedělní zápas v </a:t>
            </a:r>
            <a:r>
              <a:rPr lang="cs-CZ" sz="1100" b="0" dirty="0" err="1" smtClean="0">
                <a:latin typeface="Arial" pitchFamily="34" charset="0"/>
                <a:cs typeface="Arial" pitchFamily="34" charset="0"/>
              </a:rPr>
              <a:t>Boleticích</a:t>
            </a:r>
            <a:r>
              <a:rPr lang="cs-CZ" sz="1100" b="0" dirty="0" smtClean="0">
                <a:latin typeface="Arial" pitchFamily="34" charset="0"/>
                <a:cs typeface="Arial" pitchFamily="34" charset="0"/>
              </a:rPr>
              <a:t>, které jsou na posledním místě. Soupeře ale v žádném případě nepodcenit, protože to se ve fotbale velmi trestá.</a:t>
            </a:r>
          </a:p>
          <a:p>
            <a:r>
              <a:rPr lang="cs-CZ" sz="1100" b="0" u="sng" dirty="0" smtClean="0">
                <a:latin typeface="Arial" pitchFamily="34" charset="0"/>
                <a:cs typeface="Arial" pitchFamily="34" charset="0"/>
              </a:rPr>
              <a:t>Branky:</a:t>
            </a:r>
            <a:r>
              <a:rPr lang="cs-CZ" sz="1100" b="0" dirty="0" smtClean="0">
                <a:latin typeface="Arial" pitchFamily="34" charset="0"/>
                <a:cs typeface="Arial" pitchFamily="34" charset="0"/>
              </a:rPr>
              <a:t> Marek 4, </a:t>
            </a:r>
            <a:r>
              <a:rPr lang="cs-CZ" sz="1100" b="0" dirty="0" err="1" smtClean="0">
                <a:latin typeface="Arial" pitchFamily="34" charset="0"/>
                <a:cs typeface="Arial" pitchFamily="34" charset="0"/>
              </a:rPr>
              <a:t>Feko</a:t>
            </a:r>
            <a:r>
              <a:rPr lang="cs-CZ" sz="1100" b="0" dirty="0" smtClean="0">
                <a:latin typeface="Arial" pitchFamily="34" charset="0"/>
                <a:cs typeface="Arial" pitchFamily="34" charset="0"/>
              </a:rPr>
              <a:t> 3, Jan </a:t>
            </a:r>
            <a:r>
              <a:rPr lang="cs-CZ" sz="1100" b="0" dirty="0" err="1" smtClean="0">
                <a:latin typeface="Arial" pitchFamily="34" charset="0"/>
                <a:cs typeface="Arial" pitchFamily="34" charset="0"/>
              </a:rPr>
              <a:t>Grepl</a:t>
            </a:r>
            <a:r>
              <a:rPr lang="cs-CZ" sz="1100" b="0" dirty="0" smtClean="0">
                <a:latin typeface="Arial" pitchFamily="34" charset="0"/>
                <a:cs typeface="Arial" pitchFamily="34" charset="0"/>
              </a:rPr>
              <a:t> 2, Podhorský 1, </a:t>
            </a:r>
            <a:r>
              <a:rPr lang="cs-CZ" sz="1100" b="0" dirty="0" err="1" smtClean="0">
                <a:latin typeface="Arial" pitchFamily="34" charset="0"/>
                <a:cs typeface="Arial" pitchFamily="34" charset="0"/>
              </a:rPr>
              <a:t>Horváth</a:t>
            </a:r>
            <a:r>
              <a:rPr lang="cs-CZ" sz="1100" b="0" dirty="0" smtClean="0">
                <a:latin typeface="Arial" pitchFamily="34" charset="0"/>
                <a:cs typeface="Arial" pitchFamily="34" charset="0"/>
              </a:rPr>
              <a:t> </a:t>
            </a:r>
          </a:p>
          <a:p>
            <a:r>
              <a:rPr lang="cs-CZ" sz="1100" b="0" dirty="0" smtClean="0">
                <a:latin typeface="Arial" pitchFamily="34" charset="0"/>
                <a:cs typeface="Arial" pitchFamily="34" charset="0"/>
              </a:rPr>
              <a:t>              1, Beruška 1</a:t>
            </a:r>
          </a:p>
          <a:p>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M</a:t>
            </a:r>
            <a:r>
              <a:rPr lang="cs-CZ" sz="1100" b="0" dirty="0" smtClean="0">
                <a:latin typeface="Arial" pitchFamily="34" charset="0"/>
                <a:cs typeface="Arial" pitchFamily="34" charset="0"/>
              </a:rPr>
              <a:t>.Svoboda-Bidlo, </a:t>
            </a:r>
            <a:r>
              <a:rPr lang="cs-CZ" sz="1100" b="0" dirty="0" err="1" smtClean="0">
                <a:latin typeface="Arial" pitchFamily="34" charset="0"/>
                <a:cs typeface="Arial" pitchFamily="34" charset="0"/>
              </a:rPr>
              <a:t>Sviták</a:t>
            </a:r>
            <a:r>
              <a:rPr lang="cs-CZ" sz="1100" b="0" dirty="0" smtClean="0">
                <a:latin typeface="Arial" pitchFamily="34" charset="0"/>
                <a:cs typeface="Arial" pitchFamily="34" charset="0"/>
              </a:rPr>
              <a:t>, Jan </a:t>
            </a:r>
            <a:r>
              <a:rPr lang="cs-CZ" sz="1100" b="0" dirty="0" err="1" smtClean="0">
                <a:latin typeface="Arial" pitchFamily="34" charset="0"/>
                <a:cs typeface="Arial" pitchFamily="34" charset="0"/>
              </a:rPr>
              <a:t>Grepl</a:t>
            </a:r>
            <a:r>
              <a:rPr lang="cs-CZ" sz="1100" b="0" dirty="0" smtClean="0">
                <a:latin typeface="Arial" pitchFamily="34" charset="0"/>
                <a:cs typeface="Arial" pitchFamily="34" charset="0"/>
              </a:rPr>
              <a:t>, Beruška, Srba, </a:t>
            </a:r>
          </a:p>
          <a:p>
            <a:r>
              <a:rPr lang="cs-CZ" sz="1100" b="0" dirty="0" smtClean="0">
                <a:latin typeface="Arial" pitchFamily="34" charset="0"/>
                <a:cs typeface="Arial" pitchFamily="34" charset="0"/>
              </a:rPr>
              <a:t>                Kubeš, </a:t>
            </a:r>
            <a:r>
              <a:rPr lang="cs-CZ" sz="1100" b="0" dirty="0" err="1" smtClean="0">
                <a:latin typeface="Arial" pitchFamily="34" charset="0"/>
                <a:cs typeface="Arial" pitchFamily="34" charset="0"/>
              </a:rPr>
              <a:t>Balaštík</a:t>
            </a:r>
            <a:r>
              <a:rPr lang="cs-CZ" sz="1100" b="0" dirty="0" smtClean="0">
                <a:latin typeface="Arial" pitchFamily="34" charset="0"/>
                <a:cs typeface="Arial" pitchFamily="34" charset="0"/>
              </a:rPr>
              <a:t>, Podhorský, </a:t>
            </a:r>
            <a:r>
              <a:rPr lang="cs-CZ" sz="1100" b="0" dirty="0" err="1" smtClean="0">
                <a:latin typeface="Arial" pitchFamily="34" charset="0"/>
                <a:cs typeface="Arial" pitchFamily="34" charset="0"/>
              </a:rPr>
              <a:t>Feko</a:t>
            </a:r>
            <a:r>
              <a:rPr lang="cs-CZ" sz="1100" b="0" dirty="0" smtClean="0">
                <a:latin typeface="Arial" pitchFamily="34" charset="0"/>
                <a:cs typeface="Arial" pitchFamily="34" charset="0"/>
              </a:rPr>
              <a:t>, Marek</a:t>
            </a:r>
          </a:p>
          <a:p>
            <a:r>
              <a:rPr lang="cs-CZ" sz="1100" b="0" u="sng" dirty="0" smtClean="0">
                <a:latin typeface="Arial" pitchFamily="34" charset="0"/>
                <a:cs typeface="Arial" pitchFamily="34" charset="0"/>
              </a:rPr>
              <a:t>Střídající</a:t>
            </a:r>
            <a:r>
              <a:rPr lang="cs-CZ" sz="1100" b="0" dirty="0" smtClean="0">
                <a:latin typeface="Arial" pitchFamily="34" charset="0"/>
                <a:cs typeface="Arial" pitchFamily="34" charset="0"/>
              </a:rPr>
              <a:t>: Jakl, </a:t>
            </a:r>
            <a:r>
              <a:rPr lang="cs-CZ" sz="1100" b="0" dirty="0" err="1" smtClean="0">
                <a:latin typeface="Arial" pitchFamily="34" charset="0"/>
                <a:cs typeface="Arial" pitchFamily="34" charset="0"/>
              </a:rPr>
              <a:t>Horváth</a:t>
            </a:r>
            <a:r>
              <a:rPr lang="cs-CZ" sz="1100" b="0" dirty="0" smtClean="0">
                <a:latin typeface="Arial" pitchFamily="34" charset="0"/>
                <a:cs typeface="Arial" pitchFamily="34" charset="0"/>
              </a:rPr>
              <a:t>, Nedomlel</a:t>
            </a:r>
          </a:p>
          <a:p>
            <a:r>
              <a:rPr lang="cs-CZ" sz="1100" b="0" u="sng" dirty="0" smtClean="0">
                <a:latin typeface="Arial" pitchFamily="34" charset="0"/>
                <a:cs typeface="Arial" pitchFamily="34" charset="0"/>
              </a:rPr>
              <a:t>Trenér: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V</a:t>
            </a:r>
            <a:r>
              <a:rPr lang="cs-CZ" sz="1100" b="0" dirty="0" smtClean="0">
                <a:latin typeface="Arial" pitchFamily="34" charset="0"/>
                <a:cs typeface="Arial" pitchFamily="34" charset="0"/>
              </a:rPr>
              <a:t>.Podhorský, </a:t>
            </a:r>
            <a:r>
              <a:rPr lang="cs-CZ" sz="1100" b="0" dirty="0" err="1" smtClean="0">
                <a:latin typeface="Arial" pitchFamily="34" charset="0"/>
                <a:cs typeface="Arial" pitchFamily="34" charset="0"/>
              </a:rPr>
              <a:t>R.Švejdar</a:t>
            </a:r>
            <a:endParaRPr lang="cs-CZ" sz="1100" b="0" dirty="0" smtClean="0">
              <a:latin typeface="Arial" pitchFamily="34" charset="0"/>
              <a:cs typeface="Arial" pitchFamily="34" charset="0"/>
            </a:endParaRPr>
          </a:p>
          <a:p>
            <a:r>
              <a:rPr lang="cs-CZ" sz="1100" b="0" u="sng" dirty="0" smtClean="0">
                <a:latin typeface="Arial" pitchFamily="34" charset="0"/>
                <a:cs typeface="Arial" pitchFamily="34" charset="0"/>
              </a:rPr>
              <a:t>Rozhodčí</a:t>
            </a:r>
            <a:r>
              <a:rPr lang="cs-CZ" sz="1100" b="0" dirty="0" smtClean="0">
                <a:latin typeface="Arial" pitchFamily="34" charset="0"/>
                <a:cs typeface="Arial" pitchFamily="34" charset="0"/>
              </a:rPr>
              <a:t>: Petr Frey </a:t>
            </a:r>
            <a:endParaRPr lang="cs-CZ" sz="1100" dirty="0"/>
          </a:p>
        </p:txBody>
      </p:sp>
      <p:sp>
        <p:nvSpPr>
          <p:cNvPr id="9" name="TextovéPole 8"/>
          <p:cNvSpPr txBox="1"/>
          <p:nvPr/>
        </p:nvSpPr>
        <p:spPr>
          <a:xfrm>
            <a:off x="5719564" y="235124"/>
            <a:ext cx="4248472" cy="1261884"/>
          </a:xfrm>
          <a:prstGeom prst="rect">
            <a:avLst/>
          </a:prstGeom>
          <a:blipFill dpi="0" rotWithShape="1">
            <a:blip r:embed="rId5" cstate="print">
              <a:alphaModFix amt="25000"/>
            </a:blip>
            <a:srcRect/>
            <a:stretch>
              <a:fillRect/>
            </a:stretch>
          </a:blipFill>
        </p:spPr>
        <p:txBody>
          <a:bodyPr wrap="square" rtlCol="0">
            <a:spAutoFit/>
          </a:bodyPr>
          <a:lstStyle/>
          <a:p>
            <a:pPr algn="ctr"/>
            <a:r>
              <a:rPr lang="cs-CZ" sz="1900" dirty="0" smtClean="0">
                <a:latin typeface="Bookman Old Style" pitchFamily="18" charset="0"/>
              </a:rPr>
              <a:t>Za poločas nastříleli dorostenci 11 branek. Ve druhém si dali </a:t>
            </a:r>
            <a:r>
              <a:rPr lang="cs-CZ" sz="1900" dirty="0" err="1" smtClean="0">
                <a:latin typeface="Bookman Old Style" pitchFamily="18" charset="0"/>
              </a:rPr>
              <a:t>leháro</a:t>
            </a:r>
            <a:r>
              <a:rPr lang="cs-CZ" sz="1900" dirty="0" smtClean="0">
                <a:latin typeface="Bookman Old Style" pitchFamily="18" charset="0"/>
              </a:rPr>
              <a:t> a  střeleckou munici schovali v šatně</a:t>
            </a:r>
            <a:endParaRPr lang="cs-CZ" sz="1900" dirty="0">
              <a:latin typeface="Bookman Old Style" pitchFamily="18" charset="0"/>
            </a:endParaRPr>
          </a:p>
        </p:txBody>
      </p:sp>
      <p:pic>
        <p:nvPicPr>
          <p:cNvPr id="10" name="Picture 1"/>
          <p:cNvPicPr>
            <a:picLocks noChangeAspect="1" noChangeArrowheads="1"/>
          </p:cNvPicPr>
          <p:nvPr/>
        </p:nvPicPr>
        <p:blipFill>
          <a:blip r:embed="rId6" cstate="print"/>
          <a:srcRect/>
          <a:stretch>
            <a:fillRect/>
          </a:stretch>
        </p:blipFill>
        <p:spPr bwMode="auto">
          <a:xfrm>
            <a:off x="9031932" y="6067772"/>
            <a:ext cx="959743" cy="1008112"/>
          </a:xfrm>
          <a:prstGeom prst="rect">
            <a:avLst/>
          </a:prstGeom>
          <a:noFill/>
          <a:ln w="9525">
            <a:noFill/>
            <a:miter lim="800000"/>
            <a:headEnd/>
            <a:tailEnd/>
          </a:ln>
        </p:spPr>
      </p:pic>
      <p:pic>
        <p:nvPicPr>
          <p:cNvPr id="9218" name="Picture 1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19" name="Picture 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0" name="Picture 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1" name="Picture 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2" name="Picture 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3" name="Picture 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4" name="Picture 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5" name="Picture 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6" name="Picture 2"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7" name="Picture 1"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5503540" y="163116"/>
            <a:ext cx="4608512" cy="2092881"/>
          </a:xfrm>
          <a:prstGeom prst="rect">
            <a:avLst/>
          </a:prstGeom>
          <a:blipFill>
            <a:blip r:embed="rId2" cstate="print"/>
            <a:stretch>
              <a:fillRect/>
            </a:stretch>
          </a:blipFill>
        </p:spPr>
        <p:txBody>
          <a:bodyPr wrap="square" rtlCol="0">
            <a:spAutoFit/>
          </a:bodyPr>
          <a:lstStyle/>
          <a:p>
            <a:pPr algn="ctr"/>
            <a:r>
              <a:rPr lang="cs-CZ" sz="2600" dirty="0" smtClean="0">
                <a:ln w="6350" cmpd="thickThin">
                  <a:solidFill>
                    <a:srgbClr val="0000FF"/>
                  </a:solidFill>
                </a:ln>
                <a:solidFill>
                  <a:srgbClr val="9933FF"/>
                </a:solidFill>
                <a:effectLst>
                  <a:innerShdw blurRad="63500" dist="50800" dir="16200000">
                    <a:srgbClr val="99FF33">
                      <a:alpha val="49804"/>
                    </a:srgbClr>
                  </a:innerShdw>
                </a:effectLst>
                <a:latin typeface="Bell MT" pitchFamily="18" charset="0"/>
              </a:rPr>
              <a:t>V dalších 2 kolech  hrajeme na hřištích soupeřů. Jednou v kdysi fotbalově slavných </a:t>
            </a:r>
            <a:r>
              <a:rPr lang="cs-CZ" sz="2600" dirty="0" err="1" smtClean="0">
                <a:ln w="6350" cmpd="thickThin">
                  <a:solidFill>
                    <a:srgbClr val="0000FF"/>
                  </a:solidFill>
                </a:ln>
                <a:solidFill>
                  <a:srgbClr val="9933FF"/>
                </a:solidFill>
                <a:effectLst>
                  <a:innerShdw blurRad="63500" dist="50800" dir="16200000">
                    <a:srgbClr val="99FF33">
                      <a:alpha val="49804"/>
                    </a:srgbClr>
                  </a:innerShdw>
                </a:effectLst>
                <a:latin typeface="Bell MT" pitchFamily="18" charset="0"/>
              </a:rPr>
              <a:t>Blšanech</a:t>
            </a:r>
            <a:r>
              <a:rPr lang="cs-CZ" sz="2600" dirty="0" smtClean="0">
                <a:ln w="6350" cmpd="thickThin">
                  <a:solidFill>
                    <a:srgbClr val="0000FF"/>
                  </a:solidFill>
                </a:ln>
                <a:solidFill>
                  <a:srgbClr val="9933FF"/>
                </a:solidFill>
                <a:effectLst>
                  <a:innerShdw blurRad="63500" dist="50800" dir="16200000">
                    <a:srgbClr val="99FF33">
                      <a:alpha val="49804"/>
                    </a:srgbClr>
                  </a:innerShdw>
                </a:effectLst>
                <a:latin typeface="Bell MT" pitchFamily="18" charset="0"/>
              </a:rPr>
              <a:t> a pak jedeme do Hrobců, kde nás čeká derby</a:t>
            </a:r>
            <a:endParaRPr lang="cs-CZ" sz="2600" dirty="0">
              <a:ln w="6350" cmpd="thickThin">
                <a:solidFill>
                  <a:srgbClr val="0000FF"/>
                </a:solidFill>
              </a:ln>
              <a:solidFill>
                <a:srgbClr val="9933FF"/>
              </a:solidFill>
              <a:effectLst>
                <a:innerShdw blurRad="63500" dist="50800" dir="16200000">
                  <a:srgbClr val="99FF33">
                    <a:alpha val="49804"/>
                  </a:srgbClr>
                </a:innerShdw>
              </a:effectLst>
              <a:latin typeface="Bell MT" pitchFamily="18" charset="0"/>
            </a:endParaRPr>
          </a:p>
        </p:txBody>
      </p:sp>
      <p:sp>
        <p:nvSpPr>
          <p:cNvPr id="5" name="TextovéPole 4"/>
          <p:cNvSpPr txBox="1"/>
          <p:nvPr/>
        </p:nvSpPr>
        <p:spPr>
          <a:xfrm>
            <a:off x="5503540" y="2467372"/>
            <a:ext cx="4608512" cy="4608512"/>
          </a:xfrm>
          <a:prstGeom prst="rect">
            <a:avLst/>
          </a:prstGeom>
          <a:blipFill>
            <a:blip r:embed="rId3" cstate="print"/>
            <a:stretch>
              <a:fillRect/>
            </a:stretch>
          </a:blipFill>
        </p:spPr>
        <p:txBody>
          <a:bodyPr wrap="square" rtlCol="0">
            <a:spAutoFit/>
          </a:bodyPr>
          <a:lstStyle/>
          <a:p>
            <a:pPr algn="ctr"/>
            <a:r>
              <a:rPr lang="cs-CZ" sz="2600" dirty="0" smtClean="0">
                <a:solidFill>
                  <a:srgbClr val="3333FF"/>
                </a:solidFill>
                <a:effectLst>
                  <a:outerShdw blurRad="38100" dist="38100" dir="2700000" algn="tl">
                    <a:srgbClr val="000000">
                      <a:alpha val="43137"/>
                    </a:srgbClr>
                  </a:outerShdw>
                </a:effectLst>
                <a:latin typeface="Imprint MT Shadow" pitchFamily="82" charset="0"/>
              </a:rPr>
              <a:t>FK Chmel </a:t>
            </a:r>
            <a:r>
              <a:rPr lang="cs-CZ" sz="2600" dirty="0" err="1" smtClean="0">
                <a:solidFill>
                  <a:srgbClr val="3333FF"/>
                </a:solidFill>
                <a:effectLst>
                  <a:outerShdw blurRad="38100" dist="38100" dir="2700000" algn="tl">
                    <a:srgbClr val="000000">
                      <a:alpha val="43137"/>
                    </a:srgbClr>
                  </a:outerShdw>
                </a:effectLst>
                <a:latin typeface="Imprint MT Shadow" pitchFamily="82" charset="0"/>
              </a:rPr>
              <a:t>Blšany</a:t>
            </a:r>
            <a:r>
              <a:rPr lang="cs-CZ" sz="2600" dirty="0" smtClean="0">
                <a:solidFill>
                  <a:srgbClr val="3333FF"/>
                </a:solidFill>
                <a:effectLst>
                  <a:outerShdw blurRad="38100" dist="38100" dir="2700000" algn="tl">
                    <a:srgbClr val="000000">
                      <a:alpha val="43137"/>
                    </a:srgbClr>
                  </a:outerShdw>
                </a:effectLst>
                <a:latin typeface="Imprint MT Shadow" pitchFamily="82" charset="0"/>
              </a:rPr>
              <a:t> -  SK </a:t>
            </a:r>
            <a:r>
              <a:rPr lang="cs-CZ" sz="2600" dirty="0" err="1" smtClean="0">
                <a:solidFill>
                  <a:srgbClr val="3333FF"/>
                </a:solidFill>
                <a:effectLst>
                  <a:outerShdw blurRad="38100" dist="38100" dir="2700000" algn="tl">
                    <a:srgbClr val="000000">
                      <a:alpha val="43137"/>
                    </a:srgbClr>
                  </a:outerShdw>
                </a:effectLst>
                <a:latin typeface="Imprint MT Shadow" pitchFamily="82" charset="0"/>
              </a:rPr>
              <a:t>Š</a:t>
            </a:r>
            <a:r>
              <a:rPr lang="cs-CZ" sz="2600" dirty="0" err="1" smtClean="0">
                <a:solidFill>
                  <a:srgbClr val="3333FF"/>
                </a:solidFill>
                <a:latin typeface="Imprint MT Shadow" pitchFamily="82" charset="0"/>
              </a:rPr>
              <a:t>tětí</a:t>
            </a:r>
            <a:endParaRPr lang="cs-CZ" sz="2600" dirty="0" smtClean="0">
              <a:solidFill>
                <a:srgbClr val="3333FF"/>
              </a:solidFill>
              <a:latin typeface="Imprint MT Shadow" pitchFamily="82" charset="0"/>
            </a:endParaRPr>
          </a:p>
          <a:p>
            <a:pPr algn="ctr"/>
            <a:r>
              <a:rPr lang="cs-CZ" sz="2800" dirty="0" smtClean="0">
                <a:latin typeface="Arial" pitchFamily="34" charset="0"/>
                <a:cs typeface="Arial" pitchFamily="34" charset="0"/>
              </a:rPr>
              <a:t>neděle  21.9.2014  16:30 </a:t>
            </a:r>
            <a:r>
              <a:rPr lang="cs-CZ" sz="2800" dirty="0" smtClean="0"/>
              <a:t> odjezd autobuse 13:30</a:t>
            </a:r>
          </a:p>
          <a:p>
            <a:pPr algn="ctr"/>
            <a:endParaRPr lang="cs-CZ" sz="2800" dirty="0" smtClean="0"/>
          </a:p>
          <a:p>
            <a:pPr algn="ctr"/>
            <a:endParaRPr lang="cs-CZ" sz="2600" dirty="0" smtClean="0"/>
          </a:p>
          <a:p>
            <a:pPr algn="ctr"/>
            <a:endParaRPr lang="cs-CZ" sz="2600" dirty="0" smtClean="0"/>
          </a:p>
          <a:p>
            <a:pPr algn="ctr"/>
            <a:r>
              <a:rPr lang="cs-CZ" sz="2800" dirty="0" smtClean="0">
                <a:solidFill>
                  <a:srgbClr val="FF0000"/>
                </a:solidFill>
                <a:effectLst>
                  <a:outerShdw blurRad="38100" dist="38100" dir="2700000" algn="tl">
                    <a:srgbClr val="000000">
                      <a:alpha val="43137"/>
                    </a:srgbClr>
                  </a:outerShdw>
                </a:effectLst>
                <a:latin typeface="Imprint MT Shadow" pitchFamily="82" charset="0"/>
              </a:rPr>
              <a:t>SK Hrobce – SK </a:t>
            </a:r>
            <a:r>
              <a:rPr lang="cs-CZ" sz="2800" dirty="0" err="1" smtClean="0">
                <a:solidFill>
                  <a:srgbClr val="FF0000"/>
                </a:solidFill>
                <a:effectLst>
                  <a:outerShdw blurRad="38100" dist="38100" dir="2700000" algn="tl">
                    <a:srgbClr val="000000">
                      <a:alpha val="43137"/>
                    </a:srgbClr>
                  </a:outerShdw>
                </a:effectLst>
                <a:latin typeface="Imprint MT Shadow" pitchFamily="82" charset="0"/>
              </a:rPr>
              <a:t>Štětí</a:t>
            </a:r>
            <a:endParaRPr lang="cs-CZ" sz="2800" dirty="0" smtClean="0">
              <a:solidFill>
                <a:srgbClr val="FF0000"/>
              </a:solidFill>
              <a:effectLst>
                <a:outerShdw blurRad="38100" dist="38100" dir="2700000" algn="tl">
                  <a:srgbClr val="000000">
                    <a:alpha val="43137"/>
                  </a:srgbClr>
                </a:outerShdw>
              </a:effectLst>
              <a:latin typeface="Imprint MT Shadow" pitchFamily="82" charset="0"/>
            </a:endParaRPr>
          </a:p>
          <a:p>
            <a:pPr algn="ctr"/>
            <a:r>
              <a:rPr lang="cs-CZ" sz="2800" dirty="0" smtClean="0">
                <a:latin typeface="Arial" pitchFamily="34" charset="0"/>
                <a:cs typeface="Arial" pitchFamily="34" charset="0"/>
              </a:rPr>
              <a:t>Sobota 27.9.2014  10:15</a:t>
            </a:r>
          </a:p>
          <a:p>
            <a:pPr algn="ctr"/>
            <a:endParaRPr lang="cs-CZ" sz="2800" dirty="0" smtClean="0">
              <a:latin typeface="Arial" pitchFamily="34" charset="0"/>
              <a:cs typeface="Arial" pitchFamily="34" charset="0"/>
            </a:endParaRPr>
          </a:p>
          <a:p>
            <a:pPr algn="ctr"/>
            <a:endParaRPr lang="cs-CZ" sz="2800" dirty="0" smtClean="0">
              <a:latin typeface="Arial" pitchFamily="34" charset="0"/>
              <a:cs typeface="Arial" pitchFamily="34" charset="0"/>
            </a:endParaRPr>
          </a:p>
          <a:p>
            <a:pPr algn="ctr"/>
            <a:endParaRPr lang="cs-CZ" dirty="0">
              <a:latin typeface="Arial" pitchFamily="34" charset="0"/>
              <a:cs typeface="Arial" pitchFamily="34" charset="0"/>
            </a:endParaRPr>
          </a:p>
        </p:txBody>
      </p:sp>
      <p:pic>
        <p:nvPicPr>
          <p:cNvPr id="53249" name="Picture 1"/>
          <p:cNvPicPr>
            <a:picLocks noChangeAspect="1" noChangeArrowheads="1"/>
          </p:cNvPicPr>
          <p:nvPr/>
        </p:nvPicPr>
        <p:blipFill>
          <a:blip r:embed="rId4" cstate="print"/>
          <a:srcRect/>
          <a:stretch>
            <a:fillRect/>
          </a:stretch>
        </p:blipFill>
        <p:spPr bwMode="auto">
          <a:xfrm>
            <a:off x="6223620" y="3835524"/>
            <a:ext cx="936104" cy="936104"/>
          </a:xfrm>
          <a:prstGeom prst="rect">
            <a:avLst/>
          </a:prstGeom>
          <a:noFill/>
          <a:ln w="9525">
            <a:noFill/>
            <a:miter lim="800000"/>
            <a:headEnd/>
            <a:tailEnd/>
          </a:ln>
        </p:spPr>
      </p:pic>
      <p:pic>
        <p:nvPicPr>
          <p:cNvPr id="53251" name="Picture 3"/>
          <p:cNvPicPr>
            <a:picLocks noChangeAspect="1" noChangeArrowheads="1"/>
          </p:cNvPicPr>
          <p:nvPr/>
        </p:nvPicPr>
        <p:blipFill>
          <a:blip r:embed="rId5" cstate="print"/>
          <a:srcRect/>
          <a:stretch>
            <a:fillRect/>
          </a:stretch>
        </p:blipFill>
        <p:spPr bwMode="auto">
          <a:xfrm>
            <a:off x="7015708" y="5923756"/>
            <a:ext cx="1152128" cy="936104"/>
          </a:xfrm>
          <a:prstGeom prst="rect">
            <a:avLst/>
          </a:prstGeom>
          <a:noFill/>
          <a:ln w="9525">
            <a:noFill/>
            <a:miter lim="800000"/>
            <a:headEnd/>
            <a:tailEnd/>
          </a:ln>
        </p:spPr>
      </p:pic>
      <p:pic>
        <p:nvPicPr>
          <p:cNvPr id="53252" name="Picture 4"/>
          <p:cNvPicPr>
            <a:picLocks noChangeAspect="1" noChangeArrowheads="1"/>
          </p:cNvPicPr>
          <p:nvPr/>
        </p:nvPicPr>
        <p:blipFill>
          <a:blip r:embed="rId6" cstate="print"/>
          <a:srcRect/>
          <a:stretch>
            <a:fillRect/>
          </a:stretch>
        </p:blipFill>
        <p:spPr bwMode="auto">
          <a:xfrm>
            <a:off x="8167836" y="3979540"/>
            <a:ext cx="1539825" cy="761058"/>
          </a:xfrm>
          <a:prstGeom prst="rect">
            <a:avLst/>
          </a:prstGeom>
          <a:noFill/>
          <a:ln w="9525">
            <a:noFill/>
            <a:miter lim="800000"/>
            <a:headEnd/>
            <a:tailEnd/>
          </a:ln>
        </p:spPr>
      </p:pic>
      <p:sp>
        <p:nvSpPr>
          <p:cNvPr id="10" name="TextovéPole 9"/>
          <p:cNvSpPr txBox="1"/>
          <p:nvPr/>
        </p:nvSpPr>
        <p:spPr>
          <a:xfrm>
            <a:off x="8599884" y="4411588"/>
            <a:ext cx="777777" cy="276999"/>
          </a:xfrm>
          <a:prstGeom prst="rect">
            <a:avLst/>
          </a:prstGeom>
          <a:noFill/>
        </p:spPr>
        <p:txBody>
          <a:bodyPr wrap="none" rtlCol="0">
            <a:spAutoFit/>
          </a:bodyPr>
          <a:lstStyle/>
          <a:p>
            <a:r>
              <a:rPr lang="cs-CZ" dirty="0" smtClean="0"/>
              <a:t>SK </a:t>
            </a:r>
            <a:r>
              <a:rPr lang="cs-CZ" dirty="0" err="1" smtClean="0"/>
              <a:t>Štětí</a:t>
            </a:r>
            <a:endParaRPr lang="cs-CZ" dirty="0"/>
          </a:p>
        </p:txBody>
      </p:sp>
      <p:sp>
        <p:nvSpPr>
          <p:cNvPr id="13" name="TextovéPole 12"/>
          <p:cNvSpPr txBox="1"/>
          <p:nvPr/>
        </p:nvSpPr>
        <p:spPr>
          <a:xfrm>
            <a:off x="246956" y="163116"/>
            <a:ext cx="4536504" cy="2800767"/>
          </a:xfrm>
          <a:prstGeom prst="rect">
            <a:avLst/>
          </a:prstGeom>
          <a:blipFill dpi="0" rotWithShape="1">
            <a:blip r:embed="rId7" cstate="print">
              <a:alphaModFix amt="42000"/>
            </a:blip>
            <a:srcRect/>
            <a:stretch>
              <a:fillRect/>
            </a:stretch>
          </a:blipFill>
        </p:spPr>
        <p:txBody>
          <a:bodyPr wrap="square" rtlCol="0">
            <a:spAutoFit/>
          </a:bodyPr>
          <a:lstStyle/>
          <a:p>
            <a:pPr algn="ctr"/>
            <a:r>
              <a:rPr lang="cs-CZ" sz="2400" dirty="0" smtClean="0">
                <a:solidFill>
                  <a:schemeClr val="accent1">
                    <a:lumMod val="50000"/>
                  </a:schemeClr>
                </a:solidFill>
                <a:effectLst>
                  <a:outerShdw blurRad="38100" dist="38100" dir="2700000" algn="tl">
                    <a:srgbClr val="000000">
                      <a:alpha val="43137"/>
                    </a:srgbClr>
                  </a:outerShdw>
                </a:effectLst>
                <a:latin typeface="Comic Sans MS" pitchFamily="66" charset="0"/>
              </a:rPr>
              <a:t>Jestli nám v poslední době dělá někdo radost, tak to jsou </a:t>
            </a:r>
            <a:r>
              <a:rPr lang="cs-CZ" sz="3200" dirty="0" smtClean="0">
                <a:solidFill>
                  <a:schemeClr val="accent1">
                    <a:lumMod val="50000"/>
                  </a:schemeClr>
                </a:solidFill>
                <a:effectLst>
                  <a:outerShdw blurRad="38100" dist="38100" dir="2700000" algn="tl">
                    <a:srgbClr val="000000">
                      <a:alpha val="43137"/>
                    </a:srgbClr>
                  </a:outerShdw>
                </a:effectLst>
                <a:latin typeface="Comic Sans MS" pitchFamily="66" charset="0"/>
              </a:rPr>
              <a:t>dorostenci</a:t>
            </a:r>
            <a:r>
              <a:rPr lang="cs-CZ" sz="2400" dirty="0" smtClean="0">
                <a:solidFill>
                  <a:schemeClr val="accent1">
                    <a:lumMod val="50000"/>
                  </a:schemeClr>
                </a:solidFill>
                <a:effectLst>
                  <a:outerShdw blurRad="38100" dist="38100" dir="2700000" algn="tl">
                    <a:srgbClr val="000000">
                      <a:alpha val="43137"/>
                    </a:srgbClr>
                  </a:outerShdw>
                </a:effectLst>
                <a:latin typeface="Comic Sans MS" pitchFamily="66" charset="0"/>
              </a:rPr>
              <a:t>. Po 3 kolech nepoznali hořkost porážky a díky dobrému skóre jsou na čele tabulky I.A Třídy</a:t>
            </a:r>
            <a:endParaRPr lang="cs-CZ" sz="2400" dirty="0">
              <a:solidFill>
                <a:schemeClr val="accent1">
                  <a:lumMod val="50000"/>
                </a:schemeClr>
              </a:solidFill>
              <a:effectLst>
                <a:outerShdw blurRad="38100" dist="38100" dir="2700000" algn="tl">
                  <a:srgbClr val="000000">
                    <a:alpha val="43137"/>
                  </a:srgbClr>
                </a:outerShdw>
              </a:effectLst>
              <a:latin typeface="Comic Sans MS" pitchFamily="66" charset="0"/>
            </a:endParaRPr>
          </a:p>
        </p:txBody>
      </p:sp>
      <p:graphicFrame>
        <p:nvGraphicFramePr>
          <p:cNvPr id="14" name="Tabulka 13"/>
          <p:cNvGraphicFramePr>
            <a:graphicFrameLocks noGrp="1"/>
          </p:cNvGraphicFramePr>
          <p:nvPr/>
        </p:nvGraphicFramePr>
        <p:xfrm>
          <a:off x="246956" y="3043436"/>
          <a:ext cx="4521200" cy="2563738"/>
        </p:xfrm>
        <a:graphic>
          <a:graphicData uri="http://schemas.openxmlformats.org/drawingml/2006/table">
            <a:tbl>
              <a:tblPr/>
              <a:tblGrid>
                <a:gridCol w="6096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254000">
                  <a:extLst>
                    <a:ext uri="{9D8B030D-6E8A-4147-A177-3AD203B41FA5}">
                      <a16:colId xmlns:a16="http://schemas.microsoft.com/office/drawing/2014/main" val="20002"/>
                    </a:ext>
                  </a:extLst>
                </a:gridCol>
                <a:gridCol w="254000">
                  <a:extLst>
                    <a:ext uri="{9D8B030D-6E8A-4147-A177-3AD203B41FA5}">
                      <a16:colId xmlns:a16="http://schemas.microsoft.com/office/drawing/2014/main" val="20003"/>
                    </a:ext>
                  </a:extLst>
                </a:gridCol>
                <a:gridCol w="254000">
                  <a:extLst>
                    <a:ext uri="{9D8B030D-6E8A-4147-A177-3AD203B41FA5}">
                      <a16:colId xmlns:a16="http://schemas.microsoft.com/office/drawing/2014/main" val="20004"/>
                    </a:ext>
                  </a:extLst>
                </a:gridCol>
                <a:gridCol w="254000">
                  <a:extLst>
                    <a:ext uri="{9D8B030D-6E8A-4147-A177-3AD203B41FA5}">
                      <a16:colId xmlns:a16="http://schemas.microsoft.com/office/drawing/2014/main" val="20005"/>
                    </a:ext>
                  </a:extLst>
                </a:gridCol>
                <a:gridCol w="2540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584200">
                  <a:extLst>
                    <a:ext uri="{9D8B030D-6E8A-4147-A177-3AD203B41FA5}">
                      <a16:colId xmlns:a16="http://schemas.microsoft.com/office/drawing/2014/main" val="20008"/>
                    </a:ext>
                  </a:extLst>
                </a:gridCol>
              </a:tblGrid>
              <a:tr h="222301">
                <a:tc>
                  <a:txBody>
                    <a:bodyPr/>
                    <a:lstStyle/>
                    <a:p>
                      <a:pPr algn="ctr" fontAlgn="ctr"/>
                      <a:r>
                        <a:rPr lang="cs-CZ" sz="1400" b="1" i="0" u="none" strike="noStrike" dirty="0">
                          <a:solidFill>
                            <a:srgbClr val="993366"/>
                          </a:solidFill>
                          <a:latin typeface="Arial" pitchFamily="34" charset="0"/>
                          <a:cs typeface="Arial"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dirty="0">
                          <a:solidFill>
                            <a:srgbClr val="993366"/>
                          </a:solidFill>
                          <a:latin typeface="Arial" pitchFamily="34" charset="0"/>
                          <a:cs typeface="Arial" pitchFamily="34" charset="0"/>
                        </a:rPr>
                        <a:t>SK </a:t>
                      </a:r>
                      <a:r>
                        <a:rPr lang="cs-CZ" sz="1400" b="1" i="0" u="none" strike="noStrike" dirty="0" err="1">
                          <a:solidFill>
                            <a:srgbClr val="993366"/>
                          </a:solidFill>
                          <a:latin typeface="Arial" pitchFamily="34" charset="0"/>
                          <a:cs typeface="Arial" pitchFamily="34" charset="0"/>
                        </a:rPr>
                        <a:t>Štětí</a:t>
                      </a:r>
                      <a:endParaRPr lang="cs-CZ" sz="1400" b="1" i="0" u="none" strike="noStrike" dirty="0">
                        <a:solidFill>
                          <a:srgbClr val="993366"/>
                        </a:solidFill>
                        <a:latin typeface="Arial" pitchFamily="34" charset="0"/>
                        <a:cs typeface="Arial" pitchFamily="34" charset="0"/>
                      </a:endParaRP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dirty="0">
                          <a:solidFill>
                            <a:srgbClr val="993366"/>
                          </a:solidFill>
                          <a:latin typeface="Arial" pitchFamily="34" charset="0"/>
                          <a:cs typeface="Arial"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dirty="0">
                          <a:solidFill>
                            <a:srgbClr val="993366"/>
                          </a:solidFill>
                          <a:latin typeface="Arial" pitchFamily="34" charset="0"/>
                          <a:cs typeface="Arial"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dirty="0">
                          <a:solidFill>
                            <a:srgbClr val="993366"/>
                          </a:solidFill>
                          <a:latin typeface="Arial" pitchFamily="34" charset="0"/>
                          <a:cs typeface="Arial"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dirty="0">
                          <a:solidFill>
                            <a:srgbClr val="993366"/>
                          </a:solidFill>
                          <a:latin typeface="Arial" pitchFamily="34" charset="0"/>
                          <a:cs typeface="Arial"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dirty="0">
                          <a:solidFill>
                            <a:srgbClr val="993366"/>
                          </a:solidFill>
                          <a:latin typeface="Arial" pitchFamily="34" charset="0"/>
                          <a:cs typeface="Arial"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dirty="0">
                          <a:solidFill>
                            <a:srgbClr val="993366"/>
                          </a:solidFill>
                          <a:latin typeface="Arial" pitchFamily="34" charset="0"/>
                          <a:cs typeface="Arial" pitchFamily="34" charset="0"/>
                        </a:rPr>
                        <a:t>29:4</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dirty="0">
                          <a:solidFill>
                            <a:srgbClr val="993366"/>
                          </a:solidFill>
                          <a:latin typeface="Arial" pitchFamily="34" charset="0"/>
                          <a:cs typeface="Arial" pitchFamily="34" charset="0"/>
                        </a:rPr>
                        <a:t>9</a:t>
                      </a:r>
                    </a:p>
                  </a:txBody>
                  <a:tcPr marL="9525" marR="9525" marT="9525" marB="0" anchor="ctr">
                    <a:lnL>
                      <a:noFill/>
                    </a:lnL>
                    <a:lnR>
                      <a:noFill/>
                    </a:lnR>
                    <a:lnT>
                      <a:noFill/>
                    </a:lnT>
                    <a:lnB>
                      <a:noFill/>
                    </a:lnB>
                    <a:solidFill>
                      <a:srgbClr val="99FF33"/>
                    </a:solidFill>
                  </a:tcPr>
                </a:tc>
                <a:extLst>
                  <a:ext uri="{0D108BD9-81ED-4DB2-BD59-A6C34878D82A}">
                    <a16:rowId xmlns:a16="http://schemas.microsoft.com/office/drawing/2014/main" val="10000"/>
                  </a:ext>
                </a:extLst>
              </a:tr>
              <a:tr h="149072">
                <a:tc>
                  <a:txBody>
                    <a:bodyPr/>
                    <a:lstStyle/>
                    <a:p>
                      <a:pPr algn="ctr" fontAlgn="ctr"/>
                      <a:r>
                        <a:rPr lang="cs-CZ" sz="1100" b="1" i="0" u="none" strike="noStrike">
                          <a:solidFill>
                            <a:srgbClr val="000000"/>
                          </a:solidFill>
                          <a:latin typeface="Arial" pitchFamily="34" charset="0"/>
                          <a:cs typeface="Arial" pitchFamily="34" charset="0"/>
                        </a:rPr>
                        <a:t>2.</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dirty="0">
                          <a:solidFill>
                            <a:srgbClr val="000000"/>
                          </a:solidFill>
                          <a:latin typeface="Arial" pitchFamily="34" charset="0"/>
                          <a:cs typeface="Arial" pitchFamily="34" charset="0"/>
                        </a:rPr>
                        <a:t>TJ </a:t>
                      </a:r>
                      <a:r>
                        <a:rPr lang="cs-CZ" sz="1100" b="1" i="0" u="none" strike="noStrike" dirty="0" err="1">
                          <a:solidFill>
                            <a:srgbClr val="000000"/>
                          </a:solidFill>
                          <a:latin typeface="Arial" pitchFamily="34" charset="0"/>
                          <a:cs typeface="Arial" pitchFamily="34" charset="0"/>
                        </a:rPr>
                        <a:t>Mojžíř</a:t>
                      </a:r>
                      <a:endParaRPr lang="cs-CZ" sz="11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dirty="0">
                          <a:solidFill>
                            <a:srgbClr val="000000"/>
                          </a:solidFill>
                          <a:latin typeface="Arial" pitchFamily="34" charset="0"/>
                          <a:cs typeface="Arial" pitchFamily="34" charset="0"/>
                        </a:rPr>
                        <a:t>3</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3</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17:3</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9</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1"/>
                  </a:ext>
                </a:extLst>
              </a:tr>
              <a:tr h="149072">
                <a:tc>
                  <a:txBody>
                    <a:bodyPr/>
                    <a:lstStyle/>
                    <a:p>
                      <a:pPr algn="ctr" fontAlgn="ctr"/>
                      <a:r>
                        <a:rPr lang="cs-CZ" sz="1100" b="1" i="0" u="none" strike="noStrike">
                          <a:solidFill>
                            <a:srgbClr val="000000"/>
                          </a:solidFill>
                          <a:latin typeface="Arial" pitchFamily="34" charset="0"/>
                          <a:cs typeface="Arial"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dirty="0">
                          <a:solidFill>
                            <a:srgbClr val="000000"/>
                          </a:solidFill>
                          <a:latin typeface="Arial" pitchFamily="34" charset="0"/>
                          <a:cs typeface="Arial" pitchFamily="34" charset="0"/>
                        </a:rPr>
                        <a:t>SK Sokol </a:t>
                      </a:r>
                      <a:r>
                        <a:rPr lang="cs-CZ" sz="1100" b="1" i="0" u="none" strike="noStrike" dirty="0" err="1">
                          <a:solidFill>
                            <a:srgbClr val="000000"/>
                          </a:solidFill>
                          <a:latin typeface="Arial" pitchFamily="34" charset="0"/>
                          <a:cs typeface="Arial" pitchFamily="34" charset="0"/>
                        </a:rPr>
                        <a:t>Brozany</a:t>
                      </a:r>
                      <a:endParaRPr lang="cs-CZ" sz="11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dirty="0">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dirty="0">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18:5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9</a:t>
                      </a:r>
                    </a:p>
                  </a:txBody>
                  <a:tcPr marL="9525" marR="9525" marT="9525" marB="0" anchor="ctr">
                    <a:lnL>
                      <a:noFill/>
                    </a:lnL>
                    <a:lnR>
                      <a:noFill/>
                    </a:lnR>
                    <a:lnT>
                      <a:noFill/>
                    </a:lnT>
                    <a:lnB>
                      <a:noFill/>
                    </a:lnB>
                    <a:solidFill>
                      <a:srgbClr val="99FF33"/>
                    </a:solidFill>
                  </a:tcPr>
                </a:tc>
                <a:extLst>
                  <a:ext uri="{0D108BD9-81ED-4DB2-BD59-A6C34878D82A}">
                    <a16:rowId xmlns:a16="http://schemas.microsoft.com/office/drawing/2014/main" val="10002"/>
                  </a:ext>
                </a:extLst>
              </a:tr>
              <a:tr h="214873">
                <a:tc>
                  <a:txBody>
                    <a:bodyPr/>
                    <a:lstStyle/>
                    <a:p>
                      <a:pPr algn="ctr" fontAlgn="ctr"/>
                      <a:r>
                        <a:rPr lang="cs-CZ" sz="1100" b="1" i="0" u="none" strike="noStrike">
                          <a:solidFill>
                            <a:srgbClr val="000000"/>
                          </a:solidFill>
                          <a:latin typeface="Arial" pitchFamily="34" charset="0"/>
                          <a:cs typeface="Arial" pitchFamily="34" charset="0"/>
                        </a:rPr>
                        <a:t>4.</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SK Velký Šenov</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3</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3</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dirty="0">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dirty="0">
                          <a:solidFill>
                            <a:srgbClr val="000000"/>
                          </a:solidFill>
                          <a:latin typeface="Arial" pitchFamily="34" charset="0"/>
                          <a:cs typeface="Arial" pitchFamily="34" charset="0"/>
                        </a:rPr>
                        <a:t>18:10</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9</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3"/>
                  </a:ext>
                </a:extLst>
              </a:tr>
              <a:tr h="149072">
                <a:tc>
                  <a:txBody>
                    <a:bodyPr/>
                    <a:lstStyle/>
                    <a:p>
                      <a:pPr algn="ctr" fontAlgn="ctr"/>
                      <a:r>
                        <a:rPr lang="cs-CZ" sz="1100" b="1" i="0" u="none" strike="noStrike">
                          <a:solidFill>
                            <a:srgbClr val="000000"/>
                          </a:solidFill>
                          <a:latin typeface="Arial" pitchFamily="34" charset="0"/>
                          <a:cs typeface="Arial"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TJ Svádov-Olšinky</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dirty="0">
                          <a:solidFill>
                            <a:srgbClr val="000000"/>
                          </a:solidFill>
                          <a:latin typeface="Arial" pitchFamily="34" charset="0"/>
                          <a:cs typeface="Arial" pitchFamily="34" charset="0"/>
                        </a:rPr>
                        <a:t>23:6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6</a:t>
                      </a:r>
                    </a:p>
                  </a:txBody>
                  <a:tcPr marL="9525" marR="9525" marT="9525" marB="0" anchor="ctr">
                    <a:lnL>
                      <a:noFill/>
                    </a:lnL>
                    <a:lnR>
                      <a:noFill/>
                    </a:lnR>
                    <a:lnT>
                      <a:noFill/>
                    </a:lnT>
                    <a:lnB>
                      <a:noFill/>
                    </a:lnB>
                    <a:solidFill>
                      <a:srgbClr val="99FF33"/>
                    </a:solidFill>
                  </a:tcPr>
                </a:tc>
                <a:extLst>
                  <a:ext uri="{0D108BD9-81ED-4DB2-BD59-A6C34878D82A}">
                    <a16:rowId xmlns:a16="http://schemas.microsoft.com/office/drawing/2014/main" val="10004"/>
                  </a:ext>
                </a:extLst>
              </a:tr>
              <a:tr h="149072">
                <a:tc>
                  <a:txBody>
                    <a:bodyPr/>
                    <a:lstStyle/>
                    <a:p>
                      <a:pPr algn="ctr" fontAlgn="ctr"/>
                      <a:r>
                        <a:rPr lang="cs-CZ" sz="1100" b="1" i="0" u="none" strike="noStrike">
                          <a:solidFill>
                            <a:srgbClr val="000000"/>
                          </a:solidFill>
                          <a:latin typeface="Arial" pitchFamily="34" charset="0"/>
                          <a:cs typeface="Arial" pitchFamily="34" charset="0"/>
                        </a:rPr>
                        <a:t>6.</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ASK Lovosice</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3</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1</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2</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dirty="0">
                          <a:solidFill>
                            <a:srgbClr val="000000"/>
                          </a:solidFill>
                          <a:latin typeface="Arial" pitchFamily="34" charset="0"/>
                          <a:cs typeface="Arial" pitchFamily="34" charset="0"/>
                        </a:rPr>
                        <a:t>15:11</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3</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5"/>
                  </a:ext>
                </a:extLst>
              </a:tr>
              <a:tr h="149072">
                <a:tc>
                  <a:txBody>
                    <a:bodyPr/>
                    <a:lstStyle/>
                    <a:p>
                      <a:pPr algn="ctr" fontAlgn="ctr"/>
                      <a:r>
                        <a:rPr lang="cs-CZ" sz="1100" b="1" i="0" u="none" strike="noStrike">
                          <a:solidFill>
                            <a:srgbClr val="000000"/>
                          </a:solidFill>
                          <a:latin typeface="Arial" pitchFamily="34" charset="0"/>
                          <a:cs typeface="Arial"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MSK Benešov n.Pl.</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6:9</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dirty="0">
                          <a:solidFill>
                            <a:srgbClr val="000000"/>
                          </a:solidFill>
                          <a:latin typeface="Arial" pitchFamily="34" charset="0"/>
                          <a:cs typeface="Arial" pitchFamily="34" charset="0"/>
                        </a:rPr>
                        <a:t>3</a:t>
                      </a:r>
                    </a:p>
                  </a:txBody>
                  <a:tcPr marL="9525" marR="9525" marT="9525" marB="0" anchor="ctr">
                    <a:lnL>
                      <a:noFill/>
                    </a:lnL>
                    <a:lnR>
                      <a:noFill/>
                    </a:lnR>
                    <a:lnT>
                      <a:noFill/>
                    </a:lnT>
                    <a:lnB>
                      <a:noFill/>
                    </a:lnB>
                    <a:solidFill>
                      <a:srgbClr val="99FF33"/>
                    </a:solidFill>
                  </a:tcPr>
                </a:tc>
                <a:extLst>
                  <a:ext uri="{0D108BD9-81ED-4DB2-BD59-A6C34878D82A}">
                    <a16:rowId xmlns:a16="http://schemas.microsoft.com/office/drawing/2014/main" val="10006"/>
                  </a:ext>
                </a:extLst>
              </a:tr>
              <a:tr h="149072">
                <a:tc>
                  <a:txBody>
                    <a:bodyPr/>
                    <a:lstStyle/>
                    <a:p>
                      <a:pPr algn="ctr" fontAlgn="ctr"/>
                      <a:r>
                        <a:rPr lang="cs-CZ" sz="1100" b="1" i="0" u="none" strike="noStrike">
                          <a:solidFill>
                            <a:srgbClr val="000000"/>
                          </a:solidFill>
                          <a:latin typeface="Arial" pitchFamily="34" charset="0"/>
                          <a:cs typeface="Arial" pitchFamily="34" charset="0"/>
                        </a:rPr>
                        <a:t>8.</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SK Březiny</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3</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1</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2</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9:13</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3</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7"/>
                  </a:ext>
                </a:extLst>
              </a:tr>
              <a:tr h="149072">
                <a:tc>
                  <a:txBody>
                    <a:bodyPr/>
                    <a:lstStyle/>
                    <a:p>
                      <a:pPr algn="ctr" fontAlgn="ctr"/>
                      <a:r>
                        <a:rPr lang="cs-CZ" sz="1100" b="1" i="0" u="none" strike="noStrike">
                          <a:solidFill>
                            <a:srgbClr val="000000"/>
                          </a:solidFill>
                          <a:latin typeface="Arial" pitchFamily="34" charset="0"/>
                          <a:cs typeface="Arial"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FK Novosedlice</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8:16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dirty="0">
                          <a:solidFill>
                            <a:srgbClr val="000000"/>
                          </a:solidFill>
                          <a:latin typeface="Arial" pitchFamily="34" charset="0"/>
                          <a:cs typeface="Arial" pitchFamily="34" charset="0"/>
                        </a:rPr>
                        <a:t>3</a:t>
                      </a:r>
                    </a:p>
                  </a:txBody>
                  <a:tcPr marL="9525" marR="9525" marT="9525" marB="0" anchor="ctr">
                    <a:lnL>
                      <a:noFill/>
                    </a:lnL>
                    <a:lnR>
                      <a:noFill/>
                    </a:lnR>
                    <a:lnT>
                      <a:noFill/>
                    </a:lnT>
                    <a:lnB>
                      <a:noFill/>
                    </a:lnB>
                    <a:solidFill>
                      <a:srgbClr val="99FF33"/>
                    </a:solidFill>
                  </a:tcPr>
                </a:tc>
                <a:extLst>
                  <a:ext uri="{0D108BD9-81ED-4DB2-BD59-A6C34878D82A}">
                    <a16:rowId xmlns:a16="http://schemas.microsoft.com/office/drawing/2014/main" val="10008"/>
                  </a:ext>
                </a:extLst>
              </a:tr>
              <a:tr h="149072">
                <a:tc>
                  <a:txBody>
                    <a:bodyPr/>
                    <a:lstStyle/>
                    <a:p>
                      <a:pPr algn="ctr" fontAlgn="ctr"/>
                      <a:r>
                        <a:rPr lang="cs-CZ" sz="1100" b="1" i="0" u="none" strike="noStrike">
                          <a:solidFill>
                            <a:srgbClr val="000000"/>
                          </a:solidFill>
                          <a:latin typeface="Arial" pitchFamily="34" charset="0"/>
                          <a:cs typeface="Arial" pitchFamily="34" charset="0"/>
                        </a:rPr>
                        <a:t>10.</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TJ Chlumec</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3</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1</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2</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10:19</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dirty="0">
                          <a:solidFill>
                            <a:srgbClr val="000000"/>
                          </a:solidFill>
                          <a:latin typeface="Arial" pitchFamily="34" charset="0"/>
                          <a:cs typeface="Arial" pitchFamily="34" charset="0"/>
                        </a:rPr>
                        <a:t>3</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9"/>
                  </a:ext>
                </a:extLst>
              </a:tr>
              <a:tr h="149072">
                <a:tc>
                  <a:txBody>
                    <a:bodyPr/>
                    <a:lstStyle/>
                    <a:p>
                      <a:pPr algn="ctr" fontAlgn="ctr"/>
                      <a:r>
                        <a:rPr lang="cs-CZ" sz="1100" b="1" i="0" u="none" strike="noStrike">
                          <a:solidFill>
                            <a:srgbClr val="000000"/>
                          </a:solidFill>
                          <a:latin typeface="Arial" pitchFamily="34" charset="0"/>
                          <a:cs typeface="Arial"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dirty="0">
                          <a:solidFill>
                            <a:srgbClr val="000000"/>
                          </a:solidFill>
                          <a:latin typeface="Arial" pitchFamily="34" charset="0"/>
                          <a:cs typeface="Arial" pitchFamily="34" charset="0"/>
                        </a:rPr>
                        <a:t>Sokol MŠENÉ Lázně</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11:22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dirty="0">
                          <a:solidFill>
                            <a:srgbClr val="000000"/>
                          </a:solidFill>
                          <a:latin typeface="Arial" pitchFamily="34" charset="0"/>
                          <a:cs typeface="Arial" pitchFamily="34" charset="0"/>
                        </a:rPr>
                        <a:t>3</a:t>
                      </a:r>
                    </a:p>
                  </a:txBody>
                  <a:tcPr marL="9525" marR="9525" marT="9525" marB="0" anchor="ctr">
                    <a:lnL>
                      <a:noFill/>
                    </a:lnL>
                    <a:lnR>
                      <a:noFill/>
                    </a:lnR>
                    <a:lnT>
                      <a:noFill/>
                    </a:lnT>
                    <a:lnB>
                      <a:noFill/>
                    </a:lnB>
                    <a:solidFill>
                      <a:srgbClr val="99FF33"/>
                    </a:solidFill>
                  </a:tcPr>
                </a:tc>
                <a:extLst>
                  <a:ext uri="{0D108BD9-81ED-4DB2-BD59-A6C34878D82A}">
                    <a16:rowId xmlns:a16="http://schemas.microsoft.com/office/drawing/2014/main" val="10010"/>
                  </a:ext>
                </a:extLst>
              </a:tr>
              <a:tr h="149072">
                <a:tc>
                  <a:txBody>
                    <a:bodyPr/>
                    <a:lstStyle/>
                    <a:p>
                      <a:pPr algn="ctr" fontAlgn="ctr"/>
                      <a:r>
                        <a:rPr lang="cs-CZ" sz="1100" b="1" i="0" u="none" strike="noStrike">
                          <a:solidFill>
                            <a:srgbClr val="000000"/>
                          </a:solidFill>
                          <a:latin typeface="Arial" pitchFamily="34" charset="0"/>
                          <a:cs typeface="Arial" pitchFamily="34" charset="0"/>
                        </a:rPr>
                        <a:t>12.</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FK Jílové</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3</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3</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8:16</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dirty="0">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11"/>
                  </a:ext>
                </a:extLst>
              </a:tr>
              <a:tr h="149072">
                <a:tc>
                  <a:txBody>
                    <a:bodyPr/>
                    <a:lstStyle/>
                    <a:p>
                      <a:pPr algn="ctr" fontAlgn="ctr"/>
                      <a:r>
                        <a:rPr lang="cs-CZ" sz="1100" b="1" i="0" u="none" strike="noStrike">
                          <a:solidFill>
                            <a:srgbClr val="000000"/>
                          </a:solidFill>
                          <a:latin typeface="Arial" pitchFamily="34" charset="0"/>
                          <a:cs typeface="Arial" pitchFamily="34" charset="0"/>
                        </a:rPr>
                        <a:t>13.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TJ Skorotice</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pitchFamily="34" charset="0"/>
                          <a:cs typeface="Arial" pitchFamily="34" charset="0"/>
                        </a:rPr>
                        <a:t>5:21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dirty="0">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99FF33"/>
                    </a:solidFill>
                  </a:tcPr>
                </a:tc>
                <a:extLst>
                  <a:ext uri="{0D108BD9-81ED-4DB2-BD59-A6C34878D82A}">
                    <a16:rowId xmlns:a16="http://schemas.microsoft.com/office/drawing/2014/main" val="10012"/>
                  </a:ext>
                </a:extLst>
              </a:tr>
              <a:tr h="149072">
                <a:tc>
                  <a:txBody>
                    <a:bodyPr/>
                    <a:lstStyle/>
                    <a:p>
                      <a:pPr algn="ctr" fontAlgn="ctr"/>
                      <a:r>
                        <a:rPr lang="cs-CZ" sz="1100" b="1" i="0" u="none" strike="noStrike">
                          <a:solidFill>
                            <a:srgbClr val="000000"/>
                          </a:solidFill>
                          <a:latin typeface="Arial" pitchFamily="34" charset="0"/>
                          <a:cs typeface="Arial" pitchFamily="34" charset="0"/>
                        </a:rPr>
                        <a:t>14.</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dirty="0" err="1">
                          <a:solidFill>
                            <a:srgbClr val="000000"/>
                          </a:solidFill>
                          <a:latin typeface="Arial" pitchFamily="34" charset="0"/>
                          <a:cs typeface="Arial" pitchFamily="34" charset="0"/>
                        </a:rPr>
                        <a:t>Boeltice</a:t>
                      </a:r>
                      <a:r>
                        <a:rPr lang="cs-CZ" sz="1100" b="1" i="0" u="none" strike="noStrike" dirty="0">
                          <a:solidFill>
                            <a:srgbClr val="000000"/>
                          </a:solidFill>
                          <a:latin typeface="Arial" pitchFamily="34" charset="0"/>
                          <a:cs typeface="Arial" pitchFamily="34" charset="0"/>
                        </a:rPr>
                        <a:t>/Modrá</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3</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3</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pitchFamily="34" charset="0"/>
                          <a:cs typeface="Arial" pitchFamily="34" charset="0"/>
                        </a:rPr>
                        <a:t>5:27</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dirty="0">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13"/>
                  </a:ext>
                </a:extLst>
              </a:tr>
            </a:tbl>
          </a:graphicData>
        </a:graphic>
      </p:graphicFrame>
      <p:graphicFrame>
        <p:nvGraphicFramePr>
          <p:cNvPr id="15" name="Tabulka 14"/>
          <p:cNvGraphicFramePr>
            <a:graphicFrameLocks noGrp="1"/>
          </p:cNvGraphicFramePr>
          <p:nvPr/>
        </p:nvGraphicFramePr>
        <p:xfrm>
          <a:off x="174948" y="6283796"/>
          <a:ext cx="4608512" cy="727710"/>
        </p:xfrm>
        <a:graphic>
          <a:graphicData uri="http://schemas.openxmlformats.org/drawingml/2006/table">
            <a:tbl>
              <a:tblPr/>
              <a:tblGrid>
                <a:gridCol w="763267">
                  <a:extLst>
                    <a:ext uri="{9D8B030D-6E8A-4147-A177-3AD203B41FA5}">
                      <a16:colId xmlns:a16="http://schemas.microsoft.com/office/drawing/2014/main" val="20000"/>
                    </a:ext>
                  </a:extLst>
                </a:gridCol>
                <a:gridCol w="442347">
                  <a:extLst>
                    <a:ext uri="{9D8B030D-6E8A-4147-A177-3AD203B41FA5}">
                      <a16:colId xmlns:a16="http://schemas.microsoft.com/office/drawing/2014/main" val="20001"/>
                    </a:ext>
                  </a:extLst>
                </a:gridCol>
                <a:gridCol w="427892">
                  <a:extLst>
                    <a:ext uri="{9D8B030D-6E8A-4147-A177-3AD203B41FA5}">
                      <a16:colId xmlns:a16="http://schemas.microsoft.com/office/drawing/2014/main" val="20002"/>
                    </a:ext>
                  </a:extLst>
                </a:gridCol>
                <a:gridCol w="1587248">
                  <a:extLst>
                    <a:ext uri="{9D8B030D-6E8A-4147-A177-3AD203B41FA5}">
                      <a16:colId xmlns:a16="http://schemas.microsoft.com/office/drawing/2014/main" val="20003"/>
                    </a:ext>
                  </a:extLst>
                </a:gridCol>
                <a:gridCol w="1387758">
                  <a:extLst>
                    <a:ext uri="{9D8B030D-6E8A-4147-A177-3AD203B41FA5}">
                      <a16:colId xmlns:a16="http://schemas.microsoft.com/office/drawing/2014/main" val="20004"/>
                    </a:ext>
                  </a:extLst>
                </a:gridCol>
              </a:tblGrid>
              <a:tr h="371475">
                <a:tc>
                  <a:txBody>
                    <a:bodyPr/>
                    <a:lstStyle/>
                    <a:p>
                      <a:pPr algn="ctr" fontAlgn="ctr"/>
                      <a:r>
                        <a:rPr lang="cs-CZ" sz="1100" b="1" i="0" u="none" strike="noStrike" dirty="0">
                          <a:solidFill>
                            <a:srgbClr val="000000"/>
                          </a:solidFill>
                          <a:latin typeface="Arial"/>
                        </a:rPr>
                        <a:t>14.9.2014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Calibri"/>
                        </a:rPr>
                        <a:t>neděle</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Arial"/>
                        </a:rPr>
                        <a:t>10:30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Arial"/>
                        </a:rPr>
                        <a:t>FC Jiskra Modrá/</a:t>
                      </a:r>
                      <a:r>
                        <a:rPr lang="cs-CZ" sz="1200" b="1" i="0" u="none" strike="noStrike" dirty="0" err="1">
                          <a:solidFill>
                            <a:srgbClr val="000000"/>
                          </a:solidFill>
                          <a:latin typeface="Arial"/>
                        </a:rPr>
                        <a:t>Boletice</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SK Štětí</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0"/>
                  </a:ext>
                </a:extLst>
              </a:tr>
              <a:tr h="352425">
                <a:tc>
                  <a:txBody>
                    <a:bodyPr/>
                    <a:lstStyle/>
                    <a:p>
                      <a:pPr algn="ctr" fontAlgn="ctr"/>
                      <a:r>
                        <a:rPr lang="cs-CZ" sz="1100" b="1" i="0" u="none" strike="noStrike">
                          <a:solidFill>
                            <a:srgbClr val="000000"/>
                          </a:solidFill>
                          <a:latin typeface="Arial"/>
                        </a:rPr>
                        <a:t>20.9.2014</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dirty="0">
                          <a:solidFill>
                            <a:srgbClr val="000000"/>
                          </a:solidFill>
                          <a:latin typeface="Calibri"/>
                        </a:rPr>
                        <a:t>sobota</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latin typeface="Arial"/>
                        </a:rPr>
                        <a:t>10:15</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latin typeface="Arial"/>
                        </a:rPr>
                        <a:t>SK </a:t>
                      </a:r>
                      <a:r>
                        <a:rPr lang="cs-CZ" sz="1200" b="1" i="0" u="none" strike="noStrike" dirty="0" err="1">
                          <a:solidFill>
                            <a:srgbClr val="000000"/>
                          </a:solidFill>
                          <a:latin typeface="Arial"/>
                        </a:rPr>
                        <a:t>Štětí</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latin typeface="Arial"/>
                        </a:rPr>
                        <a:t>SK Sokol </a:t>
                      </a:r>
                      <a:r>
                        <a:rPr lang="cs-CZ" sz="1200" b="1" i="0" u="none" strike="noStrike" dirty="0" err="1">
                          <a:solidFill>
                            <a:srgbClr val="000000"/>
                          </a:solidFill>
                          <a:latin typeface="Arial"/>
                        </a:rPr>
                        <a:t>Brozany</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1"/>
                  </a:ext>
                </a:extLst>
              </a:tr>
            </a:tbl>
          </a:graphicData>
        </a:graphic>
      </p:graphicFrame>
      <p:sp>
        <p:nvSpPr>
          <p:cNvPr id="16" name="Obdélník 15"/>
          <p:cNvSpPr/>
          <p:nvPr/>
        </p:nvSpPr>
        <p:spPr>
          <a:xfrm>
            <a:off x="246956" y="5707732"/>
            <a:ext cx="4536504" cy="461665"/>
          </a:xfrm>
          <a:prstGeom prst="rect">
            <a:avLst/>
          </a:prstGeom>
          <a:blipFill>
            <a:blip r:embed="rId8" cstate="print"/>
            <a:tile tx="0" ty="0" sx="100000" sy="100000" flip="none" algn="tl"/>
          </a:blipFill>
        </p:spPr>
        <p:txBody>
          <a:bodyPr wrap="square" lIns="91440" tIns="45720" rIns="91440" bIns="45720">
            <a:spAutoFit/>
          </a:bodyPr>
          <a:lstStyle/>
          <a:p>
            <a:pPr algn="ctr"/>
            <a:r>
              <a:rPr lang="cs-CZ" sz="2400" b="1" cap="none" spc="0" dirty="0" smtClean="0">
                <a:ln w="18000">
                  <a:solidFill>
                    <a:schemeClr val="accent2">
                      <a:satMod val="140000"/>
                    </a:schemeClr>
                  </a:solidFill>
                  <a:prstDash val="solid"/>
                  <a:miter lim="800000"/>
                </a:ln>
                <a:solidFill>
                  <a:schemeClr val="accent5">
                    <a:lumMod val="75000"/>
                  </a:schemeClr>
                </a:solidFill>
                <a:effectLst>
                  <a:outerShdw blurRad="25500" dist="23000" dir="7020000" algn="tl">
                    <a:srgbClr val="000000">
                      <a:alpha val="50000"/>
                    </a:srgbClr>
                  </a:outerShdw>
                </a:effectLst>
              </a:rPr>
              <a:t>Pozvánka</a:t>
            </a:r>
            <a:endParaRPr lang="cs-CZ" sz="2400" b="1" cap="none" spc="0" dirty="0">
              <a:ln w="18000">
                <a:solidFill>
                  <a:schemeClr val="accent2">
                    <a:satMod val="140000"/>
                  </a:schemeClr>
                </a:solidFill>
                <a:prstDash val="solid"/>
                <a:miter lim="800000"/>
              </a:ln>
              <a:solidFill>
                <a:schemeClr val="accent5">
                  <a:lumMod val="75000"/>
                </a:schemeClr>
              </a:solidFill>
              <a:effectLst>
                <a:outerShdw blurRad="25500" dist="23000" dir="7020000" algn="tl">
                  <a:srgbClr val="000000">
                    <a:alpha val="50000"/>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ulka 5"/>
          <p:cNvGraphicFramePr>
            <a:graphicFrameLocks noGrp="1"/>
          </p:cNvGraphicFramePr>
          <p:nvPr/>
        </p:nvGraphicFramePr>
        <p:xfrm>
          <a:off x="174948" y="1747292"/>
          <a:ext cx="4536505" cy="4331568"/>
        </p:xfrm>
        <a:graphic>
          <a:graphicData uri="http://schemas.openxmlformats.org/drawingml/2006/table">
            <a:tbl>
              <a:tblPr/>
              <a:tblGrid>
                <a:gridCol w="1154023">
                  <a:extLst>
                    <a:ext uri="{9D8B030D-6E8A-4147-A177-3AD203B41FA5}">
                      <a16:colId xmlns:a16="http://schemas.microsoft.com/office/drawing/2014/main" val="20000"/>
                    </a:ext>
                  </a:extLst>
                </a:gridCol>
                <a:gridCol w="1313199">
                  <a:extLst>
                    <a:ext uri="{9D8B030D-6E8A-4147-A177-3AD203B41FA5}">
                      <a16:colId xmlns:a16="http://schemas.microsoft.com/office/drawing/2014/main" val="20001"/>
                    </a:ext>
                  </a:extLst>
                </a:gridCol>
                <a:gridCol w="1326463">
                  <a:extLst>
                    <a:ext uri="{9D8B030D-6E8A-4147-A177-3AD203B41FA5}">
                      <a16:colId xmlns:a16="http://schemas.microsoft.com/office/drawing/2014/main" val="20002"/>
                    </a:ext>
                  </a:extLst>
                </a:gridCol>
                <a:gridCol w="742820">
                  <a:extLst>
                    <a:ext uri="{9D8B030D-6E8A-4147-A177-3AD203B41FA5}">
                      <a16:colId xmlns:a16="http://schemas.microsoft.com/office/drawing/2014/main" val="20003"/>
                    </a:ext>
                  </a:extLst>
                </a:gridCol>
              </a:tblGrid>
              <a:tr h="304800">
                <a:tc gridSpan="4">
                  <a:txBody>
                    <a:bodyPr/>
                    <a:lstStyle/>
                    <a:p>
                      <a:pPr algn="ctr" fontAlgn="ctr"/>
                      <a:r>
                        <a:rPr lang="cs-CZ" sz="1800" b="1" i="0" u="none" strike="noStrike" dirty="0">
                          <a:solidFill>
                            <a:srgbClr val="153E96"/>
                          </a:solidFill>
                          <a:latin typeface="Arial"/>
                        </a:rPr>
                        <a:t>6. kolo 13.09.2014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71264">
                <a:tc>
                  <a:txBody>
                    <a:bodyPr/>
                    <a:lstStyle/>
                    <a:p>
                      <a:pPr algn="ctr" fontAlgn="ctr"/>
                      <a:r>
                        <a:rPr lang="cs-CZ" sz="1100" b="1" i="0" u="none" strike="noStrike">
                          <a:solidFill>
                            <a:srgbClr val="000000"/>
                          </a:solidFill>
                          <a:latin typeface="Arial"/>
                        </a:rPr>
                        <a:t>Hrobce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1100" b="1" i="0" u="none" strike="noStrike">
                          <a:solidFill>
                            <a:srgbClr val="000000"/>
                          </a:solidFill>
                          <a:latin typeface="Arial"/>
                        </a:rPr>
                        <a:t>Blšany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1100" b="1" i="0" u="none" strike="noStrike">
                          <a:solidFill>
                            <a:srgbClr val="000000"/>
                          </a:solidFill>
                          <a:latin typeface="Arial"/>
                        </a:rPr>
                        <a:t>13.09. 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1100" b="1" i="0" u="none" strike="noStrike">
                          <a:solidFill>
                            <a:srgbClr val="000000"/>
                          </a:solidFill>
                          <a:latin typeface="Arial"/>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01"/>
                  </a:ext>
                </a:extLst>
              </a:tr>
              <a:tr h="228600">
                <a:tc>
                  <a:txBody>
                    <a:bodyPr/>
                    <a:lstStyle/>
                    <a:p>
                      <a:pPr algn="ctr" fontAlgn="ctr"/>
                      <a:r>
                        <a:rPr lang="cs-CZ" sz="1100" b="1" i="0" u="none" strike="noStrike">
                          <a:solidFill>
                            <a:srgbClr val="000000"/>
                          </a:solidFill>
                          <a:latin typeface="Arial"/>
                        </a:rPr>
                        <a:t>Štětí</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Jun.Děčín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13.09. 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2"/>
                  </a:ext>
                </a:extLst>
              </a:tr>
              <a:tr h="228600">
                <a:tc>
                  <a:txBody>
                    <a:bodyPr/>
                    <a:lstStyle/>
                    <a:p>
                      <a:pPr algn="ctr" fontAlgn="ctr"/>
                      <a:r>
                        <a:rPr lang="cs-CZ" sz="1100" b="1" i="0" u="none" strike="noStrike">
                          <a:solidFill>
                            <a:srgbClr val="000000"/>
                          </a:solidFill>
                          <a:latin typeface="Arial"/>
                        </a:rPr>
                        <a:t>Modlany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1100" b="1" i="0" u="none" strike="noStrike">
                          <a:solidFill>
                            <a:srgbClr val="000000"/>
                          </a:solidFill>
                          <a:latin typeface="Arial"/>
                        </a:rPr>
                        <a:t>Rumburk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1100" b="1" i="0" u="none" strike="noStrike">
                          <a:solidFill>
                            <a:srgbClr val="000000"/>
                          </a:solidFill>
                          <a:latin typeface="Arial"/>
                        </a:rPr>
                        <a:t>13.09. 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1100" b="1" i="0" u="none" strike="noStrike">
                          <a:solidFill>
                            <a:srgbClr val="000000"/>
                          </a:solidFill>
                          <a:latin typeface="Arial"/>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03"/>
                  </a:ext>
                </a:extLst>
              </a:tr>
              <a:tr h="228600">
                <a:tc>
                  <a:txBody>
                    <a:bodyPr/>
                    <a:lstStyle/>
                    <a:p>
                      <a:pPr algn="ctr" fontAlgn="ctr"/>
                      <a:r>
                        <a:rPr lang="cs-CZ" sz="1100" b="1" i="0" u="none" strike="noStrike">
                          <a:solidFill>
                            <a:srgbClr val="000000"/>
                          </a:solidFill>
                          <a:latin typeface="Arial"/>
                        </a:rPr>
                        <a:t>H. Jiřetín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Vilémov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13.09. 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4"/>
                  </a:ext>
                </a:extLst>
              </a:tr>
              <a:tr h="250304">
                <a:tc>
                  <a:txBody>
                    <a:bodyPr/>
                    <a:lstStyle/>
                    <a:p>
                      <a:pPr algn="ctr" fontAlgn="ctr"/>
                      <a:r>
                        <a:rPr lang="cs-CZ" sz="1100" b="1" i="0" u="none" strike="noStrike">
                          <a:solidFill>
                            <a:srgbClr val="000000"/>
                          </a:solidFill>
                          <a:latin typeface="Arial"/>
                        </a:rPr>
                        <a:t>Bílina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1100" b="1" i="0" u="none" strike="noStrike">
                          <a:solidFill>
                            <a:srgbClr val="000000"/>
                          </a:solidFill>
                          <a:latin typeface="Arial"/>
                        </a:rPr>
                        <a:t>Modrá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1100" b="1" i="0" u="none" strike="noStrike">
                          <a:solidFill>
                            <a:srgbClr val="000000"/>
                          </a:solidFill>
                          <a:latin typeface="Arial"/>
                        </a:rPr>
                        <a:t>13.09. 15:00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1100" b="1" i="0" u="none" strike="noStrike">
                          <a:solidFill>
                            <a:srgbClr val="000000"/>
                          </a:solidFill>
                          <a:latin typeface="Arial"/>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05"/>
                  </a:ext>
                </a:extLst>
              </a:tr>
              <a:tr h="228600">
                <a:tc>
                  <a:txBody>
                    <a:bodyPr/>
                    <a:lstStyle/>
                    <a:p>
                      <a:pPr algn="ctr" fontAlgn="ctr"/>
                      <a:r>
                        <a:rPr lang="cs-CZ" sz="1100" b="1" i="0" u="none" strike="noStrike">
                          <a:solidFill>
                            <a:srgbClr val="000000"/>
                          </a:solidFill>
                          <a:latin typeface="Arial"/>
                        </a:rPr>
                        <a:t>Litvínov</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Louny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13.09. 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6"/>
                  </a:ext>
                </a:extLst>
              </a:tr>
              <a:tr h="228600">
                <a:tc>
                  <a:txBody>
                    <a:bodyPr/>
                    <a:lstStyle/>
                    <a:p>
                      <a:pPr algn="ctr" fontAlgn="ctr"/>
                      <a:r>
                        <a:rPr lang="cs-CZ" sz="1100" b="1" i="0" u="none" strike="noStrike">
                          <a:solidFill>
                            <a:srgbClr val="000000"/>
                          </a:solidFill>
                          <a:latin typeface="Arial"/>
                        </a:rPr>
                        <a:t>Spořice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1100" b="1" i="0" u="none" strike="noStrike">
                          <a:solidFill>
                            <a:srgbClr val="000000"/>
                          </a:solidFill>
                          <a:latin typeface="Arial"/>
                        </a:rPr>
                        <a:t>Neštěmice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1100" b="1" i="0" u="none" strike="noStrike">
                          <a:solidFill>
                            <a:srgbClr val="000000"/>
                          </a:solidFill>
                          <a:latin typeface="Arial"/>
                        </a:rPr>
                        <a:t>13.09. 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1100" b="1" i="0" u="none" strike="noStrike">
                          <a:solidFill>
                            <a:srgbClr val="000000"/>
                          </a:solidFill>
                          <a:latin typeface="Arial"/>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07"/>
                  </a:ext>
                </a:extLst>
              </a:tr>
              <a:tr h="228600">
                <a:tc>
                  <a:txBody>
                    <a:bodyPr/>
                    <a:lstStyle/>
                    <a:p>
                      <a:pPr algn="ctr" fontAlgn="ctr"/>
                      <a:r>
                        <a:rPr lang="cs-CZ" sz="1100" b="1" i="0" u="none" strike="noStrike">
                          <a:solidFill>
                            <a:srgbClr val="000000"/>
                          </a:solidFill>
                          <a:latin typeface="Arial"/>
                        </a:rPr>
                        <a:t>T.Kadaň</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Proboštov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13.09. 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8"/>
                  </a:ext>
                </a:extLst>
              </a:tr>
              <a:tr h="304800">
                <a:tc gridSpan="4">
                  <a:txBody>
                    <a:bodyPr/>
                    <a:lstStyle/>
                    <a:p>
                      <a:pPr algn="ctr" fontAlgn="ctr"/>
                      <a:r>
                        <a:rPr lang="cs-CZ" sz="1800" b="1" i="0" u="none" strike="noStrike">
                          <a:solidFill>
                            <a:srgbClr val="153E96"/>
                          </a:solidFill>
                          <a:latin typeface="Arial"/>
                        </a:rPr>
                        <a:t>7. kolo 20.09.2014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9"/>
                  </a:ext>
                </a:extLst>
              </a:tr>
              <a:tr h="228600">
                <a:tc>
                  <a:txBody>
                    <a:bodyPr/>
                    <a:lstStyle/>
                    <a:p>
                      <a:pPr algn="ctr" fontAlgn="ctr"/>
                      <a:r>
                        <a:rPr lang="cs-CZ" sz="1100" b="1" i="0" u="none" strike="noStrike">
                          <a:solidFill>
                            <a:srgbClr val="000000"/>
                          </a:solidFill>
                          <a:latin typeface="Arial"/>
                        </a:rPr>
                        <a:t>Proboštov</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1100" b="1" i="0" u="none" strike="noStrike">
                          <a:solidFill>
                            <a:srgbClr val="000000"/>
                          </a:solidFill>
                          <a:latin typeface="Arial"/>
                        </a:rPr>
                        <a:t>Hrobce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1100" b="1" i="0" u="none" strike="noStrike">
                          <a:solidFill>
                            <a:srgbClr val="000000"/>
                          </a:solidFill>
                          <a:latin typeface="Arial"/>
                        </a:rPr>
                        <a:t>20.09. 16:30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1100" b="1" i="0" u="none" strike="noStrike">
                          <a:solidFill>
                            <a:srgbClr val="000000"/>
                          </a:solidFill>
                          <a:latin typeface="Arial"/>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10"/>
                  </a:ext>
                </a:extLst>
              </a:tr>
              <a:tr h="228600">
                <a:tc>
                  <a:txBody>
                    <a:bodyPr/>
                    <a:lstStyle/>
                    <a:p>
                      <a:pPr algn="ctr" fontAlgn="ctr"/>
                      <a:r>
                        <a:rPr lang="cs-CZ" sz="1100" b="1" i="0" u="none" strike="noStrike">
                          <a:solidFill>
                            <a:srgbClr val="000000"/>
                          </a:solidFill>
                          <a:latin typeface="Arial"/>
                        </a:rPr>
                        <a:t>Neštěmice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T.Kadaň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21.09. 15:00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NE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11"/>
                  </a:ext>
                </a:extLst>
              </a:tr>
              <a:tr h="228600">
                <a:tc>
                  <a:txBody>
                    <a:bodyPr/>
                    <a:lstStyle/>
                    <a:p>
                      <a:pPr algn="ctr" fontAlgn="ctr"/>
                      <a:r>
                        <a:rPr lang="cs-CZ" sz="1100" b="1" i="0" u="none" strike="noStrike">
                          <a:solidFill>
                            <a:srgbClr val="000000"/>
                          </a:solidFill>
                          <a:latin typeface="Arial"/>
                        </a:rPr>
                        <a:t>Louny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1100" b="1" i="0" u="none" strike="noStrike">
                          <a:solidFill>
                            <a:srgbClr val="000000"/>
                          </a:solidFill>
                          <a:latin typeface="Arial"/>
                        </a:rPr>
                        <a:t>Spořice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1100" b="1" i="0" u="none" strike="noStrike">
                          <a:solidFill>
                            <a:srgbClr val="000000"/>
                          </a:solidFill>
                          <a:latin typeface="Arial"/>
                        </a:rPr>
                        <a:t>20.09. 16:30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1100" b="1" i="0" u="none" strike="noStrike">
                          <a:solidFill>
                            <a:srgbClr val="000000"/>
                          </a:solidFill>
                          <a:latin typeface="Arial"/>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12"/>
                  </a:ext>
                </a:extLst>
              </a:tr>
              <a:tr h="228600">
                <a:tc>
                  <a:txBody>
                    <a:bodyPr/>
                    <a:lstStyle/>
                    <a:p>
                      <a:pPr algn="ctr" fontAlgn="ctr"/>
                      <a:r>
                        <a:rPr lang="cs-CZ" sz="1100" b="1" i="0" u="none" strike="noStrike">
                          <a:solidFill>
                            <a:srgbClr val="000000"/>
                          </a:solidFill>
                          <a:latin typeface="Arial"/>
                        </a:rPr>
                        <a:t>Modrá</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Litvínov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21.09. 16:30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NE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13"/>
                  </a:ext>
                </a:extLst>
              </a:tr>
              <a:tr h="228600">
                <a:tc>
                  <a:txBody>
                    <a:bodyPr/>
                    <a:lstStyle/>
                    <a:p>
                      <a:pPr algn="ctr" fontAlgn="ctr"/>
                      <a:r>
                        <a:rPr lang="cs-CZ" sz="1100" b="1" i="0" u="none" strike="noStrike">
                          <a:solidFill>
                            <a:srgbClr val="000000"/>
                          </a:solidFill>
                          <a:latin typeface="Arial"/>
                        </a:rPr>
                        <a:t>Vilémov</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1100" b="1" i="0" u="none" strike="noStrike">
                          <a:solidFill>
                            <a:srgbClr val="000000"/>
                          </a:solidFill>
                          <a:latin typeface="Arial"/>
                        </a:rPr>
                        <a:t>Bílina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1100" b="1" i="0" u="none" strike="noStrike">
                          <a:solidFill>
                            <a:srgbClr val="000000"/>
                          </a:solidFill>
                          <a:latin typeface="Arial"/>
                        </a:rPr>
                        <a:t>20.09. 16:30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1100" b="1" i="0" u="none" strike="noStrike">
                          <a:solidFill>
                            <a:srgbClr val="000000"/>
                          </a:solidFill>
                          <a:latin typeface="Arial"/>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14"/>
                  </a:ext>
                </a:extLst>
              </a:tr>
              <a:tr h="228600">
                <a:tc>
                  <a:txBody>
                    <a:bodyPr/>
                    <a:lstStyle/>
                    <a:p>
                      <a:pPr algn="ctr" fontAlgn="ctr"/>
                      <a:r>
                        <a:rPr lang="cs-CZ" sz="1100" b="1" i="0" u="none" strike="noStrike">
                          <a:solidFill>
                            <a:srgbClr val="000000"/>
                          </a:solidFill>
                          <a:latin typeface="Arial"/>
                        </a:rPr>
                        <a:t>Rumburk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H. Jiřetín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20.09. 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000000"/>
                          </a:solidFill>
                          <a:latin typeface="Arial"/>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15"/>
                  </a:ext>
                </a:extLst>
              </a:tr>
              <a:tr h="228600">
                <a:tc>
                  <a:txBody>
                    <a:bodyPr/>
                    <a:lstStyle/>
                    <a:p>
                      <a:pPr algn="ctr" fontAlgn="ctr"/>
                      <a:r>
                        <a:rPr lang="cs-CZ" sz="1100" b="1" i="0" u="none" strike="noStrike">
                          <a:solidFill>
                            <a:srgbClr val="000000"/>
                          </a:solidFill>
                          <a:latin typeface="Arial"/>
                        </a:rPr>
                        <a:t>Jun.Děčín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1100" b="1" i="0" u="none" strike="noStrike">
                          <a:solidFill>
                            <a:srgbClr val="000000"/>
                          </a:solidFill>
                          <a:latin typeface="Arial"/>
                        </a:rPr>
                        <a:t>Modlany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1100" b="1" i="0" u="none" strike="noStrike">
                          <a:solidFill>
                            <a:srgbClr val="000000"/>
                          </a:solidFill>
                          <a:latin typeface="Arial"/>
                        </a:rPr>
                        <a:t>21.09. 16:30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1100" b="1" i="0" u="none" strike="noStrike">
                          <a:solidFill>
                            <a:srgbClr val="000000"/>
                          </a:solidFill>
                          <a:latin typeface="Arial"/>
                        </a:rPr>
                        <a:t>NE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16"/>
                  </a:ext>
                </a:extLst>
              </a:tr>
              <a:tr h="228600">
                <a:tc>
                  <a:txBody>
                    <a:bodyPr/>
                    <a:lstStyle/>
                    <a:p>
                      <a:pPr algn="ctr" fontAlgn="ctr"/>
                      <a:r>
                        <a:rPr lang="cs-CZ" sz="1100" b="1" i="0" u="none" strike="noStrike">
                          <a:solidFill>
                            <a:srgbClr val="000000"/>
                          </a:solidFill>
                          <a:latin typeface="Arial"/>
                        </a:rPr>
                        <a:t>Blšany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1100" b="1" i="0" u="none" strike="noStrike">
                          <a:solidFill>
                            <a:srgbClr val="000000"/>
                          </a:solidFill>
                          <a:latin typeface="Arial"/>
                        </a:rPr>
                        <a:t>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1100" b="1" i="0" u="none" strike="noStrike">
                          <a:solidFill>
                            <a:srgbClr val="000000"/>
                          </a:solidFill>
                          <a:latin typeface="Arial"/>
                        </a:rPr>
                        <a:t>21.09. 16:30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1100" b="1" i="0" u="none" strike="noStrike" dirty="0">
                          <a:solidFill>
                            <a:srgbClr val="000000"/>
                          </a:solidFill>
                          <a:latin typeface="Arial"/>
                        </a:rPr>
                        <a:t>NE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17"/>
                  </a:ext>
                </a:extLst>
              </a:tr>
            </a:tbl>
          </a:graphicData>
        </a:graphic>
      </p:graphicFrame>
      <p:sp>
        <p:nvSpPr>
          <p:cNvPr id="7" name="Obdélník 6"/>
          <p:cNvSpPr/>
          <p:nvPr/>
        </p:nvSpPr>
        <p:spPr>
          <a:xfrm>
            <a:off x="174949" y="235124"/>
            <a:ext cx="4608512" cy="1200329"/>
          </a:xfrm>
          <a:prstGeom prst="rect">
            <a:avLst/>
          </a:prstGeom>
          <a:blipFill dpi="0" rotWithShape="1">
            <a:blip r:embed="rId2" cstate="print">
              <a:alphaModFix amt="54000"/>
            </a:blip>
            <a:srcRect/>
            <a:stretch>
              <a:fillRect t="-1000"/>
            </a:stretch>
          </a:blipFill>
          <a:ln w="25400" cap="rnd" cmpd="dbl">
            <a:solidFill>
              <a:schemeClr val="accent1">
                <a:shade val="88000"/>
                <a:satMod val="110000"/>
              </a:schemeClr>
            </a:solidFill>
            <a:miter lim="800000"/>
          </a:ln>
          <a:effectLst/>
        </p:spPr>
        <p:txBody>
          <a:bodyPr wrap="square" lIns="91440" tIns="45720" rIns="91440" bIns="45720">
            <a:spAutoFit/>
          </a:bodyPr>
          <a:lstStyle/>
          <a:p>
            <a:pPr algn="ctr"/>
            <a:r>
              <a:rPr lang="cs-CZ" sz="2400" b="1" i="0" u="none" strike="noStrike" cap="none" spc="0" dirty="0" smtClean="0">
                <a:ln w="10541" cmpd="sng">
                  <a:solidFill>
                    <a:schemeClr val="accent1">
                      <a:shade val="88000"/>
                      <a:satMod val="110000"/>
                    </a:schemeClr>
                  </a:solidFill>
                  <a:prstDash val="solid"/>
                </a:ln>
                <a:solidFill>
                  <a:srgbClr val="FFFF00"/>
                </a:solidFill>
                <a:effectLst>
                  <a:outerShdw blurRad="38100" dist="38100" dir="2700000" algn="tl">
                    <a:srgbClr val="000000">
                      <a:alpha val="43137"/>
                    </a:srgbClr>
                  </a:outerShdw>
                </a:effectLst>
                <a:latin typeface="Arial"/>
              </a:rPr>
              <a:t>Všechny zápasy 6.kola se hrají </a:t>
            </a:r>
          </a:p>
          <a:p>
            <a:pPr algn="ctr"/>
            <a:r>
              <a:rPr lang="cs-CZ" sz="2400" b="1" i="0" u="none" strike="noStrike" cap="none" spc="0" dirty="0" smtClean="0">
                <a:ln w="10541" cmpd="sng">
                  <a:solidFill>
                    <a:schemeClr val="accent1">
                      <a:shade val="88000"/>
                      <a:satMod val="110000"/>
                    </a:schemeClr>
                  </a:solidFill>
                  <a:prstDash val="solid"/>
                </a:ln>
                <a:solidFill>
                  <a:srgbClr val="FFFF00"/>
                </a:solidFill>
                <a:effectLst/>
                <a:latin typeface="Arial"/>
              </a:rPr>
              <a:t>v sobotu 13.9.2014</a:t>
            </a:r>
            <a:endParaRPr lang="cs-CZ" sz="3600" b="1" cap="none" spc="0" dirty="0">
              <a:ln w="10541" cmpd="sng">
                <a:solidFill>
                  <a:schemeClr val="accent1">
                    <a:shade val="88000"/>
                    <a:satMod val="110000"/>
                  </a:schemeClr>
                </a:solidFill>
                <a:prstDash val="solid"/>
              </a:ln>
              <a:solidFill>
                <a:srgbClr val="FFFF00"/>
              </a:solidFill>
              <a:effectLst/>
            </a:endParaRPr>
          </a:p>
        </p:txBody>
      </p:sp>
      <p:pic>
        <p:nvPicPr>
          <p:cNvPr id="52225" name="Picture 1" descr="C:\Users\czmipli\AppData\Local\Microsoft\Windows\Temporary Internet Files\Content.IE5\19W9ITRE\MP900402856[1].jpg"/>
          <p:cNvPicPr>
            <a:picLocks noChangeAspect="1" noChangeArrowheads="1"/>
          </p:cNvPicPr>
          <p:nvPr/>
        </p:nvPicPr>
        <p:blipFill>
          <a:blip r:embed="rId3" cstate="print"/>
          <a:srcRect/>
          <a:stretch>
            <a:fillRect/>
          </a:stretch>
        </p:blipFill>
        <p:spPr bwMode="auto">
          <a:xfrm>
            <a:off x="1687116" y="6139780"/>
            <a:ext cx="1224136" cy="955204"/>
          </a:xfrm>
          <a:prstGeom prst="rect">
            <a:avLst/>
          </a:prstGeom>
          <a:noFill/>
        </p:spPr>
      </p:pic>
      <p:sp>
        <p:nvSpPr>
          <p:cNvPr id="10" name="TextovéPole 9"/>
          <p:cNvSpPr txBox="1"/>
          <p:nvPr/>
        </p:nvSpPr>
        <p:spPr>
          <a:xfrm>
            <a:off x="5647556" y="163116"/>
            <a:ext cx="4495428" cy="523220"/>
          </a:xfrm>
          <a:prstGeom prst="rect">
            <a:avLst/>
          </a:prstGeom>
          <a:blipFill>
            <a:blip r:embed="rId4" cstate="print"/>
            <a:stretch>
              <a:fillRect/>
            </a:stretch>
          </a:blipFill>
        </p:spPr>
        <p:txBody>
          <a:bodyPr wrap="square" rtlCol="0">
            <a:spAutoFit/>
          </a:bodyPr>
          <a:lstStyle/>
          <a:p>
            <a:pPr algn="ctr"/>
            <a:r>
              <a:rPr lang="cs-CZ" sz="1400" dirty="0" smtClean="0">
                <a:latin typeface="Bookman Old Style" pitchFamily="18" charset="0"/>
              </a:rPr>
              <a:t>Kačko Roudnice  bylo zdatným protivníkem staré gardy a rozhodlo se až v závěru</a:t>
            </a:r>
            <a:endParaRPr lang="cs-CZ" sz="1400" dirty="0">
              <a:latin typeface="Bookman Old Style" pitchFamily="18" charset="0"/>
            </a:endParaRPr>
          </a:p>
        </p:txBody>
      </p:sp>
      <p:sp>
        <p:nvSpPr>
          <p:cNvPr id="11" name="Rectangle 1"/>
          <p:cNvSpPr>
            <a:spLocks noChangeArrowheads="1"/>
          </p:cNvSpPr>
          <p:nvPr/>
        </p:nvSpPr>
        <p:spPr bwMode="auto">
          <a:xfrm>
            <a:off x="5791572" y="811188"/>
            <a:ext cx="432048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1" i="0" u="sng"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Sepap</a:t>
            </a:r>
            <a:r>
              <a:rPr kumimoji="0" lang="cs-CZ" sz="16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600" b="1" i="0" u="sng"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Štětí</a:t>
            </a:r>
            <a:r>
              <a:rPr kumimoji="0" lang="cs-CZ" sz="16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 </a:t>
            </a:r>
            <a:r>
              <a:rPr kumimoji="0" lang="cs-CZ" sz="1600" b="1" i="0" u="sng"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Káčko</a:t>
            </a:r>
            <a:r>
              <a:rPr kumimoji="0" lang="cs-CZ" sz="16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Roudnice </a:t>
            </a:r>
            <a:r>
              <a:rPr kumimoji="0" lang="cs-CZ" sz="1600" b="1" i="0" u="sng"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n.L.</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6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4:1(1:1)  3. Kolo 5.9.2014</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V předchozích 2 kolech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Štětí</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vyhrálo a úlohu mírného favorita začali plnit již v 8. minutě. Branku na 1:0 vstřelil  F. Svoboda. Málem to ale nemělo dlouhého trvání. Hned z protiútoku mohlo být srovnáno. Míč skončil těsně vedle a oddechnutí Michala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Müllera</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v brance domácích bylo slyšet až na vedlejším koupališti, kde probíhala diskotéka pro děti. To bylo ale na dlouhou dobu všechno, co početnou diváckou kulisu za krásného fotbalového počasí upoutalo. Pojistit vedení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Sepapu</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mohl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Pixa</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ale z pěkné přihrávky míč k bližší tyči neumístil.  O něj se většinou starali domácí, ale konečná, rozhodující přihrávka stále nepřicházela. Na své polovině hřiště trpělivě čekající jedenáctka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Káčka</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se kontru dočkala 10 minut před přestávkou.  Přečíslení 2 na 1 skončilo vyrovnáním na 1:1.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Štětí</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se sice snažilo ještě do přestávky strhnout vedení na svou stranu, ale exekuci volných trestných kopů je třeba ještě nacvičit. Druhá půle začala náporem domácích, ale všechny 3 možnosti vypracované během 8 minut skončily neúspěšně. Nejprve si Roudnice vstřelila málem vlastní branku, pak zase Libor Pilař jenom těsně minul levou tyčku. Fotbalovou parádu předvedl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Šmoula</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pardon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Toráč</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když dloubákem trefil břevno. Tím se ale nábojnice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štětského</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týmu vyprázdnila.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Šutér</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Hamšík to zkoušel rozběhat, ale vedoucí gól ne a ne se dostavit. Hosté, kteří měli na lavičce pouze jednoho náhradníka, úspěšně odolávali, ale postupně bylo na jejich hře znát, že síly ubývají. To se také ukázalo jako rozhodující. 13 minut před koncem zaběhl za obranu Miloš Vála a k radosti všech dokázal poslat míč za záda brankáře. Vedení 2:1 mu ale nestačilo a jako přes kopírák z podobné akce dokázal vstřelit další uklidňující branku na 3:1. Závěrečnou tečku utkání na 4:1 dal Jakub Pilař v poslední minutě. </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Calibri" pitchFamily="34" charset="0"/>
                <a:cs typeface="Arial" pitchFamily="34" charset="0"/>
              </a:rPr>
              <a:t>Branky:</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Vála 2,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F.Svoboda</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1, Pilař 1</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Calibri" pitchFamily="34" charset="0"/>
                <a:cs typeface="Arial" pitchFamily="34" charset="0"/>
              </a:rPr>
              <a:t>Sestava:</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Müller(</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Suchitra</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Švejdar</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Jakl, Kučera,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Forol</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F.Svoboda</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Pixa</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cs-CZ" sz="1000" b="0" dirty="0" smtClean="0">
                <a:latin typeface="Arial" pitchFamily="34" charset="0"/>
                <a:ea typeface="Calibri" pitchFamily="34" charset="0"/>
                <a:cs typeface="Arial" pitchFamily="34" charset="0"/>
              </a:rPr>
              <a:t>                </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Vála, Pilař,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Toráč</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J.Tyle</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onák</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J.Arazim</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Daniluk, Záloha, Hamšík,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Jerman</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Calibri" pitchFamily="34" charset="0"/>
                <a:cs typeface="Arial" pitchFamily="34" charset="0"/>
              </a:rPr>
              <a:t>Vedoucí:</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J.Nedomlel</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Calibri" pitchFamily="34" charset="0"/>
                <a:cs typeface="Arial" pitchFamily="34" charset="0"/>
              </a:rPr>
              <a:t>Rozhodčí:</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.Blažek       </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
          <p:cNvSpPr>
            <a:spLocks noChangeArrowheads="1"/>
          </p:cNvSpPr>
          <p:nvPr/>
        </p:nvSpPr>
        <p:spPr bwMode="auto">
          <a:xfrm>
            <a:off x="5719564" y="6211788"/>
            <a:ext cx="4320480" cy="738664"/>
          </a:xfrm>
          <a:prstGeom prst="rect">
            <a:avLst/>
          </a:prstGeom>
          <a:gradFill>
            <a:gsLst>
              <a:gs pos="0">
                <a:srgbClr val="FFEFD1"/>
              </a:gs>
              <a:gs pos="64999">
                <a:srgbClr val="F0EBD5"/>
              </a:gs>
              <a:gs pos="100000">
                <a:srgbClr val="D1C39F"/>
              </a:gs>
            </a:gsLst>
            <a:lin ang="5400000" scaled="0"/>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1" i="0" u="sng"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Mšené</a:t>
            </a:r>
            <a:r>
              <a:rPr kumimoji="0" lang="cs-CZ" sz="16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Lázně  -</a:t>
            </a:r>
            <a:r>
              <a:rPr kumimoji="0" lang="cs-CZ" sz="1600" b="1" i="0" u="sng"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Sepap</a:t>
            </a:r>
            <a:r>
              <a:rPr kumimoji="0" lang="cs-CZ" sz="16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600" b="1" i="0" u="sng"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Štětí</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6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3:7(2:5)  2. kolo 29.8.2014</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Calibri" pitchFamily="34" charset="0"/>
                <a:cs typeface="Arial" pitchFamily="34" charset="0"/>
              </a:rPr>
              <a:t>Branky:</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.Kubeš 2, Hamšík 1,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Zaloha</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1, Janata 1,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F.Svoboda</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1,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.Pilař 1</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5503540" y="1891308"/>
            <a:ext cx="4608512" cy="5155257"/>
          </a:xfrm>
          <a:prstGeom prst="rect">
            <a:avLst/>
          </a:prstGeom>
          <a:noFill/>
        </p:spPr>
        <p:txBody>
          <a:bodyPr wrap="square" rtlCol="0">
            <a:spAutoFit/>
          </a:bodyPr>
          <a:lstStyle/>
          <a:p>
            <a:r>
              <a:rPr lang="cs-CZ" sz="1600" u="sng" dirty="0" smtClean="0">
                <a:ln>
                  <a:solidFill>
                    <a:srgbClr val="FF0066"/>
                  </a:solidFill>
                </a:ln>
                <a:solidFill>
                  <a:srgbClr val="006600"/>
                </a:solidFill>
              </a:rPr>
              <a:t>FK ČL </a:t>
            </a:r>
            <a:r>
              <a:rPr lang="cs-CZ" sz="1600" u="sng" dirty="0" err="1" smtClean="0">
                <a:ln>
                  <a:solidFill>
                    <a:srgbClr val="FF0066"/>
                  </a:solidFill>
                </a:ln>
                <a:solidFill>
                  <a:srgbClr val="006600"/>
                </a:solidFill>
              </a:rPr>
              <a:t>Neštěmice</a:t>
            </a:r>
            <a:r>
              <a:rPr lang="cs-CZ" sz="1600" u="sng" dirty="0" smtClean="0">
                <a:ln>
                  <a:solidFill>
                    <a:srgbClr val="FF0066"/>
                  </a:solidFill>
                </a:ln>
                <a:solidFill>
                  <a:srgbClr val="006600"/>
                </a:solidFill>
              </a:rPr>
              <a:t>- SK </a:t>
            </a:r>
            <a:r>
              <a:rPr lang="cs-CZ" sz="1600" u="sng" dirty="0" err="1" smtClean="0">
                <a:ln>
                  <a:solidFill>
                    <a:srgbClr val="FF0066"/>
                  </a:solidFill>
                </a:ln>
                <a:solidFill>
                  <a:srgbClr val="006600"/>
                </a:solidFill>
              </a:rPr>
              <a:t>Štětí</a:t>
            </a:r>
            <a:endParaRPr lang="cs-CZ" sz="1600" dirty="0" smtClean="0">
              <a:ln>
                <a:solidFill>
                  <a:srgbClr val="FF0066"/>
                </a:solidFill>
              </a:ln>
              <a:solidFill>
                <a:srgbClr val="006600"/>
              </a:solidFill>
            </a:endParaRPr>
          </a:p>
          <a:p>
            <a:r>
              <a:rPr lang="cs-CZ" sz="1600" u="sng" dirty="0" smtClean="0">
                <a:ln>
                  <a:solidFill>
                    <a:srgbClr val="FF0066"/>
                  </a:solidFill>
                </a:ln>
                <a:solidFill>
                  <a:srgbClr val="006600"/>
                </a:solidFill>
              </a:rPr>
              <a:t>0:4(0:2)  10.9.2014 </a:t>
            </a:r>
          </a:p>
          <a:p>
            <a:r>
              <a:rPr lang="cs-CZ" sz="1100" b="0" dirty="0" smtClean="0">
                <a:latin typeface="Arial" pitchFamily="34" charset="0"/>
                <a:cs typeface="Arial" pitchFamily="34" charset="0"/>
              </a:rPr>
              <a:t>K osmifinále Severočeského poháru jsme jeli na hřiště mužstva, které hraje stejnou soutěž, jako naše mužstvo a v minulém kole Ústeckého přeboru sebral poprvé body Litvínovu. Naši hráči si chtěli určitě vylepšit chuť po nevydařeném utkání v Rumburku. V naší sestavě se objevilo několik hráčů, kteří nedostávají vždy pravidelně příležitost od začátku zápasu, několik našich borců k zápasu ani neodjelo a raději doléčují svá zranění. To ale neměnilo nic na věci , že do pěkného fotbalového areálu na předměstí Ústí </a:t>
            </a:r>
            <a:r>
              <a:rPr lang="cs-CZ" sz="1100" b="0" dirty="0" err="1" smtClean="0">
                <a:latin typeface="Arial" pitchFamily="34" charset="0"/>
                <a:cs typeface="Arial" pitchFamily="34" charset="0"/>
              </a:rPr>
              <a:t>n.L.</a:t>
            </a:r>
            <a:r>
              <a:rPr lang="cs-CZ" sz="1100" b="0" dirty="0" smtClean="0">
                <a:latin typeface="Arial" pitchFamily="34" charset="0"/>
                <a:cs typeface="Arial" pitchFamily="34" charset="0"/>
              </a:rPr>
              <a:t> nejedeme vyhrát. V 7. min. na hrotu se pohybující </a:t>
            </a:r>
            <a:r>
              <a:rPr lang="cs-CZ" sz="1100" b="0" dirty="0" err="1" smtClean="0">
                <a:latin typeface="Arial" pitchFamily="34" charset="0"/>
                <a:cs typeface="Arial" pitchFamily="34" charset="0"/>
              </a:rPr>
              <a:t>Rejman</a:t>
            </a:r>
            <a:r>
              <a:rPr lang="cs-CZ" sz="1100" b="0" dirty="0" smtClean="0">
                <a:latin typeface="Arial" pitchFamily="34" charset="0"/>
                <a:cs typeface="Arial" pitchFamily="34" charset="0"/>
              </a:rPr>
              <a:t> hledal před brankou nabíhajícího Stejskala, kterému k zakončení chyběl krůček. Domácí poprvé vystrašili </a:t>
            </a:r>
            <a:r>
              <a:rPr lang="cs-CZ" sz="1100" b="0" dirty="0" err="1" smtClean="0">
                <a:latin typeface="Arial" pitchFamily="34" charset="0"/>
                <a:cs typeface="Arial" pitchFamily="34" charset="0"/>
              </a:rPr>
              <a:t>štětskou</a:t>
            </a:r>
            <a:r>
              <a:rPr lang="cs-CZ" sz="1100" b="0" dirty="0" smtClean="0">
                <a:latin typeface="Arial" pitchFamily="34" charset="0"/>
                <a:cs typeface="Arial" pitchFamily="34" charset="0"/>
              </a:rPr>
              <a:t> obranu po centru ze standardní situace a hlavičce přímo doprostřed branky, kde stál připravený Darek Doležal. Postupně jsme SI vytvořili mírnou převahu a kombinovali jsme lépe. Konečná přihrávka před zakončením ale chyběla a tak to ze střední vzdálenosti zkusil po zemi v 19. minutě Matoušek. Chybělo půl metru. Míč z kopačky </a:t>
            </a:r>
            <a:r>
              <a:rPr lang="cs-CZ" sz="1100" b="0" dirty="0" err="1" smtClean="0">
                <a:latin typeface="Arial" pitchFamily="34" charset="0"/>
                <a:cs typeface="Arial" pitchFamily="34" charset="0"/>
              </a:rPr>
              <a:t>Rejmana</a:t>
            </a:r>
            <a:r>
              <a:rPr lang="cs-CZ" sz="1100" b="0" dirty="0" smtClean="0">
                <a:latin typeface="Arial" pitchFamily="34" charset="0"/>
                <a:cs typeface="Arial" pitchFamily="34" charset="0"/>
              </a:rPr>
              <a:t> proletěl podél celé brankové čáry </a:t>
            </a:r>
            <a:r>
              <a:rPr lang="cs-CZ" sz="1100" b="0" dirty="0" err="1" smtClean="0">
                <a:latin typeface="Arial" pitchFamily="34" charset="0"/>
                <a:cs typeface="Arial" pitchFamily="34" charset="0"/>
              </a:rPr>
              <a:t>Neštěmic</a:t>
            </a:r>
            <a:r>
              <a:rPr lang="cs-CZ" sz="1100" b="0" dirty="0" smtClean="0">
                <a:latin typeface="Arial" pitchFamily="34" charset="0"/>
                <a:cs typeface="Arial" pitchFamily="34" charset="0"/>
              </a:rPr>
              <a:t> polovině poločasu, ale </a:t>
            </a:r>
            <a:r>
              <a:rPr lang="cs-CZ" sz="1100" b="0" dirty="0" err="1" smtClean="0">
                <a:latin typeface="Arial" pitchFamily="34" charset="0"/>
                <a:cs typeface="Arial" pitchFamily="34" charset="0"/>
              </a:rPr>
              <a:t>Malák</a:t>
            </a:r>
            <a:r>
              <a:rPr lang="cs-CZ" sz="1100" b="0" dirty="0" smtClean="0">
                <a:latin typeface="Arial" pitchFamily="34" charset="0"/>
                <a:cs typeface="Arial" pitchFamily="34" charset="0"/>
              </a:rPr>
              <a:t>, i když nohy má dlouhé dost, na něj ve vší snaze nedosáhl. Do velmi slibné příležitosti se dostali domácí ve 26. minutě, když ze 17 metrů zahrávali volný přímý kop. Provedli ho mizerně a trefili jenom dobře postavenou zeď.  Pětiminutovka na přelomu první půlhodiny patřila domácím, kteří si po naší špatné rozehrávce ve středu hřiště připravili </a:t>
            </a:r>
            <a:r>
              <a:rPr lang="cs-CZ" sz="1100" b="0" dirty="0" err="1" smtClean="0">
                <a:latin typeface="Arial" pitchFamily="34" charset="0"/>
                <a:cs typeface="Arial" pitchFamily="34" charset="0"/>
              </a:rPr>
              <a:t>gólovku</a:t>
            </a:r>
            <a:r>
              <a:rPr lang="cs-CZ" sz="1100" b="0" dirty="0" smtClean="0">
                <a:latin typeface="Arial" pitchFamily="34" charset="0"/>
                <a:cs typeface="Arial" pitchFamily="34" charset="0"/>
              </a:rPr>
              <a:t> a jen díky skvělému zákroku Doležala jsme si udrželi čisté konto. Děkovat brankáři jsme mohli i opět minut později, kdy znova zabránil nejhoršímu. V úplném závěru jsme se probrali a udeřili. </a:t>
            </a:r>
            <a:r>
              <a:rPr lang="cs-CZ" sz="1100" b="0" dirty="0" err="1" smtClean="0">
                <a:latin typeface="Arial" pitchFamily="34" charset="0"/>
                <a:cs typeface="Arial" pitchFamily="34" charset="0"/>
              </a:rPr>
              <a:t>Rejman</a:t>
            </a:r>
            <a:r>
              <a:rPr lang="cs-CZ" sz="1100" b="0" dirty="0" smtClean="0">
                <a:latin typeface="Arial" pitchFamily="34" charset="0"/>
                <a:cs typeface="Arial" pitchFamily="34" charset="0"/>
              </a:rPr>
              <a:t> vyzval ke skórování  Stejskala ve 42. minutě, který si chvilku počkal a pak šikovně zakončil na 1:0.  Minutu na to, z těžké pozice vyslal nechytatelnou a umístěnou střelu k tyči </a:t>
            </a:r>
            <a:r>
              <a:rPr lang="cs-CZ" sz="1100" b="0" dirty="0" err="1" smtClean="0">
                <a:latin typeface="Arial" pitchFamily="34" charset="0"/>
                <a:cs typeface="Arial" pitchFamily="34" charset="0"/>
              </a:rPr>
              <a:t>Malák</a:t>
            </a:r>
            <a:r>
              <a:rPr lang="cs-CZ" sz="1100" b="0" dirty="0" smtClean="0">
                <a:latin typeface="Arial" pitchFamily="34" charset="0"/>
                <a:cs typeface="Arial" pitchFamily="34" charset="0"/>
              </a:rPr>
              <a:t> a rázem jsme vedli 2:0.  </a:t>
            </a:r>
            <a:endParaRPr lang="cs-CZ" dirty="0"/>
          </a:p>
        </p:txBody>
      </p:sp>
      <p:sp>
        <p:nvSpPr>
          <p:cNvPr id="7" name="TextovéPole 6"/>
          <p:cNvSpPr txBox="1"/>
          <p:nvPr/>
        </p:nvSpPr>
        <p:spPr>
          <a:xfrm>
            <a:off x="5647556" y="235124"/>
            <a:ext cx="4464496" cy="1569660"/>
          </a:xfrm>
          <a:prstGeom prst="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cs-CZ" sz="2400" dirty="0" smtClean="0">
                <a:solidFill>
                  <a:schemeClr val="tx1"/>
                </a:solidFill>
              </a:rPr>
              <a:t>V Severočeském poháru se nám daří více  než v Ústeckém přeboru. Postoupili jsme do jarního čtvrtfinále</a:t>
            </a:r>
            <a:endParaRPr lang="cs-CZ" sz="3600" dirty="0">
              <a:solidFill>
                <a:schemeClr val="tx1"/>
              </a:solidFill>
            </a:endParaRPr>
          </a:p>
        </p:txBody>
      </p:sp>
      <p:sp>
        <p:nvSpPr>
          <p:cNvPr id="8" name="TextovéPole 7"/>
          <p:cNvSpPr txBox="1"/>
          <p:nvPr/>
        </p:nvSpPr>
        <p:spPr>
          <a:xfrm>
            <a:off x="246956" y="163116"/>
            <a:ext cx="4680520" cy="2554545"/>
          </a:xfrm>
          <a:prstGeom prst="rect">
            <a:avLst/>
          </a:prstGeom>
          <a:blipFill dpi="0" rotWithShape="1">
            <a:blip r:embed="rId2" cstate="print">
              <a:alphaModFix amt="44000"/>
            </a:blip>
            <a:srcRect/>
            <a:stretch>
              <a:fillRect/>
            </a:stretch>
          </a:blipFill>
        </p:spPr>
        <p:txBody>
          <a:bodyPr wrap="square" rtlCol="0">
            <a:spAutoFit/>
          </a:bodyPr>
          <a:lstStyle/>
          <a:p>
            <a:pPr algn="ctr"/>
            <a:r>
              <a:rPr lang="cs-CZ" sz="3200" dirty="0" smtClean="0">
                <a:solidFill>
                  <a:srgbClr val="660033"/>
                </a:solidFill>
                <a:latin typeface="Ebrima" pitchFamily="2" charset="0"/>
                <a:ea typeface="Ebrima" pitchFamily="2" charset="0"/>
                <a:cs typeface="Ebrima" pitchFamily="2" charset="0"/>
              </a:rPr>
              <a:t>Staré garda </a:t>
            </a:r>
            <a:r>
              <a:rPr lang="cs-CZ" sz="3200" dirty="0" err="1" smtClean="0">
                <a:solidFill>
                  <a:srgbClr val="660033"/>
                </a:solidFill>
                <a:latin typeface="Ebrima" pitchFamily="2" charset="0"/>
                <a:ea typeface="Ebrima" pitchFamily="2" charset="0"/>
                <a:cs typeface="Ebrima" pitchFamily="2" charset="0"/>
              </a:rPr>
              <a:t>Sepap</a:t>
            </a:r>
            <a:r>
              <a:rPr lang="cs-CZ" sz="3200" dirty="0" smtClean="0">
                <a:solidFill>
                  <a:srgbClr val="660033"/>
                </a:solidFill>
                <a:latin typeface="Ebrima" pitchFamily="2" charset="0"/>
                <a:ea typeface="Ebrima" pitchFamily="2" charset="0"/>
                <a:cs typeface="Ebrima" pitchFamily="2" charset="0"/>
              </a:rPr>
              <a:t> </a:t>
            </a:r>
            <a:r>
              <a:rPr lang="cs-CZ" sz="3200" dirty="0" err="1" smtClean="0">
                <a:solidFill>
                  <a:srgbClr val="660033"/>
                </a:solidFill>
                <a:latin typeface="Ebrima" pitchFamily="2" charset="0"/>
                <a:ea typeface="Ebrima" pitchFamily="2" charset="0"/>
                <a:cs typeface="Ebrima" pitchFamily="2" charset="0"/>
              </a:rPr>
              <a:t>Štětí</a:t>
            </a:r>
            <a:r>
              <a:rPr lang="cs-CZ" sz="3200" dirty="0" smtClean="0">
                <a:solidFill>
                  <a:srgbClr val="660033"/>
                </a:solidFill>
                <a:latin typeface="Ebrima" pitchFamily="2" charset="0"/>
                <a:ea typeface="Ebrima" pitchFamily="2" charset="0"/>
                <a:cs typeface="Ebrima" pitchFamily="2" charset="0"/>
              </a:rPr>
              <a:t> se po třech kolech okresní soutěže přihlásila do bojů o příčky nejvyšší</a:t>
            </a:r>
            <a:endParaRPr lang="cs-CZ" sz="2800" dirty="0">
              <a:solidFill>
                <a:srgbClr val="660033"/>
              </a:solidFill>
              <a:latin typeface="Ebrima" pitchFamily="2" charset="0"/>
              <a:ea typeface="Ebrima" pitchFamily="2" charset="0"/>
              <a:cs typeface="Ebrima" pitchFamily="2" charset="0"/>
            </a:endParaRPr>
          </a:p>
        </p:txBody>
      </p:sp>
      <p:graphicFrame>
        <p:nvGraphicFramePr>
          <p:cNvPr id="11" name="Tabulka 10"/>
          <p:cNvGraphicFramePr>
            <a:graphicFrameLocks noGrp="1"/>
          </p:cNvGraphicFramePr>
          <p:nvPr/>
        </p:nvGraphicFramePr>
        <p:xfrm>
          <a:off x="174948" y="2899424"/>
          <a:ext cx="4680520" cy="3383649"/>
        </p:xfrm>
        <a:graphic>
          <a:graphicData uri="http://schemas.openxmlformats.org/drawingml/2006/table">
            <a:tbl>
              <a:tblPr/>
              <a:tblGrid>
                <a:gridCol w="569854">
                  <a:extLst>
                    <a:ext uri="{9D8B030D-6E8A-4147-A177-3AD203B41FA5}">
                      <a16:colId xmlns:a16="http://schemas.microsoft.com/office/drawing/2014/main" val="20000"/>
                    </a:ext>
                  </a:extLst>
                </a:gridCol>
                <a:gridCol w="2021202">
                  <a:extLst>
                    <a:ext uri="{9D8B030D-6E8A-4147-A177-3AD203B41FA5}">
                      <a16:colId xmlns:a16="http://schemas.microsoft.com/office/drawing/2014/main" val="20001"/>
                    </a:ext>
                  </a:extLst>
                </a:gridCol>
                <a:gridCol w="237439">
                  <a:extLst>
                    <a:ext uri="{9D8B030D-6E8A-4147-A177-3AD203B41FA5}">
                      <a16:colId xmlns:a16="http://schemas.microsoft.com/office/drawing/2014/main" val="20002"/>
                    </a:ext>
                  </a:extLst>
                </a:gridCol>
                <a:gridCol w="237439">
                  <a:extLst>
                    <a:ext uri="{9D8B030D-6E8A-4147-A177-3AD203B41FA5}">
                      <a16:colId xmlns:a16="http://schemas.microsoft.com/office/drawing/2014/main" val="20003"/>
                    </a:ext>
                  </a:extLst>
                </a:gridCol>
                <a:gridCol w="237439">
                  <a:extLst>
                    <a:ext uri="{9D8B030D-6E8A-4147-A177-3AD203B41FA5}">
                      <a16:colId xmlns:a16="http://schemas.microsoft.com/office/drawing/2014/main" val="20004"/>
                    </a:ext>
                  </a:extLst>
                </a:gridCol>
                <a:gridCol w="237439">
                  <a:extLst>
                    <a:ext uri="{9D8B030D-6E8A-4147-A177-3AD203B41FA5}">
                      <a16:colId xmlns:a16="http://schemas.microsoft.com/office/drawing/2014/main" val="20005"/>
                    </a:ext>
                  </a:extLst>
                </a:gridCol>
                <a:gridCol w="569854">
                  <a:extLst>
                    <a:ext uri="{9D8B030D-6E8A-4147-A177-3AD203B41FA5}">
                      <a16:colId xmlns:a16="http://schemas.microsoft.com/office/drawing/2014/main" val="20006"/>
                    </a:ext>
                  </a:extLst>
                </a:gridCol>
                <a:gridCol w="569854">
                  <a:extLst>
                    <a:ext uri="{9D8B030D-6E8A-4147-A177-3AD203B41FA5}">
                      <a16:colId xmlns:a16="http://schemas.microsoft.com/office/drawing/2014/main" val="20007"/>
                    </a:ext>
                  </a:extLst>
                </a:gridCol>
              </a:tblGrid>
              <a:tr h="600858">
                <a:tc gridSpan="8">
                  <a:txBody>
                    <a:bodyPr/>
                    <a:lstStyle/>
                    <a:p>
                      <a:pPr algn="ctr" fontAlgn="ctr"/>
                      <a:r>
                        <a:rPr lang="cs-CZ" sz="1500" b="1" i="0" u="none" strike="noStrike" dirty="0">
                          <a:solidFill>
                            <a:srgbClr val="000000"/>
                          </a:solidFill>
                          <a:latin typeface="Century"/>
                        </a:rPr>
                        <a:t>Pořadí soutěže starých pánů po 3 odehraných zápasech</a:t>
                      </a: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82756">
                <a:tc>
                  <a:txBody>
                    <a:bodyPr/>
                    <a:lstStyle/>
                    <a:p>
                      <a:pPr algn="ctr" fontAlgn="ctr"/>
                      <a:r>
                        <a:rPr lang="cs-CZ" sz="1200" b="1" i="0" u="none" strike="noStrike">
                          <a:solidFill>
                            <a:srgbClr val="000000"/>
                          </a:solidFill>
                          <a:latin typeface="Eras Bold ITC"/>
                        </a:rPr>
                        <a:t>1.</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Eras Bold ITC"/>
                        </a:rPr>
                        <a:t>Dynamo Podlusky</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Eras Bold ITC"/>
                        </a:rPr>
                        <a:t>3</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Eras Bold ITC"/>
                        </a:rPr>
                        <a:t>3</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Eras Bold ITC"/>
                        </a:rPr>
                        <a:t>0</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Eras Bold ITC"/>
                        </a:rPr>
                        <a:t>0</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Eras Bold ITC"/>
                        </a:rPr>
                        <a:t>14:2</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Eras Bold ITC"/>
                        </a:rPr>
                        <a:t>9</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1"/>
                  </a:ext>
                </a:extLst>
              </a:tr>
              <a:tr h="282756">
                <a:tc>
                  <a:txBody>
                    <a:bodyPr/>
                    <a:lstStyle/>
                    <a:p>
                      <a:pPr algn="ctr" fontAlgn="ctr"/>
                      <a:r>
                        <a:rPr lang="cs-CZ" sz="1200" b="1" i="0" u="none" strike="noStrike">
                          <a:solidFill>
                            <a:srgbClr val="000000"/>
                          </a:solidFill>
                          <a:latin typeface="Eras Bold ITC"/>
                        </a:rPr>
                        <a:t>2.</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Eras Bold ITC"/>
                        </a:rPr>
                        <a:t>Sokol Černiv</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Eras Bold ITC"/>
                        </a:rPr>
                        <a:t>3</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Eras Bold ITC"/>
                        </a:rPr>
                        <a:t>3</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Eras Bold ITC"/>
                        </a:rPr>
                        <a:t>0</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Eras Bold ITC"/>
                        </a:rPr>
                        <a:t>0</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Eras Bold ITC"/>
                        </a:rPr>
                        <a:t>15:4</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Eras Bold ITC"/>
                        </a:rPr>
                        <a:t>9</a:t>
                      </a:r>
                    </a:p>
                  </a:txBody>
                  <a:tcPr marL="9525" marR="9525" marT="9525" marB="0" anchor="ctr">
                    <a:lnL>
                      <a:noFill/>
                    </a:lnL>
                    <a:lnR>
                      <a:noFill/>
                    </a:lnR>
                    <a:lnT>
                      <a:noFill/>
                    </a:lnT>
                    <a:lnB>
                      <a:noFill/>
                    </a:lnB>
                    <a:solidFill>
                      <a:srgbClr val="99FFCC"/>
                    </a:solidFill>
                  </a:tcPr>
                </a:tc>
                <a:extLst>
                  <a:ext uri="{0D108BD9-81ED-4DB2-BD59-A6C34878D82A}">
                    <a16:rowId xmlns:a16="http://schemas.microsoft.com/office/drawing/2014/main" val="10002"/>
                  </a:ext>
                </a:extLst>
              </a:tr>
              <a:tr h="282756">
                <a:tc>
                  <a:txBody>
                    <a:bodyPr/>
                    <a:lstStyle/>
                    <a:p>
                      <a:pPr algn="ctr" fontAlgn="ctr"/>
                      <a:r>
                        <a:rPr lang="cs-CZ" sz="1400" b="1" i="0" u="none" strike="noStrike">
                          <a:solidFill>
                            <a:srgbClr val="FF0000"/>
                          </a:solidFill>
                          <a:latin typeface="Eras Bold ITC"/>
                        </a:rPr>
                        <a:t>3.</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dirty="0" err="1">
                          <a:solidFill>
                            <a:srgbClr val="FF0000"/>
                          </a:solidFill>
                          <a:latin typeface="Eras Bold ITC"/>
                        </a:rPr>
                        <a:t>Sepap</a:t>
                      </a:r>
                      <a:r>
                        <a:rPr lang="cs-CZ" sz="1400" b="1" i="0" u="none" strike="noStrike" dirty="0">
                          <a:solidFill>
                            <a:srgbClr val="FF0000"/>
                          </a:solidFill>
                          <a:latin typeface="Eras Bold ITC"/>
                        </a:rPr>
                        <a:t> </a:t>
                      </a:r>
                      <a:r>
                        <a:rPr lang="cs-CZ" sz="1400" b="1" i="0" u="none" strike="noStrike" dirty="0" err="1">
                          <a:solidFill>
                            <a:srgbClr val="FF0000"/>
                          </a:solidFill>
                          <a:latin typeface="Eras Bold ITC"/>
                        </a:rPr>
                        <a:t>Štětí</a:t>
                      </a:r>
                      <a:endParaRPr lang="cs-CZ" sz="1400" b="1" i="0" u="none" strike="noStrike" dirty="0">
                        <a:solidFill>
                          <a:srgbClr val="FF0000"/>
                        </a:solidFill>
                        <a:latin typeface="Eras Bold ITC"/>
                      </a:endParaRP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a:solidFill>
                            <a:srgbClr val="FF0000"/>
                          </a:solidFill>
                          <a:latin typeface="Eras Bold ITC"/>
                        </a:rPr>
                        <a:t>3</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a:solidFill>
                            <a:srgbClr val="FF0000"/>
                          </a:solidFill>
                          <a:latin typeface="Eras Bold ITC"/>
                        </a:rPr>
                        <a:t>3</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a:solidFill>
                            <a:srgbClr val="FF0000"/>
                          </a:solidFill>
                          <a:latin typeface="Eras Bold ITC"/>
                        </a:rPr>
                        <a:t>0</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a:solidFill>
                            <a:srgbClr val="FF0000"/>
                          </a:solidFill>
                          <a:latin typeface="Eras Bold ITC"/>
                        </a:rPr>
                        <a:t>0</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a:solidFill>
                            <a:srgbClr val="FF0000"/>
                          </a:solidFill>
                          <a:latin typeface="Eras Bold ITC"/>
                        </a:rPr>
                        <a:t>14:5</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a:solidFill>
                            <a:srgbClr val="FF0000"/>
                          </a:solidFill>
                          <a:latin typeface="Eras Bold ITC"/>
                        </a:rPr>
                        <a:t>9</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3"/>
                  </a:ext>
                </a:extLst>
              </a:tr>
              <a:tr h="282756">
                <a:tc>
                  <a:txBody>
                    <a:bodyPr/>
                    <a:lstStyle/>
                    <a:p>
                      <a:pPr algn="ctr" fontAlgn="ctr"/>
                      <a:r>
                        <a:rPr lang="cs-CZ" sz="1200" b="1" i="0" u="none" strike="noStrike">
                          <a:solidFill>
                            <a:srgbClr val="000000"/>
                          </a:solidFill>
                          <a:latin typeface="Eras Bold ITC"/>
                        </a:rPr>
                        <a:t>4.</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Eras Bold ITC"/>
                        </a:rPr>
                        <a:t>Viktorie Kleneč</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Eras Bold ITC"/>
                        </a:rPr>
                        <a:t>3</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Eras Bold ITC"/>
                        </a:rPr>
                        <a:t>2</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Eras Bold ITC"/>
                        </a:rPr>
                        <a:t>0</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Eras Bold ITC"/>
                        </a:rPr>
                        <a:t>1</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Eras Bold ITC"/>
                        </a:rPr>
                        <a:t>7:5</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Eras Bold ITC"/>
                        </a:rPr>
                        <a:t>6</a:t>
                      </a:r>
                    </a:p>
                  </a:txBody>
                  <a:tcPr marL="9525" marR="9525" marT="9525" marB="0" anchor="ctr">
                    <a:lnL>
                      <a:noFill/>
                    </a:lnL>
                    <a:lnR>
                      <a:noFill/>
                    </a:lnR>
                    <a:lnT>
                      <a:noFill/>
                    </a:lnT>
                    <a:lnB>
                      <a:noFill/>
                    </a:lnB>
                    <a:solidFill>
                      <a:srgbClr val="99FFCC"/>
                    </a:solidFill>
                  </a:tcPr>
                </a:tc>
                <a:extLst>
                  <a:ext uri="{0D108BD9-81ED-4DB2-BD59-A6C34878D82A}">
                    <a16:rowId xmlns:a16="http://schemas.microsoft.com/office/drawing/2014/main" val="10004"/>
                  </a:ext>
                </a:extLst>
              </a:tr>
              <a:tr h="282756">
                <a:tc>
                  <a:txBody>
                    <a:bodyPr/>
                    <a:lstStyle/>
                    <a:p>
                      <a:pPr algn="ctr" fontAlgn="ctr"/>
                      <a:r>
                        <a:rPr lang="cs-CZ" sz="1200" b="1" i="0" u="none" strike="noStrike">
                          <a:solidFill>
                            <a:srgbClr val="000000"/>
                          </a:solidFill>
                          <a:latin typeface="Eras Bold ITC"/>
                        </a:rPr>
                        <a:t>5.</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Eras Bold ITC"/>
                        </a:rPr>
                        <a:t>Dynamo Střížovice</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Eras Bold ITC"/>
                        </a:rPr>
                        <a:t>3</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Eras Bold ITC"/>
                        </a:rPr>
                        <a:t>1</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Eras Bold ITC"/>
                        </a:rPr>
                        <a:t>0</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Eras Bold ITC"/>
                        </a:rPr>
                        <a:t>2</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Eras Bold ITC"/>
                        </a:rPr>
                        <a:t>8:8</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Eras Bold ITC"/>
                        </a:rPr>
                        <a:t>3</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5"/>
                  </a:ext>
                </a:extLst>
              </a:tr>
              <a:tr h="282756">
                <a:tc>
                  <a:txBody>
                    <a:bodyPr/>
                    <a:lstStyle/>
                    <a:p>
                      <a:pPr algn="ctr" fontAlgn="ctr"/>
                      <a:r>
                        <a:rPr lang="cs-CZ" sz="1200" b="1" i="0" u="none" strike="noStrike">
                          <a:solidFill>
                            <a:srgbClr val="000000"/>
                          </a:solidFill>
                          <a:latin typeface="Eras Bold ITC"/>
                        </a:rPr>
                        <a:t>6.</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dirty="0" err="1">
                          <a:solidFill>
                            <a:srgbClr val="000000"/>
                          </a:solidFill>
                          <a:latin typeface="Eras Bold ITC"/>
                        </a:rPr>
                        <a:t>Káčko</a:t>
                      </a:r>
                      <a:r>
                        <a:rPr lang="cs-CZ" sz="1200" b="1" i="0" u="none" strike="noStrike" dirty="0">
                          <a:solidFill>
                            <a:srgbClr val="000000"/>
                          </a:solidFill>
                          <a:latin typeface="Eras Bold ITC"/>
                        </a:rPr>
                        <a:t> Roudnice </a:t>
                      </a:r>
                      <a:r>
                        <a:rPr lang="cs-CZ" sz="1200" b="1" i="0" u="none" strike="noStrike" dirty="0" err="1">
                          <a:solidFill>
                            <a:srgbClr val="000000"/>
                          </a:solidFill>
                          <a:latin typeface="Eras Bold ITC"/>
                        </a:rPr>
                        <a:t>n.L.</a:t>
                      </a:r>
                      <a:endParaRPr lang="cs-CZ" sz="1200" b="1" i="0" u="none" strike="noStrike" dirty="0">
                        <a:solidFill>
                          <a:srgbClr val="000000"/>
                        </a:solidFill>
                        <a:latin typeface="Eras Bold ITC"/>
                      </a:endParaRP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Eras Bold ITC"/>
                        </a:rPr>
                        <a:t>3</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Eras Bold ITC"/>
                        </a:rPr>
                        <a:t>1</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Eras Bold ITC"/>
                        </a:rPr>
                        <a:t>0</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Eras Bold ITC"/>
                        </a:rPr>
                        <a:t>2</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Eras Bold ITC"/>
                        </a:rPr>
                        <a:t>7:9</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Eras Bold ITC"/>
                        </a:rPr>
                        <a:t>3</a:t>
                      </a:r>
                    </a:p>
                  </a:txBody>
                  <a:tcPr marL="9525" marR="9525" marT="9525" marB="0" anchor="ctr">
                    <a:lnL>
                      <a:noFill/>
                    </a:lnL>
                    <a:lnR>
                      <a:noFill/>
                    </a:lnR>
                    <a:lnT>
                      <a:noFill/>
                    </a:lnT>
                    <a:lnB>
                      <a:noFill/>
                    </a:lnB>
                    <a:solidFill>
                      <a:srgbClr val="99FFCC"/>
                    </a:solidFill>
                  </a:tcPr>
                </a:tc>
                <a:extLst>
                  <a:ext uri="{0D108BD9-81ED-4DB2-BD59-A6C34878D82A}">
                    <a16:rowId xmlns:a16="http://schemas.microsoft.com/office/drawing/2014/main" val="10006"/>
                  </a:ext>
                </a:extLst>
              </a:tr>
              <a:tr h="282756">
                <a:tc>
                  <a:txBody>
                    <a:bodyPr/>
                    <a:lstStyle/>
                    <a:p>
                      <a:pPr algn="ctr" fontAlgn="ctr"/>
                      <a:r>
                        <a:rPr lang="cs-CZ" sz="1200" b="1" i="0" u="none" strike="noStrike">
                          <a:solidFill>
                            <a:srgbClr val="000000"/>
                          </a:solidFill>
                          <a:latin typeface="Eras Bold ITC"/>
                        </a:rPr>
                        <a:t>7.</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Eras Bold ITC"/>
                        </a:rPr>
                        <a:t>Sokol Hoštka</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Eras Bold ITC"/>
                        </a:rPr>
                        <a:t>3</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Eras Bold ITC"/>
                        </a:rPr>
                        <a:t>1</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Eras Bold ITC"/>
                        </a:rPr>
                        <a:t>0</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Eras Bold ITC"/>
                        </a:rPr>
                        <a:t>2</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Eras Bold ITC"/>
                        </a:rPr>
                        <a:t>8:11</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Eras Bold ITC"/>
                        </a:rPr>
                        <a:t>3</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7"/>
                  </a:ext>
                </a:extLst>
              </a:tr>
              <a:tr h="282756">
                <a:tc>
                  <a:txBody>
                    <a:bodyPr/>
                    <a:lstStyle/>
                    <a:p>
                      <a:pPr algn="ctr" fontAlgn="ctr"/>
                      <a:r>
                        <a:rPr lang="cs-CZ" sz="1200" b="1" i="0" u="none" strike="noStrike">
                          <a:solidFill>
                            <a:srgbClr val="000000"/>
                          </a:solidFill>
                          <a:latin typeface="Eras Bold ITC"/>
                        </a:rPr>
                        <a:t>8.</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Eras Bold ITC"/>
                        </a:rPr>
                        <a:t>FK Libochovice</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Eras Bold ITC"/>
                        </a:rPr>
                        <a:t>3</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Eras Bold ITC"/>
                        </a:rPr>
                        <a:t>1</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Eras Bold ITC"/>
                        </a:rPr>
                        <a:t>0</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Eras Bold ITC"/>
                        </a:rPr>
                        <a:t>2</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Eras Bold ITC"/>
                        </a:rPr>
                        <a:t>6:16</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Eras Bold ITC"/>
                        </a:rPr>
                        <a:t>3</a:t>
                      </a:r>
                    </a:p>
                  </a:txBody>
                  <a:tcPr marL="9525" marR="9525" marT="9525" marB="0" anchor="ctr">
                    <a:lnL>
                      <a:noFill/>
                    </a:lnL>
                    <a:lnR>
                      <a:noFill/>
                    </a:lnR>
                    <a:lnT>
                      <a:noFill/>
                    </a:lnT>
                    <a:lnB>
                      <a:noFill/>
                    </a:lnB>
                    <a:solidFill>
                      <a:srgbClr val="99FFCC"/>
                    </a:solidFill>
                  </a:tcPr>
                </a:tc>
                <a:extLst>
                  <a:ext uri="{0D108BD9-81ED-4DB2-BD59-A6C34878D82A}">
                    <a16:rowId xmlns:a16="http://schemas.microsoft.com/office/drawing/2014/main" val="10008"/>
                  </a:ext>
                </a:extLst>
              </a:tr>
              <a:tr h="237987">
                <a:tc>
                  <a:txBody>
                    <a:bodyPr/>
                    <a:lstStyle/>
                    <a:p>
                      <a:pPr algn="ctr" fontAlgn="ctr"/>
                      <a:r>
                        <a:rPr lang="cs-CZ" sz="1200" b="1" i="0" u="none" strike="noStrike">
                          <a:solidFill>
                            <a:srgbClr val="000000"/>
                          </a:solidFill>
                          <a:latin typeface="Eras Bold ITC"/>
                        </a:rPr>
                        <a:t>9.</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Eras Bold ITC"/>
                        </a:rPr>
                        <a:t>Slovan Horní Beřkovice</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Eras Bold ITC"/>
                        </a:rPr>
                        <a:t>3</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Eras Bold ITC"/>
                        </a:rPr>
                        <a:t>0</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Eras Bold ITC"/>
                        </a:rPr>
                        <a:t>0</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Eras Bold ITC"/>
                        </a:rPr>
                        <a:t>3</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Eras Bold ITC"/>
                        </a:rPr>
                        <a:t>6:12</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Eras Bold ITC"/>
                        </a:rPr>
                        <a:t>0</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9"/>
                  </a:ext>
                </a:extLst>
              </a:tr>
              <a:tr h="282756">
                <a:tc>
                  <a:txBody>
                    <a:bodyPr/>
                    <a:lstStyle/>
                    <a:p>
                      <a:pPr algn="ctr" fontAlgn="ctr"/>
                      <a:r>
                        <a:rPr lang="cs-CZ" sz="1200" b="1" i="0" u="none" strike="noStrike">
                          <a:solidFill>
                            <a:srgbClr val="000000"/>
                          </a:solidFill>
                          <a:latin typeface="Eras Bold ITC"/>
                        </a:rPr>
                        <a:t>10.</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dirty="0" smtClean="0">
                          <a:solidFill>
                            <a:srgbClr val="000000"/>
                          </a:solidFill>
                          <a:latin typeface="Eras Bold ITC"/>
                        </a:rPr>
                        <a:t>Sokol </a:t>
                      </a:r>
                      <a:r>
                        <a:rPr lang="cs-CZ" sz="1200" b="1" i="0" u="none" strike="noStrike" dirty="0" err="1" smtClean="0">
                          <a:solidFill>
                            <a:srgbClr val="000000"/>
                          </a:solidFill>
                          <a:latin typeface="Eras Bold ITC"/>
                        </a:rPr>
                        <a:t>Mšené</a:t>
                      </a:r>
                      <a:r>
                        <a:rPr lang="cs-CZ" sz="1200" b="1" i="0" u="none" strike="noStrike" dirty="0" smtClean="0">
                          <a:solidFill>
                            <a:srgbClr val="000000"/>
                          </a:solidFill>
                          <a:latin typeface="Eras Bold ITC"/>
                        </a:rPr>
                        <a:t> </a:t>
                      </a:r>
                      <a:r>
                        <a:rPr lang="cs-CZ" sz="1200" b="1" i="0" u="none" strike="noStrike" dirty="0">
                          <a:solidFill>
                            <a:srgbClr val="000000"/>
                          </a:solidFill>
                          <a:latin typeface="Eras Bold ITC"/>
                        </a:rPr>
                        <a:t>Lázně</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Eras Bold ITC"/>
                        </a:rPr>
                        <a:t>3</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Eras Bold ITC"/>
                        </a:rPr>
                        <a:t>0</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Eras Bold ITC"/>
                        </a:rPr>
                        <a:t>0</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Eras Bold ITC"/>
                        </a:rPr>
                        <a:t>3</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Eras Bold ITC"/>
                        </a:rPr>
                        <a:t>5:18</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dirty="0">
                          <a:solidFill>
                            <a:srgbClr val="000000"/>
                          </a:solidFill>
                          <a:latin typeface="Eras Bold ITC"/>
                        </a:rPr>
                        <a:t>0</a:t>
                      </a:r>
                    </a:p>
                  </a:txBody>
                  <a:tcPr marL="9525" marR="9525" marT="9525" marB="0" anchor="ctr">
                    <a:lnL>
                      <a:noFill/>
                    </a:lnL>
                    <a:lnR>
                      <a:noFill/>
                    </a:lnR>
                    <a:lnT>
                      <a:noFill/>
                    </a:lnT>
                    <a:lnB>
                      <a:noFill/>
                    </a:lnB>
                    <a:solidFill>
                      <a:srgbClr val="99FFCC"/>
                    </a:solidFill>
                  </a:tcPr>
                </a:tc>
                <a:extLst>
                  <a:ext uri="{0D108BD9-81ED-4DB2-BD59-A6C34878D82A}">
                    <a16:rowId xmlns:a16="http://schemas.microsoft.com/office/drawing/2014/main" val="10010"/>
                  </a:ext>
                </a:extLst>
              </a:tr>
            </a:tbl>
          </a:graphicData>
        </a:graphic>
      </p:graphicFrame>
      <p:sp>
        <p:nvSpPr>
          <p:cNvPr id="12" name="TextovéPole 11"/>
          <p:cNvSpPr txBox="1"/>
          <p:nvPr/>
        </p:nvSpPr>
        <p:spPr>
          <a:xfrm>
            <a:off x="174948" y="6499820"/>
            <a:ext cx="4680520" cy="584775"/>
          </a:xfrm>
          <a:prstGeom prst="rect">
            <a:avLst/>
          </a:prstGeom>
          <a:solidFill>
            <a:schemeClr val="accent1">
              <a:lumMod val="40000"/>
              <a:lumOff val="60000"/>
            </a:schemeClr>
          </a:solidFill>
        </p:spPr>
        <p:txBody>
          <a:bodyPr wrap="square" rtlCol="0">
            <a:spAutoFit/>
          </a:bodyPr>
          <a:lstStyle/>
          <a:p>
            <a:pPr algn="ctr"/>
            <a:r>
              <a:rPr lang="cs-CZ" sz="1600" dirty="0" smtClean="0">
                <a:latin typeface="Arial" pitchFamily="34" charset="0"/>
                <a:cs typeface="Arial" pitchFamily="34" charset="0"/>
              </a:rPr>
              <a:t>Včera hrála stará garda v </a:t>
            </a:r>
            <a:r>
              <a:rPr lang="cs-CZ" sz="1600" dirty="0" err="1" smtClean="0">
                <a:latin typeface="Arial" pitchFamily="34" charset="0"/>
                <a:cs typeface="Arial" pitchFamily="34" charset="0"/>
              </a:rPr>
              <a:t>Hoštce</a:t>
            </a:r>
            <a:r>
              <a:rPr lang="cs-CZ" sz="1600" dirty="0" smtClean="0">
                <a:latin typeface="Arial" pitchFamily="34" charset="0"/>
                <a:cs typeface="Arial" pitchFamily="34" charset="0"/>
              </a:rPr>
              <a:t>. Do uzávěrky nebyl výsledek zápasu znám</a:t>
            </a:r>
            <a:endParaRPr lang="cs-CZ" sz="1600" dirty="0">
              <a:latin typeface="Arial" pitchFamily="34" charset="0"/>
              <a:cs typeface="Arial" pitchFamily="34" charset="0"/>
            </a:endParaRPr>
          </a:p>
        </p:txBody>
      </p:sp>
      <p:cxnSp>
        <p:nvCxnSpPr>
          <p:cNvPr id="10" name="Přímá spojovací šipka 9"/>
          <p:cNvCxnSpPr/>
          <p:nvPr/>
        </p:nvCxnSpPr>
        <p:spPr bwMode="auto">
          <a:xfrm>
            <a:off x="8671892" y="7075884"/>
            <a:ext cx="122413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4" name="Přímá spojovací šipka 13"/>
          <p:cNvCxnSpPr/>
          <p:nvPr/>
        </p:nvCxnSpPr>
        <p:spPr bwMode="auto">
          <a:xfrm>
            <a:off x="8383860" y="7239000"/>
            <a:ext cx="1152128"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815908" y="7003876"/>
            <a:ext cx="864096" cy="0"/>
          </a:xfrm>
          <a:prstGeom prst="straightConnector1">
            <a:avLst/>
          </a:prstGeom>
          <a:noFill/>
          <a:ln w="22225" cap="flat" cmpd="sng" algn="ctr">
            <a:solidFill>
              <a:schemeClr val="tx1"/>
            </a:solidFill>
            <a:prstDash val="solid"/>
            <a:round/>
            <a:headEnd type="none" w="med" len="med"/>
            <a:tailEnd type="arrow"/>
          </a:ln>
          <a:effectLst>
            <a:outerShdw dist="45791" dir="2021404" algn="ctr" rotWithShape="0">
              <a:srgbClr val="9999FF"/>
            </a:outerShdw>
          </a:effectLst>
        </p:spPr>
      </p:cxnSp>
      <p:pic>
        <p:nvPicPr>
          <p:cNvPr id="47106" name="Picture 2"/>
          <p:cNvPicPr>
            <a:picLocks noChangeAspect="1" noChangeArrowheads="1"/>
          </p:cNvPicPr>
          <p:nvPr/>
        </p:nvPicPr>
        <p:blipFill>
          <a:blip r:embed="rId3" cstate="print"/>
          <a:srcRect/>
          <a:stretch>
            <a:fillRect/>
          </a:stretch>
        </p:blipFill>
        <p:spPr bwMode="auto">
          <a:xfrm>
            <a:off x="8815908" y="1819300"/>
            <a:ext cx="712862" cy="57606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5359524" y="2539380"/>
            <a:ext cx="184150" cy="276225"/>
          </a:xfrm>
          <a:prstGeom prst="rect">
            <a:avLst/>
          </a:prstGeom>
          <a:noFill/>
          <a:ln w="9525">
            <a:noFill/>
            <a:miter lim="800000"/>
            <a:headEnd/>
            <a:tailEnd/>
          </a:ln>
          <a:effectLst/>
        </p:spPr>
        <p:txBody>
          <a:bodyPr wrap="none" lIns="91425" tIns="45713" rIns="91425" bIns="45713" anchor="ctr">
            <a:spAutoFit/>
          </a:bodyPr>
          <a:lstStyle/>
          <a:p>
            <a:pPr algn="ctr" eaLnBrk="0" hangingPunct="0">
              <a:defRPr/>
            </a:pPr>
            <a:endParaRPr lang="cs-CZ" dirty="0">
              <a:effectLst>
                <a:outerShdw blurRad="38100" dist="38100" dir="2700000" algn="tl">
                  <a:srgbClr val="000000">
                    <a:alpha val="43137"/>
                  </a:srgbClr>
                </a:outerShdw>
              </a:effectLst>
            </a:endParaRPr>
          </a:p>
        </p:txBody>
      </p:sp>
      <p:pic>
        <p:nvPicPr>
          <p:cNvPr id="12291" name="Picture 48" descr="Home page">
            <a:hlinkClick r:id="rId3"/>
          </p:cNvPr>
          <p:cNvPicPr>
            <a:picLocks noChangeAspect="1" noChangeArrowheads="1"/>
          </p:cNvPicPr>
          <p:nvPr/>
        </p:nvPicPr>
        <p:blipFill>
          <a:blip r:embed="rId4"/>
          <a:srcRect/>
          <a:stretch>
            <a:fillRect/>
          </a:stretch>
        </p:blipFill>
        <p:spPr bwMode="auto">
          <a:xfrm>
            <a:off x="166688" y="46038"/>
            <a:ext cx="9525" cy="9525"/>
          </a:xfrm>
          <a:prstGeom prst="rect">
            <a:avLst/>
          </a:prstGeom>
          <a:noFill/>
          <a:ln w="9525">
            <a:noFill/>
            <a:miter lim="800000"/>
            <a:headEnd/>
            <a:tailEnd/>
          </a:ln>
        </p:spPr>
      </p:pic>
      <p:sp>
        <p:nvSpPr>
          <p:cNvPr id="15" name="Rectangle 87"/>
          <p:cNvSpPr>
            <a:spLocks noChangeArrowheads="1"/>
          </p:cNvSpPr>
          <p:nvPr/>
        </p:nvSpPr>
        <p:spPr bwMode="auto">
          <a:xfrm>
            <a:off x="174948" y="163116"/>
            <a:ext cx="4824536" cy="677108"/>
          </a:xfrm>
          <a:prstGeom prst="rect">
            <a:avLst/>
          </a:prstGeom>
          <a:blipFill>
            <a:blip r:embed="rId5" cstate="print"/>
            <a:stretch>
              <a:fillRect/>
            </a:stretch>
          </a:blipFill>
          <a:ln>
            <a:solidFill>
              <a:schemeClr val="bg1"/>
            </a:solidFill>
            <a:headEnd/>
            <a:tailEnd/>
          </a:ln>
        </p:spPr>
        <p:style>
          <a:lnRef idx="2">
            <a:schemeClr val="accent2"/>
          </a:lnRef>
          <a:fillRef idx="1">
            <a:schemeClr val="lt1"/>
          </a:fillRef>
          <a:effectRef idx="0">
            <a:schemeClr val="accent2"/>
          </a:effectRef>
          <a:fontRef idx="minor">
            <a:schemeClr val="dk1"/>
          </a:fontRef>
        </p:style>
        <p:txBody>
          <a:bodyPr wrap="square" lIns="0" tIns="0" rIns="0" bIns="0" anchor="b">
            <a:spAutoFit/>
            <a:scene3d>
              <a:camera prst="orthographicFront"/>
              <a:lightRig rig="threePt" dir="t"/>
            </a:scene3d>
            <a:sp3d extrusionH="57150" contourW="38100">
              <a:extrusionClr>
                <a:srgbClr val="FF66CC"/>
              </a:extrusionClr>
              <a:contourClr>
                <a:srgbClr val="00CCFF"/>
              </a:contourClr>
            </a:sp3d>
          </a:bodyPr>
          <a:lstStyle/>
          <a:p>
            <a:pPr algn="ctr" eaLnBrk="0" hangingPunct="0">
              <a:defRPr/>
            </a:pPr>
            <a:r>
              <a:rPr lang="cs-CZ" sz="4400" dirty="0">
                <a:ln>
                  <a:solidFill>
                    <a:schemeClr val="accent6">
                      <a:lumMod val="60000"/>
                      <a:lumOff val="40000"/>
                    </a:schemeClr>
                  </a:solidFill>
                </a:ln>
                <a:blipFill>
                  <a:blip r:embed="rId6"/>
                  <a:tile tx="0" ty="0" sx="100000" sy="100000" flip="none" algn="tl"/>
                </a:blipFill>
                <a:effectLst>
                  <a:outerShdw blurRad="50800" dist="50800" dir="5400000" algn="ctr" rotWithShape="0">
                    <a:srgbClr val="FFCC00"/>
                  </a:outerShdw>
                </a:effectLst>
                <a:latin typeface="Tahoma" pitchFamily="34" charset="0"/>
                <a:cs typeface="Tahoma" pitchFamily="34" charset="0"/>
              </a:rPr>
              <a:t> </a:t>
            </a:r>
            <a:r>
              <a:rPr lang="cs-CZ" sz="4400" dirty="0">
                <a:ln w="0">
                  <a:noFill/>
                </a:ln>
                <a:solidFill>
                  <a:schemeClr val="tx1"/>
                </a:solidFill>
                <a:latin typeface="Castellar" pitchFamily="18" charset="0"/>
                <a:ea typeface="MS PGothic" pitchFamily="34" charset="-128"/>
                <a:cs typeface="Leelawadee" pitchFamily="34" charset="-34"/>
              </a:rPr>
              <a:t>V Í T Á M E </a:t>
            </a:r>
            <a:endParaRPr lang="cs-CZ" sz="5400" b="0" dirty="0">
              <a:ln w="0">
                <a:noFill/>
              </a:ln>
              <a:solidFill>
                <a:schemeClr val="tx1"/>
              </a:solidFill>
              <a:latin typeface="Castellar" pitchFamily="18" charset="0"/>
              <a:ea typeface="MS PGothic" pitchFamily="34" charset="-128"/>
              <a:cs typeface="Leelawadee" pitchFamily="34" charset="-34"/>
            </a:endParaRPr>
          </a:p>
        </p:txBody>
      </p:sp>
      <p:sp>
        <p:nvSpPr>
          <p:cNvPr id="16" name="Text Box 128"/>
          <p:cNvSpPr txBox="1">
            <a:spLocks noChangeArrowheads="1"/>
          </p:cNvSpPr>
          <p:nvPr/>
        </p:nvSpPr>
        <p:spPr bwMode="auto">
          <a:xfrm>
            <a:off x="174948" y="955204"/>
            <a:ext cx="4824536" cy="584761"/>
          </a:xfrm>
          <a:prstGeom prst="rect">
            <a:avLst/>
          </a:prstGeom>
          <a:blipFill dpi="0" rotWithShape="1">
            <a:blip r:embed="rId7" cstate="print">
              <a:alphaModFix amt="46000"/>
            </a:blip>
            <a:srcRect/>
            <a:stretch>
              <a:fillRect/>
            </a:stretch>
          </a:blipFill>
          <a:ln w="9525">
            <a:noFill/>
            <a:round/>
            <a:headEnd/>
            <a:tailEnd/>
          </a:ln>
          <a:effectLst>
            <a:outerShdw blurRad="50800" dist="38100" dir="16200000" rotWithShape="0">
              <a:srgbClr val="FFFFCC">
                <a:alpha val="40000"/>
              </a:srgbClr>
            </a:outerShdw>
          </a:effectLst>
          <a:scene3d>
            <a:camera prst="orthographicFront">
              <a:rot lat="0" lon="21599968" rev="0"/>
            </a:camera>
            <a:lightRig rig="threePt" dir="t"/>
          </a:scene3d>
          <a:sp3d z="50800" extrusionH="76200" contourW="12700" prstMaterial="plastic">
            <a:bevelT/>
            <a:bevelB prst="angle"/>
            <a:extrusionClr>
              <a:schemeClr val="accent1">
                <a:lumMod val="75000"/>
              </a:schemeClr>
            </a:extrusionClr>
            <a:contourClr>
              <a:schemeClr val="accent1">
                <a:lumMod val="75000"/>
              </a:schemeClr>
            </a:contourClr>
          </a:sp3d>
        </p:spPr>
        <p:txBody>
          <a:bodyPr wrap="square" lIns="91425" tIns="45713" rIns="91425" bIns="45713">
            <a:spAutoFit/>
            <a:flatTx/>
          </a:bodyPr>
          <a:lstStyle/>
          <a:p>
            <a:pPr algn="ctr" eaLnBrk="0" hangingPunct="0">
              <a:defRPr/>
            </a:pPr>
            <a:r>
              <a:rPr lang="cs-CZ" sz="1600" dirty="0">
                <a:ln w="12700">
                  <a:solidFill>
                    <a:srgbClr val="6600FF"/>
                  </a:solidFill>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atin typeface="Book Antiqua" pitchFamily="18" charset="0"/>
              </a:rPr>
              <a:t>Při příležitosti dnešního utkání </a:t>
            </a:r>
            <a:r>
              <a:rPr lang="cs-CZ" sz="1600" dirty="0" smtClean="0">
                <a:ln w="12700">
                  <a:solidFill>
                    <a:srgbClr val="6600FF"/>
                  </a:solidFill>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atin typeface="Book Antiqua" pitchFamily="18" charset="0"/>
              </a:rPr>
              <a:t>Ústeckého přeboru </a:t>
            </a:r>
            <a:r>
              <a:rPr lang="cs-CZ" sz="1600" dirty="0">
                <a:ln w="12700">
                  <a:solidFill>
                    <a:srgbClr val="6600FF"/>
                  </a:solidFill>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atin typeface="Book Antiqua" pitchFamily="18" charset="0"/>
              </a:rPr>
              <a:t>funkcionáře, hráče a příznivce</a:t>
            </a:r>
          </a:p>
        </p:txBody>
      </p:sp>
      <p:sp>
        <p:nvSpPr>
          <p:cNvPr id="7178" name="Rectangle 129"/>
          <p:cNvSpPr>
            <a:spLocks noChangeArrowheads="1"/>
          </p:cNvSpPr>
          <p:nvPr/>
        </p:nvSpPr>
        <p:spPr bwMode="auto">
          <a:xfrm>
            <a:off x="174625" y="1674813"/>
            <a:ext cx="4824859" cy="720725"/>
          </a:xfrm>
          <a:prstGeom prst="rect">
            <a:avLst/>
          </a:prstGeom>
          <a:blipFill dpi="0" rotWithShape="1">
            <a:blip r:embed="rId8" cstate="print">
              <a:alphaModFix amt="53000"/>
            </a:blip>
            <a:srcRect/>
            <a:stretch>
              <a:fillRect/>
            </a:stretch>
          </a:blipFill>
          <a:ln w="3175">
            <a:solidFill>
              <a:schemeClr val="accent6">
                <a:lumMod val="50000"/>
              </a:schemeClr>
            </a:solidFill>
            <a:miter lim="800000"/>
            <a:headEnd/>
            <a:tailEnd/>
          </a:ln>
        </p:spPr>
        <p:txBody>
          <a:bodyPr lIns="91425" tIns="45713" rIns="91425" bIns="45713"/>
          <a:lstStyle/>
          <a:p>
            <a:pPr algn="ctr" eaLnBrk="0" hangingPunct="0">
              <a:defRPr/>
            </a:pPr>
            <a:r>
              <a:rPr lang="cs-CZ" sz="4800" dirty="0" smtClean="0">
                <a:effectLst>
                  <a:outerShdw blurRad="38100" dist="38100" dir="2700000" algn="tl">
                    <a:srgbClr val="000000">
                      <a:alpha val="43137"/>
                    </a:srgbClr>
                  </a:outerShdw>
                </a:effectLst>
                <a:latin typeface="Arial Black" pitchFamily="34" charset="0"/>
                <a:ea typeface="MS Gothic" pitchFamily="49" charset="-128"/>
                <a:cs typeface="ISOCP" pitchFamily="2" charset="0"/>
              </a:rPr>
              <a:t>SK </a:t>
            </a:r>
            <a:r>
              <a:rPr lang="cs-CZ" sz="4800" dirty="0">
                <a:effectLst>
                  <a:outerShdw blurRad="38100" dist="38100" dir="2700000" algn="tl">
                    <a:srgbClr val="000000">
                      <a:alpha val="43137"/>
                    </a:srgbClr>
                  </a:outerShdw>
                </a:effectLst>
                <a:latin typeface="Arial Black" pitchFamily="34" charset="0"/>
                <a:ea typeface="MS Gothic" pitchFamily="49" charset="-128"/>
                <a:cs typeface="ISOCP" pitchFamily="2" charset="0"/>
              </a:rPr>
              <a:t>Štětí</a:t>
            </a:r>
          </a:p>
        </p:txBody>
      </p:sp>
      <p:sp>
        <p:nvSpPr>
          <p:cNvPr id="7179" name="Rectangle 146"/>
          <p:cNvSpPr>
            <a:spLocks noChangeArrowheads="1"/>
          </p:cNvSpPr>
          <p:nvPr/>
        </p:nvSpPr>
        <p:spPr bwMode="auto">
          <a:xfrm>
            <a:off x="174948" y="2683396"/>
            <a:ext cx="4824536" cy="1223962"/>
          </a:xfrm>
          <a:prstGeom prst="rect">
            <a:avLst/>
          </a:prstGeom>
          <a:blipFill>
            <a:blip r:embed="rId9" cstate="print"/>
            <a:stretch>
              <a:fillRect/>
            </a:stretch>
          </a:blipFill>
          <a:ln w="3175">
            <a:solidFill>
              <a:schemeClr val="accent6">
                <a:lumMod val="50000"/>
              </a:schemeClr>
            </a:solidFill>
            <a:miter lim="800000"/>
            <a:headEnd/>
            <a:tailEnd/>
          </a:ln>
        </p:spPr>
        <p:txBody>
          <a:bodyPr lIns="91425" tIns="45713" rIns="91425" bIns="45713"/>
          <a:lstStyle/>
          <a:p>
            <a:pPr algn="ctr" eaLnBrk="0" hangingPunct="0">
              <a:defRPr/>
            </a:pPr>
            <a:r>
              <a:rPr lang="cs-CZ" sz="4000" dirty="0" smtClean="0">
                <a:effectLst>
                  <a:outerShdw blurRad="38100" dist="38100" dir="2700000" algn="tl">
                    <a:srgbClr val="000000"/>
                  </a:outerShdw>
                </a:effectLst>
                <a:latin typeface="Arial Black" pitchFamily="34" charset="0"/>
                <a:ea typeface="MS PGothic" pitchFamily="34" charset="-128"/>
                <a:cs typeface="FrankRuehl" pitchFamily="34" charset="-79"/>
              </a:rPr>
              <a:t>FK Junior</a:t>
            </a:r>
          </a:p>
          <a:p>
            <a:pPr algn="ctr" eaLnBrk="0" hangingPunct="0">
              <a:defRPr/>
            </a:pPr>
            <a:r>
              <a:rPr lang="cs-CZ" sz="4000" dirty="0" smtClean="0">
                <a:effectLst>
                  <a:outerShdw blurRad="38100" dist="38100" dir="2700000" algn="tl">
                    <a:srgbClr val="000000"/>
                  </a:outerShdw>
                </a:effectLst>
                <a:latin typeface="Arial Black" pitchFamily="34" charset="0"/>
                <a:ea typeface="MS PGothic" pitchFamily="34" charset="-128"/>
                <a:cs typeface="FrankRuehl" pitchFamily="34" charset="-79"/>
              </a:rPr>
              <a:t>Děčín</a:t>
            </a:r>
          </a:p>
        </p:txBody>
      </p:sp>
      <p:sp>
        <p:nvSpPr>
          <p:cNvPr id="12298" name="Text Box 147"/>
          <p:cNvSpPr txBox="1">
            <a:spLocks noChangeArrowheads="1"/>
          </p:cNvSpPr>
          <p:nvPr/>
        </p:nvSpPr>
        <p:spPr bwMode="auto">
          <a:xfrm>
            <a:off x="2335213" y="2324100"/>
            <a:ext cx="339725" cy="460375"/>
          </a:xfrm>
          <a:prstGeom prst="rect">
            <a:avLst/>
          </a:prstGeom>
          <a:noFill/>
          <a:ln w="9525">
            <a:noFill/>
            <a:miter lim="800000"/>
            <a:headEnd/>
            <a:tailEnd/>
          </a:ln>
        </p:spPr>
        <p:txBody>
          <a:bodyPr lIns="91425" tIns="45713" rIns="91425" bIns="45713">
            <a:spAutoFit/>
          </a:bodyPr>
          <a:lstStyle/>
          <a:p>
            <a:pPr algn="ctr" eaLnBrk="0" hangingPunct="0"/>
            <a:r>
              <a:rPr lang="cs-CZ" sz="2400" dirty="0">
                <a:latin typeface="Albertus MT" pitchFamily="18" charset="0"/>
              </a:rPr>
              <a:t>a</a:t>
            </a:r>
          </a:p>
        </p:txBody>
      </p:sp>
      <p:sp>
        <p:nvSpPr>
          <p:cNvPr id="7181" name="Text Box 148"/>
          <p:cNvSpPr txBox="1">
            <a:spLocks noChangeArrowheads="1"/>
          </p:cNvSpPr>
          <p:nvPr/>
        </p:nvSpPr>
        <p:spPr bwMode="auto">
          <a:xfrm>
            <a:off x="174948" y="3979540"/>
            <a:ext cx="4824536" cy="2416032"/>
          </a:xfrm>
          <a:prstGeom prst="rect">
            <a:avLst/>
          </a:prstGeom>
          <a:blipFill dpi="0" rotWithShape="1">
            <a:blip r:embed="rId10" cstate="print"/>
            <a:srcRect/>
            <a:stretch>
              <a:fillRect/>
            </a:stretch>
          </a:blipFill>
          <a:ln w="9525">
            <a:noFill/>
            <a:miter lim="800000"/>
            <a:headEnd/>
            <a:tailEnd/>
          </a:ln>
          <a:scene3d>
            <a:camera prst="orthographicFront"/>
            <a:lightRig rig="threePt" dir="t"/>
          </a:scene3d>
          <a:sp3d contourW="12700">
            <a:contourClr>
              <a:schemeClr val="accent2">
                <a:lumMod val="20000"/>
                <a:lumOff val="80000"/>
              </a:schemeClr>
            </a:contourClr>
          </a:sp3d>
        </p:spPr>
        <p:txBody>
          <a:bodyPr wrap="square" lIns="91425" tIns="45713" rIns="91425" bIns="45713">
            <a:spAutoFit/>
          </a:bodyPr>
          <a:lstStyle/>
          <a:p>
            <a:pPr algn="ctr" eaLnBrk="0" hangingPunct="0">
              <a:defRPr/>
            </a:pPr>
            <a:r>
              <a:rPr lang="cs-CZ" sz="2200" i="1" u="sng" dirty="0">
                <a:ln w="3175">
                  <a:noFill/>
                </a:ln>
                <a:effectLst>
                  <a:outerShdw blurRad="38100" dist="38100" dir="2700000" algn="tl">
                    <a:srgbClr val="000000">
                      <a:alpha val="43137"/>
                    </a:srgbClr>
                  </a:outerShdw>
                </a:effectLst>
                <a:latin typeface="Microsoft YaHei" pitchFamily="34" charset="-122"/>
                <a:ea typeface="Microsoft YaHei" pitchFamily="34" charset="-122"/>
                <a:cs typeface="Segoe UI" pitchFamily="34" charset="0"/>
              </a:rPr>
              <a:t>Hlavního rozhodčího</a:t>
            </a:r>
          </a:p>
          <a:p>
            <a:pPr algn="ctr" eaLnBrk="0" hangingPunct="0">
              <a:defRPr/>
            </a:pPr>
            <a:r>
              <a:rPr lang="cs-CZ" sz="2200" i="1" dirty="0" smtClean="0">
                <a:ln w="3175">
                  <a:noFill/>
                </a:ln>
                <a:effectLst>
                  <a:outerShdw blurRad="38100" dist="38100" dir="2700000" algn="tl">
                    <a:srgbClr val="000000">
                      <a:alpha val="43137"/>
                    </a:srgbClr>
                  </a:outerShdw>
                </a:effectLst>
                <a:latin typeface="Lucida Bright" pitchFamily="18" charset="0"/>
                <a:ea typeface="Segoe UI" pitchFamily="34" charset="0"/>
                <a:cs typeface="Segoe UI" pitchFamily="34" charset="0"/>
              </a:rPr>
              <a:t> Jaroslava Oborníka z Děčína</a:t>
            </a:r>
            <a:endParaRPr lang="cs-CZ" sz="2200" i="1" dirty="0" smtClean="0">
              <a:effectLst>
                <a:outerShdw blurRad="38100" dist="38100" dir="2700000" algn="tl">
                  <a:srgbClr val="000000">
                    <a:alpha val="43137"/>
                  </a:srgbClr>
                </a:outerShdw>
              </a:effectLst>
              <a:latin typeface="Lucida Bright" pitchFamily="18" charset="0"/>
              <a:ea typeface="Segoe UI" pitchFamily="34" charset="0"/>
              <a:cs typeface="Segoe UI" pitchFamily="34" charset="0"/>
            </a:endParaRPr>
          </a:p>
          <a:p>
            <a:pPr marL="457126" lvl="1" indent="0" algn="ctr" eaLnBrk="0" hangingPunct="0">
              <a:defRPr/>
            </a:pPr>
            <a:r>
              <a:rPr lang="cs-CZ" sz="2000" i="1" u="sng" dirty="0" smtClean="0">
                <a:ln w="3175">
                  <a:noFill/>
                </a:ln>
                <a:effectLst>
                  <a:outerShdw blurRad="38100" dist="38100" dir="2700000" algn="tl">
                    <a:srgbClr val="000000">
                      <a:alpha val="43137"/>
                    </a:srgbClr>
                  </a:outerShdw>
                </a:effectLst>
                <a:latin typeface="Lucida Bright" pitchFamily="18" charset="0"/>
                <a:ea typeface="Segoe UI" pitchFamily="34" charset="0"/>
                <a:cs typeface="Segoe UI" pitchFamily="34" charset="0"/>
              </a:rPr>
              <a:t>Asistenty </a:t>
            </a:r>
            <a:r>
              <a:rPr lang="cs-CZ" sz="2000" i="1" u="sng" dirty="0">
                <a:ln w="3175">
                  <a:noFill/>
                </a:ln>
                <a:effectLst>
                  <a:outerShdw blurRad="38100" dist="38100" dir="2700000" algn="tl">
                    <a:srgbClr val="000000">
                      <a:alpha val="43137"/>
                    </a:srgbClr>
                  </a:outerShdw>
                </a:effectLst>
                <a:latin typeface="Lucida Bright" pitchFamily="18" charset="0"/>
                <a:ea typeface="Segoe UI" pitchFamily="34" charset="0"/>
                <a:cs typeface="Segoe UI" pitchFamily="34" charset="0"/>
              </a:rPr>
              <a:t>hlavního </a:t>
            </a:r>
            <a:r>
              <a:rPr lang="cs-CZ" sz="2000" i="1" u="sng" dirty="0" smtClean="0">
                <a:ln w="3175">
                  <a:noFill/>
                </a:ln>
                <a:effectLst>
                  <a:outerShdw blurRad="38100" dist="38100" dir="2700000" algn="tl">
                    <a:srgbClr val="000000">
                      <a:alpha val="43137"/>
                    </a:srgbClr>
                  </a:outerShdw>
                </a:effectLst>
                <a:latin typeface="Lucida Bright" pitchFamily="18" charset="0"/>
                <a:ea typeface="Segoe UI" pitchFamily="34" charset="0"/>
                <a:cs typeface="Segoe UI" pitchFamily="34" charset="0"/>
              </a:rPr>
              <a:t>rozhodčího</a:t>
            </a:r>
            <a:endParaRPr lang="cs-CZ" sz="2000" i="1" u="sng" dirty="0">
              <a:ln w="3175">
                <a:noFill/>
              </a:ln>
              <a:effectLst>
                <a:outerShdw blurRad="38100" dist="38100" dir="2700000" algn="tl">
                  <a:srgbClr val="000000">
                    <a:alpha val="43137"/>
                  </a:srgbClr>
                </a:outerShdw>
              </a:effectLst>
              <a:latin typeface="Lucida Bright" pitchFamily="18" charset="0"/>
              <a:ea typeface="Segoe UI" pitchFamily="34" charset="0"/>
              <a:cs typeface="Segoe UI" pitchFamily="34" charset="0"/>
            </a:endParaRPr>
          </a:p>
          <a:p>
            <a:pPr algn="ctr">
              <a:defRPr/>
            </a:pPr>
            <a:r>
              <a:rPr lang="cs-CZ" sz="2200" i="1" dirty="0" smtClean="0">
                <a:effectLst>
                  <a:outerShdw blurRad="38100" dist="38100" dir="2700000" algn="tl">
                    <a:srgbClr val="000000">
                      <a:alpha val="43137"/>
                    </a:srgbClr>
                  </a:outerShdw>
                </a:effectLst>
                <a:latin typeface="Lucida Bright" pitchFamily="18" charset="0"/>
                <a:ea typeface="Segoe UI" pitchFamily="34" charset="0"/>
                <a:cs typeface="Segoe UI" pitchFamily="34" charset="0"/>
              </a:rPr>
              <a:t>Pavla </a:t>
            </a:r>
            <a:r>
              <a:rPr lang="cs-CZ" sz="2200" i="1" dirty="0" err="1" smtClean="0">
                <a:effectLst>
                  <a:outerShdw blurRad="38100" dist="38100" dir="2700000" algn="tl">
                    <a:srgbClr val="000000">
                      <a:alpha val="43137"/>
                    </a:srgbClr>
                  </a:outerShdw>
                </a:effectLst>
                <a:latin typeface="Lucida Bright" pitchFamily="18" charset="0"/>
                <a:ea typeface="Segoe UI" pitchFamily="34" charset="0"/>
                <a:cs typeface="Segoe UI" pitchFamily="34" charset="0"/>
              </a:rPr>
              <a:t>Sejkoru</a:t>
            </a:r>
            <a:r>
              <a:rPr lang="cs-CZ" sz="2200" i="1" dirty="0" smtClean="0">
                <a:effectLst>
                  <a:outerShdw blurRad="38100" dist="38100" dir="2700000" algn="tl">
                    <a:srgbClr val="000000">
                      <a:alpha val="43137"/>
                    </a:srgbClr>
                  </a:outerShdw>
                </a:effectLst>
                <a:latin typeface="Lucida Bright" pitchFamily="18" charset="0"/>
                <a:ea typeface="Segoe UI" pitchFamily="34" charset="0"/>
                <a:cs typeface="Segoe UI" pitchFamily="34" charset="0"/>
              </a:rPr>
              <a:t> z Děčína</a:t>
            </a:r>
          </a:p>
          <a:p>
            <a:pPr algn="ctr">
              <a:defRPr/>
            </a:pPr>
            <a:r>
              <a:rPr lang="cs-CZ" sz="2200" i="1" dirty="0" smtClean="0">
                <a:effectLst>
                  <a:outerShdw blurRad="38100" dist="38100" dir="2700000" algn="tl">
                    <a:srgbClr val="000000">
                      <a:alpha val="43137"/>
                    </a:srgbClr>
                  </a:outerShdw>
                </a:effectLst>
                <a:latin typeface="Lucida Bright" pitchFamily="18" charset="0"/>
                <a:ea typeface="Segoe UI" pitchFamily="34" charset="0"/>
                <a:cs typeface="Segoe UI" pitchFamily="34" charset="0"/>
              </a:rPr>
              <a:t>Václava </a:t>
            </a:r>
            <a:r>
              <a:rPr lang="cs-CZ" sz="2200" i="1" dirty="0" err="1" smtClean="0">
                <a:effectLst>
                  <a:outerShdw blurRad="38100" dist="38100" dir="2700000" algn="tl">
                    <a:srgbClr val="000000">
                      <a:alpha val="43137"/>
                    </a:srgbClr>
                  </a:outerShdw>
                </a:effectLst>
                <a:latin typeface="Lucida Bright" pitchFamily="18" charset="0"/>
                <a:ea typeface="Segoe UI" pitchFamily="34" charset="0"/>
                <a:cs typeface="Segoe UI" pitchFamily="34" charset="0"/>
              </a:rPr>
              <a:t>Trégra</a:t>
            </a:r>
            <a:r>
              <a:rPr lang="cs-CZ" sz="2200" i="1" dirty="0" smtClean="0">
                <a:effectLst>
                  <a:outerShdw blurRad="38100" dist="38100" dir="2700000" algn="tl">
                    <a:srgbClr val="000000">
                      <a:alpha val="43137"/>
                    </a:srgbClr>
                  </a:outerShdw>
                </a:effectLst>
                <a:latin typeface="Lucida Bright" pitchFamily="18" charset="0"/>
                <a:ea typeface="Segoe UI" pitchFamily="34" charset="0"/>
                <a:cs typeface="Segoe UI" pitchFamily="34" charset="0"/>
              </a:rPr>
              <a:t> z </a:t>
            </a:r>
            <a:r>
              <a:rPr lang="cs-CZ" sz="2200" i="1" dirty="0" err="1" smtClean="0">
                <a:effectLst>
                  <a:outerShdw blurRad="38100" dist="38100" dir="2700000" algn="tl">
                    <a:srgbClr val="000000">
                      <a:alpha val="43137"/>
                    </a:srgbClr>
                  </a:outerShdw>
                </a:effectLst>
                <a:latin typeface="Lucida Bright" pitchFamily="18" charset="0"/>
                <a:ea typeface="Segoe UI" pitchFamily="34" charset="0"/>
                <a:cs typeface="Segoe UI" pitchFamily="34" charset="0"/>
              </a:rPr>
              <a:t>Žandova</a:t>
            </a:r>
            <a:endParaRPr lang="cs-CZ" sz="2200" i="1" dirty="0">
              <a:effectLst>
                <a:outerShdw blurRad="38100" dist="38100" dir="2700000" algn="tl">
                  <a:srgbClr val="000000">
                    <a:alpha val="43137"/>
                  </a:srgbClr>
                </a:outerShdw>
              </a:effectLst>
              <a:latin typeface="Kartika" pitchFamily="18" charset="0"/>
              <a:ea typeface="Segoe UI" pitchFamily="34" charset="0"/>
              <a:cs typeface="Kartika" pitchFamily="18" charset="0"/>
            </a:endParaRPr>
          </a:p>
          <a:p>
            <a:pPr lvl="1" algn="ctr">
              <a:defRPr/>
            </a:pPr>
            <a:r>
              <a:rPr lang="cs-CZ" sz="2200" i="1" u="sng" dirty="0" smtClean="0">
                <a:ln w="3175">
                  <a:noFill/>
                </a:ln>
                <a:effectLst>
                  <a:outerShdw blurRad="38100" dist="38100" dir="2700000" algn="tl">
                    <a:srgbClr val="000000">
                      <a:alpha val="43137"/>
                    </a:srgbClr>
                  </a:outerShdw>
                </a:effectLst>
                <a:latin typeface="Microsoft YaHei" pitchFamily="34" charset="-122"/>
                <a:ea typeface="Microsoft YaHei" pitchFamily="34" charset="-122"/>
                <a:cs typeface="Segoe UI" pitchFamily="34" charset="0"/>
              </a:rPr>
              <a:t>Delegáta </a:t>
            </a:r>
            <a:r>
              <a:rPr lang="cs-CZ" sz="2200" i="1" u="sng" dirty="0">
                <a:ln w="3175">
                  <a:noFill/>
                </a:ln>
                <a:effectLst>
                  <a:outerShdw blurRad="38100" dist="38100" dir="2700000" algn="tl">
                    <a:srgbClr val="000000">
                      <a:alpha val="43137"/>
                    </a:srgbClr>
                  </a:outerShdw>
                </a:effectLst>
                <a:latin typeface="Microsoft YaHei" pitchFamily="34" charset="-122"/>
                <a:ea typeface="Microsoft YaHei" pitchFamily="34" charset="-122"/>
                <a:cs typeface="Segoe UI" pitchFamily="34" charset="0"/>
              </a:rPr>
              <a:t>FAČR</a:t>
            </a:r>
          </a:p>
          <a:p>
            <a:pPr lvl="1" algn="ctr">
              <a:defRPr/>
            </a:pPr>
            <a:r>
              <a:rPr lang="cs-CZ" sz="2100" i="1" dirty="0" smtClean="0">
                <a:effectLst>
                  <a:outerShdw blurRad="38100" dist="38100" dir="2700000" algn="tl">
                    <a:srgbClr val="000000">
                      <a:alpha val="43137"/>
                    </a:srgbClr>
                  </a:outerShdw>
                </a:effectLst>
                <a:latin typeface="Lucida Bright" pitchFamily="18" charset="0"/>
                <a:ea typeface="Segoe UI" pitchFamily="34" charset="0"/>
                <a:cs typeface="Segoe UI" pitchFamily="34" charset="0"/>
              </a:rPr>
              <a:t>Miloš Dvorský z Litoměřic</a:t>
            </a:r>
            <a:endParaRPr lang="cs-CZ" sz="2100" i="1" dirty="0">
              <a:effectLst>
                <a:outerShdw blurRad="38100" dist="38100" dir="2700000" algn="tl">
                  <a:srgbClr val="000000">
                    <a:alpha val="43137"/>
                  </a:srgbClr>
                </a:outerShdw>
              </a:effectLst>
              <a:latin typeface="Lucida Bright" pitchFamily="18" charset="0"/>
              <a:ea typeface="Segoe UI" pitchFamily="34" charset="0"/>
              <a:cs typeface="Segoe UI" pitchFamily="34" charset="0"/>
            </a:endParaRPr>
          </a:p>
        </p:txBody>
      </p:sp>
      <p:sp>
        <p:nvSpPr>
          <p:cNvPr id="18" name="Obdélník 17"/>
          <p:cNvSpPr/>
          <p:nvPr/>
        </p:nvSpPr>
        <p:spPr>
          <a:xfrm>
            <a:off x="5575548" y="163116"/>
            <a:ext cx="4536504" cy="1569660"/>
          </a:xfrm>
          <a:prstGeom prst="rect">
            <a:avLst/>
          </a:prstGeom>
          <a:blipFill dpi="0" rotWithShape="1">
            <a:blip r:embed="rId11" cstate="print">
              <a:alphaModFix amt="42000"/>
            </a:blip>
            <a:srcRect/>
            <a:stretch>
              <a:fillRect t="-1000"/>
            </a:stretch>
          </a:blipFill>
        </p:spPr>
        <p:txBody>
          <a:bodyPr wrap="square" lIns="91440" tIns="45720" rIns="91440" bIns="45720">
            <a:spAutoFit/>
          </a:bodyPr>
          <a:lstStyle/>
          <a:p>
            <a:pPr algn="ctr"/>
            <a:r>
              <a:rPr lang="cs-CZ" sz="3200" b="1" cap="none" spc="0" dirty="0" smtClean="0">
                <a:ln w="31550" cmpd="sng">
                  <a:noFill/>
                  <a:prstDash val="solid"/>
                </a:ln>
                <a:solidFill>
                  <a:srgbClr val="003300"/>
                </a:solidFill>
                <a:effectLst>
                  <a:outerShdw blurRad="38100" dist="38100" dir="2700000" algn="tl">
                    <a:srgbClr val="000000">
                      <a:alpha val="43137"/>
                    </a:srgbClr>
                  </a:outerShdw>
                </a:effectLst>
              </a:rPr>
              <a:t>Komunální volby</a:t>
            </a:r>
          </a:p>
          <a:p>
            <a:pPr algn="ctr"/>
            <a:r>
              <a:rPr lang="cs-CZ" sz="3200" b="1" cap="none" spc="0" dirty="0" smtClean="0">
                <a:ln w="31550" cmpd="sng">
                  <a:noFill/>
                  <a:prstDash val="solid"/>
                </a:ln>
                <a:solidFill>
                  <a:srgbClr val="003300"/>
                </a:solidFill>
                <a:effectLst>
                  <a:outerShdw blurRad="38100" dist="38100" dir="2700000" algn="tl">
                    <a:srgbClr val="000000">
                      <a:alpha val="43137"/>
                    </a:srgbClr>
                  </a:outerShdw>
                </a:effectLst>
              </a:rPr>
              <a:t> 10.-11.10.2014</a:t>
            </a:r>
          </a:p>
          <a:p>
            <a:pPr algn="ctr"/>
            <a:r>
              <a:rPr lang="cs-CZ" sz="3200" b="1" cap="none" spc="0" dirty="0" smtClean="0">
                <a:ln w="31550" cmpd="sng">
                  <a:noFill/>
                  <a:prstDash val="solid"/>
                </a:ln>
                <a:solidFill>
                  <a:srgbClr val="003300"/>
                </a:solidFill>
                <a:effectLst>
                  <a:outerShdw blurRad="38100" dist="38100" dir="2700000" algn="tl">
                    <a:srgbClr val="000000">
                      <a:alpha val="43137"/>
                    </a:srgbClr>
                  </a:outerShdw>
                </a:effectLst>
              </a:rPr>
              <a:t>  se bl</a:t>
            </a:r>
            <a:r>
              <a:rPr lang="cs-CZ" sz="3200" b="1" cap="none" spc="0" dirty="0" smtClean="0">
                <a:ln w="31550" cmpd="sng">
                  <a:noFill/>
                  <a:prstDash val="solid"/>
                </a:ln>
                <a:solidFill>
                  <a:srgbClr val="003300"/>
                </a:solidFill>
              </a:rPr>
              <a:t>íží</a:t>
            </a:r>
            <a:endParaRPr lang="cs-CZ" sz="3200" b="1" cap="none" spc="0" dirty="0">
              <a:ln w="31550" cmpd="sng">
                <a:noFill/>
                <a:prstDash val="solid"/>
              </a:ln>
              <a:solidFill>
                <a:srgbClr val="003300"/>
              </a:solidFill>
            </a:endParaRPr>
          </a:p>
        </p:txBody>
      </p:sp>
      <p:pic>
        <p:nvPicPr>
          <p:cNvPr id="29697" name="Picture 1"/>
          <p:cNvPicPr>
            <a:picLocks noChangeAspect="1" noChangeArrowheads="1"/>
          </p:cNvPicPr>
          <p:nvPr/>
        </p:nvPicPr>
        <p:blipFill>
          <a:blip r:embed="rId12" cstate="print"/>
          <a:srcRect/>
          <a:stretch>
            <a:fillRect/>
          </a:stretch>
        </p:blipFill>
        <p:spPr bwMode="auto">
          <a:xfrm>
            <a:off x="390972" y="6427812"/>
            <a:ext cx="1362075" cy="648072"/>
          </a:xfrm>
          <a:prstGeom prst="rect">
            <a:avLst/>
          </a:prstGeom>
          <a:noFill/>
          <a:ln w="9525">
            <a:noFill/>
            <a:miter lim="800000"/>
            <a:headEnd/>
            <a:tailEnd/>
          </a:ln>
        </p:spPr>
      </p:pic>
      <p:pic>
        <p:nvPicPr>
          <p:cNvPr id="29698" name="Picture 2"/>
          <p:cNvPicPr>
            <a:picLocks noChangeAspect="1" noChangeArrowheads="1"/>
          </p:cNvPicPr>
          <p:nvPr/>
        </p:nvPicPr>
        <p:blipFill>
          <a:blip r:embed="rId13" cstate="print"/>
          <a:srcRect/>
          <a:stretch>
            <a:fillRect/>
          </a:stretch>
        </p:blipFill>
        <p:spPr bwMode="auto">
          <a:xfrm>
            <a:off x="2119164" y="6571828"/>
            <a:ext cx="971550" cy="504056"/>
          </a:xfrm>
          <a:prstGeom prst="rect">
            <a:avLst/>
          </a:prstGeom>
          <a:noFill/>
          <a:ln w="9525">
            <a:noFill/>
            <a:miter lim="800000"/>
            <a:headEnd/>
            <a:tailEnd/>
          </a:ln>
        </p:spPr>
      </p:pic>
      <p:pic>
        <p:nvPicPr>
          <p:cNvPr id="29699" name="Picture 3"/>
          <p:cNvPicPr>
            <a:picLocks noChangeAspect="1" noChangeArrowheads="1"/>
          </p:cNvPicPr>
          <p:nvPr/>
        </p:nvPicPr>
        <p:blipFill>
          <a:blip r:embed="rId14" cstate="print"/>
          <a:srcRect/>
          <a:stretch>
            <a:fillRect/>
          </a:stretch>
        </p:blipFill>
        <p:spPr bwMode="auto">
          <a:xfrm>
            <a:off x="3703340" y="6499820"/>
            <a:ext cx="864096" cy="576064"/>
          </a:xfrm>
          <a:prstGeom prst="rect">
            <a:avLst/>
          </a:prstGeom>
          <a:noFill/>
          <a:ln w="9525">
            <a:noFill/>
            <a:miter lim="800000"/>
            <a:headEnd/>
            <a:tailEnd/>
          </a:ln>
        </p:spPr>
      </p:pic>
      <p:sp>
        <p:nvSpPr>
          <p:cNvPr id="17" name="TextovéPole 16"/>
          <p:cNvSpPr txBox="1"/>
          <p:nvPr/>
        </p:nvSpPr>
        <p:spPr>
          <a:xfrm>
            <a:off x="5575548" y="2035324"/>
            <a:ext cx="4464496" cy="2970044"/>
          </a:xfrm>
          <a:prstGeom prst="rect">
            <a:avLst/>
          </a:prstGeom>
          <a:blipFill>
            <a:blip r:embed="rId15" cstate="print"/>
            <a:stretch>
              <a:fillRect t="-1000"/>
            </a:stretch>
          </a:blipFill>
        </p:spPr>
        <p:txBody>
          <a:bodyPr wrap="square" rtlCol="0">
            <a:spAutoFit/>
          </a:bodyPr>
          <a:lstStyle/>
          <a:p>
            <a:r>
              <a:rPr lang="cs-CZ" sz="1600" dirty="0" smtClean="0">
                <a:latin typeface="Bookman Old Style" pitchFamily="18" charset="0"/>
              </a:rPr>
              <a:t>V nastávajících volbách bude ve </a:t>
            </a:r>
            <a:r>
              <a:rPr lang="cs-CZ" sz="1600" dirty="0" err="1" smtClean="0">
                <a:latin typeface="Bookman Old Style" pitchFamily="18" charset="0"/>
              </a:rPr>
              <a:t>Štětí</a:t>
            </a:r>
            <a:r>
              <a:rPr lang="cs-CZ" sz="1600" dirty="0" smtClean="0">
                <a:latin typeface="Bookman Old Style" pitchFamily="18" charset="0"/>
              </a:rPr>
              <a:t> kandidovat 6 stran. Politická seskupení známá i nově kandidující.  Zvolíte zastupitele, kteří bodu rozhodovat kromě jiného i o sportu ve </a:t>
            </a:r>
            <a:r>
              <a:rPr lang="cs-CZ" sz="1600" dirty="0" err="1" smtClean="0">
                <a:latin typeface="Bookman Old Style" pitchFamily="18" charset="0"/>
              </a:rPr>
              <a:t>Štětí</a:t>
            </a:r>
            <a:r>
              <a:rPr lang="cs-CZ" sz="1600" dirty="0" smtClean="0">
                <a:latin typeface="Bookman Old Style" pitchFamily="18" charset="0"/>
              </a:rPr>
              <a:t>. Novou stranou v jejichž řadách jsou kandidáti i z našeho fotbalového a jiných oddílů SK . </a:t>
            </a:r>
          </a:p>
          <a:p>
            <a:pPr algn="ctr"/>
            <a:r>
              <a:rPr lang="cs-CZ" sz="2500" dirty="0" smtClean="0">
                <a:solidFill>
                  <a:srgbClr val="006600"/>
                </a:solidFill>
                <a:effectLst>
                  <a:outerShdw blurRad="38100" dist="38100" dir="2700000" algn="tl">
                    <a:srgbClr val="000000">
                      <a:alpha val="43137"/>
                    </a:srgbClr>
                  </a:outerShdw>
                </a:effectLst>
                <a:latin typeface="Bookman Old Style" pitchFamily="18" charset="0"/>
              </a:rPr>
              <a:t>Sport, zdraví a prosperita</a:t>
            </a:r>
          </a:p>
          <a:p>
            <a:pPr algn="ctr"/>
            <a:endParaRPr lang="cs-CZ" sz="1600" dirty="0" smtClean="0">
              <a:latin typeface="Bookman Old Style" pitchFamily="18" charset="0"/>
            </a:endParaRPr>
          </a:p>
          <a:p>
            <a:pPr algn="ctr"/>
            <a:r>
              <a:rPr lang="cs-CZ" sz="1600" dirty="0" smtClean="0">
                <a:latin typeface="Bookman Old Style" pitchFamily="18" charset="0"/>
              </a:rPr>
              <a:t>  </a:t>
            </a:r>
            <a:r>
              <a:rPr lang="cs-CZ" sz="1800" dirty="0" smtClean="0">
                <a:latin typeface="Bookman Old Style" pitchFamily="18" charset="0"/>
              </a:rPr>
              <a:t>Vybírejte s rozvahou a dobře. </a:t>
            </a:r>
            <a:r>
              <a:rPr lang="cs-CZ" dirty="0" smtClean="0">
                <a:latin typeface="Bookman Old Style" pitchFamily="18" charset="0"/>
              </a:rPr>
              <a:t>  </a:t>
            </a:r>
            <a:endParaRPr lang="cs-CZ" dirty="0">
              <a:latin typeface="Bookman Old Style" pitchFamily="18" charset="0"/>
            </a:endParaRPr>
          </a:p>
        </p:txBody>
      </p:sp>
      <p:pic>
        <p:nvPicPr>
          <p:cNvPr id="2" name="Picture 1"/>
          <p:cNvPicPr>
            <a:picLocks noChangeAspect="1" noChangeArrowheads="1"/>
          </p:cNvPicPr>
          <p:nvPr/>
        </p:nvPicPr>
        <p:blipFill>
          <a:blip r:embed="rId16" cstate="print"/>
          <a:srcRect/>
          <a:stretch>
            <a:fillRect/>
          </a:stretch>
        </p:blipFill>
        <p:spPr bwMode="auto">
          <a:xfrm>
            <a:off x="6223620" y="5275684"/>
            <a:ext cx="2906266" cy="1728192"/>
          </a:xfrm>
          <a:prstGeom prst="rect">
            <a:avLst/>
          </a:prstGeom>
          <a:noFill/>
          <a:ln w="9525">
            <a:noFill/>
            <a:miter lim="800000"/>
            <a:headEnd/>
            <a:tailEnd/>
          </a:ln>
        </p:spPr>
      </p:pic>
      <p:pic>
        <p:nvPicPr>
          <p:cNvPr id="3" name="Picture 1" descr="C:\Users\czmipli\AppData\Local\Microsoft\Windows\Temporary Internet Files\Content.IE5\D4TMD1BN\MP900402856[1].jpg"/>
          <p:cNvPicPr>
            <a:picLocks noChangeAspect="1" noChangeArrowheads="1"/>
          </p:cNvPicPr>
          <p:nvPr/>
        </p:nvPicPr>
        <p:blipFill>
          <a:blip r:embed="rId17" cstate="print"/>
          <a:srcRect/>
          <a:stretch>
            <a:fillRect/>
          </a:stretch>
        </p:blipFill>
        <p:spPr bwMode="auto">
          <a:xfrm>
            <a:off x="7195730" y="5779740"/>
            <a:ext cx="756082" cy="50405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74948" y="1027212"/>
            <a:ext cx="4680520" cy="5524589"/>
          </a:xfrm>
          <a:prstGeom prst="rect">
            <a:avLst/>
          </a:prstGeom>
        </p:spPr>
        <p:txBody>
          <a:bodyPr wrap="square">
            <a:spAutoFit/>
          </a:bodyPr>
          <a:lstStyle/>
          <a:p>
            <a:r>
              <a:rPr lang="cs-CZ" sz="1100" b="0" dirty="0" smtClean="0">
                <a:latin typeface="Arial" pitchFamily="34" charset="0"/>
                <a:cs typeface="Arial" pitchFamily="34" charset="0"/>
              </a:rPr>
              <a:t>Završit báječnou pětiminutovku v závěru poločasu mohl Ransdorf, když hlavou po standardní situace ideálně netrefil. Do druhé půle jsme nastoupili se 2 změnami v sestavě a než jsme se rozkoukali tak domácí mohli snížit. Z dobré pozice ale mířili daleko vedle.  Ještě větší klid a pohodu do našich řad přinesla branka </a:t>
            </a:r>
            <a:r>
              <a:rPr lang="cs-CZ" sz="1100" b="0" dirty="0" err="1" smtClean="0">
                <a:latin typeface="Arial" pitchFamily="34" charset="0"/>
                <a:cs typeface="Arial" pitchFamily="34" charset="0"/>
              </a:rPr>
              <a:t>Rejmana</a:t>
            </a:r>
            <a:r>
              <a:rPr lang="cs-CZ" sz="1100" b="0" dirty="0" smtClean="0">
                <a:latin typeface="Arial" pitchFamily="34" charset="0"/>
                <a:cs typeface="Arial" pitchFamily="34" charset="0"/>
              </a:rPr>
              <a:t> v 54. minutě. Ve vápně se uvolnil pěkným nápřahem a vyslal míč přes celou branku k zadní tyči na 3:0. Ve vlastním vápně si šlápnul na balon Stejskal, ale domácí v tomto utkání svůj den neměli a potrestat nedokázali. Na opačné straně hřiště to střelou přes hlavu ala Lafeta zkusil Stehlík ,ale míč přeletěl branku. Vysloužili jsme si také 2 žluté karty za řečnění, které byly v tomto zápase a za tohoto stavu docela zbytečné. Trenér reagoval rychle a hříšníky raději stáhnul z placu. Nahradili je mladíci neboli dorostenci v naší sestavě a nevedli si vůbec špatně. 20 minut před koncem si mohl vybrat Stejskal zda vystřelí nebo nahraje. Vybral si první možnost a udělal dobře. Míč zaplul k zadní tyči a skóre narostlo na 4:0. Vstřelit svojí třetí branku odmítl tentýž hráč v 73. minutě, když centr Stehlíka hlavou umístit do branky nedokázal.  V závěru byli domácí o něco aktivnější a dostávali se častěji do šancí. To už jsme ale polevili a v pohodě průběh zápasu kontrolovali. Mencl zachraňoval včasným odkopem. Pak se zase vyznamenal Doležal v brance a domácím skórovat nedovolil ani jednou. Poslední šancí zápasu byla střela domácích, ale i tentokrát se netrefili.</a:t>
            </a:r>
          </a:p>
          <a:p>
            <a:r>
              <a:rPr lang="cs-CZ" sz="1100" b="0" dirty="0" smtClean="0">
                <a:latin typeface="Arial" pitchFamily="34" charset="0"/>
                <a:cs typeface="Arial" pitchFamily="34" charset="0"/>
              </a:rPr>
              <a:t>V hezkém, </a:t>
            </a:r>
            <a:r>
              <a:rPr lang="cs-CZ" sz="1100" b="0" dirty="0" err="1" smtClean="0">
                <a:latin typeface="Arial" pitchFamily="34" charset="0"/>
                <a:cs typeface="Arial" pitchFamily="34" charset="0"/>
              </a:rPr>
              <a:t>koukatelném</a:t>
            </a:r>
            <a:r>
              <a:rPr lang="cs-CZ" sz="1100" b="0" dirty="0" smtClean="0">
                <a:latin typeface="Arial" pitchFamily="34" charset="0"/>
                <a:cs typeface="Arial" pitchFamily="34" charset="0"/>
              </a:rPr>
              <a:t> zápase a to hlavně teda pro příznivce hostů, jsme zaslouženě vyhráli a zajistili si postup do jarního čtvrtfinále. </a:t>
            </a:r>
          </a:p>
          <a:p>
            <a:r>
              <a:rPr lang="cs-CZ" sz="1100" b="0" u="sng" dirty="0" smtClean="0">
                <a:latin typeface="Arial" pitchFamily="34" charset="0"/>
                <a:cs typeface="Arial" pitchFamily="34" charset="0"/>
              </a:rPr>
              <a:t>Branky:</a:t>
            </a:r>
            <a:r>
              <a:rPr lang="cs-CZ" sz="1100" b="0" dirty="0" smtClean="0">
                <a:latin typeface="Arial" pitchFamily="34" charset="0"/>
                <a:cs typeface="Arial" pitchFamily="34" charset="0"/>
              </a:rPr>
              <a:t> stejskal 2, </a:t>
            </a:r>
            <a:r>
              <a:rPr lang="cs-CZ" sz="1100" b="0" dirty="0" err="1" smtClean="0">
                <a:latin typeface="Arial" pitchFamily="34" charset="0"/>
                <a:cs typeface="Arial" pitchFamily="34" charset="0"/>
              </a:rPr>
              <a:t>Rejman</a:t>
            </a:r>
            <a:r>
              <a:rPr lang="cs-CZ" sz="1100" b="0" dirty="0" smtClean="0">
                <a:latin typeface="Arial" pitchFamily="34" charset="0"/>
                <a:cs typeface="Arial" pitchFamily="34" charset="0"/>
              </a:rPr>
              <a:t> 1, </a:t>
            </a:r>
            <a:r>
              <a:rPr lang="cs-CZ" sz="1100" b="0" dirty="0" err="1" smtClean="0">
                <a:latin typeface="Arial" pitchFamily="34" charset="0"/>
                <a:cs typeface="Arial" pitchFamily="34" charset="0"/>
              </a:rPr>
              <a:t>Malák</a:t>
            </a:r>
            <a:r>
              <a:rPr lang="cs-CZ" sz="1100" b="0" dirty="0" smtClean="0">
                <a:latin typeface="Arial" pitchFamily="34" charset="0"/>
                <a:cs typeface="Arial" pitchFamily="34" charset="0"/>
              </a:rPr>
              <a:t> 1</a:t>
            </a:r>
          </a:p>
          <a:p>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Doležal</a:t>
            </a:r>
            <a:r>
              <a:rPr lang="cs-CZ" sz="1100" b="0" dirty="0" smtClean="0">
                <a:latin typeface="Arial" pitchFamily="34" charset="0"/>
                <a:cs typeface="Arial" pitchFamily="34" charset="0"/>
              </a:rPr>
              <a:t>-Ransdorf(45.P.Vaněk), Šimral(69.Balaštík), </a:t>
            </a:r>
            <a:r>
              <a:rPr lang="cs-CZ" sz="1100" b="0" dirty="0" err="1" smtClean="0">
                <a:latin typeface="Arial" pitchFamily="34" charset="0"/>
                <a:cs typeface="Arial" pitchFamily="34" charset="0"/>
              </a:rPr>
              <a:t>Slanička</a:t>
            </a:r>
            <a:r>
              <a:rPr lang="cs-CZ" sz="1100" b="0" dirty="0" smtClean="0">
                <a:latin typeface="Arial" pitchFamily="34" charset="0"/>
                <a:cs typeface="Arial" pitchFamily="34" charset="0"/>
              </a:rPr>
              <a:t>, </a:t>
            </a:r>
          </a:p>
          <a:p>
            <a:r>
              <a:rPr lang="cs-CZ" sz="1100" b="0" dirty="0" smtClean="0">
                <a:latin typeface="Arial" pitchFamily="34" charset="0"/>
                <a:cs typeface="Arial" pitchFamily="34" charset="0"/>
              </a:rPr>
              <a:t>                Mencl-</a:t>
            </a:r>
            <a:r>
              <a:rPr lang="cs-CZ" sz="1100" b="0" dirty="0" err="1" smtClean="0">
                <a:latin typeface="Arial" pitchFamily="34" charset="0"/>
                <a:cs typeface="Arial" pitchFamily="34" charset="0"/>
              </a:rPr>
              <a:t>Kucler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Malák</a:t>
            </a:r>
            <a:r>
              <a:rPr lang="cs-CZ" sz="1100" b="0" dirty="0" smtClean="0">
                <a:latin typeface="Arial" pitchFamily="34" charset="0"/>
                <a:cs typeface="Arial" pitchFamily="34" charset="0"/>
              </a:rPr>
              <a:t>(45.Šmidrkal), Matoušek </a:t>
            </a:r>
          </a:p>
          <a:p>
            <a:r>
              <a:rPr lang="cs-CZ" sz="1100" b="0" dirty="0" smtClean="0">
                <a:latin typeface="Arial" pitchFamily="34" charset="0"/>
                <a:cs typeface="Arial" pitchFamily="34" charset="0"/>
              </a:rPr>
              <a:t>               Stejskal(75.Danč)-</a:t>
            </a:r>
            <a:r>
              <a:rPr lang="cs-CZ" sz="1100" b="0" dirty="0" err="1" smtClean="0">
                <a:latin typeface="Arial" pitchFamily="34" charset="0"/>
                <a:cs typeface="Arial" pitchFamily="34" charset="0"/>
              </a:rPr>
              <a:t>Rejman</a:t>
            </a:r>
            <a:r>
              <a:rPr lang="cs-CZ" sz="1100" b="0" dirty="0" smtClean="0">
                <a:latin typeface="Arial" pitchFamily="34" charset="0"/>
                <a:cs typeface="Arial" pitchFamily="34" charset="0"/>
              </a:rPr>
              <a:t>, Stehlík(81.Neméth)</a:t>
            </a:r>
          </a:p>
          <a:p>
            <a:r>
              <a:rPr lang="cs-CZ" sz="1100" b="0" u="sng" dirty="0" smtClean="0">
                <a:latin typeface="Arial" pitchFamily="34" charset="0"/>
                <a:cs typeface="Arial" pitchFamily="34" charset="0"/>
              </a:rPr>
              <a:t>Připraveni</a:t>
            </a:r>
            <a:r>
              <a:rPr lang="cs-CZ" sz="1100" b="0" dirty="0" smtClean="0">
                <a:latin typeface="Arial" pitchFamily="34" charset="0"/>
                <a:cs typeface="Arial" pitchFamily="34" charset="0"/>
              </a:rPr>
              <a:t>: Michovský:</a:t>
            </a:r>
          </a:p>
          <a:p>
            <a:r>
              <a:rPr lang="cs-CZ" sz="1100" b="0" u="sng" dirty="0" smtClean="0">
                <a:latin typeface="Arial" pitchFamily="34" charset="0"/>
                <a:cs typeface="Arial" pitchFamily="34" charset="0"/>
              </a:rPr>
              <a:t>Trenér: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J.Vinš</a:t>
            </a:r>
            <a:r>
              <a:rPr lang="cs-CZ" sz="1100" b="0" dirty="0" smtClean="0">
                <a:latin typeface="Arial" pitchFamily="34" charset="0"/>
                <a:cs typeface="Arial" pitchFamily="34" charset="0"/>
              </a:rPr>
              <a:t>  </a:t>
            </a:r>
            <a:r>
              <a:rPr lang="cs-CZ" sz="1100" b="0" u="sng" dirty="0" smtClean="0">
                <a:latin typeface="Arial" pitchFamily="34" charset="0"/>
                <a:cs typeface="Arial" pitchFamily="34" charset="0"/>
              </a:rPr>
              <a:t>Vedoucí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J.Havner</a:t>
            </a:r>
            <a:r>
              <a:rPr lang="cs-CZ" sz="1100" b="0" dirty="0" smtClean="0">
                <a:latin typeface="Arial" pitchFamily="34" charset="0"/>
                <a:cs typeface="Arial" pitchFamily="34" charset="0"/>
              </a:rPr>
              <a:t>  </a:t>
            </a:r>
            <a:r>
              <a:rPr lang="cs-CZ" sz="1100" b="0" u="sng" dirty="0" smtClean="0">
                <a:latin typeface="Arial" pitchFamily="34" charset="0"/>
                <a:cs typeface="Arial" pitchFamily="34" charset="0"/>
              </a:rPr>
              <a:t>Masér: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J.Nedomlel</a:t>
            </a:r>
            <a:endParaRPr lang="cs-CZ" sz="1100" b="0" dirty="0" smtClean="0">
              <a:latin typeface="Arial" pitchFamily="34" charset="0"/>
              <a:cs typeface="Arial" pitchFamily="34" charset="0"/>
            </a:endParaRPr>
          </a:p>
          <a:p>
            <a:r>
              <a:rPr lang="cs-CZ" sz="1100" b="0" u="sng" dirty="0" smtClean="0">
                <a:latin typeface="Arial" pitchFamily="34" charset="0"/>
                <a:cs typeface="Arial" pitchFamily="34" charset="0"/>
              </a:rPr>
              <a:t>Rozhodčí</a:t>
            </a:r>
            <a:r>
              <a:rPr lang="cs-CZ" sz="1100" b="0" dirty="0" smtClean="0">
                <a:latin typeface="Arial" pitchFamily="34" charset="0"/>
                <a:cs typeface="Arial" pitchFamily="34" charset="0"/>
              </a:rPr>
              <a:t>: Živnůstka-Sedláček, Zvonař    </a:t>
            </a:r>
          </a:p>
          <a:p>
            <a:pPr algn="ctr"/>
            <a:endParaRPr lang="cs-CZ" dirty="0"/>
          </a:p>
        </p:txBody>
      </p:sp>
      <p:sp>
        <p:nvSpPr>
          <p:cNvPr id="4" name="TextovéPole 3"/>
          <p:cNvSpPr txBox="1"/>
          <p:nvPr/>
        </p:nvSpPr>
        <p:spPr>
          <a:xfrm>
            <a:off x="318964" y="235124"/>
            <a:ext cx="4320480" cy="584775"/>
          </a:xfrm>
          <a:prstGeom prst="rect">
            <a:avLst/>
          </a:prstGeom>
          <a:solidFill>
            <a:schemeClr val="bg1">
              <a:lumMod val="85000"/>
            </a:schemeClr>
          </a:solidFill>
        </p:spPr>
        <p:txBody>
          <a:bodyPr wrap="square" rtlCol="0">
            <a:spAutoFit/>
          </a:bodyPr>
          <a:lstStyle/>
          <a:p>
            <a:pPr algn="ctr"/>
            <a:r>
              <a:rPr lang="cs-CZ" sz="1600" dirty="0" smtClean="0"/>
              <a:t>Pokračování pohárového referátu z </a:t>
            </a:r>
            <a:r>
              <a:rPr lang="cs-CZ" sz="1600" dirty="0" err="1" smtClean="0"/>
              <a:t>Neštěmic</a:t>
            </a:r>
            <a:r>
              <a:rPr lang="cs-CZ" sz="1600" dirty="0" smtClean="0"/>
              <a:t> dne 10.9.2014</a:t>
            </a:r>
            <a:endParaRPr lang="cs-CZ" sz="1600" dirty="0"/>
          </a:p>
        </p:txBody>
      </p:sp>
      <p:pic>
        <p:nvPicPr>
          <p:cNvPr id="48130" name="Picture 2"/>
          <p:cNvPicPr>
            <a:picLocks noChangeAspect="1" noChangeArrowheads="1"/>
          </p:cNvPicPr>
          <p:nvPr/>
        </p:nvPicPr>
        <p:blipFill>
          <a:blip r:embed="rId2" cstate="print"/>
          <a:srcRect/>
          <a:stretch>
            <a:fillRect/>
          </a:stretch>
        </p:blipFill>
        <p:spPr bwMode="auto">
          <a:xfrm>
            <a:off x="2839244" y="6211788"/>
            <a:ext cx="864096" cy="864096"/>
          </a:xfrm>
          <a:prstGeom prst="rect">
            <a:avLst/>
          </a:prstGeom>
          <a:noFill/>
          <a:ln w="9525">
            <a:noFill/>
            <a:miter lim="800000"/>
            <a:headEnd/>
            <a:tailEnd/>
          </a:ln>
        </p:spPr>
      </p:pic>
      <p:sp>
        <p:nvSpPr>
          <p:cNvPr id="5" name="TextovéPole 4"/>
          <p:cNvSpPr txBox="1"/>
          <p:nvPr/>
        </p:nvSpPr>
        <p:spPr>
          <a:xfrm>
            <a:off x="5863580" y="235124"/>
            <a:ext cx="4248472" cy="1631216"/>
          </a:xfrm>
          <a:prstGeom prst="rect">
            <a:avLst/>
          </a:prstGeom>
          <a:blipFill dpi="0" rotWithShape="1">
            <a:blip r:embed="rId3" cstate="print">
              <a:alphaModFix amt="76000"/>
            </a:blip>
            <a:srcRect/>
            <a:stretch>
              <a:fillRect/>
            </a:stretch>
          </a:blipFill>
        </p:spPr>
        <p:txBody>
          <a:bodyPr wrap="square" rtlCol="0">
            <a:spAutoFit/>
          </a:bodyPr>
          <a:lstStyle/>
          <a:p>
            <a:pPr algn="ctr"/>
            <a:r>
              <a:rPr lang="cs-CZ" sz="2000" dirty="0" smtClean="0">
                <a:solidFill>
                  <a:srgbClr val="993300"/>
                </a:solidFill>
                <a:latin typeface="Bookman Old Style" pitchFamily="18" charset="0"/>
              </a:rPr>
              <a:t>Vyloučení nemusí znamenat zastavení závodní činnosti.  Disciplinární komise Ústeckého kraje informuje, kdy je to možné </a:t>
            </a:r>
            <a:endParaRPr lang="cs-CZ" sz="1600" dirty="0">
              <a:solidFill>
                <a:srgbClr val="993300"/>
              </a:solidFill>
              <a:latin typeface="Bookman Old Style" pitchFamily="18" charset="0"/>
            </a:endParaRPr>
          </a:p>
        </p:txBody>
      </p:sp>
      <p:sp>
        <p:nvSpPr>
          <p:cNvPr id="50177" name="Rectangle 1"/>
          <p:cNvSpPr>
            <a:spLocks noChangeArrowheads="1"/>
          </p:cNvSpPr>
          <p:nvPr/>
        </p:nvSpPr>
        <p:spPr bwMode="auto">
          <a:xfrm>
            <a:off x="5863580" y="2107332"/>
            <a:ext cx="4176464" cy="3170099"/>
          </a:xfrm>
          <a:prstGeom prst="rect">
            <a:avLst/>
          </a:prstGeom>
          <a:solidFill>
            <a:srgbClr val="FFFF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DK zastává názor, jestliže byl  hráč (brankář) v utkání vyloučen a jeho družstvo hrálo s menším počtem hráčů a byl nařízen pokutový kop, který byl následně proměněn, nemusí již DK v disciplinárním řízení toto posuzovat a následně rozhodovat jako zastavení závodní činnosti a může využít trestu, peněžní pokuty. Jelikož se v některých případech jedná o post brankáře a  pro některé kluby je toto otázka pouze jednoho brankáře v klubu, není již důvod, proč by měl být potrestán klub i v následujícím utkání, kdy není v jeho silách nahradit vyloučeného brankáře. U postu hráče tento pohled již takový není, ale počet hráčů v některých klubech je také omezen.</a:t>
            </a:r>
            <a:endParaRPr kumimoji="0" lang="cs-CZ"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400" b="1" i="0" u="sng"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DK se tímto nezbavuje povinnosti udělit trest, ale pouze Vám dává možnost si vybrat a navrhnout zdali je pro Vás peněžní pokuta lepší variantou, než zastavení závodní činnosti. </a:t>
            </a:r>
            <a:endParaRPr kumimoji="0" lang="cs-CZ"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0178" name="Picture 2"/>
          <p:cNvPicPr>
            <a:picLocks noChangeAspect="1" noChangeArrowheads="1"/>
          </p:cNvPicPr>
          <p:nvPr/>
        </p:nvPicPr>
        <p:blipFill>
          <a:blip r:embed="rId4" cstate="print"/>
          <a:srcRect/>
          <a:stretch>
            <a:fillRect/>
          </a:stretch>
        </p:blipFill>
        <p:spPr bwMode="auto">
          <a:xfrm>
            <a:off x="6511652" y="5419700"/>
            <a:ext cx="2762250" cy="15049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575548" y="235124"/>
            <a:ext cx="4536504" cy="1938992"/>
          </a:xfrm>
          <a:prstGeom prst="rect">
            <a:avLst/>
          </a:prstGeom>
          <a:blipFill>
            <a:blip r:embed="rId2" cstate="print"/>
            <a:tile tx="0" ty="0" sx="100000" sy="100000" flip="none" algn="tl"/>
          </a:blipFill>
        </p:spPr>
        <p:txBody>
          <a:bodyPr wrap="square" rtlCol="0">
            <a:spAutoFit/>
          </a:bodyPr>
          <a:lstStyle/>
          <a:p>
            <a:pPr algn="ctr"/>
            <a:r>
              <a:rPr lang="cs-CZ" sz="2000" dirty="0" smtClean="0">
                <a:latin typeface="Bell MT" pitchFamily="18" charset="0"/>
                <a:cs typeface="David" pitchFamily="34" charset="-79"/>
              </a:rPr>
              <a:t>Přehled semifinálových výsledků Severočeského poháru.  2 utkání ještě zbývají. Zajímavostí je, že se vzájemná utkání Ústeckého přeboru v rámci podzimu budou počítána současně i jako pohárová.</a:t>
            </a:r>
          </a:p>
        </p:txBody>
      </p:sp>
      <p:graphicFrame>
        <p:nvGraphicFramePr>
          <p:cNvPr id="3" name="Tabulka 2"/>
          <p:cNvGraphicFramePr>
            <a:graphicFrameLocks noGrp="1"/>
          </p:cNvGraphicFramePr>
          <p:nvPr/>
        </p:nvGraphicFramePr>
        <p:xfrm>
          <a:off x="5575548" y="2251348"/>
          <a:ext cx="4508301" cy="4572000"/>
        </p:xfrm>
        <a:graphic>
          <a:graphicData uri="http://schemas.openxmlformats.org/drawingml/2006/table">
            <a:tbl>
              <a:tblPr/>
              <a:tblGrid>
                <a:gridCol w="1034257">
                  <a:extLst>
                    <a:ext uri="{9D8B030D-6E8A-4147-A177-3AD203B41FA5}">
                      <a16:colId xmlns:a16="http://schemas.microsoft.com/office/drawing/2014/main" val="20000"/>
                    </a:ext>
                  </a:extLst>
                </a:gridCol>
                <a:gridCol w="2104678">
                  <a:extLst>
                    <a:ext uri="{9D8B030D-6E8A-4147-A177-3AD203B41FA5}">
                      <a16:colId xmlns:a16="http://schemas.microsoft.com/office/drawing/2014/main" val="20001"/>
                    </a:ext>
                  </a:extLst>
                </a:gridCol>
                <a:gridCol w="1369366">
                  <a:extLst>
                    <a:ext uri="{9D8B030D-6E8A-4147-A177-3AD203B41FA5}">
                      <a16:colId xmlns:a16="http://schemas.microsoft.com/office/drawing/2014/main" val="20002"/>
                    </a:ext>
                  </a:extLst>
                </a:gridCol>
              </a:tblGrid>
              <a:tr h="571500">
                <a:tc>
                  <a:txBody>
                    <a:bodyPr/>
                    <a:lstStyle/>
                    <a:p>
                      <a:pPr algn="ctr" fontAlgn="ctr"/>
                      <a:r>
                        <a:rPr lang="cs-CZ" sz="1400" b="1" i="0" u="none" strike="noStrike" dirty="0">
                          <a:solidFill>
                            <a:srgbClr val="0000CC"/>
                          </a:solidFill>
                          <a:latin typeface="Arial"/>
                        </a:rPr>
                        <a:t>27.8.2014</a:t>
                      </a:r>
                    </a:p>
                  </a:txBody>
                  <a:tcPr marL="8930" marR="8930" marT="893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700" b="1" i="0" u="none" strike="noStrike" dirty="0" err="1">
                          <a:solidFill>
                            <a:srgbClr val="0000CC"/>
                          </a:solidFill>
                          <a:latin typeface="Arial"/>
                        </a:rPr>
                        <a:t>Proboštov</a:t>
                      </a:r>
                      <a:r>
                        <a:rPr lang="cs-CZ" sz="1700" b="1" i="0" u="none" strike="noStrike" dirty="0">
                          <a:solidFill>
                            <a:srgbClr val="0000CC"/>
                          </a:solidFill>
                          <a:latin typeface="Arial"/>
                        </a:rPr>
                        <a:t> - Modrá</a:t>
                      </a:r>
                    </a:p>
                  </a:txBody>
                  <a:tcPr marL="8930" marR="8930" marT="89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700" b="1" i="0" u="none" strike="noStrike">
                          <a:solidFill>
                            <a:srgbClr val="0000CC"/>
                          </a:solidFill>
                          <a:latin typeface="Arial"/>
                        </a:rPr>
                        <a:t>6:2(2:2)</a:t>
                      </a:r>
                    </a:p>
                  </a:txBody>
                  <a:tcPr marL="8930" marR="8930" marT="893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0"/>
                  </a:ext>
                </a:extLst>
              </a:tr>
              <a:tr h="571500">
                <a:tc>
                  <a:txBody>
                    <a:bodyPr/>
                    <a:lstStyle/>
                    <a:p>
                      <a:pPr algn="ctr" fontAlgn="ctr"/>
                      <a:r>
                        <a:rPr lang="cs-CZ" sz="1400" b="1" i="0" u="none" strike="noStrike" dirty="0">
                          <a:solidFill>
                            <a:srgbClr val="0000CC"/>
                          </a:solidFill>
                          <a:latin typeface="Arial"/>
                        </a:rPr>
                        <a:t>10.9.2014</a:t>
                      </a:r>
                    </a:p>
                  </a:txBody>
                  <a:tcPr marL="8930" marR="8930" marT="893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700" b="1" i="0" u="none" strike="noStrike">
                          <a:solidFill>
                            <a:srgbClr val="0000CC"/>
                          </a:solidFill>
                          <a:latin typeface="Arial"/>
                        </a:rPr>
                        <a:t>Ervěnice - Litvínov</a:t>
                      </a:r>
                    </a:p>
                  </a:txBody>
                  <a:tcPr marL="8930" marR="8930" marT="89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700" b="1" i="0" u="none" strike="noStrike">
                          <a:solidFill>
                            <a:srgbClr val="0000CC"/>
                          </a:solidFill>
                          <a:latin typeface="Arial"/>
                        </a:rPr>
                        <a:t>3:4(2:2)</a:t>
                      </a:r>
                    </a:p>
                  </a:txBody>
                  <a:tcPr marL="8930" marR="8930" marT="893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571500">
                <a:tc>
                  <a:txBody>
                    <a:bodyPr/>
                    <a:lstStyle/>
                    <a:p>
                      <a:pPr algn="ctr" fontAlgn="ctr"/>
                      <a:r>
                        <a:rPr lang="cs-CZ" sz="1400" b="1" i="0" u="none" strike="noStrike" dirty="0">
                          <a:solidFill>
                            <a:srgbClr val="0000CC"/>
                          </a:solidFill>
                          <a:latin typeface="Arial"/>
                        </a:rPr>
                        <a:t>10.9.2014</a:t>
                      </a:r>
                    </a:p>
                  </a:txBody>
                  <a:tcPr marL="8930" marR="8930" marT="893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700" b="1" i="0" u="none" strike="noStrike">
                          <a:solidFill>
                            <a:srgbClr val="0000CC"/>
                          </a:solidFill>
                          <a:latin typeface="Arial"/>
                        </a:rPr>
                        <a:t>Postoloprty - Kadaň</a:t>
                      </a:r>
                    </a:p>
                  </a:txBody>
                  <a:tcPr marL="8930" marR="8930" marT="89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700" b="1" i="0" u="none" strike="noStrike">
                          <a:solidFill>
                            <a:srgbClr val="0000CC"/>
                          </a:solidFill>
                          <a:latin typeface="Arial"/>
                        </a:rPr>
                        <a:t>7:1</a:t>
                      </a:r>
                    </a:p>
                  </a:txBody>
                  <a:tcPr marL="8930" marR="8930" marT="893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571500">
                <a:tc>
                  <a:txBody>
                    <a:bodyPr/>
                    <a:lstStyle/>
                    <a:p>
                      <a:pPr algn="ctr" fontAlgn="ctr"/>
                      <a:r>
                        <a:rPr lang="cs-CZ" sz="1600" b="1" i="0" u="none" strike="noStrike" dirty="0">
                          <a:solidFill>
                            <a:srgbClr val="FF3300"/>
                          </a:solidFill>
                          <a:latin typeface="Arial"/>
                        </a:rPr>
                        <a:t>10.9.2014</a:t>
                      </a:r>
                    </a:p>
                  </a:txBody>
                  <a:tcPr marL="8930" marR="8930" marT="893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900" b="1" i="0" u="none" strike="noStrike">
                          <a:solidFill>
                            <a:srgbClr val="FF3300"/>
                          </a:solidFill>
                          <a:latin typeface="Arial"/>
                        </a:rPr>
                        <a:t>Neštěmice - Štětí</a:t>
                      </a:r>
                    </a:p>
                  </a:txBody>
                  <a:tcPr marL="8930" marR="8930" marT="89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900" b="1" i="0" u="none" strike="noStrike">
                          <a:solidFill>
                            <a:srgbClr val="FF3300"/>
                          </a:solidFill>
                          <a:latin typeface="Arial"/>
                        </a:rPr>
                        <a:t>0:4(0:2)</a:t>
                      </a:r>
                    </a:p>
                  </a:txBody>
                  <a:tcPr marL="8930" marR="8930" marT="893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3"/>
                  </a:ext>
                </a:extLst>
              </a:tr>
              <a:tr h="571500">
                <a:tc>
                  <a:txBody>
                    <a:bodyPr/>
                    <a:lstStyle/>
                    <a:p>
                      <a:pPr algn="ctr" fontAlgn="ctr"/>
                      <a:r>
                        <a:rPr lang="cs-CZ" sz="1400" b="1" i="0" u="none" strike="noStrike" dirty="0">
                          <a:solidFill>
                            <a:srgbClr val="0000CC"/>
                          </a:solidFill>
                          <a:latin typeface="Arial"/>
                        </a:rPr>
                        <a:t>10.09.20104</a:t>
                      </a:r>
                    </a:p>
                  </a:txBody>
                  <a:tcPr marL="8930" marR="8930" marT="893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700" b="1" i="0" u="none" strike="noStrike">
                          <a:solidFill>
                            <a:srgbClr val="0000CC"/>
                          </a:solidFill>
                          <a:latin typeface="Arial"/>
                        </a:rPr>
                        <a:t>Rumburk - Vilémov</a:t>
                      </a:r>
                    </a:p>
                  </a:txBody>
                  <a:tcPr marL="8930" marR="8930" marT="89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700" b="1" i="0" u="none" strike="noStrike">
                          <a:solidFill>
                            <a:srgbClr val="0000CC"/>
                          </a:solidFill>
                          <a:latin typeface="Arial"/>
                        </a:rPr>
                        <a:t>1:4(1:1)</a:t>
                      </a:r>
                    </a:p>
                  </a:txBody>
                  <a:tcPr marL="8930" marR="8930" marT="893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4"/>
                  </a:ext>
                </a:extLst>
              </a:tr>
              <a:tr h="571500">
                <a:tc>
                  <a:txBody>
                    <a:bodyPr/>
                    <a:lstStyle/>
                    <a:p>
                      <a:pPr algn="ctr" fontAlgn="ctr"/>
                      <a:r>
                        <a:rPr lang="cs-CZ" sz="1400" b="1" i="0" u="none" strike="noStrike" dirty="0">
                          <a:solidFill>
                            <a:srgbClr val="0000CC"/>
                          </a:solidFill>
                          <a:latin typeface="Arial"/>
                        </a:rPr>
                        <a:t>10.9.2014</a:t>
                      </a:r>
                    </a:p>
                  </a:txBody>
                  <a:tcPr marL="8930" marR="8930" marT="893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700" b="1" i="0" u="none" strike="noStrike">
                          <a:solidFill>
                            <a:srgbClr val="0000CC"/>
                          </a:solidFill>
                          <a:latin typeface="Arial"/>
                        </a:rPr>
                        <a:t>Mojžíř - Modlany</a:t>
                      </a:r>
                    </a:p>
                  </a:txBody>
                  <a:tcPr marL="8930" marR="8930" marT="89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700" b="1" i="0" u="none" strike="noStrike" dirty="0" smtClean="0">
                          <a:solidFill>
                            <a:srgbClr val="0000CC"/>
                          </a:solidFill>
                          <a:latin typeface="Arial"/>
                        </a:rPr>
                        <a:t>3:2</a:t>
                      </a:r>
                      <a:r>
                        <a:rPr lang="cs-CZ" sz="1700" b="1" i="0" u="none" strike="noStrike" dirty="0">
                          <a:solidFill>
                            <a:srgbClr val="0000CC"/>
                          </a:solidFill>
                          <a:latin typeface="Arial"/>
                        </a:rPr>
                        <a:t> </a:t>
                      </a:r>
                    </a:p>
                  </a:txBody>
                  <a:tcPr marL="8930" marR="8930" marT="893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5"/>
                  </a:ext>
                </a:extLst>
              </a:tr>
              <a:tr h="571500">
                <a:tc>
                  <a:txBody>
                    <a:bodyPr/>
                    <a:lstStyle/>
                    <a:p>
                      <a:pPr algn="ctr" fontAlgn="ctr"/>
                      <a:r>
                        <a:rPr lang="cs-CZ" sz="1400" b="1" i="0" u="none" strike="noStrike" dirty="0">
                          <a:solidFill>
                            <a:srgbClr val="0000CC"/>
                          </a:solidFill>
                          <a:latin typeface="Arial"/>
                        </a:rPr>
                        <a:t>5.10.2014</a:t>
                      </a:r>
                    </a:p>
                  </a:txBody>
                  <a:tcPr marL="8930" marR="8930" marT="893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700" b="1" i="0" u="none" strike="noStrike">
                          <a:solidFill>
                            <a:srgbClr val="0000CC"/>
                          </a:solidFill>
                          <a:latin typeface="Arial"/>
                        </a:rPr>
                        <a:t>Blšany - Horní Jiřetín</a:t>
                      </a:r>
                    </a:p>
                  </a:txBody>
                  <a:tcPr marL="8930" marR="8930" marT="89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700" b="1" i="0" u="none" strike="noStrike">
                          <a:solidFill>
                            <a:srgbClr val="0000CC"/>
                          </a:solidFill>
                          <a:latin typeface="Arial"/>
                        </a:rPr>
                        <a:t> </a:t>
                      </a:r>
                    </a:p>
                  </a:txBody>
                  <a:tcPr marL="8930" marR="8930" marT="893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6"/>
                  </a:ext>
                </a:extLst>
              </a:tr>
              <a:tr h="571500">
                <a:tc>
                  <a:txBody>
                    <a:bodyPr/>
                    <a:lstStyle/>
                    <a:p>
                      <a:pPr algn="ctr" fontAlgn="ctr"/>
                      <a:r>
                        <a:rPr lang="cs-CZ" sz="1700" b="1" i="0" u="none" strike="noStrike" dirty="0">
                          <a:solidFill>
                            <a:srgbClr val="0000CC"/>
                          </a:solidFill>
                          <a:latin typeface="Arial"/>
                        </a:rPr>
                        <a:t>8.11.2014</a:t>
                      </a:r>
                    </a:p>
                  </a:txBody>
                  <a:tcPr marL="8930" marR="8930" marT="893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700" b="1" i="0" u="none" strike="noStrike">
                          <a:solidFill>
                            <a:srgbClr val="0000CC"/>
                          </a:solidFill>
                          <a:latin typeface="Arial"/>
                        </a:rPr>
                        <a:t>Hrobce - Bílina</a:t>
                      </a:r>
                    </a:p>
                  </a:txBody>
                  <a:tcPr marL="8930" marR="8930" marT="89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700" b="1" i="0" u="none" strike="noStrike" dirty="0">
                          <a:solidFill>
                            <a:srgbClr val="0000CC"/>
                          </a:solidFill>
                          <a:latin typeface="Arial"/>
                        </a:rPr>
                        <a:t> </a:t>
                      </a:r>
                    </a:p>
                  </a:txBody>
                  <a:tcPr marL="8930" marR="8930" marT="893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7"/>
                  </a:ext>
                </a:extLst>
              </a:tr>
            </a:tbl>
          </a:graphicData>
        </a:graphic>
      </p:graphicFrame>
      <p:sp>
        <p:nvSpPr>
          <p:cNvPr id="4" name="TextovéPole 3"/>
          <p:cNvSpPr txBox="1"/>
          <p:nvPr/>
        </p:nvSpPr>
        <p:spPr>
          <a:xfrm>
            <a:off x="174948" y="235124"/>
            <a:ext cx="4536504" cy="461665"/>
          </a:xfrm>
          <a:prstGeom prst="rect">
            <a:avLst/>
          </a:prstGeom>
          <a:solidFill>
            <a:schemeClr val="accent6">
              <a:lumMod val="20000"/>
              <a:lumOff val="80000"/>
            </a:schemeClr>
          </a:solidFill>
        </p:spPr>
        <p:txBody>
          <a:bodyPr wrap="square" rtlCol="0">
            <a:spAutoFit/>
          </a:bodyPr>
          <a:lstStyle/>
          <a:p>
            <a:pPr algn="ctr"/>
            <a:r>
              <a:rPr lang="cs-CZ" dirty="0" smtClean="0">
                <a:latin typeface="Arial" pitchFamily="34" charset="0"/>
                <a:cs typeface="Arial" pitchFamily="34" charset="0"/>
              </a:rPr>
              <a:t>Foto z pohárového zápasu FK ČL </a:t>
            </a:r>
            <a:r>
              <a:rPr lang="cs-CZ" dirty="0" err="1" smtClean="0">
                <a:latin typeface="Arial" pitchFamily="34" charset="0"/>
                <a:cs typeface="Arial" pitchFamily="34" charset="0"/>
              </a:rPr>
              <a:t>Neštěmice</a:t>
            </a:r>
            <a:r>
              <a:rPr lang="cs-CZ" dirty="0" smtClean="0">
                <a:latin typeface="Arial" pitchFamily="34" charset="0"/>
                <a:cs typeface="Arial" pitchFamily="34" charset="0"/>
              </a:rPr>
              <a:t>- SK </a:t>
            </a:r>
            <a:r>
              <a:rPr lang="cs-CZ" dirty="0" err="1" smtClean="0">
                <a:latin typeface="Arial" pitchFamily="34" charset="0"/>
                <a:cs typeface="Arial" pitchFamily="34" charset="0"/>
              </a:rPr>
              <a:t>Štětí</a:t>
            </a:r>
            <a:r>
              <a:rPr lang="cs-CZ" dirty="0" smtClean="0">
                <a:latin typeface="Arial" pitchFamily="34" charset="0"/>
                <a:cs typeface="Arial" pitchFamily="34" charset="0"/>
              </a:rPr>
              <a:t> 10.9.2014</a:t>
            </a:r>
            <a:endParaRPr lang="cs-CZ" dirty="0">
              <a:latin typeface="Arial" pitchFamily="34" charset="0"/>
              <a:cs typeface="Arial" pitchFamily="34" charset="0"/>
            </a:endParaRPr>
          </a:p>
        </p:txBody>
      </p:sp>
      <p:pic>
        <p:nvPicPr>
          <p:cNvPr id="51201" name="Picture 1"/>
          <p:cNvPicPr>
            <a:picLocks noChangeAspect="1" noChangeArrowheads="1"/>
          </p:cNvPicPr>
          <p:nvPr/>
        </p:nvPicPr>
        <p:blipFill>
          <a:blip r:embed="rId3" cstate="print"/>
          <a:srcRect/>
          <a:stretch>
            <a:fillRect/>
          </a:stretch>
        </p:blipFill>
        <p:spPr bwMode="auto">
          <a:xfrm>
            <a:off x="174948" y="811188"/>
            <a:ext cx="4536504" cy="2952328"/>
          </a:xfrm>
          <a:prstGeom prst="rect">
            <a:avLst/>
          </a:prstGeom>
          <a:noFill/>
          <a:ln w="9525">
            <a:noFill/>
            <a:miter lim="800000"/>
            <a:headEnd/>
            <a:tailEnd/>
          </a:ln>
        </p:spPr>
      </p:pic>
      <p:pic>
        <p:nvPicPr>
          <p:cNvPr id="51202" name="Picture 2"/>
          <p:cNvPicPr>
            <a:picLocks noChangeAspect="1" noChangeArrowheads="1"/>
          </p:cNvPicPr>
          <p:nvPr/>
        </p:nvPicPr>
        <p:blipFill>
          <a:blip r:embed="rId4" cstate="print"/>
          <a:srcRect/>
          <a:stretch>
            <a:fillRect/>
          </a:stretch>
        </p:blipFill>
        <p:spPr bwMode="auto">
          <a:xfrm>
            <a:off x="174948" y="3907532"/>
            <a:ext cx="4536504" cy="303812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ulka 5"/>
          <p:cNvGraphicFramePr>
            <a:graphicFrameLocks noGrp="1"/>
          </p:cNvGraphicFramePr>
          <p:nvPr/>
        </p:nvGraphicFramePr>
        <p:xfrm>
          <a:off x="246956" y="897375"/>
          <a:ext cx="9865096" cy="6178508"/>
        </p:xfrm>
        <a:graphic>
          <a:graphicData uri="http://schemas.openxmlformats.org/drawingml/2006/table">
            <a:tbl>
              <a:tblPr/>
              <a:tblGrid>
                <a:gridCol w="1132794">
                  <a:extLst>
                    <a:ext uri="{9D8B030D-6E8A-4147-A177-3AD203B41FA5}">
                      <a16:colId xmlns:a16="http://schemas.microsoft.com/office/drawing/2014/main" val="20000"/>
                    </a:ext>
                  </a:extLst>
                </a:gridCol>
                <a:gridCol w="962176">
                  <a:extLst>
                    <a:ext uri="{9D8B030D-6E8A-4147-A177-3AD203B41FA5}">
                      <a16:colId xmlns:a16="http://schemas.microsoft.com/office/drawing/2014/main" val="20001"/>
                    </a:ext>
                  </a:extLst>
                </a:gridCol>
                <a:gridCol w="864280">
                  <a:extLst>
                    <a:ext uri="{9D8B030D-6E8A-4147-A177-3AD203B41FA5}">
                      <a16:colId xmlns:a16="http://schemas.microsoft.com/office/drawing/2014/main" val="20002"/>
                    </a:ext>
                  </a:extLst>
                </a:gridCol>
                <a:gridCol w="897843">
                  <a:extLst>
                    <a:ext uri="{9D8B030D-6E8A-4147-A177-3AD203B41FA5}">
                      <a16:colId xmlns:a16="http://schemas.microsoft.com/office/drawing/2014/main" val="20003"/>
                    </a:ext>
                  </a:extLst>
                </a:gridCol>
                <a:gridCol w="1804079">
                  <a:extLst>
                    <a:ext uri="{9D8B030D-6E8A-4147-A177-3AD203B41FA5}">
                      <a16:colId xmlns:a16="http://schemas.microsoft.com/office/drawing/2014/main" val="20004"/>
                    </a:ext>
                  </a:extLst>
                </a:gridCol>
                <a:gridCol w="1804079">
                  <a:extLst>
                    <a:ext uri="{9D8B030D-6E8A-4147-A177-3AD203B41FA5}">
                      <a16:colId xmlns:a16="http://schemas.microsoft.com/office/drawing/2014/main" val="20005"/>
                    </a:ext>
                  </a:extLst>
                </a:gridCol>
                <a:gridCol w="763587">
                  <a:extLst>
                    <a:ext uri="{9D8B030D-6E8A-4147-A177-3AD203B41FA5}">
                      <a16:colId xmlns:a16="http://schemas.microsoft.com/office/drawing/2014/main" val="20006"/>
                    </a:ext>
                  </a:extLst>
                </a:gridCol>
                <a:gridCol w="1636258">
                  <a:extLst>
                    <a:ext uri="{9D8B030D-6E8A-4147-A177-3AD203B41FA5}">
                      <a16:colId xmlns:a16="http://schemas.microsoft.com/office/drawing/2014/main" val="20007"/>
                    </a:ext>
                  </a:extLst>
                </a:gridCol>
              </a:tblGrid>
              <a:tr h="204081">
                <a:tc>
                  <a:txBody>
                    <a:bodyPr/>
                    <a:lstStyle/>
                    <a:p>
                      <a:pPr algn="ctr" fontAlgn="ctr"/>
                      <a:r>
                        <a:rPr lang="cs-CZ" sz="900" b="1" i="0" u="none" strike="noStrike" dirty="0">
                          <a:solidFill>
                            <a:srgbClr val="6600CC"/>
                          </a:solidFill>
                          <a:latin typeface="Calibri"/>
                        </a:rPr>
                        <a:t>Datum</a:t>
                      </a:r>
                    </a:p>
                  </a:txBody>
                  <a:tcPr marL="4009" marR="4009" marT="400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6600CC"/>
                          </a:solidFill>
                          <a:latin typeface="Calibri"/>
                        </a:rPr>
                        <a:t>Den</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6600CC"/>
                          </a:solidFill>
                          <a:latin typeface="Calibri"/>
                        </a:rPr>
                        <a:t>Čas</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6600CC"/>
                          </a:solidFill>
                          <a:latin typeface="Calibri"/>
                        </a:rPr>
                        <a:t>Kde</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6600CC"/>
                          </a:solidFill>
                          <a:latin typeface="Calibri"/>
                        </a:rPr>
                        <a:t>Doma</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6600CC"/>
                          </a:solidFill>
                          <a:latin typeface="Calibri"/>
                        </a:rPr>
                        <a:t>Venku</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6600CC"/>
                          </a:solidFill>
                          <a:latin typeface="Calibri"/>
                        </a:rPr>
                        <a:t>Kolo</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6600CC"/>
                          </a:solidFill>
                          <a:latin typeface="Calibri"/>
                        </a:rPr>
                        <a:t>Kategorie</a:t>
                      </a:r>
                    </a:p>
                  </a:txBody>
                  <a:tcPr marL="4009" marR="4009" marT="400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00"/>
                  </a:ext>
                </a:extLst>
              </a:tr>
              <a:tr h="179919">
                <a:tc>
                  <a:txBody>
                    <a:bodyPr/>
                    <a:lstStyle/>
                    <a:p>
                      <a:pPr algn="ctr" fontAlgn="ctr"/>
                      <a:r>
                        <a:rPr lang="cs-CZ" sz="1050" b="1" i="0" u="none" strike="noStrike" dirty="0">
                          <a:solidFill>
                            <a:srgbClr val="33CC33"/>
                          </a:solidFill>
                          <a:latin typeface="Arial"/>
                        </a:rPr>
                        <a:t>13.9.2014</a:t>
                      </a:r>
                    </a:p>
                  </a:txBody>
                  <a:tcPr marL="4009" marR="4009" marT="400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33CC33"/>
                          </a:solidFill>
                          <a:latin typeface="Arial"/>
                        </a:rPr>
                        <a:t>sobota</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33CC33"/>
                          </a:solidFill>
                          <a:latin typeface="Arial"/>
                        </a:rPr>
                        <a:t>13:00</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33CC33"/>
                          </a:solidFill>
                          <a:latin typeface="Arial"/>
                        </a:rPr>
                        <a:t>D</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33CC33"/>
                          </a:solidFill>
                          <a:latin typeface="Arial"/>
                        </a:rPr>
                        <a:t>SK Štětí A</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33CC33"/>
                          </a:solidFill>
                          <a:latin typeface="Arial"/>
                        </a:rPr>
                        <a:t>FK Junior Děčín</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33CC33"/>
                          </a:solidFill>
                          <a:latin typeface="Arial"/>
                        </a:rPr>
                        <a:t>6.</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33CC33"/>
                          </a:solidFill>
                          <a:latin typeface="Arial"/>
                        </a:rPr>
                        <a:t>Dospělí A</a:t>
                      </a:r>
                    </a:p>
                  </a:txBody>
                  <a:tcPr marL="4009" marR="4009" marT="400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87545">
                <a:tc>
                  <a:txBody>
                    <a:bodyPr/>
                    <a:lstStyle/>
                    <a:p>
                      <a:pPr algn="ctr" fontAlgn="ctr"/>
                      <a:r>
                        <a:rPr lang="cs-CZ" sz="1050" b="1" i="0" u="none" strike="noStrike">
                          <a:solidFill>
                            <a:srgbClr val="000000"/>
                          </a:solidFill>
                          <a:latin typeface="Arial"/>
                        </a:rPr>
                        <a:t>13.9.2014</a:t>
                      </a:r>
                    </a:p>
                  </a:txBody>
                  <a:tcPr marL="4009" marR="4009" marT="400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a:solidFill>
                            <a:srgbClr val="000000"/>
                          </a:solidFill>
                          <a:latin typeface="Arial"/>
                        </a:rPr>
                        <a:t>sobota</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a:solidFill>
                            <a:srgbClr val="000000"/>
                          </a:solidFill>
                          <a:latin typeface="Arial"/>
                        </a:rPr>
                        <a:t>13:00</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dirty="0">
                          <a:solidFill>
                            <a:srgbClr val="000000"/>
                          </a:solidFill>
                          <a:latin typeface="Arial"/>
                        </a:rPr>
                        <a:t>V</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a:solidFill>
                            <a:srgbClr val="000000"/>
                          </a:solidFill>
                          <a:latin typeface="Arial"/>
                        </a:rPr>
                        <a:t>FK Tatran Kadaň</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a:solidFill>
                            <a:srgbClr val="000000"/>
                          </a:solidFill>
                          <a:latin typeface="Arial"/>
                        </a:rPr>
                        <a:t>SK Štětí</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a:solidFill>
                            <a:srgbClr val="000000"/>
                          </a:solidFill>
                          <a:latin typeface="Arial"/>
                        </a:rPr>
                        <a:t>6.</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a:solidFill>
                            <a:srgbClr val="000000"/>
                          </a:solidFill>
                          <a:latin typeface="Arial"/>
                        </a:rPr>
                        <a:t>Star.,mlad.žáci</a:t>
                      </a:r>
                    </a:p>
                  </a:txBody>
                  <a:tcPr marL="4009" marR="4009" marT="400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2"/>
                  </a:ext>
                </a:extLst>
              </a:tr>
              <a:tr h="224473">
                <a:tc>
                  <a:txBody>
                    <a:bodyPr/>
                    <a:lstStyle/>
                    <a:p>
                      <a:pPr algn="ctr" fontAlgn="ctr"/>
                      <a:r>
                        <a:rPr lang="cs-CZ" sz="1050" b="1" i="0" u="none" strike="noStrike">
                          <a:solidFill>
                            <a:srgbClr val="000000"/>
                          </a:solidFill>
                          <a:latin typeface="Arial"/>
                        </a:rPr>
                        <a:t>14.9.2014</a:t>
                      </a:r>
                    </a:p>
                  </a:txBody>
                  <a:tcPr marL="4009" marR="4009" marT="400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neděle</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10:00</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dirty="0">
                          <a:solidFill>
                            <a:srgbClr val="000000"/>
                          </a:solidFill>
                          <a:latin typeface="Arial"/>
                        </a:rPr>
                        <a:t>D</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Turnaj</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Štětí</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liga</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Mladší  přípravka A</a:t>
                      </a:r>
                    </a:p>
                  </a:txBody>
                  <a:tcPr marL="4009" marR="4009" marT="400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0003"/>
                  </a:ext>
                </a:extLst>
              </a:tr>
              <a:tr h="187545">
                <a:tc>
                  <a:txBody>
                    <a:bodyPr/>
                    <a:lstStyle/>
                    <a:p>
                      <a:pPr algn="ctr" fontAlgn="ctr"/>
                      <a:r>
                        <a:rPr lang="cs-CZ" sz="1050" b="1" i="0" u="none" strike="noStrike">
                          <a:solidFill>
                            <a:srgbClr val="000000"/>
                          </a:solidFill>
                          <a:latin typeface="Arial"/>
                        </a:rPr>
                        <a:t>14.9.2014</a:t>
                      </a:r>
                    </a:p>
                  </a:txBody>
                  <a:tcPr marL="4009" marR="4009" marT="400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dirty="0">
                          <a:solidFill>
                            <a:srgbClr val="000000"/>
                          </a:solidFill>
                          <a:latin typeface="Arial"/>
                        </a:rPr>
                        <a:t>neděle</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10:00</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D</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dirty="0">
                          <a:solidFill>
                            <a:srgbClr val="000000"/>
                          </a:solidFill>
                          <a:latin typeface="Arial"/>
                        </a:rPr>
                        <a:t>Turnaj</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Štětí</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liga</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Mladší  přípravka B</a:t>
                      </a:r>
                    </a:p>
                  </a:txBody>
                  <a:tcPr marL="4009" marR="4009" marT="400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0004"/>
                  </a:ext>
                </a:extLst>
              </a:tr>
              <a:tr h="355441">
                <a:tc>
                  <a:txBody>
                    <a:bodyPr/>
                    <a:lstStyle/>
                    <a:p>
                      <a:pPr algn="ctr" fontAlgn="ctr"/>
                      <a:r>
                        <a:rPr lang="cs-CZ" sz="1050" b="1" i="0" u="none" strike="noStrike">
                          <a:solidFill>
                            <a:srgbClr val="000000"/>
                          </a:solidFill>
                          <a:latin typeface="Arial"/>
                        </a:rPr>
                        <a:t>13.9.2014</a:t>
                      </a:r>
                    </a:p>
                  </a:txBody>
                  <a:tcPr marL="4009" marR="4009" marT="400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latin typeface="Arial"/>
                        </a:rPr>
                        <a:t>sobota</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dirty="0">
                          <a:solidFill>
                            <a:srgbClr val="000000"/>
                          </a:solidFill>
                          <a:latin typeface="Arial"/>
                        </a:rPr>
                        <a:t>10:30</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latin typeface="Arial"/>
                        </a:rPr>
                        <a:t>V</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dirty="0">
                          <a:solidFill>
                            <a:srgbClr val="000000"/>
                          </a:solidFill>
                          <a:latin typeface="Arial"/>
                        </a:rPr>
                        <a:t>FŠ Most</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latin typeface="Arial"/>
                        </a:rPr>
                        <a:t>SK Štětí/SK Roudnice n.L. 2004</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latin typeface="Arial"/>
                        </a:rPr>
                        <a:t>4.</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latin typeface="Arial"/>
                        </a:rPr>
                        <a:t>Starší přípravka 2004</a:t>
                      </a:r>
                    </a:p>
                  </a:txBody>
                  <a:tcPr marL="4009" marR="4009" marT="400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5"/>
                  </a:ext>
                </a:extLst>
              </a:tr>
              <a:tr h="355441">
                <a:tc>
                  <a:txBody>
                    <a:bodyPr/>
                    <a:lstStyle/>
                    <a:p>
                      <a:pPr algn="ctr" fontAlgn="ctr"/>
                      <a:r>
                        <a:rPr lang="cs-CZ" sz="1050" b="1" i="0" u="none" strike="noStrike">
                          <a:solidFill>
                            <a:srgbClr val="000000"/>
                          </a:solidFill>
                          <a:latin typeface="Arial"/>
                        </a:rPr>
                        <a:t>14.9.2014</a:t>
                      </a:r>
                    </a:p>
                  </a:txBody>
                  <a:tcPr marL="4009" marR="4009" marT="400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latin typeface="Arial"/>
                        </a:rPr>
                        <a:t>neděle</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dirty="0" smtClean="0">
                          <a:solidFill>
                            <a:srgbClr val="000000"/>
                          </a:solidFill>
                          <a:latin typeface="Arial"/>
                        </a:rPr>
                        <a:t>10:30</a:t>
                      </a:r>
                      <a:endParaRPr lang="cs-CZ" sz="1050" b="1" i="0" u="none" strike="noStrike" dirty="0">
                        <a:solidFill>
                          <a:srgbClr val="000000"/>
                        </a:solidFill>
                        <a:latin typeface="Arial"/>
                      </a:endParaRP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latin typeface="Arial"/>
                        </a:rPr>
                        <a:t>V</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dirty="0">
                          <a:solidFill>
                            <a:srgbClr val="000000"/>
                          </a:solidFill>
                          <a:latin typeface="Arial"/>
                        </a:rPr>
                        <a:t>FŠ Most</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dirty="0">
                          <a:solidFill>
                            <a:srgbClr val="000000"/>
                          </a:solidFill>
                          <a:latin typeface="Arial"/>
                        </a:rPr>
                        <a:t>SK </a:t>
                      </a:r>
                      <a:r>
                        <a:rPr lang="cs-CZ" sz="1050" b="1" i="0" u="none" strike="noStrike" dirty="0" err="1">
                          <a:solidFill>
                            <a:srgbClr val="000000"/>
                          </a:solidFill>
                          <a:latin typeface="Arial"/>
                        </a:rPr>
                        <a:t>Štětí</a:t>
                      </a:r>
                      <a:r>
                        <a:rPr lang="cs-CZ" sz="1050" b="1" i="0" u="none" strike="noStrike" dirty="0">
                          <a:solidFill>
                            <a:srgbClr val="000000"/>
                          </a:solidFill>
                          <a:latin typeface="Arial"/>
                        </a:rPr>
                        <a:t>/SK Roudnice </a:t>
                      </a:r>
                      <a:r>
                        <a:rPr lang="cs-CZ" sz="1050" b="1" i="0" u="none" strike="noStrike" dirty="0" err="1">
                          <a:solidFill>
                            <a:srgbClr val="000000"/>
                          </a:solidFill>
                          <a:latin typeface="Arial"/>
                        </a:rPr>
                        <a:t>n.L.</a:t>
                      </a:r>
                      <a:r>
                        <a:rPr lang="cs-CZ" sz="1050" b="1" i="0" u="none" strike="noStrike" dirty="0">
                          <a:solidFill>
                            <a:srgbClr val="000000"/>
                          </a:solidFill>
                          <a:latin typeface="Arial"/>
                        </a:rPr>
                        <a:t> 2005</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latin typeface="Arial"/>
                        </a:rPr>
                        <a:t>4.</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latin typeface="Arial"/>
                        </a:rPr>
                        <a:t>Starší přípravka 2005</a:t>
                      </a:r>
                    </a:p>
                  </a:txBody>
                  <a:tcPr marL="4009" marR="4009" marT="400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6"/>
                  </a:ext>
                </a:extLst>
              </a:tr>
              <a:tr h="187545">
                <a:tc>
                  <a:txBody>
                    <a:bodyPr/>
                    <a:lstStyle/>
                    <a:p>
                      <a:pPr algn="ctr" fontAlgn="ctr"/>
                      <a:r>
                        <a:rPr lang="cs-CZ" sz="1050" b="1" i="0" u="none" strike="noStrike">
                          <a:solidFill>
                            <a:srgbClr val="000000"/>
                          </a:solidFill>
                          <a:latin typeface="Arial"/>
                        </a:rPr>
                        <a:t>14.9.2014</a:t>
                      </a:r>
                    </a:p>
                  </a:txBody>
                  <a:tcPr marL="4009" marR="4009" marT="400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000000"/>
                          </a:solidFill>
                          <a:latin typeface="Arial"/>
                        </a:rPr>
                        <a:t>neděle</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000000"/>
                          </a:solidFill>
                          <a:latin typeface="Arial"/>
                        </a:rPr>
                        <a:t>10:30</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000000"/>
                          </a:solidFill>
                          <a:latin typeface="Arial"/>
                        </a:rPr>
                        <a:t>V - </a:t>
                      </a:r>
                      <a:r>
                        <a:rPr lang="cs-CZ" sz="1050" b="1" i="0" u="none" strike="noStrike" dirty="0" err="1">
                          <a:solidFill>
                            <a:srgbClr val="000000"/>
                          </a:solidFill>
                          <a:latin typeface="Arial"/>
                        </a:rPr>
                        <a:t>Boletice</a:t>
                      </a:r>
                      <a:endParaRPr lang="cs-CZ" sz="1050" b="1" i="0" u="none" strike="noStrike" dirty="0">
                        <a:solidFill>
                          <a:srgbClr val="000000"/>
                        </a:solidFill>
                        <a:latin typeface="Arial"/>
                      </a:endParaRP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000000"/>
                          </a:solidFill>
                          <a:latin typeface="Arial"/>
                        </a:rPr>
                        <a:t>FC Jiskra Modrá/Boletice</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000000"/>
                          </a:solidFill>
                          <a:latin typeface="Arial"/>
                        </a:rPr>
                        <a:t>SK </a:t>
                      </a:r>
                      <a:r>
                        <a:rPr lang="cs-CZ" sz="1050" b="1" i="0" u="none" strike="noStrike" dirty="0" err="1">
                          <a:solidFill>
                            <a:srgbClr val="000000"/>
                          </a:solidFill>
                          <a:latin typeface="Arial"/>
                        </a:rPr>
                        <a:t>Štětí</a:t>
                      </a:r>
                      <a:endParaRPr lang="cs-CZ" sz="1050" b="1" i="0" u="none" strike="noStrike" dirty="0">
                        <a:solidFill>
                          <a:srgbClr val="000000"/>
                        </a:solidFill>
                        <a:latin typeface="Arial"/>
                      </a:endParaRP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000000"/>
                          </a:solidFill>
                          <a:latin typeface="Arial"/>
                        </a:rPr>
                        <a:t>4.</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000000"/>
                          </a:solidFill>
                          <a:latin typeface="Arial"/>
                        </a:rPr>
                        <a:t>Dorost</a:t>
                      </a:r>
                    </a:p>
                  </a:txBody>
                  <a:tcPr marL="4009" marR="4009" marT="400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7"/>
                  </a:ext>
                </a:extLst>
              </a:tr>
              <a:tr h="187545">
                <a:tc>
                  <a:txBody>
                    <a:bodyPr/>
                    <a:lstStyle/>
                    <a:p>
                      <a:pPr algn="ctr" fontAlgn="ctr"/>
                      <a:r>
                        <a:rPr lang="cs-CZ" sz="1050" b="1" i="0" u="none" strike="noStrike">
                          <a:solidFill>
                            <a:srgbClr val="000000"/>
                          </a:solidFill>
                          <a:latin typeface="Arial"/>
                        </a:rPr>
                        <a:t>14.9.2014</a:t>
                      </a:r>
                    </a:p>
                  </a:txBody>
                  <a:tcPr marL="4009" marR="4009" marT="400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cs-CZ" sz="1050" b="1" i="0" u="none" strike="noStrike">
                          <a:solidFill>
                            <a:srgbClr val="000000"/>
                          </a:solidFill>
                          <a:latin typeface="Arial"/>
                        </a:rPr>
                        <a:t>neděle</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cs-CZ" sz="1050" b="1" i="0" u="none" strike="noStrike">
                          <a:solidFill>
                            <a:srgbClr val="000000"/>
                          </a:solidFill>
                          <a:latin typeface="Arial"/>
                        </a:rPr>
                        <a:t>13:00</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cs-CZ" sz="1050" b="1" i="0" u="none" strike="noStrike">
                          <a:solidFill>
                            <a:srgbClr val="000000"/>
                          </a:solidFill>
                          <a:latin typeface="Arial"/>
                        </a:rPr>
                        <a:t>D</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cs-CZ" sz="1050" b="1" i="0" u="none" strike="noStrike">
                          <a:solidFill>
                            <a:srgbClr val="000000"/>
                          </a:solidFill>
                          <a:latin typeface="Arial"/>
                        </a:rPr>
                        <a:t>SK Štětí B</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cs-CZ" sz="1050" b="1" i="0" u="none" strike="noStrike" dirty="0">
                          <a:solidFill>
                            <a:srgbClr val="000000"/>
                          </a:solidFill>
                          <a:latin typeface="Arial"/>
                        </a:rPr>
                        <a:t>FK Litoměřice B</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cs-CZ" sz="1050" b="1" i="0" u="none" strike="noStrike" dirty="0">
                          <a:solidFill>
                            <a:srgbClr val="000000"/>
                          </a:solidFill>
                          <a:latin typeface="Arial"/>
                        </a:rPr>
                        <a:t>2.</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cs-CZ" sz="1050" b="1" i="0" u="none" strike="noStrike">
                          <a:solidFill>
                            <a:srgbClr val="000000"/>
                          </a:solidFill>
                          <a:latin typeface="Arial"/>
                        </a:rPr>
                        <a:t>Mladší žáci B</a:t>
                      </a:r>
                    </a:p>
                  </a:txBody>
                  <a:tcPr marL="4009" marR="4009" marT="400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extLst>
                  <a:ext uri="{0D108BD9-81ED-4DB2-BD59-A6C34878D82A}">
                    <a16:rowId xmlns:a16="http://schemas.microsoft.com/office/drawing/2014/main" val="10008"/>
                  </a:ext>
                </a:extLst>
              </a:tr>
              <a:tr h="187545">
                <a:tc>
                  <a:txBody>
                    <a:bodyPr/>
                    <a:lstStyle/>
                    <a:p>
                      <a:pPr algn="ctr" fontAlgn="ctr"/>
                      <a:r>
                        <a:rPr lang="cs-CZ" sz="1050" b="1" i="0" u="none" strike="noStrike">
                          <a:solidFill>
                            <a:srgbClr val="000000"/>
                          </a:solidFill>
                          <a:latin typeface="Arial"/>
                        </a:rPr>
                        <a:t>19.9.2014</a:t>
                      </a:r>
                    </a:p>
                  </a:txBody>
                  <a:tcPr marL="4009" marR="4009" marT="400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cs-CZ" sz="1050" b="1" i="0" u="none" strike="noStrike">
                          <a:solidFill>
                            <a:srgbClr val="000000"/>
                          </a:solidFill>
                          <a:latin typeface="Arial"/>
                        </a:rPr>
                        <a:t>pátek</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cs-CZ" sz="1050" b="1" i="0" u="none" strike="noStrike">
                          <a:solidFill>
                            <a:srgbClr val="000000"/>
                          </a:solidFill>
                          <a:latin typeface="Arial"/>
                        </a:rPr>
                        <a:t>17:00</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cs-CZ" sz="1050" b="1" i="0" u="none" strike="noStrike">
                          <a:solidFill>
                            <a:srgbClr val="000000"/>
                          </a:solidFill>
                          <a:latin typeface="Arial"/>
                        </a:rPr>
                        <a:t>D</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cs-CZ" sz="1050" b="1" i="0" u="none" strike="noStrike" dirty="0" err="1">
                          <a:solidFill>
                            <a:srgbClr val="000000"/>
                          </a:solidFill>
                          <a:latin typeface="Arial"/>
                        </a:rPr>
                        <a:t>Sepap</a:t>
                      </a:r>
                      <a:r>
                        <a:rPr lang="cs-CZ" sz="1050" b="1" i="0" u="none" strike="noStrike" dirty="0">
                          <a:solidFill>
                            <a:srgbClr val="000000"/>
                          </a:solidFill>
                          <a:latin typeface="Arial"/>
                        </a:rPr>
                        <a:t> </a:t>
                      </a:r>
                      <a:r>
                        <a:rPr lang="cs-CZ" sz="1050" b="1" i="0" u="none" strike="noStrike" dirty="0" err="1">
                          <a:solidFill>
                            <a:srgbClr val="000000"/>
                          </a:solidFill>
                          <a:latin typeface="Arial"/>
                        </a:rPr>
                        <a:t>Štětí</a:t>
                      </a:r>
                      <a:endParaRPr lang="cs-CZ" sz="1050" b="1" i="0" u="none" strike="noStrike" dirty="0">
                        <a:solidFill>
                          <a:srgbClr val="000000"/>
                        </a:solidFill>
                        <a:latin typeface="Arial"/>
                      </a:endParaRP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cs-CZ" sz="1050" b="1" i="0" u="none" strike="noStrike">
                          <a:solidFill>
                            <a:srgbClr val="000000"/>
                          </a:solidFill>
                          <a:latin typeface="Arial"/>
                        </a:rPr>
                        <a:t>Dynamo Střížovice</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cs-CZ" sz="1050" b="1" i="0" u="none" strike="noStrike" dirty="0">
                          <a:solidFill>
                            <a:srgbClr val="000000"/>
                          </a:solidFill>
                          <a:latin typeface="Arial"/>
                        </a:rPr>
                        <a:t>5.</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cs-CZ" sz="1050" b="1" i="0" u="none" strike="noStrike">
                          <a:solidFill>
                            <a:srgbClr val="000000"/>
                          </a:solidFill>
                          <a:latin typeface="Arial"/>
                        </a:rPr>
                        <a:t>Stará garda</a:t>
                      </a:r>
                    </a:p>
                  </a:txBody>
                  <a:tcPr marL="4009" marR="4009" marT="400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extLst>
                  <a:ext uri="{0D108BD9-81ED-4DB2-BD59-A6C34878D82A}">
                    <a16:rowId xmlns:a16="http://schemas.microsoft.com/office/drawing/2014/main" val="10009"/>
                  </a:ext>
                </a:extLst>
              </a:tr>
              <a:tr h="187545">
                <a:tc>
                  <a:txBody>
                    <a:bodyPr/>
                    <a:lstStyle/>
                    <a:p>
                      <a:pPr algn="ctr" fontAlgn="ctr"/>
                      <a:r>
                        <a:rPr lang="cs-CZ" sz="1050" b="1" i="0" u="none" strike="noStrike">
                          <a:solidFill>
                            <a:srgbClr val="000000"/>
                          </a:solidFill>
                          <a:latin typeface="Arial"/>
                        </a:rPr>
                        <a:t>20.9.2014</a:t>
                      </a:r>
                    </a:p>
                  </a:txBody>
                  <a:tcPr marL="4009" marR="4009" marT="400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cs-CZ" sz="1050" b="1" i="0" u="none" strike="noStrike">
                          <a:solidFill>
                            <a:srgbClr val="000000"/>
                          </a:solidFill>
                          <a:latin typeface="Arial"/>
                        </a:rPr>
                        <a:t>sobota</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cs-CZ" sz="1050" b="1" i="0" u="none" strike="noStrike">
                          <a:solidFill>
                            <a:srgbClr val="000000"/>
                          </a:solidFill>
                          <a:latin typeface="Arial"/>
                        </a:rPr>
                        <a:t>10:00</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cs-CZ" sz="1050" b="1" i="0" u="none" strike="noStrike">
                          <a:solidFill>
                            <a:srgbClr val="000000"/>
                          </a:solidFill>
                          <a:latin typeface="Arial"/>
                        </a:rPr>
                        <a:t>V</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cs-CZ" sz="1050" b="1" i="0" u="none" strike="noStrike">
                          <a:solidFill>
                            <a:srgbClr val="000000"/>
                          </a:solidFill>
                          <a:latin typeface="Arial"/>
                        </a:rPr>
                        <a:t>FK Libochovice</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cs-CZ" sz="1050" b="1" i="0" u="none" strike="noStrike">
                          <a:solidFill>
                            <a:srgbClr val="000000"/>
                          </a:solidFill>
                          <a:latin typeface="Arial"/>
                        </a:rPr>
                        <a:t>SK Štětí B</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cs-CZ" sz="1050" b="1" i="0" u="none" strike="noStrike" dirty="0">
                          <a:solidFill>
                            <a:srgbClr val="000000"/>
                          </a:solidFill>
                          <a:latin typeface="Arial"/>
                        </a:rPr>
                        <a:t>3</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cs-CZ" sz="1050" b="1" i="0" u="none" strike="noStrike">
                          <a:solidFill>
                            <a:srgbClr val="000000"/>
                          </a:solidFill>
                          <a:latin typeface="Arial"/>
                        </a:rPr>
                        <a:t>Mladší žáci B</a:t>
                      </a:r>
                    </a:p>
                  </a:txBody>
                  <a:tcPr marL="4009" marR="4009" marT="400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extLst>
                  <a:ext uri="{0D108BD9-81ED-4DB2-BD59-A6C34878D82A}">
                    <a16:rowId xmlns:a16="http://schemas.microsoft.com/office/drawing/2014/main" val="10010"/>
                  </a:ext>
                </a:extLst>
              </a:tr>
              <a:tr h="187545">
                <a:tc>
                  <a:txBody>
                    <a:bodyPr/>
                    <a:lstStyle/>
                    <a:p>
                      <a:pPr algn="ctr" fontAlgn="ctr"/>
                      <a:r>
                        <a:rPr lang="cs-CZ" sz="1050" b="1" i="0" u="none" strike="noStrike">
                          <a:solidFill>
                            <a:srgbClr val="000000"/>
                          </a:solidFill>
                          <a:latin typeface="Arial"/>
                        </a:rPr>
                        <a:t>20.9.2014</a:t>
                      </a:r>
                    </a:p>
                  </a:txBody>
                  <a:tcPr marL="4009" marR="4009" marT="400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000000"/>
                          </a:solidFill>
                          <a:latin typeface="Arial"/>
                        </a:rPr>
                        <a:t>sobota</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000000"/>
                          </a:solidFill>
                          <a:latin typeface="Arial"/>
                        </a:rPr>
                        <a:t>10:15</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000000"/>
                          </a:solidFill>
                          <a:latin typeface="Arial"/>
                        </a:rPr>
                        <a:t>D</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000000"/>
                          </a:solidFill>
                          <a:latin typeface="Arial"/>
                        </a:rPr>
                        <a:t>SK Štětí</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000000"/>
                          </a:solidFill>
                          <a:latin typeface="Arial"/>
                        </a:rPr>
                        <a:t>SK Sokol Brozany</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000000"/>
                          </a:solidFill>
                          <a:latin typeface="Arial"/>
                        </a:rPr>
                        <a:t>5.</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000000"/>
                          </a:solidFill>
                          <a:latin typeface="Arial"/>
                        </a:rPr>
                        <a:t>Dorost</a:t>
                      </a:r>
                    </a:p>
                  </a:txBody>
                  <a:tcPr marL="4009" marR="4009" marT="400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1"/>
                  </a:ext>
                </a:extLst>
              </a:tr>
              <a:tr h="187545">
                <a:tc>
                  <a:txBody>
                    <a:bodyPr/>
                    <a:lstStyle/>
                    <a:p>
                      <a:pPr algn="ctr" fontAlgn="ctr"/>
                      <a:r>
                        <a:rPr lang="cs-CZ" sz="1050" b="1" i="0" u="none" strike="noStrike">
                          <a:solidFill>
                            <a:srgbClr val="000000"/>
                          </a:solidFill>
                          <a:latin typeface="Arial"/>
                        </a:rPr>
                        <a:t>21.9.2014</a:t>
                      </a:r>
                    </a:p>
                  </a:txBody>
                  <a:tcPr marL="4009" marR="4009" marT="400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a:solidFill>
                            <a:srgbClr val="000000"/>
                          </a:solidFill>
                          <a:latin typeface="Arial"/>
                        </a:rPr>
                        <a:t>neděle</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a:solidFill>
                            <a:srgbClr val="000000"/>
                          </a:solidFill>
                          <a:latin typeface="Arial"/>
                        </a:rPr>
                        <a:t>10:00</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a:solidFill>
                            <a:srgbClr val="000000"/>
                          </a:solidFill>
                          <a:latin typeface="Arial"/>
                        </a:rPr>
                        <a:t>D</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a:solidFill>
                            <a:srgbClr val="000000"/>
                          </a:solidFill>
                          <a:latin typeface="Arial"/>
                        </a:rPr>
                        <a:t>SK Štětí</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a:solidFill>
                            <a:srgbClr val="000000"/>
                          </a:solidFill>
                          <a:latin typeface="Arial"/>
                        </a:rPr>
                        <a:t>SK Sokol Brozany</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a:solidFill>
                            <a:srgbClr val="000000"/>
                          </a:solidFill>
                          <a:latin typeface="Arial"/>
                        </a:rPr>
                        <a:t>7.</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a:solidFill>
                            <a:srgbClr val="000000"/>
                          </a:solidFill>
                          <a:latin typeface="Arial"/>
                        </a:rPr>
                        <a:t>Star.,mlad.žáci</a:t>
                      </a:r>
                    </a:p>
                  </a:txBody>
                  <a:tcPr marL="4009" marR="4009" marT="400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12"/>
                  </a:ext>
                </a:extLst>
              </a:tr>
              <a:tr h="187545">
                <a:tc>
                  <a:txBody>
                    <a:bodyPr/>
                    <a:lstStyle/>
                    <a:p>
                      <a:pPr algn="ctr" fontAlgn="ctr"/>
                      <a:r>
                        <a:rPr lang="cs-CZ" sz="1050" b="1" i="0" u="none" strike="noStrike">
                          <a:solidFill>
                            <a:srgbClr val="000000"/>
                          </a:solidFill>
                          <a:latin typeface="Arial"/>
                        </a:rPr>
                        <a:t>20.9.2014</a:t>
                      </a:r>
                    </a:p>
                  </a:txBody>
                  <a:tcPr marL="4009" marR="4009" marT="400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sobota</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10:00</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V</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dirty="0">
                          <a:solidFill>
                            <a:srgbClr val="000000"/>
                          </a:solidFill>
                          <a:latin typeface="Arial"/>
                        </a:rPr>
                        <a:t>Turnaj</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Úštěk</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dirty="0">
                          <a:solidFill>
                            <a:srgbClr val="000000"/>
                          </a:solidFill>
                          <a:latin typeface="Arial"/>
                        </a:rPr>
                        <a:t>liga</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dirty="0">
                          <a:solidFill>
                            <a:srgbClr val="000000"/>
                          </a:solidFill>
                          <a:latin typeface="Arial"/>
                        </a:rPr>
                        <a:t>Mladší  přípravka A</a:t>
                      </a:r>
                    </a:p>
                  </a:txBody>
                  <a:tcPr marL="4009" marR="4009" marT="400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0013"/>
                  </a:ext>
                </a:extLst>
              </a:tr>
              <a:tr h="187545">
                <a:tc>
                  <a:txBody>
                    <a:bodyPr/>
                    <a:lstStyle/>
                    <a:p>
                      <a:pPr algn="ctr" fontAlgn="ctr"/>
                      <a:r>
                        <a:rPr lang="cs-CZ" sz="1050" b="1" i="0" u="none" strike="noStrike">
                          <a:solidFill>
                            <a:srgbClr val="000000"/>
                          </a:solidFill>
                          <a:latin typeface="Arial"/>
                        </a:rPr>
                        <a:t>20.9.2014</a:t>
                      </a:r>
                    </a:p>
                  </a:txBody>
                  <a:tcPr marL="4009" marR="4009" marT="400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sobota</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10:00</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V</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Turnaj</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Úštěk</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liga</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dirty="0">
                          <a:solidFill>
                            <a:srgbClr val="000000"/>
                          </a:solidFill>
                          <a:latin typeface="Arial"/>
                        </a:rPr>
                        <a:t>Mladší  přípravka B</a:t>
                      </a:r>
                    </a:p>
                  </a:txBody>
                  <a:tcPr marL="4009" marR="4009" marT="400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0014"/>
                  </a:ext>
                </a:extLst>
              </a:tr>
              <a:tr h="187545">
                <a:tc>
                  <a:txBody>
                    <a:bodyPr/>
                    <a:lstStyle/>
                    <a:p>
                      <a:pPr algn="ctr" fontAlgn="ctr"/>
                      <a:r>
                        <a:rPr lang="cs-CZ" sz="1050" b="1" i="0" u="none" strike="noStrike">
                          <a:solidFill>
                            <a:srgbClr val="000000"/>
                          </a:solidFill>
                          <a:latin typeface="Arial"/>
                        </a:rPr>
                        <a:t>21.9.2014</a:t>
                      </a:r>
                    </a:p>
                  </a:txBody>
                  <a:tcPr marL="4009" marR="4009" marT="400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a:rPr>
                        <a:t>neděle</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a:rPr>
                        <a:t>16:30</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a:rPr>
                        <a:t>V</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FK Chmel </a:t>
                      </a:r>
                      <a:r>
                        <a:rPr lang="cs-CZ" sz="1050" b="1" i="0" u="none" strike="noStrike" dirty="0" err="1">
                          <a:solidFill>
                            <a:srgbClr val="000000"/>
                          </a:solidFill>
                          <a:latin typeface="Arial"/>
                        </a:rPr>
                        <a:t>Blšany</a:t>
                      </a:r>
                      <a:endParaRPr lang="cs-CZ" sz="1050" b="1" i="0" u="none" strike="noStrike" dirty="0">
                        <a:solidFill>
                          <a:srgbClr val="000000"/>
                        </a:solidFill>
                        <a:latin typeface="Arial"/>
                      </a:endParaRP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a:rPr>
                        <a:t>SK Štětí A</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a:rPr>
                        <a:t>7.</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a:rPr>
                        <a:t>Dospělí A</a:t>
                      </a:r>
                    </a:p>
                  </a:txBody>
                  <a:tcPr marL="4009" marR="4009" marT="400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r h="187545">
                <a:tc>
                  <a:txBody>
                    <a:bodyPr/>
                    <a:lstStyle/>
                    <a:p>
                      <a:pPr algn="ctr" fontAlgn="ctr"/>
                      <a:r>
                        <a:rPr lang="cs-CZ" sz="1050" b="1" i="0" u="none" strike="noStrike">
                          <a:solidFill>
                            <a:srgbClr val="000000"/>
                          </a:solidFill>
                          <a:latin typeface="Arial"/>
                        </a:rPr>
                        <a:t>24.9.2014</a:t>
                      </a:r>
                    </a:p>
                  </a:txBody>
                  <a:tcPr marL="4009" marR="4009" marT="400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a:solidFill>
                            <a:srgbClr val="000000"/>
                          </a:solidFill>
                          <a:latin typeface="Arial"/>
                        </a:rPr>
                        <a:t>středa</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a:solidFill>
                            <a:srgbClr val="000000"/>
                          </a:solidFill>
                          <a:latin typeface="Arial"/>
                        </a:rPr>
                        <a:t>16:30</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a:solidFill>
                            <a:srgbClr val="000000"/>
                          </a:solidFill>
                          <a:latin typeface="Arial"/>
                        </a:rPr>
                        <a:t>V</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a:solidFill>
                            <a:srgbClr val="000000"/>
                          </a:solidFill>
                          <a:latin typeface="Arial"/>
                        </a:rPr>
                        <a:t>FK Louny</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a:solidFill>
                            <a:srgbClr val="000000"/>
                          </a:solidFill>
                          <a:latin typeface="Arial"/>
                        </a:rPr>
                        <a:t>SK Štětí</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a:solidFill>
                            <a:srgbClr val="000000"/>
                          </a:solidFill>
                          <a:latin typeface="Arial"/>
                        </a:rPr>
                        <a:t>2.</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dirty="0">
                          <a:solidFill>
                            <a:srgbClr val="000000"/>
                          </a:solidFill>
                          <a:latin typeface="Arial"/>
                        </a:rPr>
                        <a:t>Star.,</a:t>
                      </a:r>
                      <a:r>
                        <a:rPr lang="cs-CZ" sz="1050" b="1" i="0" u="none" strike="noStrike" dirty="0" err="1">
                          <a:solidFill>
                            <a:srgbClr val="000000"/>
                          </a:solidFill>
                          <a:latin typeface="Arial"/>
                        </a:rPr>
                        <a:t>mlad.žáci</a:t>
                      </a:r>
                      <a:endParaRPr lang="cs-CZ" sz="1050" b="1" i="0" u="none" strike="noStrike" dirty="0">
                        <a:solidFill>
                          <a:srgbClr val="000000"/>
                        </a:solidFill>
                        <a:latin typeface="Arial"/>
                      </a:endParaRPr>
                    </a:p>
                  </a:txBody>
                  <a:tcPr marL="4009" marR="4009" marT="400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16"/>
                  </a:ext>
                </a:extLst>
              </a:tr>
              <a:tr h="187545">
                <a:tc>
                  <a:txBody>
                    <a:bodyPr/>
                    <a:lstStyle/>
                    <a:p>
                      <a:pPr algn="ctr" fontAlgn="ctr"/>
                      <a:r>
                        <a:rPr lang="cs-CZ" sz="1050" b="1" i="0" u="none" strike="noStrike" dirty="0">
                          <a:solidFill>
                            <a:srgbClr val="000000"/>
                          </a:solidFill>
                          <a:latin typeface="Arial"/>
                        </a:rPr>
                        <a:t>26.9.2014</a:t>
                      </a:r>
                    </a:p>
                  </a:txBody>
                  <a:tcPr marL="4009" marR="4009" marT="400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cs-CZ" sz="1050" b="1" i="0" u="none" strike="noStrike">
                          <a:solidFill>
                            <a:srgbClr val="000000"/>
                          </a:solidFill>
                          <a:latin typeface="Arial"/>
                        </a:rPr>
                        <a:t>pátek</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cs-CZ" sz="1050" b="1" i="0" u="none" strike="noStrike">
                          <a:solidFill>
                            <a:srgbClr val="000000"/>
                          </a:solidFill>
                          <a:latin typeface="Arial"/>
                        </a:rPr>
                        <a:t>17:00</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cs-CZ" sz="1050" b="1" i="0" u="none" strike="noStrike">
                          <a:solidFill>
                            <a:srgbClr val="000000"/>
                          </a:solidFill>
                          <a:latin typeface="Arial"/>
                        </a:rPr>
                        <a:t>V</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cs-CZ" sz="1050" b="1" i="0" u="none" strike="noStrike">
                          <a:solidFill>
                            <a:srgbClr val="000000"/>
                          </a:solidFill>
                          <a:latin typeface="Arial"/>
                        </a:rPr>
                        <a:t>Sokol Černiv</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cs-CZ" sz="1050" b="1" i="0" u="none" strike="noStrike">
                          <a:solidFill>
                            <a:srgbClr val="000000"/>
                          </a:solidFill>
                          <a:latin typeface="Arial"/>
                        </a:rPr>
                        <a:t>Sepap Štětí</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cs-CZ" sz="1050" b="1" i="0" u="none" strike="noStrike">
                          <a:solidFill>
                            <a:srgbClr val="000000"/>
                          </a:solidFill>
                          <a:latin typeface="Arial"/>
                        </a:rPr>
                        <a:t>6.</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cs-CZ" sz="1050" b="1" i="0" u="none" strike="noStrike" dirty="0">
                          <a:solidFill>
                            <a:srgbClr val="000000"/>
                          </a:solidFill>
                          <a:latin typeface="Arial"/>
                        </a:rPr>
                        <a:t>Stará garda</a:t>
                      </a:r>
                    </a:p>
                  </a:txBody>
                  <a:tcPr marL="4009" marR="4009" marT="400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extLst>
                  <a:ext uri="{0D108BD9-81ED-4DB2-BD59-A6C34878D82A}">
                    <a16:rowId xmlns:a16="http://schemas.microsoft.com/office/drawing/2014/main" val="10017"/>
                  </a:ext>
                </a:extLst>
              </a:tr>
              <a:tr h="187545">
                <a:tc>
                  <a:txBody>
                    <a:bodyPr/>
                    <a:lstStyle/>
                    <a:p>
                      <a:pPr algn="ctr" fontAlgn="ctr"/>
                      <a:r>
                        <a:rPr lang="cs-CZ" sz="1050" b="1" i="0" u="none" strike="noStrike">
                          <a:solidFill>
                            <a:srgbClr val="000000"/>
                          </a:solidFill>
                          <a:latin typeface="Arial"/>
                        </a:rPr>
                        <a:t>27.9.2014</a:t>
                      </a:r>
                    </a:p>
                  </a:txBody>
                  <a:tcPr marL="4009" marR="4009" marT="400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000000"/>
                          </a:solidFill>
                          <a:latin typeface="Arial"/>
                        </a:rPr>
                        <a:t>sobota</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000000"/>
                          </a:solidFill>
                          <a:latin typeface="Arial"/>
                        </a:rPr>
                        <a:t>10:15</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000000"/>
                          </a:solidFill>
                          <a:latin typeface="Arial"/>
                        </a:rPr>
                        <a:t>D</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000000"/>
                          </a:solidFill>
                          <a:latin typeface="Arial"/>
                        </a:rPr>
                        <a:t>SK Štětí</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000000"/>
                          </a:solidFill>
                          <a:latin typeface="Arial"/>
                        </a:rPr>
                        <a:t>TJ </a:t>
                      </a:r>
                      <a:r>
                        <a:rPr lang="cs-CZ" sz="1050" b="1" i="0" u="none" strike="noStrike" dirty="0" err="1">
                          <a:solidFill>
                            <a:srgbClr val="000000"/>
                          </a:solidFill>
                          <a:latin typeface="Arial"/>
                        </a:rPr>
                        <a:t>Mojžíř</a:t>
                      </a:r>
                      <a:endParaRPr lang="cs-CZ" sz="1050" b="1" i="0" u="none" strike="noStrike" dirty="0">
                        <a:solidFill>
                          <a:srgbClr val="000000"/>
                        </a:solidFill>
                        <a:latin typeface="Arial"/>
                      </a:endParaRP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000000"/>
                          </a:solidFill>
                          <a:latin typeface="Arial"/>
                        </a:rPr>
                        <a:t>6.</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000000"/>
                          </a:solidFill>
                          <a:latin typeface="Arial"/>
                        </a:rPr>
                        <a:t>Dorost</a:t>
                      </a:r>
                    </a:p>
                  </a:txBody>
                  <a:tcPr marL="4009" marR="4009" marT="400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8"/>
                  </a:ext>
                </a:extLst>
              </a:tr>
              <a:tr h="187545">
                <a:tc>
                  <a:txBody>
                    <a:bodyPr/>
                    <a:lstStyle/>
                    <a:p>
                      <a:pPr algn="ctr" fontAlgn="ctr"/>
                      <a:r>
                        <a:rPr lang="cs-CZ" sz="1050" b="1" i="0" u="none" strike="noStrike">
                          <a:solidFill>
                            <a:srgbClr val="000000"/>
                          </a:solidFill>
                          <a:latin typeface="Arial"/>
                        </a:rPr>
                        <a:t>27.9.2014</a:t>
                      </a:r>
                    </a:p>
                  </a:txBody>
                  <a:tcPr marL="4009" marR="4009" marT="400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sobota</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13:00</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D</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Turnaj</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Štětí</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liga</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dirty="0">
                          <a:solidFill>
                            <a:srgbClr val="000000"/>
                          </a:solidFill>
                          <a:latin typeface="Arial"/>
                        </a:rPr>
                        <a:t>Mladší  přípravka A</a:t>
                      </a:r>
                    </a:p>
                  </a:txBody>
                  <a:tcPr marL="4009" marR="4009" marT="400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0019"/>
                  </a:ext>
                </a:extLst>
              </a:tr>
              <a:tr h="187545">
                <a:tc>
                  <a:txBody>
                    <a:bodyPr/>
                    <a:lstStyle/>
                    <a:p>
                      <a:pPr algn="ctr" fontAlgn="ctr"/>
                      <a:r>
                        <a:rPr lang="cs-CZ" sz="1050" b="1" i="0" u="none" strike="noStrike">
                          <a:solidFill>
                            <a:srgbClr val="000000"/>
                          </a:solidFill>
                          <a:latin typeface="Arial"/>
                        </a:rPr>
                        <a:t>27.9.2014</a:t>
                      </a:r>
                    </a:p>
                  </a:txBody>
                  <a:tcPr marL="4009" marR="4009" marT="400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sobota</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13:00</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D</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Turnaj</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Štětí</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liga</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Mladší  přípravka B</a:t>
                      </a:r>
                    </a:p>
                  </a:txBody>
                  <a:tcPr marL="4009" marR="4009" marT="400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0020"/>
                  </a:ext>
                </a:extLst>
              </a:tr>
              <a:tr h="187545">
                <a:tc>
                  <a:txBody>
                    <a:bodyPr/>
                    <a:lstStyle/>
                    <a:p>
                      <a:pPr algn="ctr" fontAlgn="ctr"/>
                      <a:r>
                        <a:rPr lang="cs-CZ" sz="1050" b="1" i="0" u="none" strike="noStrike">
                          <a:solidFill>
                            <a:srgbClr val="000000"/>
                          </a:solidFill>
                          <a:latin typeface="Arial"/>
                        </a:rPr>
                        <a:t>27.9.2014</a:t>
                      </a:r>
                    </a:p>
                  </a:txBody>
                  <a:tcPr marL="4009" marR="4009" marT="400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a:rPr>
                        <a:t>sobota</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a:rPr>
                        <a:t>10:15</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a:rPr>
                        <a:t>V</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a:rPr>
                        <a:t>SK Hrobce-Roudnice n.L.</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a:rPr>
                        <a:t>SK Štětí A</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8.</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Dospělí A</a:t>
                      </a:r>
                    </a:p>
                  </a:txBody>
                  <a:tcPr marL="4009" marR="4009" marT="400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1"/>
                  </a:ext>
                </a:extLst>
              </a:tr>
              <a:tr h="355441">
                <a:tc>
                  <a:txBody>
                    <a:bodyPr/>
                    <a:lstStyle/>
                    <a:p>
                      <a:pPr algn="ctr" fontAlgn="ctr"/>
                      <a:r>
                        <a:rPr lang="cs-CZ" sz="1050" b="1" i="0" u="none" strike="noStrike">
                          <a:solidFill>
                            <a:srgbClr val="000000"/>
                          </a:solidFill>
                          <a:latin typeface="Arial"/>
                        </a:rPr>
                        <a:t>28.9.2014</a:t>
                      </a:r>
                    </a:p>
                  </a:txBody>
                  <a:tcPr marL="4009" marR="4009" marT="400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latin typeface="Arial"/>
                        </a:rPr>
                        <a:t>neděle</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latin typeface="Arial"/>
                        </a:rPr>
                        <a:t>14:00</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latin typeface="Arial"/>
                        </a:rPr>
                        <a:t>V</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latin typeface="Arial"/>
                        </a:rPr>
                        <a:t>FK Junior Teplice</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latin typeface="Arial"/>
                        </a:rPr>
                        <a:t>SK Štětí/SK Roudnice n.L. 2004</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latin typeface="Arial"/>
                        </a:rPr>
                        <a:t>6.</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dirty="0">
                          <a:solidFill>
                            <a:srgbClr val="000000"/>
                          </a:solidFill>
                          <a:latin typeface="Arial"/>
                        </a:rPr>
                        <a:t>Starší přípravka 2004</a:t>
                      </a:r>
                    </a:p>
                  </a:txBody>
                  <a:tcPr marL="4009" marR="4009" marT="400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22"/>
                  </a:ext>
                </a:extLst>
              </a:tr>
              <a:tr h="377722">
                <a:tc>
                  <a:txBody>
                    <a:bodyPr/>
                    <a:lstStyle/>
                    <a:p>
                      <a:pPr algn="ctr" fontAlgn="ctr"/>
                      <a:r>
                        <a:rPr lang="cs-CZ" sz="1050" b="1" i="0" u="none" strike="noStrike">
                          <a:solidFill>
                            <a:srgbClr val="000000"/>
                          </a:solidFill>
                          <a:latin typeface="Arial"/>
                        </a:rPr>
                        <a:t>28.9.2014</a:t>
                      </a:r>
                    </a:p>
                  </a:txBody>
                  <a:tcPr marL="4009" marR="4009" marT="400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latin typeface="Arial"/>
                        </a:rPr>
                        <a:t>neděle</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latin typeface="Arial"/>
                        </a:rPr>
                        <a:t>14:00</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latin typeface="Arial"/>
                        </a:rPr>
                        <a:t>V</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latin typeface="Arial"/>
                        </a:rPr>
                        <a:t>FK Junior Teplice</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latin typeface="Arial"/>
                        </a:rPr>
                        <a:t>SK Štětí/SK Roudnice n.L. 2005</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dirty="0">
                          <a:solidFill>
                            <a:srgbClr val="000000"/>
                          </a:solidFill>
                          <a:latin typeface="Arial"/>
                        </a:rPr>
                        <a:t>6.</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dirty="0">
                          <a:solidFill>
                            <a:srgbClr val="000000"/>
                          </a:solidFill>
                          <a:latin typeface="Arial"/>
                        </a:rPr>
                        <a:t>Starší přípravka 2005</a:t>
                      </a:r>
                    </a:p>
                  </a:txBody>
                  <a:tcPr marL="4009" marR="4009" marT="400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23"/>
                  </a:ext>
                </a:extLst>
              </a:tr>
              <a:tr h="187545">
                <a:tc>
                  <a:txBody>
                    <a:bodyPr/>
                    <a:lstStyle/>
                    <a:p>
                      <a:pPr algn="ctr" fontAlgn="ctr"/>
                      <a:r>
                        <a:rPr lang="cs-CZ" sz="1050" b="1" i="0" u="none" strike="noStrike">
                          <a:solidFill>
                            <a:srgbClr val="000000"/>
                          </a:solidFill>
                          <a:latin typeface="Arial"/>
                        </a:rPr>
                        <a:t>28.9.2014</a:t>
                      </a:r>
                    </a:p>
                  </a:txBody>
                  <a:tcPr marL="4009" marR="4009" marT="400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a:solidFill>
                            <a:srgbClr val="000000"/>
                          </a:solidFill>
                          <a:latin typeface="Arial"/>
                        </a:rPr>
                        <a:t>neděle</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a:solidFill>
                            <a:srgbClr val="000000"/>
                          </a:solidFill>
                          <a:latin typeface="Arial"/>
                        </a:rPr>
                        <a:t>10:00</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a:solidFill>
                            <a:srgbClr val="000000"/>
                          </a:solidFill>
                          <a:latin typeface="Arial"/>
                        </a:rPr>
                        <a:t>D</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a:solidFill>
                            <a:srgbClr val="000000"/>
                          </a:solidFill>
                          <a:latin typeface="Arial"/>
                        </a:rPr>
                        <a:t>FK Štětí</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a:solidFill>
                            <a:srgbClr val="000000"/>
                          </a:solidFill>
                          <a:latin typeface="Arial"/>
                        </a:rPr>
                        <a:t>FK Slavoj Žatec</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a:solidFill>
                            <a:srgbClr val="000000"/>
                          </a:solidFill>
                          <a:latin typeface="Arial"/>
                        </a:rPr>
                        <a:t>8.</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dirty="0">
                          <a:solidFill>
                            <a:srgbClr val="000000"/>
                          </a:solidFill>
                          <a:latin typeface="Arial"/>
                        </a:rPr>
                        <a:t>Star.,</a:t>
                      </a:r>
                      <a:r>
                        <a:rPr lang="cs-CZ" sz="1050" b="1" i="0" u="none" strike="noStrike" dirty="0" err="1">
                          <a:solidFill>
                            <a:srgbClr val="000000"/>
                          </a:solidFill>
                          <a:latin typeface="Arial"/>
                        </a:rPr>
                        <a:t>mlad.žáci</a:t>
                      </a:r>
                      <a:endParaRPr lang="cs-CZ" sz="1050" b="1" i="0" u="none" strike="noStrike" dirty="0">
                        <a:solidFill>
                          <a:srgbClr val="000000"/>
                        </a:solidFill>
                        <a:latin typeface="Arial"/>
                      </a:endParaRPr>
                    </a:p>
                  </a:txBody>
                  <a:tcPr marL="4009" marR="4009" marT="400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24"/>
                  </a:ext>
                </a:extLst>
              </a:tr>
              <a:tr h="187545">
                <a:tc>
                  <a:txBody>
                    <a:bodyPr/>
                    <a:lstStyle/>
                    <a:p>
                      <a:pPr algn="ctr" fontAlgn="ctr"/>
                      <a:r>
                        <a:rPr lang="cs-CZ" sz="1050" b="1" i="0" u="none" strike="noStrike">
                          <a:solidFill>
                            <a:srgbClr val="000000"/>
                          </a:solidFill>
                          <a:latin typeface="Arial"/>
                        </a:rPr>
                        <a:t>28.9.2014</a:t>
                      </a:r>
                    </a:p>
                  </a:txBody>
                  <a:tcPr marL="4009" marR="4009" marT="400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cs-CZ" sz="1050" b="1" i="0" u="none" strike="noStrike">
                          <a:solidFill>
                            <a:srgbClr val="000000"/>
                          </a:solidFill>
                          <a:latin typeface="Arial"/>
                        </a:rPr>
                        <a:t>neděle</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cs-CZ" sz="1050" b="1" i="0" u="none" strike="noStrike">
                          <a:solidFill>
                            <a:srgbClr val="000000"/>
                          </a:solidFill>
                          <a:latin typeface="Arial"/>
                        </a:rPr>
                        <a:t>14:00</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cs-CZ" sz="1050" b="1" i="0" u="none" strike="noStrike">
                          <a:solidFill>
                            <a:srgbClr val="000000"/>
                          </a:solidFill>
                          <a:latin typeface="Arial"/>
                        </a:rPr>
                        <a:t>V</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cs-CZ" sz="1050" b="1" i="0" u="none" strike="noStrike">
                          <a:solidFill>
                            <a:srgbClr val="000000"/>
                          </a:solidFill>
                          <a:latin typeface="Arial"/>
                        </a:rPr>
                        <a:t>Sokol Terezín</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cs-CZ" sz="1050" b="1" i="0" u="none" strike="noStrike">
                          <a:solidFill>
                            <a:srgbClr val="000000"/>
                          </a:solidFill>
                          <a:latin typeface="Arial"/>
                        </a:rPr>
                        <a:t>SK Štětí B</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cs-CZ" sz="1050" b="1" i="0" u="none" strike="noStrike">
                          <a:solidFill>
                            <a:srgbClr val="000000"/>
                          </a:solidFill>
                          <a:latin typeface="Arial"/>
                        </a:rPr>
                        <a:t>4.</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cs-CZ" sz="1050" b="1" i="0" u="none" strike="noStrike" dirty="0">
                          <a:solidFill>
                            <a:srgbClr val="000000"/>
                          </a:solidFill>
                          <a:latin typeface="Arial"/>
                        </a:rPr>
                        <a:t>Mladší žáci B</a:t>
                      </a:r>
                    </a:p>
                  </a:txBody>
                  <a:tcPr marL="4009" marR="4009" marT="400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extLst>
                  <a:ext uri="{0D108BD9-81ED-4DB2-BD59-A6C34878D82A}">
                    <a16:rowId xmlns:a16="http://schemas.microsoft.com/office/drawing/2014/main" val="10025"/>
                  </a:ext>
                </a:extLst>
              </a:tr>
              <a:tr h="187545">
                <a:tc>
                  <a:txBody>
                    <a:bodyPr/>
                    <a:lstStyle/>
                    <a:p>
                      <a:pPr algn="ctr" fontAlgn="ctr"/>
                      <a:r>
                        <a:rPr lang="cs-CZ" sz="1050" b="1" i="0" u="none" strike="noStrike">
                          <a:solidFill>
                            <a:srgbClr val="000000"/>
                          </a:solidFill>
                          <a:latin typeface="Arial"/>
                        </a:rPr>
                        <a:t>3.10.2014</a:t>
                      </a:r>
                    </a:p>
                  </a:txBody>
                  <a:tcPr marL="4009" marR="4009" marT="400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cs-CZ" sz="1050" b="1" i="0" u="none" strike="noStrike">
                          <a:solidFill>
                            <a:srgbClr val="000000"/>
                          </a:solidFill>
                          <a:latin typeface="Arial"/>
                        </a:rPr>
                        <a:t>pátek</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cs-CZ" sz="1050" b="1" i="0" u="none" strike="noStrike">
                          <a:solidFill>
                            <a:srgbClr val="000000"/>
                          </a:solidFill>
                          <a:latin typeface="Arial"/>
                        </a:rPr>
                        <a:t>17:00</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cs-CZ" sz="1050" b="1" i="0" u="none" strike="noStrike">
                          <a:solidFill>
                            <a:srgbClr val="000000"/>
                          </a:solidFill>
                          <a:latin typeface="Arial"/>
                        </a:rPr>
                        <a:t>D</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cs-CZ" sz="1050" b="1" i="0" u="none" strike="noStrike">
                          <a:solidFill>
                            <a:srgbClr val="000000"/>
                          </a:solidFill>
                          <a:latin typeface="Arial"/>
                        </a:rPr>
                        <a:t>Sepap Štětí</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cs-CZ" sz="1050" b="1" i="0" u="none" strike="noStrike">
                          <a:solidFill>
                            <a:srgbClr val="000000"/>
                          </a:solidFill>
                          <a:latin typeface="Arial"/>
                        </a:rPr>
                        <a:t>Dynamo Podlusky</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cs-CZ" sz="1050" b="1" i="0" u="none" strike="noStrike">
                          <a:solidFill>
                            <a:srgbClr val="000000"/>
                          </a:solidFill>
                          <a:latin typeface="Arial"/>
                        </a:rPr>
                        <a:t>7.</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cs-CZ" sz="1050" b="1" i="0" u="none" strike="noStrike" dirty="0">
                          <a:solidFill>
                            <a:srgbClr val="000000"/>
                          </a:solidFill>
                          <a:latin typeface="Arial"/>
                        </a:rPr>
                        <a:t>Stará garda</a:t>
                      </a:r>
                    </a:p>
                  </a:txBody>
                  <a:tcPr marL="4009" marR="4009" marT="400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extLst>
                  <a:ext uri="{0D108BD9-81ED-4DB2-BD59-A6C34878D82A}">
                    <a16:rowId xmlns:a16="http://schemas.microsoft.com/office/drawing/2014/main" val="10026"/>
                  </a:ext>
                </a:extLst>
              </a:tr>
              <a:tr h="187545">
                <a:tc>
                  <a:txBody>
                    <a:bodyPr/>
                    <a:lstStyle/>
                    <a:p>
                      <a:pPr algn="ctr" fontAlgn="ctr"/>
                      <a:r>
                        <a:rPr lang="cs-CZ" sz="1050" b="1" i="0" u="none" strike="noStrike">
                          <a:solidFill>
                            <a:srgbClr val="000000"/>
                          </a:solidFill>
                          <a:latin typeface="Arial"/>
                        </a:rPr>
                        <a:t>4.10.2014</a:t>
                      </a:r>
                    </a:p>
                  </a:txBody>
                  <a:tcPr marL="4009" marR="4009" marT="400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sobota</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10:00</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V</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Turnaj</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Předonín</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a:solidFill>
                            <a:srgbClr val="000000"/>
                          </a:solidFill>
                          <a:latin typeface="Arial"/>
                        </a:rPr>
                        <a:t>pohár</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cs-CZ" sz="1050" b="1" i="0" u="none" strike="noStrike" dirty="0">
                          <a:solidFill>
                            <a:srgbClr val="000000"/>
                          </a:solidFill>
                          <a:latin typeface="Arial"/>
                        </a:rPr>
                        <a:t>Mladší  přípravka B</a:t>
                      </a:r>
                    </a:p>
                  </a:txBody>
                  <a:tcPr marL="4009" marR="4009" marT="400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0027"/>
                  </a:ext>
                </a:extLst>
              </a:tr>
              <a:tr h="187545">
                <a:tc>
                  <a:txBody>
                    <a:bodyPr/>
                    <a:lstStyle/>
                    <a:p>
                      <a:pPr algn="ctr" fontAlgn="ctr"/>
                      <a:r>
                        <a:rPr lang="cs-CZ" sz="1050" b="1" i="0" u="none" strike="noStrike">
                          <a:solidFill>
                            <a:srgbClr val="000000"/>
                          </a:solidFill>
                          <a:latin typeface="Arial"/>
                        </a:rPr>
                        <a:t>4.10.2014</a:t>
                      </a:r>
                    </a:p>
                  </a:txBody>
                  <a:tcPr marL="4009" marR="4009" marT="400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a:rPr>
                        <a:t>sobota</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10:15</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a:rPr>
                        <a:t>D</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a:rPr>
                        <a:t>SK Štětí A</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a:rPr>
                        <a:t>Baník Modlany</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a:rPr>
                        <a:t>9.</a:t>
                      </a:r>
                    </a:p>
                  </a:txBody>
                  <a:tcPr marL="4009" marR="4009" marT="4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Dospělí A</a:t>
                      </a:r>
                    </a:p>
                  </a:txBody>
                  <a:tcPr marL="4009" marR="4009" marT="400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8"/>
                  </a:ext>
                </a:extLst>
              </a:tr>
            </a:tbl>
          </a:graphicData>
        </a:graphic>
      </p:graphicFrame>
      <p:sp>
        <p:nvSpPr>
          <p:cNvPr id="8" name="TextovéPole 7"/>
          <p:cNvSpPr txBox="1"/>
          <p:nvPr/>
        </p:nvSpPr>
        <p:spPr>
          <a:xfrm>
            <a:off x="174948" y="163116"/>
            <a:ext cx="9937104" cy="646331"/>
          </a:xfrm>
          <a:prstGeom prst="rect">
            <a:avLst/>
          </a:prstGeom>
          <a:solidFill>
            <a:srgbClr val="CCFFFF"/>
          </a:solidFill>
        </p:spPr>
        <p:txBody>
          <a:bodyPr wrap="square" rtlCol="0">
            <a:spAutoFit/>
          </a:bodyPr>
          <a:lstStyle/>
          <a:p>
            <a:pPr algn="ctr"/>
            <a:r>
              <a:rPr lang="cs-CZ" sz="1800" dirty="0" smtClean="0">
                <a:latin typeface="Bookman Old Style" pitchFamily="18" charset="0"/>
              </a:rPr>
              <a:t>Nepřehlédnutelné množství zápasů, které nás čekají v době do dalšího mistrovského zápasu mužstva dospělých v domácím prostředí </a:t>
            </a:r>
            <a:endParaRPr lang="cs-CZ" sz="1800" dirty="0">
              <a:latin typeface="Bookman Old Style"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752013" y="7004050"/>
            <a:ext cx="53498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575548" y="163116"/>
            <a:ext cx="4536504" cy="6984000"/>
          </a:xfrm>
          <a:prstGeom prst="rect">
            <a:avLst/>
          </a:prstGeom>
          <a:noFill/>
          <a:ln w="25400">
            <a:solidFill>
              <a:schemeClr val="accent1">
                <a:lumMod val="20000"/>
                <a:lumOff val="80000"/>
              </a:schemeClr>
            </a:solidFill>
          </a:ln>
        </p:spPr>
        <p:txBody>
          <a:bodyPr wrap="square">
            <a:spAutoFit/>
            <a:scene3d>
              <a:camera prst="orthographicFront"/>
              <a:lightRig rig="threePt" dir="t"/>
            </a:scene3d>
            <a:sp3d extrusionH="57150">
              <a:extrusionClr>
                <a:srgbClr val="006600"/>
              </a:extrusionClr>
            </a:sp3d>
          </a:bodyPr>
          <a:lstStyle/>
          <a:p>
            <a:pPr algn="ctr" eaLnBrk="0" hangingPunct="0">
              <a:defRPr/>
            </a:pPr>
            <a:r>
              <a:rPr lang="cs-CZ" sz="2800" u="sng" dirty="0">
                <a:ln>
                  <a:solidFill>
                    <a:schemeClr val="accent6">
                      <a:lumMod val="50000"/>
                    </a:schemeClr>
                  </a:solidFill>
                  <a:prstDash val="solid"/>
                </a:ln>
                <a:solidFill>
                  <a:srgbClr val="669900"/>
                </a:solidFill>
                <a:effectLst>
                  <a:outerShdw blurRad="38100" dist="38100" dir="2700000" algn="tl">
                    <a:srgbClr val="FFFF66">
                      <a:alpha val="43000"/>
                    </a:srgbClr>
                  </a:outerShdw>
                </a:effectLst>
                <a:latin typeface="Centaur" pitchFamily="18" charset="0"/>
                <a:cs typeface="Arial" pitchFamily="34" charset="0"/>
              </a:rPr>
              <a:t>Vážení sportovní přátelé</a:t>
            </a:r>
          </a:p>
          <a:p>
            <a:pPr eaLnBrk="0" hangingPunct="0">
              <a:defRPr/>
            </a:pPr>
            <a:r>
              <a:rPr lang="cs-CZ" sz="1100" i="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a:t>
            </a:r>
            <a:r>
              <a:rPr lang="cs-CZ" i="1" dirty="0" smtClean="0">
                <a:latin typeface="Arial" pitchFamily="34" charset="0"/>
                <a:cs typeface="Arial" pitchFamily="34" charset="0"/>
              </a:rPr>
              <a:t>   </a:t>
            </a:r>
            <a:r>
              <a:rPr lang="cs-CZ" sz="1100" i="1" dirty="0" smtClean="0">
                <a:latin typeface="Arial" pitchFamily="34" charset="0"/>
                <a:cs typeface="Arial" pitchFamily="34" charset="0"/>
              </a:rPr>
              <a:t>zpravodaj praská ve švech.  Prázdniny skončily a soutěže mládežnických mužstev se rozjely, jak se zpívá v jedné písničce, na plné pecky. Přesto se nám podařilo zachytit všechny zápasy a turnaje od vydání posledního zpravodaje.  Poctivý čtenář se dozví, jak si na tom, tak která mužstva v stojí, kdo dává nejvíce gólů, který brankář pouští míč za svá záda nejméně. Připraveny jsou i postřehy trenérů a fotky z fotbalových zápasů, jejichž autory jsou skvělí fotografové Zuzana Holá a Jiří Havner. Volná sobota nebo neděle na hřišti ve </a:t>
            </a:r>
            <a:r>
              <a:rPr lang="cs-CZ" sz="1100" i="1" dirty="0" err="1" smtClean="0">
                <a:latin typeface="Arial" pitchFamily="34" charset="0"/>
                <a:cs typeface="Arial" pitchFamily="34" charset="0"/>
              </a:rPr>
              <a:t>Štětí</a:t>
            </a:r>
            <a:r>
              <a:rPr lang="cs-CZ" sz="1100" i="1" dirty="0" smtClean="0">
                <a:latin typeface="Arial" pitchFamily="34" charset="0"/>
                <a:cs typeface="Arial" pitchFamily="34" charset="0"/>
              </a:rPr>
              <a:t> neexistuje a když se k tomu ještě přidá páteční zápas staré gardy a tréninky, tak je zde větší provoz než na Václavském náměstí v Praze. Fotbal má ve </a:t>
            </a:r>
            <a:r>
              <a:rPr lang="cs-CZ" sz="1100" i="1" dirty="0" err="1" smtClean="0">
                <a:latin typeface="Arial" pitchFamily="34" charset="0"/>
                <a:cs typeface="Arial" pitchFamily="34" charset="0"/>
              </a:rPr>
              <a:t>Štětí</a:t>
            </a:r>
            <a:r>
              <a:rPr lang="cs-CZ" sz="1100" i="1" dirty="0" smtClean="0">
                <a:latin typeface="Arial" pitchFamily="34" charset="0"/>
                <a:cs typeface="Arial" pitchFamily="34" charset="0"/>
              </a:rPr>
              <a:t> žně a Vy, jako věrní  fanoušci, jste jeho nedílnou součástí.        </a:t>
            </a:r>
          </a:p>
          <a:p>
            <a:pPr eaLnBrk="0" hangingPunct="0">
              <a:defRPr/>
            </a:pPr>
            <a:r>
              <a:rPr lang="cs-CZ" sz="1100" i="1" dirty="0" smtClean="0">
                <a:latin typeface="Arial" pitchFamily="34" charset="0"/>
                <a:cs typeface="Arial" pitchFamily="34" charset="0"/>
              </a:rPr>
              <a:t>      Mužstvu dospělých rozjezd do soutěže moc nevyšel. 2x venku prohrálo a jediné 3 body získalo doma až v prodloužení. Náladu si během týdne vylepšilo v poháru v </a:t>
            </a:r>
            <a:r>
              <a:rPr lang="cs-CZ" sz="1100" i="1" dirty="0" err="1" smtClean="0">
                <a:latin typeface="Arial" pitchFamily="34" charset="0"/>
                <a:cs typeface="Arial" pitchFamily="34" charset="0"/>
              </a:rPr>
              <a:t>Neštěmicích</a:t>
            </a:r>
            <a:r>
              <a:rPr lang="cs-CZ" sz="1100" i="1" dirty="0" smtClean="0">
                <a:latin typeface="Arial" pitchFamily="34" charset="0"/>
                <a:cs typeface="Arial" pitchFamily="34" charset="0"/>
              </a:rPr>
              <a:t>.   Mnohem lépe se dívá na výsledky našich dorostenců. Ti už v letní přípravě dosahovali výsledků, které byly příslibem do podzimní soutěže a jsou na čele I.A třídy. Zápasy pravdy , ale teprve přijdou. Zcela opačné jsou výsledky starších žáků.  Vysoké porážky a zvlášť ta s Litvínovem 18:1 napověděla, že mužstvo není v nejlepším rozpoložení. Mladší žáci A se snaží a jejich hra se divákům libí. Body budou v ústeckém přeboru určitě získávat, protože jsou zde šikovní fotbalisté a střelci. Mladší žáci B. Zde nastupují hlavně ti, co tolik nehrají  v A týmu. O výsledky ani tolik nejde, ale o to si zahrát. Starší přípravka. Dvě mužstva A </a:t>
            </a:r>
            <a:r>
              <a:rPr lang="cs-CZ" sz="1100" i="1" dirty="0" err="1" smtClean="0">
                <a:latin typeface="Arial" pitchFamily="34" charset="0"/>
                <a:cs typeface="Arial" pitchFamily="34" charset="0"/>
              </a:rPr>
              <a:t>a</a:t>
            </a:r>
            <a:r>
              <a:rPr lang="cs-CZ" sz="1100" i="1" dirty="0" smtClean="0">
                <a:latin typeface="Arial" pitchFamily="34" charset="0"/>
                <a:cs typeface="Arial" pitchFamily="34" charset="0"/>
              </a:rPr>
              <a:t> B roč.nar.2004 a 2005 hrají ve sdruženém týmu s Roudnicí  </a:t>
            </a:r>
            <a:r>
              <a:rPr lang="cs-CZ" sz="1100" i="1" dirty="0" err="1" smtClean="0">
                <a:latin typeface="Arial" pitchFamily="34" charset="0"/>
                <a:cs typeface="Arial" pitchFamily="34" charset="0"/>
              </a:rPr>
              <a:t>n.L.</a:t>
            </a:r>
            <a:r>
              <a:rPr lang="cs-CZ" sz="1100" i="1" dirty="0" smtClean="0">
                <a:latin typeface="Arial" pitchFamily="34" charset="0"/>
                <a:cs typeface="Arial" pitchFamily="34" charset="0"/>
              </a:rPr>
              <a:t> Ústecký přebor, kde dosahují dobrých výsledků a svým protivníkům jsou více než zdatným soupeřem. To už jsme se ale přiblížili k těm úplně nejmenším fotbalistům </a:t>
            </a:r>
            <a:r>
              <a:rPr lang="cs-CZ" sz="1100" i="1" dirty="0" err="1" smtClean="0">
                <a:latin typeface="Arial" pitchFamily="34" charset="0"/>
                <a:cs typeface="Arial" pitchFamily="34" charset="0"/>
              </a:rPr>
              <a:t>Štětí</a:t>
            </a:r>
            <a:r>
              <a:rPr lang="cs-CZ" sz="1100" i="1" dirty="0" smtClean="0">
                <a:latin typeface="Arial" pitchFamily="34" charset="0"/>
                <a:cs typeface="Arial" pitchFamily="34" charset="0"/>
              </a:rPr>
              <a:t>. Mladší přípravka rozjela okresní ligovou soutěž vítězstvím na turnaji v </a:t>
            </a:r>
            <a:r>
              <a:rPr lang="cs-CZ" sz="1100" i="1" dirty="0" err="1" smtClean="0">
                <a:latin typeface="Arial" pitchFamily="34" charset="0"/>
                <a:cs typeface="Arial" pitchFamily="34" charset="0"/>
              </a:rPr>
              <a:t>Travčicích</a:t>
            </a:r>
            <a:r>
              <a:rPr lang="cs-CZ" sz="1100" i="1" dirty="0" smtClean="0">
                <a:latin typeface="Arial" pitchFamily="34" charset="0"/>
                <a:cs typeface="Arial" pitchFamily="34" charset="0"/>
              </a:rPr>
              <a:t> a to ještě stihla další den jet na dlouho očekávaný turnaj do Kochánek, kde se utkala s takovými mužstvy, jako třeba </a:t>
            </a:r>
            <a:r>
              <a:rPr lang="cs-CZ" sz="1100" i="1" dirty="0" err="1" smtClean="0">
                <a:latin typeface="Arial" pitchFamily="34" charset="0"/>
                <a:cs typeface="Arial" pitchFamily="34" charset="0"/>
              </a:rPr>
              <a:t>Bohemians</a:t>
            </a:r>
            <a:r>
              <a:rPr lang="cs-CZ" sz="1100" i="1" dirty="0" smtClean="0">
                <a:latin typeface="Arial" pitchFamily="34" charset="0"/>
                <a:cs typeface="Arial" pitchFamily="34" charset="0"/>
              </a:rPr>
              <a:t> Praha nebo Viktorie Žižkov.  Domů si přivezli nejenom krásné 6. místo, ale i nádherné vzpomínky na toto fotbalové setkání.</a:t>
            </a:r>
          </a:p>
          <a:p>
            <a:pPr eaLnBrk="0" hangingPunct="0">
              <a:defRPr/>
            </a:pPr>
            <a:r>
              <a:rPr lang="cs-CZ" sz="1100" i="1" dirty="0" smtClean="0">
                <a:latin typeface="Arial" pitchFamily="34" charset="0"/>
                <a:cs typeface="Arial" pitchFamily="34" charset="0"/>
              </a:rPr>
              <a:t>         přejeme ať se Vám na zdejší stadionu libí. Fanděte slušně a vyvarujte se zbytečných pokřiků na adresu rozhodčích.</a:t>
            </a:r>
          </a:p>
          <a:p>
            <a:pPr eaLnBrk="0" hangingPunct="0">
              <a:defRPr/>
            </a:pPr>
            <a:r>
              <a:rPr lang="cs-CZ" sz="1100" i="1" dirty="0" smtClean="0">
                <a:latin typeface="Arial" pitchFamily="34" charset="0"/>
                <a:cs typeface="Arial" pitchFamily="34" charset="0"/>
              </a:rPr>
              <a:t>                                           </a:t>
            </a:r>
            <a:r>
              <a:rPr lang="cs-CZ" sz="1100" i="1" smtClean="0">
                <a:latin typeface="Arial" pitchFamily="34" charset="0"/>
                <a:cs typeface="Arial" pitchFamily="34" charset="0"/>
              </a:rPr>
              <a:t>Sportu zdar</a:t>
            </a:r>
            <a:endParaRPr lang="cs-CZ" sz="1100" i="1" dirty="0" smtClean="0">
              <a:latin typeface="Arial" pitchFamily="34" charset="0"/>
              <a:cs typeface="Arial" pitchFamily="34" charset="0"/>
            </a:endParaRPr>
          </a:p>
        </p:txBody>
      </p:sp>
      <p:sp>
        <p:nvSpPr>
          <p:cNvPr id="11" name="TextovéPole 10"/>
          <p:cNvSpPr txBox="1"/>
          <p:nvPr/>
        </p:nvSpPr>
        <p:spPr>
          <a:xfrm>
            <a:off x="174948" y="163116"/>
            <a:ext cx="4608512" cy="830997"/>
          </a:xfrm>
          <a:prstGeom prst="rect">
            <a:avLst/>
          </a:prstGeom>
          <a:solidFill>
            <a:srgbClr val="66FF66"/>
          </a:solidFill>
        </p:spPr>
        <p:txBody>
          <a:bodyPr wrap="square" rtlCol="0">
            <a:spAutoFit/>
          </a:bodyPr>
          <a:lstStyle/>
          <a:p>
            <a:pPr algn="ctr"/>
            <a:r>
              <a:rPr lang="cs-CZ" sz="1600" dirty="0" smtClean="0">
                <a:latin typeface="Arial Black" pitchFamily="34" charset="0"/>
              </a:rPr>
              <a:t>Mladší přípravka se s prázdninami rozloučila vítězstvím na turnaji v </a:t>
            </a:r>
            <a:r>
              <a:rPr lang="cs-CZ" sz="1600" dirty="0" err="1" smtClean="0">
                <a:latin typeface="Arial Black" pitchFamily="34" charset="0"/>
              </a:rPr>
              <a:t>Předoníně</a:t>
            </a:r>
            <a:r>
              <a:rPr lang="cs-CZ" sz="1600" dirty="0" smtClean="0">
                <a:latin typeface="Arial Black" pitchFamily="34" charset="0"/>
              </a:rPr>
              <a:t> 30..92014 </a:t>
            </a:r>
            <a:endParaRPr lang="cs-CZ" sz="1600" dirty="0">
              <a:latin typeface="Arial Black" pitchFamily="34" charset="0"/>
            </a:endParaRPr>
          </a:p>
        </p:txBody>
      </p:sp>
      <p:sp>
        <p:nvSpPr>
          <p:cNvPr id="12" name="TextovéPole 11"/>
          <p:cNvSpPr txBox="1"/>
          <p:nvPr/>
        </p:nvSpPr>
        <p:spPr>
          <a:xfrm>
            <a:off x="174948" y="1099220"/>
            <a:ext cx="4536504" cy="2677656"/>
          </a:xfrm>
          <a:prstGeom prst="rect">
            <a:avLst/>
          </a:prstGeom>
          <a:noFill/>
        </p:spPr>
        <p:txBody>
          <a:bodyPr wrap="square" rtlCol="0">
            <a:spAutoFit/>
          </a:bodyPr>
          <a:lstStyle/>
          <a:p>
            <a:r>
              <a:rPr lang="cs-CZ" u="sng" dirty="0" smtClean="0">
                <a:latin typeface="Arial" pitchFamily="34" charset="0"/>
                <a:cs typeface="Arial" pitchFamily="34" charset="0"/>
              </a:rPr>
              <a:t>SK </a:t>
            </a:r>
            <a:r>
              <a:rPr lang="cs-CZ" u="sng" dirty="0" err="1" smtClean="0">
                <a:latin typeface="Arial" pitchFamily="34" charset="0"/>
                <a:cs typeface="Arial" pitchFamily="34" charset="0"/>
              </a:rPr>
              <a:t>Štětí</a:t>
            </a:r>
            <a:r>
              <a:rPr lang="cs-CZ" u="sng" dirty="0" smtClean="0">
                <a:latin typeface="Arial" pitchFamily="34" charset="0"/>
                <a:cs typeface="Arial" pitchFamily="34" charset="0"/>
              </a:rPr>
              <a:t> - </a:t>
            </a:r>
            <a:r>
              <a:rPr lang="cs-CZ" u="sng" dirty="0" err="1" smtClean="0">
                <a:latin typeface="Arial" pitchFamily="34" charset="0"/>
                <a:cs typeface="Arial" pitchFamily="34" charset="0"/>
              </a:rPr>
              <a:t>Úštěk</a:t>
            </a:r>
            <a:r>
              <a:rPr lang="cs-CZ" u="sng" dirty="0" smtClean="0">
                <a:latin typeface="Arial" pitchFamily="34" charset="0"/>
                <a:cs typeface="Arial" pitchFamily="34" charset="0"/>
              </a:rPr>
              <a:t> 10:5 </a:t>
            </a:r>
          </a:p>
          <a:p>
            <a:r>
              <a:rPr lang="cs-CZ" dirty="0" smtClean="0">
                <a:latin typeface="Arial" pitchFamily="34" charset="0"/>
                <a:cs typeface="Arial" pitchFamily="34" charset="0"/>
              </a:rPr>
              <a:t>Branky:: D. </a:t>
            </a:r>
            <a:r>
              <a:rPr lang="cs-CZ" dirty="0" err="1" smtClean="0">
                <a:latin typeface="Arial" pitchFamily="34" charset="0"/>
                <a:cs typeface="Arial" pitchFamily="34" charset="0"/>
              </a:rPr>
              <a:t>Hromý</a:t>
            </a:r>
            <a:r>
              <a:rPr lang="cs-CZ" dirty="0" smtClean="0">
                <a:latin typeface="Arial" pitchFamily="34" charset="0"/>
                <a:cs typeface="Arial" pitchFamily="34" charset="0"/>
              </a:rPr>
              <a:t> 3, A. Vlček 1, L. Malina 2, D. </a:t>
            </a:r>
            <a:r>
              <a:rPr lang="cs-CZ" dirty="0" err="1" smtClean="0">
                <a:latin typeface="Arial" pitchFamily="34" charset="0"/>
                <a:cs typeface="Arial" pitchFamily="34" charset="0"/>
              </a:rPr>
              <a:t>Kosorič</a:t>
            </a:r>
            <a:r>
              <a:rPr lang="cs-CZ" dirty="0" smtClean="0">
                <a:latin typeface="Arial" pitchFamily="34" charset="0"/>
                <a:cs typeface="Arial" pitchFamily="34" charset="0"/>
              </a:rPr>
              <a:t> 2, D. Malina1, P. </a:t>
            </a:r>
            <a:r>
              <a:rPr lang="cs-CZ" dirty="0" err="1" smtClean="0">
                <a:latin typeface="Arial" pitchFamily="34" charset="0"/>
                <a:cs typeface="Arial" pitchFamily="34" charset="0"/>
              </a:rPr>
              <a:t>Martiňák</a:t>
            </a:r>
            <a:r>
              <a:rPr lang="cs-CZ" dirty="0" smtClean="0">
                <a:latin typeface="Arial" pitchFamily="34" charset="0"/>
                <a:cs typeface="Arial" pitchFamily="34" charset="0"/>
              </a:rPr>
              <a:t> 1</a:t>
            </a:r>
          </a:p>
          <a:p>
            <a:r>
              <a:rPr lang="cs-CZ" u="sng" dirty="0" err="1" smtClean="0">
                <a:latin typeface="Arial" pitchFamily="34" charset="0"/>
                <a:cs typeface="Arial" pitchFamily="34" charset="0"/>
              </a:rPr>
              <a:t>Štětí</a:t>
            </a:r>
            <a:r>
              <a:rPr lang="cs-CZ" u="sng" dirty="0" smtClean="0">
                <a:latin typeface="Arial" pitchFamily="34" charset="0"/>
                <a:cs typeface="Arial" pitchFamily="34" charset="0"/>
              </a:rPr>
              <a:t> - </a:t>
            </a:r>
            <a:r>
              <a:rPr lang="cs-CZ" u="sng" dirty="0" err="1" smtClean="0">
                <a:latin typeface="Arial" pitchFamily="34" charset="0"/>
                <a:cs typeface="Arial" pitchFamily="34" charset="0"/>
              </a:rPr>
              <a:t>Třebenice</a:t>
            </a:r>
            <a:r>
              <a:rPr lang="cs-CZ" u="sng" dirty="0" smtClean="0">
                <a:latin typeface="Arial" pitchFamily="34" charset="0"/>
                <a:cs typeface="Arial" pitchFamily="34" charset="0"/>
              </a:rPr>
              <a:t> 19:1 </a:t>
            </a:r>
          </a:p>
          <a:p>
            <a:r>
              <a:rPr lang="cs-CZ" dirty="0" smtClean="0">
                <a:latin typeface="Arial" pitchFamily="34" charset="0"/>
                <a:cs typeface="Arial" pitchFamily="34" charset="0"/>
              </a:rPr>
              <a:t>Branky: D. </a:t>
            </a:r>
            <a:r>
              <a:rPr lang="cs-CZ" dirty="0" err="1" smtClean="0">
                <a:latin typeface="Arial" pitchFamily="34" charset="0"/>
                <a:cs typeface="Arial" pitchFamily="34" charset="0"/>
              </a:rPr>
              <a:t>Hromý</a:t>
            </a:r>
            <a:r>
              <a:rPr lang="cs-CZ" dirty="0" smtClean="0">
                <a:latin typeface="Arial" pitchFamily="34" charset="0"/>
                <a:cs typeface="Arial" pitchFamily="34" charset="0"/>
              </a:rPr>
              <a:t> 2, D. </a:t>
            </a:r>
            <a:r>
              <a:rPr lang="cs-CZ" dirty="0" err="1" smtClean="0">
                <a:latin typeface="Arial" pitchFamily="34" charset="0"/>
                <a:cs typeface="Arial" pitchFamily="34" charset="0"/>
              </a:rPr>
              <a:t>Kosorič</a:t>
            </a:r>
            <a:r>
              <a:rPr lang="cs-CZ" dirty="0" smtClean="0">
                <a:latin typeface="Arial" pitchFamily="34" charset="0"/>
                <a:cs typeface="Arial" pitchFamily="34" charset="0"/>
              </a:rPr>
              <a:t> 4, A. Vlček 4, D. Malina 4, L. Malina 2, P. </a:t>
            </a:r>
            <a:r>
              <a:rPr lang="cs-CZ" dirty="0" err="1" smtClean="0">
                <a:latin typeface="Arial" pitchFamily="34" charset="0"/>
                <a:cs typeface="Arial" pitchFamily="34" charset="0"/>
              </a:rPr>
              <a:t>Martiňák</a:t>
            </a:r>
            <a:r>
              <a:rPr lang="cs-CZ" dirty="0" smtClean="0">
                <a:latin typeface="Arial" pitchFamily="34" charset="0"/>
                <a:cs typeface="Arial" pitchFamily="34" charset="0"/>
              </a:rPr>
              <a:t> 3</a:t>
            </a:r>
          </a:p>
          <a:p>
            <a:r>
              <a:rPr lang="cs-CZ" u="sng" dirty="0" err="1" smtClean="0">
                <a:latin typeface="Arial" pitchFamily="34" charset="0"/>
                <a:cs typeface="Arial" pitchFamily="34" charset="0"/>
              </a:rPr>
              <a:t>Štětí</a:t>
            </a:r>
            <a:r>
              <a:rPr lang="cs-CZ" u="sng" dirty="0" smtClean="0">
                <a:latin typeface="Arial" pitchFamily="34" charset="0"/>
                <a:cs typeface="Arial" pitchFamily="34" charset="0"/>
              </a:rPr>
              <a:t> - </a:t>
            </a:r>
            <a:r>
              <a:rPr lang="cs-CZ" u="sng" dirty="0" err="1" smtClean="0">
                <a:latin typeface="Arial" pitchFamily="34" charset="0"/>
                <a:cs typeface="Arial" pitchFamily="34" charset="0"/>
              </a:rPr>
              <a:t>Hoštka</a:t>
            </a:r>
            <a:r>
              <a:rPr lang="cs-CZ" u="sng" dirty="0" smtClean="0">
                <a:latin typeface="Arial" pitchFamily="34" charset="0"/>
                <a:cs typeface="Arial" pitchFamily="34" charset="0"/>
              </a:rPr>
              <a:t> 12:4 </a:t>
            </a:r>
          </a:p>
          <a:p>
            <a:r>
              <a:rPr lang="cs-CZ" dirty="0" smtClean="0">
                <a:latin typeface="Arial" pitchFamily="34" charset="0"/>
                <a:cs typeface="Arial" pitchFamily="34" charset="0"/>
              </a:rPr>
              <a:t>Branky: D. </a:t>
            </a:r>
            <a:r>
              <a:rPr lang="cs-CZ" dirty="0" err="1" smtClean="0">
                <a:latin typeface="Arial" pitchFamily="34" charset="0"/>
                <a:cs typeface="Arial" pitchFamily="34" charset="0"/>
              </a:rPr>
              <a:t>Hromý</a:t>
            </a:r>
            <a:r>
              <a:rPr lang="cs-CZ" dirty="0" smtClean="0">
                <a:latin typeface="Arial" pitchFamily="34" charset="0"/>
                <a:cs typeface="Arial" pitchFamily="34" charset="0"/>
              </a:rPr>
              <a:t> 2, D. </a:t>
            </a:r>
            <a:r>
              <a:rPr lang="cs-CZ" dirty="0" err="1" smtClean="0">
                <a:latin typeface="Arial" pitchFamily="34" charset="0"/>
                <a:cs typeface="Arial" pitchFamily="34" charset="0"/>
              </a:rPr>
              <a:t>Kosorič</a:t>
            </a:r>
            <a:r>
              <a:rPr lang="cs-CZ" dirty="0" smtClean="0">
                <a:latin typeface="Arial" pitchFamily="34" charset="0"/>
                <a:cs typeface="Arial" pitchFamily="34" charset="0"/>
              </a:rPr>
              <a:t> 1, A. Vlček 4, P. </a:t>
            </a:r>
            <a:r>
              <a:rPr lang="cs-CZ" dirty="0" err="1" smtClean="0">
                <a:latin typeface="Arial" pitchFamily="34" charset="0"/>
                <a:cs typeface="Arial" pitchFamily="34" charset="0"/>
              </a:rPr>
              <a:t>Martiňák</a:t>
            </a:r>
            <a:r>
              <a:rPr lang="cs-CZ" dirty="0" smtClean="0">
                <a:latin typeface="Arial" pitchFamily="34" charset="0"/>
                <a:cs typeface="Arial" pitchFamily="34" charset="0"/>
              </a:rPr>
              <a:t> 1, L. Malina 3, L. Dvořák 1</a:t>
            </a:r>
          </a:p>
          <a:p>
            <a:r>
              <a:rPr lang="cs-CZ" u="sng" dirty="0" err="1" smtClean="0">
                <a:latin typeface="Arial" pitchFamily="34" charset="0"/>
                <a:cs typeface="Arial" pitchFamily="34" charset="0"/>
              </a:rPr>
              <a:t>Štětí</a:t>
            </a:r>
            <a:r>
              <a:rPr lang="cs-CZ" u="sng" dirty="0" smtClean="0">
                <a:latin typeface="Arial" pitchFamily="34" charset="0"/>
                <a:cs typeface="Arial" pitchFamily="34" charset="0"/>
              </a:rPr>
              <a:t> - </a:t>
            </a:r>
            <a:r>
              <a:rPr lang="cs-CZ" u="sng" dirty="0" err="1" smtClean="0">
                <a:latin typeface="Arial" pitchFamily="34" charset="0"/>
                <a:cs typeface="Arial" pitchFamily="34" charset="0"/>
              </a:rPr>
              <a:t>Dobříň</a:t>
            </a:r>
            <a:r>
              <a:rPr lang="cs-CZ" u="sng" dirty="0" smtClean="0">
                <a:latin typeface="Arial" pitchFamily="34" charset="0"/>
                <a:cs typeface="Arial" pitchFamily="34" charset="0"/>
              </a:rPr>
              <a:t> 7:4 </a:t>
            </a:r>
          </a:p>
          <a:p>
            <a:r>
              <a:rPr lang="cs-CZ" dirty="0" smtClean="0">
                <a:latin typeface="Arial" pitchFamily="34" charset="0"/>
                <a:cs typeface="Arial" pitchFamily="34" charset="0"/>
              </a:rPr>
              <a:t>Branky: A. Vlček 6, D. </a:t>
            </a:r>
            <a:r>
              <a:rPr lang="cs-CZ" dirty="0" err="1" smtClean="0">
                <a:latin typeface="Arial" pitchFamily="34" charset="0"/>
                <a:cs typeface="Arial" pitchFamily="34" charset="0"/>
              </a:rPr>
              <a:t>Kosorič</a:t>
            </a:r>
            <a:r>
              <a:rPr lang="cs-CZ" dirty="0" smtClean="0">
                <a:latin typeface="Arial" pitchFamily="34" charset="0"/>
                <a:cs typeface="Arial" pitchFamily="34" charset="0"/>
              </a:rPr>
              <a:t> 1</a:t>
            </a:r>
          </a:p>
          <a:p>
            <a:r>
              <a:rPr lang="cs-CZ" u="sng" dirty="0" err="1" smtClean="0">
                <a:latin typeface="Arial" pitchFamily="34" charset="0"/>
                <a:cs typeface="Arial" pitchFamily="34" charset="0"/>
              </a:rPr>
              <a:t>Štětí</a:t>
            </a:r>
            <a:r>
              <a:rPr lang="cs-CZ" u="sng" dirty="0" smtClean="0">
                <a:latin typeface="Arial" pitchFamily="34" charset="0"/>
                <a:cs typeface="Arial" pitchFamily="34" charset="0"/>
              </a:rPr>
              <a:t> - </a:t>
            </a:r>
            <a:r>
              <a:rPr lang="cs-CZ" u="sng" dirty="0" err="1" smtClean="0">
                <a:latin typeface="Arial" pitchFamily="34" charset="0"/>
                <a:cs typeface="Arial" pitchFamily="34" charset="0"/>
              </a:rPr>
              <a:t>Předonín</a:t>
            </a:r>
            <a:r>
              <a:rPr lang="cs-CZ" u="sng" dirty="0" smtClean="0">
                <a:latin typeface="Arial" pitchFamily="34" charset="0"/>
                <a:cs typeface="Arial" pitchFamily="34" charset="0"/>
              </a:rPr>
              <a:t> 8:5 </a:t>
            </a:r>
          </a:p>
          <a:p>
            <a:r>
              <a:rPr lang="cs-CZ" dirty="0" smtClean="0">
                <a:latin typeface="Arial" pitchFamily="34" charset="0"/>
                <a:cs typeface="Arial" pitchFamily="34" charset="0"/>
              </a:rPr>
              <a:t>Branky: D. </a:t>
            </a:r>
            <a:r>
              <a:rPr lang="cs-CZ" dirty="0" err="1" smtClean="0">
                <a:latin typeface="Arial" pitchFamily="34" charset="0"/>
                <a:cs typeface="Arial" pitchFamily="34" charset="0"/>
              </a:rPr>
              <a:t>Kosorič</a:t>
            </a:r>
            <a:r>
              <a:rPr lang="cs-CZ" dirty="0" smtClean="0">
                <a:latin typeface="Arial" pitchFamily="34" charset="0"/>
                <a:cs typeface="Arial" pitchFamily="34" charset="0"/>
              </a:rPr>
              <a:t> 3, A. Vlček 2, D. </a:t>
            </a:r>
            <a:r>
              <a:rPr lang="cs-CZ" dirty="0" err="1" smtClean="0">
                <a:latin typeface="Arial" pitchFamily="34" charset="0"/>
                <a:cs typeface="Arial" pitchFamily="34" charset="0"/>
              </a:rPr>
              <a:t>Hromý</a:t>
            </a:r>
            <a:r>
              <a:rPr lang="cs-CZ" dirty="0" smtClean="0">
                <a:latin typeface="Arial" pitchFamily="34" charset="0"/>
                <a:cs typeface="Arial" pitchFamily="34" charset="0"/>
              </a:rPr>
              <a:t> 3,</a:t>
            </a:r>
          </a:p>
          <a:p>
            <a:endParaRPr lang="cs-CZ" dirty="0"/>
          </a:p>
        </p:txBody>
      </p:sp>
      <p:sp>
        <p:nvSpPr>
          <p:cNvPr id="13" name="TextovéPole 12"/>
          <p:cNvSpPr txBox="1"/>
          <p:nvPr/>
        </p:nvSpPr>
        <p:spPr>
          <a:xfrm>
            <a:off x="318964" y="3763516"/>
            <a:ext cx="4248472" cy="830997"/>
          </a:xfrm>
          <a:prstGeom prst="rect">
            <a:avLst/>
          </a:prstGeom>
          <a:blipFill>
            <a:blip r:embed="rId3" cstate="print"/>
            <a:tile tx="0" ty="0" sx="100000" sy="100000" flip="none" algn="tl"/>
          </a:blipFill>
        </p:spPr>
        <p:txBody>
          <a:bodyPr wrap="square" rtlCol="0">
            <a:spAutoFit/>
          </a:bodyPr>
          <a:lstStyle/>
          <a:p>
            <a:pPr algn="ctr"/>
            <a:r>
              <a:rPr lang="cs-CZ" sz="2400" dirty="0" smtClean="0"/>
              <a:t>Mladší přípravka na turnaji v </a:t>
            </a:r>
            <a:r>
              <a:rPr lang="cs-CZ" sz="2400" dirty="0" err="1" smtClean="0"/>
              <a:t>Kochánkách</a:t>
            </a:r>
            <a:r>
              <a:rPr lang="cs-CZ" sz="2400" dirty="0" smtClean="0"/>
              <a:t> dne 7.6.2014</a:t>
            </a:r>
            <a:endParaRPr lang="cs-CZ" sz="2400" dirty="0"/>
          </a:p>
        </p:txBody>
      </p:sp>
      <p:sp>
        <p:nvSpPr>
          <p:cNvPr id="10" name="TextovéPole 9"/>
          <p:cNvSpPr txBox="1"/>
          <p:nvPr/>
        </p:nvSpPr>
        <p:spPr>
          <a:xfrm>
            <a:off x="318964" y="4915644"/>
            <a:ext cx="4392488" cy="2031325"/>
          </a:xfrm>
          <a:prstGeom prst="rect">
            <a:avLst/>
          </a:prstGeom>
          <a:solidFill>
            <a:srgbClr val="FFCCFF"/>
          </a:solidFill>
        </p:spPr>
        <p:txBody>
          <a:bodyPr wrap="square" rtlCol="0">
            <a:spAutoFit/>
          </a:bodyPr>
          <a:lstStyle/>
          <a:p>
            <a:r>
              <a:rPr lang="cs-CZ" sz="1400" dirty="0" smtClean="0">
                <a:latin typeface="Bookman Old Style" pitchFamily="18" charset="0"/>
              </a:rPr>
              <a:t>Plni dojmů a s krásnými pocity se vrátila mladší přípravka z dlouho očekávaného turnaje. Jak by také ne. Proti </a:t>
            </a:r>
            <a:r>
              <a:rPr lang="cs-CZ" sz="1400" dirty="0" err="1" smtClean="0">
                <a:latin typeface="Bookman Old Style" pitchFamily="18" charset="0"/>
              </a:rPr>
              <a:t>Bohemians</a:t>
            </a:r>
            <a:r>
              <a:rPr lang="cs-CZ" sz="1400" dirty="0" smtClean="0">
                <a:latin typeface="Bookman Old Style" pitchFamily="18" charset="0"/>
              </a:rPr>
              <a:t> a Viktorii Žižkov se nehraje každý den. Sledovat také malé fotbalisty Sparty je zážitek. A co je ještě lepší, to je 6. místo snad z 20 účastníků.</a:t>
            </a:r>
          </a:p>
          <a:p>
            <a:r>
              <a:rPr lang="cs-CZ" sz="1400" dirty="0" smtClean="0">
                <a:latin typeface="Bookman Old Style" pitchFamily="18" charset="0"/>
              </a:rPr>
              <a:t>     </a:t>
            </a:r>
          </a:p>
          <a:p>
            <a:pPr algn="ctr"/>
            <a:r>
              <a:rPr lang="cs-CZ" sz="1400" dirty="0" smtClean="0">
                <a:latin typeface="Bookman Old Style" pitchFamily="18" charset="0"/>
              </a:rPr>
              <a:t>          Blahopřejeme. </a:t>
            </a:r>
            <a:endParaRPr lang="cs-CZ" dirty="0">
              <a:latin typeface="Bookman Old Style" pitchFamily="18" charset="0"/>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90525" y="1027113"/>
            <a:ext cx="182563" cy="279400"/>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sp>
        <p:nvSpPr>
          <p:cNvPr id="6" name="TextovéPole 5"/>
          <p:cNvSpPr txBox="1"/>
          <p:nvPr/>
        </p:nvSpPr>
        <p:spPr>
          <a:xfrm>
            <a:off x="5647556" y="235124"/>
            <a:ext cx="4392488" cy="1569660"/>
          </a:xfrm>
          <a:prstGeom prst="rect">
            <a:avLst/>
          </a:prstGeom>
          <a:blipFill>
            <a:blip r:embed="rId3" cstate="print"/>
            <a:stretch>
              <a:fillRect/>
            </a:stretch>
          </a:blipFill>
        </p:spPr>
        <p:txBody>
          <a:bodyPr wrap="square" rtlCol="0">
            <a:spAutoFit/>
          </a:bodyPr>
          <a:lstStyle/>
          <a:p>
            <a:pPr algn="ctr"/>
            <a:r>
              <a:rPr lang="cs-CZ" sz="1600" dirty="0" smtClean="0">
                <a:solidFill>
                  <a:srgbClr val="FF0000"/>
                </a:solidFill>
                <a:effectLst>
                  <a:outerShdw blurRad="38100" dist="38100" dir="2700000" algn="tl">
                    <a:srgbClr val="000000">
                      <a:alpha val="43137"/>
                    </a:srgbClr>
                  </a:outerShdw>
                </a:effectLst>
                <a:latin typeface="Georgia" pitchFamily="18" charset="0"/>
                <a:ea typeface="BatangChe" pitchFamily="49" charset="-127"/>
              </a:rPr>
              <a:t>Mladší přípravka  zahájila okresní ligovou soutěž v </a:t>
            </a:r>
            <a:r>
              <a:rPr lang="cs-CZ" sz="1600" dirty="0" err="1" smtClean="0">
                <a:solidFill>
                  <a:srgbClr val="FF0000"/>
                </a:solidFill>
                <a:effectLst>
                  <a:outerShdw blurRad="38100" dist="38100" dir="2700000" algn="tl">
                    <a:srgbClr val="000000">
                      <a:alpha val="43137"/>
                    </a:srgbClr>
                  </a:outerShdw>
                </a:effectLst>
                <a:latin typeface="Georgia" pitchFamily="18" charset="0"/>
                <a:ea typeface="BatangChe" pitchFamily="49" charset="-127"/>
              </a:rPr>
              <a:t>Travčicích</a:t>
            </a:r>
            <a:r>
              <a:rPr lang="cs-CZ" sz="1600" dirty="0" smtClean="0">
                <a:solidFill>
                  <a:srgbClr val="FF0000"/>
                </a:solidFill>
                <a:effectLst>
                  <a:outerShdw blurRad="38100" dist="38100" dir="2700000" algn="tl">
                    <a:srgbClr val="000000">
                      <a:alpha val="43137"/>
                    </a:srgbClr>
                  </a:outerShdw>
                </a:effectLst>
                <a:latin typeface="Georgia" pitchFamily="18" charset="0"/>
                <a:ea typeface="BatangChe" pitchFamily="49" charset="-127"/>
              </a:rPr>
              <a:t>. Áčko  se hned  dostalo do čela  dlouhodobé tabulky skupiny C. Béčko sice nebodovalo, ale ve všech zápasech své protivníky hodně potrápilo.  </a:t>
            </a:r>
            <a:endParaRPr lang="cs-CZ" sz="1600" dirty="0">
              <a:solidFill>
                <a:srgbClr val="FF0000"/>
              </a:solidFill>
              <a:effectLst>
                <a:outerShdw blurRad="38100" dist="38100" dir="2700000" algn="tl">
                  <a:srgbClr val="000000">
                    <a:alpha val="43137"/>
                  </a:srgbClr>
                </a:outerShdw>
              </a:effectLst>
              <a:latin typeface="Georgia" pitchFamily="18" charset="0"/>
              <a:ea typeface="BatangChe" pitchFamily="49" charset="-127"/>
            </a:endParaRPr>
          </a:p>
        </p:txBody>
      </p:sp>
      <p:sp>
        <p:nvSpPr>
          <p:cNvPr id="8" name="TextovéPole 7"/>
          <p:cNvSpPr txBox="1"/>
          <p:nvPr/>
        </p:nvSpPr>
        <p:spPr>
          <a:xfrm>
            <a:off x="5719564" y="2035324"/>
            <a:ext cx="4320480" cy="2308324"/>
          </a:xfrm>
          <a:prstGeom prst="rect">
            <a:avLst/>
          </a:prstGeom>
          <a:gradFill>
            <a:gsLst>
              <a:gs pos="0">
                <a:srgbClr val="8488C4">
                  <a:alpha val="61000"/>
                </a:srgbClr>
              </a:gs>
              <a:gs pos="53000">
                <a:srgbClr val="D4DEFF"/>
              </a:gs>
              <a:gs pos="83000">
                <a:srgbClr val="D4DEFF"/>
              </a:gs>
              <a:gs pos="100000">
                <a:srgbClr val="96AB94"/>
              </a:gs>
            </a:gsLst>
            <a:lin ang="5400000" scaled="0"/>
          </a:gradFill>
        </p:spPr>
        <p:txBody>
          <a:bodyPr wrap="square" rtlCol="0">
            <a:spAutoFit/>
          </a:bodyPr>
          <a:lstStyle/>
          <a:p>
            <a:pPr algn="ctr"/>
            <a:r>
              <a:rPr lang="cs-CZ" sz="1600" u="sng" dirty="0" smtClean="0">
                <a:latin typeface="Calibri" pitchFamily="34" charset="0"/>
              </a:rPr>
              <a:t>SK </a:t>
            </a:r>
            <a:r>
              <a:rPr lang="cs-CZ" sz="1600" u="sng" dirty="0" err="1" smtClean="0">
                <a:latin typeface="Calibri" pitchFamily="34" charset="0"/>
              </a:rPr>
              <a:t>Štětí</a:t>
            </a:r>
            <a:r>
              <a:rPr lang="cs-CZ" sz="1600" u="sng" dirty="0" smtClean="0">
                <a:latin typeface="Calibri" pitchFamily="34" charset="0"/>
              </a:rPr>
              <a:t> A– FK </a:t>
            </a:r>
            <a:r>
              <a:rPr lang="cs-CZ" sz="1600" u="sng" dirty="0" err="1" smtClean="0">
                <a:latin typeface="Calibri" pitchFamily="34" charset="0"/>
              </a:rPr>
              <a:t>Travčice</a:t>
            </a:r>
            <a:r>
              <a:rPr lang="cs-CZ" sz="1600" u="sng" dirty="0" smtClean="0">
                <a:latin typeface="Calibri" pitchFamily="34" charset="0"/>
              </a:rPr>
              <a:t>    4:1</a:t>
            </a:r>
          </a:p>
          <a:p>
            <a:r>
              <a:rPr lang="cs-CZ" u="sng" dirty="0" smtClean="0">
                <a:latin typeface="Calibri" pitchFamily="34" charset="0"/>
              </a:rPr>
              <a:t>Branky:</a:t>
            </a:r>
            <a:r>
              <a:rPr lang="cs-CZ" dirty="0" smtClean="0">
                <a:latin typeface="Calibri" pitchFamily="34" charset="0"/>
              </a:rPr>
              <a:t> </a:t>
            </a:r>
            <a:r>
              <a:rPr lang="cs-CZ" dirty="0" err="1" smtClean="0">
                <a:latin typeface="Calibri" pitchFamily="34" charset="0"/>
              </a:rPr>
              <a:t>D.Kosorič</a:t>
            </a:r>
            <a:r>
              <a:rPr lang="cs-CZ" dirty="0" smtClean="0">
                <a:latin typeface="Calibri" pitchFamily="34" charset="0"/>
              </a:rPr>
              <a:t> 2, </a:t>
            </a:r>
            <a:r>
              <a:rPr lang="cs-CZ" dirty="0" err="1" smtClean="0">
                <a:latin typeface="Calibri" pitchFamily="34" charset="0"/>
              </a:rPr>
              <a:t>L</a:t>
            </a:r>
            <a:r>
              <a:rPr lang="cs-CZ" dirty="0" smtClean="0">
                <a:latin typeface="Calibri" pitchFamily="34" charset="0"/>
              </a:rPr>
              <a:t>.Malina 1, </a:t>
            </a:r>
            <a:r>
              <a:rPr lang="cs-CZ" dirty="0" err="1" smtClean="0">
                <a:latin typeface="Calibri" pitchFamily="34" charset="0"/>
              </a:rPr>
              <a:t>D.Hromý</a:t>
            </a:r>
            <a:r>
              <a:rPr lang="cs-CZ" dirty="0" smtClean="0">
                <a:latin typeface="Calibri" pitchFamily="34" charset="0"/>
              </a:rPr>
              <a:t> 1</a:t>
            </a:r>
          </a:p>
          <a:p>
            <a:pPr algn="ctr"/>
            <a:r>
              <a:rPr lang="cs-CZ" sz="1600" u="sng" dirty="0" smtClean="0">
                <a:latin typeface="Calibri" pitchFamily="34" charset="0"/>
              </a:rPr>
              <a:t>SK </a:t>
            </a:r>
            <a:r>
              <a:rPr lang="cs-CZ" sz="1600" u="sng" dirty="0" err="1" smtClean="0">
                <a:latin typeface="Calibri" pitchFamily="34" charset="0"/>
              </a:rPr>
              <a:t>Štětí</a:t>
            </a:r>
            <a:r>
              <a:rPr lang="cs-CZ" sz="1600" u="sng" dirty="0" smtClean="0">
                <a:latin typeface="Calibri" pitchFamily="34" charset="0"/>
              </a:rPr>
              <a:t> A– Slavoj </a:t>
            </a:r>
            <a:r>
              <a:rPr lang="cs-CZ" sz="1600" u="sng" dirty="0" err="1" smtClean="0">
                <a:latin typeface="Calibri" pitchFamily="34" charset="0"/>
              </a:rPr>
              <a:t>Úštěk</a:t>
            </a:r>
            <a:r>
              <a:rPr lang="cs-CZ" sz="1600" u="sng" dirty="0" smtClean="0">
                <a:latin typeface="Calibri" pitchFamily="34" charset="0"/>
              </a:rPr>
              <a:t>    14:0</a:t>
            </a:r>
          </a:p>
          <a:p>
            <a:r>
              <a:rPr lang="cs-CZ" u="sng" dirty="0" smtClean="0">
                <a:latin typeface="Calibri" pitchFamily="34" charset="0"/>
              </a:rPr>
              <a:t>Branky:</a:t>
            </a:r>
            <a:r>
              <a:rPr lang="cs-CZ" dirty="0" smtClean="0">
                <a:latin typeface="Calibri" pitchFamily="34" charset="0"/>
              </a:rPr>
              <a:t> </a:t>
            </a:r>
            <a:r>
              <a:rPr lang="cs-CZ" dirty="0" err="1" smtClean="0">
                <a:latin typeface="Calibri" pitchFamily="34" charset="0"/>
              </a:rPr>
              <a:t>D.Kosorič</a:t>
            </a:r>
            <a:r>
              <a:rPr lang="cs-CZ" dirty="0" smtClean="0">
                <a:latin typeface="Calibri" pitchFamily="34" charset="0"/>
              </a:rPr>
              <a:t> 5, </a:t>
            </a:r>
            <a:r>
              <a:rPr lang="cs-CZ" dirty="0" err="1" smtClean="0">
                <a:latin typeface="Calibri" pitchFamily="34" charset="0"/>
              </a:rPr>
              <a:t>D.Hromý</a:t>
            </a:r>
            <a:r>
              <a:rPr lang="cs-CZ" dirty="0" smtClean="0">
                <a:latin typeface="Calibri" pitchFamily="34" charset="0"/>
              </a:rPr>
              <a:t> 3, </a:t>
            </a:r>
            <a:r>
              <a:rPr lang="cs-CZ" dirty="0" err="1" smtClean="0">
                <a:latin typeface="Calibri" pitchFamily="34" charset="0"/>
              </a:rPr>
              <a:t>L</a:t>
            </a:r>
            <a:r>
              <a:rPr lang="cs-CZ" dirty="0" smtClean="0">
                <a:latin typeface="Calibri" pitchFamily="34" charset="0"/>
              </a:rPr>
              <a:t>.Malina 3, </a:t>
            </a:r>
            <a:r>
              <a:rPr lang="cs-CZ" dirty="0" err="1" smtClean="0">
                <a:latin typeface="Calibri" pitchFamily="34" charset="0"/>
              </a:rPr>
              <a:t>L</a:t>
            </a:r>
            <a:r>
              <a:rPr lang="cs-CZ" dirty="0" smtClean="0">
                <a:latin typeface="Calibri" pitchFamily="34" charset="0"/>
              </a:rPr>
              <a:t>.Dvořák 1, </a:t>
            </a:r>
            <a:r>
              <a:rPr lang="cs-CZ" dirty="0" err="1" smtClean="0">
                <a:latin typeface="Calibri" pitchFamily="34" charset="0"/>
              </a:rPr>
              <a:t>D.Malina</a:t>
            </a:r>
            <a:r>
              <a:rPr lang="cs-CZ" dirty="0" smtClean="0">
                <a:latin typeface="Calibri" pitchFamily="34" charset="0"/>
              </a:rPr>
              <a:t> 1, </a:t>
            </a:r>
            <a:r>
              <a:rPr lang="cs-CZ" dirty="0" err="1" smtClean="0">
                <a:latin typeface="Calibri" pitchFamily="34" charset="0"/>
              </a:rPr>
              <a:t>P.Martiňák</a:t>
            </a:r>
            <a:r>
              <a:rPr lang="cs-CZ" dirty="0" smtClean="0">
                <a:latin typeface="Calibri" pitchFamily="34" charset="0"/>
              </a:rPr>
              <a:t> 1</a:t>
            </a:r>
          </a:p>
          <a:p>
            <a:pPr algn="ctr"/>
            <a:r>
              <a:rPr lang="cs-CZ" sz="1600" u="sng" dirty="0" smtClean="0">
                <a:latin typeface="Calibri" pitchFamily="34" charset="0"/>
              </a:rPr>
              <a:t>SK </a:t>
            </a:r>
            <a:r>
              <a:rPr lang="cs-CZ" sz="1600" u="sng" dirty="0" err="1" smtClean="0">
                <a:latin typeface="Calibri" pitchFamily="34" charset="0"/>
              </a:rPr>
              <a:t>Štětí</a:t>
            </a:r>
            <a:r>
              <a:rPr lang="cs-CZ" sz="1600" u="sng" dirty="0" smtClean="0">
                <a:latin typeface="Calibri" pitchFamily="34" charset="0"/>
              </a:rPr>
              <a:t> A– SK </a:t>
            </a:r>
            <a:r>
              <a:rPr lang="cs-CZ" sz="1600" u="sng" dirty="0" err="1" smtClean="0">
                <a:latin typeface="Calibri" pitchFamily="34" charset="0"/>
              </a:rPr>
              <a:t>Štětí</a:t>
            </a:r>
            <a:r>
              <a:rPr lang="cs-CZ" sz="1600" u="sng" dirty="0" smtClean="0">
                <a:latin typeface="Calibri" pitchFamily="34" charset="0"/>
              </a:rPr>
              <a:t> B 8:1</a:t>
            </a:r>
          </a:p>
          <a:p>
            <a:r>
              <a:rPr lang="cs-CZ" u="sng" dirty="0" smtClean="0">
                <a:latin typeface="Calibri" pitchFamily="34" charset="0"/>
              </a:rPr>
              <a:t>Branky </a:t>
            </a:r>
            <a:r>
              <a:rPr lang="cs-CZ" u="sng" dirty="0" err="1" smtClean="0">
                <a:latin typeface="Calibri" pitchFamily="34" charset="0"/>
              </a:rPr>
              <a:t>Štětí</a:t>
            </a:r>
            <a:r>
              <a:rPr lang="cs-CZ" u="sng" dirty="0" smtClean="0">
                <a:latin typeface="Calibri" pitchFamily="34" charset="0"/>
              </a:rPr>
              <a:t> A: </a:t>
            </a:r>
            <a:r>
              <a:rPr lang="cs-CZ" dirty="0" err="1" smtClean="0">
                <a:latin typeface="Calibri" pitchFamily="34" charset="0"/>
              </a:rPr>
              <a:t>D.Hromý</a:t>
            </a:r>
            <a:r>
              <a:rPr lang="cs-CZ" dirty="0" smtClean="0">
                <a:latin typeface="Calibri" pitchFamily="34" charset="0"/>
              </a:rPr>
              <a:t> 3, </a:t>
            </a:r>
            <a:r>
              <a:rPr lang="cs-CZ" dirty="0" err="1" smtClean="0">
                <a:latin typeface="Calibri" pitchFamily="34" charset="0"/>
              </a:rPr>
              <a:t>P.Martiňák</a:t>
            </a:r>
            <a:r>
              <a:rPr lang="cs-CZ" dirty="0" smtClean="0">
                <a:latin typeface="Calibri" pitchFamily="34" charset="0"/>
              </a:rPr>
              <a:t> 2, </a:t>
            </a:r>
            <a:r>
              <a:rPr lang="cs-CZ" dirty="0" err="1" smtClean="0">
                <a:latin typeface="Calibri" pitchFamily="34" charset="0"/>
              </a:rPr>
              <a:t>D.Kosorič</a:t>
            </a:r>
            <a:r>
              <a:rPr lang="cs-CZ" dirty="0" smtClean="0">
                <a:latin typeface="Calibri" pitchFamily="34" charset="0"/>
              </a:rPr>
              <a:t> 2, </a:t>
            </a:r>
            <a:r>
              <a:rPr lang="cs-CZ" dirty="0" err="1" smtClean="0">
                <a:latin typeface="Calibri" pitchFamily="34" charset="0"/>
              </a:rPr>
              <a:t>L</a:t>
            </a:r>
            <a:r>
              <a:rPr lang="cs-CZ" dirty="0" smtClean="0">
                <a:latin typeface="Calibri" pitchFamily="34" charset="0"/>
              </a:rPr>
              <a:t>.Dvořák 1</a:t>
            </a:r>
          </a:p>
          <a:p>
            <a:pPr algn="ctr"/>
            <a:r>
              <a:rPr lang="cs-CZ" sz="1600" u="sng" dirty="0" smtClean="0">
                <a:latin typeface="Calibri" pitchFamily="34" charset="0"/>
              </a:rPr>
              <a:t>SK </a:t>
            </a:r>
            <a:r>
              <a:rPr lang="cs-CZ" sz="1600" u="sng" dirty="0" err="1" smtClean="0">
                <a:latin typeface="Calibri" pitchFamily="34" charset="0"/>
              </a:rPr>
              <a:t>Štětí</a:t>
            </a:r>
            <a:r>
              <a:rPr lang="cs-CZ" sz="1600" u="sng" dirty="0" smtClean="0">
                <a:latin typeface="Calibri" pitchFamily="34" charset="0"/>
              </a:rPr>
              <a:t> B– FK </a:t>
            </a:r>
            <a:r>
              <a:rPr lang="cs-CZ" sz="1600" u="sng" dirty="0" err="1" smtClean="0">
                <a:latin typeface="Calibri" pitchFamily="34" charset="0"/>
              </a:rPr>
              <a:t>Travčice</a:t>
            </a:r>
            <a:r>
              <a:rPr lang="cs-CZ" sz="1600" u="sng" dirty="0" smtClean="0">
                <a:latin typeface="Calibri" pitchFamily="34" charset="0"/>
              </a:rPr>
              <a:t>   2:4</a:t>
            </a:r>
          </a:p>
          <a:p>
            <a:pPr algn="ctr"/>
            <a:r>
              <a:rPr lang="cs-CZ" sz="1600" u="sng" dirty="0" smtClean="0">
                <a:latin typeface="Calibri" pitchFamily="34" charset="0"/>
              </a:rPr>
              <a:t>SK </a:t>
            </a:r>
            <a:r>
              <a:rPr lang="cs-CZ" sz="1600" u="sng" dirty="0" err="1" smtClean="0">
                <a:latin typeface="Calibri" pitchFamily="34" charset="0"/>
              </a:rPr>
              <a:t>Štětí</a:t>
            </a:r>
            <a:r>
              <a:rPr lang="cs-CZ" sz="1600" u="sng" dirty="0" smtClean="0">
                <a:latin typeface="Calibri" pitchFamily="34" charset="0"/>
              </a:rPr>
              <a:t> B– Slavoj </a:t>
            </a:r>
            <a:r>
              <a:rPr lang="cs-CZ" sz="1600" u="sng" dirty="0" err="1" smtClean="0">
                <a:latin typeface="Calibri" pitchFamily="34" charset="0"/>
              </a:rPr>
              <a:t>Úštěk</a:t>
            </a:r>
            <a:r>
              <a:rPr lang="cs-CZ" sz="1600" u="sng" dirty="0" smtClean="0">
                <a:latin typeface="Calibri" pitchFamily="34" charset="0"/>
              </a:rPr>
              <a:t>    4:4</a:t>
            </a:r>
          </a:p>
          <a:p>
            <a:pPr algn="ctr"/>
            <a:r>
              <a:rPr lang="cs-CZ" sz="1600" u="sng" dirty="0" smtClean="0">
                <a:latin typeface="Calibri" pitchFamily="34" charset="0"/>
              </a:rPr>
              <a:t>FK </a:t>
            </a:r>
            <a:r>
              <a:rPr lang="cs-CZ" sz="1600" u="sng" dirty="0" err="1" smtClean="0">
                <a:latin typeface="Calibri" pitchFamily="34" charset="0"/>
              </a:rPr>
              <a:t>Travčice</a:t>
            </a:r>
            <a:r>
              <a:rPr lang="cs-CZ" sz="1600" u="sng" dirty="0" smtClean="0">
                <a:latin typeface="Calibri" pitchFamily="34" charset="0"/>
              </a:rPr>
              <a:t>– Slavoj </a:t>
            </a:r>
            <a:r>
              <a:rPr lang="cs-CZ" sz="1600" u="sng" dirty="0" err="1" smtClean="0">
                <a:latin typeface="Calibri" pitchFamily="34" charset="0"/>
              </a:rPr>
              <a:t>Úštěk</a:t>
            </a:r>
            <a:r>
              <a:rPr lang="cs-CZ" sz="1600" u="sng" dirty="0" smtClean="0">
                <a:latin typeface="Calibri" pitchFamily="34" charset="0"/>
              </a:rPr>
              <a:t> 1:4</a:t>
            </a:r>
            <a:endParaRPr lang="cs-CZ" sz="1600" dirty="0" smtClean="0">
              <a:latin typeface="Calibri" pitchFamily="34" charset="0"/>
            </a:endParaRPr>
          </a:p>
        </p:txBody>
      </p:sp>
      <p:graphicFrame>
        <p:nvGraphicFramePr>
          <p:cNvPr id="9" name="Tabulka 8"/>
          <p:cNvGraphicFramePr>
            <a:graphicFrameLocks noGrp="1"/>
          </p:cNvGraphicFramePr>
          <p:nvPr/>
        </p:nvGraphicFramePr>
        <p:xfrm>
          <a:off x="5647556" y="4555604"/>
          <a:ext cx="4470276" cy="800100"/>
        </p:xfrm>
        <a:graphic>
          <a:graphicData uri="http://schemas.openxmlformats.org/drawingml/2006/table">
            <a:tbl>
              <a:tblPr/>
              <a:tblGrid>
                <a:gridCol w="581105">
                  <a:extLst>
                    <a:ext uri="{9D8B030D-6E8A-4147-A177-3AD203B41FA5}">
                      <a16:colId xmlns:a16="http://schemas.microsoft.com/office/drawing/2014/main" val="20000"/>
                    </a:ext>
                  </a:extLst>
                </a:gridCol>
                <a:gridCol w="920084">
                  <a:extLst>
                    <a:ext uri="{9D8B030D-6E8A-4147-A177-3AD203B41FA5}">
                      <a16:colId xmlns:a16="http://schemas.microsoft.com/office/drawing/2014/main" val="20001"/>
                    </a:ext>
                  </a:extLst>
                </a:gridCol>
                <a:gridCol w="520574">
                  <a:extLst>
                    <a:ext uri="{9D8B030D-6E8A-4147-A177-3AD203B41FA5}">
                      <a16:colId xmlns:a16="http://schemas.microsoft.com/office/drawing/2014/main" val="20002"/>
                    </a:ext>
                  </a:extLst>
                </a:gridCol>
                <a:gridCol w="387404">
                  <a:extLst>
                    <a:ext uri="{9D8B030D-6E8A-4147-A177-3AD203B41FA5}">
                      <a16:colId xmlns:a16="http://schemas.microsoft.com/office/drawing/2014/main" val="20003"/>
                    </a:ext>
                  </a:extLst>
                </a:gridCol>
                <a:gridCol w="390431">
                  <a:extLst>
                    <a:ext uri="{9D8B030D-6E8A-4147-A177-3AD203B41FA5}">
                      <a16:colId xmlns:a16="http://schemas.microsoft.com/office/drawing/2014/main" val="20004"/>
                    </a:ext>
                  </a:extLst>
                </a:gridCol>
                <a:gridCol w="326872">
                  <a:extLst>
                    <a:ext uri="{9D8B030D-6E8A-4147-A177-3AD203B41FA5}">
                      <a16:colId xmlns:a16="http://schemas.microsoft.com/office/drawing/2014/main" val="20005"/>
                    </a:ext>
                  </a:extLst>
                </a:gridCol>
                <a:gridCol w="762701">
                  <a:extLst>
                    <a:ext uri="{9D8B030D-6E8A-4147-A177-3AD203B41FA5}">
                      <a16:colId xmlns:a16="http://schemas.microsoft.com/office/drawing/2014/main" val="20006"/>
                    </a:ext>
                  </a:extLst>
                </a:gridCol>
                <a:gridCol w="581105">
                  <a:extLst>
                    <a:ext uri="{9D8B030D-6E8A-4147-A177-3AD203B41FA5}">
                      <a16:colId xmlns:a16="http://schemas.microsoft.com/office/drawing/2014/main" val="20007"/>
                    </a:ext>
                  </a:extLst>
                </a:gridCol>
              </a:tblGrid>
              <a:tr h="228600">
                <a:tc>
                  <a:txBody>
                    <a:bodyPr/>
                    <a:lstStyle/>
                    <a:p>
                      <a:pPr algn="ctr" rtl="0" fontAlgn="ctr"/>
                      <a:r>
                        <a:rPr lang="cs-CZ" sz="1400" b="1" i="0" u="none" strike="noStrike" dirty="0">
                          <a:solidFill>
                            <a:srgbClr val="FF0000"/>
                          </a:solidFill>
                          <a:latin typeface="Arial"/>
                        </a:rPr>
                        <a:t>1.</a:t>
                      </a:r>
                    </a:p>
                  </a:txBody>
                  <a:tcPr marL="9525" marR="9525" marT="9525" marB="0" anchor="ctr">
                    <a:lnL>
                      <a:noFill/>
                    </a:lnL>
                    <a:lnR>
                      <a:noFill/>
                    </a:lnR>
                    <a:lnT>
                      <a:noFill/>
                    </a:lnT>
                    <a:lnB>
                      <a:noFill/>
                    </a:lnB>
                    <a:solidFill>
                      <a:srgbClr val="FFFF00"/>
                    </a:solidFill>
                  </a:tcPr>
                </a:tc>
                <a:tc>
                  <a:txBody>
                    <a:bodyPr/>
                    <a:lstStyle/>
                    <a:p>
                      <a:pPr algn="ctr" rtl="0" fontAlgn="ctr"/>
                      <a:r>
                        <a:rPr lang="cs-CZ" sz="1400" b="1" i="0" u="none" strike="noStrike">
                          <a:solidFill>
                            <a:srgbClr val="FF0000"/>
                          </a:solidFill>
                          <a:latin typeface="Arial"/>
                        </a:rPr>
                        <a:t>SK Štětí</a:t>
                      </a:r>
                    </a:p>
                  </a:txBody>
                  <a:tcPr marL="9525" marR="9525" marT="9525" marB="0" anchor="ctr">
                    <a:lnL>
                      <a:noFill/>
                    </a:lnL>
                    <a:lnR>
                      <a:noFill/>
                    </a:lnR>
                    <a:lnT>
                      <a:noFill/>
                    </a:lnT>
                    <a:lnB>
                      <a:noFill/>
                    </a:lnB>
                    <a:solidFill>
                      <a:srgbClr val="FFFF00"/>
                    </a:solidFill>
                  </a:tcPr>
                </a:tc>
                <a:tc>
                  <a:txBody>
                    <a:bodyPr/>
                    <a:lstStyle/>
                    <a:p>
                      <a:pPr algn="ctr" rtl="0" fontAlgn="ctr"/>
                      <a:r>
                        <a:rPr lang="cs-CZ" sz="1400" b="1" i="0" u="none" strike="noStrike" dirty="0">
                          <a:solidFill>
                            <a:srgbClr val="FF0000"/>
                          </a:solidFill>
                          <a:latin typeface="Arial"/>
                        </a:rPr>
                        <a:t>3</a:t>
                      </a:r>
                    </a:p>
                  </a:txBody>
                  <a:tcPr marL="9525" marR="9525" marT="9525" marB="0" anchor="ctr">
                    <a:lnL>
                      <a:noFill/>
                    </a:lnL>
                    <a:lnR>
                      <a:noFill/>
                    </a:lnR>
                    <a:lnT>
                      <a:noFill/>
                    </a:lnT>
                    <a:lnB>
                      <a:noFill/>
                    </a:lnB>
                    <a:solidFill>
                      <a:srgbClr val="FFFF00"/>
                    </a:solidFill>
                  </a:tcPr>
                </a:tc>
                <a:tc>
                  <a:txBody>
                    <a:bodyPr/>
                    <a:lstStyle/>
                    <a:p>
                      <a:pPr algn="ctr" rtl="0" fontAlgn="ctr"/>
                      <a:r>
                        <a:rPr lang="cs-CZ" sz="1400" b="1" i="0" u="none" strike="noStrike">
                          <a:solidFill>
                            <a:srgbClr val="FF0000"/>
                          </a:solidFill>
                          <a:latin typeface="Arial"/>
                        </a:rPr>
                        <a:t>3</a:t>
                      </a:r>
                    </a:p>
                  </a:txBody>
                  <a:tcPr marL="9525" marR="9525" marT="9525" marB="0" anchor="ctr">
                    <a:lnL>
                      <a:noFill/>
                    </a:lnL>
                    <a:lnR>
                      <a:noFill/>
                    </a:lnR>
                    <a:lnT>
                      <a:noFill/>
                    </a:lnT>
                    <a:lnB>
                      <a:noFill/>
                    </a:lnB>
                    <a:solidFill>
                      <a:srgbClr val="FFFF00"/>
                    </a:solidFill>
                  </a:tcPr>
                </a:tc>
                <a:tc>
                  <a:txBody>
                    <a:bodyPr/>
                    <a:lstStyle/>
                    <a:p>
                      <a:pPr algn="ctr" rtl="0" fontAlgn="ctr"/>
                      <a:r>
                        <a:rPr lang="cs-CZ" sz="1400" b="1" i="0" u="none" strike="noStrike">
                          <a:solidFill>
                            <a:srgbClr val="FF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rtl="0" fontAlgn="ctr"/>
                      <a:r>
                        <a:rPr lang="cs-CZ" sz="1400" b="1" i="0" u="none" strike="noStrike">
                          <a:solidFill>
                            <a:srgbClr val="FF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rtl="0" fontAlgn="ctr"/>
                      <a:r>
                        <a:rPr lang="cs-CZ" sz="1400" b="1" i="0" u="none" strike="noStrike">
                          <a:solidFill>
                            <a:srgbClr val="FF0000"/>
                          </a:solidFill>
                          <a:latin typeface="Arial"/>
                        </a:rPr>
                        <a:t>26:2</a:t>
                      </a:r>
                    </a:p>
                  </a:txBody>
                  <a:tcPr marL="9525" marR="9525" marT="9525" marB="0" anchor="ctr">
                    <a:lnL>
                      <a:noFill/>
                    </a:lnL>
                    <a:lnR>
                      <a:noFill/>
                    </a:lnR>
                    <a:lnT>
                      <a:noFill/>
                    </a:lnT>
                    <a:lnB>
                      <a:noFill/>
                    </a:lnB>
                    <a:solidFill>
                      <a:srgbClr val="FFFF00"/>
                    </a:solidFill>
                  </a:tcPr>
                </a:tc>
                <a:tc>
                  <a:txBody>
                    <a:bodyPr/>
                    <a:lstStyle/>
                    <a:p>
                      <a:pPr algn="ctr" rtl="0" fontAlgn="ctr"/>
                      <a:r>
                        <a:rPr lang="cs-CZ" sz="1400" b="1" i="0" u="none" strike="noStrike" dirty="0">
                          <a:solidFill>
                            <a:srgbClr val="FF0000"/>
                          </a:solidFill>
                          <a:latin typeface="Arial"/>
                        </a:rPr>
                        <a:t>9</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0"/>
                  </a:ext>
                </a:extLst>
              </a:tr>
              <a:tr h="190500">
                <a:tc>
                  <a:txBody>
                    <a:bodyPr/>
                    <a:lstStyle/>
                    <a:p>
                      <a:pPr algn="ctr" rtl="0"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D7E4BC"/>
                    </a:solidFill>
                  </a:tcPr>
                </a:tc>
                <a:tc>
                  <a:txBody>
                    <a:bodyPr/>
                    <a:lstStyle/>
                    <a:p>
                      <a:pPr algn="ctr" rtl="0" fontAlgn="ctr"/>
                      <a:r>
                        <a:rPr lang="cs-CZ" sz="1100" b="1" i="0" u="none" strike="noStrike">
                          <a:solidFill>
                            <a:srgbClr val="000000"/>
                          </a:solidFill>
                          <a:latin typeface="Arial"/>
                        </a:rPr>
                        <a:t>Slavoj Úštěk </a:t>
                      </a:r>
                    </a:p>
                  </a:txBody>
                  <a:tcPr marL="9525" marR="9525" marT="9525" marB="0" anchor="ctr">
                    <a:lnL>
                      <a:noFill/>
                    </a:lnL>
                    <a:lnR>
                      <a:noFill/>
                    </a:lnR>
                    <a:lnT>
                      <a:noFill/>
                    </a:lnT>
                    <a:lnB>
                      <a:noFill/>
                    </a:lnB>
                    <a:solidFill>
                      <a:srgbClr val="D7E4BC"/>
                    </a:solidFill>
                  </a:tcPr>
                </a:tc>
                <a:tc>
                  <a:txBody>
                    <a:bodyPr/>
                    <a:lstStyle/>
                    <a:p>
                      <a:pPr algn="ctr" rtl="0" fontAlgn="ctr"/>
                      <a:r>
                        <a:rPr lang="cs-CZ" sz="1100" b="1" i="0" u="none" strike="noStrike" dirty="0">
                          <a:solidFill>
                            <a:srgbClr val="000000"/>
                          </a:solidFill>
                          <a:latin typeface="Arial"/>
                        </a:rPr>
                        <a:t>3</a:t>
                      </a:r>
                    </a:p>
                  </a:txBody>
                  <a:tcPr marL="9525" marR="9525" marT="9525" marB="0" anchor="ctr">
                    <a:lnL>
                      <a:noFill/>
                    </a:lnL>
                    <a:lnR>
                      <a:noFill/>
                    </a:lnR>
                    <a:lnT>
                      <a:noFill/>
                    </a:lnT>
                    <a:lnB>
                      <a:noFill/>
                    </a:lnB>
                    <a:solidFill>
                      <a:srgbClr val="D7E4BC"/>
                    </a:solidFill>
                  </a:tcPr>
                </a:tc>
                <a:tc>
                  <a:txBody>
                    <a:bodyPr/>
                    <a:lstStyle/>
                    <a:p>
                      <a:pPr algn="ctr" rtl="0"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D7E4BC"/>
                    </a:solidFill>
                  </a:tcPr>
                </a:tc>
                <a:tc>
                  <a:txBody>
                    <a:bodyPr/>
                    <a:lstStyle/>
                    <a:p>
                      <a:pPr algn="ctr" rtl="0"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D7E4BC"/>
                    </a:solidFill>
                  </a:tcPr>
                </a:tc>
                <a:tc>
                  <a:txBody>
                    <a:bodyPr/>
                    <a:lstStyle/>
                    <a:p>
                      <a:pPr algn="ctr" rtl="0"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D7E4BC"/>
                    </a:solidFill>
                  </a:tcPr>
                </a:tc>
                <a:tc>
                  <a:txBody>
                    <a:bodyPr/>
                    <a:lstStyle/>
                    <a:p>
                      <a:pPr algn="ctr" rtl="0" fontAlgn="ctr"/>
                      <a:r>
                        <a:rPr lang="cs-CZ" sz="1100" b="1" i="0" u="none" strike="noStrike">
                          <a:solidFill>
                            <a:srgbClr val="000000"/>
                          </a:solidFill>
                          <a:latin typeface="Arial"/>
                        </a:rPr>
                        <a:t>11:19</a:t>
                      </a:r>
                    </a:p>
                  </a:txBody>
                  <a:tcPr marL="9525" marR="9525" marT="9525" marB="0" anchor="ctr">
                    <a:lnL>
                      <a:noFill/>
                    </a:lnL>
                    <a:lnR>
                      <a:noFill/>
                    </a:lnR>
                    <a:lnT>
                      <a:noFill/>
                    </a:lnT>
                    <a:lnB>
                      <a:noFill/>
                    </a:lnB>
                    <a:solidFill>
                      <a:srgbClr val="D7E4BC"/>
                    </a:solidFill>
                  </a:tcPr>
                </a:tc>
                <a:tc>
                  <a:txBody>
                    <a:bodyPr/>
                    <a:lstStyle/>
                    <a:p>
                      <a:pPr algn="ctr" rtl="0" fontAlgn="ctr"/>
                      <a:r>
                        <a:rPr lang="cs-CZ" sz="1100" b="1" i="0" u="none" strike="noStrike">
                          <a:solidFill>
                            <a:srgbClr val="000000"/>
                          </a:solidFill>
                          <a:latin typeface="Arial"/>
                        </a:rPr>
                        <a:t>6</a:t>
                      </a:r>
                    </a:p>
                  </a:txBody>
                  <a:tcPr marL="9525" marR="9525" marT="9525" marB="0" anchor="ctr">
                    <a:lnL>
                      <a:noFill/>
                    </a:lnL>
                    <a:lnR>
                      <a:noFill/>
                    </a:lnR>
                    <a:lnT>
                      <a:noFill/>
                    </a:lnT>
                    <a:lnB>
                      <a:noFill/>
                    </a:lnB>
                    <a:solidFill>
                      <a:srgbClr val="D7E4BC"/>
                    </a:solidFill>
                  </a:tcPr>
                </a:tc>
                <a:extLst>
                  <a:ext uri="{0D108BD9-81ED-4DB2-BD59-A6C34878D82A}">
                    <a16:rowId xmlns:a16="http://schemas.microsoft.com/office/drawing/2014/main" val="10001"/>
                  </a:ext>
                </a:extLst>
              </a:tr>
              <a:tr h="190500">
                <a:tc>
                  <a:txBody>
                    <a:bodyPr/>
                    <a:lstStyle/>
                    <a:p>
                      <a:pPr algn="ctr" rtl="0" fontAlgn="ctr"/>
                      <a:r>
                        <a:rPr lang="cs-CZ" sz="1100" b="1" i="0" u="none" strike="noStrike">
                          <a:solidFill>
                            <a:srgbClr val="000000"/>
                          </a:solidFill>
                          <a:latin typeface="Arial"/>
                        </a:rPr>
                        <a:t>3.</a:t>
                      </a:r>
                    </a:p>
                  </a:txBody>
                  <a:tcPr marL="9525" marR="9525" marT="9525" marB="0" anchor="ctr">
                    <a:lnL>
                      <a:noFill/>
                    </a:lnL>
                    <a:lnR>
                      <a:noFill/>
                    </a:lnR>
                    <a:lnT>
                      <a:noFill/>
                    </a:lnT>
                    <a:lnB>
                      <a:noFill/>
                    </a:lnB>
                    <a:solidFill>
                      <a:srgbClr val="FFFF00"/>
                    </a:solidFill>
                  </a:tcPr>
                </a:tc>
                <a:tc>
                  <a:txBody>
                    <a:bodyPr/>
                    <a:lstStyle/>
                    <a:p>
                      <a:pPr algn="ctr" rtl="0" fontAlgn="ctr"/>
                      <a:r>
                        <a:rPr lang="cs-CZ" sz="1100" b="1" i="0" u="none" strike="noStrike">
                          <a:solidFill>
                            <a:srgbClr val="000000"/>
                          </a:solidFill>
                          <a:latin typeface="Arial"/>
                        </a:rPr>
                        <a:t>FK Travčice</a:t>
                      </a:r>
                    </a:p>
                  </a:txBody>
                  <a:tcPr marL="9525" marR="9525" marT="9525" marB="0" anchor="ctr">
                    <a:lnL>
                      <a:noFill/>
                    </a:lnL>
                    <a:lnR>
                      <a:noFill/>
                    </a:lnR>
                    <a:lnT>
                      <a:noFill/>
                    </a:lnT>
                    <a:lnB>
                      <a:noFill/>
                    </a:lnB>
                    <a:solidFill>
                      <a:srgbClr val="FFFF00"/>
                    </a:solidFill>
                  </a:tcPr>
                </a:tc>
                <a:tc>
                  <a:txBody>
                    <a:bodyPr/>
                    <a:lstStyle/>
                    <a:p>
                      <a:pPr algn="ctr" rtl="0"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FFFF00"/>
                    </a:solidFill>
                  </a:tcPr>
                </a:tc>
                <a:tc>
                  <a:txBody>
                    <a:bodyPr/>
                    <a:lstStyle/>
                    <a:p>
                      <a:pPr algn="ctr" rtl="0"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FFFF00"/>
                    </a:solidFill>
                  </a:tcPr>
                </a:tc>
                <a:tc>
                  <a:txBody>
                    <a:bodyPr/>
                    <a:lstStyle/>
                    <a:p>
                      <a:pPr algn="ctr" rtl="0"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rtl="0"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FFFF00"/>
                    </a:solidFill>
                  </a:tcPr>
                </a:tc>
                <a:tc>
                  <a:txBody>
                    <a:bodyPr/>
                    <a:lstStyle/>
                    <a:p>
                      <a:pPr algn="ctr" rtl="0" fontAlgn="ctr"/>
                      <a:r>
                        <a:rPr lang="cs-CZ" sz="1100" b="1" i="0" u="none" strike="noStrike">
                          <a:solidFill>
                            <a:srgbClr val="000000"/>
                          </a:solidFill>
                          <a:latin typeface="Arial"/>
                        </a:rPr>
                        <a:t>6:10</a:t>
                      </a:r>
                    </a:p>
                  </a:txBody>
                  <a:tcPr marL="9525" marR="9525" marT="9525" marB="0" anchor="ctr">
                    <a:lnL>
                      <a:noFill/>
                    </a:lnL>
                    <a:lnR>
                      <a:noFill/>
                    </a:lnR>
                    <a:lnT>
                      <a:noFill/>
                    </a:lnT>
                    <a:lnB>
                      <a:noFill/>
                    </a:lnB>
                    <a:solidFill>
                      <a:srgbClr val="FFFF00"/>
                    </a:solidFill>
                  </a:tcPr>
                </a:tc>
                <a:tc>
                  <a:txBody>
                    <a:bodyPr/>
                    <a:lstStyle/>
                    <a:p>
                      <a:pPr algn="ctr" rtl="0" fontAlgn="ctr"/>
                      <a:r>
                        <a:rPr lang="cs-CZ" sz="1100" b="1" i="0" u="none" strike="noStrike">
                          <a:solidFill>
                            <a:srgbClr val="000000"/>
                          </a:solidFill>
                          <a:latin typeface="Arial"/>
                        </a:rPr>
                        <a:t>3</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2"/>
                  </a:ext>
                </a:extLst>
              </a:tr>
              <a:tr h="190500">
                <a:tc>
                  <a:txBody>
                    <a:bodyPr/>
                    <a:lstStyle/>
                    <a:p>
                      <a:pPr algn="ctr" rtl="0" fontAlgn="ctr"/>
                      <a:r>
                        <a:rPr lang="cs-CZ" sz="1100" b="1" i="0" u="none" strike="noStrike">
                          <a:solidFill>
                            <a:srgbClr val="000000"/>
                          </a:solidFill>
                          <a:latin typeface="Arial"/>
                        </a:rPr>
                        <a:t>4.</a:t>
                      </a:r>
                    </a:p>
                  </a:txBody>
                  <a:tcPr marL="9525" marR="9525" marT="9525" marB="0" anchor="ctr">
                    <a:lnL>
                      <a:noFill/>
                    </a:lnL>
                    <a:lnR>
                      <a:noFill/>
                    </a:lnR>
                    <a:lnT>
                      <a:noFill/>
                    </a:lnT>
                    <a:lnB>
                      <a:noFill/>
                    </a:lnB>
                    <a:solidFill>
                      <a:srgbClr val="D7E4BC"/>
                    </a:solidFill>
                  </a:tcPr>
                </a:tc>
                <a:tc>
                  <a:txBody>
                    <a:bodyPr/>
                    <a:lstStyle/>
                    <a:p>
                      <a:pPr algn="ctr" rtl="0" fontAlgn="ctr"/>
                      <a:r>
                        <a:rPr lang="cs-CZ" sz="1100" b="1" i="0" u="none" strike="noStrike">
                          <a:solidFill>
                            <a:srgbClr val="000000"/>
                          </a:solidFill>
                          <a:latin typeface="Arial"/>
                        </a:rPr>
                        <a:t>SK Štětí B</a:t>
                      </a:r>
                    </a:p>
                  </a:txBody>
                  <a:tcPr marL="9525" marR="9525" marT="9525" marB="0" anchor="ctr">
                    <a:lnL>
                      <a:noFill/>
                    </a:lnL>
                    <a:lnR>
                      <a:noFill/>
                    </a:lnR>
                    <a:lnT>
                      <a:noFill/>
                    </a:lnT>
                    <a:lnB>
                      <a:noFill/>
                    </a:lnB>
                    <a:solidFill>
                      <a:srgbClr val="D7E4BC"/>
                    </a:solidFill>
                  </a:tcPr>
                </a:tc>
                <a:tc>
                  <a:txBody>
                    <a:bodyPr/>
                    <a:lstStyle/>
                    <a:p>
                      <a:pPr algn="ctr" rtl="0" fontAlgn="ctr"/>
                      <a:r>
                        <a:rPr lang="cs-CZ" sz="1100" b="1" i="0" u="none" strike="noStrike">
                          <a:solidFill>
                            <a:srgbClr val="000000"/>
                          </a:solidFill>
                          <a:latin typeface="Arial"/>
                        </a:rPr>
                        <a:t>3</a:t>
                      </a:r>
                    </a:p>
                  </a:txBody>
                  <a:tcPr marL="9525" marR="9525" marT="9525" marB="0" anchor="ctr">
                    <a:lnL>
                      <a:noFill/>
                    </a:lnL>
                    <a:lnR>
                      <a:noFill/>
                    </a:lnR>
                    <a:lnT>
                      <a:noFill/>
                    </a:lnT>
                    <a:lnB>
                      <a:noFill/>
                    </a:lnB>
                    <a:solidFill>
                      <a:srgbClr val="D7E4BC"/>
                    </a:solidFill>
                  </a:tcPr>
                </a:tc>
                <a:tc>
                  <a:txBody>
                    <a:bodyPr/>
                    <a:lstStyle/>
                    <a:p>
                      <a:pPr algn="ctr" rtl="0"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D7E4BC"/>
                    </a:solidFill>
                  </a:tcPr>
                </a:tc>
                <a:tc>
                  <a:txBody>
                    <a:bodyPr/>
                    <a:lstStyle/>
                    <a:p>
                      <a:pPr algn="ctr" rtl="0"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D7E4BC"/>
                    </a:solidFill>
                  </a:tcPr>
                </a:tc>
                <a:tc>
                  <a:txBody>
                    <a:bodyPr/>
                    <a:lstStyle/>
                    <a:p>
                      <a:pPr algn="ctr" rtl="0" fontAlgn="ctr"/>
                      <a:r>
                        <a:rPr lang="cs-CZ" sz="1100" b="1" i="0" u="none" strike="noStrike">
                          <a:solidFill>
                            <a:srgbClr val="000000"/>
                          </a:solidFill>
                          <a:latin typeface="Arial"/>
                        </a:rPr>
                        <a:t>3</a:t>
                      </a:r>
                    </a:p>
                  </a:txBody>
                  <a:tcPr marL="9525" marR="9525" marT="9525" marB="0" anchor="ctr">
                    <a:lnL>
                      <a:noFill/>
                    </a:lnL>
                    <a:lnR>
                      <a:noFill/>
                    </a:lnR>
                    <a:lnT>
                      <a:noFill/>
                    </a:lnT>
                    <a:lnB>
                      <a:noFill/>
                    </a:lnB>
                    <a:solidFill>
                      <a:srgbClr val="D7E4BC"/>
                    </a:solidFill>
                  </a:tcPr>
                </a:tc>
                <a:tc>
                  <a:txBody>
                    <a:bodyPr/>
                    <a:lstStyle/>
                    <a:p>
                      <a:pPr algn="ctr" rtl="0" fontAlgn="ctr"/>
                      <a:r>
                        <a:rPr lang="cs-CZ" sz="1100" b="1" i="0" u="none" strike="noStrike">
                          <a:solidFill>
                            <a:srgbClr val="000000"/>
                          </a:solidFill>
                          <a:latin typeface="Arial"/>
                        </a:rPr>
                        <a:t>7:19</a:t>
                      </a:r>
                    </a:p>
                  </a:txBody>
                  <a:tcPr marL="9525" marR="9525" marT="9525" marB="0" anchor="ctr">
                    <a:lnL>
                      <a:noFill/>
                    </a:lnL>
                    <a:lnR>
                      <a:noFill/>
                    </a:lnR>
                    <a:lnT>
                      <a:noFill/>
                    </a:lnT>
                    <a:lnB>
                      <a:noFill/>
                    </a:lnB>
                    <a:solidFill>
                      <a:srgbClr val="D7E4BC"/>
                    </a:solidFill>
                  </a:tcPr>
                </a:tc>
                <a:tc>
                  <a:txBody>
                    <a:bodyPr/>
                    <a:lstStyle/>
                    <a:p>
                      <a:pPr algn="ctr" rtl="0" fontAlgn="ctr"/>
                      <a:r>
                        <a:rPr lang="cs-CZ" sz="1100" b="1" i="0" u="none" strike="noStrike" dirty="0">
                          <a:solidFill>
                            <a:srgbClr val="000000"/>
                          </a:solidFill>
                          <a:latin typeface="Arial"/>
                        </a:rPr>
                        <a:t>0</a:t>
                      </a:r>
                    </a:p>
                  </a:txBody>
                  <a:tcPr marL="9525" marR="9525" marT="9525" marB="0" anchor="ctr">
                    <a:lnL>
                      <a:noFill/>
                    </a:lnL>
                    <a:lnR>
                      <a:noFill/>
                    </a:lnR>
                    <a:lnT>
                      <a:noFill/>
                    </a:lnT>
                    <a:lnB>
                      <a:noFill/>
                    </a:lnB>
                    <a:solidFill>
                      <a:srgbClr val="D7E4BC"/>
                    </a:solidFill>
                  </a:tcPr>
                </a:tc>
                <a:extLst>
                  <a:ext uri="{0D108BD9-81ED-4DB2-BD59-A6C34878D82A}">
                    <a16:rowId xmlns:a16="http://schemas.microsoft.com/office/drawing/2014/main" val="10003"/>
                  </a:ext>
                </a:extLst>
              </a:tr>
            </a:tbl>
          </a:graphicData>
        </a:graphic>
      </p:graphicFrame>
      <p:graphicFrame>
        <p:nvGraphicFramePr>
          <p:cNvPr id="10" name="Tabulka 9"/>
          <p:cNvGraphicFramePr>
            <a:graphicFrameLocks noGrp="1"/>
          </p:cNvGraphicFramePr>
          <p:nvPr/>
        </p:nvGraphicFramePr>
        <p:xfrm>
          <a:off x="246956" y="1099220"/>
          <a:ext cx="4680520" cy="5493725"/>
        </p:xfrm>
        <a:graphic>
          <a:graphicData uri="http://schemas.openxmlformats.org/drawingml/2006/table">
            <a:tbl>
              <a:tblPr/>
              <a:tblGrid>
                <a:gridCol w="769257">
                  <a:extLst>
                    <a:ext uri="{9D8B030D-6E8A-4147-A177-3AD203B41FA5}">
                      <a16:colId xmlns:a16="http://schemas.microsoft.com/office/drawing/2014/main" val="20000"/>
                    </a:ext>
                  </a:extLst>
                </a:gridCol>
                <a:gridCol w="655976">
                  <a:extLst>
                    <a:ext uri="{9D8B030D-6E8A-4147-A177-3AD203B41FA5}">
                      <a16:colId xmlns:a16="http://schemas.microsoft.com/office/drawing/2014/main" val="20001"/>
                    </a:ext>
                  </a:extLst>
                </a:gridCol>
                <a:gridCol w="1348832">
                  <a:extLst>
                    <a:ext uri="{9D8B030D-6E8A-4147-A177-3AD203B41FA5}">
                      <a16:colId xmlns:a16="http://schemas.microsoft.com/office/drawing/2014/main" val="20002"/>
                    </a:ext>
                  </a:extLst>
                </a:gridCol>
                <a:gridCol w="1003722">
                  <a:extLst>
                    <a:ext uri="{9D8B030D-6E8A-4147-A177-3AD203B41FA5}">
                      <a16:colId xmlns:a16="http://schemas.microsoft.com/office/drawing/2014/main" val="20003"/>
                    </a:ext>
                  </a:extLst>
                </a:gridCol>
                <a:gridCol w="902733">
                  <a:extLst>
                    <a:ext uri="{9D8B030D-6E8A-4147-A177-3AD203B41FA5}">
                      <a16:colId xmlns:a16="http://schemas.microsoft.com/office/drawing/2014/main" val="20004"/>
                    </a:ext>
                  </a:extLst>
                </a:gridCol>
              </a:tblGrid>
              <a:tr h="168281">
                <a:tc gridSpan="5">
                  <a:txBody>
                    <a:bodyPr/>
                    <a:lstStyle/>
                    <a:p>
                      <a:pPr algn="ctr" fontAlgn="ctr"/>
                      <a:r>
                        <a:rPr lang="cs-CZ" sz="1200" b="1" i="0" u="none" strike="noStrike" dirty="0">
                          <a:solidFill>
                            <a:srgbClr val="CC0000"/>
                          </a:solidFill>
                          <a:effectLst>
                            <a:outerShdw blurRad="38100" dist="38100" dir="2700000" algn="tl">
                              <a:srgbClr val="000000">
                                <a:alpha val="43137"/>
                              </a:srgbClr>
                            </a:outerShdw>
                          </a:effectLst>
                          <a:latin typeface="Arial"/>
                        </a:rPr>
                        <a:t>Dospělí </a:t>
                      </a:r>
                    </a:p>
                  </a:txBody>
                  <a:tcPr marL="6165" marR="6165" marT="61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68281">
                <a:tc>
                  <a:txBody>
                    <a:bodyPr/>
                    <a:lstStyle/>
                    <a:p>
                      <a:pPr algn="ctr" fontAlgn="ctr"/>
                      <a:r>
                        <a:rPr lang="cs-CZ" sz="800" b="1" i="0" u="none" strike="noStrike" dirty="0">
                          <a:solidFill>
                            <a:srgbClr val="000000"/>
                          </a:solidFill>
                          <a:latin typeface="Arial"/>
                        </a:rPr>
                        <a:t>30.8.2014</a:t>
                      </a:r>
                    </a:p>
                  </a:txBody>
                  <a:tcPr marL="6165" marR="6165" marT="616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sobota</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r>
                        <a:rPr lang="cs-CZ" sz="900" b="1" i="0" u="none" strike="noStrike" dirty="0">
                          <a:solidFill>
                            <a:srgbClr val="000000"/>
                          </a:solidFill>
                          <a:latin typeface="Arial"/>
                        </a:rPr>
                        <a:t> A</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SK  Vilémov</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3:2</a:t>
                      </a:r>
                    </a:p>
                  </a:txBody>
                  <a:tcPr marL="6165" marR="6165" marT="616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68281">
                <a:tc>
                  <a:txBody>
                    <a:bodyPr/>
                    <a:lstStyle/>
                    <a:p>
                      <a:pPr algn="ctr" fontAlgn="ctr"/>
                      <a:r>
                        <a:rPr lang="cs-CZ" sz="800" b="1" i="0" u="none" strike="noStrike">
                          <a:solidFill>
                            <a:srgbClr val="000000"/>
                          </a:solidFill>
                          <a:latin typeface="Arial"/>
                        </a:rPr>
                        <a:t>6.9.2014</a:t>
                      </a:r>
                    </a:p>
                  </a:txBody>
                  <a:tcPr marL="6165" marR="6165" marT="616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sobota</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FK Rumburk</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SK Štětí A</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3:2</a:t>
                      </a:r>
                    </a:p>
                  </a:txBody>
                  <a:tcPr marL="6165" marR="6165" marT="616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68281">
                <a:tc>
                  <a:txBody>
                    <a:bodyPr/>
                    <a:lstStyle/>
                    <a:p>
                      <a:pPr algn="ctr" fontAlgn="ctr"/>
                      <a:r>
                        <a:rPr lang="cs-CZ" sz="800" b="1" i="0" u="none" strike="noStrike">
                          <a:solidFill>
                            <a:srgbClr val="000000"/>
                          </a:solidFill>
                          <a:latin typeface="Arial"/>
                        </a:rPr>
                        <a:t>10.9.2014</a:t>
                      </a:r>
                    </a:p>
                  </a:txBody>
                  <a:tcPr marL="6165" marR="6165" marT="616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středa</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FK ČL </a:t>
                      </a:r>
                      <a:r>
                        <a:rPr lang="cs-CZ" sz="900" b="1" i="0" u="none" strike="noStrike" dirty="0" err="1">
                          <a:solidFill>
                            <a:srgbClr val="000000"/>
                          </a:solidFill>
                          <a:latin typeface="Arial"/>
                        </a:rPr>
                        <a:t>Neštěmice</a:t>
                      </a:r>
                      <a:r>
                        <a:rPr lang="cs-CZ" sz="900" b="1" i="0" u="none" strike="noStrike" dirty="0">
                          <a:solidFill>
                            <a:srgbClr val="000000"/>
                          </a:solidFill>
                          <a:latin typeface="Arial"/>
                        </a:rPr>
                        <a:t> </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SK Štětí</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 </a:t>
                      </a:r>
                      <a:r>
                        <a:rPr lang="cs-CZ" sz="900" b="1" i="0" u="none" strike="noStrike" dirty="0" smtClean="0">
                          <a:solidFill>
                            <a:srgbClr val="000000"/>
                          </a:solidFill>
                          <a:latin typeface="Arial"/>
                        </a:rPr>
                        <a:t>0:4   </a:t>
                      </a:r>
                      <a:r>
                        <a:rPr lang="cs-CZ" sz="900" b="1" i="0" u="none" strike="noStrike" dirty="0" err="1" smtClean="0">
                          <a:solidFill>
                            <a:srgbClr val="000000"/>
                          </a:solidFill>
                          <a:latin typeface="Arial"/>
                        </a:rPr>
                        <a:t>Sev.pohár</a:t>
                      </a:r>
                      <a:endParaRPr lang="cs-CZ" sz="900" b="1" i="0" u="none" strike="noStrike" dirty="0">
                        <a:solidFill>
                          <a:srgbClr val="000000"/>
                        </a:solidFill>
                        <a:latin typeface="Arial"/>
                      </a:endParaRPr>
                    </a:p>
                  </a:txBody>
                  <a:tcPr marL="6165" marR="6165" marT="616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168281">
                <a:tc gridSpan="5">
                  <a:txBody>
                    <a:bodyPr/>
                    <a:lstStyle/>
                    <a:p>
                      <a:pPr algn="ctr" fontAlgn="ctr"/>
                      <a:r>
                        <a:rPr lang="cs-CZ" sz="1200" b="1" i="0" u="none" strike="noStrike" dirty="0">
                          <a:solidFill>
                            <a:srgbClr val="CC0000"/>
                          </a:solidFill>
                          <a:effectLst>
                            <a:outerShdw blurRad="38100" dist="38100" dir="2700000" algn="tl">
                              <a:srgbClr val="000000">
                                <a:alpha val="43137"/>
                              </a:srgbClr>
                            </a:outerShdw>
                          </a:effectLst>
                          <a:latin typeface="Arial"/>
                        </a:rPr>
                        <a:t>Dorost</a:t>
                      </a:r>
                    </a:p>
                  </a:txBody>
                  <a:tcPr marL="6165" marR="6165" marT="61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4"/>
                  </a:ext>
                </a:extLst>
              </a:tr>
              <a:tr h="53171">
                <a:tc>
                  <a:txBody>
                    <a:bodyPr/>
                    <a:lstStyle/>
                    <a:p>
                      <a:pPr algn="ctr" fontAlgn="ctr"/>
                      <a:r>
                        <a:rPr lang="cs-CZ" sz="800" b="1" i="0" u="none" strike="noStrike">
                          <a:solidFill>
                            <a:srgbClr val="000000"/>
                          </a:solidFill>
                          <a:latin typeface="Arial"/>
                        </a:rPr>
                        <a:t>31.8.2014</a:t>
                      </a:r>
                    </a:p>
                  </a:txBody>
                  <a:tcPr marL="6165" marR="6165" marT="616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neděle</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ASK Lovosice</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3:7</a:t>
                      </a:r>
                    </a:p>
                  </a:txBody>
                  <a:tcPr marL="6165" marR="6165" marT="616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5"/>
                  </a:ext>
                </a:extLst>
              </a:tr>
              <a:tr h="168281">
                <a:tc>
                  <a:txBody>
                    <a:bodyPr/>
                    <a:lstStyle/>
                    <a:p>
                      <a:pPr algn="ctr" fontAlgn="ctr"/>
                      <a:r>
                        <a:rPr lang="cs-CZ" sz="800" b="1" i="0" u="none" strike="noStrike">
                          <a:solidFill>
                            <a:srgbClr val="000000"/>
                          </a:solidFill>
                          <a:latin typeface="Arial"/>
                        </a:rPr>
                        <a:t>6.9.2014</a:t>
                      </a:r>
                    </a:p>
                  </a:txBody>
                  <a:tcPr marL="6165" marR="6165" marT="616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sobota</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SK Štětí</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TJ Chlumec</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12:0</a:t>
                      </a:r>
                    </a:p>
                  </a:txBody>
                  <a:tcPr marL="6165" marR="6165" marT="616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6"/>
                  </a:ext>
                </a:extLst>
              </a:tr>
              <a:tr h="168281">
                <a:tc gridSpan="5">
                  <a:txBody>
                    <a:bodyPr/>
                    <a:lstStyle/>
                    <a:p>
                      <a:pPr algn="ctr" fontAlgn="ctr"/>
                      <a:r>
                        <a:rPr lang="cs-CZ" sz="1200" b="1" i="0" u="none" strike="noStrike" dirty="0">
                          <a:solidFill>
                            <a:srgbClr val="CC0000"/>
                          </a:solidFill>
                          <a:effectLst>
                            <a:outerShdw blurRad="38100" dist="38100" dir="2700000" algn="tl">
                              <a:srgbClr val="000000">
                                <a:alpha val="43137"/>
                              </a:srgbClr>
                            </a:outerShdw>
                          </a:effectLst>
                          <a:latin typeface="Arial"/>
                        </a:rPr>
                        <a:t>Starší žáci</a:t>
                      </a:r>
                    </a:p>
                  </a:txBody>
                  <a:tcPr marL="6165" marR="6165" marT="61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7"/>
                  </a:ext>
                </a:extLst>
              </a:tr>
              <a:tr h="168281">
                <a:tc>
                  <a:txBody>
                    <a:bodyPr/>
                    <a:lstStyle/>
                    <a:p>
                      <a:pPr algn="ctr" fontAlgn="ctr"/>
                      <a:r>
                        <a:rPr lang="cs-CZ" sz="800" b="1" i="0" u="none" strike="noStrike">
                          <a:solidFill>
                            <a:srgbClr val="000000"/>
                          </a:solidFill>
                          <a:latin typeface="Arial"/>
                        </a:rPr>
                        <a:t>3.9.2014</a:t>
                      </a:r>
                    </a:p>
                  </a:txBody>
                  <a:tcPr marL="6165" marR="6165" marT="616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středa</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FK Litoměřice</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SK Štětí</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9:0</a:t>
                      </a:r>
                    </a:p>
                  </a:txBody>
                  <a:tcPr marL="6165" marR="6165" marT="616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168281">
                <a:tc>
                  <a:txBody>
                    <a:bodyPr/>
                    <a:lstStyle/>
                    <a:p>
                      <a:pPr algn="ctr" fontAlgn="ctr"/>
                      <a:r>
                        <a:rPr lang="cs-CZ" sz="800" b="1" i="0" u="none" strike="noStrike">
                          <a:solidFill>
                            <a:srgbClr val="000000"/>
                          </a:solidFill>
                          <a:latin typeface="Arial"/>
                        </a:rPr>
                        <a:t>7.9.2014</a:t>
                      </a:r>
                    </a:p>
                  </a:txBody>
                  <a:tcPr marL="6165" marR="6165" marT="616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neděle</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SK Štětí</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FK Litvínov</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1:18</a:t>
                      </a:r>
                    </a:p>
                  </a:txBody>
                  <a:tcPr marL="6165" marR="6165" marT="616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199114">
                <a:tc>
                  <a:txBody>
                    <a:bodyPr/>
                    <a:lstStyle/>
                    <a:p>
                      <a:pPr algn="ctr" fontAlgn="ctr"/>
                      <a:r>
                        <a:rPr lang="cs-CZ" sz="800" b="1" i="0" u="none" strike="noStrike">
                          <a:solidFill>
                            <a:srgbClr val="000000"/>
                          </a:solidFill>
                          <a:latin typeface="Arial"/>
                        </a:rPr>
                        <a:t>10.9.2014</a:t>
                      </a:r>
                    </a:p>
                  </a:txBody>
                  <a:tcPr marL="6165" marR="6165" marT="616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středa</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SK Štětí</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FK ČL </a:t>
                      </a:r>
                      <a:r>
                        <a:rPr lang="cs-CZ" sz="900" b="1" i="0" u="none" strike="noStrike" dirty="0" err="1">
                          <a:solidFill>
                            <a:srgbClr val="000000"/>
                          </a:solidFill>
                          <a:latin typeface="Arial"/>
                        </a:rPr>
                        <a:t>Neštěmice</a:t>
                      </a:r>
                      <a:endParaRPr lang="cs-CZ" sz="900" b="1" i="0" u="none" strike="noStrike" dirty="0">
                        <a:solidFill>
                          <a:srgbClr val="000000"/>
                        </a:solidFill>
                        <a:latin typeface="Arial"/>
                      </a:endParaRP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 </a:t>
                      </a:r>
                      <a:r>
                        <a:rPr lang="cs-CZ" sz="900" b="1" i="0" u="none" strike="noStrike" dirty="0" smtClean="0">
                          <a:solidFill>
                            <a:srgbClr val="000000"/>
                          </a:solidFill>
                          <a:latin typeface="Arial"/>
                        </a:rPr>
                        <a:t>0::10</a:t>
                      </a:r>
                      <a:endParaRPr lang="cs-CZ" sz="900" b="1" i="0" u="none" strike="noStrike" dirty="0">
                        <a:solidFill>
                          <a:srgbClr val="000000"/>
                        </a:solidFill>
                        <a:latin typeface="Arial"/>
                      </a:endParaRPr>
                    </a:p>
                  </a:txBody>
                  <a:tcPr marL="6165" marR="6165" marT="616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168281">
                <a:tc gridSpan="5">
                  <a:txBody>
                    <a:bodyPr/>
                    <a:lstStyle/>
                    <a:p>
                      <a:pPr algn="ctr" fontAlgn="ctr"/>
                      <a:r>
                        <a:rPr lang="cs-CZ" sz="1200" b="1" i="0" u="none" strike="noStrike" dirty="0">
                          <a:solidFill>
                            <a:srgbClr val="CC0000"/>
                          </a:solidFill>
                          <a:effectLst>
                            <a:outerShdw blurRad="38100" dist="38100" dir="2700000" algn="tl">
                              <a:srgbClr val="000000">
                                <a:alpha val="43137"/>
                              </a:srgbClr>
                            </a:outerShdw>
                          </a:effectLst>
                          <a:latin typeface="Arial"/>
                        </a:rPr>
                        <a:t>Mladší žáci</a:t>
                      </a:r>
                    </a:p>
                  </a:txBody>
                  <a:tcPr marL="6165" marR="6165" marT="61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11"/>
                  </a:ext>
                </a:extLst>
              </a:tr>
              <a:tr h="168281">
                <a:tc>
                  <a:txBody>
                    <a:bodyPr/>
                    <a:lstStyle/>
                    <a:p>
                      <a:pPr algn="ctr" fontAlgn="ctr"/>
                      <a:r>
                        <a:rPr lang="cs-CZ" sz="800" b="1" i="0" u="none" strike="noStrike">
                          <a:solidFill>
                            <a:srgbClr val="000000"/>
                          </a:solidFill>
                          <a:latin typeface="Arial"/>
                        </a:rPr>
                        <a:t>3.9.2014</a:t>
                      </a:r>
                    </a:p>
                  </a:txBody>
                  <a:tcPr marL="6165" marR="6165" marT="616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středa</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FK Litoměřice</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 </a:t>
                      </a:r>
                      <a:r>
                        <a:rPr lang="cs-CZ" sz="900" b="1" i="0" u="none" strike="noStrike" dirty="0" smtClean="0">
                          <a:solidFill>
                            <a:srgbClr val="000000"/>
                          </a:solidFill>
                          <a:latin typeface="Arial"/>
                        </a:rPr>
                        <a:t>SKI </a:t>
                      </a:r>
                      <a:r>
                        <a:rPr lang="cs-CZ" sz="900" b="1" i="0" u="none" strike="noStrike" dirty="0" err="1" smtClean="0">
                          <a:solidFill>
                            <a:srgbClr val="000000"/>
                          </a:solidFill>
                          <a:latin typeface="Arial"/>
                        </a:rPr>
                        <a:t>Štětí</a:t>
                      </a:r>
                      <a:endParaRPr lang="cs-CZ" sz="900" b="1" i="0" u="none" strike="noStrike" dirty="0">
                        <a:solidFill>
                          <a:srgbClr val="000000"/>
                        </a:solidFill>
                        <a:latin typeface="Arial"/>
                      </a:endParaRP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6:1</a:t>
                      </a:r>
                    </a:p>
                  </a:txBody>
                  <a:tcPr marL="6165" marR="6165" marT="616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2"/>
                  </a:ext>
                </a:extLst>
              </a:tr>
              <a:tr h="168281">
                <a:tc>
                  <a:txBody>
                    <a:bodyPr/>
                    <a:lstStyle/>
                    <a:p>
                      <a:pPr algn="ctr" fontAlgn="ctr"/>
                      <a:r>
                        <a:rPr lang="cs-CZ" sz="800" b="1" i="0" u="none" strike="noStrike">
                          <a:solidFill>
                            <a:srgbClr val="000000"/>
                          </a:solidFill>
                          <a:latin typeface="Arial"/>
                        </a:rPr>
                        <a:t>7.9.2014</a:t>
                      </a:r>
                    </a:p>
                  </a:txBody>
                  <a:tcPr marL="6165" marR="6165" marT="616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neděle</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SK Štětí</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FK Litvínov</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3:6</a:t>
                      </a:r>
                    </a:p>
                  </a:txBody>
                  <a:tcPr marL="6165" marR="6165" marT="616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3"/>
                  </a:ext>
                </a:extLst>
              </a:tr>
              <a:tr h="219429">
                <a:tc>
                  <a:txBody>
                    <a:bodyPr/>
                    <a:lstStyle/>
                    <a:p>
                      <a:pPr algn="ctr" fontAlgn="ctr"/>
                      <a:r>
                        <a:rPr lang="cs-CZ" sz="800" b="1" i="0" u="none" strike="noStrike">
                          <a:solidFill>
                            <a:srgbClr val="000000"/>
                          </a:solidFill>
                          <a:latin typeface="Arial"/>
                        </a:rPr>
                        <a:t>10.9.2014</a:t>
                      </a:r>
                    </a:p>
                  </a:txBody>
                  <a:tcPr marL="6165" marR="6165" marT="616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středa</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SK Štětí</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FK ČL Neštěmice</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smtClean="0">
                          <a:solidFill>
                            <a:srgbClr val="000000"/>
                          </a:solidFill>
                          <a:latin typeface="Arial"/>
                        </a:rPr>
                        <a:t>4:5 PK</a:t>
                      </a:r>
                      <a:r>
                        <a:rPr lang="cs-CZ" sz="900" b="1" i="0" u="none" strike="noStrike" dirty="0">
                          <a:solidFill>
                            <a:srgbClr val="000000"/>
                          </a:solidFill>
                          <a:latin typeface="Arial"/>
                        </a:rPr>
                        <a:t> </a:t>
                      </a:r>
                    </a:p>
                  </a:txBody>
                  <a:tcPr marL="6165" marR="6165" marT="616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4"/>
                  </a:ext>
                </a:extLst>
              </a:tr>
              <a:tr h="168281">
                <a:tc gridSpan="5">
                  <a:txBody>
                    <a:bodyPr/>
                    <a:lstStyle/>
                    <a:p>
                      <a:pPr algn="ctr" fontAlgn="ctr"/>
                      <a:r>
                        <a:rPr lang="cs-CZ" sz="1200" b="1" i="0" u="none" strike="noStrike" dirty="0">
                          <a:solidFill>
                            <a:srgbClr val="CC0000"/>
                          </a:solidFill>
                          <a:effectLst>
                            <a:outerShdw blurRad="38100" dist="38100" dir="2700000" algn="tl">
                              <a:srgbClr val="000000">
                                <a:alpha val="43137"/>
                              </a:srgbClr>
                            </a:outerShdw>
                          </a:effectLst>
                          <a:latin typeface="Arial"/>
                        </a:rPr>
                        <a:t>Mladší žáci B</a:t>
                      </a:r>
                    </a:p>
                  </a:txBody>
                  <a:tcPr marL="6165" marR="6165" marT="61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15"/>
                  </a:ext>
                </a:extLst>
              </a:tr>
              <a:tr h="170995">
                <a:tc>
                  <a:txBody>
                    <a:bodyPr/>
                    <a:lstStyle/>
                    <a:p>
                      <a:pPr algn="ctr" fontAlgn="ctr"/>
                      <a:r>
                        <a:rPr lang="cs-CZ" sz="800" b="1" i="0" u="none" strike="noStrike">
                          <a:solidFill>
                            <a:srgbClr val="000000"/>
                          </a:solidFill>
                          <a:latin typeface="Arial"/>
                        </a:rPr>
                        <a:t>31.8.2014</a:t>
                      </a:r>
                    </a:p>
                  </a:txBody>
                  <a:tcPr marL="6165" marR="6165" marT="616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neděle</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SK Štětí B</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err="1" smtClean="0">
                          <a:solidFill>
                            <a:srgbClr val="000000"/>
                          </a:solidFill>
                          <a:latin typeface="Arial"/>
                        </a:rPr>
                        <a:t>Žitenice</a:t>
                      </a:r>
                      <a:r>
                        <a:rPr lang="cs-CZ" sz="900" b="1" i="0" u="none" strike="noStrike" dirty="0" smtClean="0">
                          <a:solidFill>
                            <a:srgbClr val="000000"/>
                          </a:solidFill>
                          <a:latin typeface="Arial"/>
                        </a:rPr>
                        <a:t>/Lovosice</a:t>
                      </a:r>
                      <a:endParaRPr lang="cs-CZ" sz="900" b="1" i="0" u="none" strike="noStrike" dirty="0">
                        <a:solidFill>
                          <a:srgbClr val="000000"/>
                        </a:solidFill>
                        <a:latin typeface="Arial"/>
                      </a:endParaRP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1:2</a:t>
                      </a:r>
                    </a:p>
                  </a:txBody>
                  <a:tcPr marL="6165" marR="6165" marT="616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6"/>
                  </a:ext>
                </a:extLst>
              </a:tr>
              <a:tr h="168281">
                <a:tc>
                  <a:txBody>
                    <a:bodyPr/>
                    <a:lstStyle/>
                    <a:p>
                      <a:pPr algn="ctr" fontAlgn="ctr"/>
                      <a:r>
                        <a:rPr lang="cs-CZ" sz="800" b="1" i="0" u="none" strike="noStrike">
                          <a:solidFill>
                            <a:srgbClr val="000000"/>
                          </a:solidFill>
                          <a:latin typeface="Arial"/>
                        </a:rPr>
                        <a:t>6.9.2014</a:t>
                      </a:r>
                    </a:p>
                  </a:txBody>
                  <a:tcPr marL="6165" marR="6165" marT="616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sobota</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chemeClr val="tx1"/>
                          </a:solidFill>
                          <a:effectLst/>
                          <a:latin typeface="Arial"/>
                        </a:rPr>
                        <a:t>Sokol Zahořany</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chemeClr val="tx1"/>
                          </a:solidFill>
                          <a:effectLst/>
                          <a:latin typeface="Arial"/>
                        </a:rPr>
                        <a:t>SK </a:t>
                      </a:r>
                      <a:r>
                        <a:rPr lang="cs-CZ" sz="900" b="1" i="0" u="none" strike="noStrike" dirty="0" err="1">
                          <a:solidFill>
                            <a:schemeClr val="tx1"/>
                          </a:solidFill>
                          <a:effectLst/>
                          <a:latin typeface="Arial"/>
                        </a:rPr>
                        <a:t>Štětí</a:t>
                      </a:r>
                      <a:r>
                        <a:rPr lang="cs-CZ" sz="900" b="1" i="0" u="none" strike="noStrike" dirty="0">
                          <a:solidFill>
                            <a:schemeClr val="tx1"/>
                          </a:solidFill>
                          <a:effectLst/>
                          <a:latin typeface="Arial"/>
                        </a:rPr>
                        <a:t> B</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0:3</a:t>
                      </a:r>
                    </a:p>
                  </a:txBody>
                  <a:tcPr marL="6165" marR="6165" marT="616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7"/>
                  </a:ext>
                </a:extLst>
              </a:tr>
              <a:tr h="168281">
                <a:tc gridSpan="5">
                  <a:txBody>
                    <a:bodyPr/>
                    <a:lstStyle/>
                    <a:p>
                      <a:pPr algn="ctr" fontAlgn="ctr"/>
                      <a:r>
                        <a:rPr lang="cs-CZ" sz="1200" b="1" i="0" u="none" strike="noStrike" dirty="0">
                          <a:solidFill>
                            <a:srgbClr val="C00000"/>
                          </a:solidFill>
                          <a:effectLst>
                            <a:outerShdw blurRad="38100" dist="38100" dir="2700000" algn="tl">
                              <a:srgbClr val="000000">
                                <a:alpha val="43137"/>
                              </a:srgbClr>
                            </a:outerShdw>
                          </a:effectLst>
                          <a:latin typeface="Arial"/>
                        </a:rPr>
                        <a:t>Starší </a:t>
                      </a:r>
                      <a:r>
                        <a:rPr lang="cs-CZ" sz="1200" b="1" i="0" u="none" strike="noStrike" dirty="0" smtClean="0">
                          <a:solidFill>
                            <a:srgbClr val="C00000"/>
                          </a:solidFill>
                          <a:effectLst>
                            <a:outerShdw blurRad="38100" dist="38100" dir="2700000" algn="tl">
                              <a:srgbClr val="000000">
                                <a:alpha val="43137"/>
                              </a:srgbClr>
                            </a:outerShdw>
                          </a:effectLst>
                          <a:latin typeface="Arial"/>
                        </a:rPr>
                        <a:t>přípravka r.2004, 2005</a:t>
                      </a:r>
                      <a:endParaRPr lang="cs-CZ" sz="1200" b="1" i="0" u="none" strike="noStrike" dirty="0">
                        <a:solidFill>
                          <a:srgbClr val="C00000"/>
                        </a:solidFill>
                        <a:effectLst>
                          <a:outerShdw blurRad="38100" dist="38100" dir="2700000" algn="tl">
                            <a:srgbClr val="000000">
                              <a:alpha val="43137"/>
                            </a:srgbClr>
                          </a:outerShdw>
                        </a:effectLst>
                        <a:latin typeface="Arial"/>
                      </a:endParaRPr>
                    </a:p>
                  </a:txBody>
                  <a:tcPr marL="6165" marR="6165" marT="61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18"/>
                  </a:ext>
                </a:extLst>
              </a:tr>
              <a:tr h="218738">
                <a:tc>
                  <a:txBody>
                    <a:bodyPr/>
                    <a:lstStyle/>
                    <a:p>
                      <a:pPr algn="ctr" fontAlgn="ctr"/>
                      <a:r>
                        <a:rPr lang="cs-CZ" sz="800" b="1" i="0" u="none" strike="noStrike">
                          <a:solidFill>
                            <a:srgbClr val="000000"/>
                          </a:solidFill>
                          <a:latin typeface="Arial"/>
                        </a:rPr>
                        <a:t>3.9.2014</a:t>
                      </a:r>
                    </a:p>
                  </a:txBody>
                  <a:tcPr marL="6165" marR="6165" marT="616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středa</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FK Litoměřice</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Štětí/Roudnice</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smtClean="0">
                          <a:solidFill>
                            <a:srgbClr val="000000"/>
                          </a:solidFill>
                          <a:latin typeface="Arial"/>
                        </a:rPr>
                        <a:t>9:5, 14:13</a:t>
                      </a:r>
                      <a:r>
                        <a:rPr lang="cs-CZ" sz="900" b="1" i="0" u="none" strike="noStrike" dirty="0">
                          <a:solidFill>
                            <a:srgbClr val="000000"/>
                          </a:solidFill>
                          <a:latin typeface="Arial"/>
                        </a:rPr>
                        <a:t> </a:t>
                      </a:r>
                    </a:p>
                  </a:txBody>
                  <a:tcPr marL="6165" marR="6165" marT="616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9"/>
                  </a:ext>
                </a:extLst>
              </a:tr>
              <a:tr h="216024">
                <a:tc>
                  <a:txBody>
                    <a:bodyPr/>
                    <a:lstStyle/>
                    <a:p>
                      <a:pPr algn="ctr" fontAlgn="ctr"/>
                      <a:r>
                        <a:rPr lang="cs-CZ" sz="800" b="1" i="0" u="none" strike="noStrike">
                          <a:solidFill>
                            <a:srgbClr val="000000"/>
                          </a:solidFill>
                          <a:latin typeface="Arial"/>
                        </a:rPr>
                        <a:t>6.9.2014</a:t>
                      </a:r>
                    </a:p>
                  </a:txBody>
                  <a:tcPr marL="6165" marR="6165" marT="616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sobota</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Štětí/Roudnice</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err="1" smtClean="0">
                          <a:solidFill>
                            <a:srgbClr val="000000"/>
                          </a:solidFill>
                          <a:latin typeface="Arial"/>
                        </a:rPr>
                        <a:t>Kadaň</a:t>
                      </a:r>
                      <a:r>
                        <a:rPr lang="cs-CZ" sz="900" b="1" i="0" u="none" strike="noStrike" dirty="0" smtClean="0">
                          <a:solidFill>
                            <a:srgbClr val="000000"/>
                          </a:solidFill>
                          <a:latin typeface="Arial"/>
                        </a:rPr>
                        <a:t>/</a:t>
                      </a:r>
                      <a:r>
                        <a:rPr lang="cs-CZ" sz="900" b="1" i="0" u="none" strike="noStrike" dirty="0" err="1" smtClean="0">
                          <a:solidFill>
                            <a:srgbClr val="000000"/>
                          </a:solidFill>
                          <a:latin typeface="Arial"/>
                        </a:rPr>
                        <a:t>Ervěnice</a:t>
                      </a:r>
                      <a:endParaRPr lang="cs-CZ" sz="900" b="1" i="0" u="none" strike="noStrike" dirty="0">
                        <a:solidFill>
                          <a:srgbClr val="000000"/>
                        </a:solidFill>
                        <a:latin typeface="Arial"/>
                      </a:endParaRP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 </a:t>
                      </a:r>
                      <a:r>
                        <a:rPr lang="cs-CZ" sz="900" b="1" i="0" u="none" strike="noStrike" dirty="0" smtClean="0">
                          <a:solidFill>
                            <a:srgbClr val="000000"/>
                          </a:solidFill>
                          <a:latin typeface="Arial"/>
                        </a:rPr>
                        <a:t>19:8,  21:9</a:t>
                      </a:r>
                      <a:endParaRPr lang="cs-CZ" sz="900" b="1" i="0" u="none" strike="noStrike" dirty="0">
                        <a:solidFill>
                          <a:srgbClr val="000000"/>
                        </a:solidFill>
                        <a:latin typeface="Arial"/>
                      </a:endParaRPr>
                    </a:p>
                  </a:txBody>
                  <a:tcPr marL="6165" marR="6165" marT="616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20"/>
                  </a:ext>
                </a:extLst>
              </a:tr>
              <a:tr h="168281">
                <a:tc gridSpan="5">
                  <a:txBody>
                    <a:bodyPr/>
                    <a:lstStyle/>
                    <a:p>
                      <a:pPr algn="ctr" fontAlgn="ctr"/>
                      <a:r>
                        <a:rPr lang="cs-CZ" sz="1200" b="1" i="0" u="none" strike="noStrike" dirty="0">
                          <a:solidFill>
                            <a:srgbClr val="CC0000"/>
                          </a:solidFill>
                          <a:effectLst>
                            <a:outerShdw blurRad="38100" dist="38100" dir="2700000" algn="tl">
                              <a:srgbClr val="000000">
                                <a:alpha val="43137"/>
                              </a:srgbClr>
                            </a:outerShdw>
                          </a:effectLst>
                          <a:latin typeface="Arial"/>
                        </a:rPr>
                        <a:t>Mladší  přípravka </a:t>
                      </a:r>
                      <a:r>
                        <a:rPr lang="cs-CZ" sz="1200" b="1" i="0" u="none" strike="noStrike" dirty="0" smtClean="0">
                          <a:solidFill>
                            <a:srgbClr val="CC0000"/>
                          </a:solidFill>
                          <a:effectLst>
                            <a:outerShdw blurRad="38100" dist="38100" dir="2700000" algn="tl">
                              <a:srgbClr val="000000">
                                <a:alpha val="43137"/>
                              </a:srgbClr>
                            </a:outerShdw>
                          </a:effectLst>
                          <a:latin typeface="Arial"/>
                        </a:rPr>
                        <a:t> A,B</a:t>
                      </a:r>
                      <a:endParaRPr lang="cs-CZ" sz="1200" b="1" i="0" u="none" strike="noStrike" dirty="0">
                        <a:solidFill>
                          <a:srgbClr val="CC0000"/>
                        </a:solidFill>
                        <a:effectLst>
                          <a:outerShdw blurRad="38100" dist="38100" dir="2700000" algn="tl">
                            <a:srgbClr val="000000">
                              <a:alpha val="43137"/>
                            </a:srgbClr>
                          </a:outerShdw>
                        </a:effectLst>
                        <a:latin typeface="Arial"/>
                      </a:endParaRPr>
                    </a:p>
                  </a:txBody>
                  <a:tcPr marL="6165" marR="6165" marT="61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21"/>
                  </a:ext>
                </a:extLst>
              </a:tr>
              <a:tr h="320883">
                <a:tc>
                  <a:txBody>
                    <a:bodyPr/>
                    <a:lstStyle/>
                    <a:p>
                      <a:pPr algn="ctr" fontAlgn="ctr"/>
                      <a:r>
                        <a:rPr lang="cs-CZ" sz="800" b="1" i="0" u="none" strike="noStrike">
                          <a:solidFill>
                            <a:srgbClr val="000000"/>
                          </a:solidFill>
                          <a:latin typeface="Arial"/>
                        </a:rPr>
                        <a:t>6.9.2014</a:t>
                      </a:r>
                    </a:p>
                  </a:txBody>
                  <a:tcPr marL="6165" marR="6165" marT="616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sobota</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Turnaj</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Travčice</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1.místo, 4.místo</a:t>
                      </a:r>
                    </a:p>
                  </a:txBody>
                  <a:tcPr marL="6165" marR="6165" marT="616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2"/>
                  </a:ext>
                </a:extLst>
              </a:tr>
              <a:tr h="168281">
                <a:tc>
                  <a:txBody>
                    <a:bodyPr/>
                    <a:lstStyle/>
                    <a:p>
                      <a:pPr algn="ctr" fontAlgn="ctr"/>
                      <a:r>
                        <a:rPr lang="cs-CZ" sz="800" b="1" i="0" u="none" strike="noStrike">
                          <a:solidFill>
                            <a:srgbClr val="000000"/>
                          </a:solidFill>
                          <a:latin typeface="Arial"/>
                        </a:rPr>
                        <a:t>7.9.2014</a:t>
                      </a:r>
                    </a:p>
                  </a:txBody>
                  <a:tcPr marL="6165" marR="6165" marT="616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neděle</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Turnaj</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Kochánky</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6.místo</a:t>
                      </a:r>
                    </a:p>
                  </a:txBody>
                  <a:tcPr marL="6165" marR="6165" marT="616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3"/>
                  </a:ext>
                </a:extLst>
              </a:tr>
              <a:tr h="320883">
                <a:tc>
                  <a:txBody>
                    <a:bodyPr/>
                    <a:lstStyle/>
                    <a:p>
                      <a:pPr algn="ctr" fontAlgn="ctr"/>
                      <a:r>
                        <a:rPr lang="cs-CZ" sz="800" b="1" i="0" u="none" strike="noStrike">
                          <a:solidFill>
                            <a:srgbClr val="000000"/>
                          </a:solidFill>
                          <a:latin typeface="Arial"/>
                        </a:rPr>
                        <a:t>30.8.2014</a:t>
                      </a:r>
                    </a:p>
                  </a:txBody>
                  <a:tcPr marL="6165" marR="6165" marT="616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sobota</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Turnaj nemistrovský</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Předonín</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1.místo, 4.místo</a:t>
                      </a:r>
                    </a:p>
                  </a:txBody>
                  <a:tcPr marL="6165" marR="6165" marT="616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4"/>
                  </a:ext>
                </a:extLst>
              </a:tr>
              <a:tr h="168281">
                <a:tc gridSpan="5">
                  <a:txBody>
                    <a:bodyPr/>
                    <a:lstStyle/>
                    <a:p>
                      <a:pPr algn="ctr" fontAlgn="ctr"/>
                      <a:r>
                        <a:rPr lang="cs-CZ" sz="1200" b="1" i="0" u="none" strike="noStrike" dirty="0">
                          <a:solidFill>
                            <a:srgbClr val="CC0000"/>
                          </a:solidFill>
                          <a:effectLst>
                            <a:outerShdw blurRad="38100" dist="38100" dir="2700000" algn="tl">
                              <a:srgbClr val="000000">
                                <a:alpha val="43137"/>
                              </a:srgbClr>
                            </a:outerShdw>
                          </a:effectLst>
                          <a:latin typeface="Arial"/>
                        </a:rPr>
                        <a:t>Stará garda</a:t>
                      </a:r>
                    </a:p>
                  </a:txBody>
                  <a:tcPr marL="6165" marR="6165" marT="61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25"/>
                  </a:ext>
                </a:extLst>
              </a:tr>
              <a:tr h="168281">
                <a:tc>
                  <a:txBody>
                    <a:bodyPr/>
                    <a:lstStyle/>
                    <a:p>
                      <a:pPr algn="ctr" fontAlgn="ctr"/>
                      <a:r>
                        <a:rPr lang="cs-CZ" sz="800" b="1" i="0" u="none" strike="noStrike">
                          <a:solidFill>
                            <a:srgbClr val="000000"/>
                          </a:solidFill>
                          <a:latin typeface="Arial"/>
                        </a:rPr>
                        <a:t>29.8.2014</a:t>
                      </a:r>
                    </a:p>
                  </a:txBody>
                  <a:tcPr marL="6165" marR="6165" marT="616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pátek</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SokolMšené Lázně</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Sepap Štětí</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3:7</a:t>
                      </a:r>
                    </a:p>
                  </a:txBody>
                  <a:tcPr marL="6165" marR="6165" marT="616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26"/>
                  </a:ext>
                </a:extLst>
              </a:tr>
              <a:tr h="320883">
                <a:tc>
                  <a:txBody>
                    <a:bodyPr/>
                    <a:lstStyle/>
                    <a:p>
                      <a:pPr algn="ctr" fontAlgn="ctr"/>
                      <a:r>
                        <a:rPr lang="cs-CZ" sz="800" b="1" i="0" u="none" strike="noStrike">
                          <a:solidFill>
                            <a:srgbClr val="000000"/>
                          </a:solidFill>
                          <a:latin typeface="Arial"/>
                        </a:rPr>
                        <a:t>5.9.2014</a:t>
                      </a:r>
                    </a:p>
                  </a:txBody>
                  <a:tcPr marL="6165" marR="6165" marT="616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pátek</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err="1">
                          <a:solidFill>
                            <a:srgbClr val="000000"/>
                          </a:solidFill>
                          <a:latin typeface="Arial"/>
                        </a:rPr>
                        <a:t>Sepap</a:t>
                      </a:r>
                      <a:r>
                        <a:rPr lang="cs-CZ" sz="900" b="1" i="0" u="none" strike="noStrike" dirty="0">
                          <a:solidFill>
                            <a:srgbClr val="000000"/>
                          </a:solidFill>
                          <a:latin typeface="Arial"/>
                        </a:rPr>
                        <a:t> </a:t>
                      </a: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Káčko Roudnice n.L.</a:t>
                      </a:r>
                    </a:p>
                  </a:txBody>
                  <a:tcPr marL="6165" marR="6165" marT="61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4:1</a:t>
                      </a:r>
                    </a:p>
                  </a:txBody>
                  <a:tcPr marL="6165" marR="6165" marT="616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27"/>
                  </a:ext>
                </a:extLst>
              </a:tr>
            </a:tbl>
          </a:graphicData>
        </a:graphic>
      </p:graphicFrame>
      <p:sp>
        <p:nvSpPr>
          <p:cNvPr id="11" name="TextovéPole 10"/>
          <p:cNvSpPr txBox="1"/>
          <p:nvPr/>
        </p:nvSpPr>
        <p:spPr>
          <a:xfrm>
            <a:off x="174948" y="163116"/>
            <a:ext cx="4752528" cy="830997"/>
          </a:xfrm>
          <a:prstGeom prst="rect">
            <a:avLst/>
          </a:prstGeom>
          <a:blipFill dpi="0" rotWithShape="1">
            <a:blip r:embed="rId4" cstate="print">
              <a:alphaModFix amt="65000"/>
            </a:blip>
            <a:srcRect/>
            <a:stretch>
              <a:fillRect t="-1000"/>
            </a:stretch>
          </a:blipFill>
        </p:spPr>
        <p:txBody>
          <a:bodyPr wrap="square" rtlCol="0">
            <a:spAutoFit/>
          </a:bodyPr>
          <a:lstStyle/>
          <a:p>
            <a:pPr algn="ctr"/>
            <a:r>
              <a:rPr lang="cs-CZ" sz="2400" dirty="0" smtClean="0">
                <a:latin typeface="Dutch801 XBd BT" pitchFamily="18" charset="0"/>
              </a:rPr>
              <a:t>Výsledkový přehled mužstev SK </a:t>
            </a:r>
            <a:r>
              <a:rPr lang="cs-CZ" sz="2400" dirty="0" err="1" smtClean="0">
                <a:latin typeface="Dutch801 XBd BT" pitchFamily="18" charset="0"/>
              </a:rPr>
              <a:t>Štětí</a:t>
            </a:r>
            <a:endParaRPr lang="cs-CZ" sz="2400" dirty="0">
              <a:latin typeface="Dutch801 XBd BT" pitchFamily="18" charset="0"/>
            </a:endParaRPr>
          </a:p>
        </p:txBody>
      </p:sp>
      <p:pic>
        <p:nvPicPr>
          <p:cNvPr id="12" name="Picture 1"/>
          <p:cNvPicPr>
            <a:picLocks noChangeAspect="1" noChangeArrowheads="1"/>
          </p:cNvPicPr>
          <p:nvPr/>
        </p:nvPicPr>
        <p:blipFill>
          <a:blip r:embed="rId5" cstate="print"/>
          <a:srcRect/>
          <a:stretch>
            <a:fillRect/>
          </a:stretch>
        </p:blipFill>
        <p:spPr bwMode="auto">
          <a:xfrm>
            <a:off x="6727676" y="5563716"/>
            <a:ext cx="2002160" cy="1440160"/>
          </a:xfrm>
          <a:prstGeom prst="rect">
            <a:avLst/>
          </a:prstGeom>
          <a:noFill/>
          <a:ln w="9525">
            <a:noFill/>
            <a:miter lim="800000"/>
            <a:headEnd/>
            <a:tailEnd/>
          </a:ln>
        </p:spPr>
      </p:pic>
      <p:pic>
        <p:nvPicPr>
          <p:cNvPr id="1026" name="Picture 14"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27" name="Picture 13"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28" name="Picture 12"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1029" name="Picture 11"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1030" name="Picture 10"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1031" name="Picture 9"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1032" name="Picture 8"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1033" name="Picture 7"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1034" name="Picture 6"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1035" name="Picture 5"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1036" name="Picture 24"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7" name="Picture 23"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8" name="Picture 22"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9" name="Picture 21"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0" name="Picture 20"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1" name="Picture 19"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2" name="Picture 18"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3" name="Picture 17"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4" name="Picture 16"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5" name="Picture 15"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6" name="Picture 148"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7" name="Picture 147"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8" name="Picture 146"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9" name="Picture 145"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0" name="Picture 144"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1" name="Picture 14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2" name="Picture 14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3" name="Picture 14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4" name="Picture 14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5" name="Picture 13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6" name="Picture 13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7" name="Picture 13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8" name="Picture 231"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9" name="Picture 230"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60" name="Picture 229"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61" name="Picture 228"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62" name="Picture 227"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63" name="Picture 226"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64" name="Picture 225"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65" name="Picture 224"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66" name="Picture 223"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67" name="Picture 222"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68" name="Picture 221"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69" name="Picture 220"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70" name="Picture 219"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71" name="Picture 218"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72" name="Picture 217"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73" name="Picture 216"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74" name="Picture 215"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75" name="Picture 21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76" name="Picture 249"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77" name="Picture 248"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78" name="Picture 247"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79" name="Picture 246"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80" name="Picture 245"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81" name="Picture 244"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82" name="Picture 24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83" name="Picture 242"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84" name="Picture 241"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85" name="Picture 240"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86" name="Picture 239"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87" name="Picture 23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88" name="Picture 237"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89" name="Picture 236"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90" name="Picture 235"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91" name="Picture 234"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92" name="Picture 23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93" name="Picture 232"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94" name="Picture 349"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5" name="Picture 348"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6" name="Picture 347"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7" name="Picture 346"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8" name="Picture 372"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9" name="Picture 371"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0" name="Picture 370"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1" name="Picture 369"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2" name="Picture 368"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03" name="Picture 367"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04" name="Picture 366"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05" name="Picture 365"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06" name="Picture 380"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7" name="Picture 379"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8" name="Picture 378"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9" name="Picture 377"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10" name="Picture 376"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11" name="Picture 375"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12" name="Picture 374"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13" name="Picture 373"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14" name="Picture 259"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15" name="Picture 258"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16" name="Picture 257"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1117" name="Picture 256"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1118" name="Picture 255"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1119" name="Picture 254"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1120" name="Picture 253"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1121" name="Picture 252"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1122" name="Picture 251"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1123" name="Picture 250"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1124" name="Picture 100"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1125" name="Picture 101"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1126" name="Picture 102"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1127" name="Picture 103"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1128" name="Picture 104"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129" name="Picture 105"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 name="TextovéPole 9"/>
          <p:cNvSpPr txBox="1">
            <a:spLocks noChangeArrowheads="1"/>
          </p:cNvSpPr>
          <p:nvPr/>
        </p:nvSpPr>
        <p:spPr bwMode="auto">
          <a:xfrm>
            <a:off x="6583363" y="5348288"/>
            <a:ext cx="185737" cy="276225"/>
          </a:xfrm>
          <a:prstGeom prst="rect">
            <a:avLst/>
          </a:prstGeom>
          <a:noFill/>
          <a:ln w="9525">
            <a:noFill/>
            <a:miter lim="800000"/>
            <a:headEnd/>
            <a:tailEnd/>
          </a:ln>
        </p:spPr>
        <p:txBody>
          <a:bodyPr wrap="none">
            <a:spAutoFit/>
          </a:bodyPr>
          <a:lstStyle/>
          <a:p>
            <a:pPr algn="ctr" eaLnBrk="0" hangingPunct="0"/>
            <a:endParaRPr lang="cs-CZ" dirty="0"/>
          </a:p>
        </p:txBody>
      </p:sp>
      <p:sp>
        <p:nvSpPr>
          <p:cNvPr id="19" name="TextovéPole 18"/>
          <p:cNvSpPr txBox="1"/>
          <p:nvPr/>
        </p:nvSpPr>
        <p:spPr>
          <a:xfrm>
            <a:off x="5503540" y="235124"/>
            <a:ext cx="4608512" cy="400110"/>
          </a:xfrm>
          <a:prstGeom prst="rect">
            <a:avLst/>
          </a:prstGeom>
          <a:blipFill dpi="0" rotWithShape="1">
            <a:blip r:embed="rId3" cstate="print">
              <a:alphaModFix amt="74000"/>
            </a:blip>
            <a:srcRect/>
            <a:stretch>
              <a:fillRect t="-1000"/>
            </a:stretch>
          </a:blipFill>
        </p:spPr>
        <p:txBody>
          <a:bodyPr wrap="square" rtlCol="0">
            <a:spAutoFit/>
          </a:bodyPr>
          <a:lstStyle/>
          <a:p>
            <a:pPr algn="ctr"/>
            <a:r>
              <a:rPr lang="cs-CZ" sz="2000" dirty="0" smtClean="0">
                <a:solidFill>
                  <a:srgbClr val="CC0066"/>
                </a:solidFill>
                <a:latin typeface="Arial" pitchFamily="34" charset="0"/>
                <a:cs typeface="Arial" pitchFamily="34" charset="0"/>
              </a:rPr>
              <a:t>FK Junior Děčín jaká je jeho historie </a:t>
            </a:r>
            <a:endParaRPr lang="cs-CZ" sz="2000" dirty="0">
              <a:solidFill>
                <a:srgbClr val="CC0066"/>
              </a:solidFill>
              <a:latin typeface="Arial" pitchFamily="34" charset="0"/>
              <a:cs typeface="Arial" pitchFamily="34" charset="0"/>
            </a:endParaRPr>
          </a:p>
        </p:txBody>
      </p:sp>
      <p:sp>
        <p:nvSpPr>
          <p:cNvPr id="8" name="TextovéPole 12"/>
          <p:cNvSpPr txBox="1">
            <a:spLocks noChangeArrowheads="1"/>
          </p:cNvSpPr>
          <p:nvPr/>
        </p:nvSpPr>
        <p:spPr bwMode="auto">
          <a:xfrm>
            <a:off x="5431532" y="883196"/>
            <a:ext cx="4680520" cy="5324535"/>
          </a:xfrm>
          <a:prstGeom prst="rect">
            <a:avLst/>
          </a:prstGeom>
          <a:solidFill>
            <a:srgbClr val="FFFFCC"/>
          </a:solidFill>
          <a:ln w="9525">
            <a:noFill/>
            <a:miter lim="800000"/>
            <a:headEnd/>
            <a:tailEnd/>
          </a:ln>
        </p:spPr>
        <p:txBody>
          <a:bodyPr wrap="square">
            <a:spAutoFit/>
          </a:bodyPr>
          <a:lstStyle/>
          <a:p>
            <a:r>
              <a:rPr lang="cs-CZ" dirty="0">
                <a:latin typeface="Arial" pitchFamily="34" charset="0"/>
                <a:cs typeface="Arial" pitchFamily="34" charset="0"/>
              </a:rPr>
              <a:t>Byl založen v roce 1997 a vznikl na základě oddělení a převzetí mládežnických družstev od tehdy třetiligového Děčínského klubu FK </a:t>
            </a:r>
            <a:r>
              <a:rPr lang="cs-CZ" dirty="0" err="1">
                <a:latin typeface="Arial" pitchFamily="34" charset="0"/>
                <a:cs typeface="Arial" pitchFamily="34" charset="0"/>
              </a:rPr>
              <a:t>Pelikán</a:t>
            </a:r>
            <a:r>
              <a:rPr lang="cs-CZ" dirty="0">
                <a:latin typeface="Arial" pitchFamily="34" charset="0"/>
                <a:cs typeface="Arial" pitchFamily="34" charset="0"/>
              </a:rPr>
              <a:t>.Ve své dvanáctileté historii dosáhl několika úspěchů v mládežnických věkových kategoriích. Dorost postoupil v roce 1999 do druhé dorostenecké ligy,kde působil tři roky do reorganizace a vytvoření divizních soutěží ,do kterých byl přeřazen. V roce 2002 na základě jednání klubu s představiteli města došlo k výstavbě sportovního Areálu „</a:t>
            </a:r>
            <a:r>
              <a:rPr lang="cs-CZ" dirty="0" err="1">
                <a:latin typeface="Arial" pitchFamily="34" charset="0"/>
                <a:cs typeface="Arial" pitchFamily="34" charset="0"/>
              </a:rPr>
              <a:t>Máchovka</a:t>
            </a:r>
            <a:r>
              <a:rPr lang="cs-CZ" dirty="0">
                <a:latin typeface="Arial" pitchFamily="34" charset="0"/>
                <a:cs typeface="Arial" pitchFamily="34" charset="0"/>
              </a:rPr>
              <a:t>“ ,kde vzniklo nové travnaté hřiště s automatickou závlahou a přidruženými sportovišti. Historickým úspěchem žákovské kopané pak byl premiérový postup do I.žákovské ligy v roce 2004.V roce 2007 došlo k sloučení s klubem FK Janda </a:t>
            </a:r>
            <a:r>
              <a:rPr lang="cs-CZ" dirty="0" err="1">
                <a:latin typeface="Arial" pitchFamily="34" charset="0"/>
                <a:cs typeface="Arial" pitchFamily="34" charset="0"/>
              </a:rPr>
              <a:t>Ludvíkovice</a:t>
            </a:r>
            <a:r>
              <a:rPr lang="cs-CZ" dirty="0">
                <a:latin typeface="Arial" pitchFamily="34" charset="0"/>
                <a:cs typeface="Arial" pitchFamily="34" charset="0"/>
              </a:rPr>
              <a:t> a převzetí družstva mužů,hrajících I.B třídu.V  následném roce tento celek postoupil do </a:t>
            </a:r>
            <a:r>
              <a:rPr lang="cs-CZ" dirty="0" err="1">
                <a:latin typeface="Arial" pitchFamily="34" charset="0"/>
                <a:cs typeface="Arial" pitchFamily="34" charset="0"/>
              </a:rPr>
              <a:t>I</a:t>
            </a:r>
            <a:r>
              <a:rPr lang="cs-CZ" dirty="0">
                <a:latin typeface="Arial" pitchFamily="34" charset="0"/>
                <a:cs typeface="Arial" pitchFamily="34" charset="0"/>
              </a:rPr>
              <a:t>.</a:t>
            </a:r>
            <a:r>
              <a:rPr lang="cs-CZ" dirty="0" err="1">
                <a:latin typeface="Arial" pitchFamily="34" charset="0"/>
                <a:cs typeface="Arial" pitchFamily="34" charset="0"/>
              </a:rPr>
              <a:t>Atř</a:t>
            </a:r>
            <a:r>
              <a:rPr lang="cs-CZ" dirty="0">
                <a:latin typeface="Arial" pitchFamily="34" charset="0"/>
                <a:cs typeface="Arial" pitchFamily="34" charset="0"/>
              </a:rPr>
              <a:t>. ,kterou hraje i v současnosti.V roce 2007 došlo k rekonstrukci druhého sportoviště klubu Městského stadionu,kde byl položen umělý povrh </a:t>
            </a:r>
            <a:r>
              <a:rPr lang="cs-CZ" dirty="0" err="1">
                <a:latin typeface="Arial" pitchFamily="34" charset="0"/>
                <a:cs typeface="Arial" pitchFamily="34" charset="0"/>
              </a:rPr>
              <a:t>III.generace</a:t>
            </a:r>
            <a:r>
              <a:rPr lang="cs-CZ" dirty="0">
                <a:latin typeface="Arial" pitchFamily="34" charset="0"/>
                <a:cs typeface="Arial" pitchFamily="34" charset="0"/>
              </a:rPr>
              <a:t> vč. osvětlení .Klub pravidelně každoročně pořádá velké množství halových turnajů pro mládež. Současně také zimní turnaje pro muže tj.“ O POHÁR MĚSTA DĚČÍNA „ a letní „O POHÁR PRIMÁTORA“ .V roce 2009 byl FK JUNIOR Děčín poprvé organizátorem jedné ze skupin mezinárodního zimního turnaje pro prvoligové celky „TIPSPORT LIGA“ .</a:t>
            </a:r>
          </a:p>
          <a:p>
            <a:r>
              <a:rPr lang="cs-CZ" dirty="0">
                <a:latin typeface="Arial" pitchFamily="34" charset="0"/>
                <a:cs typeface="Arial" pitchFamily="34" charset="0"/>
              </a:rPr>
              <a:t>V roce 2011 dochází ke sloučení s dalším Děčínským klubem FK ŘEZUZ </a:t>
            </a:r>
            <a:r>
              <a:rPr lang="cs-CZ" dirty="0" err="1">
                <a:latin typeface="Arial" pitchFamily="34" charset="0"/>
                <a:cs typeface="Arial" pitchFamily="34" charset="0"/>
              </a:rPr>
              <a:t>Děčín.Klub</a:t>
            </a:r>
            <a:r>
              <a:rPr lang="cs-CZ" dirty="0">
                <a:latin typeface="Arial" pitchFamily="34" charset="0"/>
                <a:cs typeface="Arial" pitchFamily="34" charset="0"/>
              </a:rPr>
              <a:t> přebírá místo nejvýše postaveného klubu v Děčíně a </a:t>
            </a:r>
            <a:r>
              <a:rPr lang="cs-CZ" dirty="0" smtClean="0">
                <a:latin typeface="Arial" pitchFamily="34" charset="0"/>
                <a:cs typeface="Arial" pitchFamily="34" charset="0"/>
              </a:rPr>
              <a:t>od   sezóny </a:t>
            </a:r>
            <a:r>
              <a:rPr lang="cs-CZ" dirty="0">
                <a:latin typeface="Arial" pitchFamily="34" charset="0"/>
                <a:cs typeface="Arial" pitchFamily="34" charset="0"/>
              </a:rPr>
              <a:t>2011/2012 </a:t>
            </a:r>
            <a:r>
              <a:rPr lang="cs-CZ" dirty="0" smtClean="0">
                <a:latin typeface="Arial" pitchFamily="34" charset="0"/>
                <a:cs typeface="Arial" pitchFamily="34" charset="0"/>
              </a:rPr>
              <a:t>hraje </a:t>
            </a:r>
            <a:r>
              <a:rPr lang="cs-CZ" dirty="0">
                <a:latin typeface="Arial" pitchFamily="34" charset="0"/>
                <a:cs typeface="Arial" pitchFamily="34" charset="0"/>
              </a:rPr>
              <a:t>Krajský přebor Ústeckého  </a:t>
            </a:r>
            <a:r>
              <a:rPr lang="cs-CZ" dirty="0" smtClean="0">
                <a:latin typeface="Arial" pitchFamily="34" charset="0"/>
                <a:cs typeface="Arial" pitchFamily="34" charset="0"/>
              </a:rPr>
              <a:t>kraje</a:t>
            </a:r>
            <a:endParaRPr lang="cs-CZ" dirty="0">
              <a:latin typeface="Arial" pitchFamily="34" charset="0"/>
              <a:cs typeface="Arial" pitchFamily="34" charset="0"/>
            </a:endParaRPr>
          </a:p>
          <a:p>
            <a:r>
              <a:rPr lang="cs-CZ" dirty="0">
                <a:latin typeface="Arial" pitchFamily="34" charset="0"/>
                <a:cs typeface="Arial" pitchFamily="34" charset="0"/>
              </a:rPr>
              <a:t>                         </a:t>
            </a:r>
            <a:r>
              <a:rPr lang="cs-CZ" sz="1600" dirty="0">
                <a:latin typeface="Arial Black" pitchFamily="34" charset="0"/>
                <a:cs typeface="Arial" pitchFamily="34" charset="0"/>
              </a:rPr>
              <a:t>zdroj: www.</a:t>
            </a:r>
            <a:r>
              <a:rPr lang="cs-CZ" sz="1600" dirty="0" err="1">
                <a:latin typeface="Arial Black" pitchFamily="34" charset="0"/>
                <a:cs typeface="Arial" pitchFamily="34" charset="0"/>
              </a:rPr>
              <a:t>fkjuniordecin.cz</a:t>
            </a:r>
            <a:endParaRPr lang="cs-CZ" dirty="0">
              <a:latin typeface="Arial Black" pitchFamily="34" charset="0"/>
              <a:cs typeface="Arial" pitchFamily="34" charset="0"/>
            </a:endParaRPr>
          </a:p>
        </p:txBody>
      </p:sp>
      <p:pic>
        <p:nvPicPr>
          <p:cNvPr id="9" name="Picture 158"/>
          <p:cNvPicPr>
            <a:picLocks noChangeAspect="1" noChangeArrowheads="1"/>
          </p:cNvPicPr>
          <p:nvPr/>
        </p:nvPicPr>
        <p:blipFill>
          <a:blip r:embed="rId4" cstate="print"/>
          <a:srcRect/>
          <a:stretch>
            <a:fillRect/>
          </a:stretch>
        </p:blipFill>
        <p:spPr bwMode="auto">
          <a:xfrm>
            <a:off x="7231732" y="6283796"/>
            <a:ext cx="1079500" cy="720080"/>
          </a:xfrm>
          <a:prstGeom prst="rect">
            <a:avLst/>
          </a:prstGeom>
          <a:noFill/>
          <a:ln w="9525">
            <a:noFill/>
            <a:miter lim="800000"/>
            <a:headEnd/>
            <a:tailEnd/>
          </a:ln>
        </p:spPr>
      </p:pic>
      <p:sp>
        <p:nvSpPr>
          <p:cNvPr id="11" name="TextovéPole 10"/>
          <p:cNvSpPr txBox="1"/>
          <p:nvPr/>
        </p:nvSpPr>
        <p:spPr>
          <a:xfrm>
            <a:off x="144016" y="251317"/>
            <a:ext cx="4351412" cy="830997"/>
          </a:xfrm>
          <a:prstGeom prst="rect">
            <a:avLst/>
          </a:prstGeom>
          <a:blipFill>
            <a:blip r:embed="rId5" cstate="print"/>
            <a:stretch>
              <a:fillRect/>
            </a:stretch>
          </a:blipFill>
        </p:spPr>
        <p:txBody>
          <a:bodyPr wrap="square" rtlCol="0">
            <a:spAutoFit/>
          </a:bodyPr>
          <a:lstStyle/>
          <a:p>
            <a:pPr algn="ctr"/>
            <a:r>
              <a:rPr lang="cs-CZ" sz="1600" dirty="0" smtClean="0">
                <a:solidFill>
                  <a:srgbClr val="003300"/>
                </a:solidFill>
              </a:rPr>
              <a:t>Starší přípravka r.2004 ve sdruženém týmu s Roudnicí </a:t>
            </a:r>
            <a:r>
              <a:rPr lang="cs-CZ" sz="1600" dirty="0" err="1" smtClean="0">
                <a:solidFill>
                  <a:srgbClr val="003300"/>
                </a:solidFill>
              </a:rPr>
              <a:t>n.L.</a:t>
            </a:r>
            <a:r>
              <a:rPr lang="cs-CZ" sz="1600" dirty="0" smtClean="0">
                <a:solidFill>
                  <a:srgbClr val="003300"/>
                </a:solidFill>
              </a:rPr>
              <a:t> </a:t>
            </a:r>
          </a:p>
          <a:p>
            <a:pPr algn="ctr"/>
            <a:r>
              <a:rPr lang="cs-CZ" sz="1600" dirty="0" smtClean="0">
                <a:solidFill>
                  <a:srgbClr val="003300"/>
                </a:solidFill>
              </a:rPr>
              <a:t> odehrána 2 kola v Ústeckém přeboru</a:t>
            </a:r>
            <a:endParaRPr lang="cs-CZ" sz="1600" dirty="0">
              <a:solidFill>
                <a:srgbClr val="003300"/>
              </a:solidFill>
            </a:endParaRPr>
          </a:p>
        </p:txBody>
      </p:sp>
      <p:sp>
        <p:nvSpPr>
          <p:cNvPr id="12" name="TextovéPole 11"/>
          <p:cNvSpPr txBox="1"/>
          <p:nvPr/>
        </p:nvSpPr>
        <p:spPr>
          <a:xfrm>
            <a:off x="174948" y="1243236"/>
            <a:ext cx="4495428" cy="2939266"/>
          </a:xfrm>
          <a:prstGeom prst="rect">
            <a:avLst/>
          </a:prstGeom>
          <a:noFill/>
          <a:ln>
            <a:solidFill>
              <a:srgbClr val="99FF33"/>
            </a:solidFill>
          </a:ln>
        </p:spPr>
        <p:txBody>
          <a:bodyPr wrap="square" rtlCol="0">
            <a:spAutoFit/>
          </a:bodyPr>
          <a:lstStyle/>
          <a:p>
            <a:pPr algn="ctr"/>
            <a:r>
              <a:rPr lang="cs-CZ" sz="1300" u="sng" dirty="0" smtClean="0">
                <a:latin typeface="Arial" pitchFamily="34" charset="0"/>
                <a:cs typeface="Arial" pitchFamily="34" charset="0"/>
              </a:rPr>
              <a:t>FK Litoměřice – SK </a:t>
            </a:r>
            <a:r>
              <a:rPr lang="cs-CZ" sz="1300" u="sng" dirty="0" err="1" smtClean="0">
                <a:latin typeface="Arial" pitchFamily="34" charset="0"/>
                <a:cs typeface="Arial" pitchFamily="34" charset="0"/>
              </a:rPr>
              <a:t>Štětí</a:t>
            </a:r>
            <a:r>
              <a:rPr lang="cs-CZ" sz="1300" u="sng" dirty="0" smtClean="0">
                <a:latin typeface="Arial" pitchFamily="34" charset="0"/>
                <a:cs typeface="Arial" pitchFamily="34" charset="0"/>
              </a:rPr>
              <a:t>/SK Roudnice </a:t>
            </a:r>
            <a:r>
              <a:rPr lang="cs-CZ" sz="1300" u="sng" dirty="0" err="1" smtClean="0">
                <a:latin typeface="Arial" pitchFamily="34" charset="0"/>
                <a:cs typeface="Arial" pitchFamily="34" charset="0"/>
              </a:rPr>
              <a:t>n.L.</a:t>
            </a:r>
            <a:r>
              <a:rPr lang="cs-CZ" sz="1300" u="sng" dirty="0" smtClean="0">
                <a:latin typeface="Arial" pitchFamily="34" charset="0"/>
                <a:cs typeface="Arial" pitchFamily="34" charset="0"/>
              </a:rPr>
              <a:t> 3.9.2014</a:t>
            </a:r>
          </a:p>
          <a:p>
            <a:r>
              <a:rPr lang="cs-CZ" sz="1400" dirty="0" smtClean="0">
                <a:latin typeface="Arial" pitchFamily="34" charset="0"/>
                <a:cs typeface="Arial" pitchFamily="34" charset="0"/>
              </a:rPr>
              <a:t>1, zápas  </a:t>
            </a:r>
          </a:p>
          <a:p>
            <a:r>
              <a:rPr lang="cs-CZ" sz="1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Litoměřice-</a:t>
            </a:r>
            <a:r>
              <a:rPr lang="cs-CZ" sz="14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Štětí</a:t>
            </a:r>
            <a:r>
              <a:rPr lang="cs-CZ" sz="1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3:1  </a:t>
            </a:r>
          </a:p>
          <a:p>
            <a:r>
              <a:rPr lang="cs-CZ" dirty="0" smtClean="0">
                <a:latin typeface="Arial" pitchFamily="34" charset="0"/>
                <a:cs typeface="Arial" pitchFamily="34" charset="0"/>
              </a:rPr>
              <a:t>Branky: Daniel </a:t>
            </a:r>
            <a:r>
              <a:rPr lang="cs-CZ" dirty="0" err="1" smtClean="0">
                <a:latin typeface="Arial" pitchFamily="34" charset="0"/>
                <a:cs typeface="Arial" pitchFamily="34" charset="0"/>
              </a:rPr>
              <a:t>Ivanič</a:t>
            </a:r>
            <a:endParaRPr lang="cs-CZ" dirty="0" smtClean="0">
              <a:latin typeface="Arial" pitchFamily="34" charset="0"/>
              <a:cs typeface="Arial" pitchFamily="34" charset="0"/>
            </a:endParaRPr>
          </a:p>
          <a:p>
            <a:r>
              <a:rPr lang="cs-CZ" sz="1400" dirty="0" smtClean="0">
                <a:solidFill>
                  <a:srgbClr val="FF0000"/>
                </a:solidFill>
                <a:latin typeface="Arial" pitchFamily="34" charset="0"/>
                <a:cs typeface="Arial" pitchFamily="34" charset="0"/>
              </a:rPr>
              <a:t>Litoměřice-Roudnice </a:t>
            </a:r>
            <a:r>
              <a:rPr lang="cs-CZ" sz="1400" dirty="0" err="1" smtClean="0">
                <a:solidFill>
                  <a:srgbClr val="FF0000"/>
                </a:solidFill>
                <a:latin typeface="Arial" pitchFamily="34" charset="0"/>
                <a:cs typeface="Arial" pitchFamily="34" charset="0"/>
              </a:rPr>
              <a:t>n.L.</a:t>
            </a:r>
            <a:r>
              <a:rPr lang="cs-CZ" sz="1400" dirty="0" smtClean="0">
                <a:solidFill>
                  <a:srgbClr val="FF0000"/>
                </a:solidFill>
                <a:latin typeface="Arial" pitchFamily="34" charset="0"/>
                <a:cs typeface="Arial" pitchFamily="34" charset="0"/>
              </a:rPr>
              <a:t>  1:1</a:t>
            </a:r>
          </a:p>
          <a:p>
            <a:r>
              <a:rPr lang="cs-CZ" sz="1400" dirty="0" smtClean="0">
                <a:latin typeface="Arial" pitchFamily="34" charset="0"/>
                <a:cs typeface="Arial" pitchFamily="34" charset="0"/>
              </a:rPr>
              <a:t>2.Zápas</a:t>
            </a:r>
          </a:p>
          <a:p>
            <a:r>
              <a:rPr lang="cs-CZ" sz="1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Litoměřice –</a:t>
            </a:r>
            <a:r>
              <a:rPr lang="cs-CZ" sz="14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Štětí</a:t>
            </a:r>
            <a:r>
              <a:rPr lang="cs-CZ" sz="1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1:3 </a:t>
            </a:r>
          </a:p>
          <a:p>
            <a:r>
              <a:rPr lang="cs-CZ" dirty="0" smtClean="0">
                <a:latin typeface="Arial" pitchFamily="34" charset="0"/>
                <a:cs typeface="Arial" pitchFamily="34" charset="0"/>
              </a:rPr>
              <a:t>Branky: Tomáš Kabelka 2, </a:t>
            </a:r>
            <a:r>
              <a:rPr lang="cs-CZ" dirty="0" err="1" smtClean="0">
                <a:latin typeface="Arial" pitchFamily="34" charset="0"/>
                <a:cs typeface="Arial" pitchFamily="34" charset="0"/>
              </a:rPr>
              <a:t>Ivanič</a:t>
            </a:r>
            <a:r>
              <a:rPr lang="cs-CZ" dirty="0" smtClean="0">
                <a:latin typeface="Arial" pitchFamily="34" charset="0"/>
                <a:cs typeface="Arial" pitchFamily="34" charset="0"/>
              </a:rPr>
              <a:t> Daniel 1</a:t>
            </a:r>
          </a:p>
          <a:p>
            <a:r>
              <a:rPr lang="cs-CZ" sz="1400" dirty="0" smtClean="0">
                <a:solidFill>
                  <a:srgbClr val="FF0000"/>
                </a:solidFill>
                <a:latin typeface="Arial" pitchFamily="34" charset="0"/>
                <a:cs typeface="Arial" pitchFamily="34" charset="0"/>
              </a:rPr>
              <a:t>Litoměřice – Roudnice </a:t>
            </a:r>
            <a:r>
              <a:rPr lang="cs-CZ" sz="1400" dirty="0" err="1" smtClean="0">
                <a:solidFill>
                  <a:srgbClr val="FF0000"/>
                </a:solidFill>
                <a:latin typeface="Arial" pitchFamily="34" charset="0"/>
                <a:cs typeface="Arial" pitchFamily="34" charset="0"/>
              </a:rPr>
              <a:t>n.L.</a:t>
            </a:r>
            <a:r>
              <a:rPr lang="cs-CZ" sz="1400" dirty="0" smtClean="0">
                <a:solidFill>
                  <a:srgbClr val="FF0000"/>
                </a:solidFill>
                <a:latin typeface="Arial" pitchFamily="34" charset="0"/>
                <a:cs typeface="Arial" pitchFamily="34" charset="0"/>
              </a:rPr>
              <a:t>    4:0</a:t>
            </a:r>
          </a:p>
          <a:p>
            <a:r>
              <a:rPr lang="cs-CZ" sz="1600" dirty="0" smtClean="0">
                <a:latin typeface="Arial" pitchFamily="34" charset="0"/>
                <a:cs typeface="Arial" pitchFamily="34" charset="0"/>
              </a:rPr>
              <a:t>Celkem:  9:5</a:t>
            </a:r>
          </a:p>
          <a:p>
            <a:r>
              <a:rPr lang="cs-CZ" u="sng" dirty="0" smtClean="0">
                <a:latin typeface="Arial" pitchFamily="34" charset="0"/>
                <a:cs typeface="Arial" pitchFamily="34" charset="0"/>
              </a:rPr>
              <a:t>Sestava:</a:t>
            </a:r>
            <a:r>
              <a:rPr lang="cs-CZ" dirty="0" smtClean="0">
                <a:latin typeface="Arial" pitchFamily="34" charset="0"/>
                <a:cs typeface="Arial" pitchFamily="34" charset="0"/>
              </a:rPr>
              <a:t>  Šimon Černý, David </a:t>
            </a:r>
            <a:r>
              <a:rPr lang="cs-CZ" dirty="0" err="1" smtClean="0">
                <a:latin typeface="Arial" pitchFamily="34" charset="0"/>
                <a:cs typeface="Arial" pitchFamily="34" charset="0"/>
              </a:rPr>
              <a:t>Soroka</a:t>
            </a:r>
            <a:r>
              <a:rPr lang="cs-CZ" dirty="0" smtClean="0">
                <a:latin typeface="Arial" pitchFamily="34" charset="0"/>
                <a:cs typeface="Arial" pitchFamily="34" charset="0"/>
              </a:rPr>
              <a:t>, Zdeněk Souček, Pavel </a:t>
            </a:r>
            <a:r>
              <a:rPr lang="cs-CZ" dirty="0" err="1" smtClean="0">
                <a:latin typeface="Arial" pitchFamily="34" charset="0"/>
                <a:cs typeface="Arial" pitchFamily="34" charset="0"/>
              </a:rPr>
              <a:t>Cízler</a:t>
            </a:r>
            <a:r>
              <a:rPr lang="cs-CZ" dirty="0" smtClean="0">
                <a:latin typeface="Arial" pitchFamily="34" charset="0"/>
                <a:cs typeface="Arial" pitchFamily="34" charset="0"/>
              </a:rPr>
              <a:t>, Martin </a:t>
            </a:r>
            <a:r>
              <a:rPr lang="cs-CZ" dirty="0" err="1" smtClean="0">
                <a:latin typeface="Arial" pitchFamily="34" charset="0"/>
                <a:cs typeface="Arial" pitchFamily="34" charset="0"/>
              </a:rPr>
              <a:t>Sičák</a:t>
            </a:r>
            <a:r>
              <a:rPr lang="cs-CZ" dirty="0" smtClean="0">
                <a:latin typeface="Arial" pitchFamily="34" charset="0"/>
                <a:cs typeface="Arial" pitchFamily="34" charset="0"/>
              </a:rPr>
              <a:t>, Tomáš Kabelka, Jakub </a:t>
            </a:r>
            <a:r>
              <a:rPr lang="cs-CZ" dirty="0" err="1" smtClean="0">
                <a:latin typeface="Arial" pitchFamily="34" charset="0"/>
                <a:cs typeface="Arial" pitchFamily="34" charset="0"/>
              </a:rPr>
              <a:t>Drahoňovský</a:t>
            </a:r>
            <a:r>
              <a:rPr lang="cs-CZ" dirty="0" smtClean="0">
                <a:latin typeface="Arial" pitchFamily="34" charset="0"/>
                <a:cs typeface="Arial" pitchFamily="34" charset="0"/>
              </a:rPr>
              <a:t>, Jakub Novák, Daniel </a:t>
            </a:r>
            <a:r>
              <a:rPr lang="cs-CZ" dirty="0" err="1" smtClean="0">
                <a:latin typeface="Arial" pitchFamily="34" charset="0"/>
                <a:cs typeface="Arial" pitchFamily="34" charset="0"/>
              </a:rPr>
              <a:t>ivanič</a:t>
            </a:r>
            <a:r>
              <a:rPr lang="cs-CZ" dirty="0" smtClean="0">
                <a:latin typeface="Arial" pitchFamily="34" charset="0"/>
                <a:cs typeface="Arial" pitchFamily="34" charset="0"/>
              </a:rPr>
              <a:t>, Pavel Prokopec, Matěj </a:t>
            </a:r>
            <a:r>
              <a:rPr lang="cs-CZ" dirty="0" err="1" smtClean="0">
                <a:latin typeface="Arial" pitchFamily="34" charset="0"/>
                <a:cs typeface="Arial" pitchFamily="34" charset="0"/>
              </a:rPr>
              <a:t>Bohatec</a:t>
            </a:r>
            <a:endParaRPr lang="cs-CZ" dirty="0">
              <a:latin typeface="Arial" pitchFamily="34" charset="0"/>
              <a:cs typeface="Arial" pitchFamily="34" charset="0"/>
            </a:endParaRPr>
          </a:p>
        </p:txBody>
      </p:sp>
      <p:sp>
        <p:nvSpPr>
          <p:cNvPr id="13" name="TextovéPole 12"/>
          <p:cNvSpPr txBox="1"/>
          <p:nvPr/>
        </p:nvSpPr>
        <p:spPr>
          <a:xfrm>
            <a:off x="174948" y="4267572"/>
            <a:ext cx="4495428" cy="2739211"/>
          </a:xfrm>
          <a:prstGeom prst="rect">
            <a:avLst/>
          </a:prstGeom>
          <a:noFill/>
          <a:ln>
            <a:solidFill>
              <a:srgbClr val="FF0066"/>
            </a:solidFill>
          </a:ln>
        </p:spPr>
        <p:txBody>
          <a:bodyPr wrap="square" rtlCol="0">
            <a:spAutoFit/>
          </a:bodyPr>
          <a:lstStyle/>
          <a:p>
            <a:r>
              <a:rPr lang="cs-CZ" u="sng" dirty="0" smtClean="0">
                <a:latin typeface="Arial" pitchFamily="34" charset="0"/>
                <a:cs typeface="Arial" pitchFamily="34" charset="0"/>
              </a:rPr>
              <a:t>SK </a:t>
            </a:r>
            <a:r>
              <a:rPr lang="cs-CZ" u="sng" dirty="0" err="1" smtClean="0">
                <a:latin typeface="Arial" pitchFamily="34" charset="0"/>
                <a:cs typeface="Arial" pitchFamily="34" charset="0"/>
              </a:rPr>
              <a:t>Štětí</a:t>
            </a:r>
            <a:r>
              <a:rPr lang="cs-CZ" u="sng" dirty="0" smtClean="0">
                <a:latin typeface="Arial" pitchFamily="34" charset="0"/>
                <a:cs typeface="Arial" pitchFamily="34" charset="0"/>
              </a:rPr>
              <a:t>/SK Roudnice </a:t>
            </a:r>
            <a:r>
              <a:rPr lang="cs-CZ" u="sng" dirty="0" err="1" smtClean="0">
                <a:latin typeface="Arial" pitchFamily="34" charset="0"/>
                <a:cs typeface="Arial" pitchFamily="34" charset="0"/>
              </a:rPr>
              <a:t>n.L.</a:t>
            </a:r>
            <a:r>
              <a:rPr lang="cs-CZ" u="sng" dirty="0" smtClean="0">
                <a:latin typeface="Arial" pitchFamily="34" charset="0"/>
                <a:cs typeface="Arial" pitchFamily="34" charset="0"/>
              </a:rPr>
              <a:t>  - FK Kadaň </a:t>
            </a:r>
            <a:r>
              <a:rPr lang="cs-CZ" u="sng" dirty="0" err="1" smtClean="0">
                <a:latin typeface="Arial" pitchFamily="34" charset="0"/>
                <a:cs typeface="Arial" pitchFamily="34" charset="0"/>
              </a:rPr>
              <a:t>Ervěnice</a:t>
            </a:r>
            <a:r>
              <a:rPr lang="cs-CZ" u="sng" dirty="0" smtClean="0">
                <a:latin typeface="Arial" pitchFamily="34" charset="0"/>
                <a:cs typeface="Arial" pitchFamily="34" charset="0"/>
              </a:rPr>
              <a:t> 6.9.2014</a:t>
            </a:r>
          </a:p>
          <a:p>
            <a:r>
              <a:rPr lang="cs-CZ" sz="1400" dirty="0" smtClean="0">
                <a:latin typeface="Arial" pitchFamily="34" charset="0"/>
                <a:cs typeface="Arial" pitchFamily="34" charset="0"/>
              </a:rPr>
              <a:t>1, zápas  </a:t>
            </a:r>
          </a:p>
          <a:p>
            <a:r>
              <a:rPr lang="cs-CZ" sz="14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Štětí</a:t>
            </a:r>
            <a:r>
              <a:rPr lang="cs-CZ" sz="1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  Kadaň/ </a:t>
            </a:r>
            <a:r>
              <a:rPr lang="cs-CZ" sz="14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Ervěnice</a:t>
            </a:r>
            <a:r>
              <a:rPr lang="cs-CZ" sz="1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4:1  </a:t>
            </a:r>
          </a:p>
          <a:p>
            <a:r>
              <a:rPr lang="cs-CZ" dirty="0" smtClean="0">
                <a:latin typeface="Arial" pitchFamily="34" charset="0"/>
                <a:cs typeface="Arial" pitchFamily="34" charset="0"/>
              </a:rPr>
              <a:t>Branky: Daniel </a:t>
            </a:r>
            <a:r>
              <a:rPr lang="cs-CZ" dirty="0" err="1" smtClean="0">
                <a:latin typeface="Arial" pitchFamily="34" charset="0"/>
                <a:cs typeface="Arial" pitchFamily="34" charset="0"/>
              </a:rPr>
              <a:t>Ivanič</a:t>
            </a:r>
            <a:r>
              <a:rPr lang="cs-CZ" dirty="0" smtClean="0">
                <a:latin typeface="Arial" pitchFamily="34" charset="0"/>
                <a:cs typeface="Arial" pitchFamily="34" charset="0"/>
              </a:rPr>
              <a:t> 2, Kabelka Tomáš 2</a:t>
            </a:r>
          </a:p>
          <a:p>
            <a:r>
              <a:rPr lang="cs-CZ" sz="1400" dirty="0" smtClean="0">
                <a:solidFill>
                  <a:srgbClr val="FF0000"/>
                </a:solidFill>
                <a:latin typeface="Arial" pitchFamily="34" charset="0"/>
                <a:cs typeface="Arial" pitchFamily="34" charset="0"/>
              </a:rPr>
              <a:t>Roudnice </a:t>
            </a:r>
            <a:r>
              <a:rPr lang="cs-CZ" sz="1400" dirty="0" err="1" smtClean="0">
                <a:solidFill>
                  <a:srgbClr val="FF0000"/>
                </a:solidFill>
                <a:latin typeface="Arial" pitchFamily="34" charset="0"/>
                <a:cs typeface="Arial" pitchFamily="34" charset="0"/>
              </a:rPr>
              <a:t>n.L.</a:t>
            </a:r>
            <a:r>
              <a:rPr lang="cs-CZ" sz="1400" dirty="0" smtClean="0">
                <a:solidFill>
                  <a:srgbClr val="FF0000"/>
                </a:solidFill>
                <a:latin typeface="Arial" pitchFamily="34" charset="0"/>
                <a:cs typeface="Arial" pitchFamily="34" charset="0"/>
              </a:rPr>
              <a:t>  FK </a:t>
            </a:r>
            <a:r>
              <a:rPr lang="cs-CZ" sz="1400" dirty="0" err="1" smtClean="0">
                <a:solidFill>
                  <a:srgbClr val="FF0000"/>
                </a:solidFill>
                <a:latin typeface="Arial" pitchFamily="34" charset="0"/>
                <a:cs typeface="Arial" pitchFamily="34" charset="0"/>
              </a:rPr>
              <a:t>Kadaň</a:t>
            </a:r>
            <a:r>
              <a:rPr lang="cs-CZ" sz="1400" dirty="0" smtClean="0">
                <a:solidFill>
                  <a:srgbClr val="FF0000"/>
                </a:solidFill>
                <a:latin typeface="Arial" pitchFamily="34" charset="0"/>
                <a:cs typeface="Arial" pitchFamily="34" charset="0"/>
              </a:rPr>
              <a:t>/</a:t>
            </a:r>
            <a:r>
              <a:rPr lang="cs-CZ" sz="1400" dirty="0" err="1" smtClean="0">
                <a:solidFill>
                  <a:srgbClr val="FF0000"/>
                </a:solidFill>
                <a:latin typeface="Arial" pitchFamily="34" charset="0"/>
                <a:cs typeface="Arial" pitchFamily="34" charset="0"/>
              </a:rPr>
              <a:t>Ervěnice</a:t>
            </a:r>
            <a:r>
              <a:rPr lang="cs-CZ" sz="1400" dirty="0" smtClean="0">
                <a:solidFill>
                  <a:srgbClr val="FF0000"/>
                </a:solidFill>
                <a:latin typeface="Arial" pitchFamily="34" charset="0"/>
                <a:cs typeface="Arial" pitchFamily="34" charset="0"/>
              </a:rPr>
              <a:t>   5:3</a:t>
            </a:r>
          </a:p>
          <a:p>
            <a:r>
              <a:rPr lang="cs-CZ" sz="1400" dirty="0" smtClean="0">
                <a:latin typeface="Arial" pitchFamily="34" charset="0"/>
                <a:cs typeface="Arial" pitchFamily="34" charset="0"/>
              </a:rPr>
              <a:t>2.Zápas</a:t>
            </a:r>
          </a:p>
          <a:p>
            <a:r>
              <a:rPr lang="cs-CZ" sz="14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Štětí</a:t>
            </a:r>
            <a:r>
              <a:rPr lang="cs-CZ" sz="1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  Kadaň/ </a:t>
            </a:r>
            <a:r>
              <a:rPr lang="cs-CZ" sz="14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Ervěnice</a:t>
            </a:r>
            <a:r>
              <a:rPr lang="cs-CZ" sz="1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2:2  </a:t>
            </a:r>
          </a:p>
          <a:p>
            <a:r>
              <a:rPr lang="cs-CZ" dirty="0" smtClean="0">
                <a:latin typeface="Arial" pitchFamily="34" charset="0"/>
                <a:cs typeface="Arial" pitchFamily="34" charset="0"/>
              </a:rPr>
              <a:t>Branky: </a:t>
            </a:r>
            <a:r>
              <a:rPr lang="cs-CZ" dirty="0" err="1" smtClean="0">
                <a:latin typeface="Arial" pitchFamily="34" charset="0"/>
                <a:cs typeface="Arial" pitchFamily="34" charset="0"/>
              </a:rPr>
              <a:t>Ivanič</a:t>
            </a:r>
            <a:r>
              <a:rPr lang="cs-CZ" dirty="0" smtClean="0">
                <a:latin typeface="Arial" pitchFamily="34" charset="0"/>
                <a:cs typeface="Arial" pitchFamily="34" charset="0"/>
              </a:rPr>
              <a:t> Daniel 1, Pavel Prokopec 1 </a:t>
            </a:r>
          </a:p>
          <a:p>
            <a:r>
              <a:rPr lang="cs-CZ" sz="1400" dirty="0" smtClean="0">
                <a:solidFill>
                  <a:srgbClr val="FF0000"/>
                </a:solidFill>
                <a:latin typeface="Arial" pitchFamily="34" charset="0"/>
                <a:cs typeface="Arial" pitchFamily="34" charset="0"/>
              </a:rPr>
              <a:t>Roudnice </a:t>
            </a:r>
            <a:r>
              <a:rPr lang="cs-CZ" sz="1400" dirty="0" err="1" smtClean="0">
                <a:solidFill>
                  <a:srgbClr val="FF0000"/>
                </a:solidFill>
                <a:latin typeface="Arial" pitchFamily="34" charset="0"/>
                <a:cs typeface="Arial" pitchFamily="34" charset="0"/>
              </a:rPr>
              <a:t>n.L.</a:t>
            </a:r>
            <a:r>
              <a:rPr lang="cs-CZ" sz="1400" dirty="0" smtClean="0">
                <a:solidFill>
                  <a:srgbClr val="FF0000"/>
                </a:solidFill>
                <a:latin typeface="Arial" pitchFamily="34" charset="0"/>
                <a:cs typeface="Arial" pitchFamily="34" charset="0"/>
              </a:rPr>
              <a:t>  FK </a:t>
            </a:r>
            <a:r>
              <a:rPr lang="cs-CZ" sz="1400" dirty="0" err="1" smtClean="0">
                <a:solidFill>
                  <a:srgbClr val="FF0000"/>
                </a:solidFill>
                <a:latin typeface="Arial" pitchFamily="34" charset="0"/>
                <a:cs typeface="Arial" pitchFamily="34" charset="0"/>
              </a:rPr>
              <a:t>Kadaň</a:t>
            </a:r>
            <a:r>
              <a:rPr lang="cs-CZ" sz="1400" dirty="0" smtClean="0">
                <a:solidFill>
                  <a:srgbClr val="FF0000"/>
                </a:solidFill>
                <a:latin typeface="Arial" pitchFamily="34" charset="0"/>
                <a:cs typeface="Arial" pitchFamily="34" charset="0"/>
              </a:rPr>
              <a:t>/</a:t>
            </a:r>
            <a:r>
              <a:rPr lang="cs-CZ" sz="1400" dirty="0" err="1" smtClean="0">
                <a:solidFill>
                  <a:srgbClr val="FF0000"/>
                </a:solidFill>
                <a:latin typeface="Arial" pitchFamily="34" charset="0"/>
                <a:cs typeface="Arial" pitchFamily="34" charset="0"/>
              </a:rPr>
              <a:t>Ervěnice</a:t>
            </a:r>
            <a:r>
              <a:rPr lang="cs-CZ" sz="1400" dirty="0" smtClean="0">
                <a:solidFill>
                  <a:srgbClr val="FF0000"/>
                </a:solidFill>
                <a:latin typeface="Arial" pitchFamily="34" charset="0"/>
                <a:cs typeface="Arial" pitchFamily="34" charset="0"/>
              </a:rPr>
              <a:t>   8:2</a:t>
            </a:r>
          </a:p>
          <a:p>
            <a:r>
              <a:rPr lang="cs-CZ" sz="1600" dirty="0" smtClean="0">
                <a:latin typeface="Arial" pitchFamily="34" charset="0"/>
                <a:cs typeface="Arial" pitchFamily="34" charset="0"/>
              </a:rPr>
              <a:t>Celkem:  19:8</a:t>
            </a:r>
          </a:p>
          <a:p>
            <a:r>
              <a:rPr lang="cs-CZ" u="sng" dirty="0" smtClean="0">
                <a:latin typeface="Arial" pitchFamily="34" charset="0"/>
                <a:cs typeface="Arial" pitchFamily="34" charset="0"/>
              </a:rPr>
              <a:t>Sestava:</a:t>
            </a:r>
            <a:r>
              <a:rPr lang="cs-CZ" dirty="0" smtClean="0">
                <a:latin typeface="Arial" pitchFamily="34" charset="0"/>
                <a:cs typeface="Arial" pitchFamily="34" charset="0"/>
              </a:rPr>
              <a:t>  Šimon Černý, David </a:t>
            </a:r>
            <a:r>
              <a:rPr lang="cs-CZ" dirty="0" err="1" smtClean="0">
                <a:latin typeface="Arial" pitchFamily="34" charset="0"/>
                <a:cs typeface="Arial" pitchFamily="34" charset="0"/>
              </a:rPr>
              <a:t>Soroka</a:t>
            </a:r>
            <a:r>
              <a:rPr lang="cs-CZ" dirty="0" smtClean="0">
                <a:latin typeface="Arial" pitchFamily="34" charset="0"/>
                <a:cs typeface="Arial" pitchFamily="34" charset="0"/>
              </a:rPr>
              <a:t>,  Štěpán Bidlo,  Pavel </a:t>
            </a:r>
            <a:r>
              <a:rPr lang="cs-CZ" dirty="0" err="1" smtClean="0">
                <a:latin typeface="Arial" pitchFamily="34" charset="0"/>
                <a:cs typeface="Arial" pitchFamily="34" charset="0"/>
              </a:rPr>
              <a:t>Cízler</a:t>
            </a:r>
            <a:r>
              <a:rPr lang="cs-CZ" dirty="0" smtClean="0">
                <a:latin typeface="Arial" pitchFamily="34" charset="0"/>
                <a:cs typeface="Arial" pitchFamily="34" charset="0"/>
              </a:rPr>
              <a:t>, Martin </a:t>
            </a:r>
            <a:r>
              <a:rPr lang="cs-CZ" dirty="0" err="1" smtClean="0">
                <a:latin typeface="Arial" pitchFamily="34" charset="0"/>
                <a:cs typeface="Arial" pitchFamily="34" charset="0"/>
              </a:rPr>
              <a:t>Sičák</a:t>
            </a:r>
            <a:r>
              <a:rPr lang="cs-CZ" dirty="0" smtClean="0">
                <a:latin typeface="Arial" pitchFamily="34" charset="0"/>
                <a:cs typeface="Arial" pitchFamily="34" charset="0"/>
              </a:rPr>
              <a:t>, Tomáš Kabelka, Jakub </a:t>
            </a:r>
            <a:r>
              <a:rPr lang="cs-CZ" dirty="0" err="1" smtClean="0">
                <a:latin typeface="Arial" pitchFamily="34" charset="0"/>
                <a:cs typeface="Arial" pitchFamily="34" charset="0"/>
              </a:rPr>
              <a:t>Drahoňovský</a:t>
            </a:r>
            <a:r>
              <a:rPr lang="cs-CZ" dirty="0" smtClean="0">
                <a:latin typeface="Arial" pitchFamily="34" charset="0"/>
                <a:cs typeface="Arial" pitchFamily="34" charset="0"/>
              </a:rPr>
              <a:t>, Jakub Novák, Daniel </a:t>
            </a:r>
            <a:r>
              <a:rPr lang="cs-CZ" dirty="0" err="1" smtClean="0">
                <a:latin typeface="Arial" pitchFamily="34" charset="0"/>
                <a:cs typeface="Arial" pitchFamily="34" charset="0"/>
              </a:rPr>
              <a:t>ivanič</a:t>
            </a:r>
            <a:r>
              <a:rPr lang="cs-CZ" dirty="0" smtClean="0">
                <a:latin typeface="Arial" pitchFamily="34" charset="0"/>
                <a:cs typeface="Arial" pitchFamily="34" charset="0"/>
              </a:rPr>
              <a:t>, Pavel Prokopec, Matěj </a:t>
            </a:r>
            <a:r>
              <a:rPr lang="cs-CZ" dirty="0" err="1" smtClean="0">
                <a:latin typeface="Arial" pitchFamily="34" charset="0"/>
                <a:cs typeface="Arial" pitchFamily="34" charset="0"/>
              </a:rPr>
              <a:t>Bohatec</a:t>
            </a:r>
            <a:endParaRPr lang="cs-CZ" dirty="0">
              <a:latin typeface="Arial" pitchFamily="34" charset="0"/>
              <a:cs typeface="Arial" pitchFamily="34" charset="0"/>
            </a:endParaRPr>
          </a:p>
        </p:txBody>
      </p:sp>
      <p:pic>
        <p:nvPicPr>
          <p:cNvPr id="2050" name="Picture 6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1" name="Picture 6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2" name="Picture 6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3" name="Picture 5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4" name="Picture 5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5" name="Picture 5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6" name="Picture 5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7" name="Picture 5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8" name="Picture 5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9" name="Picture 5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0" name="Picture 5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1" name="Picture 5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2" name="Picture 74"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3" name="Picture 73"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4" name="Picture 72"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5" name="Picture 71"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6" name="Picture 70"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7" name="Picture 69"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8" name="Picture 68"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9" name="Picture 67"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0" name="Picture 66"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1" name="Picture 65"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2" name="Picture 64"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3" name="Picture 63"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4" name="Picture 91"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5" name="Picture 90"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6" name="Picture 89"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77" name="Picture 88"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78" name="Picture 87"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79" name="Picture 86"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80" name="Picture 85"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81" name="Picture 84"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82" name="Picture 83"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83" name="Picture 82"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84" name="Picture 81"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085" name="Picture 80"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086" name="Picture 79"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087" name="Picture 78"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088" name="Picture 77"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089" name="Picture 76"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090" name="Picture 107"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91" name="Picture 106"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92" name="Picture 105"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93" name="Picture 104"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94" name="Picture 103"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95" name="Picture 102"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96" name="Picture 101"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97" name="Picture 100"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98" name="Picture 99"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99" name="Picture 98"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00" name="Picture 97"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01" name="Picture 96"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02" name="Picture 95"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03" name="Picture 94"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04" name="Picture 93"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05" name="Picture 92"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06" name="Picture 133"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7" name="Picture 132"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8" name="Picture 131"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9" name="Picture 130"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0" name="Picture 129"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1" name="Picture 128"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2" name="Picture 127"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3" name="Picture 126"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4" name="Picture 125"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5" name="Picture 124"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6" name="Picture 12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7" name="Picture 122"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8" name="Picture 121"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9" name="Picture 120"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0" name="Picture 119"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1" name="Picture 11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2" name="Picture 117"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3" name="Picture 116"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4" name="Picture 115"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5" name="Picture 114"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6" name="Picture 153"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7" name="Picture 152"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8" name="Picture 151"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9" name="Picture 150"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0" name="Picture 149"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1" name="Picture 148"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2" name="Picture 147"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3" name="Picture 146"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4" name="Picture 145"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5" name="Picture 144"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6" name="Picture 14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7" name="Picture 142"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8" name="Picture 141"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9" name="Picture 140"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0" name="Picture 139"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1" name="Picture 13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2" name="Picture 137"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3" name="Picture 136"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4" name="Picture 135"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5" name="Picture 134"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6" name="Picture 177"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47" name="Picture 176"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48" name="Picture 175"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149" name="Picture 174"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150" name="Picture 173"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151" name="Picture 172"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152" name="Picture 171"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153" name="Picture 170"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154" name="Picture 169"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55" name="Picture 168"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56" name="Picture 167"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57" name="Picture 166"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58" name="Picture 165"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59" name="Picture 164"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60" name="Picture 163"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61" name="Picture 162"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62" name="Picture 161"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163" name="Picture 160"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164" name="Picture 159"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165" name="Picture 158"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166" name="Picture 157"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2167" name="Picture 156"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2168" name="Picture 155"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2169" name="Picture 154"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2170" name="Picture 326"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1" name="Picture 325"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2" name="Picture 324"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3" name="Picture 323"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4" name="Picture 322"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5" name="Picture 321"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6" name="Picture 320"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7" name="Picture 319"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8" name="Picture 318"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9" name="Picture 317"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0" name="Picture 316"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1" name="Picture 315"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2" name="Picture 314"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3" name="Picture 313"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4" name="Picture 312"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5" name="Picture 311"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6" name="Picture 310"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7" name="Picture 309"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8" name="Picture 308"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9" name="Picture 307"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0" name="Picture 306"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1" name="Picture 305"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2" name="Picture 304"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3" name="Picture 303"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4" name="Picture 302"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5" name="Picture 301"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6" name="Picture 300"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7" name="Picture 299"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8" name="Picture 391"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9" name="Picture 390"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0" name="Picture 389"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2201" name="Picture 388"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2202" name="Picture 387"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2203" name="Picture 386"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2204" name="Picture 385"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2205" name="Picture 384"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2206" name="Picture 288"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7" name="Picture 287" hidden="1"/>
          <p:cNvPicPr preferRelativeResize="0">
            <a:picLocks noChangeArrowheads="1" noChangeShapeType="1"/>
          </p:cNvPicPr>
          <p:nvPr/>
        </p:nvPicPr>
        <p:blipFill>
          <a:blip r:embed="rId1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8" name="Picture 286" hidden="1"/>
          <p:cNvPicPr preferRelativeResize="0">
            <a:picLocks noChangeArrowheads="1" noChangeShapeType="1"/>
          </p:cNvPicPr>
          <p:nvPr/>
        </p:nvPicPr>
        <p:blipFill>
          <a:blip r:embed="rId1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9" name="Picture 285" hidden="1"/>
          <p:cNvPicPr preferRelativeResize="0">
            <a:picLocks noChangeArrowheads="1" noChangeShapeType="1"/>
          </p:cNvPicPr>
          <p:nvPr/>
        </p:nvPicPr>
        <p:blipFill>
          <a:blip r:embed="rId1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0" name="Picture 284" hidden="1"/>
          <p:cNvPicPr preferRelativeResize="0">
            <a:picLocks noChangeArrowheads="1" noChangeShapeType="1"/>
          </p:cNvPicPr>
          <p:nvPr/>
        </p:nvPicPr>
        <p:blipFill>
          <a:blip r:embed="rId1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1" name="Picture 283" hidden="1"/>
          <p:cNvPicPr preferRelativeResize="0">
            <a:picLocks noChangeArrowheads="1" noChangeShapeType="1"/>
          </p:cNvPicPr>
          <p:nvPr/>
        </p:nvPicPr>
        <p:blipFill>
          <a:blip r:embed="rId1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2" name="Picture 282" hidden="1"/>
          <p:cNvPicPr preferRelativeResize="0">
            <a:picLocks noChangeArrowheads="1" noChangeShapeType="1"/>
          </p:cNvPicPr>
          <p:nvPr/>
        </p:nvPicPr>
        <p:blipFill>
          <a:blip r:embed="rId1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3" name="Picture 281" hidden="1"/>
          <p:cNvPicPr preferRelativeResize="0">
            <a:picLocks noChangeArrowheads="1" noChangeShapeType="1"/>
          </p:cNvPicPr>
          <p:nvPr/>
        </p:nvPicPr>
        <p:blipFill>
          <a:blip r:embed="rId1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4" name="Picture 280" hidden="1"/>
          <p:cNvPicPr preferRelativeResize="0">
            <a:picLocks noChangeArrowheads="1" noChangeShapeType="1"/>
          </p:cNvPicPr>
          <p:nvPr/>
        </p:nvPicPr>
        <p:blipFill>
          <a:blip r:embed="rId1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5" name="Picture 279" hidden="1"/>
          <p:cNvPicPr preferRelativeResize="0">
            <a:picLocks noChangeArrowheads="1" noChangeShapeType="1"/>
          </p:cNvPicPr>
          <p:nvPr/>
        </p:nvPicPr>
        <p:blipFill>
          <a:blip r:embed="rId1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6" name="Picture 278" hidden="1"/>
          <p:cNvPicPr preferRelativeResize="0">
            <a:picLocks noChangeArrowheads="1" noChangeShapeType="1"/>
          </p:cNvPicPr>
          <p:nvPr/>
        </p:nvPicPr>
        <p:blipFill>
          <a:blip r:embed="rId1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7" name="Picture 277" hidden="1"/>
          <p:cNvPicPr preferRelativeResize="0">
            <a:picLocks noChangeArrowheads="1" noChangeShapeType="1"/>
          </p:cNvPicPr>
          <p:nvPr/>
        </p:nvPicPr>
        <p:blipFill>
          <a:blip r:embed="rId1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8" name="Picture 247" hidden="1"/>
          <p:cNvPicPr preferRelativeResize="0">
            <a:picLocks noChangeArrowheads="1" noChangeShapeType="1"/>
          </p:cNvPicPr>
          <p:nvPr/>
        </p:nvPicPr>
        <p:blipFill>
          <a:blip r:embed="rId1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9" name="Picture 246" hidden="1"/>
          <p:cNvPicPr preferRelativeResize="0">
            <a:picLocks noChangeArrowheads="1" noChangeShapeType="1"/>
          </p:cNvPicPr>
          <p:nvPr/>
        </p:nvPicPr>
        <p:blipFill>
          <a:blip r:embed="rId1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0" name="Picture 245" hidden="1"/>
          <p:cNvPicPr preferRelativeResize="0">
            <a:picLocks noChangeArrowheads="1" noChangeShapeType="1"/>
          </p:cNvPicPr>
          <p:nvPr/>
        </p:nvPicPr>
        <p:blipFill>
          <a:blip r:embed="rId1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1" name="Picture 244" hidden="1"/>
          <p:cNvPicPr preferRelativeResize="0">
            <a:picLocks noChangeArrowheads="1" noChangeShapeType="1"/>
          </p:cNvPicPr>
          <p:nvPr/>
        </p:nvPicPr>
        <p:blipFill>
          <a:blip r:embed="rId1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2" name="Picture 243" hidden="1"/>
          <p:cNvPicPr preferRelativeResize="0">
            <a:picLocks noChangeArrowheads="1" noChangeShapeType="1"/>
          </p:cNvPicPr>
          <p:nvPr/>
        </p:nvPicPr>
        <p:blipFill>
          <a:blip r:embed="rId1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3" name="Picture 242" hidden="1"/>
          <p:cNvPicPr preferRelativeResize="0">
            <a:picLocks noChangeArrowheads="1" noChangeShapeType="1"/>
          </p:cNvPicPr>
          <p:nvPr/>
        </p:nvPicPr>
        <p:blipFill>
          <a:blip r:embed="rId1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4" name="Picture 241" hidden="1"/>
          <p:cNvPicPr preferRelativeResize="0">
            <a:picLocks noChangeArrowheads="1" noChangeShapeType="1"/>
          </p:cNvPicPr>
          <p:nvPr/>
        </p:nvPicPr>
        <p:blipFill>
          <a:blip r:embed="rId1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5" name="Picture 240" hidden="1"/>
          <p:cNvPicPr preferRelativeResize="0">
            <a:picLocks noChangeArrowheads="1" noChangeShapeType="1"/>
          </p:cNvPicPr>
          <p:nvPr/>
        </p:nvPicPr>
        <p:blipFill>
          <a:blip r:embed="rId1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6" name="Picture 239" hidden="1"/>
          <p:cNvPicPr preferRelativeResize="0">
            <a:picLocks noChangeArrowheads="1" noChangeShapeType="1"/>
          </p:cNvPicPr>
          <p:nvPr/>
        </p:nvPicPr>
        <p:blipFill>
          <a:blip r:embed="rId1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7" name="Picture 238" hidden="1"/>
          <p:cNvPicPr preferRelativeResize="0">
            <a:picLocks noChangeArrowheads="1" noChangeShapeType="1"/>
          </p:cNvPicPr>
          <p:nvPr/>
        </p:nvPicPr>
        <p:blipFill>
          <a:blip r:embed="rId1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8" name="Picture 237" hidden="1"/>
          <p:cNvPicPr preferRelativeResize="0">
            <a:picLocks noChangeArrowheads="1" noChangeShapeType="1"/>
          </p:cNvPicPr>
          <p:nvPr/>
        </p:nvPicPr>
        <p:blipFill>
          <a:blip r:embed="rId1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9" name="Picture 236" hidden="1"/>
          <p:cNvPicPr preferRelativeResize="0">
            <a:picLocks noChangeArrowheads="1" noChangeShapeType="1"/>
          </p:cNvPicPr>
          <p:nvPr/>
        </p:nvPicPr>
        <p:blipFill>
          <a:blip r:embed="rId1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0" name="Picture 235" hidden="1"/>
          <p:cNvPicPr preferRelativeResize="0">
            <a:picLocks noChangeArrowheads="1" noChangeShapeType="1"/>
          </p:cNvPicPr>
          <p:nvPr/>
        </p:nvPicPr>
        <p:blipFill>
          <a:blip r:embed="rId1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1" name="Picture 234" hidden="1"/>
          <p:cNvPicPr preferRelativeResize="0">
            <a:picLocks noChangeArrowheads="1" noChangeShapeType="1"/>
          </p:cNvPicPr>
          <p:nvPr/>
        </p:nvPicPr>
        <p:blipFill>
          <a:blip r:embed="rId1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2" name="Picture 256" hidden="1"/>
          <p:cNvPicPr preferRelativeResize="0">
            <a:picLocks noChangeArrowheads="1" noChangeShapeType="1"/>
          </p:cNvPicPr>
          <p:nvPr/>
        </p:nvPicPr>
        <p:blipFill>
          <a:blip r:embed="rId14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3" name="Picture 255" hidden="1"/>
          <p:cNvPicPr preferRelativeResize="0">
            <a:picLocks noChangeArrowheads="1" noChangeShapeType="1"/>
          </p:cNvPicPr>
          <p:nvPr/>
        </p:nvPicPr>
        <p:blipFill>
          <a:blip r:embed="rId14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4" name="Picture 254" hidden="1"/>
          <p:cNvPicPr preferRelativeResize="0">
            <a:picLocks noChangeArrowheads="1" noChangeShapeType="1"/>
          </p:cNvPicPr>
          <p:nvPr/>
        </p:nvPicPr>
        <p:blipFill>
          <a:blip r:embed="rId142">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235" name="Picture 253" hidden="1"/>
          <p:cNvPicPr preferRelativeResize="0">
            <a:picLocks noChangeArrowheads="1" noChangeShapeType="1"/>
          </p:cNvPicPr>
          <p:nvPr/>
        </p:nvPicPr>
        <p:blipFill>
          <a:blip r:embed="rId143">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236" name="Picture 252" hidden="1"/>
          <p:cNvPicPr preferRelativeResize="0">
            <a:picLocks noChangeArrowheads="1" noChangeShapeType="1"/>
          </p:cNvPicPr>
          <p:nvPr/>
        </p:nvPicPr>
        <p:blipFill>
          <a:blip r:embed="rId144">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237" name="Picture 251" hidden="1"/>
          <p:cNvPicPr preferRelativeResize="0">
            <a:picLocks noChangeArrowheads="1" noChangeShapeType="1"/>
          </p:cNvPicPr>
          <p:nvPr/>
        </p:nvPicPr>
        <p:blipFill>
          <a:blip r:embed="rId145">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238" name="Picture 250" hidden="1"/>
          <p:cNvPicPr preferRelativeResize="0">
            <a:picLocks noChangeArrowheads="1" noChangeShapeType="1"/>
          </p:cNvPicPr>
          <p:nvPr/>
        </p:nvPicPr>
        <p:blipFill>
          <a:blip r:embed="rId146">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239" name="Picture 249" hidden="1"/>
          <p:cNvPicPr preferRelativeResize="0">
            <a:picLocks noChangeArrowheads="1" noChangeShapeType="1"/>
          </p:cNvPicPr>
          <p:nvPr/>
        </p:nvPicPr>
        <p:blipFill>
          <a:blip r:embed="rId147">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240" name="Picture 248" hidden="1"/>
          <p:cNvPicPr preferRelativeResize="0">
            <a:picLocks noChangeArrowheads="1" noChangeShapeType="1"/>
          </p:cNvPicPr>
          <p:nvPr/>
        </p:nvPicPr>
        <p:blipFill>
          <a:blip r:embed="rId148">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241" name="Picture 193" hidden="1"/>
          <p:cNvPicPr preferRelativeResize="0">
            <a:picLocks noChangeArrowheads="1" noChangeShapeType="1"/>
          </p:cNvPicPr>
          <p:nvPr/>
        </p:nvPicPr>
        <p:blipFill>
          <a:blip r:embed="rId149">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242" name="Picture 194" hidden="1"/>
          <p:cNvPicPr preferRelativeResize="0">
            <a:picLocks noChangeArrowheads="1" noChangeShapeType="1"/>
          </p:cNvPicPr>
          <p:nvPr/>
        </p:nvPicPr>
        <p:blipFill>
          <a:blip r:embed="rId150">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243" name="Picture 195" hidden="1"/>
          <p:cNvPicPr preferRelativeResize="0">
            <a:picLocks noChangeArrowheads="1" noChangeShapeType="1"/>
          </p:cNvPicPr>
          <p:nvPr/>
        </p:nvPicPr>
        <p:blipFill>
          <a:blip r:embed="rId151">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244" name="Picture 196" hidden="1"/>
          <p:cNvPicPr preferRelativeResize="0">
            <a:picLocks noChangeArrowheads="1" noChangeShapeType="1"/>
          </p:cNvPicPr>
          <p:nvPr/>
        </p:nvPicPr>
        <p:blipFill>
          <a:blip r:embed="rId152">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245" name="Picture 197" hidden="1"/>
          <p:cNvPicPr preferRelativeResize="0">
            <a:picLocks noChangeArrowheads="1" noChangeShapeType="1"/>
          </p:cNvPicPr>
          <p:nvPr/>
        </p:nvPicPr>
        <p:blipFill>
          <a:blip r:embed="rId153">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246" name="Picture 198" hidden="1"/>
          <p:cNvPicPr preferRelativeResize="0">
            <a:picLocks noChangeArrowheads="1" noChangeShapeType="1"/>
          </p:cNvPicPr>
          <p:nvPr/>
        </p:nvPicPr>
        <p:blipFill>
          <a:blip r:embed="rId15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247" name="Picture 199" hidden="1"/>
          <p:cNvPicPr preferRelativeResize="0">
            <a:picLocks noChangeArrowheads="1" noChangeShapeType="1"/>
          </p:cNvPicPr>
          <p:nvPr/>
        </p:nvPicPr>
        <p:blipFill>
          <a:blip r:embed="rId155">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248" name="Picture 200" hidden="1"/>
          <p:cNvPicPr preferRelativeResize="0">
            <a:picLocks noChangeArrowheads="1" noChangeShapeType="1"/>
          </p:cNvPicPr>
          <p:nvPr/>
        </p:nvPicPr>
        <p:blipFill>
          <a:blip r:embed="rId156">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249" name="Picture 201" hidden="1"/>
          <p:cNvPicPr preferRelativeResize="0">
            <a:picLocks noChangeArrowheads="1" noChangeShapeType="1"/>
          </p:cNvPicPr>
          <p:nvPr/>
        </p:nvPicPr>
        <p:blipFill>
          <a:blip r:embed="rId157">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250" name="Picture 202" hidden="1"/>
          <p:cNvPicPr preferRelativeResize="0">
            <a:picLocks noChangeArrowheads="1" noChangeShapeType="1"/>
          </p:cNvPicPr>
          <p:nvPr/>
        </p:nvPicPr>
        <p:blipFill>
          <a:blip r:embed="rId158">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251" name="Picture 203" hidden="1"/>
          <p:cNvPicPr preferRelativeResize="0">
            <a:picLocks noChangeArrowheads="1" noChangeShapeType="1"/>
          </p:cNvPicPr>
          <p:nvPr/>
        </p:nvPicPr>
        <p:blipFill>
          <a:blip r:embed="rId159">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252" name="Picture 204" hidden="1"/>
          <p:cNvPicPr preferRelativeResize="0">
            <a:picLocks noChangeArrowheads="1" noChangeShapeType="1"/>
          </p:cNvPicPr>
          <p:nvPr/>
        </p:nvPicPr>
        <p:blipFill>
          <a:blip r:embed="rId160">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2253" name="Picture 205" hidden="1"/>
          <p:cNvPicPr preferRelativeResize="0">
            <a:picLocks noChangeArrowheads="1" noChangeShapeType="1"/>
          </p:cNvPicPr>
          <p:nvPr/>
        </p:nvPicPr>
        <p:blipFill>
          <a:blip r:embed="rId161">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2254" name="Picture 206" hidden="1"/>
          <p:cNvPicPr preferRelativeResize="0">
            <a:picLocks noChangeArrowheads="1" noChangeShapeType="1"/>
          </p:cNvPicPr>
          <p:nvPr/>
        </p:nvPicPr>
        <p:blipFill>
          <a:blip r:embed="rId162">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2255" name="Picture 233" hidden="1"/>
          <p:cNvPicPr preferRelativeResize="0">
            <a:picLocks noChangeArrowheads="1" noChangeShapeType="1"/>
          </p:cNvPicPr>
          <p:nvPr/>
        </p:nvPicPr>
        <p:blipFill>
          <a:blip r:embed="rId163">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2256" name="Picture 232" hidden="1"/>
          <p:cNvPicPr preferRelativeResize="0">
            <a:picLocks noChangeArrowheads="1" noChangeShapeType="1"/>
          </p:cNvPicPr>
          <p:nvPr/>
        </p:nvPicPr>
        <p:blipFill>
          <a:blip r:embed="rId164">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2257" name="Picture 231" hidden="1"/>
          <p:cNvPicPr preferRelativeResize="0">
            <a:picLocks noChangeArrowheads="1" noChangeShapeType="1"/>
          </p:cNvPicPr>
          <p:nvPr/>
        </p:nvPicPr>
        <p:blipFill>
          <a:blip r:embed="rId165">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2258" name="Picture 230" hidden="1"/>
          <p:cNvPicPr preferRelativeResize="0">
            <a:picLocks noChangeArrowheads="1" noChangeShapeType="1"/>
          </p:cNvPicPr>
          <p:nvPr/>
        </p:nvPicPr>
        <p:blipFill>
          <a:blip r:embed="rId166">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2259" name="Picture 229" hidden="1"/>
          <p:cNvPicPr preferRelativeResize="0">
            <a:picLocks noChangeArrowheads="1" noChangeShapeType="1"/>
          </p:cNvPicPr>
          <p:nvPr/>
        </p:nvPicPr>
        <p:blipFill>
          <a:blip r:embed="rId167">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74948" y="163116"/>
            <a:ext cx="4608512" cy="400110"/>
          </a:xfrm>
          <a:prstGeom prst="rect">
            <a:avLst/>
          </a:prstGeom>
          <a:solidFill>
            <a:srgbClr val="FFCC00"/>
          </a:solidFill>
        </p:spPr>
        <p:txBody>
          <a:bodyPr wrap="square" rtlCol="0">
            <a:spAutoFit/>
          </a:bodyPr>
          <a:lstStyle/>
          <a:p>
            <a:pPr algn="ctr"/>
            <a:r>
              <a:rPr lang="cs-CZ" sz="2000" dirty="0" smtClean="0">
                <a:latin typeface="Arial" pitchFamily="34" charset="0"/>
                <a:cs typeface="Arial" pitchFamily="34" charset="0"/>
              </a:rPr>
              <a:t>Poslední 2 zápasy s Juniorem</a:t>
            </a:r>
            <a:endParaRPr lang="cs-CZ" sz="2000" dirty="0">
              <a:latin typeface="Arial" pitchFamily="34" charset="0"/>
              <a:cs typeface="Arial" pitchFamily="34" charset="0"/>
            </a:endParaRPr>
          </a:p>
        </p:txBody>
      </p:sp>
      <p:sp>
        <p:nvSpPr>
          <p:cNvPr id="7" name="TextovéPole 1"/>
          <p:cNvSpPr txBox="1">
            <a:spLocks noChangeArrowheads="1"/>
          </p:cNvSpPr>
          <p:nvPr/>
        </p:nvSpPr>
        <p:spPr bwMode="auto">
          <a:xfrm>
            <a:off x="174948" y="739180"/>
            <a:ext cx="4608512" cy="2000548"/>
          </a:xfrm>
          <a:prstGeom prst="rect">
            <a:avLst/>
          </a:prstGeom>
          <a:noFill/>
          <a:ln w="9525">
            <a:noFill/>
            <a:miter lim="800000"/>
            <a:headEnd/>
            <a:tailEnd/>
          </a:ln>
        </p:spPr>
        <p:txBody>
          <a:bodyPr wrap="square">
            <a:spAutoFit/>
          </a:bodyPr>
          <a:lstStyle/>
          <a:p>
            <a:pPr algn="ctr">
              <a:defRPr/>
            </a:pPr>
            <a:r>
              <a:rPr lang="cs-CZ" sz="1600" u="sng" dirty="0">
                <a:solidFill>
                  <a:srgbClr val="000099"/>
                </a:solidFill>
                <a:latin typeface="Arial Black" pitchFamily="34" charset="0"/>
              </a:rPr>
              <a:t>FK Junior Děčín – SK Mondi Štětí</a:t>
            </a:r>
            <a:r>
              <a:rPr lang="cs-CZ" sz="1800" u="sng" dirty="0">
                <a:solidFill>
                  <a:srgbClr val="000099"/>
                </a:solidFill>
                <a:latin typeface="Arial Black" pitchFamily="34" charset="0"/>
              </a:rPr>
              <a:t/>
            </a:r>
            <a:br>
              <a:rPr lang="cs-CZ" sz="1800" u="sng" dirty="0">
                <a:solidFill>
                  <a:srgbClr val="000099"/>
                </a:solidFill>
                <a:latin typeface="Arial Black" pitchFamily="34" charset="0"/>
              </a:rPr>
            </a:br>
            <a:r>
              <a:rPr lang="cs-CZ" sz="1800" u="sng" dirty="0">
                <a:solidFill>
                  <a:srgbClr val="000099"/>
                </a:solidFill>
                <a:latin typeface="Arial Black" pitchFamily="34" charset="0"/>
              </a:rPr>
              <a:t>1</a:t>
            </a:r>
            <a:r>
              <a:rPr lang="cs-CZ" sz="1600" u="sng" dirty="0">
                <a:solidFill>
                  <a:srgbClr val="000099"/>
                </a:solidFill>
                <a:latin typeface="Arial Black" pitchFamily="34" charset="0"/>
              </a:rPr>
              <a:t>:3(0:1)   7.kolo  23.9.2012</a:t>
            </a:r>
            <a:endParaRPr lang="cs-CZ" sz="1600" dirty="0">
              <a:solidFill>
                <a:srgbClr val="000099"/>
              </a:solidFill>
              <a:latin typeface="Arial Black" pitchFamily="34" charset="0"/>
            </a:endParaRPr>
          </a:p>
          <a:p>
            <a:pPr>
              <a:defRPr/>
            </a:pPr>
            <a:r>
              <a:rPr lang="cs-CZ" sz="1100" b="0" u="sng" dirty="0">
                <a:latin typeface="Arial" pitchFamily="34" charset="0"/>
                <a:cs typeface="Arial" pitchFamily="34" charset="0"/>
              </a:rPr>
              <a:t>Branky:</a:t>
            </a:r>
            <a:r>
              <a:rPr lang="cs-CZ" sz="1100" b="0" dirty="0">
                <a:latin typeface="Arial" pitchFamily="34" charset="0"/>
                <a:cs typeface="Arial" pitchFamily="34" charset="0"/>
              </a:rPr>
              <a:t> Stejskal 1, Kucler 1, Kala 1</a:t>
            </a:r>
          </a:p>
          <a:p>
            <a:pPr>
              <a:defRPr/>
            </a:pPr>
            <a:r>
              <a:rPr lang="cs-CZ" sz="1100" b="0" u="sng" dirty="0">
                <a:latin typeface="Arial" pitchFamily="34" charset="0"/>
                <a:cs typeface="Arial" pitchFamily="34" charset="0"/>
              </a:rPr>
              <a:t>Sestava:</a:t>
            </a:r>
            <a:r>
              <a:rPr lang="cs-CZ" sz="1100" b="0" dirty="0">
                <a:latin typeface="Arial" pitchFamily="34" charset="0"/>
                <a:cs typeface="Arial" pitchFamily="34" charset="0"/>
              </a:rPr>
              <a:t> Michovský- </a:t>
            </a:r>
            <a:r>
              <a:rPr lang="cs-CZ" sz="1100" b="0" dirty="0" err="1">
                <a:latin typeface="Arial" pitchFamily="34" charset="0"/>
                <a:cs typeface="Arial" pitchFamily="34" charset="0"/>
              </a:rPr>
              <a:t>Slanička</a:t>
            </a:r>
            <a:r>
              <a:rPr lang="cs-CZ" sz="1100" b="0" dirty="0">
                <a:latin typeface="Arial" pitchFamily="34" charset="0"/>
                <a:cs typeface="Arial" pitchFamily="34" charset="0"/>
              </a:rPr>
              <a:t>, Tůma, </a:t>
            </a:r>
            <a:r>
              <a:rPr lang="cs-CZ" sz="1100" b="0" dirty="0" err="1" smtClean="0">
                <a:latin typeface="Arial" pitchFamily="34" charset="0"/>
                <a:cs typeface="Arial" pitchFamily="34" charset="0"/>
              </a:rPr>
              <a:t>Šmidrkal</a:t>
            </a:r>
            <a:r>
              <a:rPr lang="cs-CZ" sz="1100" b="0" dirty="0" smtClean="0">
                <a:latin typeface="Arial" pitchFamily="34" charset="0"/>
                <a:cs typeface="Arial" pitchFamily="34" charset="0"/>
              </a:rPr>
              <a:t>-Kala</a:t>
            </a:r>
            <a:r>
              <a:rPr lang="cs-CZ" sz="1100" b="0" dirty="0">
                <a:latin typeface="Arial" pitchFamily="34" charset="0"/>
                <a:cs typeface="Arial" pitchFamily="34" charset="0"/>
              </a:rPr>
              <a:t>, </a:t>
            </a:r>
          </a:p>
          <a:p>
            <a:pPr>
              <a:defRPr/>
            </a:pPr>
            <a:r>
              <a:rPr lang="cs-CZ" sz="1100" b="0" dirty="0">
                <a:latin typeface="Arial" pitchFamily="34" charset="0"/>
                <a:cs typeface="Arial" pitchFamily="34" charset="0"/>
              </a:rPr>
              <a:t>                 Remenec(61.Tichý), Stejskal, Kucler(81.J.Svoboda), </a:t>
            </a:r>
          </a:p>
          <a:p>
            <a:pPr>
              <a:defRPr/>
            </a:pPr>
            <a:r>
              <a:rPr lang="cs-CZ" sz="1100" b="0" dirty="0">
                <a:latin typeface="Arial" pitchFamily="34" charset="0"/>
                <a:cs typeface="Arial" pitchFamily="34" charset="0"/>
              </a:rPr>
              <a:t>                 Mencl-</a:t>
            </a:r>
            <a:r>
              <a:rPr lang="cs-CZ" sz="1100" b="0" dirty="0" err="1">
                <a:latin typeface="Arial" pitchFamily="34" charset="0"/>
                <a:cs typeface="Arial" pitchFamily="34" charset="0"/>
              </a:rPr>
              <a:t>Belák</a:t>
            </a:r>
            <a:r>
              <a:rPr lang="cs-CZ" sz="1100" b="0" dirty="0">
                <a:latin typeface="Arial" pitchFamily="34" charset="0"/>
                <a:cs typeface="Arial" pitchFamily="34" charset="0"/>
              </a:rPr>
              <a:t>, </a:t>
            </a:r>
            <a:r>
              <a:rPr lang="cs-CZ" sz="1100" b="0" dirty="0" err="1">
                <a:latin typeface="Arial" pitchFamily="34" charset="0"/>
                <a:cs typeface="Arial" pitchFamily="34" charset="0"/>
              </a:rPr>
              <a:t>Rejman</a:t>
            </a:r>
            <a:r>
              <a:rPr lang="cs-CZ" sz="1100" b="0" dirty="0">
                <a:latin typeface="Arial" pitchFamily="34" charset="0"/>
                <a:cs typeface="Arial" pitchFamily="34" charset="0"/>
              </a:rPr>
              <a:t>(85.Ransdorf)  </a:t>
            </a:r>
          </a:p>
          <a:p>
            <a:pPr>
              <a:defRPr/>
            </a:pPr>
            <a:r>
              <a:rPr lang="cs-CZ" sz="1100" b="0" u="sng" dirty="0">
                <a:latin typeface="Arial" pitchFamily="34" charset="0"/>
                <a:cs typeface="Arial" pitchFamily="34" charset="0"/>
              </a:rPr>
              <a:t>Připraveni:</a:t>
            </a:r>
            <a:r>
              <a:rPr lang="cs-CZ" sz="1100" b="0" dirty="0">
                <a:latin typeface="Arial" pitchFamily="34" charset="0"/>
                <a:cs typeface="Arial" pitchFamily="34" charset="0"/>
              </a:rPr>
              <a:t> </a:t>
            </a:r>
            <a:r>
              <a:rPr lang="cs-CZ" sz="1100" b="0" dirty="0" err="1">
                <a:latin typeface="Arial" pitchFamily="34" charset="0"/>
                <a:cs typeface="Arial" pitchFamily="34" charset="0"/>
              </a:rPr>
              <a:t>J.Svoboda</a:t>
            </a:r>
            <a:r>
              <a:rPr lang="cs-CZ" sz="1100" b="0" dirty="0">
                <a:latin typeface="Arial" pitchFamily="34" charset="0"/>
                <a:cs typeface="Arial" pitchFamily="34" charset="0"/>
              </a:rPr>
              <a:t> </a:t>
            </a:r>
          </a:p>
          <a:p>
            <a:pPr>
              <a:defRPr/>
            </a:pPr>
            <a:r>
              <a:rPr lang="cs-CZ" sz="1100" b="0" u="sng" dirty="0">
                <a:latin typeface="Arial" pitchFamily="34" charset="0"/>
                <a:cs typeface="Arial" pitchFamily="34" charset="0"/>
              </a:rPr>
              <a:t>Trenér:</a:t>
            </a:r>
            <a:r>
              <a:rPr lang="cs-CZ" sz="1100" b="0" dirty="0">
                <a:latin typeface="Arial" pitchFamily="34" charset="0"/>
                <a:cs typeface="Arial" pitchFamily="34" charset="0"/>
              </a:rPr>
              <a:t> </a:t>
            </a:r>
            <a:r>
              <a:rPr lang="cs-CZ" sz="1100" b="0" dirty="0" err="1">
                <a:latin typeface="Arial" pitchFamily="34" charset="0"/>
                <a:cs typeface="Arial" pitchFamily="34" charset="0"/>
              </a:rPr>
              <a:t>J.Kala</a:t>
            </a:r>
            <a:r>
              <a:rPr lang="cs-CZ" sz="1100" b="0" dirty="0">
                <a:latin typeface="Arial" pitchFamily="34" charset="0"/>
                <a:cs typeface="Arial" pitchFamily="34" charset="0"/>
              </a:rPr>
              <a:t>  </a:t>
            </a:r>
            <a:r>
              <a:rPr lang="cs-CZ" sz="1100" b="0" u="sng" dirty="0">
                <a:latin typeface="Arial" pitchFamily="34" charset="0"/>
                <a:cs typeface="Arial" pitchFamily="34" charset="0"/>
              </a:rPr>
              <a:t>Asistent:</a:t>
            </a:r>
            <a:r>
              <a:rPr lang="cs-CZ" sz="1100" b="0" dirty="0">
                <a:latin typeface="Arial" pitchFamily="34" charset="0"/>
                <a:cs typeface="Arial" pitchFamily="34" charset="0"/>
              </a:rPr>
              <a:t> </a:t>
            </a:r>
            <a:r>
              <a:rPr lang="cs-CZ" sz="1100" b="0" dirty="0" err="1">
                <a:latin typeface="Arial" pitchFamily="34" charset="0"/>
                <a:cs typeface="Arial" pitchFamily="34" charset="0"/>
              </a:rPr>
              <a:t>M</a:t>
            </a:r>
            <a:r>
              <a:rPr lang="cs-CZ" sz="1100" b="0" dirty="0">
                <a:latin typeface="Arial" pitchFamily="34" charset="0"/>
                <a:cs typeface="Arial" pitchFamily="34" charset="0"/>
              </a:rPr>
              <a:t>.Hamšík  </a:t>
            </a:r>
            <a:r>
              <a:rPr lang="cs-CZ" sz="1100" b="0" u="sng" dirty="0">
                <a:latin typeface="Arial" pitchFamily="34" charset="0"/>
                <a:cs typeface="Arial" pitchFamily="34" charset="0"/>
              </a:rPr>
              <a:t>Vedoucí:</a:t>
            </a:r>
            <a:r>
              <a:rPr lang="cs-CZ" sz="1100" b="0" dirty="0">
                <a:latin typeface="Arial" pitchFamily="34" charset="0"/>
                <a:cs typeface="Arial" pitchFamily="34" charset="0"/>
              </a:rPr>
              <a:t> </a:t>
            </a:r>
            <a:r>
              <a:rPr lang="cs-CZ" sz="1100" b="0" dirty="0" err="1">
                <a:latin typeface="Arial" pitchFamily="34" charset="0"/>
                <a:cs typeface="Arial" pitchFamily="34" charset="0"/>
              </a:rPr>
              <a:t>D.Lisec</a:t>
            </a:r>
            <a:r>
              <a:rPr lang="cs-CZ" sz="1100" b="0" dirty="0">
                <a:latin typeface="Arial" pitchFamily="34" charset="0"/>
                <a:cs typeface="Arial" pitchFamily="34" charset="0"/>
              </a:rPr>
              <a:t>  </a:t>
            </a:r>
          </a:p>
          <a:p>
            <a:pPr>
              <a:defRPr/>
            </a:pPr>
            <a:r>
              <a:rPr lang="cs-CZ" sz="1100" b="0" u="sng" dirty="0">
                <a:latin typeface="Arial" pitchFamily="34" charset="0"/>
                <a:cs typeface="Arial" pitchFamily="34" charset="0"/>
              </a:rPr>
              <a:t>Masér:</a:t>
            </a:r>
            <a:r>
              <a:rPr lang="cs-CZ" sz="1100" b="0" dirty="0">
                <a:latin typeface="Arial" pitchFamily="34" charset="0"/>
                <a:cs typeface="Arial" pitchFamily="34" charset="0"/>
              </a:rPr>
              <a:t> </a:t>
            </a:r>
            <a:r>
              <a:rPr lang="cs-CZ" sz="1100" b="0" dirty="0" err="1">
                <a:latin typeface="Arial" pitchFamily="34" charset="0"/>
                <a:cs typeface="Arial" pitchFamily="34" charset="0"/>
              </a:rPr>
              <a:t>J.Nedomlel</a:t>
            </a:r>
            <a:endParaRPr lang="cs-CZ" sz="1100" b="0" dirty="0">
              <a:latin typeface="Arial" pitchFamily="34" charset="0"/>
              <a:cs typeface="Arial" pitchFamily="34" charset="0"/>
            </a:endParaRPr>
          </a:p>
          <a:p>
            <a:pPr>
              <a:defRPr/>
            </a:pPr>
            <a:endParaRPr lang="cs-CZ" b="0" dirty="0">
              <a:latin typeface="Arial" pitchFamily="34" charset="0"/>
              <a:cs typeface="Arial" pitchFamily="34" charset="0"/>
            </a:endParaRPr>
          </a:p>
        </p:txBody>
      </p:sp>
      <p:sp>
        <p:nvSpPr>
          <p:cNvPr id="9" name="Obdélník 8"/>
          <p:cNvSpPr/>
          <p:nvPr/>
        </p:nvSpPr>
        <p:spPr>
          <a:xfrm>
            <a:off x="174948" y="2611388"/>
            <a:ext cx="4824536" cy="1938992"/>
          </a:xfrm>
          <a:prstGeom prst="rect">
            <a:avLst/>
          </a:prstGeom>
        </p:spPr>
        <p:txBody>
          <a:bodyPr wrap="square">
            <a:spAutoFit/>
          </a:bodyPr>
          <a:lstStyle/>
          <a:p>
            <a:pPr algn="ctr"/>
            <a:r>
              <a:rPr lang="cs-CZ" sz="1600" u="sng" dirty="0" smtClean="0">
                <a:solidFill>
                  <a:srgbClr val="000099"/>
                </a:solidFill>
                <a:latin typeface="Arial Black" pitchFamily="34" charset="0"/>
                <a:cs typeface="Arial" pitchFamily="34" charset="0"/>
              </a:rPr>
              <a:t>SK Mondi </a:t>
            </a:r>
            <a:r>
              <a:rPr lang="cs-CZ" sz="1600" u="sng" dirty="0" err="1" smtClean="0">
                <a:solidFill>
                  <a:srgbClr val="000099"/>
                </a:solidFill>
                <a:latin typeface="Arial Black" pitchFamily="34" charset="0"/>
                <a:cs typeface="Arial" pitchFamily="34" charset="0"/>
              </a:rPr>
              <a:t>Štětí</a:t>
            </a:r>
            <a:r>
              <a:rPr lang="cs-CZ" sz="1600" u="sng" dirty="0" smtClean="0">
                <a:solidFill>
                  <a:srgbClr val="000099"/>
                </a:solidFill>
                <a:latin typeface="Arial Black" pitchFamily="34" charset="0"/>
                <a:cs typeface="Arial" pitchFamily="34" charset="0"/>
              </a:rPr>
              <a:t> – FK Junior Děčín</a:t>
            </a:r>
            <a:endParaRPr lang="cs-CZ" sz="1600" dirty="0" smtClean="0">
              <a:solidFill>
                <a:srgbClr val="000099"/>
              </a:solidFill>
              <a:latin typeface="Arial Black" pitchFamily="34" charset="0"/>
              <a:cs typeface="Arial" pitchFamily="34" charset="0"/>
            </a:endParaRPr>
          </a:p>
          <a:p>
            <a:pPr algn="ctr"/>
            <a:r>
              <a:rPr lang="cs-CZ" sz="1600" u="sng" dirty="0" smtClean="0">
                <a:solidFill>
                  <a:srgbClr val="000099"/>
                </a:solidFill>
                <a:latin typeface="Arial Black" pitchFamily="34" charset="0"/>
                <a:cs typeface="Arial" pitchFamily="34" charset="0"/>
              </a:rPr>
              <a:t>2:0(2:0)   20.4.2013     22.kolo</a:t>
            </a:r>
          </a:p>
          <a:p>
            <a:r>
              <a:rPr lang="cs-CZ" sz="1100" b="0" u="sng" dirty="0" smtClean="0">
                <a:latin typeface="Arial" pitchFamily="34" charset="0"/>
                <a:cs typeface="Arial" pitchFamily="34" charset="0"/>
              </a:rPr>
              <a:t>Branky</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Remenec</a:t>
            </a:r>
            <a:r>
              <a:rPr lang="cs-CZ" sz="1100" b="0" dirty="0" smtClean="0">
                <a:latin typeface="Arial" pitchFamily="34" charset="0"/>
                <a:cs typeface="Arial" pitchFamily="34" charset="0"/>
              </a:rPr>
              <a:t> 2</a:t>
            </a:r>
          </a:p>
          <a:p>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Michovský-</a:t>
            </a:r>
            <a:r>
              <a:rPr lang="cs-CZ" sz="1100" b="0" dirty="0" err="1" smtClean="0">
                <a:latin typeface="Arial" pitchFamily="34" charset="0"/>
                <a:cs typeface="Arial" pitchFamily="34" charset="0"/>
              </a:rPr>
              <a:t>Slanička</a:t>
            </a:r>
            <a:r>
              <a:rPr lang="cs-CZ" sz="1100" b="0" dirty="0" smtClean="0">
                <a:latin typeface="Arial" pitchFamily="34" charset="0"/>
                <a:cs typeface="Arial" pitchFamily="34" charset="0"/>
              </a:rPr>
              <a:t>, Tůma, </a:t>
            </a:r>
            <a:r>
              <a:rPr lang="cs-CZ" sz="1100" b="0" dirty="0" err="1" smtClean="0">
                <a:latin typeface="Arial" pitchFamily="34" charset="0"/>
                <a:cs typeface="Arial" pitchFamily="34" charset="0"/>
              </a:rPr>
              <a:t>Šmidrkal</a:t>
            </a:r>
            <a:r>
              <a:rPr lang="cs-CZ" sz="1100" b="0" dirty="0" smtClean="0">
                <a:latin typeface="Arial" pitchFamily="34" charset="0"/>
                <a:cs typeface="Arial" pitchFamily="34" charset="0"/>
              </a:rPr>
              <a:t>, Ransdorf-</a:t>
            </a:r>
          </a:p>
          <a:p>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Belák</a:t>
            </a:r>
            <a:r>
              <a:rPr lang="cs-CZ" sz="1100" b="0" dirty="0" smtClean="0">
                <a:latin typeface="Arial" pitchFamily="34" charset="0"/>
                <a:cs typeface="Arial" pitchFamily="34" charset="0"/>
              </a:rPr>
              <a:t>(82.P.Vaněk), Stejskal, Šimral, </a:t>
            </a:r>
            <a:r>
              <a:rPr lang="cs-CZ" sz="1100" b="0" dirty="0" err="1" smtClean="0">
                <a:latin typeface="Arial" pitchFamily="34" charset="0"/>
                <a:cs typeface="Arial" pitchFamily="34" charset="0"/>
              </a:rPr>
              <a:t>Pícha</a:t>
            </a:r>
            <a:r>
              <a:rPr lang="cs-CZ" sz="1100" b="0" dirty="0" smtClean="0">
                <a:latin typeface="Arial" pitchFamily="34" charset="0"/>
                <a:cs typeface="Arial" pitchFamily="34" charset="0"/>
              </a:rPr>
              <a:t>-Tichý(60.Kala), </a:t>
            </a:r>
          </a:p>
          <a:p>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Remenec</a:t>
            </a:r>
            <a:r>
              <a:rPr lang="cs-CZ" sz="1100" b="0" dirty="0" smtClean="0">
                <a:latin typeface="Arial" pitchFamily="34" charset="0"/>
                <a:cs typeface="Arial" pitchFamily="34" charset="0"/>
              </a:rPr>
              <a:t>(86.Remenec)</a:t>
            </a:r>
          </a:p>
          <a:p>
            <a:r>
              <a:rPr lang="cs-CZ" sz="1100" b="0" u="sng" dirty="0" smtClean="0">
                <a:latin typeface="Arial" pitchFamily="34" charset="0"/>
                <a:cs typeface="Arial" pitchFamily="34" charset="0"/>
              </a:rPr>
              <a:t>Připraveni:</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Duník</a:t>
            </a:r>
            <a:endParaRPr lang="cs-CZ" sz="1100" b="0" dirty="0" smtClean="0">
              <a:latin typeface="Arial" pitchFamily="34" charset="0"/>
              <a:cs typeface="Arial" pitchFamily="34" charset="0"/>
            </a:endParaRPr>
          </a:p>
          <a:p>
            <a:r>
              <a:rPr lang="cs-CZ" sz="1100" b="0" u="sng" dirty="0" smtClean="0">
                <a:latin typeface="Arial" pitchFamily="34" charset="0"/>
                <a:cs typeface="Arial" pitchFamily="34" charset="0"/>
              </a:rPr>
              <a:t>Trenér: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L</a:t>
            </a:r>
            <a:r>
              <a:rPr lang="cs-CZ" sz="1100" b="0" dirty="0" smtClean="0">
                <a:latin typeface="Arial" pitchFamily="34" charset="0"/>
                <a:cs typeface="Arial" pitchFamily="34" charset="0"/>
              </a:rPr>
              <a:t>.Fišer  </a:t>
            </a:r>
            <a:r>
              <a:rPr lang="cs-CZ" sz="1100" b="0" u="sng" dirty="0" smtClean="0">
                <a:latin typeface="Arial" pitchFamily="34" charset="0"/>
                <a:cs typeface="Arial" pitchFamily="34" charset="0"/>
              </a:rPr>
              <a:t>Asistent</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M</a:t>
            </a:r>
            <a:r>
              <a:rPr lang="cs-CZ" sz="1100" b="0" dirty="0" smtClean="0">
                <a:latin typeface="Arial" pitchFamily="34" charset="0"/>
                <a:cs typeface="Arial" pitchFamily="34" charset="0"/>
              </a:rPr>
              <a:t>.Hamšík, </a:t>
            </a:r>
            <a:r>
              <a:rPr lang="cs-CZ" sz="1100" b="0" dirty="0" err="1" smtClean="0">
                <a:latin typeface="Arial" pitchFamily="34" charset="0"/>
                <a:cs typeface="Arial" pitchFamily="34" charset="0"/>
              </a:rPr>
              <a:t>M</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Müller</a:t>
            </a:r>
            <a:r>
              <a:rPr lang="cs-CZ" sz="1100" b="0" dirty="0" smtClean="0">
                <a:latin typeface="Arial" pitchFamily="34" charset="0"/>
                <a:cs typeface="Arial" pitchFamily="34" charset="0"/>
              </a:rPr>
              <a:t>   </a:t>
            </a:r>
            <a:r>
              <a:rPr lang="cs-CZ" sz="1100" b="0" u="sng" dirty="0" smtClean="0">
                <a:latin typeface="Arial" pitchFamily="34" charset="0"/>
                <a:cs typeface="Arial" pitchFamily="34" charset="0"/>
              </a:rPr>
              <a:t>Vedoucí: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J.Havner</a:t>
            </a:r>
            <a:r>
              <a:rPr lang="cs-CZ" sz="1100" b="0" dirty="0" smtClean="0">
                <a:latin typeface="Arial" pitchFamily="34" charset="0"/>
                <a:cs typeface="Arial" pitchFamily="34" charset="0"/>
              </a:rPr>
              <a:t>   </a:t>
            </a:r>
            <a:r>
              <a:rPr lang="cs-CZ" sz="1100" b="0" u="sng" dirty="0" smtClean="0">
                <a:latin typeface="Arial" pitchFamily="34" charset="0"/>
                <a:cs typeface="Arial" pitchFamily="34" charset="0"/>
              </a:rPr>
              <a:t>Masér: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J.Nedomlel</a:t>
            </a:r>
            <a:endParaRPr lang="cs-CZ" sz="1100" b="0" dirty="0" smtClean="0">
              <a:latin typeface="Arial" pitchFamily="34" charset="0"/>
              <a:cs typeface="Arial" pitchFamily="34" charset="0"/>
            </a:endParaRPr>
          </a:p>
          <a:p>
            <a:r>
              <a:rPr lang="cs-CZ" sz="1100" b="0" u="sng" dirty="0" smtClean="0">
                <a:latin typeface="Arial" pitchFamily="34" charset="0"/>
                <a:cs typeface="Arial" pitchFamily="34" charset="0"/>
              </a:rPr>
              <a:t>Rozhodčí:</a:t>
            </a:r>
            <a:r>
              <a:rPr lang="cs-CZ" sz="1100" b="0" dirty="0" smtClean="0">
                <a:latin typeface="Arial" pitchFamily="34" charset="0"/>
                <a:cs typeface="Arial" pitchFamily="34" charset="0"/>
              </a:rPr>
              <a:t>  Roháč-</a:t>
            </a:r>
            <a:r>
              <a:rPr lang="cs-CZ" sz="1100" b="0" dirty="0" err="1" smtClean="0">
                <a:latin typeface="Arial" pitchFamily="34" charset="0"/>
                <a:cs typeface="Arial" pitchFamily="34" charset="0"/>
              </a:rPr>
              <a:t>Ipser</a:t>
            </a:r>
            <a:r>
              <a:rPr lang="cs-CZ" sz="1100" b="0" dirty="0" smtClean="0">
                <a:latin typeface="Arial" pitchFamily="34" charset="0"/>
                <a:cs typeface="Arial" pitchFamily="34" charset="0"/>
              </a:rPr>
              <a:t>, Beneš ŽK:  2:4      150 diváků</a:t>
            </a:r>
            <a:endParaRPr lang="cs-CZ" sz="1100" b="0" dirty="0">
              <a:latin typeface="Arial" pitchFamily="34" charset="0"/>
              <a:cs typeface="Arial" pitchFamily="34" charset="0"/>
            </a:endParaRPr>
          </a:p>
        </p:txBody>
      </p:sp>
      <p:pic>
        <p:nvPicPr>
          <p:cNvPr id="3146" name="Picture 74"/>
          <p:cNvPicPr>
            <a:picLocks noChangeAspect="1" noChangeArrowheads="1"/>
          </p:cNvPicPr>
          <p:nvPr/>
        </p:nvPicPr>
        <p:blipFill>
          <a:blip r:embed="rId2" cstate="print"/>
          <a:srcRect/>
          <a:stretch>
            <a:fillRect/>
          </a:stretch>
        </p:blipFill>
        <p:spPr bwMode="auto">
          <a:xfrm>
            <a:off x="823020" y="4555604"/>
            <a:ext cx="3312368" cy="2088232"/>
          </a:xfrm>
          <a:prstGeom prst="rect">
            <a:avLst/>
          </a:prstGeom>
          <a:noFill/>
          <a:ln w="9525">
            <a:noFill/>
            <a:miter lim="800000"/>
            <a:headEnd/>
            <a:tailEnd/>
          </a:ln>
        </p:spPr>
      </p:pic>
      <p:sp>
        <p:nvSpPr>
          <p:cNvPr id="10" name="TextovéPole 9"/>
          <p:cNvSpPr txBox="1"/>
          <p:nvPr/>
        </p:nvSpPr>
        <p:spPr>
          <a:xfrm>
            <a:off x="1039044" y="6787852"/>
            <a:ext cx="2736304" cy="276999"/>
          </a:xfrm>
          <a:prstGeom prst="rect">
            <a:avLst/>
          </a:prstGeom>
          <a:solidFill>
            <a:schemeClr val="accent1">
              <a:lumMod val="20000"/>
              <a:lumOff val="80000"/>
            </a:schemeClr>
          </a:solidFill>
        </p:spPr>
        <p:txBody>
          <a:bodyPr wrap="square" rtlCol="0">
            <a:spAutoFit/>
          </a:bodyPr>
          <a:lstStyle/>
          <a:p>
            <a:pPr algn="ctr"/>
            <a:r>
              <a:rPr lang="cs-CZ" dirty="0" err="1" smtClean="0">
                <a:latin typeface="Arial" pitchFamily="34" charset="0"/>
                <a:cs typeface="Arial" pitchFamily="34" charset="0"/>
              </a:rPr>
              <a:t>Štětí</a:t>
            </a:r>
            <a:r>
              <a:rPr lang="cs-CZ" dirty="0" smtClean="0">
                <a:latin typeface="Arial" pitchFamily="34" charset="0"/>
                <a:cs typeface="Arial" pitchFamily="34" charset="0"/>
              </a:rPr>
              <a:t>-Junior Děčín 20.4.2013</a:t>
            </a:r>
            <a:endParaRPr lang="cs-CZ" dirty="0">
              <a:latin typeface="Arial" pitchFamily="34" charset="0"/>
              <a:cs typeface="Arial" pitchFamily="34" charset="0"/>
            </a:endParaRPr>
          </a:p>
        </p:txBody>
      </p:sp>
      <p:graphicFrame>
        <p:nvGraphicFramePr>
          <p:cNvPr id="12" name="Tabulka 11"/>
          <p:cNvGraphicFramePr>
            <a:graphicFrameLocks noGrp="1"/>
          </p:cNvGraphicFramePr>
          <p:nvPr/>
        </p:nvGraphicFramePr>
        <p:xfrm>
          <a:off x="5431532" y="163116"/>
          <a:ext cx="4680519" cy="2833474"/>
        </p:xfrm>
        <a:graphic>
          <a:graphicData uri="http://schemas.openxmlformats.org/drawingml/2006/table">
            <a:tbl>
              <a:tblPr/>
              <a:tblGrid>
                <a:gridCol w="437459">
                  <a:extLst>
                    <a:ext uri="{9D8B030D-6E8A-4147-A177-3AD203B41FA5}">
                      <a16:colId xmlns:a16="http://schemas.microsoft.com/office/drawing/2014/main" val="20000"/>
                    </a:ext>
                  </a:extLst>
                </a:gridCol>
                <a:gridCol w="1726961">
                  <a:extLst>
                    <a:ext uri="{9D8B030D-6E8A-4147-A177-3AD203B41FA5}">
                      <a16:colId xmlns:a16="http://schemas.microsoft.com/office/drawing/2014/main" val="20001"/>
                    </a:ext>
                  </a:extLst>
                </a:gridCol>
                <a:gridCol w="285920">
                  <a:extLst>
                    <a:ext uri="{9D8B030D-6E8A-4147-A177-3AD203B41FA5}">
                      <a16:colId xmlns:a16="http://schemas.microsoft.com/office/drawing/2014/main" val="20002"/>
                    </a:ext>
                  </a:extLst>
                </a:gridCol>
                <a:gridCol w="285920">
                  <a:extLst>
                    <a:ext uri="{9D8B030D-6E8A-4147-A177-3AD203B41FA5}">
                      <a16:colId xmlns:a16="http://schemas.microsoft.com/office/drawing/2014/main" val="20003"/>
                    </a:ext>
                  </a:extLst>
                </a:gridCol>
                <a:gridCol w="285920">
                  <a:extLst>
                    <a:ext uri="{9D8B030D-6E8A-4147-A177-3AD203B41FA5}">
                      <a16:colId xmlns:a16="http://schemas.microsoft.com/office/drawing/2014/main" val="20004"/>
                    </a:ext>
                  </a:extLst>
                </a:gridCol>
                <a:gridCol w="285920">
                  <a:extLst>
                    <a:ext uri="{9D8B030D-6E8A-4147-A177-3AD203B41FA5}">
                      <a16:colId xmlns:a16="http://schemas.microsoft.com/office/drawing/2014/main" val="20005"/>
                    </a:ext>
                  </a:extLst>
                </a:gridCol>
                <a:gridCol w="285920">
                  <a:extLst>
                    <a:ext uri="{9D8B030D-6E8A-4147-A177-3AD203B41FA5}">
                      <a16:colId xmlns:a16="http://schemas.microsoft.com/office/drawing/2014/main" val="20006"/>
                    </a:ext>
                  </a:extLst>
                </a:gridCol>
                <a:gridCol w="548968">
                  <a:extLst>
                    <a:ext uri="{9D8B030D-6E8A-4147-A177-3AD203B41FA5}">
                      <a16:colId xmlns:a16="http://schemas.microsoft.com/office/drawing/2014/main" val="20007"/>
                    </a:ext>
                  </a:extLst>
                </a:gridCol>
                <a:gridCol w="537531">
                  <a:extLst>
                    <a:ext uri="{9D8B030D-6E8A-4147-A177-3AD203B41FA5}">
                      <a16:colId xmlns:a16="http://schemas.microsoft.com/office/drawing/2014/main" val="20008"/>
                    </a:ext>
                  </a:extLst>
                </a:gridCol>
              </a:tblGrid>
              <a:tr h="295275">
                <a:tc gridSpan="9">
                  <a:txBody>
                    <a:bodyPr/>
                    <a:lstStyle/>
                    <a:p>
                      <a:pPr algn="ctr" fontAlgn="ctr"/>
                      <a:r>
                        <a:rPr lang="cs-CZ" sz="1800" b="1" i="0" u="none" strike="noStrike" dirty="0">
                          <a:solidFill>
                            <a:srgbClr val="000099"/>
                          </a:solidFill>
                          <a:latin typeface="Calibri"/>
                        </a:rPr>
                        <a:t>Okresní přebor </a:t>
                      </a:r>
                      <a:r>
                        <a:rPr lang="cs-CZ" sz="1800" b="1" i="0" u="none" strike="noStrike" dirty="0" smtClean="0">
                          <a:solidFill>
                            <a:srgbClr val="000099"/>
                          </a:solidFill>
                          <a:latin typeface="Calibri"/>
                        </a:rPr>
                        <a:t>mladších </a:t>
                      </a:r>
                      <a:r>
                        <a:rPr lang="cs-CZ" sz="1800" b="1" i="0" u="none" strike="noStrike" dirty="0">
                          <a:solidFill>
                            <a:srgbClr val="000099"/>
                          </a:solidFill>
                          <a:latin typeface="Calibri"/>
                        </a:rPr>
                        <a:t>žáků po 2.hracích kolech</a:t>
                      </a:r>
                    </a:p>
                  </a:txBody>
                  <a:tcPr marL="9525" marR="9525" marT="9525" marB="0" anchor="ctr">
                    <a:lnL>
                      <a:noFill/>
                    </a:lnL>
                    <a:lnR>
                      <a:noFill/>
                    </a:lnR>
                    <a:lnT>
                      <a:noFill/>
                    </a:lnT>
                    <a:lnB>
                      <a:noFill/>
                    </a:lnB>
                    <a:solidFill>
                      <a:srgbClr val="FFFF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28600">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TJ Sokol Pokratice</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Calibri"/>
                        </a:rPr>
                        <a:t>24:0</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6</a:t>
                      </a:r>
                    </a:p>
                  </a:txBody>
                  <a:tcPr marL="9525" marR="9525" marT="9525" marB="0" anchor="ctr">
                    <a:lnL>
                      <a:noFill/>
                    </a:lnL>
                    <a:lnR>
                      <a:noFill/>
                    </a:lnR>
                    <a:lnT>
                      <a:noFill/>
                    </a:lnT>
                    <a:lnB>
                      <a:noFill/>
                    </a:lnB>
                    <a:solidFill>
                      <a:srgbClr val="FF99FF"/>
                    </a:solidFill>
                  </a:tcPr>
                </a:tc>
                <a:extLst>
                  <a:ext uri="{0D108BD9-81ED-4DB2-BD59-A6C34878D82A}">
                    <a16:rowId xmlns:a16="http://schemas.microsoft.com/office/drawing/2014/main" val="10001"/>
                  </a:ext>
                </a:extLst>
              </a:tr>
              <a:tr h="228600">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Sokol Malé Žernoseky</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21:1</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6</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2"/>
                  </a:ext>
                </a:extLst>
              </a:tr>
              <a:tr h="228600">
                <a:tc>
                  <a:txBody>
                    <a:bodyPr/>
                    <a:lstStyle/>
                    <a:p>
                      <a:pPr algn="ctr"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dirty="0">
                          <a:solidFill>
                            <a:srgbClr val="000000"/>
                          </a:solidFill>
                          <a:latin typeface="Arial"/>
                        </a:rPr>
                        <a:t>FK Litoměřice B</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14:2</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6</a:t>
                      </a:r>
                    </a:p>
                  </a:txBody>
                  <a:tcPr marL="9525" marR="9525" marT="9525" marB="0" anchor="ctr">
                    <a:lnL>
                      <a:noFill/>
                    </a:lnL>
                    <a:lnR>
                      <a:noFill/>
                    </a:lnR>
                    <a:lnT>
                      <a:noFill/>
                    </a:lnT>
                    <a:lnB>
                      <a:noFill/>
                    </a:lnB>
                    <a:solidFill>
                      <a:srgbClr val="FF99FF"/>
                    </a:solidFill>
                  </a:tcPr>
                </a:tc>
                <a:extLst>
                  <a:ext uri="{0D108BD9-81ED-4DB2-BD59-A6C34878D82A}">
                    <a16:rowId xmlns:a16="http://schemas.microsoft.com/office/drawing/2014/main" val="10003"/>
                  </a:ext>
                </a:extLst>
              </a:tr>
              <a:tr h="228600">
                <a:tc>
                  <a:txBody>
                    <a:bodyPr/>
                    <a:lstStyle/>
                    <a:p>
                      <a:pPr algn="ctr" fontAlgn="ctr"/>
                      <a:r>
                        <a:rPr lang="cs-CZ" sz="1200" b="1" i="0" u="none" strike="noStrike">
                          <a:solidFill>
                            <a:srgbClr val="000000"/>
                          </a:solidFill>
                          <a:latin typeface="Arial"/>
                        </a:rPr>
                        <a:t>4.</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FK Libochovice</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16:3</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4"/>
                  </a:ext>
                </a:extLst>
              </a:tr>
              <a:tr h="228600">
                <a:tc>
                  <a:txBody>
                    <a:bodyPr/>
                    <a:lstStyle/>
                    <a:p>
                      <a:pPr algn="ctr" fontAlgn="ctr"/>
                      <a:r>
                        <a:rPr lang="cs-CZ" sz="1200" b="1" i="0" u="none" strike="noStrike">
                          <a:solidFill>
                            <a:srgbClr val="000000"/>
                          </a:solidFill>
                          <a:latin typeface="Arial"/>
                        </a:rPr>
                        <a:t>5.</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SK Štětí B</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4:2</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FF99FF"/>
                    </a:solidFill>
                  </a:tcPr>
                </a:tc>
                <a:extLst>
                  <a:ext uri="{0D108BD9-81ED-4DB2-BD59-A6C34878D82A}">
                    <a16:rowId xmlns:a16="http://schemas.microsoft.com/office/drawing/2014/main" val="10005"/>
                  </a:ext>
                </a:extLst>
              </a:tr>
              <a:tr h="217909">
                <a:tc>
                  <a:txBody>
                    <a:bodyPr/>
                    <a:lstStyle/>
                    <a:p>
                      <a:pPr algn="ctr" fontAlgn="ctr"/>
                      <a:r>
                        <a:rPr lang="cs-CZ" sz="1200" b="1" i="0" u="none" strike="noStrike">
                          <a:solidFill>
                            <a:srgbClr val="000000"/>
                          </a:solidFill>
                          <a:latin typeface="Arial"/>
                        </a:rPr>
                        <a:t>6.</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Žitenice/Lovosice</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2:5</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6"/>
                  </a:ext>
                </a:extLst>
              </a:tr>
              <a:tr h="228600">
                <a:tc>
                  <a:txBody>
                    <a:bodyPr/>
                    <a:lstStyle/>
                    <a:p>
                      <a:pPr algn="ctr" fontAlgn="ctr"/>
                      <a:r>
                        <a:rPr lang="cs-CZ" sz="1200" b="1" i="0" u="none" strike="noStrike">
                          <a:solidFill>
                            <a:srgbClr val="000000"/>
                          </a:solidFill>
                          <a:latin typeface="Arial"/>
                        </a:rPr>
                        <a:t>7.</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TJ Viktorie Budyně</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7:15</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FF99FF"/>
                    </a:solidFill>
                  </a:tcPr>
                </a:tc>
                <a:extLst>
                  <a:ext uri="{0D108BD9-81ED-4DB2-BD59-A6C34878D82A}">
                    <a16:rowId xmlns:a16="http://schemas.microsoft.com/office/drawing/2014/main" val="10007"/>
                  </a:ext>
                </a:extLst>
              </a:tr>
              <a:tr h="228600">
                <a:tc>
                  <a:txBody>
                    <a:bodyPr/>
                    <a:lstStyle/>
                    <a:p>
                      <a:pPr algn="ctr" fontAlgn="ctr"/>
                      <a:r>
                        <a:rPr lang="cs-CZ" sz="1200" b="1" i="0" u="none" strike="noStrike">
                          <a:solidFill>
                            <a:srgbClr val="000000"/>
                          </a:solidFill>
                          <a:latin typeface="Arial"/>
                        </a:rPr>
                        <a:t>8.</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TJ Sokol trezín</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2:18</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8"/>
                  </a:ext>
                </a:extLst>
              </a:tr>
              <a:tr h="228600">
                <a:tc>
                  <a:txBody>
                    <a:bodyPr/>
                    <a:lstStyle/>
                    <a:p>
                      <a:pPr algn="ctr" fontAlgn="ctr"/>
                      <a:r>
                        <a:rPr lang="cs-CZ" sz="1200" b="1" i="0" u="none" strike="noStrike">
                          <a:solidFill>
                            <a:srgbClr val="000000"/>
                          </a:solidFill>
                          <a:latin typeface="Arial"/>
                        </a:rPr>
                        <a:t>9.</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Sokol Zahořany</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1:18</a:t>
                      </a:r>
                    </a:p>
                  </a:txBody>
                  <a:tcPr marL="9525" marR="9525" marT="9525" marB="0" anchor="ctr">
                    <a:lnL>
                      <a:noFill/>
                    </a:lnL>
                    <a:lnR>
                      <a:noFill/>
                    </a:lnR>
                    <a:lnT>
                      <a:noFill/>
                    </a:lnT>
                    <a:lnB>
                      <a:noFill/>
                    </a:lnB>
                    <a:solidFill>
                      <a:srgbClr val="FF99FF"/>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99FF"/>
                    </a:solidFill>
                  </a:tcPr>
                </a:tc>
                <a:extLst>
                  <a:ext uri="{0D108BD9-81ED-4DB2-BD59-A6C34878D82A}">
                    <a16:rowId xmlns:a16="http://schemas.microsoft.com/office/drawing/2014/main" val="10009"/>
                  </a:ext>
                </a:extLst>
              </a:tr>
              <a:tr h="228600">
                <a:tc>
                  <a:txBody>
                    <a:bodyPr/>
                    <a:lstStyle/>
                    <a:p>
                      <a:pPr algn="ctr" fontAlgn="ctr"/>
                      <a:r>
                        <a:rPr lang="cs-CZ" sz="1200" b="1" i="0" u="none" strike="noStrike">
                          <a:solidFill>
                            <a:srgbClr val="000000"/>
                          </a:solidFill>
                          <a:latin typeface="Arial"/>
                        </a:rPr>
                        <a:t>10.</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FK Peruc</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Calibri"/>
                        </a:rPr>
                        <a:t>0:27</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latin typeface="Arial"/>
                        </a:rPr>
                        <a:t>0</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10"/>
                  </a:ext>
                </a:extLst>
              </a:tr>
            </a:tbl>
          </a:graphicData>
        </a:graphic>
      </p:graphicFrame>
      <p:graphicFrame>
        <p:nvGraphicFramePr>
          <p:cNvPr id="13" name="Tabulka 12"/>
          <p:cNvGraphicFramePr>
            <a:graphicFrameLocks noGrp="1"/>
          </p:cNvGraphicFramePr>
          <p:nvPr/>
        </p:nvGraphicFramePr>
        <p:xfrm>
          <a:off x="5431532" y="3259460"/>
          <a:ext cx="4608513" cy="2858135"/>
        </p:xfrm>
        <a:graphic>
          <a:graphicData uri="http://schemas.openxmlformats.org/drawingml/2006/table">
            <a:tbl>
              <a:tblPr/>
              <a:tblGrid>
                <a:gridCol w="831835">
                  <a:extLst>
                    <a:ext uri="{9D8B030D-6E8A-4147-A177-3AD203B41FA5}">
                      <a16:colId xmlns:a16="http://schemas.microsoft.com/office/drawing/2014/main" val="20000"/>
                    </a:ext>
                  </a:extLst>
                </a:gridCol>
                <a:gridCol w="2840864">
                  <a:extLst>
                    <a:ext uri="{9D8B030D-6E8A-4147-A177-3AD203B41FA5}">
                      <a16:colId xmlns:a16="http://schemas.microsoft.com/office/drawing/2014/main" val="20001"/>
                    </a:ext>
                  </a:extLst>
                </a:gridCol>
                <a:gridCol w="935814">
                  <a:extLst>
                    <a:ext uri="{9D8B030D-6E8A-4147-A177-3AD203B41FA5}">
                      <a16:colId xmlns:a16="http://schemas.microsoft.com/office/drawing/2014/main" val="20002"/>
                    </a:ext>
                  </a:extLst>
                </a:gridCol>
              </a:tblGrid>
              <a:tr h="447675">
                <a:tc gridSpan="3">
                  <a:txBody>
                    <a:bodyPr/>
                    <a:lstStyle/>
                    <a:p>
                      <a:pPr algn="ctr" fontAlgn="ctr"/>
                      <a:r>
                        <a:rPr lang="cs-CZ" sz="2200" b="1" i="0" u="none" strike="noStrike" dirty="0">
                          <a:solidFill>
                            <a:srgbClr val="000000"/>
                          </a:solidFill>
                          <a:latin typeface="Narkisim"/>
                        </a:rPr>
                        <a:t>Dosavadní výsledky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80975">
                <a:tc gridSpan="3">
                  <a:txBody>
                    <a:bodyPr/>
                    <a:lstStyle/>
                    <a:p>
                      <a:pPr algn="ctr" fontAlgn="ctr"/>
                      <a:r>
                        <a:rPr lang="cs-CZ" sz="1200" b="1" i="0" u="none" strike="noStrike" dirty="0">
                          <a:solidFill>
                            <a:srgbClr val="000000"/>
                          </a:solidFill>
                          <a:latin typeface="Narkisim"/>
                        </a:rPr>
                        <a:t>9.kolo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1"/>
                  </a:ext>
                </a:extLst>
              </a:tr>
              <a:tr h="202565">
                <a:tc>
                  <a:txBody>
                    <a:bodyPr/>
                    <a:lstStyle/>
                    <a:p>
                      <a:pPr algn="ctr" fontAlgn="ctr"/>
                      <a:r>
                        <a:rPr lang="cs-CZ" sz="1200" b="1" i="0" u="none" strike="noStrike">
                          <a:solidFill>
                            <a:srgbClr val="000000"/>
                          </a:solidFill>
                          <a:latin typeface="Narkisim"/>
                        </a:rPr>
                        <a:t>30.8.2014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Narkisim"/>
                        </a:rPr>
                        <a:t>Litoměřice B - Terezín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Narkisim"/>
                        </a:rPr>
                        <a:t>12:1(2:0)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02565">
                <a:tc>
                  <a:txBody>
                    <a:bodyPr/>
                    <a:lstStyle/>
                    <a:p>
                      <a:pPr algn="ctr" fontAlgn="ctr"/>
                      <a:r>
                        <a:rPr lang="cs-CZ" sz="1200" b="1" i="0" u="none" strike="noStrike">
                          <a:solidFill>
                            <a:srgbClr val="000000"/>
                          </a:solidFill>
                          <a:latin typeface="Narkisim"/>
                        </a:rPr>
                        <a:t>30.8.2014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Narkisim"/>
                        </a:rPr>
                        <a:t>Libochovice - Zahořany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Narkisim"/>
                        </a:rPr>
                        <a:t>15:1(8:1)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02565">
                <a:tc>
                  <a:txBody>
                    <a:bodyPr/>
                    <a:lstStyle/>
                    <a:p>
                      <a:pPr algn="ctr" fontAlgn="ctr"/>
                      <a:r>
                        <a:rPr lang="cs-CZ" sz="1200" b="1" i="0" u="none" strike="noStrike">
                          <a:solidFill>
                            <a:srgbClr val="000000"/>
                          </a:solidFill>
                          <a:latin typeface="Narkisim"/>
                        </a:rPr>
                        <a:t>30.8.2014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Narkisim"/>
                        </a:rPr>
                        <a:t>Pokratice - Peruc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Narkisim"/>
                        </a:rPr>
                        <a:t>20:0(10:0)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02565">
                <a:tc>
                  <a:txBody>
                    <a:bodyPr/>
                    <a:lstStyle/>
                    <a:p>
                      <a:pPr algn="ctr" fontAlgn="ctr"/>
                      <a:r>
                        <a:rPr lang="cs-CZ" sz="1200" b="1" i="0" u="none" strike="noStrike">
                          <a:solidFill>
                            <a:srgbClr val="000000"/>
                          </a:solidFill>
                          <a:latin typeface="Narkisim"/>
                        </a:rPr>
                        <a:t>31.8.2014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Narkisim"/>
                        </a:rPr>
                        <a:t>Štětí B - Žitenice/Lovosice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Narkisim"/>
                        </a:rPr>
                        <a:t>1:2(1:1)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02565">
                <a:tc>
                  <a:txBody>
                    <a:bodyPr/>
                    <a:lstStyle/>
                    <a:p>
                      <a:pPr algn="ctr" fontAlgn="ctr"/>
                      <a:r>
                        <a:rPr lang="cs-CZ" sz="1200" b="1" i="0" u="none" strike="noStrike">
                          <a:solidFill>
                            <a:srgbClr val="000000"/>
                          </a:solidFill>
                          <a:latin typeface="Narkisim"/>
                        </a:rPr>
                        <a:t>31.8.2014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Narkisim"/>
                        </a:rPr>
                        <a:t>Budyně - Malé Žernoseky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Narkisim"/>
                        </a:rPr>
                        <a:t>0:15(0:8)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190500">
                <a:tc gridSpan="3">
                  <a:txBody>
                    <a:bodyPr/>
                    <a:lstStyle/>
                    <a:p>
                      <a:pPr algn="ctr" fontAlgn="ctr"/>
                      <a:r>
                        <a:rPr lang="cs-CZ" sz="1200" b="1" i="0" u="none" strike="noStrike">
                          <a:solidFill>
                            <a:srgbClr val="000000"/>
                          </a:solidFill>
                          <a:latin typeface="Narkisim"/>
                        </a:rPr>
                        <a:t>1.kolo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7"/>
                  </a:ext>
                </a:extLst>
              </a:tr>
              <a:tr h="202565">
                <a:tc>
                  <a:txBody>
                    <a:bodyPr/>
                    <a:lstStyle/>
                    <a:p>
                      <a:pPr algn="ctr" fontAlgn="ctr"/>
                      <a:r>
                        <a:rPr lang="cs-CZ" sz="1200" b="1" i="0" u="none" strike="noStrike">
                          <a:solidFill>
                            <a:srgbClr val="000000"/>
                          </a:solidFill>
                          <a:latin typeface="Narkisim"/>
                        </a:rPr>
                        <a:t>6.9.2014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Narkisim"/>
                        </a:rPr>
                        <a:t>Peruc - Budyně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Narkisim"/>
                        </a:rPr>
                        <a:t>0:7(0:4)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8"/>
                  </a:ext>
                </a:extLst>
              </a:tr>
              <a:tr h="202565">
                <a:tc>
                  <a:txBody>
                    <a:bodyPr/>
                    <a:lstStyle/>
                    <a:p>
                      <a:pPr algn="ctr" fontAlgn="ctr"/>
                      <a:r>
                        <a:rPr lang="cs-CZ" sz="1200" b="1" i="0" u="none" strike="noStrike">
                          <a:solidFill>
                            <a:srgbClr val="000000"/>
                          </a:solidFill>
                          <a:latin typeface="Narkisim"/>
                        </a:rPr>
                        <a:t>6.9.2014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Narkisim"/>
                        </a:rPr>
                        <a:t>Zahořany - Štětí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Narkisim"/>
                        </a:rPr>
                        <a:t>0:3(0:1)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9"/>
                  </a:ext>
                </a:extLst>
              </a:tr>
              <a:tr h="202565">
                <a:tc>
                  <a:txBody>
                    <a:bodyPr/>
                    <a:lstStyle/>
                    <a:p>
                      <a:pPr algn="ctr" fontAlgn="ctr"/>
                      <a:r>
                        <a:rPr lang="cs-CZ" sz="1200" b="1" i="0" u="none" strike="noStrike">
                          <a:solidFill>
                            <a:srgbClr val="000000"/>
                          </a:solidFill>
                          <a:latin typeface="Narkisim"/>
                        </a:rPr>
                        <a:t>7.9.2014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Narkisim"/>
                        </a:rPr>
                        <a:t>Malé Žernoseky - Terezín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Narkisim"/>
                        </a:rPr>
                        <a:t>6:1(0:0)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10"/>
                  </a:ext>
                </a:extLst>
              </a:tr>
              <a:tr h="202565">
                <a:tc>
                  <a:txBody>
                    <a:bodyPr/>
                    <a:lstStyle/>
                    <a:p>
                      <a:pPr algn="ctr" fontAlgn="ctr"/>
                      <a:r>
                        <a:rPr lang="cs-CZ" sz="1200" b="1" i="0" u="none" strike="noStrike">
                          <a:solidFill>
                            <a:srgbClr val="000000"/>
                          </a:solidFill>
                          <a:latin typeface="Narkisim"/>
                        </a:rPr>
                        <a:t>7.9.2014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Narkisim"/>
                        </a:rPr>
                        <a:t>Žitenice/Lovosice - Pokratice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Narkisim"/>
                        </a:rPr>
                        <a:t>0:4(0:1)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11"/>
                  </a:ext>
                </a:extLst>
              </a:tr>
              <a:tr h="202565">
                <a:tc>
                  <a:txBody>
                    <a:bodyPr/>
                    <a:lstStyle/>
                    <a:p>
                      <a:pPr algn="ctr" fontAlgn="ctr"/>
                      <a:r>
                        <a:rPr lang="cs-CZ" sz="1200" b="1" i="0" u="none" strike="noStrike">
                          <a:solidFill>
                            <a:srgbClr val="000000"/>
                          </a:solidFill>
                          <a:latin typeface="Narkisim"/>
                        </a:rPr>
                        <a:t>7.9.2014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Narkisim"/>
                        </a:rPr>
                        <a:t>Litoměřice B - Libochovice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dirty="0">
                          <a:solidFill>
                            <a:srgbClr val="000000"/>
                          </a:solidFill>
                          <a:latin typeface="Narkisim"/>
                        </a:rPr>
                        <a:t>2:1(1:0)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12"/>
                  </a:ext>
                </a:extLst>
              </a:tr>
            </a:tbl>
          </a:graphicData>
        </a:graphic>
      </p:graphicFrame>
      <p:pic>
        <p:nvPicPr>
          <p:cNvPr id="2" name="Picture 74"/>
          <p:cNvPicPr>
            <a:picLocks noChangeAspect="1" noChangeArrowheads="1"/>
          </p:cNvPicPr>
          <p:nvPr/>
        </p:nvPicPr>
        <p:blipFill>
          <a:blip r:embed="rId3" cstate="print"/>
          <a:srcRect/>
          <a:stretch>
            <a:fillRect/>
          </a:stretch>
        </p:blipFill>
        <p:spPr bwMode="auto">
          <a:xfrm>
            <a:off x="6367637" y="6283796"/>
            <a:ext cx="1685306" cy="828000"/>
          </a:xfrm>
          <a:prstGeom prst="rect">
            <a:avLst/>
          </a:prstGeom>
          <a:noFill/>
          <a:ln w="9525">
            <a:noFill/>
            <a:miter lim="800000"/>
            <a:headEnd/>
            <a:tailEnd/>
          </a:ln>
        </p:spPr>
      </p:pic>
      <p:pic>
        <p:nvPicPr>
          <p:cNvPr id="3074" name="Picture 29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5" name="Picture 29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6" name="Picture 28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7" name="Picture 28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8" name="Picture 28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9" name="Picture 28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0" name="Picture 79"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1" name="Picture 78"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2" name="Picture 77"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3" name="Picture 76"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4" name="Picture 75"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5" name="Picture 74"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6" name="Picture 73"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7" name="Picture 72"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8" name="Picture 71"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9" name="Picture 70"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0" name="Picture 69"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1" name="Picture 68"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2" name="Picture 67"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3" name="Picture 66"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4" name="Picture 65"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5" name="Picture 64"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6" name="Picture 63"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7" name="Picture 62"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8" name="Picture 3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9" name="Picture 2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0" name="Picture 2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1" name="Picture 27"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2" name="Picture 8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3" name="Picture 8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4" name="Picture 8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5" name="Picture 86"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6" name="Picture 85"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7" name="Picture 84"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8" name="Picture 83"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9" name="Picture 82"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0" name="Picture 81"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1" name="Picture 80"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2" name="Picture 40"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3" name="Picture 4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4" name="Picture 4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5" name="Picture 4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6" name="Picture 44"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7" name="Picture 45"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8" name="Picture 4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9" name="Picture 4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0" name="Picture 4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1" name="Picture 49"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2" name="Picture 50"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3" name="Picture 51"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4" name="Picture 52"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5" name="Picture 5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6" name="Picture 54"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7" name="Picture 55"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8" name="Picture 56"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9" name="Picture 57"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0" name="Picture 5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1" name="Picture 59"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2" name="Picture 60"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3" name="Picture 61"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4" name="Picture 62"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5" name="Picture 63"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6" name="Picture 64"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7" name="Picture 65"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8" name="Picture 6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9" name="Picture 61"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0" name="Picture 60"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1" name="Picture 59"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2" name="Picture 58"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3" name="Picture 57"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4" name="Picture 56"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5" name="Picture 55"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88413" y="7239000"/>
            <a:ext cx="115093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6" name="Obdélník 5"/>
          <p:cNvSpPr/>
          <p:nvPr/>
        </p:nvSpPr>
        <p:spPr>
          <a:xfrm>
            <a:off x="5647556" y="163116"/>
            <a:ext cx="4464496" cy="1077218"/>
          </a:xfrm>
          <a:prstGeom prst="rect">
            <a:avLst/>
          </a:prstGeom>
          <a:blipFill dpi="0" rotWithShape="1">
            <a:blip r:embed="rId3" cstate="print">
              <a:alphaModFix amt="51000"/>
            </a:blip>
            <a:srcRect/>
            <a:stretch>
              <a:fillRect/>
            </a:stretch>
          </a:blipFill>
        </p:spPr>
        <p:txBody>
          <a:bodyPr wrap="square" lIns="91440" tIns="45720" rIns="91440" bIns="45720">
            <a:spAutoFit/>
          </a:bodyPr>
          <a:lstStyle/>
          <a:p>
            <a:pPr algn="ctr"/>
            <a:r>
              <a:rPr lang="cs-CZ" sz="3200" b="1" cap="none" spc="0" dirty="0" smtClean="0">
                <a:ln w="28575" cmpd="sng">
                  <a:solidFill>
                    <a:schemeClr val="accent1">
                      <a:lumMod val="50000"/>
                    </a:schemeClr>
                  </a:solidFill>
                  <a:prstDash val="solid"/>
                </a:ln>
                <a:solidFill>
                  <a:srgbClr val="FF3399"/>
                </a:solidFill>
                <a:effectLst/>
              </a:rPr>
              <a:t>Dosavadní zápasy </a:t>
            </a:r>
          </a:p>
          <a:p>
            <a:pPr algn="ctr"/>
            <a:r>
              <a:rPr lang="cs-CZ" sz="3200" b="1" cap="none" spc="0" dirty="0" smtClean="0">
                <a:ln w="28575" cmpd="sng">
                  <a:solidFill>
                    <a:schemeClr val="accent1">
                      <a:lumMod val="50000"/>
                    </a:schemeClr>
                  </a:solidFill>
                  <a:prstDash val="solid"/>
                </a:ln>
                <a:solidFill>
                  <a:srgbClr val="FF3399"/>
                </a:solidFill>
                <a:effectLst/>
              </a:rPr>
              <a:t>Děčína a </a:t>
            </a:r>
            <a:r>
              <a:rPr lang="cs-CZ" sz="3200" b="1" cap="none" spc="0" dirty="0" err="1" smtClean="0">
                <a:ln w="28575" cmpd="sng">
                  <a:solidFill>
                    <a:schemeClr val="accent1">
                      <a:lumMod val="50000"/>
                    </a:schemeClr>
                  </a:solidFill>
                  <a:prstDash val="solid"/>
                </a:ln>
                <a:solidFill>
                  <a:srgbClr val="FF3399"/>
                </a:solidFill>
                <a:effectLst/>
              </a:rPr>
              <a:t>Štětí</a:t>
            </a:r>
            <a:endParaRPr lang="cs-CZ" sz="4800" b="1" cap="none" spc="0" dirty="0">
              <a:ln w="28575" cmpd="sng">
                <a:solidFill>
                  <a:schemeClr val="accent1">
                    <a:lumMod val="50000"/>
                  </a:schemeClr>
                </a:solidFill>
                <a:prstDash val="solid"/>
              </a:ln>
              <a:solidFill>
                <a:srgbClr val="FF3399"/>
              </a:solidFill>
              <a:effectLst/>
            </a:endParaRPr>
          </a:p>
        </p:txBody>
      </p:sp>
      <p:graphicFrame>
        <p:nvGraphicFramePr>
          <p:cNvPr id="8" name="Tabulka 7"/>
          <p:cNvGraphicFramePr>
            <a:graphicFrameLocks noGrp="1"/>
          </p:cNvGraphicFramePr>
          <p:nvPr/>
        </p:nvGraphicFramePr>
        <p:xfrm>
          <a:off x="5647556" y="1387253"/>
          <a:ext cx="4441180" cy="3263915"/>
        </p:xfrm>
        <a:graphic>
          <a:graphicData uri="http://schemas.openxmlformats.org/drawingml/2006/table">
            <a:tbl>
              <a:tblPr/>
              <a:tblGrid>
                <a:gridCol w="1045875">
                  <a:extLst>
                    <a:ext uri="{9D8B030D-6E8A-4147-A177-3AD203B41FA5}">
                      <a16:colId xmlns:a16="http://schemas.microsoft.com/office/drawing/2014/main" val="20000"/>
                    </a:ext>
                  </a:extLst>
                </a:gridCol>
                <a:gridCol w="1394500">
                  <a:extLst>
                    <a:ext uri="{9D8B030D-6E8A-4147-A177-3AD203B41FA5}">
                      <a16:colId xmlns:a16="http://schemas.microsoft.com/office/drawing/2014/main" val="20001"/>
                    </a:ext>
                  </a:extLst>
                </a:gridCol>
                <a:gridCol w="1121664">
                  <a:extLst>
                    <a:ext uri="{9D8B030D-6E8A-4147-A177-3AD203B41FA5}">
                      <a16:colId xmlns:a16="http://schemas.microsoft.com/office/drawing/2014/main" val="20002"/>
                    </a:ext>
                  </a:extLst>
                </a:gridCol>
                <a:gridCol w="879141">
                  <a:extLst>
                    <a:ext uri="{9D8B030D-6E8A-4147-A177-3AD203B41FA5}">
                      <a16:colId xmlns:a16="http://schemas.microsoft.com/office/drawing/2014/main" val="20003"/>
                    </a:ext>
                  </a:extLst>
                </a:gridCol>
              </a:tblGrid>
              <a:tr h="248383">
                <a:tc gridSpan="4">
                  <a:txBody>
                    <a:bodyPr/>
                    <a:lstStyle/>
                    <a:p>
                      <a:pPr algn="ctr" fontAlgn="ctr"/>
                      <a:r>
                        <a:rPr lang="cs-CZ" sz="1600" b="1" i="0" u="none" strike="noStrike" dirty="0">
                          <a:solidFill>
                            <a:srgbClr val="FF0000"/>
                          </a:solidFill>
                          <a:latin typeface="FrankRuehl"/>
                        </a:rPr>
                        <a:t>3.kolo</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48383">
                <a:tc>
                  <a:txBody>
                    <a:bodyPr/>
                    <a:lstStyle/>
                    <a:p>
                      <a:pPr algn="ctr" fontAlgn="ctr"/>
                      <a:r>
                        <a:rPr lang="cs-CZ" sz="1400" b="1" i="0" u="none" strike="noStrike">
                          <a:solidFill>
                            <a:srgbClr val="FF0000"/>
                          </a:solidFill>
                          <a:latin typeface="FrankRuehl"/>
                        </a:rPr>
                        <a:t>Rumburk</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FF0000"/>
                          </a:solidFill>
                          <a:latin typeface="FrankRuehl"/>
                        </a:rPr>
                        <a:t>Jun.Děčín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FF0000"/>
                          </a:solidFill>
                          <a:latin typeface="FrankRuehl"/>
                        </a:rPr>
                        <a:t>4:3</a:t>
                      </a:r>
                      <a:r>
                        <a:rPr lang="cs-CZ" sz="1400" b="0" i="0" u="none" strike="noStrike">
                          <a:solidFill>
                            <a:srgbClr val="FF0000"/>
                          </a:solidFill>
                          <a:latin typeface="FrankRuehl"/>
                        </a:rPr>
                        <a:t> </a:t>
                      </a:r>
                      <a:r>
                        <a:rPr lang="cs-CZ" sz="1400" b="1" i="0" u="none" strike="noStrike">
                          <a:solidFill>
                            <a:srgbClr val="FF0000"/>
                          </a:solidFill>
                          <a:latin typeface="FrankRuehl"/>
                        </a:rPr>
                        <a:t>(2:0)   PK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FF0000"/>
                          </a:solidFill>
                          <a:latin typeface="FrankRuehl"/>
                        </a:rPr>
                        <a:t>90</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248383">
                <a:tc gridSpan="4">
                  <a:txBody>
                    <a:bodyPr/>
                    <a:lstStyle/>
                    <a:p>
                      <a:pPr algn="ctr" fontAlgn="ctr"/>
                      <a:r>
                        <a:rPr lang="cs-CZ" sz="1400" b="1" i="0" u="none" strike="noStrike">
                          <a:solidFill>
                            <a:srgbClr val="FF0000"/>
                          </a:solidFill>
                          <a:latin typeface="FrankRuehl"/>
                        </a:rPr>
                        <a:t>4.kolo</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2"/>
                  </a:ext>
                </a:extLst>
              </a:tr>
              <a:tr h="248383">
                <a:tc>
                  <a:txBody>
                    <a:bodyPr/>
                    <a:lstStyle/>
                    <a:p>
                      <a:pPr algn="ctr" fontAlgn="ctr"/>
                      <a:r>
                        <a:rPr lang="cs-CZ" sz="1400" b="1" i="0" u="none" strike="noStrike">
                          <a:solidFill>
                            <a:srgbClr val="FF0000"/>
                          </a:solidFill>
                          <a:latin typeface="FrankRuehl"/>
                        </a:rPr>
                        <a:t>Hrobce</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FF0000"/>
                          </a:solidFill>
                          <a:latin typeface="FrankRuehl"/>
                        </a:rPr>
                        <a:t>Jun.Děčín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FF0000"/>
                          </a:solidFill>
                          <a:latin typeface="FrankRuehl"/>
                        </a:rPr>
                        <a:t>7:1</a:t>
                      </a:r>
                      <a:r>
                        <a:rPr lang="cs-CZ" sz="1400" b="0" i="0" u="none" strike="noStrike">
                          <a:solidFill>
                            <a:srgbClr val="FF0000"/>
                          </a:solidFill>
                          <a:latin typeface="FrankRuehl"/>
                        </a:rPr>
                        <a:t> </a:t>
                      </a:r>
                      <a:r>
                        <a:rPr lang="cs-CZ" sz="1400" b="1" i="0" u="none" strike="noStrike">
                          <a:solidFill>
                            <a:srgbClr val="FF0000"/>
                          </a:solidFill>
                          <a:latin typeface="FrankRuehl"/>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FF0000"/>
                          </a:solidFill>
                          <a:latin typeface="FrankRuehl"/>
                        </a:rPr>
                        <a:t>80</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48383">
                <a:tc gridSpan="4">
                  <a:txBody>
                    <a:bodyPr/>
                    <a:lstStyle/>
                    <a:p>
                      <a:pPr algn="ctr" fontAlgn="ctr"/>
                      <a:r>
                        <a:rPr lang="cs-CZ" sz="1600" b="1" i="0" u="none" strike="noStrike">
                          <a:solidFill>
                            <a:srgbClr val="FF0000"/>
                          </a:solidFill>
                          <a:latin typeface="FrankRuehl"/>
                        </a:rPr>
                        <a:t>5.kolo</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4"/>
                  </a:ext>
                </a:extLst>
              </a:tr>
              <a:tr h="248383">
                <a:tc>
                  <a:txBody>
                    <a:bodyPr/>
                    <a:lstStyle/>
                    <a:p>
                      <a:pPr algn="ctr" fontAlgn="ctr"/>
                      <a:r>
                        <a:rPr lang="cs-CZ" sz="1400" b="1" i="0" u="none" strike="noStrike">
                          <a:solidFill>
                            <a:srgbClr val="FF0000"/>
                          </a:solidFill>
                          <a:latin typeface="FrankRuehl"/>
                        </a:rPr>
                        <a:t>Jun.Děčín</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FF0000"/>
                          </a:solidFill>
                          <a:latin typeface="FrankRuehl"/>
                        </a:rPr>
                        <a:t>Blšany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FF0000"/>
                          </a:solidFill>
                          <a:latin typeface="FrankRuehl"/>
                        </a:rPr>
                        <a:t>7:2</a:t>
                      </a:r>
                      <a:r>
                        <a:rPr lang="cs-CZ" sz="1400" b="0" i="0" u="none" strike="noStrike">
                          <a:solidFill>
                            <a:srgbClr val="FF0000"/>
                          </a:solidFill>
                          <a:latin typeface="FrankRuehl"/>
                        </a:rPr>
                        <a:t> </a:t>
                      </a:r>
                      <a:r>
                        <a:rPr lang="cs-CZ" sz="1400" b="1" i="0" u="none" strike="noStrike">
                          <a:solidFill>
                            <a:srgbClr val="FF0000"/>
                          </a:solidFill>
                          <a:latin typeface="FrankRuehl"/>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FF0000"/>
                          </a:solidFill>
                          <a:latin typeface="FrankRuehl"/>
                        </a:rPr>
                        <a:t>200</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27929">
                <a:tc>
                  <a:txBody>
                    <a:bodyPr/>
                    <a:lstStyle/>
                    <a:p>
                      <a:pPr algn="ctr" fontAlgn="ctr"/>
                      <a:r>
                        <a:rPr lang="cs-CZ" sz="1100" b="0" i="0" u="none" strike="noStrike">
                          <a:solidFill>
                            <a:srgbClr val="000000"/>
                          </a:solidFill>
                          <a:latin typeface="FrankRuehl"/>
                        </a:rPr>
                        <a:t> </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algn="ctr" fontAlgn="ctr"/>
                      <a:r>
                        <a:rPr lang="cs-CZ" sz="1100" b="0" i="0" u="none" strike="noStrike">
                          <a:solidFill>
                            <a:srgbClr val="000000"/>
                          </a:solidFill>
                          <a:latin typeface="FrankRueh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algn="ctr" fontAlgn="ctr"/>
                      <a:r>
                        <a:rPr lang="cs-CZ" sz="1100" b="0" i="0" u="none" strike="noStrike">
                          <a:solidFill>
                            <a:srgbClr val="000000"/>
                          </a:solidFill>
                          <a:latin typeface="FrankRueh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algn="ctr" fontAlgn="ctr"/>
                      <a:r>
                        <a:rPr lang="cs-CZ" sz="1100" b="0" i="0" u="none" strike="noStrike">
                          <a:solidFill>
                            <a:srgbClr val="000000"/>
                          </a:solidFill>
                          <a:latin typeface="FrankRuehl"/>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extLst>
                  <a:ext uri="{0D108BD9-81ED-4DB2-BD59-A6C34878D82A}">
                    <a16:rowId xmlns:a16="http://schemas.microsoft.com/office/drawing/2014/main" val="10006"/>
                  </a:ext>
                </a:extLst>
              </a:tr>
              <a:tr h="248383">
                <a:tc gridSpan="4">
                  <a:txBody>
                    <a:bodyPr/>
                    <a:lstStyle/>
                    <a:p>
                      <a:pPr algn="ctr" fontAlgn="ctr"/>
                      <a:r>
                        <a:rPr lang="cs-CZ" sz="1600" b="1" i="0" u="none" strike="noStrike">
                          <a:solidFill>
                            <a:srgbClr val="0033CC"/>
                          </a:solidFill>
                          <a:latin typeface="FrankRuehl"/>
                        </a:rPr>
                        <a:t>3.kolo</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7"/>
                  </a:ext>
                </a:extLst>
              </a:tr>
              <a:tr h="248383">
                <a:tc>
                  <a:txBody>
                    <a:bodyPr/>
                    <a:lstStyle/>
                    <a:p>
                      <a:pPr algn="ctr" fontAlgn="ctr"/>
                      <a:r>
                        <a:rPr lang="cs-CZ" sz="1400" b="1" i="0" u="none" strike="noStrike">
                          <a:solidFill>
                            <a:srgbClr val="0033CC"/>
                          </a:solidFill>
                          <a:latin typeface="FrankRuehl"/>
                        </a:rPr>
                        <a:t>Modrá</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1" i="0" u="none" strike="noStrike">
                          <a:solidFill>
                            <a:srgbClr val="0033CC"/>
                          </a:solidFill>
                          <a:latin typeface="FrankRuehl"/>
                        </a:rPr>
                        <a:t>Štětí</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1" i="0" u="none" strike="noStrike">
                          <a:solidFill>
                            <a:srgbClr val="0033CC"/>
                          </a:solidFill>
                          <a:latin typeface="FrankRuehl"/>
                        </a:rPr>
                        <a:t>3:2</a:t>
                      </a:r>
                      <a:r>
                        <a:rPr lang="cs-CZ" sz="1400" b="0" i="0" u="none" strike="noStrike">
                          <a:solidFill>
                            <a:srgbClr val="0033CC"/>
                          </a:solidFill>
                          <a:latin typeface="FrankRuehl"/>
                        </a:rPr>
                        <a:t> (0:0)</a:t>
                      </a:r>
                      <a:endParaRPr lang="cs-CZ" sz="1400" b="1" i="0" u="none" strike="noStrike">
                        <a:solidFill>
                          <a:srgbClr val="0033CC"/>
                        </a:solidFill>
                        <a:latin typeface="FrankRueh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1" i="0" u="none" strike="noStrike">
                          <a:solidFill>
                            <a:srgbClr val="0033CC"/>
                          </a:solidFill>
                          <a:latin typeface="FrankRuehl"/>
                        </a:rPr>
                        <a:t>120</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8"/>
                  </a:ext>
                </a:extLst>
              </a:tr>
              <a:tr h="248383">
                <a:tc gridSpan="4">
                  <a:txBody>
                    <a:bodyPr/>
                    <a:lstStyle/>
                    <a:p>
                      <a:pPr algn="ctr" fontAlgn="ctr"/>
                      <a:r>
                        <a:rPr lang="cs-CZ" sz="1600" b="1" i="0" u="none" strike="noStrike">
                          <a:solidFill>
                            <a:srgbClr val="0033CC"/>
                          </a:solidFill>
                          <a:latin typeface="FrankRuehl"/>
                        </a:rPr>
                        <a:t>4.kolo</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9"/>
                  </a:ext>
                </a:extLst>
              </a:tr>
              <a:tr h="248383">
                <a:tc>
                  <a:txBody>
                    <a:bodyPr/>
                    <a:lstStyle/>
                    <a:p>
                      <a:pPr algn="ctr" fontAlgn="ctr"/>
                      <a:r>
                        <a:rPr lang="cs-CZ" sz="1400" b="1" i="0" u="none" strike="noStrike">
                          <a:solidFill>
                            <a:srgbClr val="0033CC"/>
                          </a:solidFill>
                          <a:latin typeface="FrankRuehl"/>
                        </a:rPr>
                        <a:t>Štětí</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1" i="0" u="none" strike="noStrike">
                          <a:solidFill>
                            <a:srgbClr val="0033CC"/>
                          </a:solidFill>
                          <a:latin typeface="FrankRuehl"/>
                        </a:rPr>
                        <a:t>Vilémov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1" i="0" u="none" strike="noStrike">
                          <a:solidFill>
                            <a:srgbClr val="0033CC"/>
                          </a:solidFill>
                          <a:latin typeface="FrankRuehl"/>
                        </a:rPr>
                        <a:t>3:2</a:t>
                      </a:r>
                      <a:r>
                        <a:rPr lang="cs-CZ" sz="1400" b="0" i="0" u="none" strike="noStrike">
                          <a:solidFill>
                            <a:srgbClr val="0033CC"/>
                          </a:solidFill>
                          <a:latin typeface="FrankRuehl"/>
                        </a:rPr>
                        <a:t> (2:0)</a:t>
                      </a:r>
                      <a:endParaRPr lang="cs-CZ" sz="1400" b="1" i="0" u="none" strike="noStrike">
                        <a:solidFill>
                          <a:srgbClr val="0033CC"/>
                        </a:solidFill>
                        <a:latin typeface="FrankRueh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1" i="0" u="none" strike="noStrike">
                          <a:solidFill>
                            <a:srgbClr val="0033CC"/>
                          </a:solidFill>
                          <a:latin typeface="FrankRuehl"/>
                        </a:rPr>
                        <a:t>150</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10"/>
                  </a:ext>
                </a:extLst>
              </a:tr>
              <a:tr h="259759">
                <a:tc gridSpan="4">
                  <a:txBody>
                    <a:bodyPr/>
                    <a:lstStyle/>
                    <a:p>
                      <a:pPr algn="ctr" fontAlgn="ctr"/>
                      <a:r>
                        <a:rPr lang="cs-CZ" sz="1800" b="1" i="0" u="none" strike="noStrike">
                          <a:solidFill>
                            <a:srgbClr val="0033CC"/>
                          </a:solidFill>
                          <a:latin typeface="FrankRuehl"/>
                        </a:rPr>
                        <a:t>5.kolo</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11"/>
                  </a:ext>
                </a:extLst>
              </a:tr>
              <a:tr h="248383">
                <a:tc>
                  <a:txBody>
                    <a:bodyPr/>
                    <a:lstStyle/>
                    <a:p>
                      <a:pPr algn="ctr" fontAlgn="ctr"/>
                      <a:r>
                        <a:rPr lang="cs-CZ" sz="1400" b="1" i="0" u="none" strike="noStrike" dirty="0">
                          <a:solidFill>
                            <a:srgbClr val="0033CC"/>
                          </a:solidFill>
                          <a:latin typeface="FrankRuehl"/>
                        </a:rPr>
                        <a:t>Rumburk</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1" i="0" u="none" strike="noStrike" dirty="0" err="1">
                          <a:solidFill>
                            <a:srgbClr val="0033CC"/>
                          </a:solidFill>
                          <a:latin typeface="FrankRuehl"/>
                        </a:rPr>
                        <a:t>Štětí</a:t>
                      </a:r>
                      <a:endParaRPr lang="cs-CZ" sz="1400" b="1" i="0" u="none" strike="noStrike" dirty="0">
                        <a:solidFill>
                          <a:srgbClr val="0033CC"/>
                        </a:solidFill>
                        <a:latin typeface="FrankRueh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1" i="0" u="none" strike="noStrike">
                          <a:solidFill>
                            <a:srgbClr val="0033CC"/>
                          </a:solidFill>
                          <a:latin typeface="FrankRuehl"/>
                        </a:rPr>
                        <a:t>3:2</a:t>
                      </a:r>
                      <a:r>
                        <a:rPr lang="cs-CZ" sz="1400" b="0" i="0" u="none" strike="noStrike">
                          <a:solidFill>
                            <a:srgbClr val="0033CC"/>
                          </a:solidFill>
                          <a:latin typeface="FrankRuehl"/>
                        </a:rPr>
                        <a:t> (0:1)</a:t>
                      </a:r>
                      <a:endParaRPr lang="cs-CZ" sz="1400" b="1" i="0" u="none" strike="noStrike">
                        <a:solidFill>
                          <a:srgbClr val="0033CC"/>
                        </a:solidFill>
                        <a:latin typeface="FrankRueh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1" i="0" u="none" strike="noStrike" dirty="0">
                          <a:solidFill>
                            <a:srgbClr val="0033CC"/>
                          </a:solidFill>
                          <a:latin typeface="FrankRuehl"/>
                        </a:rPr>
                        <a:t>70</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12"/>
                  </a:ext>
                </a:extLst>
              </a:tr>
            </a:tbl>
          </a:graphicData>
        </a:graphic>
      </p:graphicFrame>
      <p:sp>
        <p:nvSpPr>
          <p:cNvPr id="9" name="TextovéPole 8"/>
          <p:cNvSpPr txBox="1"/>
          <p:nvPr/>
        </p:nvSpPr>
        <p:spPr>
          <a:xfrm>
            <a:off x="5575548" y="5453896"/>
            <a:ext cx="4536504" cy="1785104"/>
          </a:xfrm>
          <a:prstGeom prst="rect">
            <a:avLst/>
          </a:prstGeom>
          <a:noFill/>
        </p:spPr>
        <p:txBody>
          <a:bodyPr wrap="square" rtlCol="0">
            <a:spAutoFit/>
          </a:bodyPr>
          <a:lstStyle/>
          <a:p>
            <a:r>
              <a:rPr lang="cs-CZ" sz="1800" b="0" u="sng" dirty="0" smtClean="0">
                <a:latin typeface="Arial Black" pitchFamily="34" charset="0"/>
                <a:cs typeface="Arial" pitchFamily="34" charset="0"/>
              </a:rPr>
              <a:t>Střelci Děčína</a:t>
            </a:r>
          </a:p>
          <a:p>
            <a:r>
              <a:rPr lang="cs-CZ" sz="1400" b="0" dirty="0" smtClean="0">
                <a:latin typeface="Arial Black" pitchFamily="34" charset="0"/>
                <a:cs typeface="Arial" pitchFamily="34" charset="0"/>
              </a:rPr>
              <a:t>Horáček 3, </a:t>
            </a:r>
            <a:r>
              <a:rPr lang="cs-CZ" sz="1400" b="0" dirty="0" err="1" smtClean="0">
                <a:latin typeface="Arial Black" pitchFamily="34" charset="0"/>
                <a:cs typeface="Arial" pitchFamily="34" charset="0"/>
              </a:rPr>
              <a:t>Murdych</a:t>
            </a:r>
            <a:r>
              <a:rPr lang="cs-CZ" sz="1400" b="0" dirty="0" smtClean="0">
                <a:latin typeface="Arial Black" pitchFamily="34" charset="0"/>
                <a:cs typeface="Arial" pitchFamily="34" charset="0"/>
              </a:rPr>
              <a:t> 2, </a:t>
            </a:r>
            <a:r>
              <a:rPr lang="cs-CZ" sz="1400" b="0" dirty="0" err="1" smtClean="0">
                <a:latin typeface="Arial Black" pitchFamily="34" charset="0"/>
                <a:cs typeface="Arial" pitchFamily="34" charset="0"/>
              </a:rPr>
              <a:t>Gaher</a:t>
            </a:r>
            <a:r>
              <a:rPr lang="cs-CZ" sz="1400" b="0" dirty="0" smtClean="0">
                <a:latin typeface="Arial Black" pitchFamily="34" charset="0"/>
                <a:cs typeface="Arial" pitchFamily="34" charset="0"/>
              </a:rPr>
              <a:t> 2,  </a:t>
            </a:r>
            <a:r>
              <a:rPr lang="cs-CZ" sz="1400" b="0" dirty="0" err="1" smtClean="0">
                <a:latin typeface="Arial Black" pitchFamily="34" charset="0"/>
                <a:cs typeface="Arial" pitchFamily="34" charset="0"/>
              </a:rPr>
              <a:t>Šmalcl</a:t>
            </a:r>
            <a:r>
              <a:rPr lang="cs-CZ" sz="1400" b="0" dirty="0" smtClean="0">
                <a:latin typeface="Arial Black" pitchFamily="34" charset="0"/>
                <a:cs typeface="Arial" pitchFamily="34" charset="0"/>
              </a:rPr>
              <a:t> 1, Michalec 1, </a:t>
            </a:r>
            <a:r>
              <a:rPr lang="cs-CZ" sz="1400" b="0" dirty="0" err="1" smtClean="0">
                <a:latin typeface="Arial Black" pitchFamily="34" charset="0"/>
                <a:cs typeface="Arial" pitchFamily="34" charset="0"/>
              </a:rPr>
              <a:t>Příhonský</a:t>
            </a:r>
            <a:r>
              <a:rPr lang="cs-CZ" sz="1400" b="0" dirty="0" smtClean="0">
                <a:latin typeface="Arial Black" pitchFamily="34" charset="0"/>
                <a:cs typeface="Arial" pitchFamily="34" charset="0"/>
              </a:rPr>
              <a:t> 1,</a:t>
            </a:r>
            <a:r>
              <a:rPr lang="cs-CZ" sz="1400" b="0" dirty="0" err="1" smtClean="0">
                <a:latin typeface="Arial Black" pitchFamily="34" charset="0"/>
                <a:cs typeface="Arial" pitchFamily="34" charset="0"/>
              </a:rPr>
              <a:t>Hadrava</a:t>
            </a:r>
            <a:r>
              <a:rPr lang="cs-CZ" sz="1400" b="0" dirty="0" smtClean="0">
                <a:latin typeface="Arial Black" pitchFamily="34" charset="0"/>
                <a:cs typeface="Arial" pitchFamily="34" charset="0"/>
              </a:rPr>
              <a:t> 1,</a:t>
            </a:r>
          </a:p>
          <a:p>
            <a:r>
              <a:rPr lang="cs-CZ" sz="1400" b="0" dirty="0" smtClean="0">
                <a:latin typeface="Arial Black" pitchFamily="34" charset="0"/>
                <a:cs typeface="Arial" pitchFamily="34" charset="0"/>
              </a:rPr>
              <a:t>Folprecht 1</a:t>
            </a:r>
            <a:r>
              <a:rPr lang="cs-CZ" sz="1800" b="0" dirty="0" smtClean="0">
                <a:latin typeface="Arial Black" pitchFamily="34" charset="0"/>
                <a:cs typeface="Arial" pitchFamily="34" charset="0"/>
              </a:rPr>
              <a:t> </a:t>
            </a:r>
          </a:p>
          <a:p>
            <a:r>
              <a:rPr lang="cs-CZ" sz="1800" b="0" u="sng" dirty="0" smtClean="0">
                <a:latin typeface="Arial Black" pitchFamily="34" charset="0"/>
                <a:cs typeface="Arial" pitchFamily="34" charset="0"/>
              </a:rPr>
              <a:t>Střelci </a:t>
            </a:r>
            <a:r>
              <a:rPr lang="cs-CZ" sz="1800" b="0" u="sng" dirty="0" err="1" smtClean="0">
                <a:latin typeface="Arial Black" pitchFamily="34" charset="0"/>
                <a:cs typeface="Arial" pitchFamily="34" charset="0"/>
              </a:rPr>
              <a:t>Štětí</a:t>
            </a:r>
            <a:r>
              <a:rPr lang="cs-CZ" sz="1800" b="0" dirty="0" smtClean="0">
                <a:latin typeface="Arial Black" pitchFamily="34" charset="0"/>
                <a:cs typeface="Arial" pitchFamily="34" charset="0"/>
              </a:rPr>
              <a:t>:</a:t>
            </a:r>
          </a:p>
          <a:p>
            <a:r>
              <a:rPr lang="cs-CZ" sz="1400" b="0" dirty="0" smtClean="0">
                <a:latin typeface="Arial Black" pitchFamily="34" charset="0"/>
                <a:cs typeface="Arial" pitchFamily="34" charset="0"/>
              </a:rPr>
              <a:t>Stejskal 4, Tichý 1,</a:t>
            </a:r>
          </a:p>
          <a:p>
            <a:r>
              <a:rPr lang="cs-CZ" sz="1400" b="0" dirty="0" smtClean="0">
                <a:latin typeface="Arial Black" pitchFamily="34" charset="0"/>
                <a:cs typeface="Arial" pitchFamily="34" charset="0"/>
              </a:rPr>
              <a:t> </a:t>
            </a:r>
            <a:r>
              <a:rPr lang="cs-CZ" sz="1400" b="0" dirty="0" err="1" smtClean="0">
                <a:latin typeface="Arial Black" pitchFamily="34" charset="0"/>
                <a:cs typeface="Arial" pitchFamily="34" charset="0"/>
              </a:rPr>
              <a:t>Slanička</a:t>
            </a:r>
            <a:r>
              <a:rPr lang="cs-CZ" sz="1400" b="0" dirty="0" smtClean="0">
                <a:latin typeface="Arial Black" pitchFamily="34" charset="0"/>
                <a:cs typeface="Arial" pitchFamily="34" charset="0"/>
              </a:rPr>
              <a:t> 1, </a:t>
            </a:r>
            <a:r>
              <a:rPr lang="cs-CZ" sz="1400" b="0" dirty="0" err="1" smtClean="0">
                <a:latin typeface="Arial Black" pitchFamily="34" charset="0"/>
                <a:cs typeface="Arial" pitchFamily="34" charset="0"/>
              </a:rPr>
              <a:t>Rejman</a:t>
            </a:r>
            <a:r>
              <a:rPr lang="cs-CZ" sz="1400" b="0" dirty="0" smtClean="0">
                <a:latin typeface="Arial Black" pitchFamily="34" charset="0"/>
                <a:cs typeface="Arial" pitchFamily="34" charset="0"/>
              </a:rPr>
              <a:t> 1</a:t>
            </a:r>
            <a:endParaRPr lang="cs-CZ" sz="1050" b="0" dirty="0">
              <a:latin typeface="Arial Black" pitchFamily="34" charset="0"/>
              <a:cs typeface="Arial" pitchFamily="34" charset="0"/>
            </a:endParaRPr>
          </a:p>
        </p:txBody>
      </p:sp>
      <p:pic>
        <p:nvPicPr>
          <p:cNvPr id="4206" name="Picture 110"/>
          <p:cNvPicPr>
            <a:picLocks noChangeAspect="1" noChangeArrowheads="1"/>
          </p:cNvPicPr>
          <p:nvPr/>
        </p:nvPicPr>
        <p:blipFill>
          <a:blip r:embed="rId4" cstate="print"/>
          <a:srcRect/>
          <a:stretch>
            <a:fillRect/>
          </a:stretch>
        </p:blipFill>
        <p:spPr bwMode="auto">
          <a:xfrm>
            <a:off x="8815908" y="6139780"/>
            <a:ext cx="1096144" cy="936129"/>
          </a:xfrm>
          <a:prstGeom prst="rect">
            <a:avLst/>
          </a:prstGeom>
          <a:noFill/>
          <a:ln w="9525">
            <a:noFill/>
            <a:miter lim="800000"/>
            <a:headEnd/>
            <a:tailEnd/>
          </a:ln>
        </p:spPr>
      </p:pic>
      <p:sp>
        <p:nvSpPr>
          <p:cNvPr id="10" name="TextovéPole 9"/>
          <p:cNvSpPr txBox="1"/>
          <p:nvPr/>
        </p:nvSpPr>
        <p:spPr>
          <a:xfrm>
            <a:off x="5647556" y="4843636"/>
            <a:ext cx="4392488" cy="646331"/>
          </a:xfrm>
          <a:prstGeom prst="rect">
            <a:avLst/>
          </a:prstGeom>
          <a:blipFill>
            <a:blip r:embed="rId5" cstate="print"/>
            <a:tile tx="0" ty="0" sx="100000" sy="100000" flip="none" algn="tl"/>
          </a:blipFill>
        </p:spPr>
        <p:txBody>
          <a:bodyPr wrap="square" rtlCol="0">
            <a:spAutoFit/>
          </a:bodyPr>
          <a:lstStyle/>
          <a:p>
            <a:pPr algn="ctr"/>
            <a:r>
              <a:rPr lang="cs-CZ" sz="1800" dirty="0" smtClean="0">
                <a:latin typeface="Calibri" pitchFamily="34" charset="0"/>
              </a:rPr>
              <a:t>Osm střelců má náš dnešní soupeř, my jenom  čtyři.</a:t>
            </a:r>
            <a:endParaRPr lang="cs-CZ" sz="1800" dirty="0">
              <a:latin typeface="Calibri" pitchFamily="34" charset="0"/>
            </a:endParaRPr>
          </a:p>
        </p:txBody>
      </p:sp>
      <p:sp>
        <p:nvSpPr>
          <p:cNvPr id="13" name="TextovéPole 12"/>
          <p:cNvSpPr txBox="1"/>
          <p:nvPr/>
        </p:nvSpPr>
        <p:spPr>
          <a:xfrm>
            <a:off x="246956" y="1243236"/>
            <a:ext cx="4495428" cy="4647426"/>
          </a:xfrm>
          <a:prstGeom prst="rect">
            <a:avLst/>
          </a:prstGeom>
          <a:noFill/>
        </p:spPr>
        <p:txBody>
          <a:bodyPr wrap="square" rtlCol="0">
            <a:spAutoFit/>
          </a:bodyPr>
          <a:lstStyle/>
          <a:p>
            <a:pPr algn="ctr"/>
            <a:r>
              <a:rPr lang="cs-CZ" sz="1600" u="sng" dirty="0" smtClean="0"/>
              <a:t>SK </a:t>
            </a:r>
            <a:r>
              <a:rPr lang="cs-CZ" sz="1600" u="sng" dirty="0" err="1" smtClean="0"/>
              <a:t>Štětí</a:t>
            </a:r>
            <a:r>
              <a:rPr lang="cs-CZ" sz="1600" u="sng" dirty="0" smtClean="0"/>
              <a:t> B – TJ </a:t>
            </a:r>
            <a:r>
              <a:rPr lang="cs-CZ" sz="1600" u="sng" dirty="0" err="1" smtClean="0"/>
              <a:t>Žitenice</a:t>
            </a:r>
            <a:r>
              <a:rPr lang="cs-CZ" sz="1600" u="sng" dirty="0" smtClean="0"/>
              <a:t>/Lovosice</a:t>
            </a:r>
          </a:p>
          <a:p>
            <a:pPr algn="ctr"/>
            <a:r>
              <a:rPr lang="cs-CZ" sz="1600" u="sng" dirty="0" smtClean="0"/>
              <a:t>1:2(1:1)  31.8.2014   okresní přebor</a:t>
            </a:r>
          </a:p>
          <a:p>
            <a:r>
              <a:rPr lang="cs-CZ" sz="1100" b="0" dirty="0" err="1" smtClean="0">
                <a:latin typeface="Arial" pitchFamily="34" charset="0"/>
                <a:cs typeface="Arial" pitchFamily="34" charset="0"/>
              </a:rPr>
              <a:t>Děštivé</a:t>
            </a:r>
            <a:r>
              <a:rPr lang="cs-CZ" sz="1100" b="0" dirty="0" smtClean="0">
                <a:latin typeface="Arial" pitchFamily="34" charset="0"/>
                <a:cs typeface="Arial" pitchFamily="34" charset="0"/>
              </a:rPr>
              <a:t> počasí přivítalo mladší žáky v prvním zápase letošní sezóny.  Hosté ač mužstvo tvořené 2 oddíly, hrajícím soutěž ale pod jednou hlavičkou ,nastoupili o jednoho muže v poli méně. Naše lavička byla podstatně bohatší. Na hře to ale moc znát nebylo. Soupeř pozorně bránil a chyb se v defenzívě nedopouštěl. Zápas se po většinu času odehrával na půlce hostujícího kolektivu a brzy jsme také vstřelili branku. Po pěkném přehozu brankáře se do listiny střelců zapsal Štěpán </a:t>
            </a:r>
            <a:r>
              <a:rPr lang="cs-CZ" sz="1100" b="0" dirty="0" err="1" smtClean="0">
                <a:latin typeface="Arial" pitchFamily="34" charset="0"/>
                <a:cs typeface="Arial" pitchFamily="34" charset="0"/>
              </a:rPr>
              <a:t>Plicka</a:t>
            </a:r>
            <a:r>
              <a:rPr lang="cs-CZ" sz="1100" b="0" dirty="0" smtClean="0">
                <a:latin typeface="Arial" pitchFamily="34" charset="0"/>
                <a:cs typeface="Arial" pitchFamily="34" charset="0"/>
              </a:rPr>
              <a:t>. Úspěšný vstup do zápasu ale neměl dalšího pokračování. Naše převaha a zakončení se po celý zbytek zápasu začaly utápět ve stereotypu. Efektivita protivníka byla mnohem vyšší. V závěru poločasu z ojedinělého útoku vyrovnal na 1:1. Druhá část měla podobný charakter. Soupeř bránil a my jsme útočili. Před brankou jsme ale byli zcela bezradní. Nefungovala klička ani finální přihrávka. Střely z dálky spíše připomínaly malé domů. Diváci už se pomalu začínali ptát, zda se při remíze kopou penalty, když přišel trest. Pěkná střela k tyči a brankář ať se natahoval, jak se natahoval, tak byl krátký. Pár minut jsme se ještě pokoušeli o vyrovnání a vytoužené branky jsme se nedočkali. </a:t>
            </a:r>
          </a:p>
          <a:p>
            <a:r>
              <a:rPr lang="cs-CZ" sz="1100" b="0" u="sng" dirty="0" smtClean="0">
                <a:latin typeface="Arial" pitchFamily="34" charset="0"/>
                <a:cs typeface="Arial" pitchFamily="34" charset="0"/>
              </a:rPr>
              <a:t>Branky:</a:t>
            </a:r>
            <a:r>
              <a:rPr lang="cs-CZ" sz="1100" b="0" dirty="0" smtClean="0">
                <a:latin typeface="Arial" pitchFamily="34" charset="0"/>
                <a:cs typeface="Arial" pitchFamily="34" charset="0"/>
              </a:rPr>
              <a:t> Štěpán </a:t>
            </a:r>
            <a:r>
              <a:rPr lang="cs-CZ" sz="1100" b="0" dirty="0" err="1" smtClean="0">
                <a:latin typeface="Arial" pitchFamily="34" charset="0"/>
                <a:cs typeface="Arial" pitchFamily="34" charset="0"/>
              </a:rPr>
              <a:t>Plicka</a:t>
            </a:r>
            <a:endParaRPr lang="cs-CZ" sz="1100" b="0" dirty="0" smtClean="0">
              <a:latin typeface="Arial" pitchFamily="34" charset="0"/>
              <a:cs typeface="Arial" pitchFamily="34" charset="0"/>
            </a:endParaRPr>
          </a:p>
          <a:p>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Šrotýř</a:t>
            </a:r>
            <a:r>
              <a:rPr lang="cs-CZ" sz="1100" b="0" dirty="0" smtClean="0">
                <a:latin typeface="Arial" pitchFamily="34" charset="0"/>
                <a:cs typeface="Arial" pitchFamily="34" charset="0"/>
              </a:rPr>
              <a:t>(Holub)-</a:t>
            </a:r>
            <a:r>
              <a:rPr lang="cs-CZ" sz="1100" b="0" dirty="0" err="1" smtClean="0">
                <a:latin typeface="Arial" pitchFamily="34" charset="0"/>
                <a:cs typeface="Arial" pitchFamily="34" charset="0"/>
              </a:rPr>
              <a:t>L</a:t>
            </a:r>
            <a:r>
              <a:rPr lang="cs-CZ" sz="1100" b="0" dirty="0" smtClean="0">
                <a:latin typeface="Arial" pitchFamily="34" charset="0"/>
                <a:cs typeface="Arial" pitchFamily="34" charset="0"/>
              </a:rPr>
              <a:t>.Novák, Špaček, Jakub Pilař, Kopecký, </a:t>
            </a:r>
          </a:p>
          <a:p>
            <a:r>
              <a:rPr lang="cs-CZ" sz="1100" b="0" dirty="0" smtClean="0">
                <a:latin typeface="Arial" pitchFamily="34" charset="0"/>
                <a:cs typeface="Arial" pitchFamily="34" charset="0"/>
              </a:rPr>
              <a:t>                 Ulrych, </a:t>
            </a:r>
            <a:r>
              <a:rPr lang="cs-CZ" sz="1100" b="0" dirty="0" err="1" smtClean="0">
                <a:latin typeface="Arial" pitchFamily="34" charset="0"/>
                <a:cs typeface="Arial" pitchFamily="34" charset="0"/>
              </a:rPr>
              <a:t>Daniluk</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Bartko</a:t>
            </a:r>
            <a:r>
              <a:rPr lang="cs-CZ" sz="1100" b="0" dirty="0" smtClean="0">
                <a:latin typeface="Arial" pitchFamily="34" charset="0"/>
                <a:cs typeface="Arial" pitchFamily="34" charset="0"/>
              </a:rPr>
              <a:t>, Kulhánek, Ladič, </a:t>
            </a:r>
            <a:r>
              <a:rPr lang="cs-CZ" sz="1100" b="0" dirty="0" err="1" smtClean="0">
                <a:latin typeface="Arial" pitchFamily="34" charset="0"/>
                <a:cs typeface="Arial" pitchFamily="34" charset="0"/>
              </a:rPr>
              <a:t>Š.Plicka</a:t>
            </a:r>
            <a:r>
              <a:rPr lang="cs-CZ" sz="1100" b="0" dirty="0" smtClean="0">
                <a:latin typeface="Arial" pitchFamily="34" charset="0"/>
                <a:cs typeface="Arial" pitchFamily="34" charset="0"/>
              </a:rPr>
              <a:t>, </a:t>
            </a:r>
          </a:p>
          <a:p>
            <a:r>
              <a:rPr lang="cs-CZ" sz="1100" b="0" dirty="0" smtClean="0">
                <a:latin typeface="Arial" pitchFamily="34" charset="0"/>
                <a:cs typeface="Arial" pitchFamily="34" charset="0"/>
              </a:rPr>
              <a:t>                 Netolický, </a:t>
            </a:r>
            <a:r>
              <a:rPr lang="cs-CZ" sz="1100" b="0" dirty="0" err="1" smtClean="0">
                <a:latin typeface="Arial" pitchFamily="34" charset="0"/>
                <a:cs typeface="Arial" pitchFamily="34" charset="0"/>
              </a:rPr>
              <a:t>Slapnička</a:t>
            </a:r>
            <a:endParaRPr lang="cs-CZ" sz="1100" b="0" dirty="0" smtClean="0">
              <a:latin typeface="Arial" pitchFamily="34" charset="0"/>
              <a:cs typeface="Arial" pitchFamily="34" charset="0"/>
            </a:endParaRPr>
          </a:p>
          <a:p>
            <a:r>
              <a:rPr lang="cs-CZ" sz="1100" b="0" u="sng" dirty="0" smtClean="0">
                <a:latin typeface="Arial" pitchFamily="34" charset="0"/>
                <a:cs typeface="Arial" pitchFamily="34" charset="0"/>
              </a:rPr>
              <a:t>Trenér: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M</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Daniluk</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T.Gernat</a:t>
            </a:r>
            <a:endParaRPr lang="cs-CZ" sz="1100" b="0" dirty="0" smtClean="0">
              <a:latin typeface="Arial" pitchFamily="34" charset="0"/>
              <a:cs typeface="Arial" pitchFamily="34" charset="0"/>
            </a:endParaRPr>
          </a:p>
          <a:p>
            <a:r>
              <a:rPr lang="cs-CZ" sz="1100" b="0" u="sng" dirty="0" smtClean="0">
                <a:latin typeface="Arial" pitchFamily="34" charset="0"/>
                <a:cs typeface="Arial" pitchFamily="34" charset="0"/>
              </a:rPr>
              <a:t>Rozhodčí: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J.Šíma</a:t>
            </a:r>
            <a:r>
              <a:rPr lang="cs-CZ" sz="1100" b="0" dirty="0" smtClean="0">
                <a:latin typeface="Arial" pitchFamily="34" charset="0"/>
                <a:cs typeface="Arial" pitchFamily="34" charset="0"/>
              </a:rPr>
              <a:t>   </a:t>
            </a:r>
            <a:endParaRPr lang="cs-CZ" sz="1100" b="0" dirty="0">
              <a:latin typeface="Arial" pitchFamily="34" charset="0"/>
              <a:cs typeface="Arial" pitchFamily="34" charset="0"/>
            </a:endParaRPr>
          </a:p>
        </p:txBody>
      </p:sp>
      <p:sp>
        <p:nvSpPr>
          <p:cNvPr id="14" name="TextovéPole 13"/>
          <p:cNvSpPr txBox="1"/>
          <p:nvPr/>
        </p:nvSpPr>
        <p:spPr>
          <a:xfrm>
            <a:off x="246956" y="163116"/>
            <a:ext cx="4464496" cy="923330"/>
          </a:xfrm>
          <a:prstGeom prst="rect">
            <a:avLst/>
          </a:prstGeom>
          <a:blipFill>
            <a:blip r:embed="rId6" cstate="print"/>
            <a:stretch>
              <a:fillRect/>
            </a:stretch>
          </a:blipFill>
        </p:spPr>
        <p:txBody>
          <a:bodyPr wrap="square" rtlCol="0">
            <a:spAutoFit/>
          </a:bodyPr>
          <a:lstStyle/>
          <a:p>
            <a:pPr algn="ctr"/>
            <a:r>
              <a:rPr lang="cs-CZ" sz="1800" dirty="0" smtClean="0">
                <a:ln>
                  <a:solidFill>
                    <a:srgbClr val="CC0099"/>
                  </a:solidFill>
                </a:ln>
                <a:effectLst>
                  <a:outerShdw blurRad="50800" dist="38100" dir="8100000" algn="tr" rotWithShape="0">
                    <a:prstClr val="black">
                      <a:alpha val="40000"/>
                    </a:prstClr>
                  </a:outerShdw>
                </a:effectLst>
                <a:latin typeface="Bookman Old Style" pitchFamily="18" charset="0"/>
              </a:rPr>
              <a:t>Mladší žáci B propásli šanci výhody jednoho muže v poli  a na úvod sezóny prohrá</a:t>
            </a:r>
            <a:r>
              <a:rPr lang="cs-CZ" sz="1400" dirty="0" smtClean="0">
                <a:ln>
                  <a:solidFill>
                    <a:srgbClr val="CC0099"/>
                  </a:solidFill>
                </a:ln>
                <a:effectLst>
                  <a:outerShdw blurRad="50800" dist="38100" dir="8100000" algn="tr" rotWithShape="0">
                    <a:prstClr val="black">
                      <a:alpha val="40000"/>
                    </a:prstClr>
                  </a:outerShdw>
                </a:effectLst>
                <a:latin typeface="Bookman Old Style" pitchFamily="18" charset="0"/>
              </a:rPr>
              <a:t>li </a:t>
            </a:r>
            <a:endParaRPr lang="cs-CZ" sz="1400" dirty="0">
              <a:ln>
                <a:solidFill>
                  <a:srgbClr val="CC0099"/>
                </a:solidFill>
              </a:ln>
              <a:effectLst>
                <a:outerShdw blurRad="50800" dist="38100" dir="8100000" algn="tr" rotWithShape="0">
                  <a:prstClr val="black">
                    <a:alpha val="40000"/>
                  </a:prstClr>
                </a:outerShdw>
              </a:effectLst>
              <a:latin typeface="Bookman Old Style" pitchFamily="18" charset="0"/>
            </a:endParaRPr>
          </a:p>
        </p:txBody>
      </p:sp>
      <p:pic>
        <p:nvPicPr>
          <p:cNvPr id="2" name="Picture 110"/>
          <p:cNvPicPr>
            <a:picLocks noChangeAspect="1" noChangeArrowheads="1"/>
          </p:cNvPicPr>
          <p:nvPr/>
        </p:nvPicPr>
        <p:blipFill>
          <a:blip r:embed="rId7" cstate="print"/>
          <a:srcRect/>
          <a:stretch>
            <a:fillRect/>
          </a:stretch>
        </p:blipFill>
        <p:spPr bwMode="auto">
          <a:xfrm>
            <a:off x="2047156" y="5707732"/>
            <a:ext cx="2088232" cy="1368152"/>
          </a:xfrm>
          <a:prstGeom prst="rect">
            <a:avLst/>
          </a:prstGeom>
          <a:noFill/>
          <a:ln w="9525">
            <a:noFill/>
            <a:miter lim="800000"/>
            <a:headEnd/>
            <a:tailEnd/>
          </a:ln>
        </p:spPr>
      </p:pic>
      <p:pic>
        <p:nvPicPr>
          <p:cNvPr id="4098" name="Picture 38"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099" name="Picture 37"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00" name="Picture 36"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01" name="Picture 35"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02" name="Picture 34"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03" name="Picture 33"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04" name="Picture 32"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05" name="Picture 31"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06" name="Picture 30"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07" name="Picture 29"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08" name="Picture 28"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4109" name="Picture 27"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4110" name="Picture 26"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4111" name="Picture 25"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4112" name="Picture 24"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4113" name="Picture 23"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4114" name="Picture 22"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4115" name="Picture 21"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4116" name="Picture 20"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4117" name="Picture 19"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4118" name="Picture 18"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4119" name="Picture 17"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4120" name="Picture 16"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4121" name="Picture 15"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4122" name="Picture 14"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4123" name="Picture 13"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4124" name="Picture 12"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4125" name="Picture 1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4126" name="Picture 1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4127" name="Picture 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4128" name="Picture 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4129" name="Picture 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4130" name="Picture 4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942975"/>
          </a:xfrm>
          <a:prstGeom prst="rect">
            <a:avLst/>
          </a:prstGeom>
          <a:noFill/>
          <a:ln w="9525">
            <a:miter lim="800000"/>
            <a:headEnd/>
            <a:tailEnd/>
          </a:ln>
        </p:spPr>
      </p:pic>
      <p:pic>
        <p:nvPicPr>
          <p:cNvPr id="4131" name="Picture 4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942975"/>
          </a:xfrm>
          <a:prstGeom prst="rect">
            <a:avLst/>
          </a:prstGeom>
          <a:noFill/>
          <a:ln w="9525">
            <a:miter lim="800000"/>
            <a:headEnd/>
            <a:tailEnd/>
          </a:ln>
        </p:spPr>
      </p:pic>
      <p:pic>
        <p:nvPicPr>
          <p:cNvPr id="4132" name="Picture 4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866775"/>
            <a:ext cx="914400" cy="952500"/>
          </a:xfrm>
          <a:prstGeom prst="rect">
            <a:avLst/>
          </a:prstGeom>
          <a:noFill/>
          <a:ln w="9525">
            <a:miter lim="800000"/>
            <a:headEnd/>
            <a:tailEnd/>
          </a:ln>
        </p:spPr>
      </p:pic>
      <p:pic>
        <p:nvPicPr>
          <p:cNvPr id="4133" name="Picture 4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866775"/>
            <a:ext cx="914400" cy="952500"/>
          </a:xfrm>
          <a:prstGeom prst="rect">
            <a:avLst/>
          </a:prstGeom>
          <a:noFill/>
          <a:ln w="9525">
            <a:miter lim="800000"/>
            <a:headEnd/>
            <a:tailEnd/>
          </a:ln>
        </p:spPr>
      </p:pic>
      <p:pic>
        <p:nvPicPr>
          <p:cNvPr id="4134" name="Picture 4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247775"/>
            <a:ext cx="914400" cy="742950"/>
          </a:xfrm>
          <a:prstGeom prst="rect">
            <a:avLst/>
          </a:prstGeom>
          <a:noFill/>
          <a:ln w="9525">
            <a:miter lim="800000"/>
            <a:headEnd/>
            <a:tailEnd/>
          </a:ln>
        </p:spPr>
      </p:pic>
      <p:pic>
        <p:nvPicPr>
          <p:cNvPr id="4135" name="Picture 4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247775"/>
            <a:ext cx="914400" cy="742950"/>
          </a:xfrm>
          <a:prstGeom prst="rect">
            <a:avLst/>
          </a:prstGeom>
          <a:noFill/>
          <a:ln w="9525">
            <a:miter lim="800000"/>
            <a:headEnd/>
            <a:tailEnd/>
          </a:ln>
        </p:spPr>
      </p:pic>
      <p:pic>
        <p:nvPicPr>
          <p:cNvPr id="4136" name="Picture 93"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37" name="Picture 92"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38" name="Picture 91"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39" name="Picture 90"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40" name="Picture 89"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41" name="Picture 88"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42" name="Picture 87"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43" name="Picture 86"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44" name="Picture 85"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45" name="Picture 8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46" name="Picture 50"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7" name="Picture 5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8" name="Picture 52"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9" name="Picture 53"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0" name="Picture 54"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1" name="Picture 55"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2" name="Picture 5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3" name="Picture 57"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4" name="Picture 58"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5" name="Picture 83"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6" name="Picture 82"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7" name="Picture 81"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8" name="Picture 80"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9" name="Picture 79"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0" name="Picture 229"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1" name="Picture 228"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2" name="Picture 227"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3" name="Picture 226"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4" name="Picture 225"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5" name="Picture 224"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6" name="Picture 223"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7" name="Picture 222"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8" name="Picture 221"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9" name="Picture 220"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0" name="Picture 219"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1" name="Picture 218"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2" name="Picture 217"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3" name="Picture 216"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4" name="Picture 215"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5" name="Picture 214"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6" name="Picture 213"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7" name="Picture 212"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8" name="Picture 146"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9" name="Picture 145"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0" name="Picture 144"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1" name="Picture 143"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2" name="Picture 142"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3" name="Picture 141"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4" name="Picture 140"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5" name="Picture 139"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6" name="Picture 138"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7" name="Picture 137"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8" name="Picture 136"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9" name="Picture 135"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0" name="Picture 134"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1" name="Picture 133"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2" name="Picture 132"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3" name="Picture 131"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4" name="Picture 130"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5" name="Picture 129"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6" name="Picture 128"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7" name="Picture 127"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8" name="Picture 126"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9" name="Picture 125"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0" name="Picture 124"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1" name="Picture 123"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2" name="Picture 122"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3" name="Picture 121"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4" name="Picture 120"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5" name="Picture 119" hidden="1"/>
          <p:cNvPicPr preferRelativeResize="0">
            <a:picLocks noChangeArrowheads="1" noChangeShapeType="1"/>
          </p:cNvPicPr>
          <p:nvPr/>
        </p:nvPicPr>
        <p:blipFill>
          <a:blip r:embed="rId1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Šipka dolů 16"/>
          <p:cNvSpPr/>
          <p:nvPr/>
        </p:nvSpPr>
        <p:spPr bwMode="auto">
          <a:xfrm>
            <a:off x="2011363"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911475" y="6859588"/>
            <a:ext cx="158432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6" name="TextovéPole 5"/>
          <p:cNvSpPr txBox="1"/>
          <p:nvPr/>
        </p:nvSpPr>
        <p:spPr>
          <a:xfrm>
            <a:off x="246956" y="163116"/>
            <a:ext cx="4320480" cy="1015663"/>
          </a:xfrm>
          <a:prstGeom prst="rect">
            <a:avLst/>
          </a:prstGeom>
          <a:blipFill dpi="0" rotWithShape="1">
            <a:blip r:embed="rId3" cstate="print">
              <a:alphaModFix amt="35000"/>
            </a:blip>
            <a:srcRect/>
            <a:stretch>
              <a:fillRect/>
            </a:stretch>
          </a:blipFill>
        </p:spPr>
        <p:txBody>
          <a:bodyPr wrap="square" rtlCol="0">
            <a:spAutoFit/>
          </a:bodyPr>
          <a:lstStyle/>
          <a:p>
            <a:pPr algn="ctr"/>
            <a:r>
              <a:rPr lang="cs-CZ" sz="2000" dirty="0" smtClean="0">
                <a:solidFill>
                  <a:srgbClr val="9900FF"/>
                </a:solidFill>
                <a:effectLst>
                  <a:outerShdw blurRad="38100" dist="38100" dir="2700000" algn="tl">
                    <a:srgbClr val="000000">
                      <a:alpha val="43137"/>
                    </a:srgbClr>
                  </a:outerShdw>
                </a:effectLst>
                <a:latin typeface="Arial" pitchFamily="34" charset="0"/>
                <a:ea typeface="Cambria Math" pitchFamily="18" charset="0"/>
                <a:cs typeface="Arial" pitchFamily="34" charset="0"/>
              </a:rPr>
              <a:t>Rozpačitý výkon mužstva dospělých v Rumburku, kde jsme nedokázali získat ani bod</a:t>
            </a:r>
            <a:endParaRPr lang="cs-CZ" sz="1800" dirty="0">
              <a:solidFill>
                <a:srgbClr val="9900FF"/>
              </a:solidFill>
              <a:effectLst>
                <a:outerShdw blurRad="38100" dist="38100" dir="2700000" algn="tl">
                  <a:srgbClr val="000000">
                    <a:alpha val="43137"/>
                  </a:srgbClr>
                </a:outerShdw>
              </a:effectLst>
              <a:latin typeface="Arial" pitchFamily="34" charset="0"/>
              <a:ea typeface="Cambria Math" pitchFamily="18" charset="0"/>
              <a:cs typeface="Arial" pitchFamily="34" charset="0"/>
            </a:endParaRPr>
          </a:p>
        </p:txBody>
      </p:sp>
      <p:sp>
        <p:nvSpPr>
          <p:cNvPr id="7" name="TextovéPole 6"/>
          <p:cNvSpPr txBox="1"/>
          <p:nvPr/>
        </p:nvSpPr>
        <p:spPr>
          <a:xfrm>
            <a:off x="174948" y="2539380"/>
            <a:ext cx="4464496" cy="4493538"/>
          </a:xfrm>
          <a:prstGeom prst="rect">
            <a:avLst/>
          </a:prstGeom>
          <a:noFill/>
        </p:spPr>
        <p:txBody>
          <a:bodyPr wrap="square" rtlCol="0">
            <a:spAutoFit/>
          </a:bodyPr>
          <a:lstStyle/>
          <a:p>
            <a:r>
              <a:rPr lang="cs-CZ" sz="1100" b="0" dirty="0" smtClean="0">
                <a:latin typeface="Arial" pitchFamily="34" charset="0"/>
                <a:cs typeface="Arial" pitchFamily="34" charset="0"/>
              </a:rPr>
              <a:t>Hned z prvního z prvního útoku mohlo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vstřelit gól, ale domácí se osvobodili rohem. V úvodních minutách to vypadalo, že hosté převezmou režii zápasu, ale převaha se brzy rozplynulo. Rumburk zahrával několik rohů i standardních situací, ale zajímavé věci se začaly dít až v 18. minutě. Z ničeho nic se v dobré střelecké pozici ocitl </a:t>
            </a:r>
            <a:r>
              <a:rPr lang="cs-CZ" sz="1100" b="0" dirty="0" err="1" smtClean="0">
                <a:latin typeface="Arial" pitchFamily="34" charset="0"/>
                <a:cs typeface="Arial" pitchFamily="34" charset="0"/>
              </a:rPr>
              <a:t>Kucler</a:t>
            </a:r>
            <a:r>
              <a:rPr lang="cs-CZ" sz="1100" b="0" dirty="0" smtClean="0">
                <a:latin typeface="Arial" pitchFamily="34" charset="0"/>
                <a:cs typeface="Arial" pitchFamily="34" charset="0"/>
              </a:rPr>
              <a:t>, ale v rozhodujícím okamžiku si šlápnul na balón. Hned z protiútoku zůstala nepokryta levá strana štětské obrany a jen díky výbornému zákroku </a:t>
            </a:r>
            <a:r>
              <a:rPr lang="cs-CZ" sz="1100" b="0" dirty="0" err="1" smtClean="0">
                <a:latin typeface="Arial" pitchFamily="34" charset="0"/>
                <a:cs typeface="Arial" pitchFamily="34" charset="0"/>
              </a:rPr>
              <a:t>Michovského</a:t>
            </a:r>
            <a:r>
              <a:rPr lang="cs-CZ" sz="1100" b="0" dirty="0" smtClean="0">
                <a:latin typeface="Arial" pitchFamily="34" charset="0"/>
                <a:cs typeface="Arial" pitchFamily="34" charset="0"/>
              </a:rPr>
              <a:t> se čísla ve skóre na ukazateli neměnila. A aby těch šancí nebylo málo, tak ještě v téže minutě měl vedoucí branku hostů na kopačce Tichý, ale úspěšné zakončení překazil brankář. Hostující celek se často dopouštěl zbytečných nedovolených zákroků a toho Rumburk využíval k tomu, aby všechny míče směřoval do soubojů před branku. Ve 25. minutě zkusil zazlobit před domácí brankou </a:t>
            </a:r>
            <a:r>
              <a:rPr lang="cs-CZ" sz="1100" b="0" dirty="0" err="1" smtClean="0">
                <a:latin typeface="Arial" pitchFamily="34" charset="0"/>
                <a:cs typeface="Arial" pitchFamily="34" charset="0"/>
              </a:rPr>
              <a:t>Slanička</a:t>
            </a:r>
            <a:r>
              <a:rPr lang="cs-CZ" sz="1100" b="0" dirty="0" smtClean="0">
                <a:latin typeface="Arial" pitchFamily="34" charset="0"/>
                <a:cs typeface="Arial" pitchFamily="34" charset="0"/>
              </a:rPr>
              <a:t>, ale jeho střela skončila v náručí brankáře. Přesně po půlhodině hry domácí přitlačili soupeře na minutu před jeho brankou a Michovský musel řešit několik ošemetných situací. Do rychlého protiútoku se vydal </a:t>
            </a:r>
            <a:r>
              <a:rPr lang="cs-CZ" sz="1100" b="0" dirty="0" err="1" smtClean="0">
                <a:latin typeface="Arial" pitchFamily="34" charset="0"/>
                <a:cs typeface="Arial" pitchFamily="34" charset="0"/>
              </a:rPr>
              <a:t>Kucler</a:t>
            </a:r>
            <a:r>
              <a:rPr lang="cs-CZ" sz="1100" b="0" dirty="0" smtClean="0">
                <a:latin typeface="Arial" pitchFamily="34" charset="0"/>
                <a:cs typeface="Arial" pitchFamily="34" charset="0"/>
              </a:rPr>
              <a:t>, ale těsně před zakončením ztratil nad míčem kontrolu a domácí se zachránili odkopem. Míč v brance domácích skončil ve 39. minutě. Autorem branky byl, kdo jiný než Lukáš Stejskal, který po centru </a:t>
            </a:r>
            <a:r>
              <a:rPr lang="cs-CZ" sz="1100" b="0" dirty="0" err="1" smtClean="0">
                <a:latin typeface="Arial" pitchFamily="34" charset="0"/>
                <a:cs typeface="Arial" pitchFamily="34" charset="0"/>
              </a:rPr>
              <a:t>Kuclera</a:t>
            </a:r>
            <a:r>
              <a:rPr lang="cs-CZ" sz="1100" b="0" dirty="0" smtClean="0">
                <a:latin typeface="Arial" pitchFamily="34" charset="0"/>
                <a:cs typeface="Arial" pitchFamily="34" charset="0"/>
              </a:rPr>
              <a:t> poslal míč hlavou do protisměru brankáře na 1:0. Stejný hráč měl o malinko později na noze zvýšení náskoku, ale hezkou kombinaci na 3 doteky nedotáhl do konce. Závěr poločasu patřil hostujícím </a:t>
            </a:r>
            <a:r>
              <a:rPr lang="cs-CZ" sz="1100" b="0" dirty="0" err="1" smtClean="0">
                <a:latin typeface="Arial" pitchFamily="34" charset="0"/>
                <a:cs typeface="Arial" pitchFamily="34" charset="0"/>
              </a:rPr>
              <a:t>Slaničkovi</a:t>
            </a:r>
            <a:r>
              <a:rPr lang="cs-CZ" sz="1100" b="0" dirty="0" smtClean="0">
                <a:latin typeface="Arial" pitchFamily="34" charset="0"/>
                <a:cs typeface="Arial" pitchFamily="34" charset="0"/>
              </a:rPr>
              <a:t>. Nejprve si málem vstřelil vlastní gól a pak zase na druhé straně hřiště z hranice desítky míč levou nohou dobře nezasáhl.  </a:t>
            </a:r>
            <a:endParaRPr lang="cs-CZ" sz="1100" b="0" dirty="0">
              <a:latin typeface="Arial" pitchFamily="34" charset="0"/>
              <a:cs typeface="Arial" pitchFamily="34" charset="0"/>
            </a:endParaRPr>
          </a:p>
        </p:txBody>
      </p:sp>
      <p:cxnSp>
        <p:nvCxnSpPr>
          <p:cNvPr id="8" name="Přímá spojovací šipka 7"/>
          <p:cNvCxnSpPr/>
          <p:nvPr/>
        </p:nvCxnSpPr>
        <p:spPr bwMode="auto">
          <a:xfrm>
            <a:off x="2263180" y="7003876"/>
            <a:ext cx="1440160" cy="0"/>
          </a:xfrm>
          <a:prstGeom prst="straightConnector1">
            <a:avLst/>
          </a:prstGeom>
          <a:noFill/>
          <a:ln w="12700" cap="flat" cmpd="sng" algn="ctr">
            <a:solidFill>
              <a:schemeClr val="tx1"/>
            </a:solidFill>
            <a:prstDash val="solid"/>
            <a:round/>
            <a:headEnd type="none" w="med" len="med"/>
            <a:tailEnd type="arrow"/>
          </a:ln>
          <a:effectLst>
            <a:outerShdw dist="45791" dir="2021404" algn="ctr" rotWithShape="0">
              <a:srgbClr val="9999FF"/>
            </a:outerShdw>
          </a:effectLst>
        </p:spPr>
      </p:cxnSp>
      <p:sp>
        <p:nvSpPr>
          <p:cNvPr id="9" name="TextovéPole 8"/>
          <p:cNvSpPr txBox="1"/>
          <p:nvPr/>
        </p:nvSpPr>
        <p:spPr>
          <a:xfrm>
            <a:off x="246956" y="1315244"/>
            <a:ext cx="4248472" cy="892552"/>
          </a:xfrm>
          <a:prstGeom prst="rect">
            <a:avLst/>
          </a:prstGeom>
          <a:blipFill dpi="0" rotWithShape="1">
            <a:blip r:embed="rId4" cstate="print">
              <a:alphaModFix amt="68000"/>
            </a:blip>
            <a:srcRect/>
            <a:stretch>
              <a:fillRect/>
            </a:stretch>
          </a:blipFill>
        </p:spPr>
        <p:txBody>
          <a:bodyPr wrap="square" rtlCol="0">
            <a:spAutoFit/>
          </a:bodyPr>
          <a:lstStyle/>
          <a:p>
            <a:pPr algn="ctr"/>
            <a:r>
              <a:rPr lang="cs-CZ" sz="2800" dirty="0" smtClean="0">
                <a:solidFill>
                  <a:srgbClr val="990033"/>
                </a:solidFill>
                <a:effectLst>
                  <a:outerShdw blurRad="38100" dist="38100" dir="2700000" algn="tl">
                    <a:srgbClr val="000000">
                      <a:alpha val="43137"/>
                    </a:srgbClr>
                  </a:outerShdw>
                </a:effectLst>
                <a:latin typeface="Lucida Sans" pitchFamily="34" charset="0"/>
              </a:rPr>
              <a:t>FK Rumburk– SK </a:t>
            </a:r>
            <a:r>
              <a:rPr lang="cs-CZ" sz="2800" dirty="0" err="1" smtClean="0">
                <a:solidFill>
                  <a:srgbClr val="990033"/>
                </a:solidFill>
                <a:effectLst>
                  <a:outerShdw blurRad="38100" dist="38100" dir="2700000" algn="tl">
                    <a:srgbClr val="000000">
                      <a:alpha val="43137"/>
                    </a:srgbClr>
                  </a:outerShdw>
                </a:effectLst>
                <a:latin typeface="Lucida Sans" pitchFamily="34" charset="0"/>
              </a:rPr>
              <a:t>Štětí</a:t>
            </a:r>
            <a:endParaRPr lang="cs-CZ" sz="2800" dirty="0" smtClean="0">
              <a:solidFill>
                <a:srgbClr val="990033"/>
              </a:solidFill>
              <a:effectLst>
                <a:outerShdw blurRad="38100" dist="38100" dir="2700000" algn="tl">
                  <a:srgbClr val="000000">
                    <a:alpha val="43137"/>
                  </a:srgbClr>
                </a:outerShdw>
              </a:effectLst>
              <a:latin typeface="Lucida Sans" pitchFamily="34" charset="0"/>
            </a:endParaRPr>
          </a:p>
          <a:p>
            <a:pPr algn="ctr"/>
            <a:r>
              <a:rPr lang="cs-CZ" sz="2400" dirty="0" smtClean="0">
                <a:solidFill>
                  <a:srgbClr val="990033"/>
                </a:solidFill>
                <a:effectLst>
                  <a:outerShdw blurRad="38100" dist="38100" dir="2700000" algn="tl">
                    <a:srgbClr val="000000">
                      <a:alpha val="43137"/>
                    </a:srgbClr>
                  </a:outerShdw>
                </a:effectLst>
                <a:latin typeface="Lucida Sans" pitchFamily="34" charset="0"/>
              </a:rPr>
              <a:t>3:2(0:1)</a:t>
            </a:r>
            <a:r>
              <a:rPr lang="cs-CZ" sz="1600" dirty="0" smtClean="0">
                <a:solidFill>
                  <a:srgbClr val="990033"/>
                </a:solidFill>
                <a:effectLst>
                  <a:outerShdw blurRad="38100" dist="38100" dir="2700000" algn="tl">
                    <a:srgbClr val="000000">
                      <a:alpha val="43137"/>
                    </a:srgbClr>
                  </a:outerShdw>
                </a:effectLst>
                <a:latin typeface="Lucida Sans" pitchFamily="34" charset="0"/>
              </a:rPr>
              <a:t>  6.9.2014 3.hrací kolo </a:t>
            </a:r>
            <a:endParaRPr lang="cs-CZ" sz="1600" dirty="0">
              <a:solidFill>
                <a:srgbClr val="990033"/>
              </a:solidFill>
              <a:effectLst>
                <a:outerShdw blurRad="38100" dist="38100" dir="2700000" algn="tl">
                  <a:srgbClr val="000000">
                    <a:alpha val="43137"/>
                  </a:srgbClr>
                </a:outerShdw>
              </a:effectLst>
              <a:latin typeface="Lucida Sans" pitchFamily="34" charset="0"/>
            </a:endParaRPr>
          </a:p>
        </p:txBody>
      </p:sp>
      <p:sp>
        <p:nvSpPr>
          <p:cNvPr id="11" name="TextovéPole 10"/>
          <p:cNvSpPr txBox="1"/>
          <p:nvPr/>
        </p:nvSpPr>
        <p:spPr>
          <a:xfrm>
            <a:off x="5431532" y="163116"/>
            <a:ext cx="4608512" cy="707886"/>
          </a:xfrm>
          <a:prstGeom prst="rect">
            <a:avLst/>
          </a:prstGeom>
          <a:blipFill dpi="0" rotWithShape="1">
            <a:blip r:embed="rId5" cstate="print">
              <a:alphaModFix amt="52000"/>
            </a:blip>
            <a:srcRect/>
            <a:stretch>
              <a:fillRect/>
            </a:stretch>
          </a:blipFill>
        </p:spPr>
        <p:txBody>
          <a:bodyPr wrap="square" rtlCol="0">
            <a:spAutoFit/>
          </a:bodyPr>
          <a:lstStyle/>
          <a:p>
            <a:pPr algn="ctr"/>
            <a:r>
              <a:rPr lang="cs-CZ" sz="2000" dirty="0" smtClean="0">
                <a:solidFill>
                  <a:srgbClr val="9900FF"/>
                </a:solidFill>
                <a:latin typeface="Segoe UI" pitchFamily="34" charset="0"/>
                <a:ea typeface="Segoe UI" pitchFamily="34" charset="0"/>
                <a:cs typeface="Segoe UI" pitchFamily="34" charset="0"/>
              </a:rPr>
              <a:t>Mladší žáci B se střídavými úspěchy. Jedno vítězství, jedna porážka. </a:t>
            </a:r>
            <a:endParaRPr lang="cs-CZ" sz="2000" dirty="0">
              <a:solidFill>
                <a:srgbClr val="9900FF"/>
              </a:solidFill>
              <a:latin typeface="Segoe UI" pitchFamily="34" charset="0"/>
              <a:ea typeface="Segoe UI" pitchFamily="34" charset="0"/>
              <a:cs typeface="Segoe UI" pitchFamily="34" charset="0"/>
            </a:endParaRPr>
          </a:p>
        </p:txBody>
      </p:sp>
      <p:sp>
        <p:nvSpPr>
          <p:cNvPr id="13" name="TextovéPole 12"/>
          <p:cNvSpPr txBox="1"/>
          <p:nvPr/>
        </p:nvSpPr>
        <p:spPr>
          <a:xfrm>
            <a:off x="5431532" y="1027212"/>
            <a:ext cx="4608512" cy="3970318"/>
          </a:xfrm>
          <a:prstGeom prst="rect">
            <a:avLst/>
          </a:prstGeom>
          <a:noFill/>
        </p:spPr>
        <p:txBody>
          <a:bodyPr wrap="square" rtlCol="0">
            <a:spAutoFit/>
          </a:bodyPr>
          <a:lstStyle/>
          <a:p>
            <a:pPr algn="ctr"/>
            <a:r>
              <a:rPr lang="cs-CZ" sz="1800" u="sng" dirty="0" smtClean="0">
                <a:latin typeface="Arial Black" pitchFamily="34" charset="0"/>
              </a:rPr>
              <a:t>TJ Sokol Zahořany – SK </a:t>
            </a:r>
            <a:r>
              <a:rPr lang="cs-CZ" sz="1800" u="sng" dirty="0" err="1" smtClean="0">
                <a:latin typeface="Arial Black" pitchFamily="34" charset="0"/>
              </a:rPr>
              <a:t>Štětí</a:t>
            </a:r>
            <a:r>
              <a:rPr lang="cs-CZ" sz="1800" u="sng" dirty="0" smtClean="0">
                <a:latin typeface="Arial Black" pitchFamily="34" charset="0"/>
              </a:rPr>
              <a:t> B </a:t>
            </a:r>
            <a:endParaRPr lang="cs-CZ" sz="1800" dirty="0" smtClean="0">
              <a:latin typeface="Arial Black" pitchFamily="34" charset="0"/>
            </a:endParaRPr>
          </a:p>
          <a:p>
            <a:pPr algn="ctr"/>
            <a:r>
              <a:rPr lang="cs-CZ" sz="1800" u="sng" dirty="0" smtClean="0">
                <a:latin typeface="Arial Black" pitchFamily="34" charset="0"/>
              </a:rPr>
              <a:t>0:3(0:1)  6.9.2014   2. kolo</a:t>
            </a:r>
            <a:endParaRPr lang="cs-CZ" dirty="0" smtClean="0">
              <a:latin typeface="Arial Black" pitchFamily="34" charset="0"/>
            </a:endParaRPr>
          </a:p>
          <a:p>
            <a:r>
              <a:rPr lang="cs-CZ" b="0" dirty="0" smtClean="0">
                <a:latin typeface="Arial" pitchFamily="34" charset="0"/>
                <a:cs typeface="Arial" pitchFamily="34" charset="0"/>
              </a:rPr>
              <a:t>Domácí zvolili formu zákopového boje, a jak ukázal průběh utkání, tak se jim to vyplatilo.  Hradbu těl, kterou domácí vystavěli před svou brankou naše sedmička hráčů v poli překonávala jen velmi těžce. V prvním poločase se to podařilo jenom Štěpánu </a:t>
            </a:r>
            <a:r>
              <a:rPr lang="cs-CZ" b="0" dirty="0" err="1" smtClean="0">
                <a:latin typeface="Arial" pitchFamily="34" charset="0"/>
                <a:cs typeface="Arial" pitchFamily="34" charset="0"/>
              </a:rPr>
              <a:t>Plickovi</a:t>
            </a:r>
            <a:r>
              <a:rPr lang="cs-CZ" b="0" dirty="0" smtClean="0">
                <a:latin typeface="Arial" pitchFamily="34" charset="0"/>
                <a:cs typeface="Arial" pitchFamily="34" charset="0"/>
              </a:rPr>
              <a:t>, který v našem mužstvu hostuje z Horních </a:t>
            </a:r>
            <a:r>
              <a:rPr lang="cs-CZ" b="0" dirty="0" err="1" smtClean="0">
                <a:latin typeface="Arial" pitchFamily="34" charset="0"/>
                <a:cs typeface="Arial" pitchFamily="34" charset="0"/>
              </a:rPr>
              <a:t>Počapel</a:t>
            </a:r>
            <a:r>
              <a:rPr lang="cs-CZ" b="0" dirty="0" smtClean="0">
                <a:latin typeface="Arial" pitchFamily="34" charset="0"/>
                <a:cs typeface="Arial" pitchFamily="34" charset="0"/>
              </a:rPr>
              <a:t> a pro obě mužstva mladších žáků je posilou a příslibem do dalších zápasů. Obraz hry nedoznal velkých změn ani ve druhé polovině utkání.  Branku jsme ale vstřelili o jednu více. Na 2:0 zvyšoval </a:t>
            </a:r>
            <a:r>
              <a:rPr lang="cs-CZ" b="0" dirty="0" err="1" smtClean="0">
                <a:latin typeface="Arial" pitchFamily="34" charset="0"/>
                <a:cs typeface="Arial" pitchFamily="34" charset="0"/>
              </a:rPr>
              <a:t>Bartko</a:t>
            </a:r>
            <a:r>
              <a:rPr lang="cs-CZ" b="0" dirty="0" smtClean="0">
                <a:latin typeface="Arial" pitchFamily="34" charset="0"/>
                <a:cs typeface="Arial" pitchFamily="34" charset="0"/>
              </a:rPr>
              <a:t> a poslední branku utkání na 3:0 vstřelil </a:t>
            </a:r>
            <a:r>
              <a:rPr lang="cs-CZ" b="0" dirty="0" err="1" smtClean="0">
                <a:latin typeface="Arial" pitchFamily="34" charset="0"/>
                <a:cs typeface="Arial" pitchFamily="34" charset="0"/>
              </a:rPr>
              <a:t>Daniluk</a:t>
            </a:r>
            <a:r>
              <a:rPr lang="cs-CZ" b="0" dirty="0" smtClean="0">
                <a:latin typeface="Arial" pitchFamily="34" charset="0"/>
                <a:cs typeface="Arial" pitchFamily="34" charset="0"/>
              </a:rPr>
              <a:t>.  Vítězství 3:0 jsme očekávali vyšší, ale za 3:0 jsou 3 body také. Také je to první letošní vítězství, které mužstva povzbudí do dalších zápasů a tím nejbližším je v neděli 14. září od 13:00 doma rezervní celek  Litoměřic. </a:t>
            </a:r>
          </a:p>
          <a:p>
            <a:r>
              <a:rPr lang="cs-CZ" b="0" u="sng" dirty="0" smtClean="0">
                <a:latin typeface="Arial" pitchFamily="34" charset="0"/>
                <a:cs typeface="Arial" pitchFamily="34" charset="0"/>
              </a:rPr>
              <a:t>Branky:</a:t>
            </a:r>
            <a:r>
              <a:rPr lang="cs-CZ" b="0" dirty="0" smtClean="0">
                <a:latin typeface="Arial" pitchFamily="34" charset="0"/>
                <a:cs typeface="Arial" pitchFamily="34" charset="0"/>
              </a:rPr>
              <a:t> </a:t>
            </a:r>
            <a:r>
              <a:rPr lang="cs-CZ" b="0" dirty="0" err="1" smtClean="0">
                <a:latin typeface="Arial" pitchFamily="34" charset="0"/>
                <a:cs typeface="Arial" pitchFamily="34" charset="0"/>
              </a:rPr>
              <a:t>Š.Plicka</a:t>
            </a:r>
            <a:r>
              <a:rPr lang="cs-CZ" b="0" dirty="0" smtClean="0">
                <a:latin typeface="Arial" pitchFamily="34" charset="0"/>
                <a:cs typeface="Arial" pitchFamily="34" charset="0"/>
              </a:rPr>
              <a:t> 1, </a:t>
            </a:r>
            <a:r>
              <a:rPr lang="cs-CZ" b="0" dirty="0" err="1" smtClean="0">
                <a:latin typeface="Arial" pitchFamily="34" charset="0"/>
                <a:cs typeface="Arial" pitchFamily="34" charset="0"/>
              </a:rPr>
              <a:t>Bartko</a:t>
            </a:r>
            <a:r>
              <a:rPr lang="cs-CZ" b="0" dirty="0" smtClean="0">
                <a:latin typeface="Arial" pitchFamily="34" charset="0"/>
                <a:cs typeface="Arial" pitchFamily="34" charset="0"/>
              </a:rPr>
              <a:t> 1, </a:t>
            </a:r>
            <a:r>
              <a:rPr lang="cs-CZ" b="0" dirty="0" err="1" smtClean="0">
                <a:latin typeface="Arial" pitchFamily="34" charset="0"/>
                <a:cs typeface="Arial" pitchFamily="34" charset="0"/>
              </a:rPr>
              <a:t>Daniluk</a:t>
            </a:r>
            <a:r>
              <a:rPr lang="cs-CZ" b="0" dirty="0" smtClean="0">
                <a:latin typeface="Arial" pitchFamily="34" charset="0"/>
                <a:cs typeface="Arial" pitchFamily="34" charset="0"/>
              </a:rPr>
              <a:t> 1</a:t>
            </a:r>
          </a:p>
          <a:p>
            <a:r>
              <a:rPr lang="cs-CZ" b="0" u="sng" dirty="0" smtClean="0">
                <a:latin typeface="Arial" pitchFamily="34" charset="0"/>
                <a:cs typeface="Arial" pitchFamily="34" charset="0"/>
              </a:rPr>
              <a:t>Sestava:</a:t>
            </a:r>
            <a:r>
              <a:rPr lang="cs-CZ" b="0" dirty="0" smtClean="0">
                <a:latin typeface="Arial" pitchFamily="34" charset="0"/>
                <a:cs typeface="Arial" pitchFamily="34" charset="0"/>
              </a:rPr>
              <a:t> </a:t>
            </a:r>
            <a:r>
              <a:rPr lang="cs-CZ" b="0" dirty="0" err="1" smtClean="0">
                <a:latin typeface="Arial" pitchFamily="34" charset="0"/>
                <a:cs typeface="Arial" pitchFamily="34" charset="0"/>
              </a:rPr>
              <a:t>Šrotýř</a:t>
            </a:r>
            <a:r>
              <a:rPr lang="cs-CZ" b="0" dirty="0" smtClean="0">
                <a:latin typeface="Arial" pitchFamily="34" charset="0"/>
                <a:cs typeface="Arial" pitchFamily="34" charset="0"/>
              </a:rPr>
              <a:t>-</a:t>
            </a:r>
            <a:r>
              <a:rPr lang="cs-CZ" b="0" dirty="0" err="1" smtClean="0">
                <a:latin typeface="Arial" pitchFamily="34" charset="0"/>
                <a:cs typeface="Arial" pitchFamily="34" charset="0"/>
              </a:rPr>
              <a:t>L</a:t>
            </a:r>
            <a:r>
              <a:rPr lang="cs-CZ" b="0" dirty="0" smtClean="0">
                <a:latin typeface="Arial" pitchFamily="34" charset="0"/>
                <a:cs typeface="Arial" pitchFamily="34" charset="0"/>
              </a:rPr>
              <a:t>.Novák, Jakub Pilař, Holub, Ladič, </a:t>
            </a:r>
            <a:r>
              <a:rPr lang="cs-CZ" b="0" dirty="0" err="1" smtClean="0">
                <a:latin typeface="Arial" pitchFamily="34" charset="0"/>
                <a:cs typeface="Arial" pitchFamily="34" charset="0"/>
              </a:rPr>
              <a:t>Š.Plicka</a:t>
            </a:r>
            <a:r>
              <a:rPr lang="cs-CZ" b="0" dirty="0" smtClean="0">
                <a:latin typeface="Arial" pitchFamily="34" charset="0"/>
                <a:cs typeface="Arial" pitchFamily="34" charset="0"/>
              </a:rPr>
              <a:t>, </a:t>
            </a:r>
          </a:p>
          <a:p>
            <a:r>
              <a:rPr lang="cs-CZ" b="0" dirty="0" smtClean="0">
                <a:latin typeface="Arial" pitchFamily="34" charset="0"/>
                <a:cs typeface="Arial" pitchFamily="34" charset="0"/>
              </a:rPr>
              <a:t>                </a:t>
            </a:r>
            <a:r>
              <a:rPr lang="cs-CZ" b="0" dirty="0" err="1" smtClean="0">
                <a:latin typeface="Arial" pitchFamily="34" charset="0"/>
                <a:cs typeface="Arial" pitchFamily="34" charset="0"/>
              </a:rPr>
              <a:t>Slapnička</a:t>
            </a:r>
            <a:r>
              <a:rPr lang="cs-CZ" b="0" dirty="0" smtClean="0">
                <a:latin typeface="Arial" pitchFamily="34" charset="0"/>
                <a:cs typeface="Arial" pitchFamily="34" charset="0"/>
              </a:rPr>
              <a:t>, </a:t>
            </a:r>
            <a:r>
              <a:rPr lang="cs-CZ" b="0" dirty="0" err="1" smtClean="0">
                <a:latin typeface="Arial" pitchFamily="34" charset="0"/>
                <a:cs typeface="Arial" pitchFamily="34" charset="0"/>
              </a:rPr>
              <a:t>Bartko</a:t>
            </a:r>
            <a:r>
              <a:rPr lang="cs-CZ" b="0" dirty="0" smtClean="0">
                <a:latin typeface="Arial" pitchFamily="34" charset="0"/>
                <a:cs typeface="Arial" pitchFamily="34" charset="0"/>
              </a:rPr>
              <a:t>, </a:t>
            </a:r>
            <a:r>
              <a:rPr lang="cs-CZ" b="0" dirty="0" err="1" smtClean="0">
                <a:latin typeface="Arial" pitchFamily="34" charset="0"/>
                <a:cs typeface="Arial" pitchFamily="34" charset="0"/>
              </a:rPr>
              <a:t>Daniluk</a:t>
            </a:r>
            <a:r>
              <a:rPr lang="cs-CZ" b="0" dirty="0" smtClean="0">
                <a:latin typeface="Arial" pitchFamily="34" charset="0"/>
                <a:cs typeface="Arial" pitchFamily="34" charset="0"/>
              </a:rPr>
              <a:t>, </a:t>
            </a:r>
            <a:r>
              <a:rPr lang="cs-CZ" b="0" dirty="0" err="1" smtClean="0">
                <a:latin typeface="Arial" pitchFamily="34" charset="0"/>
                <a:cs typeface="Arial" pitchFamily="34" charset="0"/>
              </a:rPr>
              <a:t>Neméth</a:t>
            </a:r>
            <a:endParaRPr lang="cs-CZ" b="0" dirty="0" smtClean="0">
              <a:latin typeface="Arial" pitchFamily="34" charset="0"/>
              <a:cs typeface="Arial" pitchFamily="34" charset="0"/>
            </a:endParaRPr>
          </a:p>
          <a:p>
            <a:r>
              <a:rPr lang="cs-CZ" b="0" u="sng" dirty="0" smtClean="0">
                <a:latin typeface="Arial" pitchFamily="34" charset="0"/>
                <a:cs typeface="Arial" pitchFamily="34" charset="0"/>
              </a:rPr>
              <a:t>Trenéři:</a:t>
            </a:r>
            <a:r>
              <a:rPr lang="cs-CZ" b="0" dirty="0" smtClean="0">
                <a:latin typeface="Arial" pitchFamily="34" charset="0"/>
                <a:cs typeface="Arial" pitchFamily="34" charset="0"/>
              </a:rPr>
              <a:t> </a:t>
            </a:r>
            <a:r>
              <a:rPr lang="cs-CZ" b="0" dirty="0" err="1" smtClean="0">
                <a:latin typeface="Arial" pitchFamily="34" charset="0"/>
                <a:cs typeface="Arial" pitchFamily="34" charset="0"/>
              </a:rPr>
              <a:t>M</a:t>
            </a:r>
            <a:r>
              <a:rPr lang="cs-CZ" b="0" dirty="0" smtClean="0">
                <a:latin typeface="Arial" pitchFamily="34" charset="0"/>
                <a:cs typeface="Arial" pitchFamily="34" charset="0"/>
              </a:rPr>
              <a:t>.</a:t>
            </a:r>
            <a:r>
              <a:rPr lang="cs-CZ" b="0" dirty="0" err="1" smtClean="0">
                <a:latin typeface="Arial" pitchFamily="34" charset="0"/>
                <a:cs typeface="Arial" pitchFamily="34" charset="0"/>
              </a:rPr>
              <a:t>Daniluk</a:t>
            </a:r>
            <a:r>
              <a:rPr lang="cs-CZ" b="0" dirty="0" smtClean="0">
                <a:latin typeface="Arial" pitchFamily="34" charset="0"/>
                <a:cs typeface="Arial" pitchFamily="34" charset="0"/>
              </a:rPr>
              <a:t>, </a:t>
            </a:r>
            <a:r>
              <a:rPr lang="cs-CZ" b="0" dirty="0" err="1" smtClean="0">
                <a:latin typeface="Arial" pitchFamily="34" charset="0"/>
                <a:cs typeface="Arial" pitchFamily="34" charset="0"/>
              </a:rPr>
              <a:t>T.Gernat</a:t>
            </a:r>
            <a:r>
              <a:rPr lang="cs-CZ" b="0" dirty="0" smtClean="0">
                <a:latin typeface="Arial" pitchFamily="34" charset="0"/>
                <a:cs typeface="Arial" pitchFamily="34" charset="0"/>
              </a:rPr>
              <a:t> st.         </a:t>
            </a:r>
          </a:p>
          <a:p>
            <a:r>
              <a:rPr lang="cs-CZ" b="0" u="sng" dirty="0" smtClean="0">
                <a:latin typeface="Arial" pitchFamily="34" charset="0"/>
                <a:cs typeface="Arial" pitchFamily="34" charset="0"/>
              </a:rPr>
              <a:t>Rozhodčí</a:t>
            </a:r>
            <a:r>
              <a:rPr lang="cs-CZ" b="0" dirty="0" smtClean="0">
                <a:latin typeface="Arial" pitchFamily="34" charset="0"/>
                <a:cs typeface="Arial" pitchFamily="34" charset="0"/>
              </a:rPr>
              <a:t>: </a:t>
            </a:r>
            <a:r>
              <a:rPr lang="cs-CZ" b="0" dirty="0" err="1" smtClean="0">
                <a:latin typeface="Arial" pitchFamily="34" charset="0"/>
                <a:cs typeface="Arial" pitchFamily="34" charset="0"/>
              </a:rPr>
              <a:t>Oždan</a:t>
            </a:r>
            <a:endParaRPr lang="cs-CZ" b="0" dirty="0">
              <a:latin typeface="Arial" pitchFamily="34" charset="0"/>
              <a:cs typeface="Arial" pitchFamily="34" charset="0"/>
            </a:endParaRPr>
          </a:p>
        </p:txBody>
      </p:sp>
      <p:sp>
        <p:nvSpPr>
          <p:cNvPr id="14" name="TextovéPole 13"/>
          <p:cNvSpPr txBox="1"/>
          <p:nvPr/>
        </p:nvSpPr>
        <p:spPr>
          <a:xfrm>
            <a:off x="5431532" y="5275684"/>
            <a:ext cx="4464496" cy="1569660"/>
          </a:xfrm>
          <a:prstGeom prst="rect">
            <a:avLst/>
          </a:prstGeom>
          <a:blipFill dpi="0" rotWithShape="1">
            <a:blip r:embed="rId6" cstate="print">
              <a:alphaModFix amt="83000"/>
            </a:blip>
            <a:srcRect/>
            <a:stretch>
              <a:fillRect/>
            </a:stretch>
          </a:blipFill>
        </p:spPr>
        <p:txBody>
          <a:bodyPr wrap="square" rtlCol="0">
            <a:spAutoFit/>
          </a:bodyPr>
          <a:lstStyle/>
          <a:p>
            <a:pPr algn="ctr"/>
            <a:r>
              <a:rPr lang="cs-CZ" sz="2000" dirty="0" smtClean="0">
                <a:latin typeface="Calisto MT" pitchFamily="18" charset="0"/>
              </a:rPr>
              <a:t>Další zápas sehrají mladší žáci B zítra s mužstvem, které ještě neztratilo bod   </a:t>
            </a:r>
          </a:p>
          <a:p>
            <a:pPr algn="ctr"/>
            <a:r>
              <a:rPr lang="cs-CZ" sz="2800" dirty="0" smtClean="0">
                <a:latin typeface="Calisto MT" pitchFamily="18" charset="0"/>
              </a:rPr>
              <a:t>SK </a:t>
            </a:r>
            <a:r>
              <a:rPr lang="cs-CZ" sz="2800" dirty="0" err="1" smtClean="0">
                <a:latin typeface="Calisto MT" pitchFamily="18" charset="0"/>
              </a:rPr>
              <a:t>Štětí</a:t>
            </a:r>
            <a:r>
              <a:rPr lang="cs-CZ" sz="2800" dirty="0" smtClean="0">
                <a:latin typeface="Calisto MT" pitchFamily="18" charset="0"/>
              </a:rPr>
              <a:t> – FK Litoměřice B</a:t>
            </a:r>
          </a:p>
          <a:p>
            <a:pPr algn="ctr"/>
            <a:r>
              <a:rPr lang="cs-CZ" sz="2800" dirty="0" smtClean="0">
                <a:latin typeface="Calisto MT" pitchFamily="18" charset="0"/>
              </a:rPr>
              <a:t>neděle 14.9.2014 13:00</a:t>
            </a:r>
            <a:endParaRPr lang="cs-CZ" sz="2800" dirty="0">
              <a:latin typeface="Calisto MT" pitchFamily="18" charset="0"/>
            </a:endParaRPr>
          </a:p>
        </p:txBody>
      </p:sp>
      <p:pic>
        <p:nvPicPr>
          <p:cNvPr id="5122" name="Picture 175"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5123" name="Picture 174"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5124" name="Picture 173"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5125" name="Picture 172"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5126" name="Picture 171"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5127" name="Picture 170"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5128" name="Picture 169"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5129" name="Picture 168"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5130" name="Picture 167"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5131" name="Picture 166"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5132" name="Picture 165"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3" name="Picture 164"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4" name="Picture 163"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5" name="Picture 162"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6" name="Picture 161"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5137" name="Picture 160"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5138" name="Picture 159"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000250"/>
            <a:ext cx="914400" cy="228600"/>
          </a:xfrm>
          <a:prstGeom prst="rect">
            <a:avLst/>
          </a:prstGeom>
          <a:noFill/>
          <a:ln w="9525">
            <a:miter lim="800000"/>
            <a:headEnd/>
            <a:tailEnd/>
          </a:ln>
        </p:spPr>
      </p:pic>
      <p:pic>
        <p:nvPicPr>
          <p:cNvPr id="5139" name="Picture 15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000250"/>
            <a:ext cx="914400" cy="228600"/>
          </a:xfrm>
          <a:prstGeom prst="rect">
            <a:avLst/>
          </a:prstGeom>
          <a:noFill/>
          <a:ln w="9525">
            <a:miter lim="800000"/>
            <a:headEnd/>
            <a:tailEnd/>
          </a:ln>
        </p:spPr>
      </p:pic>
      <p:pic>
        <p:nvPicPr>
          <p:cNvPr id="5140" name="Picture 15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190750"/>
            <a:ext cx="914400" cy="228600"/>
          </a:xfrm>
          <a:prstGeom prst="rect">
            <a:avLst/>
          </a:prstGeom>
          <a:noFill/>
          <a:ln w="9525">
            <a:miter lim="800000"/>
            <a:headEnd/>
            <a:tailEnd/>
          </a:ln>
        </p:spPr>
      </p:pic>
      <p:pic>
        <p:nvPicPr>
          <p:cNvPr id="5141" name="Picture 15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190750"/>
            <a:ext cx="914400" cy="228600"/>
          </a:xfrm>
          <a:prstGeom prst="rect">
            <a:avLst/>
          </a:prstGeom>
          <a:noFill/>
          <a:ln w="9525">
            <a:miter lim="800000"/>
            <a:headEnd/>
            <a:tailEnd/>
          </a:ln>
        </p:spPr>
      </p:pic>
      <p:pic>
        <p:nvPicPr>
          <p:cNvPr id="5142" name="Picture 15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381250"/>
            <a:ext cx="914400" cy="228600"/>
          </a:xfrm>
          <a:prstGeom prst="rect">
            <a:avLst/>
          </a:prstGeom>
          <a:noFill/>
          <a:ln w="9525">
            <a:miter lim="800000"/>
            <a:headEnd/>
            <a:tailEnd/>
          </a:ln>
        </p:spPr>
      </p:pic>
      <p:pic>
        <p:nvPicPr>
          <p:cNvPr id="5143" name="Picture 15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381250"/>
            <a:ext cx="914400" cy="228600"/>
          </a:xfrm>
          <a:prstGeom prst="rect">
            <a:avLst/>
          </a:prstGeom>
          <a:noFill/>
          <a:ln w="9525">
            <a:miter lim="800000"/>
            <a:headEnd/>
            <a:tailEnd/>
          </a:ln>
        </p:spPr>
      </p:pic>
      <p:pic>
        <p:nvPicPr>
          <p:cNvPr id="5144" name="Picture 15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571750"/>
            <a:ext cx="914400" cy="228600"/>
          </a:xfrm>
          <a:prstGeom prst="rect">
            <a:avLst/>
          </a:prstGeom>
          <a:noFill/>
          <a:ln w="9525">
            <a:miter lim="800000"/>
            <a:headEnd/>
            <a:tailEnd/>
          </a:ln>
        </p:spPr>
      </p:pic>
      <p:pic>
        <p:nvPicPr>
          <p:cNvPr id="5145" name="Picture 15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571750"/>
            <a:ext cx="914400" cy="228600"/>
          </a:xfrm>
          <a:prstGeom prst="rect">
            <a:avLst/>
          </a:prstGeom>
          <a:noFill/>
          <a:ln w="9525">
            <a:miter lim="800000"/>
            <a:headEnd/>
            <a:tailEnd/>
          </a:ln>
        </p:spPr>
      </p:pic>
      <p:pic>
        <p:nvPicPr>
          <p:cNvPr id="5146" name="Picture 151"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762250"/>
            <a:ext cx="914400" cy="228600"/>
          </a:xfrm>
          <a:prstGeom prst="rect">
            <a:avLst/>
          </a:prstGeom>
          <a:noFill/>
          <a:ln w="9525">
            <a:miter lim="800000"/>
            <a:headEnd/>
            <a:tailEnd/>
          </a:ln>
        </p:spPr>
      </p:pic>
      <p:pic>
        <p:nvPicPr>
          <p:cNvPr id="5147" name="Picture 150"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762250"/>
            <a:ext cx="914400" cy="228600"/>
          </a:xfrm>
          <a:prstGeom prst="rect">
            <a:avLst/>
          </a:prstGeom>
          <a:noFill/>
          <a:ln w="9525">
            <a:miter lim="800000"/>
            <a:headEnd/>
            <a:tailEnd/>
          </a:ln>
        </p:spPr>
      </p:pic>
      <p:pic>
        <p:nvPicPr>
          <p:cNvPr id="5148" name="Picture 149"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5149" name="Picture 148"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4500" y="1695450"/>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95350" y="1458913"/>
            <a:ext cx="46038" cy="277812"/>
          </a:xfrm>
          <a:prstGeom prst="rect">
            <a:avLst/>
          </a:prstGeom>
          <a:noFill/>
          <a:ln w="9525">
            <a:noFill/>
            <a:miter lim="800000"/>
            <a:headEnd/>
            <a:tailEnd/>
          </a:ln>
        </p:spPr>
        <p:txBody>
          <a:bodyPr lIns="91425" tIns="45713" rIns="91425" bIns="45713">
            <a:spAutoFit/>
          </a:bodyPr>
          <a:lstStyle/>
          <a:p>
            <a:pPr algn="ctr" eaLnBrk="0" hangingPunct="0"/>
            <a:endParaRPr lang="cs-CZ"/>
          </a:p>
        </p:txBody>
      </p:sp>
      <p:sp>
        <p:nvSpPr>
          <p:cNvPr id="15" name="Vodorovný svitek 14"/>
          <p:cNvSpPr/>
          <p:nvPr/>
        </p:nvSpPr>
        <p:spPr bwMode="auto">
          <a:xfrm>
            <a:off x="-1773238" y="5275263"/>
            <a:ext cx="0" cy="184150"/>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9300" y="2000250"/>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6" name="TextovéPole 15"/>
          <p:cNvSpPr txBox="1"/>
          <p:nvPr/>
        </p:nvSpPr>
        <p:spPr>
          <a:xfrm>
            <a:off x="5575548" y="595164"/>
            <a:ext cx="4536504" cy="4832092"/>
          </a:xfrm>
          <a:prstGeom prst="rect">
            <a:avLst/>
          </a:prstGeom>
          <a:noFill/>
        </p:spPr>
        <p:txBody>
          <a:bodyPr wrap="square" rtlCol="0">
            <a:spAutoFit/>
          </a:bodyPr>
          <a:lstStyle/>
          <a:p>
            <a:r>
              <a:rPr lang="cs-CZ" sz="1100" b="0" dirty="0" smtClean="0">
                <a:latin typeface="Arial" pitchFamily="34" charset="0"/>
                <a:cs typeface="Arial" pitchFamily="34" charset="0"/>
              </a:rPr>
              <a:t>Do druhého poločasu nastoupili lépe domácí a v obraně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se začaly objevovat velké trhliny. Ta největší po rohu a hlavičce </a:t>
            </a:r>
            <a:r>
              <a:rPr lang="cs-CZ" sz="1100" b="0" dirty="0" err="1" smtClean="0">
                <a:latin typeface="Arial" pitchFamily="34" charset="0"/>
                <a:cs typeface="Arial" pitchFamily="34" charset="0"/>
              </a:rPr>
              <a:t>Léhra</a:t>
            </a:r>
            <a:r>
              <a:rPr lang="cs-CZ" sz="1100" b="0" dirty="0" smtClean="0">
                <a:latin typeface="Arial" pitchFamily="34" charset="0"/>
                <a:cs typeface="Arial" pitchFamily="34" charset="0"/>
              </a:rPr>
              <a:t> v 51. minutě, která znamenala srovnání skóre na 1:1.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místo, aby se ve 2. poločase po ránu probudilo úplně, tak spíše začalo usínat. Bojovníci v dresu domácích jim v plné parádě ukazovali, jak se hraje o mistrovské body. V 57. minutě mohl jít Rumburk dokonce do vedení.  Z těžkého úhlu, ale prázdnou branku útočník netrefil. Do obrovské příležitosti se dostal střídající </a:t>
            </a:r>
            <a:r>
              <a:rPr lang="cs-CZ" sz="1100" b="0" dirty="0" err="1" smtClean="0">
                <a:latin typeface="Arial" pitchFamily="34" charset="0"/>
                <a:cs typeface="Arial" pitchFamily="34" charset="0"/>
              </a:rPr>
              <a:t>Rejman</a:t>
            </a:r>
            <a:r>
              <a:rPr lang="cs-CZ" sz="1100" b="0" dirty="0" smtClean="0">
                <a:latin typeface="Arial" pitchFamily="34" charset="0"/>
                <a:cs typeface="Arial" pitchFamily="34" charset="0"/>
              </a:rPr>
              <a:t>, který při postupu na samotného gólmana volil jeho přehození, ale dopadlo to neúspěšně. To domácí si s obranou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která v dosavadním průběhu soutěže inkasuje velké množství branek, poradili a střelou k tyči získali vedení 2:1.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přidalo a v 74. minutě se smůla přilepila na kopečku </a:t>
            </a:r>
            <a:r>
              <a:rPr lang="cs-CZ" sz="1100" b="0" dirty="0" err="1" smtClean="0">
                <a:latin typeface="Arial" pitchFamily="34" charset="0"/>
                <a:cs typeface="Arial" pitchFamily="34" charset="0"/>
              </a:rPr>
              <a:t>Rejmana</a:t>
            </a:r>
            <a:r>
              <a:rPr lang="cs-CZ" sz="1100" b="0" dirty="0" smtClean="0">
                <a:latin typeface="Arial" pitchFamily="34" charset="0"/>
                <a:cs typeface="Arial" pitchFamily="34" charset="0"/>
              </a:rPr>
              <a:t>, když jeho střelu zastavila tyč rumburské branky. </a:t>
            </a:r>
            <a:r>
              <a:rPr lang="cs-CZ" sz="1100" b="0" dirty="0" err="1" smtClean="0">
                <a:latin typeface="Arial" pitchFamily="34" charset="0"/>
                <a:cs typeface="Arial" pitchFamily="34" charset="0"/>
              </a:rPr>
              <a:t>Hrubice</a:t>
            </a:r>
            <a:r>
              <a:rPr lang="cs-CZ" sz="1100" b="0" dirty="0" smtClean="0">
                <a:latin typeface="Arial" pitchFamily="34" charset="0"/>
                <a:cs typeface="Arial" pitchFamily="34" charset="0"/>
              </a:rPr>
              <a:t> se dopustil Šimral, který hlavou přihrál hráči domácích, jehož střelu Michovský s velkým úsilím vytlačil na roh. 9 minut před závěrečným hvizdem z těžké střelecké pozice </a:t>
            </a:r>
            <a:r>
              <a:rPr lang="cs-CZ" sz="1100" b="0" dirty="0" err="1" smtClean="0">
                <a:latin typeface="Arial" pitchFamily="34" charset="0"/>
                <a:cs typeface="Arial" pitchFamily="34" charset="0"/>
              </a:rPr>
              <a:t>Rejman</a:t>
            </a:r>
            <a:r>
              <a:rPr lang="cs-CZ" sz="1100" b="0" dirty="0" smtClean="0">
                <a:latin typeface="Arial" pitchFamily="34" charset="0"/>
                <a:cs typeface="Arial" pitchFamily="34" charset="0"/>
              </a:rPr>
              <a:t> vyrovnal na 2:2.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si toho ale nevážilo. Mencl se dopustil školácké chyby, která se v těchto momentech ukázala jako rozhodující. Nepovedený odkop a na řadu přišla penalta. Tu domácí proměnili a ujali se vedení 3:2. Závěrečná snaha hostů i v době několikaminutového nastavení vyšla naprázdno a ze zisku 3 bodů se mohli radovat domácí.</a:t>
            </a:r>
          </a:p>
          <a:p>
            <a:r>
              <a:rPr lang="cs-CZ" sz="1100" b="0" u="sng" dirty="0" smtClean="0">
                <a:latin typeface="Arial" pitchFamily="34" charset="0"/>
                <a:cs typeface="Arial" pitchFamily="34" charset="0"/>
              </a:rPr>
              <a:t>Branky:</a:t>
            </a:r>
            <a:r>
              <a:rPr lang="cs-CZ" sz="1100" b="0" dirty="0" smtClean="0">
                <a:latin typeface="Arial" pitchFamily="34" charset="0"/>
                <a:cs typeface="Arial" pitchFamily="34" charset="0"/>
              </a:rPr>
              <a:t>    Stejskal 1, Roman 2</a:t>
            </a:r>
          </a:p>
          <a:p>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Michovský-Ransdorf, Šimral, </a:t>
            </a:r>
            <a:r>
              <a:rPr lang="cs-CZ" sz="1100" b="0" dirty="0" err="1" smtClean="0">
                <a:latin typeface="Arial" pitchFamily="34" charset="0"/>
                <a:cs typeface="Arial" pitchFamily="34" charset="0"/>
              </a:rPr>
              <a:t>Šmidrkal</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Poráč</a:t>
            </a:r>
            <a:r>
              <a:rPr lang="cs-CZ" sz="1100" b="0" dirty="0" smtClean="0">
                <a:latin typeface="Arial" pitchFamily="34" charset="0"/>
                <a:cs typeface="Arial" pitchFamily="34" charset="0"/>
              </a:rPr>
              <a:t>(59. Mencl)-</a:t>
            </a:r>
          </a:p>
          <a:p>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Kucler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Slanička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Malák</a:t>
            </a:r>
            <a:r>
              <a:rPr lang="cs-CZ" sz="1100" b="0" dirty="0" smtClean="0">
                <a:latin typeface="Arial" pitchFamily="34" charset="0"/>
                <a:cs typeface="Arial" pitchFamily="34" charset="0"/>
              </a:rPr>
              <a:t>, Stejskal-Tichý(59.Rejman), </a:t>
            </a:r>
            <a:r>
              <a:rPr lang="cs-CZ" sz="1100" b="0" dirty="0" err="1" smtClean="0">
                <a:latin typeface="Arial" pitchFamily="34" charset="0"/>
                <a:cs typeface="Arial" pitchFamily="34" charset="0"/>
              </a:rPr>
              <a:t>Belák</a:t>
            </a:r>
            <a:endParaRPr lang="cs-CZ" sz="1100" b="0" dirty="0" smtClean="0">
              <a:latin typeface="Arial" pitchFamily="34" charset="0"/>
              <a:cs typeface="Arial" pitchFamily="34" charset="0"/>
            </a:endParaRPr>
          </a:p>
          <a:p>
            <a:r>
              <a:rPr lang="cs-CZ" sz="1100" b="0" u="sng" dirty="0" smtClean="0">
                <a:latin typeface="Arial" pitchFamily="34" charset="0"/>
                <a:cs typeface="Arial" pitchFamily="34" charset="0"/>
              </a:rPr>
              <a:t>Připraveni:</a:t>
            </a:r>
            <a:r>
              <a:rPr lang="cs-CZ" sz="1100" b="0" dirty="0" smtClean="0">
                <a:latin typeface="Arial" pitchFamily="34" charset="0"/>
                <a:cs typeface="Arial" pitchFamily="34" charset="0"/>
              </a:rPr>
              <a:t> Matoušek, </a:t>
            </a:r>
            <a:r>
              <a:rPr lang="cs-CZ" sz="1100" b="0" dirty="0" err="1" smtClean="0">
                <a:latin typeface="Arial" pitchFamily="34" charset="0"/>
                <a:cs typeface="Arial" pitchFamily="34" charset="0"/>
              </a:rPr>
              <a:t>J.Svoboda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Stehlílk</a:t>
            </a:r>
            <a:endParaRPr lang="cs-CZ" sz="1100" b="0" dirty="0" smtClean="0">
              <a:latin typeface="Arial" pitchFamily="34" charset="0"/>
              <a:cs typeface="Arial" pitchFamily="34" charset="0"/>
            </a:endParaRPr>
          </a:p>
          <a:p>
            <a:r>
              <a:rPr lang="cs-CZ" sz="1100" b="0" dirty="0" smtClean="0">
                <a:latin typeface="Arial" pitchFamily="34" charset="0"/>
                <a:cs typeface="Arial" pitchFamily="34" charset="0"/>
              </a:rPr>
              <a:t>Trenér: </a:t>
            </a:r>
            <a:r>
              <a:rPr lang="cs-CZ" sz="1100" b="0" dirty="0" err="1" smtClean="0">
                <a:latin typeface="Arial" pitchFamily="34" charset="0"/>
                <a:cs typeface="Arial" pitchFamily="34" charset="0"/>
              </a:rPr>
              <a:t>J.Vinš</a:t>
            </a:r>
            <a:r>
              <a:rPr lang="cs-CZ" sz="1100" b="0" dirty="0" smtClean="0">
                <a:latin typeface="Arial" pitchFamily="34" charset="0"/>
                <a:cs typeface="Arial" pitchFamily="34" charset="0"/>
              </a:rPr>
              <a:t> Vedoucí: </a:t>
            </a:r>
            <a:r>
              <a:rPr lang="cs-CZ" sz="1100" b="0" dirty="0" err="1" smtClean="0">
                <a:latin typeface="Arial" pitchFamily="34" charset="0"/>
                <a:cs typeface="Arial" pitchFamily="34" charset="0"/>
              </a:rPr>
              <a:t>J.Havner</a:t>
            </a:r>
            <a:r>
              <a:rPr lang="cs-CZ" sz="1100" b="0" dirty="0" smtClean="0">
                <a:latin typeface="Arial" pitchFamily="34" charset="0"/>
                <a:cs typeface="Arial" pitchFamily="34" charset="0"/>
              </a:rPr>
              <a:t>  Asistent: </a:t>
            </a:r>
            <a:r>
              <a:rPr lang="cs-CZ" sz="1100" b="0" dirty="0" err="1" smtClean="0">
                <a:latin typeface="Arial" pitchFamily="34" charset="0"/>
                <a:cs typeface="Arial" pitchFamily="34" charset="0"/>
              </a:rPr>
              <a:t>D.Németh</a:t>
            </a:r>
            <a:r>
              <a:rPr lang="cs-CZ" sz="1100" b="0" dirty="0" smtClean="0">
                <a:latin typeface="Arial" pitchFamily="34" charset="0"/>
                <a:cs typeface="Arial" pitchFamily="34" charset="0"/>
              </a:rPr>
              <a:t>  Masér: </a:t>
            </a:r>
            <a:r>
              <a:rPr lang="cs-CZ" sz="1100" b="0" dirty="0" err="1" smtClean="0">
                <a:latin typeface="Arial" pitchFamily="34" charset="0"/>
                <a:cs typeface="Arial" pitchFamily="34" charset="0"/>
              </a:rPr>
              <a:t>J.Nedomlel</a:t>
            </a:r>
            <a:endParaRPr lang="cs-CZ" sz="1100" b="0" dirty="0" smtClean="0">
              <a:latin typeface="Arial" pitchFamily="34" charset="0"/>
              <a:cs typeface="Arial" pitchFamily="34" charset="0"/>
            </a:endParaRPr>
          </a:p>
          <a:p>
            <a:r>
              <a:rPr lang="cs-CZ" sz="1100" b="0" dirty="0" smtClean="0">
                <a:latin typeface="Arial" pitchFamily="34" charset="0"/>
                <a:cs typeface="Arial" pitchFamily="34" charset="0"/>
              </a:rPr>
              <a:t>Rozhodčí: </a:t>
            </a:r>
            <a:r>
              <a:rPr lang="cs-CZ" sz="1100" b="0" dirty="0" err="1" smtClean="0">
                <a:latin typeface="Arial" pitchFamily="34" charset="0"/>
                <a:cs typeface="Arial" pitchFamily="34" charset="0"/>
              </a:rPr>
              <a:t>Šmíd</a:t>
            </a:r>
            <a:r>
              <a:rPr lang="cs-CZ" sz="1100" b="0" dirty="0" smtClean="0">
                <a:latin typeface="Arial" pitchFamily="34" charset="0"/>
                <a:cs typeface="Arial" pitchFamily="34" charset="0"/>
              </a:rPr>
              <a:t>-Zítko, </a:t>
            </a:r>
            <a:r>
              <a:rPr lang="cs-CZ" sz="1100" b="0" dirty="0" err="1" smtClean="0">
                <a:latin typeface="Arial" pitchFamily="34" charset="0"/>
                <a:cs typeface="Arial" pitchFamily="34" charset="0"/>
              </a:rPr>
              <a:t>Mecl</a:t>
            </a:r>
            <a:endParaRPr lang="cs-CZ" sz="1100" b="0" dirty="0">
              <a:latin typeface="Arial" pitchFamily="34" charset="0"/>
              <a:cs typeface="Arial" pitchFamily="34" charset="0"/>
            </a:endParaRPr>
          </a:p>
        </p:txBody>
      </p:sp>
      <p:sp>
        <p:nvSpPr>
          <p:cNvPr id="18" name="TextovéPole 17"/>
          <p:cNvSpPr txBox="1"/>
          <p:nvPr/>
        </p:nvSpPr>
        <p:spPr>
          <a:xfrm>
            <a:off x="5575548" y="163116"/>
            <a:ext cx="4536504" cy="288032"/>
          </a:xfrm>
          <a:prstGeom prst="rect">
            <a:avLst/>
          </a:prstGeom>
          <a:solidFill>
            <a:schemeClr val="accent5">
              <a:lumMod val="40000"/>
              <a:lumOff val="60000"/>
            </a:schemeClr>
          </a:solidFill>
        </p:spPr>
        <p:txBody>
          <a:bodyPr wrap="square" rtlCol="0">
            <a:spAutoFit/>
          </a:bodyPr>
          <a:lstStyle/>
          <a:p>
            <a:pPr algn="ctr"/>
            <a:r>
              <a:rPr lang="cs-CZ" dirty="0" smtClean="0"/>
              <a:t>Pokračování  </a:t>
            </a:r>
            <a:r>
              <a:rPr lang="cs-CZ" dirty="0" err="1" smtClean="0"/>
              <a:t>Rumburk</a:t>
            </a:r>
            <a:r>
              <a:rPr lang="cs-CZ" dirty="0" smtClean="0"/>
              <a:t>-</a:t>
            </a:r>
            <a:r>
              <a:rPr lang="cs-CZ" dirty="0" err="1" smtClean="0"/>
              <a:t>Štětí</a:t>
            </a:r>
            <a:r>
              <a:rPr lang="cs-CZ" dirty="0" smtClean="0"/>
              <a:t>  6.9.2014</a:t>
            </a:r>
            <a:endParaRPr lang="cs-CZ" dirty="0"/>
          </a:p>
        </p:txBody>
      </p:sp>
      <p:pic>
        <p:nvPicPr>
          <p:cNvPr id="6220" name="Picture 76"/>
          <p:cNvPicPr>
            <a:picLocks noChangeAspect="1" noChangeArrowheads="1"/>
          </p:cNvPicPr>
          <p:nvPr/>
        </p:nvPicPr>
        <p:blipFill>
          <a:blip r:embed="rId3" cstate="print"/>
          <a:srcRect/>
          <a:stretch>
            <a:fillRect/>
          </a:stretch>
        </p:blipFill>
        <p:spPr bwMode="auto">
          <a:xfrm>
            <a:off x="6655668" y="5563716"/>
            <a:ext cx="1584176" cy="1440160"/>
          </a:xfrm>
          <a:prstGeom prst="rect">
            <a:avLst/>
          </a:prstGeom>
          <a:noFill/>
          <a:ln w="9525">
            <a:noFill/>
            <a:miter lim="800000"/>
            <a:headEnd/>
            <a:tailEnd/>
          </a:ln>
        </p:spPr>
      </p:pic>
      <p:graphicFrame>
        <p:nvGraphicFramePr>
          <p:cNvPr id="13" name="Tabulka 12"/>
          <p:cNvGraphicFramePr>
            <a:graphicFrameLocks noGrp="1"/>
          </p:cNvGraphicFramePr>
          <p:nvPr/>
        </p:nvGraphicFramePr>
        <p:xfrm>
          <a:off x="174950" y="1675284"/>
          <a:ext cx="4501139" cy="5420041"/>
        </p:xfrm>
        <a:graphic>
          <a:graphicData uri="http://schemas.openxmlformats.org/drawingml/2006/table">
            <a:tbl>
              <a:tblPr/>
              <a:tblGrid>
                <a:gridCol w="489919">
                  <a:extLst>
                    <a:ext uri="{9D8B030D-6E8A-4147-A177-3AD203B41FA5}">
                      <a16:colId xmlns:a16="http://schemas.microsoft.com/office/drawing/2014/main" val="20000"/>
                    </a:ext>
                  </a:extLst>
                </a:gridCol>
                <a:gridCol w="1653483">
                  <a:extLst>
                    <a:ext uri="{9D8B030D-6E8A-4147-A177-3AD203B41FA5}">
                      <a16:colId xmlns:a16="http://schemas.microsoft.com/office/drawing/2014/main" val="20001"/>
                    </a:ext>
                  </a:extLst>
                </a:gridCol>
                <a:gridCol w="255166">
                  <a:extLst>
                    <a:ext uri="{9D8B030D-6E8A-4147-A177-3AD203B41FA5}">
                      <a16:colId xmlns:a16="http://schemas.microsoft.com/office/drawing/2014/main" val="20002"/>
                    </a:ext>
                  </a:extLst>
                </a:gridCol>
                <a:gridCol w="255166">
                  <a:extLst>
                    <a:ext uri="{9D8B030D-6E8A-4147-A177-3AD203B41FA5}">
                      <a16:colId xmlns:a16="http://schemas.microsoft.com/office/drawing/2014/main" val="20003"/>
                    </a:ext>
                  </a:extLst>
                </a:gridCol>
                <a:gridCol w="255166">
                  <a:extLst>
                    <a:ext uri="{9D8B030D-6E8A-4147-A177-3AD203B41FA5}">
                      <a16:colId xmlns:a16="http://schemas.microsoft.com/office/drawing/2014/main" val="20004"/>
                    </a:ext>
                  </a:extLst>
                </a:gridCol>
                <a:gridCol w="255166">
                  <a:extLst>
                    <a:ext uri="{9D8B030D-6E8A-4147-A177-3AD203B41FA5}">
                      <a16:colId xmlns:a16="http://schemas.microsoft.com/office/drawing/2014/main" val="20005"/>
                    </a:ext>
                  </a:extLst>
                </a:gridCol>
                <a:gridCol w="255166">
                  <a:extLst>
                    <a:ext uri="{9D8B030D-6E8A-4147-A177-3AD203B41FA5}">
                      <a16:colId xmlns:a16="http://schemas.microsoft.com/office/drawing/2014/main" val="20006"/>
                    </a:ext>
                  </a:extLst>
                </a:gridCol>
                <a:gridCol w="591988">
                  <a:extLst>
                    <a:ext uri="{9D8B030D-6E8A-4147-A177-3AD203B41FA5}">
                      <a16:colId xmlns:a16="http://schemas.microsoft.com/office/drawing/2014/main" val="20007"/>
                    </a:ext>
                  </a:extLst>
                </a:gridCol>
                <a:gridCol w="489919">
                  <a:extLst>
                    <a:ext uri="{9D8B030D-6E8A-4147-A177-3AD203B41FA5}">
                      <a16:colId xmlns:a16="http://schemas.microsoft.com/office/drawing/2014/main" val="20008"/>
                    </a:ext>
                  </a:extLst>
                </a:gridCol>
              </a:tblGrid>
              <a:tr h="258762">
                <a:tc gridSpan="9">
                  <a:txBody>
                    <a:bodyPr/>
                    <a:lstStyle/>
                    <a:p>
                      <a:pPr algn="ctr" fontAlgn="ctr"/>
                      <a:r>
                        <a:rPr lang="cs-CZ" sz="1400" b="1" i="0" u="none" strike="noStrike" dirty="0">
                          <a:solidFill>
                            <a:srgbClr val="000000"/>
                          </a:solidFill>
                          <a:latin typeface="Calibri"/>
                        </a:rPr>
                        <a:t>Krajský přebor Starších žáků po 4.hracím kole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47865">
                <a:tc>
                  <a:txBody>
                    <a:bodyPr/>
                    <a:lstStyle/>
                    <a:p>
                      <a:pPr algn="ctr" fontAlgn="ctr"/>
                      <a:r>
                        <a:rPr lang="cs-CZ" sz="1000" b="1" i="0" u="none" strike="noStrike" dirty="0">
                          <a:solidFill>
                            <a:srgbClr val="000000"/>
                          </a:solidFill>
                          <a:latin typeface="Arial"/>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FK Litvínov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Calibri"/>
                        </a:rPr>
                        <a:t>44:1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47865">
                <a:tc>
                  <a:txBody>
                    <a:bodyPr/>
                    <a:lstStyle/>
                    <a:p>
                      <a:pPr algn="ctr" fontAlgn="ctr"/>
                      <a:r>
                        <a:rPr lang="cs-CZ" sz="1000" b="1" i="0" u="none" strike="noStrike" dirty="0">
                          <a:solidFill>
                            <a:srgbClr val="000000"/>
                          </a:solidFill>
                          <a:latin typeface="Arial"/>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Arial"/>
                        </a:rPr>
                        <a:t>FŠ Most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Calibri"/>
                        </a:rPr>
                        <a:t>31:4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2"/>
                  </a:ext>
                </a:extLst>
              </a:tr>
              <a:tr h="147865">
                <a:tc>
                  <a:txBody>
                    <a:bodyPr/>
                    <a:lstStyle/>
                    <a:p>
                      <a:pPr algn="ctr" fontAlgn="ctr"/>
                      <a:r>
                        <a:rPr lang="cs-CZ" sz="1000" b="1" i="0" u="none" strike="noStrike">
                          <a:solidFill>
                            <a:srgbClr val="000000"/>
                          </a:solidFill>
                          <a:latin typeface="Arial"/>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a:rPr>
                        <a:t>FK Litoměřice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Calibri"/>
                        </a:rPr>
                        <a:t>24:3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11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147865">
                <a:tc>
                  <a:txBody>
                    <a:bodyPr/>
                    <a:lstStyle/>
                    <a:p>
                      <a:pPr algn="ctr" fontAlgn="ctr"/>
                      <a:r>
                        <a:rPr lang="cs-CZ" sz="1000" b="1" i="0" u="none" strike="noStrike">
                          <a:solidFill>
                            <a:srgbClr val="000000"/>
                          </a:solidFill>
                          <a:latin typeface="Arial"/>
                        </a:rPr>
                        <a:t>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Arial"/>
                        </a:rPr>
                        <a:t>FK Litvínov 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Calibri"/>
                        </a:rPr>
                        <a:t>15:7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10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4"/>
                  </a:ext>
                </a:extLst>
              </a:tr>
              <a:tr h="147865">
                <a:tc>
                  <a:txBody>
                    <a:bodyPr/>
                    <a:lstStyle/>
                    <a:p>
                      <a:pPr algn="ctr" fontAlgn="ctr"/>
                      <a:r>
                        <a:rPr lang="cs-CZ" sz="1000" b="1" i="0" u="none" strike="noStrike">
                          <a:solidFill>
                            <a:srgbClr val="000000"/>
                          </a:solidFill>
                          <a:latin typeface="Arial"/>
                        </a:rPr>
                        <a:t>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FK Louny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Calibri"/>
                        </a:rPr>
                        <a:t>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147865">
                <a:tc>
                  <a:txBody>
                    <a:bodyPr/>
                    <a:lstStyle/>
                    <a:p>
                      <a:pPr algn="ctr" fontAlgn="ctr"/>
                      <a:r>
                        <a:rPr lang="cs-CZ" sz="1000" b="1" i="0" u="none" strike="noStrike">
                          <a:solidFill>
                            <a:srgbClr val="000000"/>
                          </a:solidFill>
                          <a:latin typeface="Arial"/>
                        </a:rPr>
                        <a:t>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Arial"/>
                        </a:rPr>
                        <a:t>FK Bílina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Calibri"/>
                        </a:rPr>
                        <a:t>21:11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6"/>
                  </a:ext>
                </a:extLst>
              </a:tr>
              <a:tr h="147865">
                <a:tc>
                  <a:txBody>
                    <a:bodyPr/>
                    <a:lstStyle/>
                    <a:p>
                      <a:pPr algn="ctr" fontAlgn="ctr"/>
                      <a:r>
                        <a:rPr lang="cs-CZ" sz="1000" b="1" i="0" u="none" strike="noStrike">
                          <a:solidFill>
                            <a:srgbClr val="000000"/>
                          </a:solidFill>
                          <a:latin typeface="Arial"/>
                        </a:rPr>
                        <a:t>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a:rPr>
                        <a:t>FK Junior Děčín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Calibri"/>
                        </a:rPr>
                        <a:t>14:10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147865">
                <a:tc>
                  <a:txBody>
                    <a:bodyPr/>
                    <a:lstStyle/>
                    <a:p>
                      <a:pPr algn="ctr" fontAlgn="ctr"/>
                      <a:r>
                        <a:rPr lang="cs-CZ" sz="1000" b="1" i="0" u="none" strike="noStrike">
                          <a:solidFill>
                            <a:srgbClr val="000000"/>
                          </a:solidFill>
                          <a:latin typeface="Arial"/>
                        </a:rPr>
                        <a:t>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Arial"/>
                        </a:rPr>
                        <a:t>SK Roudnice nad Labem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Calibri"/>
                        </a:rPr>
                        <a:t>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8"/>
                  </a:ext>
                </a:extLst>
              </a:tr>
              <a:tr h="147865">
                <a:tc>
                  <a:txBody>
                    <a:bodyPr/>
                    <a:lstStyle/>
                    <a:p>
                      <a:pPr algn="ctr" fontAlgn="ctr"/>
                      <a:r>
                        <a:rPr lang="cs-CZ" sz="1000" b="1" i="0" u="none" strike="noStrike">
                          <a:solidFill>
                            <a:srgbClr val="000000"/>
                          </a:solidFill>
                          <a:latin typeface="Arial"/>
                        </a:rPr>
                        <a:t>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FK Český Lev Neštěmice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Calibri"/>
                        </a:rPr>
                        <a:t>19:9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147865">
                <a:tc>
                  <a:txBody>
                    <a:bodyPr/>
                    <a:lstStyle/>
                    <a:p>
                      <a:pPr algn="ctr" fontAlgn="ctr"/>
                      <a:r>
                        <a:rPr lang="cs-CZ" sz="1000" b="1" i="0" u="none" strike="noStrike">
                          <a:solidFill>
                            <a:srgbClr val="000000"/>
                          </a:solidFill>
                          <a:latin typeface="Arial"/>
                        </a:rPr>
                        <a:t>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FC Chomutov s.r.o.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Calibri"/>
                        </a:rPr>
                        <a:t>6:11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10"/>
                  </a:ext>
                </a:extLst>
              </a:tr>
              <a:tr h="147865">
                <a:tc>
                  <a:txBody>
                    <a:bodyPr/>
                    <a:lstStyle/>
                    <a:p>
                      <a:pPr algn="ctr" fontAlgn="ctr"/>
                      <a:r>
                        <a:rPr lang="cs-CZ" sz="1000" b="1" i="0" u="none" strike="noStrike">
                          <a:solidFill>
                            <a:srgbClr val="000000"/>
                          </a:solidFill>
                          <a:latin typeface="Arial"/>
                        </a:rPr>
                        <a:t>11.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SK Sokol Brozany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Calibri"/>
                        </a:rPr>
                        <a:t>5:16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r h="147865">
                <a:tc>
                  <a:txBody>
                    <a:bodyPr/>
                    <a:lstStyle/>
                    <a:p>
                      <a:pPr algn="ctr" fontAlgn="ctr"/>
                      <a:r>
                        <a:rPr lang="cs-CZ" sz="1000" b="1" i="0" u="none" strike="noStrike">
                          <a:solidFill>
                            <a:srgbClr val="000000"/>
                          </a:solidFill>
                          <a:latin typeface="Arial"/>
                        </a:rPr>
                        <a:t>12.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VČSA Ervěnice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Calibri"/>
                        </a:rPr>
                        <a:t>8:21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12"/>
                  </a:ext>
                </a:extLst>
              </a:tr>
              <a:tr h="147865">
                <a:tc>
                  <a:txBody>
                    <a:bodyPr/>
                    <a:lstStyle/>
                    <a:p>
                      <a:pPr algn="ctr" fontAlgn="ctr"/>
                      <a:r>
                        <a:rPr lang="cs-CZ" sz="1000" b="1" i="0" u="none" strike="noStrike">
                          <a:solidFill>
                            <a:srgbClr val="000000"/>
                          </a:solidFill>
                          <a:latin typeface="Arial"/>
                        </a:rPr>
                        <a:t>13.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TJ Krupka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Calibri"/>
                        </a:rPr>
                        <a:t>8:24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3"/>
                  </a:ext>
                </a:extLst>
              </a:tr>
              <a:tr h="147865">
                <a:tc>
                  <a:txBody>
                    <a:bodyPr/>
                    <a:lstStyle/>
                    <a:p>
                      <a:pPr algn="ctr" fontAlgn="ctr"/>
                      <a:r>
                        <a:rPr lang="cs-CZ" sz="1000" b="1" i="0" u="none" strike="noStrike">
                          <a:solidFill>
                            <a:srgbClr val="000000"/>
                          </a:solidFill>
                          <a:latin typeface="Arial"/>
                        </a:rPr>
                        <a:t>14.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FK Tatran Kadaň 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Calibri"/>
                        </a:rPr>
                        <a:t>4:24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14"/>
                  </a:ext>
                </a:extLst>
              </a:tr>
              <a:tr h="147865">
                <a:tc>
                  <a:txBody>
                    <a:bodyPr/>
                    <a:lstStyle/>
                    <a:p>
                      <a:pPr algn="ctr" fontAlgn="ctr"/>
                      <a:r>
                        <a:rPr lang="cs-CZ" sz="1000" b="1" i="0" u="none" strike="noStrike">
                          <a:solidFill>
                            <a:srgbClr val="000000"/>
                          </a:solidFill>
                          <a:latin typeface="Arial"/>
                        </a:rPr>
                        <a:t>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FK Slavoj Žatec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Calibri"/>
                        </a:rPr>
                        <a:t>4:40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r h="147865">
                <a:tc>
                  <a:txBody>
                    <a:bodyPr/>
                    <a:lstStyle/>
                    <a:p>
                      <a:pPr algn="ctr" fontAlgn="ctr"/>
                      <a:r>
                        <a:rPr lang="cs-CZ" sz="1050" b="1" i="0" u="none" strike="noStrike">
                          <a:solidFill>
                            <a:srgbClr val="FF0000"/>
                          </a:solidFill>
                          <a:latin typeface="Arial"/>
                        </a:rPr>
                        <a:t>16.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FF0000"/>
                          </a:solidFill>
                          <a:latin typeface="Arial"/>
                        </a:rPr>
                        <a:t>SK Štětí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FF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FF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FF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FF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FF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FF0000"/>
                          </a:solidFill>
                          <a:latin typeface="Calibri"/>
                        </a:rPr>
                        <a:t>2:43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dirty="0">
                          <a:solidFill>
                            <a:srgbClr val="FF0000"/>
                          </a:solidFill>
                          <a:latin typeface="Arial"/>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16"/>
                  </a:ext>
                </a:extLst>
              </a:tr>
              <a:tr h="258762">
                <a:tc gridSpan="9">
                  <a:txBody>
                    <a:bodyPr/>
                    <a:lstStyle/>
                    <a:p>
                      <a:pPr algn="ctr" fontAlgn="ctr"/>
                      <a:r>
                        <a:rPr lang="cs-CZ" sz="1400" b="1" i="0" u="none" strike="noStrike">
                          <a:solidFill>
                            <a:srgbClr val="000000"/>
                          </a:solidFill>
                          <a:latin typeface="Calibri"/>
                        </a:rPr>
                        <a:t>Krajský přebor Mladších žáků po 4.hracím kole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17"/>
                  </a:ext>
                </a:extLst>
              </a:tr>
              <a:tr h="147865">
                <a:tc>
                  <a:txBody>
                    <a:bodyPr/>
                    <a:lstStyle/>
                    <a:p>
                      <a:pPr algn="ctr" fontAlgn="ctr"/>
                      <a:r>
                        <a:rPr lang="cs-CZ" sz="1000" b="1" i="0" u="none" strike="noStrike" dirty="0">
                          <a:solidFill>
                            <a:srgbClr val="000000"/>
                          </a:solidFill>
                          <a:latin typeface="Arial"/>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a:rPr>
                        <a:t>FK Louny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Calibri"/>
                        </a:rPr>
                        <a:t>28:2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8"/>
                  </a:ext>
                </a:extLst>
              </a:tr>
              <a:tr h="147865">
                <a:tc>
                  <a:txBody>
                    <a:bodyPr/>
                    <a:lstStyle/>
                    <a:p>
                      <a:pPr algn="ctr" fontAlgn="ctr"/>
                      <a:r>
                        <a:rPr lang="cs-CZ" sz="1000" b="1" i="0" u="none" strike="noStrike">
                          <a:solidFill>
                            <a:srgbClr val="000000"/>
                          </a:solidFill>
                          <a:latin typeface="Arial"/>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Arial"/>
                        </a:rPr>
                        <a:t>SK Roudnice nad Labem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Calibri"/>
                        </a:rPr>
                        <a:t>23:8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19"/>
                  </a:ext>
                </a:extLst>
              </a:tr>
              <a:tr h="147865">
                <a:tc>
                  <a:txBody>
                    <a:bodyPr/>
                    <a:lstStyle/>
                    <a:p>
                      <a:pPr algn="ctr" fontAlgn="ctr"/>
                      <a:r>
                        <a:rPr lang="cs-CZ" sz="1000" b="1" i="0" u="none" strike="noStrike">
                          <a:solidFill>
                            <a:srgbClr val="000000"/>
                          </a:solidFill>
                          <a:latin typeface="Arial"/>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a:rPr>
                        <a:t>FK Litoměřice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Calibri"/>
                        </a:rPr>
                        <a:t>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0"/>
                  </a:ext>
                </a:extLst>
              </a:tr>
              <a:tr h="147865">
                <a:tc>
                  <a:txBody>
                    <a:bodyPr/>
                    <a:lstStyle/>
                    <a:p>
                      <a:pPr algn="ctr" fontAlgn="ctr"/>
                      <a:r>
                        <a:rPr lang="cs-CZ" sz="1000" b="1" i="0" u="none" strike="noStrike">
                          <a:solidFill>
                            <a:srgbClr val="000000"/>
                          </a:solidFill>
                          <a:latin typeface="Arial"/>
                        </a:rPr>
                        <a:t>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Arial"/>
                        </a:rPr>
                        <a:t>FK Litvínov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Calibri"/>
                        </a:rPr>
                        <a:t>25:11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21"/>
                  </a:ext>
                </a:extLst>
              </a:tr>
              <a:tr h="147865">
                <a:tc>
                  <a:txBody>
                    <a:bodyPr/>
                    <a:lstStyle/>
                    <a:p>
                      <a:pPr algn="ctr" fontAlgn="ctr"/>
                      <a:r>
                        <a:rPr lang="cs-CZ" sz="1000" b="1" i="0" u="none" strike="noStrike">
                          <a:solidFill>
                            <a:srgbClr val="000000"/>
                          </a:solidFill>
                          <a:latin typeface="Arial"/>
                        </a:rPr>
                        <a:t>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FK Český Lev Neštěmice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smtClean="0">
                          <a:solidFill>
                            <a:srgbClr val="000000"/>
                          </a:solidFill>
                          <a:latin typeface="Calibri"/>
                        </a:rPr>
                        <a:t>22:8</a:t>
                      </a:r>
                      <a:endParaRPr lang="cs-CZ" sz="10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2"/>
                  </a:ext>
                </a:extLst>
              </a:tr>
              <a:tr h="147865">
                <a:tc>
                  <a:txBody>
                    <a:bodyPr/>
                    <a:lstStyle/>
                    <a:p>
                      <a:pPr algn="ctr" fontAlgn="ctr"/>
                      <a:r>
                        <a:rPr lang="cs-CZ" sz="1000" b="1" i="0" u="none" strike="noStrike">
                          <a:solidFill>
                            <a:srgbClr val="000000"/>
                          </a:solidFill>
                          <a:latin typeface="Arial"/>
                        </a:rPr>
                        <a:t>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SK Sokol Brozany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Calibri"/>
                        </a:rPr>
                        <a:t>15:13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23"/>
                  </a:ext>
                </a:extLst>
              </a:tr>
              <a:tr h="147865">
                <a:tc>
                  <a:txBody>
                    <a:bodyPr/>
                    <a:lstStyle/>
                    <a:p>
                      <a:pPr algn="ctr" fontAlgn="ctr"/>
                      <a:r>
                        <a:rPr lang="cs-CZ" sz="1000" b="1" i="0" u="none" strike="noStrike">
                          <a:solidFill>
                            <a:srgbClr val="000000"/>
                          </a:solidFill>
                          <a:latin typeface="Arial"/>
                        </a:rPr>
                        <a:t>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FŠ Most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Calibri"/>
                        </a:rPr>
                        <a:t>14:13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4"/>
                  </a:ext>
                </a:extLst>
              </a:tr>
              <a:tr h="147865">
                <a:tc>
                  <a:txBody>
                    <a:bodyPr/>
                    <a:lstStyle/>
                    <a:p>
                      <a:pPr algn="ctr" fontAlgn="ctr"/>
                      <a:r>
                        <a:rPr lang="cs-CZ" sz="1000" b="1" i="0" u="none" strike="noStrike">
                          <a:solidFill>
                            <a:srgbClr val="000000"/>
                          </a:solidFill>
                          <a:latin typeface="Arial"/>
                        </a:rPr>
                        <a:t>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FK Junior Děčín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Calibri"/>
                        </a:rPr>
                        <a:t>18:21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25"/>
                  </a:ext>
                </a:extLst>
              </a:tr>
              <a:tr h="147865">
                <a:tc>
                  <a:txBody>
                    <a:bodyPr/>
                    <a:lstStyle/>
                    <a:p>
                      <a:pPr algn="ctr" fontAlgn="ctr"/>
                      <a:r>
                        <a:rPr lang="cs-CZ" sz="1000" b="1" i="0" u="none" strike="noStrike">
                          <a:solidFill>
                            <a:srgbClr val="000000"/>
                          </a:solidFill>
                          <a:latin typeface="Arial"/>
                        </a:rPr>
                        <a:t>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FK Litvínov 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Calibri"/>
                        </a:rPr>
                        <a:t>16:24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6"/>
                  </a:ext>
                </a:extLst>
              </a:tr>
              <a:tr h="147865">
                <a:tc>
                  <a:txBody>
                    <a:bodyPr/>
                    <a:lstStyle/>
                    <a:p>
                      <a:pPr algn="ctr" fontAlgn="ctr"/>
                      <a:r>
                        <a:rPr lang="cs-CZ" sz="1000" b="1" i="0" u="none" strike="noStrike">
                          <a:solidFill>
                            <a:srgbClr val="000000"/>
                          </a:solidFill>
                          <a:latin typeface="Arial"/>
                        </a:rPr>
                        <a:t>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FK Slavoj Žatec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Calibri"/>
                        </a:rPr>
                        <a:t>8:11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27"/>
                  </a:ext>
                </a:extLst>
              </a:tr>
              <a:tr h="147865">
                <a:tc>
                  <a:txBody>
                    <a:bodyPr/>
                    <a:lstStyle/>
                    <a:p>
                      <a:pPr algn="ctr" fontAlgn="ctr"/>
                      <a:r>
                        <a:rPr lang="cs-CZ" sz="1000" b="1" i="0" u="none" strike="noStrike">
                          <a:solidFill>
                            <a:srgbClr val="000000"/>
                          </a:solidFill>
                          <a:latin typeface="Arial"/>
                        </a:rPr>
                        <a:t>11.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FK Bílina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Calibri"/>
                        </a:rPr>
                        <a:t>10:16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8"/>
                  </a:ext>
                </a:extLst>
              </a:tr>
              <a:tr h="40576">
                <a:tc>
                  <a:txBody>
                    <a:bodyPr/>
                    <a:lstStyle/>
                    <a:p>
                      <a:pPr algn="ctr" fontAlgn="ctr"/>
                      <a:r>
                        <a:rPr lang="cs-CZ" sz="1000" b="1" i="0" u="none" strike="noStrike">
                          <a:solidFill>
                            <a:srgbClr val="000000"/>
                          </a:solidFill>
                          <a:latin typeface="Arial"/>
                        </a:rPr>
                        <a:t>12.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VČSA Ervěnice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Calibri"/>
                        </a:rPr>
                        <a:t>12:17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29"/>
                  </a:ext>
                </a:extLst>
              </a:tr>
              <a:tr h="147865">
                <a:tc>
                  <a:txBody>
                    <a:bodyPr/>
                    <a:lstStyle/>
                    <a:p>
                      <a:pPr algn="ctr" fontAlgn="ctr"/>
                      <a:r>
                        <a:rPr lang="cs-CZ" sz="1100" b="1" i="0" u="none" strike="noStrike" dirty="0">
                          <a:solidFill>
                            <a:srgbClr val="FF0000"/>
                          </a:solidFill>
                          <a:latin typeface="Arial"/>
                        </a:rPr>
                        <a:t>13.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FF0000"/>
                          </a:solidFill>
                          <a:latin typeface="Arial"/>
                        </a:rPr>
                        <a:t>SK </a:t>
                      </a:r>
                      <a:r>
                        <a:rPr lang="cs-CZ" sz="1100" b="1" i="0" u="none" strike="noStrike" dirty="0" err="1">
                          <a:solidFill>
                            <a:srgbClr val="FF0000"/>
                          </a:solidFill>
                          <a:latin typeface="Arial"/>
                        </a:rPr>
                        <a:t>Štětí</a:t>
                      </a:r>
                      <a:endParaRPr lang="cs-CZ" sz="1100" b="1" i="0" u="none" strike="noStrike" dirty="0">
                        <a:solidFill>
                          <a:srgbClr val="FF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FF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FF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FF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FF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FF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smtClean="0">
                          <a:solidFill>
                            <a:srgbClr val="FF0000"/>
                          </a:solidFill>
                          <a:latin typeface="Calibri"/>
                        </a:rPr>
                        <a:t>9:16</a:t>
                      </a:r>
                      <a:endParaRPr lang="cs-CZ" sz="1100" b="1" i="0" u="none" strike="noStrike" dirty="0">
                        <a:solidFill>
                          <a:srgbClr val="FF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FF0000"/>
                          </a:solidFill>
                          <a:latin typeface="Arial"/>
                        </a:rPr>
                        <a:t>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0"/>
                  </a:ext>
                </a:extLst>
              </a:tr>
              <a:tr h="147865">
                <a:tc>
                  <a:txBody>
                    <a:bodyPr/>
                    <a:lstStyle/>
                    <a:p>
                      <a:pPr algn="ctr" fontAlgn="ctr"/>
                      <a:r>
                        <a:rPr lang="cs-CZ" sz="1000" b="1" i="0" u="none" strike="noStrike">
                          <a:solidFill>
                            <a:srgbClr val="000000"/>
                          </a:solidFill>
                          <a:latin typeface="Arial"/>
                        </a:rPr>
                        <a:t>14.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Arial"/>
                        </a:rPr>
                        <a:t>FK </a:t>
                      </a:r>
                      <a:r>
                        <a:rPr lang="cs-CZ" sz="1000" b="1" i="0" u="none" strike="noStrike" dirty="0" err="1">
                          <a:solidFill>
                            <a:srgbClr val="000000"/>
                          </a:solidFill>
                          <a:latin typeface="Arial"/>
                        </a:rPr>
                        <a:t>Tatran</a:t>
                      </a:r>
                      <a:r>
                        <a:rPr lang="cs-CZ" sz="1000" b="1" i="0" u="none" strike="noStrike" dirty="0">
                          <a:solidFill>
                            <a:srgbClr val="000000"/>
                          </a:solidFill>
                          <a:latin typeface="Arial"/>
                        </a:rPr>
                        <a:t> Kadaň 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Calibri"/>
                        </a:rPr>
                        <a:t>5:57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31"/>
                  </a:ext>
                </a:extLst>
              </a:tr>
              <a:tr h="147865">
                <a:tc>
                  <a:txBody>
                    <a:bodyPr/>
                    <a:lstStyle/>
                    <a:p>
                      <a:pPr algn="ctr" fontAlgn="ctr"/>
                      <a:r>
                        <a:rPr lang="cs-CZ" sz="1000" b="1" i="0" u="none" strike="noStrike">
                          <a:solidFill>
                            <a:srgbClr val="000000"/>
                          </a:solidFill>
                          <a:latin typeface="Arial"/>
                        </a:rPr>
                        <a:t>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TJ Krupka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Calibri"/>
                        </a:rPr>
                        <a:t>4:12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2"/>
                  </a:ext>
                </a:extLst>
              </a:tr>
              <a:tr h="155257">
                <a:tc>
                  <a:txBody>
                    <a:bodyPr/>
                    <a:lstStyle/>
                    <a:p>
                      <a:pPr algn="ctr" fontAlgn="ctr"/>
                      <a:r>
                        <a:rPr lang="cs-CZ" sz="1000" b="1" i="0" u="none" strike="noStrike">
                          <a:solidFill>
                            <a:srgbClr val="000000"/>
                          </a:solidFill>
                          <a:latin typeface="Arial"/>
                        </a:rPr>
                        <a:t>16.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FC Chomutov s.r.o.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latin typeface="Calibri"/>
                        </a:rPr>
                        <a:t>9:36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33"/>
                  </a:ext>
                </a:extLst>
              </a:tr>
            </a:tbl>
          </a:graphicData>
        </a:graphic>
      </p:graphicFrame>
      <p:sp>
        <p:nvSpPr>
          <p:cNvPr id="17" name="TextovéPole 16"/>
          <p:cNvSpPr txBox="1"/>
          <p:nvPr/>
        </p:nvSpPr>
        <p:spPr>
          <a:xfrm>
            <a:off x="174948" y="163116"/>
            <a:ext cx="4464496" cy="1200329"/>
          </a:xfrm>
          <a:prstGeom prst="rect">
            <a:avLst/>
          </a:prstGeom>
          <a:blipFill dpi="0" rotWithShape="1">
            <a:blip r:embed="rId4" cstate="print">
              <a:alphaModFix amt="83000"/>
            </a:blip>
            <a:srcRect/>
            <a:stretch>
              <a:fillRect/>
            </a:stretch>
          </a:blipFill>
        </p:spPr>
        <p:txBody>
          <a:bodyPr wrap="square" rtlCol="0">
            <a:spAutoFit/>
          </a:bodyPr>
          <a:lstStyle/>
          <a:p>
            <a:pPr algn="ctr"/>
            <a:r>
              <a:rPr lang="cs-CZ" sz="2400" dirty="0" smtClean="0">
                <a:solidFill>
                  <a:srgbClr val="003300"/>
                </a:solidFill>
              </a:rPr>
              <a:t>Moc mužstev bez bodu už nezůstává. Mez staršími je to i naše mužstvo.</a:t>
            </a:r>
            <a:endParaRPr lang="cs-CZ" sz="2400" dirty="0">
              <a:solidFill>
                <a:srgbClr val="003300"/>
              </a:solidFill>
            </a:endParaRPr>
          </a:p>
        </p:txBody>
      </p:sp>
      <p:pic>
        <p:nvPicPr>
          <p:cNvPr id="6146" name="Picture 171"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7" name="Picture 170"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8" name="Picture 169"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9" name="Picture 168"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0" name="Picture 167"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1" name="Picture 166"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2" name="Picture 165"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3" name="Picture 164"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4" name="Picture 163"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5" name="Picture 162"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6" name="Picture 161"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7" name="Picture 160"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8" name="Picture 159"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9" name="Picture 158"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0" name="Picture 157"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1" name="Picture 156"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2" name="Picture 155"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3" name="Picture 154"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4" name="Picture 153"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5" name="Picture 152"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6" name="Picture 151"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7" name="Picture 150"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8" name="Picture 149"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9" name="Picture 148"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0" name="Picture 147"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1" name="Picture 146"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2" name="Picture 145"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3" name="Picture 144"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4" name="Picture 143"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5" name="Picture 142"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6" name="Picture 14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7" name="Picture 14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8" name="Picture 13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9" name="Picture 13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0" name="Picture 13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1" name="Picture 13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2" name="Picture 13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3" name="Picture 13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4" name="Picture 13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5" name="Picture 13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6" name="Picture 13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7" name="Picture 13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8" name="Picture 129"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914400"/>
          </a:xfrm>
          <a:prstGeom prst="rect">
            <a:avLst/>
          </a:prstGeom>
          <a:noFill/>
          <a:ln w="9525">
            <a:miter lim="800000"/>
            <a:headEnd/>
            <a:tailEnd/>
          </a:ln>
        </p:spPr>
      </p:pic>
      <p:pic>
        <p:nvPicPr>
          <p:cNvPr id="6189" name="Picture 128"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14400" cy="914400"/>
          </a:xfrm>
          <a:prstGeom prst="rect">
            <a:avLst/>
          </a:prstGeom>
          <a:noFill/>
          <a:ln w="9525">
            <a:miter lim="800000"/>
            <a:headEnd/>
            <a:tailEnd/>
          </a:ln>
        </p:spPr>
      </p:pic>
      <p:pic>
        <p:nvPicPr>
          <p:cNvPr id="6190" name="Picture 12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14400" cy="933450"/>
          </a:xfrm>
          <a:prstGeom prst="rect">
            <a:avLst/>
          </a:prstGeom>
          <a:noFill/>
          <a:ln w="9525">
            <a:miter lim="800000"/>
            <a:headEnd/>
            <a:tailEnd/>
          </a:ln>
        </p:spPr>
      </p:pic>
      <p:pic>
        <p:nvPicPr>
          <p:cNvPr id="6191" name="Picture 12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14400" cy="933450"/>
          </a:xfrm>
          <a:prstGeom prst="rect">
            <a:avLst/>
          </a:prstGeom>
          <a:noFill/>
          <a:ln w="9525">
            <a:miter lim="800000"/>
            <a:headEnd/>
            <a:tailEnd/>
          </a:ln>
        </p:spPr>
      </p:pic>
      <p:pic>
        <p:nvPicPr>
          <p:cNvPr id="6192" name="Picture 12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895350"/>
            <a:ext cx="914400" cy="742950"/>
          </a:xfrm>
          <a:prstGeom prst="rect">
            <a:avLst/>
          </a:prstGeom>
          <a:noFill/>
          <a:ln w="9525">
            <a:miter lim="800000"/>
            <a:headEnd/>
            <a:tailEnd/>
          </a:ln>
        </p:spPr>
      </p:pic>
      <p:pic>
        <p:nvPicPr>
          <p:cNvPr id="6193" name="Picture 124"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895350"/>
            <a:ext cx="914400" cy="742950"/>
          </a:xfrm>
          <a:prstGeom prst="rect">
            <a:avLst/>
          </a:prstGeom>
          <a:noFill/>
          <a:ln w="9525">
            <a:miter lim="800000"/>
            <a:headEnd/>
            <a:tailEnd/>
          </a:ln>
        </p:spPr>
      </p:pic>
      <p:pic>
        <p:nvPicPr>
          <p:cNvPr id="6194" name="Picture 123"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1123950"/>
            <a:ext cx="914400" cy="933450"/>
          </a:xfrm>
          <a:prstGeom prst="rect">
            <a:avLst/>
          </a:prstGeom>
          <a:noFill/>
          <a:ln w="9525">
            <a:miter lim="800000"/>
            <a:headEnd/>
            <a:tailEnd/>
          </a:ln>
        </p:spPr>
      </p:pic>
      <p:pic>
        <p:nvPicPr>
          <p:cNvPr id="6195" name="Picture 122"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1123950"/>
            <a:ext cx="914400" cy="933450"/>
          </a:xfrm>
          <a:prstGeom prst="rect">
            <a:avLst/>
          </a:prstGeom>
          <a:noFill/>
          <a:ln w="9525">
            <a:miter lim="800000"/>
            <a:headEnd/>
            <a:tailEnd/>
          </a:ln>
        </p:spPr>
      </p:pic>
      <p:pic>
        <p:nvPicPr>
          <p:cNvPr id="6196" name="Picture 121"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1352550"/>
            <a:ext cx="914400" cy="925513"/>
          </a:xfrm>
          <a:prstGeom prst="rect">
            <a:avLst/>
          </a:prstGeom>
          <a:noFill/>
          <a:ln w="9525">
            <a:miter lim="800000"/>
            <a:headEnd/>
            <a:tailEnd/>
          </a:ln>
        </p:spPr>
      </p:pic>
      <p:pic>
        <p:nvPicPr>
          <p:cNvPr id="6197" name="Picture 120"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1352550"/>
            <a:ext cx="914400" cy="925513"/>
          </a:xfrm>
          <a:prstGeom prst="rect">
            <a:avLst/>
          </a:prstGeom>
          <a:noFill/>
          <a:ln w="9525">
            <a:miter lim="800000"/>
            <a:headEnd/>
            <a:tailEnd/>
          </a:ln>
        </p:spPr>
      </p:pic>
      <p:pic>
        <p:nvPicPr>
          <p:cNvPr id="6198" name="Picture 119"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1581150"/>
            <a:ext cx="914400" cy="742950"/>
          </a:xfrm>
          <a:prstGeom prst="rect">
            <a:avLst/>
          </a:prstGeom>
          <a:noFill/>
          <a:ln w="9525">
            <a:miter lim="800000"/>
            <a:headEnd/>
            <a:tailEnd/>
          </a:ln>
        </p:spPr>
      </p:pic>
      <p:pic>
        <p:nvPicPr>
          <p:cNvPr id="6199" name="Picture 118"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1581150"/>
            <a:ext cx="914400" cy="742950"/>
          </a:xfrm>
          <a:prstGeom prst="rect">
            <a:avLst/>
          </a:prstGeom>
          <a:noFill/>
          <a:ln w="9525">
            <a:miter lim="800000"/>
            <a:headEnd/>
            <a:tailEnd/>
          </a:ln>
        </p:spPr>
      </p:pic>
      <p:pic>
        <p:nvPicPr>
          <p:cNvPr id="6200" name="Picture 117"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1809750"/>
            <a:ext cx="914400" cy="914400"/>
          </a:xfrm>
          <a:prstGeom prst="rect">
            <a:avLst/>
          </a:prstGeom>
          <a:noFill/>
          <a:ln w="9525">
            <a:miter lim="800000"/>
            <a:headEnd/>
            <a:tailEnd/>
          </a:ln>
        </p:spPr>
      </p:pic>
      <p:pic>
        <p:nvPicPr>
          <p:cNvPr id="6201" name="Picture 116"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1809750"/>
            <a:ext cx="914400" cy="914400"/>
          </a:xfrm>
          <a:prstGeom prst="rect">
            <a:avLst/>
          </a:prstGeom>
          <a:noFill/>
          <a:ln w="9525">
            <a:miter lim="800000"/>
            <a:headEnd/>
            <a:tailEnd/>
          </a:ln>
        </p:spPr>
      </p:pic>
      <p:pic>
        <p:nvPicPr>
          <p:cNvPr id="6202" name="Picture 115"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3" name="Picture 114"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4" name="Picture 113"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5" name="Picture 112"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6" name="Picture 111"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2266950"/>
            <a:ext cx="914400" cy="742950"/>
          </a:xfrm>
          <a:prstGeom prst="rect">
            <a:avLst/>
          </a:prstGeom>
          <a:noFill/>
          <a:ln w="9525">
            <a:miter lim="800000"/>
            <a:headEnd/>
            <a:tailEnd/>
          </a:ln>
        </p:spPr>
      </p:pic>
      <p:pic>
        <p:nvPicPr>
          <p:cNvPr id="6207" name="Picture 110"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2266950"/>
            <a:ext cx="914400" cy="742950"/>
          </a:xfrm>
          <a:prstGeom prst="rect">
            <a:avLst/>
          </a:prstGeom>
          <a:noFill/>
          <a:ln w="9525">
            <a:miter lim="800000"/>
            <a:headEnd/>
            <a:tailEnd/>
          </a:ln>
        </p:spPr>
      </p:pic>
      <p:pic>
        <p:nvPicPr>
          <p:cNvPr id="6208" name="Picture 109"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2495550"/>
            <a:ext cx="914400" cy="914400"/>
          </a:xfrm>
          <a:prstGeom prst="rect">
            <a:avLst/>
          </a:prstGeom>
          <a:noFill/>
          <a:ln w="9525">
            <a:miter lim="800000"/>
            <a:headEnd/>
            <a:tailEnd/>
          </a:ln>
        </p:spPr>
      </p:pic>
      <p:pic>
        <p:nvPicPr>
          <p:cNvPr id="6209" name="Picture 108"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2495550"/>
            <a:ext cx="914400" cy="914400"/>
          </a:xfrm>
          <a:prstGeom prst="rect">
            <a:avLst/>
          </a:prstGeom>
          <a:noFill/>
          <a:ln w="9525">
            <a:miter lim="800000"/>
            <a:headEnd/>
            <a:tailEnd/>
          </a:ln>
        </p:spPr>
      </p:pic>
      <p:pic>
        <p:nvPicPr>
          <p:cNvPr id="6210" name="Picture 107"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2724150"/>
            <a:ext cx="914400" cy="733425"/>
          </a:xfrm>
          <a:prstGeom prst="rect">
            <a:avLst/>
          </a:prstGeom>
          <a:noFill/>
          <a:ln w="9525">
            <a:miter lim="800000"/>
            <a:headEnd/>
            <a:tailEnd/>
          </a:ln>
        </p:spPr>
      </p:pic>
      <p:pic>
        <p:nvPicPr>
          <p:cNvPr id="6211" name="Picture 106"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2724150"/>
            <a:ext cx="914400" cy="733425"/>
          </a:xfrm>
          <a:prstGeom prst="rect">
            <a:avLst/>
          </a:prstGeom>
          <a:noFill/>
          <a:ln w="9525">
            <a:miter lim="800000"/>
            <a:headEnd/>
            <a:tailEnd/>
          </a:ln>
        </p:spPr>
      </p:pic>
      <p:pic>
        <p:nvPicPr>
          <p:cNvPr id="6212" name="Picture 105"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2724150"/>
            <a:ext cx="914400" cy="752475"/>
          </a:xfrm>
          <a:prstGeom prst="rect">
            <a:avLst/>
          </a:prstGeom>
          <a:noFill/>
          <a:ln w="9525">
            <a:miter lim="800000"/>
            <a:headEnd/>
            <a:tailEnd/>
          </a:ln>
        </p:spPr>
      </p:pic>
      <p:pic>
        <p:nvPicPr>
          <p:cNvPr id="6213" name="Picture 104"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2724150"/>
            <a:ext cx="914400" cy="752475"/>
          </a:xfrm>
          <a:prstGeom prst="rect">
            <a:avLst/>
          </a:prstGeom>
          <a:noFill/>
          <a:ln w="9525">
            <a:miter lim="800000"/>
            <a:headEnd/>
            <a:tailEnd/>
          </a:ln>
        </p:spPr>
      </p:pic>
      <p:pic>
        <p:nvPicPr>
          <p:cNvPr id="6214" name="Picture 103"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2952750"/>
            <a:ext cx="914400" cy="942975"/>
          </a:xfrm>
          <a:prstGeom prst="rect">
            <a:avLst/>
          </a:prstGeom>
          <a:noFill/>
          <a:ln w="9525">
            <a:miter lim="800000"/>
            <a:headEnd/>
            <a:tailEnd/>
          </a:ln>
        </p:spPr>
      </p:pic>
      <p:pic>
        <p:nvPicPr>
          <p:cNvPr id="6215" name="Picture 102"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2952750"/>
            <a:ext cx="914400" cy="942975"/>
          </a:xfrm>
          <a:prstGeom prst="rect">
            <a:avLst/>
          </a:prstGeom>
          <a:noFill/>
          <a:ln w="9525">
            <a:miter lim="800000"/>
            <a:headEnd/>
            <a:tailEnd/>
          </a:ln>
        </p:spPr>
      </p:pic>
      <p:pic>
        <p:nvPicPr>
          <p:cNvPr id="6216" name="Picture 101"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3182938"/>
            <a:ext cx="914400" cy="931862"/>
          </a:xfrm>
          <a:prstGeom prst="rect">
            <a:avLst/>
          </a:prstGeom>
          <a:noFill/>
          <a:ln w="9525">
            <a:miter lim="800000"/>
            <a:headEnd/>
            <a:tailEnd/>
          </a:ln>
        </p:spPr>
      </p:pic>
      <p:pic>
        <p:nvPicPr>
          <p:cNvPr id="6217" name="Picture 100"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3182938"/>
            <a:ext cx="914400" cy="931862"/>
          </a:xfrm>
          <a:prstGeom prst="rect">
            <a:avLst/>
          </a:prstGeom>
          <a:noFill/>
          <a:ln w="9525">
            <a:miter lim="800000"/>
            <a:headEnd/>
            <a:tailEnd/>
          </a:ln>
        </p:spPr>
      </p:pic>
      <p:pic>
        <p:nvPicPr>
          <p:cNvPr id="6218" name="Picture 99"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3409950"/>
            <a:ext cx="914400" cy="914400"/>
          </a:xfrm>
          <a:prstGeom prst="rect">
            <a:avLst/>
          </a:prstGeom>
          <a:noFill/>
          <a:ln w="9525">
            <a:miter lim="800000"/>
            <a:headEnd/>
            <a:tailEnd/>
          </a:ln>
        </p:spPr>
      </p:pic>
      <p:pic>
        <p:nvPicPr>
          <p:cNvPr id="6219" name="Picture 98"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3409950"/>
            <a:ext cx="914400" cy="9144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206446</TotalTime>
  <Words>4755</Words>
  <Application>Microsoft Office PowerPoint</Application>
  <PresentationFormat>Vlastní</PresentationFormat>
  <Paragraphs>1593</Paragraphs>
  <Slides>22</Slides>
  <Notes>15</Notes>
  <HiddenSlides>0</HiddenSlides>
  <MMClips>0</MMClips>
  <ScaleCrop>false</ScaleCrop>
  <HeadingPairs>
    <vt:vector size="6" baseType="variant">
      <vt:variant>
        <vt:lpstr>Použitá písma</vt:lpstr>
      </vt:variant>
      <vt:variant>
        <vt:i4>48</vt:i4>
      </vt:variant>
      <vt:variant>
        <vt:lpstr>Motiv</vt:lpstr>
      </vt:variant>
      <vt:variant>
        <vt:i4>1</vt:i4>
      </vt:variant>
      <vt:variant>
        <vt:lpstr>Nadpisy snímků</vt:lpstr>
      </vt:variant>
      <vt:variant>
        <vt:i4>22</vt:i4>
      </vt:variant>
    </vt:vector>
  </HeadingPairs>
  <TitlesOfParts>
    <vt:vector size="71" baseType="lpstr">
      <vt:lpstr>BatangChe</vt:lpstr>
      <vt:lpstr>Gungsuh</vt:lpstr>
      <vt:lpstr>Meiryo UI</vt:lpstr>
      <vt:lpstr>Microsoft YaHei</vt:lpstr>
      <vt:lpstr>MS Gothic</vt:lpstr>
      <vt:lpstr>MS Mincho</vt:lpstr>
      <vt:lpstr>MS PGothic</vt:lpstr>
      <vt:lpstr>Aharoni</vt:lpstr>
      <vt:lpstr>Albertus MT</vt:lpstr>
      <vt:lpstr>Arial</vt:lpstr>
      <vt:lpstr>Arial Black</vt:lpstr>
      <vt:lpstr>Arial Narrow</vt:lpstr>
      <vt:lpstr>Arial Rounded MT Bold</vt:lpstr>
      <vt:lpstr>Baskerville Old Face</vt:lpstr>
      <vt:lpstr>Bell MT</vt:lpstr>
      <vt:lpstr>Bodoni MT</vt:lpstr>
      <vt:lpstr>Book Antiqua</vt:lpstr>
      <vt:lpstr>Bookman Old Style</vt:lpstr>
      <vt:lpstr>Calibri</vt:lpstr>
      <vt:lpstr>Calisto MT</vt:lpstr>
      <vt:lpstr>Cambria Math</vt:lpstr>
      <vt:lpstr>Castellar</vt:lpstr>
      <vt:lpstr>Centaur</vt:lpstr>
      <vt:lpstr>Century</vt:lpstr>
      <vt:lpstr>Century Gothic</vt:lpstr>
      <vt:lpstr>Comic Sans MS</vt:lpstr>
      <vt:lpstr>David</vt:lpstr>
      <vt:lpstr>Dutch801 XBd BT</vt:lpstr>
      <vt:lpstr>Ebrima</vt:lpstr>
      <vt:lpstr>Eras Bold ITC</vt:lpstr>
      <vt:lpstr>FrankRuehl</vt:lpstr>
      <vt:lpstr>Georgia</vt:lpstr>
      <vt:lpstr>Gill Sans MT</vt:lpstr>
      <vt:lpstr>Gill Sans Ultra Bold</vt:lpstr>
      <vt:lpstr>Imprint MT Shadow</vt:lpstr>
      <vt:lpstr>ISOCP</vt:lpstr>
      <vt:lpstr>Kartika</vt:lpstr>
      <vt:lpstr>Kristen ITC</vt:lpstr>
      <vt:lpstr>Leelawadee</vt:lpstr>
      <vt:lpstr>Lucida Bright</vt:lpstr>
      <vt:lpstr>Lucida Sans</vt:lpstr>
      <vt:lpstr>Mongolian Baiti</vt:lpstr>
      <vt:lpstr>Narkisim</vt:lpstr>
      <vt:lpstr>Rockwell</vt:lpstr>
      <vt:lpstr>Segoe UI</vt:lpstr>
      <vt:lpstr>Tahoma</vt:lpstr>
      <vt:lpstr>Times New Roman</vt:lpstr>
      <vt:lpstr>Vani</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Plíšek Milan Ing.</cp:lastModifiedBy>
  <cp:revision>11364</cp:revision>
  <cp:lastPrinted>2003-08-14T09:54:30Z</cp:lastPrinted>
  <dcterms:created xsi:type="dcterms:W3CDTF">2001-03-12T13:44:53Z</dcterms:created>
  <dcterms:modified xsi:type="dcterms:W3CDTF">2017-09-08T11:24:02Z</dcterms:modified>
</cp:coreProperties>
</file>