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 id="314" r:id="rId22"/>
    <p:sldId id="315" r:id="rId23"/>
    <p:sldId id="316" r:id="rId24"/>
    <p:sldId id="317" r:id="rId25"/>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99"/>
    <a:srgbClr val="CCFFFF"/>
    <a:srgbClr val="CC0000"/>
    <a:srgbClr val="FFCCFF"/>
    <a:srgbClr val="FFCC99"/>
    <a:srgbClr val="6600CC"/>
    <a:srgbClr val="006600"/>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85652" autoAdjust="0"/>
  </p:normalViewPr>
  <p:slideViewPr>
    <p:cSldViewPr>
      <p:cViewPr varScale="1">
        <p:scale>
          <a:sx n="70" d="100"/>
          <a:sy n="70" d="100"/>
        </p:scale>
        <p:origin x="1500" y="78"/>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77.emf"/><Relationship Id="rId18" Type="http://schemas.openxmlformats.org/officeDocument/2006/relationships/image" Target="../media/image582.emf"/><Relationship Id="rId26" Type="http://schemas.openxmlformats.org/officeDocument/2006/relationships/image" Target="../media/image590.emf"/><Relationship Id="rId39" Type="http://schemas.openxmlformats.org/officeDocument/2006/relationships/image" Target="../media/image603.emf"/><Relationship Id="rId21" Type="http://schemas.openxmlformats.org/officeDocument/2006/relationships/image" Target="../media/image585.emf"/><Relationship Id="rId34" Type="http://schemas.openxmlformats.org/officeDocument/2006/relationships/image" Target="../media/image598.emf"/><Relationship Id="rId42" Type="http://schemas.openxmlformats.org/officeDocument/2006/relationships/image" Target="../media/image606.emf"/><Relationship Id="rId47" Type="http://schemas.openxmlformats.org/officeDocument/2006/relationships/image" Target="../media/image611.emf"/><Relationship Id="rId50" Type="http://schemas.openxmlformats.org/officeDocument/2006/relationships/image" Target="../media/image614.emf"/><Relationship Id="rId55" Type="http://schemas.openxmlformats.org/officeDocument/2006/relationships/image" Target="../media/image619.emf"/><Relationship Id="rId7" Type="http://schemas.openxmlformats.org/officeDocument/2006/relationships/image" Target="../media/image571.emf"/><Relationship Id="rId2" Type="http://schemas.openxmlformats.org/officeDocument/2006/relationships/notesSlide" Target="../notesSlides/notesSlide9.xml"/><Relationship Id="rId16" Type="http://schemas.openxmlformats.org/officeDocument/2006/relationships/image" Target="../media/image580.emf"/><Relationship Id="rId20" Type="http://schemas.openxmlformats.org/officeDocument/2006/relationships/image" Target="../media/image584.emf"/><Relationship Id="rId29" Type="http://schemas.openxmlformats.org/officeDocument/2006/relationships/image" Target="../media/image593.emf"/><Relationship Id="rId41" Type="http://schemas.openxmlformats.org/officeDocument/2006/relationships/image" Target="../media/image605.emf"/><Relationship Id="rId54" Type="http://schemas.openxmlformats.org/officeDocument/2006/relationships/image" Target="../media/image618.emf"/><Relationship Id="rId62" Type="http://schemas.openxmlformats.org/officeDocument/2006/relationships/image" Target="../media/image626.emf"/><Relationship Id="rId1" Type="http://schemas.openxmlformats.org/officeDocument/2006/relationships/slideLayout" Target="../slideLayouts/slideLayout7.xml"/><Relationship Id="rId6" Type="http://schemas.openxmlformats.org/officeDocument/2006/relationships/image" Target="../media/image570.emf"/><Relationship Id="rId11" Type="http://schemas.openxmlformats.org/officeDocument/2006/relationships/image" Target="../media/image575.emf"/><Relationship Id="rId24" Type="http://schemas.openxmlformats.org/officeDocument/2006/relationships/image" Target="../media/image588.emf"/><Relationship Id="rId32" Type="http://schemas.openxmlformats.org/officeDocument/2006/relationships/image" Target="../media/image596.emf"/><Relationship Id="rId37" Type="http://schemas.openxmlformats.org/officeDocument/2006/relationships/image" Target="../media/image601.emf"/><Relationship Id="rId40" Type="http://schemas.openxmlformats.org/officeDocument/2006/relationships/image" Target="../media/image604.emf"/><Relationship Id="rId45" Type="http://schemas.openxmlformats.org/officeDocument/2006/relationships/image" Target="../media/image609.emf"/><Relationship Id="rId53" Type="http://schemas.openxmlformats.org/officeDocument/2006/relationships/image" Target="../media/image617.emf"/><Relationship Id="rId58" Type="http://schemas.openxmlformats.org/officeDocument/2006/relationships/image" Target="../media/image622.emf"/><Relationship Id="rId5" Type="http://schemas.openxmlformats.org/officeDocument/2006/relationships/image" Target="../media/image569.emf"/><Relationship Id="rId15" Type="http://schemas.openxmlformats.org/officeDocument/2006/relationships/image" Target="../media/image579.emf"/><Relationship Id="rId23" Type="http://schemas.openxmlformats.org/officeDocument/2006/relationships/image" Target="../media/image587.emf"/><Relationship Id="rId28" Type="http://schemas.openxmlformats.org/officeDocument/2006/relationships/image" Target="../media/image592.emf"/><Relationship Id="rId36" Type="http://schemas.openxmlformats.org/officeDocument/2006/relationships/image" Target="../media/image600.emf"/><Relationship Id="rId49" Type="http://schemas.openxmlformats.org/officeDocument/2006/relationships/image" Target="../media/image613.emf"/><Relationship Id="rId57" Type="http://schemas.openxmlformats.org/officeDocument/2006/relationships/image" Target="../media/image621.emf"/><Relationship Id="rId61" Type="http://schemas.openxmlformats.org/officeDocument/2006/relationships/image" Target="../media/image625.emf"/><Relationship Id="rId10" Type="http://schemas.openxmlformats.org/officeDocument/2006/relationships/image" Target="../media/image574.emf"/><Relationship Id="rId19" Type="http://schemas.openxmlformats.org/officeDocument/2006/relationships/image" Target="../media/image583.emf"/><Relationship Id="rId31" Type="http://schemas.openxmlformats.org/officeDocument/2006/relationships/image" Target="../media/image595.emf"/><Relationship Id="rId44" Type="http://schemas.openxmlformats.org/officeDocument/2006/relationships/image" Target="../media/image608.emf"/><Relationship Id="rId52" Type="http://schemas.openxmlformats.org/officeDocument/2006/relationships/image" Target="../media/image616.emf"/><Relationship Id="rId60" Type="http://schemas.openxmlformats.org/officeDocument/2006/relationships/image" Target="../media/image624.emf"/><Relationship Id="rId4" Type="http://schemas.openxmlformats.org/officeDocument/2006/relationships/image" Target="../media/image568.emf"/><Relationship Id="rId9" Type="http://schemas.openxmlformats.org/officeDocument/2006/relationships/image" Target="../media/image573.emf"/><Relationship Id="rId14" Type="http://schemas.openxmlformats.org/officeDocument/2006/relationships/image" Target="../media/image578.emf"/><Relationship Id="rId22" Type="http://schemas.openxmlformats.org/officeDocument/2006/relationships/image" Target="../media/image586.emf"/><Relationship Id="rId27" Type="http://schemas.openxmlformats.org/officeDocument/2006/relationships/image" Target="../media/image591.emf"/><Relationship Id="rId30" Type="http://schemas.openxmlformats.org/officeDocument/2006/relationships/image" Target="../media/image594.emf"/><Relationship Id="rId35" Type="http://schemas.openxmlformats.org/officeDocument/2006/relationships/image" Target="../media/image599.emf"/><Relationship Id="rId43" Type="http://schemas.openxmlformats.org/officeDocument/2006/relationships/image" Target="../media/image607.emf"/><Relationship Id="rId48" Type="http://schemas.openxmlformats.org/officeDocument/2006/relationships/image" Target="../media/image612.emf"/><Relationship Id="rId56" Type="http://schemas.openxmlformats.org/officeDocument/2006/relationships/image" Target="../media/image620.emf"/><Relationship Id="rId8" Type="http://schemas.openxmlformats.org/officeDocument/2006/relationships/image" Target="../media/image572.emf"/><Relationship Id="rId51" Type="http://schemas.openxmlformats.org/officeDocument/2006/relationships/image" Target="../media/image615.emf"/><Relationship Id="rId3" Type="http://schemas.openxmlformats.org/officeDocument/2006/relationships/image" Target="../media/image567.emf"/><Relationship Id="rId12" Type="http://schemas.openxmlformats.org/officeDocument/2006/relationships/image" Target="../media/image576.emf"/><Relationship Id="rId17" Type="http://schemas.openxmlformats.org/officeDocument/2006/relationships/image" Target="../media/image581.emf"/><Relationship Id="rId25" Type="http://schemas.openxmlformats.org/officeDocument/2006/relationships/image" Target="../media/image589.emf"/><Relationship Id="rId33" Type="http://schemas.openxmlformats.org/officeDocument/2006/relationships/image" Target="../media/image597.emf"/><Relationship Id="rId38" Type="http://schemas.openxmlformats.org/officeDocument/2006/relationships/image" Target="../media/image602.emf"/><Relationship Id="rId46" Type="http://schemas.openxmlformats.org/officeDocument/2006/relationships/image" Target="../media/image610.emf"/><Relationship Id="rId59" Type="http://schemas.openxmlformats.org/officeDocument/2006/relationships/image" Target="../media/image623.emf"/></Relationships>
</file>

<file path=ppt/slides/_rels/slide11.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0.png"/><Relationship Id="rId5" Type="http://schemas.openxmlformats.org/officeDocument/2006/relationships/image" Target="../media/image629.png"/><Relationship Id="rId4" Type="http://schemas.openxmlformats.org/officeDocument/2006/relationships/image" Target="../media/image628.png"/></Relationships>
</file>

<file path=ppt/slides/_rels/slide12.xml.rels><?xml version="1.0" encoding="UTF-8" standalone="yes"?>
<Relationships xmlns="http://schemas.openxmlformats.org/package/2006/relationships"><Relationship Id="rId3" Type="http://schemas.openxmlformats.org/officeDocument/2006/relationships/image" Target="../media/image6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4.jpeg"/><Relationship Id="rId5" Type="http://schemas.openxmlformats.org/officeDocument/2006/relationships/image" Target="../media/image633.jpeg"/><Relationship Id="rId4" Type="http://schemas.openxmlformats.org/officeDocument/2006/relationships/image" Target="../media/image632.png"/></Relationships>
</file>

<file path=ppt/slides/_rels/slide13.xml.rels><?xml version="1.0" encoding="UTF-8" standalone="yes"?>
<Relationships xmlns="http://schemas.openxmlformats.org/package/2006/relationships"><Relationship Id="rId3" Type="http://schemas.openxmlformats.org/officeDocument/2006/relationships/image" Target="../media/image63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37.jpeg"/><Relationship Id="rId4" Type="http://schemas.openxmlformats.org/officeDocument/2006/relationships/image" Target="../media/image636.jpeg"/></Relationships>
</file>

<file path=ppt/slides/_rels/slide14.xml.rels><?xml version="1.0" encoding="UTF-8" standalone="yes"?>
<Relationships xmlns="http://schemas.openxmlformats.org/package/2006/relationships"><Relationship Id="rId8" Type="http://schemas.openxmlformats.org/officeDocument/2006/relationships/image" Target="../media/image643.emf"/><Relationship Id="rId13" Type="http://schemas.openxmlformats.org/officeDocument/2006/relationships/image" Target="../media/image648.emf"/><Relationship Id="rId18" Type="http://schemas.openxmlformats.org/officeDocument/2006/relationships/image" Target="../media/image653.emf"/><Relationship Id="rId26" Type="http://schemas.openxmlformats.org/officeDocument/2006/relationships/image" Target="../media/image661.emf"/><Relationship Id="rId39" Type="http://schemas.openxmlformats.org/officeDocument/2006/relationships/image" Target="../media/image674.emf"/><Relationship Id="rId3" Type="http://schemas.openxmlformats.org/officeDocument/2006/relationships/image" Target="../media/image638.jpeg"/><Relationship Id="rId21" Type="http://schemas.openxmlformats.org/officeDocument/2006/relationships/image" Target="../media/image656.emf"/><Relationship Id="rId34" Type="http://schemas.openxmlformats.org/officeDocument/2006/relationships/image" Target="../media/image669.emf"/><Relationship Id="rId42" Type="http://schemas.openxmlformats.org/officeDocument/2006/relationships/image" Target="../media/image677.emf"/><Relationship Id="rId7" Type="http://schemas.openxmlformats.org/officeDocument/2006/relationships/image" Target="../media/image642.emf"/><Relationship Id="rId12" Type="http://schemas.openxmlformats.org/officeDocument/2006/relationships/image" Target="../media/image647.emf"/><Relationship Id="rId17" Type="http://schemas.openxmlformats.org/officeDocument/2006/relationships/image" Target="../media/image652.emf"/><Relationship Id="rId25" Type="http://schemas.openxmlformats.org/officeDocument/2006/relationships/image" Target="../media/image660.emf"/><Relationship Id="rId33" Type="http://schemas.openxmlformats.org/officeDocument/2006/relationships/image" Target="../media/image668.emf"/><Relationship Id="rId38" Type="http://schemas.openxmlformats.org/officeDocument/2006/relationships/image" Target="../media/image673.emf"/><Relationship Id="rId2" Type="http://schemas.openxmlformats.org/officeDocument/2006/relationships/notesSlide" Target="../notesSlides/notesSlide13.xml"/><Relationship Id="rId16" Type="http://schemas.openxmlformats.org/officeDocument/2006/relationships/image" Target="../media/image651.emf"/><Relationship Id="rId20" Type="http://schemas.openxmlformats.org/officeDocument/2006/relationships/image" Target="../media/image655.emf"/><Relationship Id="rId29" Type="http://schemas.openxmlformats.org/officeDocument/2006/relationships/image" Target="../media/image664.emf"/><Relationship Id="rId41" Type="http://schemas.openxmlformats.org/officeDocument/2006/relationships/image" Target="../media/image676.emf"/><Relationship Id="rId1" Type="http://schemas.openxmlformats.org/officeDocument/2006/relationships/slideLayout" Target="../slideLayouts/slideLayout7.xml"/><Relationship Id="rId6" Type="http://schemas.openxmlformats.org/officeDocument/2006/relationships/image" Target="../media/image641.emf"/><Relationship Id="rId11" Type="http://schemas.openxmlformats.org/officeDocument/2006/relationships/image" Target="../media/image646.emf"/><Relationship Id="rId24" Type="http://schemas.openxmlformats.org/officeDocument/2006/relationships/image" Target="../media/image659.emf"/><Relationship Id="rId32" Type="http://schemas.openxmlformats.org/officeDocument/2006/relationships/image" Target="../media/image667.emf"/><Relationship Id="rId37" Type="http://schemas.openxmlformats.org/officeDocument/2006/relationships/image" Target="../media/image672.emf"/><Relationship Id="rId40" Type="http://schemas.openxmlformats.org/officeDocument/2006/relationships/image" Target="../media/image675.emf"/><Relationship Id="rId5" Type="http://schemas.openxmlformats.org/officeDocument/2006/relationships/image" Target="../media/image640.emf"/><Relationship Id="rId15" Type="http://schemas.openxmlformats.org/officeDocument/2006/relationships/image" Target="../media/image650.emf"/><Relationship Id="rId23" Type="http://schemas.openxmlformats.org/officeDocument/2006/relationships/image" Target="../media/image658.emf"/><Relationship Id="rId28" Type="http://schemas.openxmlformats.org/officeDocument/2006/relationships/image" Target="../media/image663.emf"/><Relationship Id="rId36" Type="http://schemas.openxmlformats.org/officeDocument/2006/relationships/image" Target="../media/image671.emf"/><Relationship Id="rId10" Type="http://schemas.openxmlformats.org/officeDocument/2006/relationships/image" Target="../media/image645.emf"/><Relationship Id="rId19" Type="http://schemas.openxmlformats.org/officeDocument/2006/relationships/image" Target="../media/image654.emf"/><Relationship Id="rId31" Type="http://schemas.openxmlformats.org/officeDocument/2006/relationships/image" Target="../media/image666.emf"/><Relationship Id="rId4" Type="http://schemas.openxmlformats.org/officeDocument/2006/relationships/image" Target="../media/image639.jpeg"/><Relationship Id="rId9" Type="http://schemas.openxmlformats.org/officeDocument/2006/relationships/image" Target="../media/image644.emf"/><Relationship Id="rId14" Type="http://schemas.openxmlformats.org/officeDocument/2006/relationships/image" Target="../media/image649.emf"/><Relationship Id="rId22" Type="http://schemas.openxmlformats.org/officeDocument/2006/relationships/image" Target="../media/image657.emf"/><Relationship Id="rId27" Type="http://schemas.openxmlformats.org/officeDocument/2006/relationships/image" Target="../media/image662.emf"/><Relationship Id="rId30" Type="http://schemas.openxmlformats.org/officeDocument/2006/relationships/image" Target="../media/image665.emf"/><Relationship Id="rId35" Type="http://schemas.openxmlformats.org/officeDocument/2006/relationships/image" Target="../media/image670.emf"/></Relationships>
</file>

<file path=ppt/slides/_rels/slide15.xml.rels><?xml version="1.0" encoding="UTF-8" standalone="yes"?>
<Relationships xmlns="http://schemas.openxmlformats.org/package/2006/relationships"><Relationship Id="rId3" Type="http://schemas.openxmlformats.org/officeDocument/2006/relationships/image" Target="../media/image67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81.png"/><Relationship Id="rId5" Type="http://schemas.openxmlformats.org/officeDocument/2006/relationships/image" Target="../media/image680.jpeg"/><Relationship Id="rId4" Type="http://schemas.openxmlformats.org/officeDocument/2006/relationships/image" Target="../media/image679.png"/></Relationships>
</file>

<file path=ppt/slides/_rels/slide16.xml.rels><?xml version="1.0" encoding="UTF-8" standalone="yes"?>
<Relationships xmlns="http://schemas.openxmlformats.org/package/2006/relationships"><Relationship Id="rId8" Type="http://schemas.openxmlformats.org/officeDocument/2006/relationships/image" Target="../media/image687.jpeg"/><Relationship Id="rId13" Type="http://schemas.openxmlformats.org/officeDocument/2006/relationships/image" Target="../media/image692.emf"/><Relationship Id="rId18" Type="http://schemas.openxmlformats.org/officeDocument/2006/relationships/image" Target="../media/image697.emf"/><Relationship Id="rId3" Type="http://schemas.openxmlformats.org/officeDocument/2006/relationships/image" Target="../media/image682.jpeg"/><Relationship Id="rId7" Type="http://schemas.openxmlformats.org/officeDocument/2006/relationships/image" Target="../media/image686.png"/><Relationship Id="rId12" Type="http://schemas.openxmlformats.org/officeDocument/2006/relationships/image" Target="../media/image691.emf"/><Relationship Id="rId17" Type="http://schemas.openxmlformats.org/officeDocument/2006/relationships/image" Target="../media/image696.emf"/><Relationship Id="rId2" Type="http://schemas.openxmlformats.org/officeDocument/2006/relationships/notesSlide" Target="../notesSlides/notesSlide15.xml"/><Relationship Id="rId16" Type="http://schemas.openxmlformats.org/officeDocument/2006/relationships/image" Target="../media/image695.emf"/><Relationship Id="rId1" Type="http://schemas.openxmlformats.org/officeDocument/2006/relationships/slideLayout" Target="../slideLayouts/slideLayout12.xml"/><Relationship Id="rId6" Type="http://schemas.openxmlformats.org/officeDocument/2006/relationships/image" Target="../media/image685.png"/><Relationship Id="rId11" Type="http://schemas.openxmlformats.org/officeDocument/2006/relationships/image" Target="../media/image690.emf"/><Relationship Id="rId5" Type="http://schemas.openxmlformats.org/officeDocument/2006/relationships/image" Target="../media/image684.png"/><Relationship Id="rId15" Type="http://schemas.openxmlformats.org/officeDocument/2006/relationships/image" Target="../media/image694.emf"/><Relationship Id="rId10" Type="http://schemas.openxmlformats.org/officeDocument/2006/relationships/image" Target="../media/image689.emf"/><Relationship Id="rId4" Type="http://schemas.openxmlformats.org/officeDocument/2006/relationships/image" Target="../media/image683.jpeg"/><Relationship Id="rId9" Type="http://schemas.openxmlformats.org/officeDocument/2006/relationships/image" Target="../media/image688.emf"/><Relationship Id="rId14" Type="http://schemas.openxmlformats.org/officeDocument/2006/relationships/image" Target="../media/image693.emf"/></Relationships>
</file>

<file path=ppt/slides/_rels/slide17.xml.rels><?xml version="1.0" encoding="UTF-8" standalone="yes"?>
<Relationships xmlns="http://schemas.openxmlformats.org/package/2006/relationships"><Relationship Id="rId3" Type="http://schemas.openxmlformats.org/officeDocument/2006/relationships/image" Target="../media/image699.png"/><Relationship Id="rId2" Type="http://schemas.openxmlformats.org/officeDocument/2006/relationships/image" Target="../media/image698.jpeg"/><Relationship Id="rId1" Type="http://schemas.openxmlformats.org/officeDocument/2006/relationships/slideLayout" Target="../slideLayouts/slideLayout12.xml"/><Relationship Id="rId4" Type="http://schemas.openxmlformats.org/officeDocument/2006/relationships/image" Target="../media/image700.png"/></Relationships>
</file>

<file path=ppt/slides/_rels/slide18.xml.rels><?xml version="1.0" encoding="UTF-8" standalone="yes"?>
<Relationships xmlns="http://schemas.openxmlformats.org/package/2006/relationships"><Relationship Id="rId3" Type="http://schemas.openxmlformats.org/officeDocument/2006/relationships/image" Target="../media/image702.png"/><Relationship Id="rId2" Type="http://schemas.openxmlformats.org/officeDocument/2006/relationships/image" Target="../media/image701.jpeg"/><Relationship Id="rId1" Type="http://schemas.openxmlformats.org/officeDocument/2006/relationships/slideLayout" Target="../slideLayouts/slideLayout12.xml"/><Relationship Id="rId4" Type="http://schemas.openxmlformats.org/officeDocument/2006/relationships/image" Target="../media/image703.jpeg"/></Relationships>
</file>

<file path=ppt/slides/_rels/slide19.xml.rels><?xml version="1.0" encoding="UTF-8" standalone="yes"?>
<Relationships xmlns="http://schemas.openxmlformats.org/package/2006/relationships"><Relationship Id="rId2" Type="http://schemas.openxmlformats.org/officeDocument/2006/relationships/image" Target="../media/image70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hyperlink" Target="http://www.izolace-beran.cz/index.php?lg=cz" TargetMode="External"/><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70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07.png"/><Relationship Id="rId2" Type="http://schemas.openxmlformats.org/officeDocument/2006/relationships/image" Target="../media/image70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09.jpeg"/><Relationship Id="rId2" Type="http://schemas.openxmlformats.org/officeDocument/2006/relationships/image" Target="../media/image708.jpeg"/><Relationship Id="rId1" Type="http://schemas.openxmlformats.org/officeDocument/2006/relationships/slideLayout" Target="../slideLayouts/slideLayout12.xml"/><Relationship Id="rId5" Type="http://schemas.openxmlformats.org/officeDocument/2006/relationships/image" Target="../media/image711.png"/><Relationship Id="rId4" Type="http://schemas.openxmlformats.org/officeDocument/2006/relationships/image" Target="../media/image710.png"/></Relationships>
</file>

<file path=ppt/slides/_rels/slide23.xml.rels><?xml version="1.0" encoding="UTF-8" standalone="yes"?>
<Relationships xmlns="http://schemas.openxmlformats.org/package/2006/relationships"><Relationship Id="rId3" Type="http://schemas.openxmlformats.org/officeDocument/2006/relationships/image" Target="../media/image713.jpeg"/><Relationship Id="rId2" Type="http://schemas.openxmlformats.org/officeDocument/2006/relationships/image" Target="../media/image7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9" Type="http://schemas.openxmlformats.org/officeDocument/2006/relationships/image" Target="../media/image59.emf"/><Relationship Id="rId21" Type="http://schemas.openxmlformats.org/officeDocument/2006/relationships/image" Target="../media/image41.emf"/><Relationship Id="rId34" Type="http://schemas.openxmlformats.org/officeDocument/2006/relationships/image" Target="../media/image54.emf"/><Relationship Id="rId42" Type="http://schemas.openxmlformats.org/officeDocument/2006/relationships/image" Target="../media/image62.emf"/><Relationship Id="rId47" Type="http://schemas.openxmlformats.org/officeDocument/2006/relationships/image" Target="../media/image67.emf"/><Relationship Id="rId50" Type="http://schemas.openxmlformats.org/officeDocument/2006/relationships/image" Target="../media/image70.emf"/><Relationship Id="rId55" Type="http://schemas.openxmlformats.org/officeDocument/2006/relationships/image" Target="../media/image75.emf"/><Relationship Id="rId63" Type="http://schemas.openxmlformats.org/officeDocument/2006/relationships/image" Target="../media/image83.emf"/><Relationship Id="rId68" Type="http://schemas.openxmlformats.org/officeDocument/2006/relationships/image" Target="../media/image88.emf"/><Relationship Id="rId76" Type="http://schemas.openxmlformats.org/officeDocument/2006/relationships/image" Target="../media/image96.emf"/><Relationship Id="rId7" Type="http://schemas.openxmlformats.org/officeDocument/2006/relationships/image" Target="../media/image27.emf"/><Relationship Id="rId71" Type="http://schemas.openxmlformats.org/officeDocument/2006/relationships/image" Target="../media/image91.emf"/><Relationship Id="rId2" Type="http://schemas.openxmlformats.org/officeDocument/2006/relationships/notesSlide" Target="../notesSlides/notesSlide4.xml"/><Relationship Id="rId16" Type="http://schemas.openxmlformats.org/officeDocument/2006/relationships/image" Target="../media/image36.emf"/><Relationship Id="rId29" Type="http://schemas.openxmlformats.org/officeDocument/2006/relationships/image" Target="../media/image49.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37" Type="http://schemas.openxmlformats.org/officeDocument/2006/relationships/image" Target="../media/image57.emf"/><Relationship Id="rId40" Type="http://schemas.openxmlformats.org/officeDocument/2006/relationships/image" Target="../media/image60.emf"/><Relationship Id="rId45" Type="http://schemas.openxmlformats.org/officeDocument/2006/relationships/image" Target="../media/image65.emf"/><Relationship Id="rId53" Type="http://schemas.openxmlformats.org/officeDocument/2006/relationships/image" Target="../media/image73.emf"/><Relationship Id="rId58" Type="http://schemas.openxmlformats.org/officeDocument/2006/relationships/image" Target="../media/image78.emf"/><Relationship Id="rId66" Type="http://schemas.openxmlformats.org/officeDocument/2006/relationships/image" Target="../media/image86.emf"/><Relationship Id="rId74" Type="http://schemas.openxmlformats.org/officeDocument/2006/relationships/image" Target="../media/image94.emf"/><Relationship Id="rId79" Type="http://schemas.openxmlformats.org/officeDocument/2006/relationships/image" Target="../media/image99.emf"/><Relationship Id="rId5" Type="http://schemas.openxmlformats.org/officeDocument/2006/relationships/image" Target="../media/image25.emf"/><Relationship Id="rId61" Type="http://schemas.openxmlformats.org/officeDocument/2006/relationships/image" Target="../media/image81.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4" Type="http://schemas.openxmlformats.org/officeDocument/2006/relationships/image" Target="../media/image64.emf"/><Relationship Id="rId52" Type="http://schemas.openxmlformats.org/officeDocument/2006/relationships/image" Target="../media/image72.emf"/><Relationship Id="rId60" Type="http://schemas.openxmlformats.org/officeDocument/2006/relationships/image" Target="../media/image80.emf"/><Relationship Id="rId65" Type="http://schemas.openxmlformats.org/officeDocument/2006/relationships/image" Target="../media/image85.emf"/><Relationship Id="rId73" Type="http://schemas.openxmlformats.org/officeDocument/2006/relationships/image" Target="../media/image93.emf"/><Relationship Id="rId78" Type="http://schemas.openxmlformats.org/officeDocument/2006/relationships/image" Target="../media/image98.emf"/><Relationship Id="rId81" Type="http://schemas.openxmlformats.org/officeDocument/2006/relationships/image" Target="../media/image101.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 Id="rId43" Type="http://schemas.openxmlformats.org/officeDocument/2006/relationships/image" Target="../media/image63.emf"/><Relationship Id="rId48" Type="http://schemas.openxmlformats.org/officeDocument/2006/relationships/image" Target="../media/image68.emf"/><Relationship Id="rId56" Type="http://schemas.openxmlformats.org/officeDocument/2006/relationships/image" Target="../media/image76.emf"/><Relationship Id="rId64" Type="http://schemas.openxmlformats.org/officeDocument/2006/relationships/image" Target="../media/image84.emf"/><Relationship Id="rId69" Type="http://schemas.openxmlformats.org/officeDocument/2006/relationships/image" Target="../media/image89.emf"/><Relationship Id="rId77" Type="http://schemas.openxmlformats.org/officeDocument/2006/relationships/image" Target="../media/image97.emf"/><Relationship Id="rId8" Type="http://schemas.openxmlformats.org/officeDocument/2006/relationships/image" Target="../media/image28.emf"/><Relationship Id="rId51" Type="http://schemas.openxmlformats.org/officeDocument/2006/relationships/image" Target="../media/image71.emf"/><Relationship Id="rId72" Type="http://schemas.openxmlformats.org/officeDocument/2006/relationships/image" Target="../media/image92.emf"/><Relationship Id="rId80" Type="http://schemas.openxmlformats.org/officeDocument/2006/relationships/image" Target="../media/image100.emf"/><Relationship Id="rId3" Type="http://schemas.openxmlformats.org/officeDocument/2006/relationships/image" Target="../media/image23.png"/><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38" Type="http://schemas.openxmlformats.org/officeDocument/2006/relationships/image" Target="../media/image58.emf"/><Relationship Id="rId46" Type="http://schemas.openxmlformats.org/officeDocument/2006/relationships/image" Target="../media/image66.emf"/><Relationship Id="rId59" Type="http://schemas.openxmlformats.org/officeDocument/2006/relationships/image" Target="../media/image79.emf"/><Relationship Id="rId67" Type="http://schemas.openxmlformats.org/officeDocument/2006/relationships/image" Target="../media/image87.emf"/><Relationship Id="rId20" Type="http://schemas.openxmlformats.org/officeDocument/2006/relationships/image" Target="../media/image40.emf"/><Relationship Id="rId41" Type="http://schemas.openxmlformats.org/officeDocument/2006/relationships/image" Target="../media/image61.emf"/><Relationship Id="rId54" Type="http://schemas.openxmlformats.org/officeDocument/2006/relationships/image" Target="../media/image74.emf"/><Relationship Id="rId62" Type="http://schemas.openxmlformats.org/officeDocument/2006/relationships/image" Target="../media/image82.emf"/><Relationship Id="rId70" Type="http://schemas.openxmlformats.org/officeDocument/2006/relationships/image" Target="../media/image90.emf"/><Relationship Id="rId75" Type="http://schemas.openxmlformats.org/officeDocument/2006/relationships/image" Target="../media/image95.emf"/><Relationship Id="rId1" Type="http://schemas.openxmlformats.org/officeDocument/2006/relationships/slideLayout" Target="../slideLayouts/slideLayout4.xml"/><Relationship Id="rId6" Type="http://schemas.openxmlformats.org/officeDocument/2006/relationships/image" Target="../media/image26.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36" Type="http://schemas.openxmlformats.org/officeDocument/2006/relationships/image" Target="../media/image56.emf"/><Relationship Id="rId49" Type="http://schemas.openxmlformats.org/officeDocument/2006/relationships/image" Target="../media/image69.emf"/><Relationship Id="rId57" Type="http://schemas.openxmlformats.org/officeDocument/2006/relationships/image" Target="../media/image77.emf"/></Relationships>
</file>

<file path=ppt/slides/_rels/slide5.xml.rels><?xml version="1.0" encoding="UTF-8" standalone="yes"?>
<Relationships xmlns="http://schemas.openxmlformats.org/package/2006/relationships"><Relationship Id="rId26" Type="http://schemas.openxmlformats.org/officeDocument/2006/relationships/image" Target="../media/image125.emf"/><Relationship Id="rId117" Type="http://schemas.openxmlformats.org/officeDocument/2006/relationships/image" Target="../media/image216.emf"/><Relationship Id="rId21" Type="http://schemas.openxmlformats.org/officeDocument/2006/relationships/image" Target="../media/image120.emf"/><Relationship Id="rId42" Type="http://schemas.openxmlformats.org/officeDocument/2006/relationships/image" Target="../media/image141.emf"/><Relationship Id="rId47" Type="http://schemas.openxmlformats.org/officeDocument/2006/relationships/image" Target="../media/image146.emf"/><Relationship Id="rId63" Type="http://schemas.openxmlformats.org/officeDocument/2006/relationships/image" Target="../media/image162.emf"/><Relationship Id="rId68" Type="http://schemas.openxmlformats.org/officeDocument/2006/relationships/image" Target="../media/image167.emf"/><Relationship Id="rId84" Type="http://schemas.openxmlformats.org/officeDocument/2006/relationships/image" Target="../media/image183.emf"/><Relationship Id="rId89" Type="http://schemas.openxmlformats.org/officeDocument/2006/relationships/image" Target="../media/image188.emf"/><Relationship Id="rId112" Type="http://schemas.openxmlformats.org/officeDocument/2006/relationships/image" Target="../media/image211.emf"/><Relationship Id="rId133" Type="http://schemas.openxmlformats.org/officeDocument/2006/relationships/image" Target="../media/image232.emf"/><Relationship Id="rId138" Type="http://schemas.openxmlformats.org/officeDocument/2006/relationships/image" Target="../media/image237.emf"/><Relationship Id="rId154" Type="http://schemas.openxmlformats.org/officeDocument/2006/relationships/image" Target="../media/image253.emf"/><Relationship Id="rId159" Type="http://schemas.openxmlformats.org/officeDocument/2006/relationships/image" Target="../media/image258.emf"/><Relationship Id="rId16" Type="http://schemas.openxmlformats.org/officeDocument/2006/relationships/image" Target="../media/image115.emf"/><Relationship Id="rId107" Type="http://schemas.openxmlformats.org/officeDocument/2006/relationships/image" Target="../media/image206.emf"/><Relationship Id="rId11" Type="http://schemas.openxmlformats.org/officeDocument/2006/relationships/image" Target="../media/image110.emf"/><Relationship Id="rId32" Type="http://schemas.openxmlformats.org/officeDocument/2006/relationships/image" Target="../media/image131.emf"/><Relationship Id="rId37" Type="http://schemas.openxmlformats.org/officeDocument/2006/relationships/image" Target="../media/image136.emf"/><Relationship Id="rId53" Type="http://schemas.openxmlformats.org/officeDocument/2006/relationships/image" Target="../media/image152.emf"/><Relationship Id="rId58" Type="http://schemas.openxmlformats.org/officeDocument/2006/relationships/image" Target="../media/image157.emf"/><Relationship Id="rId74" Type="http://schemas.openxmlformats.org/officeDocument/2006/relationships/image" Target="../media/image173.emf"/><Relationship Id="rId79" Type="http://schemas.openxmlformats.org/officeDocument/2006/relationships/image" Target="../media/image178.emf"/><Relationship Id="rId102" Type="http://schemas.openxmlformats.org/officeDocument/2006/relationships/image" Target="../media/image201.emf"/><Relationship Id="rId123" Type="http://schemas.openxmlformats.org/officeDocument/2006/relationships/image" Target="../media/image222.emf"/><Relationship Id="rId128" Type="http://schemas.openxmlformats.org/officeDocument/2006/relationships/image" Target="../media/image227.emf"/><Relationship Id="rId144" Type="http://schemas.openxmlformats.org/officeDocument/2006/relationships/image" Target="../media/image243.emf"/><Relationship Id="rId149" Type="http://schemas.openxmlformats.org/officeDocument/2006/relationships/image" Target="../media/image248.emf"/><Relationship Id="rId5" Type="http://schemas.openxmlformats.org/officeDocument/2006/relationships/image" Target="../media/image104.emf"/><Relationship Id="rId90" Type="http://schemas.openxmlformats.org/officeDocument/2006/relationships/image" Target="../media/image189.emf"/><Relationship Id="rId95" Type="http://schemas.openxmlformats.org/officeDocument/2006/relationships/image" Target="../media/image194.emf"/><Relationship Id="rId160" Type="http://schemas.openxmlformats.org/officeDocument/2006/relationships/image" Target="../media/image259.emf"/><Relationship Id="rId165" Type="http://schemas.openxmlformats.org/officeDocument/2006/relationships/image" Target="../media/image264.emf"/><Relationship Id="rId22" Type="http://schemas.openxmlformats.org/officeDocument/2006/relationships/image" Target="../media/image121.emf"/><Relationship Id="rId27" Type="http://schemas.openxmlformats.org/officeDocument/2006/relationships/image" Target="../media/image126.emf"/><Relationship Id="rId43" Type="http://schemas.openxmlformats.org/officeDocument/2006/relationships/image" Target="../media/image142.emf"/><Relationship Id="rId48" Type="http://schemas.openxmlformats.org/officeDocument/2006/relationships/image" Target="../media/image147.emf"/><Relationship Id="rId64" Type="http://schemas.openxmlformats.org/officeDocument/2006/relationships/image" Target="../media/image163.emf"/><Relationship Id="rId69" Type="http://schemas.openxmlformats.org/officeDocument/2006/relationships/image" Target="../media/image168.emf"/><Relationship Id="rId113" Type="http://schemas.openxmlformats.org/officeDocument/2006/relationships/image" Target="../media/image212.emf"/><Relationship Id="rId118" Type="http://schemas.openxmlformats.org/officeDocument/2006/relationships/image" Target="../media/image217.emf"/><Relationship Id="rId134" Type="http://schemas.openxmlformats.org/officeDocument/2006/relationships/image" Target="../media/image233.emf"/><Relationship Id="rId139" Type="http://schemas.openxmlformats.org/officeDocument/2006/relationships/image" Target="../media/image238.emf"/><Relationship Id="rId80" Type="http://schemas.openxmlformats.org/officeDocument/2006/relationships/image" Target="../media/image179.emf"/><Relationship Id="rId85" Type="http://schemas.openxmlformats.org/officeDocument/2006/relationships/image" Target="../media/image184.emf"/><Relationship Id="rId150" Type="http://schemas.openxmlformats.org/officeDocument/2006/relationships/image" Target="../media/image249.emf"/><Relationship Id="rId155" Type="http://schemas.openxmlformats.org/officeDocument/2006/relationships/image" Target="../media/image254.emf"/><Relationship Id="rId12" Type="http://schemas.openxmlformats.org/officeDocument/2006/relationships/image" Target="../media/image111.emf"/><Relationship Id="rId17" Type="http://schemas.openxmlformats.org/officeDocument/2006/relationships/image" Target="../media/image116.emf"/><Relationship Id="rId33" Type="http://schemas.openxmlformats.org/officeDocument/2006/relationships/image" Target="../media/image132.emf"/><Relationship Id="rId38" Type="http://schemas.openxmlformats.org/officeDocument/2006/relationships/image" Target="../media/image137.emf"/><Relationship Id="rId59" Type="http://schemas.openxmlformats.org/officeDocument/2006/relationships/image" Target="../media/image158.emf"/><Relationship Id="rId103" Type="http://schemas.openxmlformats.org/officeDocument/2006/relationships/image" Target="../media/image202.emf"/><Relationship Id="rId108" Type="http://schemas.openxmlformats.org/officeDocument/2006/relationships/image" Target="../media/image207.emf"/><Relationship Id="rId124" Type="http://schemas.openxmlformats.org/officeDocument/2006/relationships/image" Target="../media/image223.emf"/><Relationship Id="rId129" Type="http://schemas.openxmlformats.org/officeDocument/2006/relationships/image" Target="../media/image228.emf"/><Relationship Id="rId54" Type="http://schemas.openxmlformats.org/officeDocument/2006/relationships/image" Target="../media/image153.emf"/><Relationship Id="rId70" Type="http://schemas.openxmlformats.org/officeDocument/2006/relationships/image" Target="../media/image169.emf"/><Relationship Id="rId75" Type="http://schemas.openxmlformats.org/officeDocument/2006/relationships/image" Target="../media/image174.emf"/><Relationship Id="rId91" Type="http://schemas.openxmlformats.org/officeDocument/2006/relationships/image" Target="../media/image190.emf"/><Relationship Id="rId96" Type="http://schemas.openxmlformats.org/officeDocument/2006/relationships/image" Target="../media/image195.emf"/><Relationship Id="rId140" Type="http://schemas.openxmlformats.org/officeDocument/2006/relationships/image" Target="../media/image239.emf"/><Relationship Id="rId145" Type="http://schemas.openxmlformats.org/officeDocument/2006/relationships/image" Target="../media/image244.emf"/><Relationship Id="rId161" Type="http://schemas.openxmlformats.org/officeDocument/2006/relationships/image" Target="../media/image260.emf"/><Relationship Id="rId166" Type="http://schemas.openxmlformats.org/officeDocument/2006/relationships/image" Target="../media/image265.emf"/><Relationship Id="rId1" Type="http://schemas.openxmlformats.org/officeDocument/2006/relationships/slideLayout" Target="../slideLayouts/slideLayout4.xml"/><Relationship Id="rId6" Type="http://schemas.openxmlformats.org/officeDocument/2006/relationships/image" Target="../media/image105.emf"/><Relationship Id="rId15" Type="http://schemas.openxmlformats.org/officeDocument/2006/relationships/image" Target="../media/image114.emf"/><Relationship Id="rId23" Type="http://schemas.openxmlformats.org/officeDocument/2006/relationships/image" Target="../media/image122.emf"/><Relationship Id="rId28" Type="http://schemas.openxmlformats.org/officeDocument/2006/relationships/image" Target="../media/image127.emf"/><Relationship Id="rId36" Type="http://schemas.openxmlformats.org/officeDocument/2006/relationships/image" Target="../media/image135.emf"/><Relationship Id="rId49" Type="http://schemas.openxmlformats.org/officeDocument/2006/relationships/image" Target="../media/image148.emf"/><Relationship Id="rId57" Type="http://schemas.openxmlformats.org/officeDocument/2006/relationships/image" Target="../media/image156.emf"/><Relationship Id="rId106" Type="http://schemas.openxmlformats.org/officeDocument/2006/relationships/image" Target="../media/image205.emf"/><Relationship Id="rId114" Type="http://schemas.openxmlformats.org/officeDocument/2006/relationships/image" Target="../media/image213.emf"/><Relationship Id="rId119" Type="http://schemas.openxmlformats.org/officeDocument/2006/relationships/image" Target="../media/image218.emf"/><Relationship Id="rId127" Type="http://schemas.openxmlformats.org/officeDocument/2006/relationships/image" Target="../media/image226.emf"/><Relationship Id="rId10" Type="http://schemas.openxmlformats.org/officeDocument/2006/relationships/image" Target="../media/image109.emf"/><Relationship Id="rId31" Type="http://schemas.openxmlformats.org/officeDocument/2006/relationships/image" Target="../media/image130.emf"/><Relationship Id="rId44" Type="http://schemas.openxmlformats.org/officeDocument/2006/relationships/image" Target="../media/image143.emf"/><Relationship Id="rId52" Type="http://schemas.openxmlformats.org/officeDocument/2006/relationships/image" Target="../media/image151.emf"/><Relationship Id="rId60" Type="http://schemas.openxmlformats.org/officeDocument/2006/relationships/image" Target="../media/image159.emf"/><Relationship Id="rId65" Type="http://schemas.openxmlformats.org/officeDocument/2006/relationships/image" Target="../media/image164.emf"/><Relationship Id="rId73" Type="http://schemas.openxmlformats.org/officeDocument/2006/relationships/image" Target="../media/image172.emf"/><Relationship Id="rId78" Type="http://schemas.openxmlformats.org/officeDocument/2006/relationships/image" Target="../media/image177.emf"/><Relationship Id="rId81" Type="http://schemas.openxmlformats.org/officeDocument/2006/relationships/image" Target="../media/image180.emf"/><Relationship Id="rId86" Type="http://schemas.openxmlformats.org/officeDocument/2006/relationships/image" Target="../media/image185.emf"/><Relationship Id="rId94" Type="http://schemas.openxmlformats.org/officeDocument/2006/relationships/image" Target="../media/image193.emf"/><Relationship Id="rId99" Type="http://schemas.openxmlformats.org/officeDocument/2006/relationships/image" Target="../media/image198.emf"/><Relationship Id="rId101" Type="http://schemas.openxmlformats.org/officeDocument/2006/relationships/image" Target="../media/image200.emf"/><Relationship Id="rId122" Type="http://schemas.openxmlformats.org/officeDocument/2006/relationships/image" Target="../media/image221.emf"/><Relationship Id="rId130" Type="http://schemas.openxmlformats.org/officeDocument/2006/relationships/image" Target="../media/image229.emf"/><Relationship Id="rId135" Type="http://schemas.openxmlformats.org/officeDocument/2006/relationships/image" Target="../media/image234.emf"/><Relationship Id="rId143" Type="http://schemas.openxmlformats.org/officeDocument/2006/relationships/image" Target="../media/image242.emf"/><Relationship Id="rId148" Type="http://schemas.openxmlformats.org/officeDocument/2006/relationships/image" Target="../media/image247.emf"/><Relationship Id="rId151" Type="http://schemas.openxmlformats.org/officeDocument/2006/relationships/image" Target="../media/image250.emf"/><Relationship Id="rId156" Type="http://schemas.openxmlformats.org/officeDocument/2006/relationships/image" Target="../media/image255.emf"/><Relationship Id="rId164" Type="http://schemas.openxmlformats.org/officeDocument/2006/relationships/image" Target="../media/image263.emf"/><Relationship Id="rId4" Type="http://schemas.openxmlformats.org/officeDocument/2006/relationships/image" Target="../media/image103.png"/><Relationship Id="rId9" Type="http://schemas.openxmlformats.org/officeDocument/2006/relationships/image" Target="../media/image108.emf"/><Relationship Id="rId13" Type="http://schemas.openxmlformats.org/officeDocument/2006/relationships/image" Target="../media/image112.emf"/><Relationship Id="rId18" Type="http://schemas.openxmlformats.org/officeDocument/2006/relationships/image" Target="../media/image117.emf"/><Relationship Id="rId39" Type="http://schemas.openxmlformats.org/officeDocument/2006/relationships/image" Target="../media/image138.emf"/><Relationship Id="rId109" Type="http://schemas.openxmlformats.org/officeDocument/2006/relationships/image" Target="../media/image208.emf"/><Relationship Id="rId34" Type="http://schemas.openxmlformats.org/officeDocument/2006/relationships/image" Target="../media/image133.emf"/><Relationship Id="rId50" Type="http://schemas.openxmlformats.org/officeDocument/2006/relationships/image" Target="../media/image149.emf"/><Relationship Id="rId55" Type="http://schemas.openxmlformats.org/officeDocument/2006/relationships/image" Target="../media/image154.emf"/><Relationship Id="rId76" Type="http://schemas.openxmlformats.org/officeDocument/2006/relationships/image" Target="../media/image175.emf"/><Relationship Id="rId97" Type="http://schemas.openxmlformats.org/officeDocument/2006/relationships/image" Target="../media/image196.emf"/><Relationship Id="rId104" Type="http://schemas.openxmlformats.org/officeDocument/2006/relationships/image" Target="../media/image203.emf"/><Relationship Id="rId120" Type="http://schemas.openxmlformats.org/officeDocument/2006/relationships/image" Target="../media/image219.emf"/><Relationship Id="rId125" Type="http://schemas.openxmlformats.org/officeDocument/2006/relationships/image" Target="../media/image224.emf"/><Relationship Id="rId141" Type="http://schemas.openxmlformats.org/officeDocument/2006/relationships/image" Target="../media/image240.emf"/><Relationship Id="rId146" Type="http://schemas.openxmlformats.org/officeDocument/2006/relationships/image" Target="../media/image245.emf"/><Relationship Id="rId7" Type="http://schemas.openxmlformats.org/officeDocument/2006/relationships/image" Target="../media/image106.emf"/><Relationship Id="rId71" Type="http://schemas.openxmlformats.org/officeDocument/2006/relationships/image" Target="../media/image170.emf"/><Relationship Id="rId92" Type="http://schemas.openxmlformats.org/officeDocument/2006/relationships/image" Target="../media/image191.emf"/><Relationship Id="rId162" Type="http://schemas.openxmlformats.org/officeDocument/2006/relationships/image" Target="../media/image261.emf"/><Relationship Id="rId2" Type="http://schemas.openxmlformats.org/officeDocument/2006/relationships/notesSlide" Target="../notesSlides/notesSlide5.xml"/><Relationship Id="rId29" Type="http://schemas.openxmlformats.org/officeDocument/2006/relationships/image" Target="../media/image128.emf"/><Relationship Id="rId24" Type="http://schemas.openxmlformats.org/officeDocument/2006/relationships/image" Target="../media/image123.emf"/><Relationship Id="rId40" Type="http://schemas.openxmlformats.org/officeDocument/2006/relationships/image" Target="../media/image139.emf"/><Relationship Id="rId45" Type="http://schemas.openxmlformats.org/officeDocument/2006/relationships/image" Target="../media/image144.emf"/><Relationship Id="rId66" Type="http://schemas.openxmlformats.org/officeDocument/2006/relationships/image" Target="../media/image165.emf"/><Relationship Id="rId87" Type="http://schemas.openxmlformats.org/officeDocument/2006/relationships/image" Target="../media/image186.emf"/><Relationship Id="rId110" Type="http://schemas.openxmlformats.org/officeDocument/2006/relationships/image" Target="../media/image209.emf"/><Relationship Id="rId115" Type="http://schemas.openxmlformats.org/officeDocument/2006/relationships/image" Target="../media/image214.emf"/><Relationship Id="rId131" Type="http://schemas.openxmlformats.org/officeDocument/2006/relationships/image" Target="../media/image230.emf"/><Relationship Id="rId136" Type="http://schemas.openxmlformats.org/officeDocument/2006/relationships/image" Target="../media/image235.emf"/><Relationship Id="rId157" Type="http://schemas.openxmlformats.org/officeDocument/2006/relationships/image" Target="../media/image256.emf"/><Relationship Id="rId61" Type="http://schemas.openxmlformats.org/officeDocument/2006/relationships/image" Target="../media/image160.emf"/><Relationship Id="rId82" Type="http://schemas.openxmlformats.org/officeDocument/2006/relationships/image" Target="../media/image181.emf"/><Relationship Id="rId152" Type="http://schemas.openxmlformats.org/officeDocument/2006/relationships/image" Target="../media/image251.emf"/><Relationship Id="rId19" Type="http://schemas.openxmlformats.org/officeDocument/2006/relationships/image" Target="../media/image118.emf"/><Relationship Id="rId14" Type="http://schemas.openxmlformats.org/officeDocument/2006/relationships/image" Target="../media/image113.emf"/><Relationship Id="rId30" Type="http://schemas.openxmlformats.org/officeDocument/2006/relationships/image" Target="../media/image129.emf"/><Relationship Id="rId35" Type="http://schemas.openxmlformats.org/officeDocument/2006/relationships/image" Target="../media/image134.emf"/><Relationship Id="rId56" Type="http://schemas.openxmlformats.org/officeDocument/2006/relationships/image" Target="../media/image155.emf"/><Relationship Id="rId77" Type="http://schemas.openxmlformats.org/officeDocument/2006/relationships/image" Target="../media/image176.emf"/><Relationship Id="rId100" Type="http://schemas.openxmlformats.org/officeDocument/2006/relationships/image" Target="../media/image199.emf"/><Relationship Id="rId105" Type="http://schemas.openxmlformats.org/officeDocument/2006/relationships/image" Target="../media/image204.emf"/><Relationship Id="rId126" Type="http://schemas.openxmlformats.org/officeDocument/2006/relationships/image" Target="../media/image225.emf"/><Relationship Id="rId147" Type="http://schemas.openxmlformats.org/officeDocument/2006/relationships/image" Target="../media/image246.emf"/><Relationship Id="rId8" Type="http://schemas.openxmlformats.org/officeDocument/2006/relationships/image" Target="../media/image107.emf"/><Relationship Id="rId51" Type="http://schemas.openxmlformats.org/officeDocument/2006/relationships/image" Target="../media/image150.emf"/><Relationship Id="rId72" Type="http://schemas.openxmlformats.org/officeDocument/2006/relationships/image" Target="../media/image171.emf"/><Relationship Id="rId93" Type="http://schemas.openxmlformats.org/officeDocument/2006/relationships/image" Target="../media/image192.emf"/><Relationship Id="rId98" Type="http://schemas.openxmlformats.org/officeDocument/2006/relationships/image" Target="../media/image197.emf"/><Relationship Id="rId121" Type="http://schemas.openxmlformats.org/officeDocument/2006/relationships/image" Target="../media/image220.emf"/><Relationship Id="rId142" Type="http://schemas.openxmlformats.org/officeDocument/2006/relationships/image" Target="../media/image241.emf"/><Relationship Id="rId163" Type="http://schemas.openxmlformats.org/officeDocument/2006/relationships/image" Target="../media/image262.emf"/><Relationship Id="rId3" Type="http://schemas.openxmlformats.org/officeDocument/2006/relationships/image" Target="../media/image102.jpeg"/><Relationship Id="rId25" Type="http://schemas.openxmlformats.org/officeDocument/2006/relationships/image" Target="../media/image124.emf"/><Relationship Id="rId46" Type="http://schemas.openxmlformats.org/officeDocument/2006/relationships/image" Target="../media/image145.emf"/><Relationship Id="rId67" Type="http://schemas.openxmlformats.org/officeDocument/2006/relationships/image" Target="../media/image166.emf"/><Relationship Id="rId116" Type="http://schemas.openxmlformats.org/officeDocument/2006/relationships/image" Target="../media/image215.emf"/><Relationship Id="rId137" Type="http://schemas.openxmlformats.org/officeDocument/2006/relationships/image" Target="../media/image236.emf"/><Relationship Id="rId158" Type="http://schemas.openxmlformats.org/officeDocument/2006/relationships/image" Target="../media/image257.emf"/><Relationship Id="rId20" Type="http://schemas.openxmlformats.org/officeDocument/2006/relationships/image" Target="../media/image119.emf"/><Relationship Id="rId41" Type="http://schemas.openxmlformats.org/officeDocument/2006/relationships/image" Target="../media/image140.emf"/><Relationship Id="rId62" Type="http://schemas.openxmlformats.org/officeDocument/2006/relationships/image" Target="../media/image161.emf"/><Relationship Id="rId83" Type="http://schemas.openxmlformats.org/officeDocument/2006/relationships/image" Target="../media/image182.emf"/><Relationship Id="rId88" Type="http://schemas.openxmlformats.org/officeDocument/2006/relationships/image" Target="../media/image187.emf"/><Relationship Id="rId111" Type="http://schemas.openxmlformats.org/officeDocument/2006/relationships/image" Target="../media/image210.emf"/><Relationship Id="rId132" Type="http://schemas.openxmlformats.org/officeDocument/2006/relationships/image" Target="../media/image231.emf"/><Relationship Id="rId153" Type="http://schemas.openxmlformats.org/officeDocument/2006/relationships/image" Target="../media/image252.emf"/></Relationships>
</file>

<file path=ppt/slides/_rels/slide6.xml.rels><?xml version="1.0" encoding="UTF-8" standalone="yes"?>
<Relationships xmlns="http://schemas.openxmlformats.org/package/2006/relationships"><Relationship Id="rId13" Type="http://schemas.openxmlformats.org/officeDocument/2006/relationships/image" Target="../media/image277.emf"/><Relationship Id="rId18" Type="http://schemas.openxmlformats.org/officeDocument/2006/relationships/image" Target="../media/image282.emf"/><Relationship Id="rId26" Type="http://schemas.openxmlformats.org/officeDocument/2006/relationships/image" Target="../media/image290.emf"/><Relationship Id="rId39" Type="http://schemas.openxmlformats.org/officeDocument/2006/relationships/image" Target="../media/image303.emf"/><Relationship Id="rId21" Type="http://schemas.openxmlformats.org/officeDocument/2006/relationships/image" Target="../media/image285.emf"/><Relationship Id="rId34" Type="http://schemas.openxmlformats.org/officeDocument/2006/relationships/image" Target="../media/image298.emf"/><Relationship Id="rId42" Type="http://schemas.openxmlformats.org/officeDocument/2006/relationships/image" Target="../media/image306.emf"/><Relationship Id="rId47" Type="http://schemas.openxmlformats.org/officeDocument/2006/relationships/image" Target="../media/image311.emf"/><Relationship Id="rId50" Type="http://schemas.openxmlformats.org/officeDocument/2006/relationships/image" Target="../media/image314.emf"/><Relationship Id="rId55" Type="http://schemas.openxmlformats.org/officeDocument/2006/relationships/image" Target="../media/image319.emf"/><Relationship Id="rId63" Type="http://schemas.openxmlformats.org/officeDocument/2006/relationships/image" Target="../media/image327.emf"/><Relationship Id="rId68" Type="http://schemas.openxmlformats.org/officeDocument/2006/relationships/image" Target="../media/image332.emf"/><Relationship Id="rId76" Type="http://schemas.openxmlformats.org/officeDocument/2006/relationships/image" Target="../media/image340.emf"/><Relationship Id="rId7" Type="http://schemas.openxmlformats.org/officeDocument/2006/relationships/image" Target="../media/image271.emf"/><Relationship Id="rId71" Type="http://schemas.openxmlformats.org/officeDocument/2006/relationships/image" Target="../media/image335.emf"/><Relationship Id="rId2" Type="http://schemas.openxmlformats.org/officeDocument/2006/relationships/image" Target="../media/image266.jpeg"/><Relationship Id="rId16" Type="http://schemas.openxmlformats.org/officeDocument/2006/relationships/image" Target="../media/image280.emf"/><Relationship Id="rId29" Type="http://schemas.openxmlformats.org/officeDocument/2006/relationships/image" Target="../media/image293.emf"/><Relationship Id="rId11" Type="http://schemas.openxmlformats.org/officeDocument/2006/relationships/image" Target="../media/image275.emf"/><Relationship Id="rId24" Type="http://schemas.openxmlformats.org/officeDocument/2006/relationships/image" Target="../media/image288.emf"/><Relationship Id="rId32" Type="http://schemas.openxmlformats.org/officeDocument/2006/relationships/image" Target="../media/image296.emf"/><Relationship Id="rId37" Type="http://schemas.openxmlformats.org/officeDocument/2006/relationships/image" Target="../media/image301.emf"/><Relationship Id="rId40" Type="http://schemas.openxmlformats.org/officeDocument/2006/relationships/image" Target="../media/image304.emf"/><Relationship Id="rId45" Type="http://schemas.openxmlformats.org/officeDocument/2006/relationships/image" Target="../media/image309.emf"/><Relationship Id="rId53" Type="http://schemas.openxmlformats.org/officeDocument/2006/relationships/image" Target="../media/image317.emf"/><Relationship Id="rId58" Type="http://schemas.openxmlformats.org/officeDocument/2006/relationships/image" Target="../media/image322.emf"/><Relationship Id="rId66" Type="http://schemas.openxmlformats.org/officeDocument/2006/relationships/image" Target="../media/image330.emf"/><Relationship Id="rId74" Type="http://schemas.openxmlformats.org/officeDocument/2006/relationships/image" Target="../media/image338.emf"/><Relationship Id="rId5" Type="http://schemas.openxmlformats.org/officeDocument/2006/relationships/image" Target="../media/image269.emf"/><Relationship Id="rId15" Type="http://schemas.openxmlformats.org/officeDocument/2006/relationships/image" Target="../media/image279.emf"/><Relationship Id="rId23" Type="http://schemas.openxmlformats.org/officeDocument/2006/relationships/image" Target="../media/image287.emf"/><Relationship Id="rId28" Type="http://schemas.openxmlformats.org/officeDocument/2006/relationships/image" Target="../media/image292.emf"/><Relationship Id="rId36" Type="http://schemas.openxmlformats.org/officeDocument/2006/relationships/image" Target="../media/image300.emf"/><Relationship Id="rId49" Type="http://schemas.openxmlformats.org/officeDocument/2006/relationships/image" Target="../media/image313.emf"/><Relationship Id="rId57" Type="http://schemas.openxmlformats.org/officeDocument/2006/relationships/image" Target="../media/image321.emf"/><Relationship Id="rId61" Type="http://schemas.openxmlformats.org/officeDocument/2006/relationships/image" Target="../media/image325.emf"/><Relationship Id="rId10" Type="http://schemas.openxmlformats.org/officeDocument/2006/relationships/image" Target="../media/image274.emf"/><Relationship Id="rId19" Type="http://schemas.openxmlformats.org/officeDocument/2006/relationships/image" Target="../media/image283.emf"/><Relationship Id="rId31" Type="http://schemas.openxmlformats.org/officeDocument/2006/relationships/image" Target="../media/image295.emf"/><Relationship Id="rId44" Type="http://schemas.openxmlformats.org/officeDocument/2006/relationships/image" Target="../media/image308.emf"/><Relationship Id="rId52" Type="http://schemas.openxmlformats.org/officeDocument/2006/relationships/image" Target="../media/image316.emf"/><Relationship Id="rId60" Type="http://schemas.openxmlformats.org/officeDocument/2006/relationships/image" Target="../media/image324.emf"/><Relationship Id="rId65" Type="http://schemas.openxmlformats.org/officeDocument/2006/relationships/image" Target="../media/image329.emf"/><Relationship Id="rId73" Type="http://schemas.openxmlformats.org/officeDocument/2006/relationships/image" Target="../media/image337.emf"/><Relationship Id="rId4" Type="http://schemas.openxmlformats.org/officeDocument/2006/relationships/image" Target="../media/image268.png"/><Relationship Id="rId9" Type="http://schemas.openxmlformats.org/officeDocument/2006/relationships/image" Target="../media/image273.emf"/><Relationship Id="rId14" Type="http://schemas.openxmlformats.org/officeDocument/2006/relationships/image" Target="../media/image278.emf"/><Relationship Id="rId22" Type="http://schemas.openxmlformats.org/officeDocument/2006/relationships/image" Target="../media/image286.emf"/><Relationship Id="rId27" Type="http://schemas.openxmlformats.org/officeDocument/2006/relationships/image" Target="../media/image291.emf"/><Relationship Id="rId30" Type="http://schemas.openxmlformats.org/officeDocument/2006/relationships/image" Target="../media/image294.emf"/><Relationship Id="rId35" Type="http://schemas.openxmlformats.org/officeDocument/2006/relationships/image" Target="../media/image299.emf"/><Relationship Id="rId43" Type="http://schemas.openxmlformats.org/officeDocument/2006/relationships/image" Target="../media/image307.emf"/><Relationship Id="rId48" Type="http://schemas.openxmlformats.org/officeDocument/2006/relationships/image" Target="../media/image312.emf"/><Relationship Id="rId56" Type="http://schemas.openxmlformats.org/officeDocument/2006/relationships/image" Target="../media/image320.emf"/><Relationship Id="rId64" Type="http://schemas.openxmlformats.org/officeDocument/2006/relationships/image" Target="../media/image328.emf"/><Relationship Id="rId69" Type="http://schemas.openxmlformats.org/officeDocument/2006/relationships/image" Target="../media/image333.emf"/><Relationship Id="rId8" Type="http://schemas.openxmlformats.org/officeDocument/2006/relationships/image" Target="../media/image272.emf"/><Relationship Id="rId51" Type="http://schemas.openxmlformats.org/officeDocument/2006/relationships/image" Target="../media/image315.emf"/><Relationship Id="rId72" Type="http://schemas.openxmlformats.org/officeDocument/2006/relationships/image" Target="../media/image336.emf"/><Relationship Id="rId3" Type="http://schemas.openxmlformats.org/officeDocument/2006/relationships/image" Target="../media/image267.png"/><Relationship Id="rId12" Type="http://schemas.openxmlformats.org/officeDocument/2006/relationships/image" Target="../media/image276.emf"/><Relationship Id="rId17" Type="http://schemas.openxmlformats.org/officeDocument/2006/relationships/image" Target="../media/image281.emf"/><Relationship Id="rId25" Type="http://schemas.openxmlformats.org/officeDocument/2006/relationships/image" Target="../media/image289.emf"/><Relationship Id="rId33" Type="http://schemas.openxmlformats.org/officeDocument/2006/relationships/image" Target="../media/image297.emf"/><Relationship Id="rId38" Type="http://schemas.openxmlformats.org/officeDocument/2006/relationships/image" Target="../media/image302.emf"/><Relationship Id="rId46" Type="http://schemas.openxmlformats.org/officeDocument/2006/relationships/image" Target="../media/image310.emf"/><Relationship Id="rId59" Type="http://schemas.openxmlformats.org/officeDocument/2006/relationships/image" Target="../media/image323.emf"/><Relationship Id="rId67" Type="http://schemas.openxmlformats.org/officeDocument/2006/relationships/image" Target="../media/image331.emf"/><Relationship Id="rId20" Type="http://schemas.openxmlformats.org/officeDocument/2006/relationships/image" Target="../media/image284.emf"/><Relationship Id="rId41" Type="http://schemas.openxmlformats.org/officeDocument/2006/relationships/image" Target="../media/image305.emf"/><Relationship Id="rId54" Type="http://schemas.openxmlformats.org/officeDocument/2006/relationships/image" Target="../media/image318.emf"/><Relationship Id="rId62" Type="http://schemas.openxmlformats.org/officeDocument/2006/relationships/image" Target="../media/image326.emf"/><Relationship Id="rId70" Type="http://schemas.openxmlformats.org/officeDocument/2006/relationships/image" Target="../media/image334.emf"/><Relationship Id="rId75" Type="http://schemas.openxmlformats.org/officeDocument/2006/relationships/image" Target="../media/image339.emf"/><Relationship Id="rId1" Type="http://schemas.openxmlformats.org/officeDocument/2006/relationships/slideLayout" Target="../slideLayouts/slideLayout4.xml"/><Relationship Id="rId6" Type="http://schemas.openxmlformats.org/officeDocument/2006/relationships/image" Target="../media/image270.emf"/></Relationships>
</file>

<file path=ppt/slides/_rels/slide7.xml.rels><?xml version="1.0" encoding="UTF-8" standalone="yes"?>
<Relationships xmlns="http://schemas.openxmlformats.org/package/2006/relationships"><Relationship Id="rId26" Type="http://schemas.openxmlformats.org/officeDocument/2006/relationships/image" Target="../media/image364.emf"/><Relationship Id="rId21" Type="http://schemas.openxmlformats.org/officeDocument/2006/relationships/image" Target="../media/image359.emf"/><Relationship Id="rId42" Type="http://schemas.openxmlformats.org/officeDocument/2006/relationships/image" Target="../media/image380.emf"/><Relationship Id="rId47" Type="http://schemas.openxmlformats.org/officeDocument/2006/relationships/image" Target="../media/image385.emf"/><Relationship Id="rId63" Type="http://schemas.openxmlformats.org/officeDocument/2006/relationships/image" Target="../media/image401.emf"/><Relationship Id="rId68" Type="http://schemas.openxmlformats.org/officeDocument/2006/relationships/image" Target="../media/image406.emf"/><Relationship Id="rId84" Type="http://schemas.openxmlformats.org/officeDocument/2006/relationships/image" Target="../media/image422.emf"/><Relationship Id="rId89" Type="http://schemas.openxmlformats.org/officeDocument/2006/relationships/image" Target="../media/image427.emf"/><Relationship Id="rId112" Type="http://schemas.openxmlformats.org/officeDocument/2006/relationships/image" Target="../media/image450.emf"/><Relationship Id="rId16" Type="http://schemas.openxmlformats.org/officeDocument/2006/relationships/image" Target="../media/image354.emf"/><Relationship Id="rId107" Type="http://schemas.openxmlformats.org/officeDocument/2006/relationships/image" Target="../media/image445.emf"/><Relationship Id="rId11" Type="http://schemas.openxmlformats.org/officeDocument/2006/relationships/image" Target="../media/image349.emf"/><Relationship Id="rId24" Type="http://schemas.openxmlformats.org/officeDocument/2006/relationships/image" Target="../media/image362.emf"/><Relationship Id="rId32" Type="http://schemas.openxmlformats.org/officeDocument/2006/relationships/image" Target="../media/image370.emf"/><Relationship Id="rId37" Type="http://schemas.openxmlformats.org/officeDocument/2006/relationships/image" Target="../media/image375.emf"/><Relationship Id="rId40" Type="http://schemas.openxmlformats.org/officeDocument/2006/relationships/image" Target="../media/image378.emf"/><Relationship Id="rId45" Type="http://schemas.openxmlformats.org/officeDocument/2006/relationships/image" Target="../media/image383.emf"/><Relationship Id="rId53" Type="http://schemas.openxmlformats.org/officeDocument/2006/relationships/image" Target="../media/image391.emf"/><Relationship Id="rId58" Type="http://schemas.openxmlformats.org/officeDocument/2006/relationships/image" Target="../media/image396.emf"/><Relationship Id="rId66" Type="http://schemas.openxmlformats.org/officeDocument/2006/relationships/image" Target="../media/image404.emf"/><Relationship Id="rId74" Type="http://schemas.openxmlformats.org/officeDocument/2006/relationships/image" Target="../media/image412.emf"/><Relationship Id="rId79" Type="http://schemas.openxmlformats.org/officeDocument/2006/relationships/image" Target="../media/image417.emf"/><Relationship Id="rId87" Type="http://schemas.openxmlformats.org/officeDocument/2006/relationships/image" Target="../media/image425.emf"/><Relationship Id="rId102" Type="http://schemas.openxmlformats.org/officeDocument/2006/relationships/image" Target="../media/image440.emf"/><Relationship Id="rId110" Type="http://schemas.openxmlformats.org/officeDocument/2006/relationships/image" Target="../media/image448.emf"/><Relationship Id="rId115" Type="http://schemas.openxmlformats.org/officeDocument/2006/relationships/image" Target="../media/image453.emf"/><Relationship Id="rId5" Type="http://schemas.openxmlformats.org/officeDocument/2006/relationships/image" Target="../media/image343.jpeg"/><Relationship Id="rId61" Type="http://schemas.openxmlformats.org/officeDocument/2006/relationships/image" Target="../media/image399.emf"/><Relationship Id="rId82" Type="http://schemas.openxmlformats.org/officeDocument/2006/relationships/image" Target="../media/image420.emf"/><Relationship Id="rId90" Type="http://schemas.openxmlformats.org/officeDocument/2006/relationships/image" Target="../media/image428.emf"/><Relationship Id="rId95" Type="http://schemas.openxmlformats.org/officeDocument/2006/relationships/image" Target="../media/image433.emf"/><Relationship Id="rId19" Type="http://schemas.openxmlformats.org/officeDocument/2006/relationships/image" Target="../media/image357.emf"/><Relationship Id="rId14" Type="http://schemas.openxmlformats.org/officeDocument/2006/relationships/image" Target="../media/image352.emf"/><Relationship Id="rId22" Type="http://schemas.openxmlformats.org/officeDocument/2006/relationships/image" Target="../media/image360.emf"/><Relationship Id="rId27" Type="http://schemas.openxmlformats.org/officeDocument/2006/relationships/image" Target="../media/image365.emf"/><Relationship Id="rId30" Type="http://schemas.openxmlformats.org/officeDocument/2006/relationships/image" Target="../media/image368.emf"/><Relationship Id="rId35" Type="http://schemas.openxmlformats.org/officeDocument/2006/relationships/image" Target="../media/image373.emf"/><Relationship Id="rId43" Type="http://schemas.openxmlformats.org/officeDocument/2006/relationships/image" Target="../media/image381.emf"/><Relationship Id="rId48" Type="http://schemas.openxmlformats.org/officeDocument/2006/relationships/image" Target="../media/image386.emf"/><Relationship Id="rId56" Type="http://schemas.openxmlformats.org/officeDocument/2006/relationships/image" Target="../media/image394.emf"/><Relationship Id="rId64" Type="http://schemas.openxmlformats.org/officeDocument/2006/relationships/image" Target="../media/image402.emf"/><Relationship Id="rId69" Type="http://schemas.openxmlformats.org/officeDocument/2006/relationships/image" Target="../media/image407.emf"/><Relationship Id="rId77" Type="http://schemas.openxmlformats.org/officeDocument/2006/relationships/image" Target="../media/image415.emf"/><Relationship Id="rId100" Type="http://schemas.openxmlformats.org/officeDocument/2006/relationships/image" Target="../media/image438.emf"/><Relationship Id="rId105" Type="http://schemas.openxmlformats.org/officeDocument/2006/relationships/image" Target="../media/image443.emf"/><Relationship Id="rId113" Type="http://schemas.openxmlformats.org/officeDocument/2006/relationships/image" Target="../media/image451.emf"/><Relationship Id="rId8" Type="http://schemas.openxmlformats.org/officeDocument/2006/relationships/image" Target="../media/image346.emf"/><Relationship Id="rId51" Type="http://schemas.openxmlformats.org/officeDocument/2006/relationships/image" Target="../media/image389.emf"/><Relationship Id="rId72" Type="http://schemas.openxmlformats.org/officeDocument/2006/relationships/image" Target="../media/image410.emf"/><Relationship Id="rId80" Type="http://schemas.openxmlformats.org/officeDocument/2006/relationships/image" Target="../media/image418.emf"/><Relationship Id="rId85" Type="http://schemas.openxmlformats.org/officeDocument/2006/relationships/image" Target="../media/image423.emf"/><Relationship Id="rId93" Type="http://schemas.openxmlformats.org/officeDocument/2006/relationships/image" Target="../media/image431.emf"/><Relationship Id="rId98" Type="http://schemas.openxmlformats.org/officeDocument/2006/relationships/image" Target="../media/image436.emf"/><Relationship Id="rId3" Type="http://schemas.openxmlformats.org/officeDocument/2006/relationships/image" Target="../media/image341.jpeg"/><Relationship Id="rId12" Type="http://schemas.openxmlformats.org/officeDocument/2006/relationships/image" Target="../media/image350.emf"/><Relationship Id="rId17" Type="http://schemas.openxmlformats.org/officeDocument/2006/relationships/image" Target="../media/image355.emf"/><Relationship Id="rId25" Type="http://schemas.openxmlformats.org/officeDocument/2006/relationships/image" Target="../media/image363.emf"/><Relationship Id="rId33" Type="http://schemas.openxmlformats.org/officeDocument/2006/relationships/image" Target="../media/image371.emf"/><Relationship Id="rId38" Type="http://schemas.openxmlformats.org/officeDocument/2006/relationships/image" Target="../media/image376.emf"/><Relationship Id="rId46" Type="http://schemas.openxmlformats.org/officeDocument/2006/relationships/image" Target="../media/image384.emf"/><Relationship Id="rId59" Type="http://schemas.openxmlformats.org/officeDocument/2006/relationships/image" Target="../media/image397.emf"/><Relationship Id="rId67" Type="http://schemas.openxmlformats.org/officeDocument/2006/relationships/image" Target="../media/image405.emf"/><Relationship Id="rId103" Type="http://schemas.openxmlformats.org/officeDocument/2006/relationships/image" Target="../media/image441.emf"/><Relationship Id="rId108" Type="http://schemas.openxmlformats.org/officeDocument/2006/relationships/image" Target="../media/image446.emf"/><Relationship Id="rId20" Type="http://schemas.openxmlformats.org/officeDocument/2006/relationships/image" Target="../media/image358.emf"/><Relationship Id="rId41" Type="http://schemas.openxmlformats.org/officeDocument/2006/relationships/image" Target="../media/image379.emf"/><Relationship Id="rId54" Type="http://schemas.openxmlformats.org/officeDocument/2006/relationships/image" Target="../media/image392.emf"/><Relationship Id="rId62" Type="http://schemas.openxmlformats.org/officeDocument/2006/relationships/image" Target="../media/image400.emf"/><Relationship Id="rId70" Type="http://schemas.openxmlformats.org/officeDocument/2006/relationships/image" Target="../media/image408.emf"/><Relationship Id="rId75" Type="http://schemas.openxmlformats.org/officeDocument/2006/relationships/image" Target="../media/image413.emf"/><Relationship Id="rId83" Type="http://schemas.openxmlformats.org/officeDocument/2006/relationships/image" Target="../media/image421.emf"/><Relationship Id="rId88" Type="http://schemas.openxmlformats.org/officeDocument/2006/relationships/image" Target="../media/image426.emf"/><Relationship Id="rId91" Type="http://schemas.openxmlformats.org/officeDocument/2006/relationships/image" Target="../media/image429.emf"/><Relationship Id="rId96" Type="http://schemas.openxmlformats.org/officeDocument/2006/relationships/image" Target="../media/image434.emf"/><Relationship Id="rId111" Type="http://schemas.openxmlformats.org/officeDocument/2006/relationships/image" Target="../media/image449.emf"/><Relationship Id="rId1" Type="http://schemas.openxmlformats.org/officeDocument/2006/relationships/slideLayout" Target="../slideLayouts/slideLayout4.xml"/><Relationship Id="rId6" Type="http://schemas.openxmlformats.org/officeDocument/2006/relationships/image" Target="../media/image344.jpeg"/><Relationship Id="rId15" Type="http://schemas.openxmlformats.org/officeDocument/2006/relationships/image" Target="../media/image353.emf"/><Relationship Id="rId23" Type="http://schemas.openxmlformats.org/officeDocument/2006/relationships/image" Target="../media/image361.emf"/><Relationship Id="rId28" Type="http://schemas.openxmlformats.org/officeDocument/2006/relationships/image" Target="../media/image366.emf"/><Relationship Id="rId36" Type="http://schemas.openxmlformats.org/officeDocument/2006/relationships/image" Target="../media/image374.emf"/><Relationship Id="rId49" Type="http://schemas.openxmlformats.org/officeDocument/2006/relationships/image" Target="../media/image387.emf"/><Relationship Id="rId57" Type="http://schemas.openxmlformats.org/officeDocument/2006/relationships/image" Target="../media/image395.emf"/><Relationship Id="rId106" Type="http://schemas.openxmlformats.org/officeDocument/2006/relationships/image" Target="../media/image444.emf"/><Relationship Id="rId114" Type="http://schemas.openxmlformats.org/officeDocument/2006/relationships/image" Target="../media/image452.emf"/><Relationship Id="rId10" Type="http://schemas.openxmlformats.org/officeDocument/2006/relationships/image" Target="../media/image348.emf"/><Relationship Id="rId31" Type="http://schemas.openxmlformats.org/officeDocument/2006/relationships/image" Target="../media/image369.emf"/><Relationship Id="rId44" Type="http://schemas.openxmlformats.org/officeDocument/2006/relationships/image" Target="../media/image382.emf"/><Relationship Id="rId52" Type="http://schemas.openxmlformats.org/officeDocument/2006/relationships/image" Target="../media/image390.emf"/><Relationship Id="rId60" Type="http://schemas.openxmlformats.org/officeDocument/2006/relationships/image" Target="../media/image398.emf"/><Relationship Id="rId65" Type="http://schemas.openxmlformats.org/officeDocument/2006/relationships/image" Target="../media/image403.emf"/><Relationship Id="rId73" Type="http://schemas.openxmlformats.org/officeDocument/2006/relationships/image" Target="../media/image411.emf"/><Relationship Id="rId78" Type="http://schemas.openxmlformats.org/officeDocument/2006/relationships/image" Target="../media/image416.emf"/><Relationship Id="rId81" Type="http://schemas.openxmlformats.org/officeDocument/2006/relationships/image" Target="../media/image419.emf"/><Relationship Id="rId86" Type="http://schemas.openxmlformats.org/officeDocument/2006/relationships/image" Target="../media/image424.emf"/><Relationship Id="rId94" Type="http://schemas.openxmlformats.org/officeDocument/2006/relationships/image" Target="../media/image432.emf"/><Relationship Id="rId99" Type="http://schemas.openxmlformats.org/officeDocument/2006/relationships/image" Target="../media/image437.emf"/><Relationship Id="rId101" Type="http://schemas.openxmlformats.org/officeDocument/2006/relationships/image" Target="../media/image439.emf"/><Relationship Id="rId4" Type="http://schemas.openxmlformats.org/officeDocument/2006/relationships/image" Target="../media/image342.png"/><Relationship Id="rId9" Type="http://schemas.openxmlformats.org/officeDocument/2006/relationships/image" Target="../media/image347.emf"/><Relationship Id="rId13" Type="http://schemas.openxmlformats.org/officeDocument/2006/relationships/image" Target="../media/image351.emf"/><Relationship Id="rId18" Type="http://schemas.openxmlformats.org/officeDocument/2006/relationships/image" Target="../media/image356.emf"/><Relationship Id="rId39" Type="http://schemas.openxmlformats.org/officeDocument/2006/relationships/image" Target="../media/image377.emf"/><Relationship Id="rId109" Type="http://schemas.openxmlformats.org/officeDocument/2006/relationships/image" Target="../media/image447.emf"/><Relationship Id="rId34" Type="http://schemas.openxmlformats.org/officeDocument/2006/relationships/image" Target="../media/image372.emf"/><Relationship Id="rId50" Type="http://schemas.openxmlformats.org/officeDocument/2006/relationships/image" Target="../media/image388.emf"/><Relationship Id="rId55" Type="http://schemas.openxmlformats.org/officeDocument/2006/relationships/image" Target="../media/image393.emf"/><Relationship Id="rId76" Type="http://schemas.openxmlformats.org/officeDocument/2006/relationships/image" Target="../media/image414.emf"/><Relationship Id="rId97" Type="http://schemas.openxmlformats.org/officeDocument/2006/relationships/image" Target="../media/image435.emf"/><Relationship Id="rId104" Type="http://schemas.openxmlformats.org/officeDocument/2006/relationships/image" Target="../media/image442.emf"/><Relationship Id="rId7" Type="http://schemas.openxmlformats.org/officeDocument/2006/relationships/image" Target="../media/image345.png"/><Relationship Id="rId71" Type="http://schemas.openxmlformats.org/officeDocument/2006/relationships/image" Target="../media/image409.emf"/><Relationship Id="rId92" Type="http://schemas.openxmlformats.org/officeDocument/2006/relationships/image" Target="../media/image430.emf"/><Relationship Id="rId2" Type="http://schemas.openxmlformats.org/officeDocument/2006/relationships/notesSlide" Target="../notesSlides/notesSlide6.xml"/><Relationship Id="rId29" Type="http://schemas.openxmlformats.org/officeDocument/2006/relationships/image" Target="../media/image367.emf"/></Relationships>
</file>

<file path=ppt/slides/_rels/slide8.xml.rels><?xml version="1.0" encoding="UTF-8" standalone="yes"?>
<Relationships xmlns="http://schemas.openxmlformats.org/package/2006/relationships"><Relationship Id="rId8" Type="http://schemas.openxmlformats.org/officeDocument/2006/relationships/image" Target="../media/image459.jpeg"/><Relationship Id="rId13" Type="http://schemas.openxmlformats.org/officeDocument/2006/relationships/image" Target="../media/image464.emf"/><Relationship Id="rId18" Type="http://schemas.openxmlformats.org/officeDocument/2006/relationships/image" Target="../media/image469.emf"/><Relationship Id="rId26" Type="http://schemas.openxmlformats.org/officeDocument/2006/relationships/image" Target="../media/image477.emf"/><Relationship Id="rId39" Type="http://schemas.openxmlformats.org/officeDocument/2006/relationships/image" Target="../media/image490.emf"/><Relationship Id="rId3" Type="http://schemas.openxmlformats.org/officeDocument/2006/relationships/image" Target="../media/image454.png"/><Relationship Id="rId21" Type="http://schemas.openxmlformats.org/officeDocument/2006/relationships/image" Target="../media/image472.emf"/><Relationship Id="rId34" Type="http://schemas.openxmlformats.org/officeDocument/2006/relationships/image" Target="../media/image485.emf"/><Relationship Id="rId7" Type="http://schemas.openxmlformats.org/officeDocument/2006/relationships/image" Target="../media/image458.jpeg"/><Relationship Id="rId12" Type="http://schemas.openxmlformats.org/officeDocument/2006/relationships/image" Target="../media/image463.emf"/><Relationship Id="rId17" Type="http://schemas.openxmlformats.org/officeDocument/2006/relationships/image" Target="../media/image468.emf"/><Relationship Id="rId25" Type="http://schemas.openxmlformats.org/officeDocument/2006/relationships/image" Target="../media/image476.emf"/><Relationship Id="rId33" Type="http://schemas.openxmlformats.org/officeDocument/2006/relationships/image" Target="../media/image484.emf"/><Relationship Id="rId38" Type="http://schemas.openxmlformats.org/officeDocument/2006/relationships/image" Target="../media/image489.emf"/><Relationship Id="rId2" Type="http://schemas.openxmlformats.org/officeDocument/2006/relationships/notesSlide" Target="../notesSlides/notesSlide7.xml"/><Relationship Id="rId16" Type="http://schemas.openxmlformats.org/officeDocument/2006/relationships/image" Target="../media/image467.emf"/><Relationship Id="rId20" Type="http://schemas.openxmlformats.org/officeDocument/2006/relationships/image" Target="../media/image471.emf"/><Relationship Id="rId29" Type="http://schemas.openxmlformats.org/officeDocument/2006/relationships/image" Target="../media/image480.emf"/><Relationship Id="rId1" Type="http://schemas.openxmlformats.org/officeDocument/2006/relationships/slideLayout" Target="../slideLayouts/slideLayout4.xml"/><Relationship Id="rId6" Type="http://schemas.openxmlformats.org/officeDocument/2006/relationships/image" Target="../media/image457.png"/><Relationship Id="rId11" Type="http://schemas.openxmlformats.org/officeDocument/2006/relationships/image" Target="../media/image462.png"/><Relationship Id="rId24" Type="http://schemas.openxmlformats.org/officeDocument/2006/relationships/image" Target="../media/image475.emf"/><Relationship Id="rId32" Type="http://schemas.openxmlformats.org/officeDocument/2006/relationships/image" Target="../media/image483.emf"/><Relationship Id="rId37" Type="http://schemas.openxmlformats.org/officeDocument/2006/relationships/image" Target="../media/image488.emf"/><Relationship Id="rId5" Type="http://schemas.openxmlformats.org/officeDocument/2006/relationships/image" Target="../media/image456.jpeg"/><Relationship Id="rId15" Type="http://schemas.openxmlformats.org/officeDocument/2006/relationships/image" Target="../media/image466.emf"/><Relationship Id="rId23" Type="http://schemas.openxmlformats.org/officeDocument/2006/relationships/image" Target="../media/image474.emf"/><Relationship Id="rId28" Type="http://schemas.openxmlformats.org/officeDocument/2006/relationships/image" Target="../media/image479.emf"/><Relationship Id="rId36" Type="http://schemas.openxmlformats.org/officeDocument/2006/relationships/image" Target="../media/image487.emf"/><Relationship Id="rId10" Type="http://schemas.openxmlformats.org/officeDocument/2006/relationships/image" Target="../media/image461.png"/><Relationship Id="rId19" Type="http://schemas.openxmlformats.org/officeDocument/2006/relationships/image" Target="../media/image470.emf"/><Relationship Id="rId31" Type="http://schemas.openxmlformats.org/officeDocument/2006/relationships/image" Target="../media/image482.emf"/><Relationship Id="rId4" Type="http://schemas.openxmlformats.org/officeDocument/2006/relationships/image" Target="../media/image455.jpeg"/><Relationship Id="rId9" Type="http://schemas.openxmlformats.org/officeDocument/2006/relationships/image" Target="../media/image460.png"/><Relationship Id="rId14" Type="http://schemas.openxmlformats.org/officeDocument/2006/relationships/image" Target="../media/image465.emf"/><Relationship Id="rId22" Type="http://schemas.openxmlformats.org/officeDocument/2006/relationships/image" Target="../media/image473.emf"/><Relationship Id="rId27" Type="http://schemas.openxmlformats.org/officeDocument/2006/relationships/image" Target="../media/image478.emf"/><Relationship Id="rId30" Type="http://schemas.openxmlformats.org/officeDocument/2006/relationships/image" Target="../media/image481.emf"/><Relationship Id="rId35" Type="http://schemas.openxmlformats.org/officeDocument/2006/relationships/image" Target="../media/image486.emf"/></Relationships>
</file>

<file path=ppt/slides/_rels/slide9.xml.rels><?xml version="1.0" encoding="UTF-8" standalone="yes"?>
<Relationships xmlns="http://schemas.openxmlformats.org/package/2006/relationships"><Relationship Id="rId13" Type="http://schemas.openxmlformats.org/officeDocument/2006/relationships/image" Target="../media/image501.emf"/><Relationship Id="rId18" Type="http://schemas.openxmlformats.org/officeDocument/2006/relationships/image" Target="../media/image506.emf"/><Relationship Id="rId26" Type="http://schemas.openxmlformats.org/officeDocument/2006/relationships/image" Target="../media/image514.emf"/><Relationship Id="rId39" Type="http://schemas.openxmlformats.org/officeDocument/2006/relationships/image" Target="../media/image527.emf"/><Relationship Id="rId21" Type="http://schemas.openxmlformats.org/officeDocument/2006/relationships/image" Target="../media/image509.emf"/><Relationship Id="rId34" Type="http://schemas.openxmlformats.org/officeDocument/2006/relationships/image" Target="../media/image522.emf"/><Relationship Id="rId42" Type="http://schemas.openxmlformats.org/officeDocument/2006/relationships/image" Target="../media/image530.emf"/><Relationship Id="rId47" Type="http://schemas.openxmlformats.org/officeDocument/2006/relationships/image" Target="../media/image535.emf"/><Relationship Id="rId50" Type="http://schemas.openxmlformats.org/officeDocument/2006/relationships/image" Target="../media/image538.emf"/><Relationship Id="rId55" Type="http://schemas.openxmlformats.org/officeDocument/2006/relationships/image" Target="../media/image543.emf"/><Relationship Id="rId63" Type="http://schemas.openxmlformats.org/officeDocument/2006/relationships/image" Target="../media/image551.emf"/><Relationship Id="rId68" Type="http://schemas.openxmlformats.org/officeDocument/2006/relationships/image" Target="../media/image556.emf"/><Relationship Id="rId76" Type="http://schemas.openxmlformats.org/officeDocument/2006/relationships/image" Target="../media/image564.emf"/><Relationship Id="rId7" Type="http://schemas.openxmlformats.org/officeDocument/2006/relationships/image" Target="../media/image495.emf"/><Relationship Id="rId71" Type="http://schemas.openxmlformats.org/officeDocument/2006/relationships/image" Target="../media/image559.emf"/><Relationship Id="rId2" Type="http://schemas.openxmlformats.org/officeDocument/2006/relationships/notesSlide" Target="../notesSlides/notesSlide8.xml"/><Relationship Id="rId16" Type="http://schemas.openxmlformats.org/officeDocument/2006/relationships/image" Target="../media/image504.emf"/><Relationship Id="rId29" Type="http://schemas.openxmlformats.org/officeDocument/2006/relationships/image" Target="../media/image517.emf"/><Relationship Id="rId11" Type="http://schemas.openxmlformats.org/officeDocument/2006/relationships/image" Target="../media/image499.emf"/><Relationship Id="rId24" Type="http://schemas.openxmlformats.org/officeDocument/2006/relationships/image" Target="../media/image512.emf"/><Relationship Id="rId32" Type="http://schemas.openxmlformats.org/officeDocument/2006/relationships/image" Target="../media/image520.emf"/><Relationship Id="rId37" Type="http://schemas.openxmlformats.org/officeDocument/2006/relationships/image" Target="../media/image525.emf"/><Relationship Id="rId40" Type="http://schemas.openxmlformats.org/officeDocument/2006/relationships/image" Target="../media/image528.emf"/><Relationship Id="rId45" Type="http://schemas.openxmlformats.org/officeDocument/2006/relationships/image" Target="../media/image533.emf"/><Relationship Id="rId53" Type="http://schemas.openxmlformats.org/officeDocument/2006/relationships/image" Target="../media/image541.emf"/><Relationship Id="rId58" Type="http://schemas.openxmlformats.org/officeDocument/2006/relationships/image" Target="../media/image546.emf"/><Relationship Id="rId66" Type="http://schemas.openxmlformats.org/officeDocument/2006/relationships/image" Target="../media/image554.emf"/><Relationship Id="rId74" Type="http://schemas.openxmlformats.org/officeDocument/2006/relationships/image" Target="../media/image562.emf"/><Relationship Id="rId5" Type="http://schemas.openxmlformats.org/officeDocument/2006/relationships/image" Target="../media/image493.emf"/><Relationship Id="rId15" Type="http://schemas.openxmlformats.org/officeDocument/2006/relationships/image" Target="../media/image503.emf"/><Relationship Id="rId23" Type="http://schemas.openxmlformats.org/officeDocument/2006/relationships/image" Target="../media/image511.emf"/><Relationship Id="rId28" Type="http://schemas.openxmlformats.org/officeDocument/2006/relationships/image" Target="../media/image516.emf"/><Relationship Id="rId36" Type="http://schemas.openxmlformats.org/officeDocument/2006/relationships/image" Target="../media/image524.emf"/><Relationship Id="rId49" Type="http://schemas.openxmlformats.org/officeDocument/2006/relationships/image" Target="../media/image537.emf"/><Relationship Id="rId57" Type="http://schemas.openxmlformats.org/officeDocument/2006/relationships/image" Target="../media/image545.emf"/><Relationship Id="rId61" Type="http://schemas.openxmlformats.org/officeDocument/2006/relationships/image" Target="../media/image549.emf"/><Relationship Id="rId10" Type="http://schemas.openxmlformats.org/officeDocument/2006/relationships/image" Target="../media/image498.emf"/><Relationship Id="rId19" Type="http://schemas.openxmlformats.org/officeDocument/2006/relationships/image" Target="../media/image507.emf"/><Relationship Id="rId31" Type="http://schemas.openxmlformats.org/officeDocument/2006/relationships/image" Target="../media/image519.emf"/><Relationship Id="rId44" Type="http://schemas.openxmlformats.org/officeDocument/2006/relationships/image" Target="../media/image532.emf"/><Relationship Id="rId52" Type="http://schemas.openxmlformats.org/officeDocument/2006/relationships/image" Target="../media/image540.emf"/><Relationship Id="rId60" Type="http://schemas.openxmlformats.org/officeDocument/2006/relationships/image" Target="../media/image548.emf"/><Relationship Id="rId65" Type="http://schemas.openxmlformats.org/officeDocument/2006/relationships/image" Target="../media/image553.emf"/><Relationship Id="rId73" Type="http://schemas.openxmlformats.org/officeDocument/2006/relationships/image" Target="../media/image561.emf"/><Relationship Id="rId78" Type="http://schemas.openxmlformats.org/officeDocument/2006/relationships/image" Target="../media/image566.emf"/><Relationship Id="rId4" Type="http://schemas.openxmlformats.org/officeDocument/2006/relationships/image" Target="../media/image492.jpeg"/><Relationship Id="rId9" Type="http://schemas.openxmlformats.org/officeDocument/2006/relationships/image" Target="../media/image497.emf"/><Relationship Id="rId14" Type="http://schemas.openxmlformats.org/officeDocument/2006/relationships/image" Target="../media/image502.emf"/><Relationship Id="rId22" Type="http://schemas.openxmlformats.org/officeDocument/2006/relationships/image" Target="../media/image510.emf"/><Relationship Id="rId27" Type="http://schemas.openxmlformats.org/officeDocument/2006/relationships/image" Target="../media/image515.emf"/><Relationship Id="rId30" Type="http://schemas.openxmlformats.org/officeDocument/2006/relationships/image" Target="../media/image518.emf"/><Relationship Id="rId35" Type="http://schemas.openxmlformats.org/officeDocument/2006/relationships/image" Target="../media/image523.emf"/><Relationship Id="rId43" Type="http://schemas.openxmlformats.org/officeDocument/2006/relationships/image" Target="../media/image531.emf"/><Relationship Id="rId48" Type="http://schemas.openxmlformats.org/officeDocument/2006/relationships/image" Target="../media/image536.emf"/><Relationship Id="rId56" Type="http://schemas.openxmlformats.org/officeDocument/2006/relationships/image" Target="../media/image544.emf"/><Relationship Id="rId64" Type="http://schemas.openxmlformats.org/officeDocument/2006/relationships/image" Target="../media/image552.emf"/><Relationship Id="rId69" Type="http://schemas.openxmlformats.org/officeDocument/2006/relationships/image" Target="../media/image557.emf"/><Relationship Id="rId77" Type="http://schemas.openxmlformats.org/officeDocument/2006/relationships/image" Target="../media/image565.emf"/><Relationship Id="rId8" Type="http://schemas.openxmlformats.org/officeDocument/2006/relationships/image" Target="../media/image496.emf"/><Relationship Id="rId51" Type="http://schemas.openxmlformats.org/officeDocument/2006/relationships/image" Target="../media/image539.emf"/><Relationship Id="rId72" Type="http://schemas.openxmlformats.org/officeDocument/2006/relationships/image" Target="../media/image560.emf"/><Relationship Id="rId3" Type="http://schemas.openxmlformats.org/officeDocument/2006/relationships/image" Target="../media/image491.jpeg"/><Relationship Id="rId12" Type="http://schemas.openxmlformats.org/officeDocument/2006/relationships/image" Target="../media/image500.emf"/><Relationship Id="rId17" Type="http://schemas.openxmlformats.org/officeDocument/2006/relationships/image" Target="../media/image505.emf"/><Relationship Id="rId25" Type="http://schemas.openxmlformats.org/officeDocument/2006/relationships/image" Target="../media/image513.emf"/><Relationship Id="rId33" Type="http://schemas.openxmlformats.org/officeDocument/2006/relationships/image" Target="../media/image521.emf"/><Relationship Id="rId38" Type="http://schemas.openxmlformats.org/officeDocument/2006/relationships/image" Target="../media/image526.emf"/><Relationship Id="rId46" Type="http://schemas.openxmlformats.org/officeDocument/2006/relationships/image" Target="../media/image534.emf"/><Relationship Id="rId59" Type="http://schemas.openxmlformats.org/officeDocument/2006/relationships/image" Target="../media/image547.emf"/><Relationship Id="rId67" Type="http://schemas.openxmlformats.org/officeDocument/2006/relationships/image" Target="../media/image555.emf"/><Relationship Id="rId20" Type="http://schemas.openxmlformats.org/officeDocument/2006/relationships/image" Target="../media/image508.emf"/><Relationship Id="rId41" Type="http://schemas.openxmlformats.org/officeDocument/2006/relationships/image" Target="../media/image529.emf"/><Relationship Id="rId54" Type="http://schemas.openxmlformats.org/officeDocument/2006/relationships/image" Target="../media/image542.emf"/><Relationship Id="rId62" Type="http://schemas.openxmlformats.org/officeDocument/2006/relationships/image" Target="../media/image550.emf"/><Relationship Id="rId70" Type="http://schemas.openxmlformats.org/officeDocument/2006/relationships/image" Target="../media/image558.emf"/><Relationship Id="rId75" Type="http://schemas.openxmlformats.org/officeDocument/2006/relationships/image" Target="../media/image563.emf"/><Relationship Id="rId1" Type="http://schemas.openxmlformats.org/officeDocument/2006/relationships/slideLayout" Target="../slideLayouts/slideLayout12.xml"/><Relationship Id="rId6" Type="http://schemas.openxmlformats.org/officeDocument/2006/relationships/image" Target="../media/image49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359524" y="4267572"/>
            <a:ext cx="4680396" cy="2585309"/>
          </a:xfrm>
          <a:prstGeom prst="rect">
            <a:avLst/>
          </a:prstGeom>
          <a:blipFill dpi="0" rotWithShape="1">
            <a:blip r:embed="rId3" cstate="print">
              <a:alphaModFix amt="83000"/>
            </a:blip>
            <a:srcRect/>
            <a:stretch>
              <a:fillRect/>
            </a:stretch>
          </a:blipFill>
          <a:ln w="0" cap="rnd" cmpd="thickThi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wrap="square" lIns="91425" tIns="45713" rIns="91425" bIns="45713" anchor="ctr" anchorCtr="0">
            <a:spAutoFit/>
          </a:bodyPr>
          <a:lstStyle/>
          <a:p>
            <a:pPr algn="ctr" eaLnBrk="0" hangingPunct="0">
              <a:defRPr/>
            </a:pPr>
            <a:r>
              <a:rPr lang="cs-CZ" sz="5400" dirty="0" smtClean="0">
                <a:ln w="50800" cmpd="tri">
                  <a:solidFill>
                    <a:srgbClr val="FF9900"/>
                  </a:solidFill>
                </a:ln>
                <a:solidFill>
                  <a:srgbClr val="CC0099"/>
                </a:solidFill>
                <a:latin typeface="Bell MT" pitchFamily="18" charset="0"/>
                <a:cs typeface="Arial" pitchFamily="34" charset="0"/>
              </a:rPr>
              <a:t>č.15</a:t>
            </a:r>
          </a:p>
          <a:p>
            <a:pPr algn="ctr" eaLnBrk="0" hangingPunct="0">
              <a:defRPr/>
            </a:pPr>
            <a:r>
              <a:rPr lang="cs-CZ" sz="5400" dirty="0" smtClean="0">
                <a:ln w="50800" cmpd="tri">
                  <a:solidFill>
                    <a:srgbClr val="FF9900"/>
                  </a:solidFill>
                </a:ln>
                <a:solidFill>
                  <a:srgbClr val="CC0099"/>
                </a:solidFill>
                <a:latin typeface="Bell MT" pitchFamily="18" charset="0"/>
                <a:cs typeface="Arial" pitchFamily="34" charset="0"/>
              </a:rPr>
              <a:t>TJ </a:t>
            </a:r>
            <a:r>
              <a:rPr lang="cs-CZ" sz="5400" dirty="0" err="1" smtClean="0">
                <a:ln w="50800" cmpd="tri">
                  <a:solidFill>
                    <a:srgbClr val="FF9900"/>
                  </a:solidFill>
                </a:ln>
                <a:solidFill>
                  <a:srgbClr val="CC0099"/>
                </a:solidFill>
                <a:latin typeface="Bell MT" pitchFamily="18" charset="0"/>
                <a:cs typeface="Arial" pitchFamily="34" charset="0"/>
              </a:rPr>
              <a:t>Slavia</a:t>
            </a:r>
            <a:r>
              <a:rPr lang="cs-CZ" sz="5400" dirty="0" smtClean="0">
                <a:ln w="50800" cmpd="tri">
                  <a:solidFill>
                    <a:srgbClr val="FF9900"/>
                  </a:solidFill>
                </a:ln>
                <a:solidFill>
                  <a:srgbClr val="CC0099"/>
                </a:solidFill>
                <a:latin typeface="Bell MT" pitchFamily="18" charset="0"/>
                <a:cs typeface="Arial" pitchFamily="34" charset="0"/>
              </a:rPr>
              <a:t> </a:t>
            </a:r>
            <a:endParaRPr lang="cs-CZ" sz="5400" dirty="0">
              <a:ln w="50800" cmpd="tri">
                <a:solidFill>
                  <a:srgbClr val="FF9900"/>
                </a:solidFill>
              </a:ln>
              <a:solidFill>
                <a:srgbClr val="CC0099"/>
              </a:solidFill>
              <a:latin typeface="Bell MT" pitchFamily="18" charset="0"/>
              <a:cs typeface="Arial" pitchFamily="34" charset="0"/>
            </a:endParaRPr>
          </a:p>
          <a:p>
            <a:pPr algn="ctr" eaLnBrk="0" hangingPunct="0">
              <a:defRPr/>
            </a:pPr>
            <a:r>
              <a:rPr lang="cs-CZ" sz="5400" dirty="0" err="1" smtClean="0">
                <a:ln w="50800" cmpd="tri">
                  <a:solidFill>
                    <a:srgbClr val="FF9900"/>
                  </a:solidFill>
                </a:ln>
                <a:solidFill>
                  <a:srgbClr val="CC0099"/>
                </a:solidFill>
                <a:latin typeface="Bell MT" pitchFamily="18" charset="0"/>
                <a:cs typeface="Arial" pitchFamily="34" charset="0"/>
              </a:rPr>
              <a:t>Louňovice</a:t>
            </a:r>
            <a:endParaRPr lang="cs-CZ" sz="5400" dirty="0">
              <a:ln w="50800" cmpd="tri">
                <a:solidFill>
                  <a:srgbClr val="FF9900"/>
                </a:solidFill>
              </a:ln>
              <a:solidFill>
                <a:srgbClr val="CC0099"/>
              </a:solidFill>
              <a:latin typeface="Bell MT" pitchFamily="18" charset="0"/>
              <a:cs typeface="Arial" pitchFamily="34" charset="0"/>
            </a:endParaRPr>
          </a:p>
        </p:txBody>
      </p:sp>
      <p:sp>
        <p:nvSpPr>
          <p:cNvPr id="6398" name="Rectangle 1278"/>
          <p:cNvSpPr>
            <a:spLocks noChangeArrowheads="1"/>
          </p:cNvSpPr>
          <p:nvPr/>
        </p:nvSpPr>
        <p:spPr bwMode="auto">
          <a:xfrm>
            <a:off x="174948" y="2466975"/>
            <a:ext cx="4464050" cy="4716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Kemwater ProChemie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MBL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Štětí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D</a:t>
            </a:r>
            <a:r>
              <a:rPr lang="en-GB" sz="1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1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endPar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748231" cy="1191800"/>
          </a:xfrm>
          <a:prstGeom prst="flowChartAlternateProcess">
            <a:avLst/>
          </a:prstGeom>
          <a:blipFill dpi="0" rotWithShape="1">
            <a:blip r:embed="rId5" cstate="print">
              <a:alphaModFix amt="62000"/>
            </a:blip>
            <a:srcRect/>
            <a:stretch>
              <a:fillRect/>
            </a:stretch>
          </a:blipFill>
          <a:ln w="31750" cap="sq" cmpd="thinThick">
            <a:solidFill>
              <a:schemeClr val="accent6">
                <a:lumMod val="75000"/>
              </a:schemeClr>
            </a:solidFill>
            <a:prstDash val="lgDashDot"/>
            <a:miter lim="800000"/>
            <a:headEnd/>
            <a:tailEnd/>
          </a:ln>
          <a:effectLst>
            <a:outerShdw blurRad="190500" dist="38100" dir="11220000" algn="tr" rotWithShape="0">
              <a:prstClr val="black">
                <a:alpha val="40000"/>
              </a:prstClr>
            </a:outerShdw>
          </a:effectLst>
          <a:scene3d>
            <a:camera prst="orthographicFront"/>
            <a:lightRig rig="threePt" dir="t"/>
          </a:scene3d>
          <a:sp3d extrusionH="127000" contourW="12700" prstMaterial="plastic">
            <a:bevelT w="95250" prst="relaxedInset"/>
            <a:bevelB w="101600" prst="riblet"/>
            <a:extrusionClr>
              <a:srgbClr val="33CC33"/>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22225" cap="rnd">
                  <a:solidFill>
                    <a:srgbClr val="FFFF00"/>
                  </a:solidFill>
                  <a:miter lim="800000"/>
                </a:ln>
                <a:gradFill flip="none" rotWithShape="1">
                  <a:gsLst>
                    <a:gs pos="0">
                      <a:schemeClr val="accent2">
                        <a:lumMod val="75000"/>
                      </a:scheme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blurRad="38100" dist="38100" dir="2700000" algn="tl">
                    <a:srgbClr val="000000">
                      <a:alpha val="43137"/>
                    </a:srgbClr>
                  </a:outerShdw>
                </a:effectLst>
                <a:latin typeface="Gill Sans MT" pitchFamily="34" charset="-18"/>
              </a:rPr>
              <a:t> </a:t>
            </a:r>
            <a:r>
              <a:rPr lang="cs-CZ" sz="36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rPr>
              <a:t>Fotbalový zpravodaj</a:t>
            </a:r>
          </a:p>
          <a:p>
            <a:pPr algn="ctr" eaLnBrk="0" hangingPunct="0">
              <a:defRPr/>
            </a:pPr>
            <a:r>
              <a:rPr lang="cs-CZ" sz="36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rPr>
              <a:t>SK Štětí</a:t>
            </a:r>
            <a:endParaRPr lang="cs-CZ" sz="28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endParaRPr>
          </a:p>
        </p:txBody>
      </p:sp>
      <p:sp>
        <p:nvSpPr>
          <p:cNvPr id="12" name="TextovéPole 11"/>
          <p:cNvSpPr txBox="1"/>
          <p:nvPr/>
        </p:nvSpPr>
        <p:spPr>
          <a:xfrm>
            <a:off x="5359524" y="1387475"/>
            <a:ext cx="4752850" cy="708025"/>
          </a:xfrm>
          <a:prstGeom prst="rect">
            <a:avLst/>
          </a:prstGeom>
          <a:blipFill dpi="0" rotWithShape="1">
            <a:blip r:embed="rId6" cstate="print">
              <a:alphaModFix amt="48000"/>
            </a:blip>
            <a:srcRec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bodyPr>
          <a:lstStyle/>
          <a:p>
            <a:pPr algn="ctr">
              <a:defRPr/>
            </a:pPr>
            <a:r>
              <a:rPr lang="cs-CZ" sz="2000" dirty="0">
                <a:ln w="0">
                  <a:noFill/>
                </a:ln>
                <a:effectLst>
                  <a:outerShdw blurRad="38100" dist="50800" sx="1000" sy="1000" algn="ctr" rotWithShape="0">
                    <a:schemeClr val="accent3">
                      <a:lumMod val="95000"/>
                    </a:schemeClr>
                  </a:outerShdw>
                </a:effectLst>
                <a:latin typeface="Century" pitchFamily="18" charset="0"/>
                <a:ea typeface="MS Mincho" pitchFamily="49" charset="-128"/>
              </a:rPr>
              <a:t>Sezóna   2013/2014  Divize skupina B Jaro</a:t>
            </a: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323356"/>
            <a:ext cx="4752528" cy="2031325"/>
          </a:xfrm>
          <a:prstGeom prst="rect">
            <a:avLst/>
          </a:prstGeom>
          <a:blipFill dpi="0" rotWithShape="1">
            <a:blip r:embed="rId7" cstate="print"/>
            <a:srcRect/>
            <a:stretch>
              <a:fillRect/>
            </a:stretch>
          </a:blipFill>
          <a:ln w="1270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sp3d/>
          </a:bodyPr>
          <a:lstStyle/>
          <a:p>
            <a:pPr algn="ctr">
              <a:defRPr/>
            </a:pPr>
            <a:r>
              <a:rPr lang="cs-CZ" sz="5400" dirty="0" smtClean="0">
                <a:ln w="3175">
                  <a:solidFill>
                    <a:srgbClr val="66FF33"/>
                  </a:solidFill>
                </a:ln>
                <a:solidFill>
                  <a:schemeClr val="accent6">
                    <a:lumMod val="75000"/>
                  </a:schemeClr>
                </a:solidFill>
                <a:effectLst>
                  <a:outerShdw blurRad="50800" dist="38100" dir="8100000" algn="tr" rotWithShape="0">
                    <a:prstClr val="black">
                      <a:alpha val="40000"/>
                    </a:prstClr>
                  </a:outerShdw>
                </a:effectLst>
                <a:latin typeface="David" pitchFamily="34" charset="-79"/>
                <a:ea typeface="Ebrima" pitchFamily="2" charset="0"/>
                <a:cs typeface="David" pitchFamily="34" charset="-79"/>
              </a:rPr>
              <a:t>14.6.2014</a:t>
            </a:r>
            <a:endParaRPr lang="cs-CZ" sz="5400" dirty="0">
              <a:ln w="3175">
                <a:solidFill>
                  <a:srgbClr val="66FF33"/>
                </a:solidFill>
              </a:ln>
              <a:solidFill>
                <a:schemeClr val="accent6">
                  <a:lumMod val="75000"/>
                </a:schemeClr>
              </a:solidFill>
              <a:effectLst>
                <a:outerShdw blurRad="50800" dist="38100" dir="8100000" algn="tr" rotWithShape="0">
                  <a:prstClr val="black">
                    <a:alpha val="40000"/>
                  </a:prstClr>
                </a:outerShdw>
              </a:effectLst>
              <a:latin typeface="David" pitchFamily="34" charset="-79"/>
              <a:ea typeface="Ebrima" pitchFamily="2" charset="0"/>
              <a:cs typeface="David" pitchFamily="34" charset="-79"/>
            </a:endParaRPr>
          </a:p>
          <a:p>
            <a:pPr algn="ctr">
              <a:defRPr/>
            </a:pPr>
            <a:r>
              <a:rPr lang="cs-CZ" sz="3200" dirty="0">
                <a:ln w="3175">
                  <a:solidFill>
                    <a:srgbClr val="66FF33"/>
                  </a:solidFill>
                </a:ln>
                <a:solidFill>
                  <a:schemeClr val="accent6">
                    <a:lumMod val="75000"/>
                  </a:schemeClr>
                </a:solidFill>
                <a:effectLst>
                  <a:outerShdw blurRad="50800" dist="38100" dir="8100000" algn="tr" rotWithShape="0">
                    <a:prstClr val="black">
                      <a:alpha val="40000"/>
                    </a:prstClr>
                  </a:outerShdw>
                </a:effectLst>
                <a:latin typeface="David" pitchFamily="34" charset="-79"/>
                <a:ea typeface="Ebrima" pitchFamily="2" charset="0"/>
                <a:cs typeface="David" pitchFamily="34" charset="-79"/>
              </a:rPr>
              <a:t>Sobota</a:t>
            </a:r>
          </a:p>
          <a:p>
            <a:pPr algn="ctr">
              <a:defRPr/>
            </a:pPr>
            <a:r>
              <a:rPr lang="cs-CZ" sz="4000" dirty="0" smtClean="0">
                <a:ln w="3175">
                  <a:solidFill>
                    <a:srgbClr val="66FF33"/>
                  </a:solidFill>
                </a:ln>
                <a:solidFill>
                  <a:schemeClr val="accent6">
                    <a:lumMod val="75000"/>
                  </a:schemeClr>
                </a:solidFill>
                <a:effectLst>
                  <a:outerShdw blurRad="50800" dist="38100" dir="8100000" algn="tr" rotWithShape="0">
                    <a:prstClr val="black">
                      <a:alpha val="40000"/>
                    </a:prstClr>
                  </a:outerShdw>
                </a:effectLst>
                <a:latin typeface="David" pitchFamily="34" charset="-79"/>
                <a:ea typeface="Ebrima" pitchFamily="2" charset="0"/>
                <a:cs typeface="David" pitchFamily="34" charset="-79"/>
              </a:rPr>
              <a:t>30.kolo </a:t>
            </a:r>
            <a:r>
              <a:rPr lang="cs-CZ" sz="4000" dirty="0">
                <a:ln w="3175">
                  <a:solidFill>
                    <a:srgbClr val="66FF33"/>
                  </a:solidFill>
                </a:ln>
                <a:solidFill>
                  <a:schemeClr val="accent6">
                    <a:lumMod val="75000"/>
                  </a:schemeClr>
                </a:solidFill>
                <a:effectLst>
                  <a:outerShdw blurRad="50800" dist="38100" dir="8100000" algn="tr" rotWithShape="0">
                    <a:prstClr val="black">
                      <a:alpha val="40000"/>
                    </a:prstClr>
                  </a:outerShdw>
                </a:effectLst>
                <a:latin typeface="David" pitchFamily="34" charset="-79"/>
                <a:ea typeface="Ebrima" pitchFamily="2" charset="0"/>
                <a:cs typeface="David" pitchFamily="34" charset="-79"/>
              </a:rPr>
              <a:t>– 10:1</a:t>
            </a:r>
            <a:r>
              <a:rPr lang="cs-CZ" sz="4000" dirty="0">
                <a:ln w="0">
                  <a:noFill/>
                </a:ln>
                <a:latin typeface="David" pitchFamily="34" charset="-79"/>
                <a:ea typeface="Ebrima" pitchFamily="2" charset="0"/>
                <a:cs typeface="David" pitchFamily="34" charset="-79"/>
              </a:rPr>
              <a:t>5</a:t>
            </a:r>
          </a:p>
        </p:txBody>
      </p:sp>
      <p:pic>
        <p:nvPicPr>
          <p:cNvPr id="2" name="Picture 1"/>
          <p:cNvPicPr>
            <a:picLocks noChangeAspect="1" noChangeArrowheads="1"/>
          </p:cNvPicPr>
          <p:nvPr/>
        </p:nvPicPr>
        <p:blipFill>
          <a:blip r:embed="rId8" cstate="print"/>
          <a:srcRect/>
          <a:stretch>
            <a:fillRect/>
          </a:stretch>
        </p:blipFill>
        <p:spPr bwMode="auto">
          <a:xfrm>
            <a:off x="5575548" y="4339580"/>
            <a:ext cx="1080120" cy="864096"/>
          </a:xfrm>
          <a:prstGeom prst="rect">
            <a:avLst/>
          </a:prstGeom>
          <a:noFill/>
          <a:ln w="9525">
            <a:noFill/>
            <a:miter lim="800000"/>
            <a:headEnd/>
            <a:tailEnd/>
          </a:ln>
        </p:spPr>
      </p:pic>
      <p:sp>
        <p:nvSpPr>
          <p:cNvPr id="14" name="TextovéPole 12"/>
          <p:cNvSpPr txBox="1">
            <a:spLocks noChangeArrowheads="1"/>
          </p:cNvSpPr>
          <p:nvPr/>
        </p:nvSpPr>
        <p:spPr bwMode="auto">
          <a:xfrm>
            <a:off x="8413088" y="4582537"/>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1:3</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10" name="TextovéPole 9"/>
          <p:cNvSpPr txBox="1"/>
          <p:nvPr/>
        </p:nvSpPr>
        <p:spPr>
          <a:xfrm>
            <a:off x="174948" y="595164"/>
            <a:ext cx="4680520" cy="6524863"/>
          </a:xfrm>
          <a:prstGeom prst="rect">
            <a:avLst/>
          </a:prstGeom>
          <a:noFill/>
        </p:spPr>
        <p:txBody>
          <a:bodyPr wrap="square" rtlCol="0">
            <a:spAutoFit/>
          </a:bodyPr>
          <a:lstStyle/>
          <a:p>
            <a:r>
              <a:rPr lang="cs-CZ" sz="1100" b="0" dirty="0" err="1" smtClean="0">
                <a:latin typeface="Arial" pitchFamily="34" charset="0"/>
                <a:cs typeface="Arial" pitchFamily="34" charset="0"/>
              </a:rPr>
              <a:t>Maláka</a:t>
            </a:r>
            <a:r>
              <a:rPr lang="cs-CZ" sz="1100" b="0" dirty="0" smtClean="0">
                <a:latin typeface="Arial" pitchFamily="34" charset="0"/>
                <a:cs typeface="Arial" pitchFamily="34" charset="0"/>
              </a:rPr>
              <a:t>, kterou domácí zahodili, když chtěli zakončit efektním přehozem brankáře. Další pohroma se do naší šestnáctky přihnala ve 31. minutě. Před brankou byla u míče první hlava Macháčka a upravila na 3:1. Ve 34. minutě se chystal snížit na 2:3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ale ze zadu byl jasně sražen k zemi. Za co, bože řekni, za co už se mají nařizovat penalty. Blížící se debakl by to asi neodvrátilo, ale další hořkou příchuť do našeho účinkování v divizi to přidalo. Ještě jsme se nestačili uklidnit, když hned z protiútoku domácí hráč ze 3 metrů přestřelil otevřenou branku. V závěrečných minutách prvního poločasu domácí přitlačili na pilu a dokázali ještě vstřelit branku na 4:1 po krásné střele z nulového úhlu zapadl míč k zadní tyči. Moc lichotivý výsledek to nebyl, ale to jsme ještě netušili, co nás čeká ve druhé kapitole utkání. Hned na úvod ke střelci domácích nikdo nepřistoupil, tak se do míče opřel a ani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už nestačil zareagovat. 1:5. Taková menší fazóna, kterou měl náš výkon v prvním poločase se vytratila úplně a hra, teda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začala připomínat benefiční utkání, kde v úloze obětního beránka je naše mužstvo. 51. minuta po rychlém útoku Macháček 6:1. 53. minuta lehká střela 7:1. Tak to pokračovalo dále. 55. minuta Macháček 8:1. 62. min. rychlý brejk a 9:1. Hádejte, kdo zakončoval. Správně. Macháček. Jestli dobře počítáme, tak to bylo pošesté. V 65. minutě si </a:t>
            </a:r>
            <a:r>
              <a:rPr lang="cs-CZ" sz="1100" b="0" dirty="0" err="1" smtClean="0">
                <a:latin typeface="Arial" pitchFamily="34" charset="0"/>
                <a:cs typeface="Arial" pitchFamily="34" charset="0"/>
              </a:rPr>
              <a:t>Michovského</a:t>
            </a:r>
            <a:r>
              <a:rPr lang="cs-CZ" sz="1100" b="0" dirty="0" smtClean="0">
                <a:latin typeface="Arial" pitchFamily="34" charset="0"/>
                <a:cs typeface="Arial" pitchFamily="34" charset="0"/>
              </a:rPr>
              <a:t> v naší brance vychutnal přímo z rohu </a:t>
            </a:r>
            <a:r>
              <a:rPr lang="cs-CZ" sz="1100" b="0" dirty="0" err="1" smtClean="0">
                <a:latin typeface="Arial" pitchFamily="34" charset="0"/>
                <a:cs typeface="Arial" pitchFamily="34" charset="0"/>
              </a:rPr>
              <a:t>Budějský</a:t>
            </a:r>
            <a:r>
              <a:rPr lang="cs-CZ" sz="1100" b="0" dirty="0" smtClean="0">
                <a:latin typeface="Arial" pitchFamily="34" charset="0"/>
                <a:cs typeface="Arial" pitchFamily="34" charset="0"/>
              </a:rPr>
              <a:t> na 10:1. Za 20 minut jsme míč vytahovali z branky 6x. Ostudný výkon. Kdyby to šlo, tak Jirka </a:t>
            </a:r>
            <a:r>
              <a:rPr lang="cs-CZ" sz="1100" b="0" dirty="0" err="1" smtClean="0">
                <a:latin typeface="Arial" pitchFamily="34" charset="0"/>
                <a:cs typeface="Arial" pitchFamily="34" charset="0"/>
              </a:rPr>
              <a:t>Voleman</a:t>
            </a:r>
            <a:r>
              <a:rPr lang="cs-CZ" sz="1100" b="0" dirty="0" smtClean="0">
                <a:latin typeface="Arial" pitchFamily="34" charset="0"/>
                <a:cs typeface="Arial" pitchFamily="34" charset="0"/>
              </a:rPr>
              <a:t> vjede na hřiště autobusem, naloží hráče v červeno-bílých dresech dovnitř a z Prahy bude uhánět pryč rychlostí, jak jen to půjde. Ještě ale bohužel nějaký čas zbýval a domácí ho také využili. </a:t>
            </a:r>
            <a:r>
              <a:rPr lang="cs-CZ" sz="1100" b="0" dirty="0" err="1" smtClean="0">
                <a:latin typeface="Arial" pitchFamily="34" charset="0"/>
                <a:cs typeface="Arial" pitchFamily="34" charset="0"/>
              </a:rPr>
              <a:t>Mojdl</a:t>
            </a:r>
            <a:r>
              <a:rPr lang="cs-CZ" sz="1100" b="0" dirty="0" smtClean="0">
                <a:latin typeface="Arial" pitchFamily="34" charset="0"/>
                <a:cs typeface="Arial" pitchFamily="34" charset="0"/>
              </a:rPr>
              <a:t> prošel středem naší obrany bez jakékoliv pozornosti a po umístěné střele se na ukazateli skóre rozsvítily 3 jedničky 11:1. V poslední patnáctiminutovce jsme se sem tam dostali na polovinu soupeře, ale dost starostí nám pak dělalo se vrátit zpátky. Když už to vypadalo, že utkání skončí tímto graficky hezkým výsledkem, tak se 3 minuty před koncem do listiny střelců zapsal </a:t>
            </a:r>
            <a:r>
              <a:rPr lang="cs-CZ" sz="1100" b="0" dirty="0" err="1" smtClean="0">
                <a:latin typeface="Arial" pitchFamily="34" charset="0"/>
                <a:cs typeface="Arial" pitchFamily="34" charset="0"/>
              </a:rPr>
              <a:t>Musa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Ansuma</a:t>
            </a:r>
            <a:r>
              <a:rPr lang="cs-CZ" sz="1100" b="0" dirty="0" smtClean="0">
                <a:latin typeface="Arial" pitchFamily="34" charset="0"/>
                <a:cs typeface="Arial" pitchFamily="34" charset="0"/>
              </a:rPr>
              <a:t> a určil rekordní výsledek letošní ho ročníku divize. 12:1. </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1</a:t>
            </a:r>
            <a:br>
              <a:rPr lang="cs-CZ" sz="1100" b="0" dirty="0" smtClean="0">
                <a:latin typeface="Arial" pitchFamily="34" charset="0"/>
                <a:cs typeface="Arial" pitchFamily="34" charset="0"/>
              </a:rPr>
            </a:br>
            <a:r>
              <a:rPr lang="cs-CZ" sz="1100" b="0" u="sng" dirty="0" err="1" smtClean="0">
                <a:latin typeface="Arial" pitchFamily="34" charset="0"/>
                <a:cs typeface="Arial" pitchFamily="34" charset="0"/>
              </a:rPr>
              <a:t>Seestava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Ransdorf, Tůma,</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Stejskal-Šimral,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Kala(77.Stehlík), Brabenec(45.P.Vaněk), </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.Frey Vedoucí: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Masér: </a:t>
            </a:r>
            <a:r>
              <a:rPr lang="cs-CZ" sz="1100" b="0" dirty="0" err="1" smtClean="0">
                <a:latin typeface="Arial" pitchFamily="34" charset="0"/>
                <a:cs typeface="Arial" pitchFamily="34" charset="0"/>
              </a:rPr>
              <a:t>J.Nedomlel</a:t>
            </a:r>
            <a:r>
              <a:rPr lang="cs-CZ" sz="1100" b="0" dirty="0" smtClean="0">
                <a:latin typeface="Arial" pitchFamily="34" charset="0"/>
                <a:cs typeface="Arial" pitchFamily="34" charset="0"/>
              </a:rPr>
              <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Szikszay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Štrincl</a:t>
            </a:r>
            <a:r>
              <a:rPr lang="cs-CZ" sz="1100" b="0" dirty="0" smtClean="0">
                <a:latin typeface="Arial" pitchFamily="34" charset="0"/>
                <a:cs typeface="Arial" pitchFamily="34" charset="0"/>
              </a:rPr>
              <a:t> , </a:t>
            </a:r>
            <a:r>
              <a:rPr lang="cs-CZ" sz="1100" b="0" dirty="0" err="1" smtClean="0">
                <a:latin typeface="Arial" pitchFamily="34" charset="0"/>
                <a:cs typeface="Arial" pitchFamily="34" charset="0"/>
              </a:rPr>
              <a:t>Kožár</a:t>
            </a:r>
            <a:r>
              <a:rPr lang="cs-CZ" sz="1100" b="0" dirty="0" smtClean="0">
                <a:latin typeface="Arial" pitchFamily="34" charset="0"/>
                <a:cs typeface="Arial" pitchFamily="34" charset="0"/>
              </a:rPr>
              <a:t> D:Adamec</a:t>
            </a:r>
            <a:endParaRPr lang="cs-CZ" sz="1100" b="0" dirty="0">
              <a:latin typeface="Arial" pitchFamily="34" charset="0"/>
              <a:cs typeface="Arial" pitchFamily="34" charset="0"/>
            </a:endParaRPr>
          </a:p>
        </p:txBody>
      </p:sp>
      <p:sp>
        <p:nvSpPr>
          <p:cNvPr id="4" name="TextovéPole 3"/>
          <p:cNvSpPr txBox="1"/>
          <p:nvPr/>
        </p:nvSpPr>
        <p:spPr>
          <a:xfrm>
            <a:off x="318964" y="163116"/>
            <a:ext cx="4176464" cy="276999"/>
          </a:xfrm>
          <a:prstGeom prst="rect">
            <a:avLst/>
          </a:prstGeom>
          <a:solidFill>
            <a:schemeClr val="bg1">
              <a:lumMod val="85000"/>
            </a:schemeClr>
          </a:solidFill>
        </p:spPr>
        <p:txBody>
          <a:bodyPr wrap="square" rtlCol="0">
            <a:spAutoFit/>
          </a:bodyPr>
          <a:lstStyle/>
          <a:p>
            <a:pPr algn="ctr"/>
            <a:r>
              <a:rPr lang="cs-CZ" dirty="0" smtClean="0"/>
              <a:t>Pokračování  </a:t>
            </a:r>
            <a:r>
              <a:rPr lang="cs-CZ" dirty="0" err="1" smtClean="0"/>
              <a:t>Vyšehrad</a:t>
            </a:r>
            <a:r>
              <a:rPr lang="cs-CZ" dirty="0" smtClean="0"/>
              <a:t>-</a:t>
            </a:r>
            <a:r>
              <a:rPr lang="cs-CZ" dirty="0" err="1" smtClean="0"/>
              <a:t>Štětí</a:t>
            </a:r>
            <a:r>
              <a:rPr lang="cs-CZ" dirty="0" smtClean="0"/>
              <a:t>  8.6.2014</a:t>
            </a:r>
            <a:endParaRPr lang="cs-CZ" dirty="0"/>
          </a:p>
        </p:txBody>
      </p:sp>
      <p:sp>
        <p:nvSpPr>
          <p:cNvPr id="7" name="TextovéPole 6"/>
          <p:cNvSpPr txBox="1"/>
          <p:nvPr/>
        </p:nvSpPr>
        <p:spPr>
          <a:xfrm>
            <a:off x="5359524" y="1387252"/>
            <a:ext cx="4752528" cy="2939266"/>
          </a:xfrm>
          <a:prstGeom prst="rect">
            <a:avLst/>
          </a:prstGeom>
          <a:noFill/>
        </p:spPr>
        <p:txBody>
          <a:bodyPr wrap="square" rtlCol="0">
            <a:spAutoFit/>
          </a:bodyPr>
          <a:lstStyle/>
          <a:p>
            <a:r>
              <a:rPr lang="cs-CZ" sz="2000" dirty="0" smtClean="0">
                <a:latin typeface="Arial" pitchFamily="34" charset="0"/>
                <a:cs typeface="Arial" pitchFamily="34" charset="0"/>
              </a:rPr>
              <a:t>               </a:t>
            </a:r>
            <a:r>
              <a:rPr lang="cs-CZ" sz="1800" u="sng" dirty="0" smtClean="0">
                <a:solidFill>
                  <a:srgbClr val="660066"/>
                </a:solidFill>
                <a:latin typeface="Arial" pitchFamily="34" charset="0"/>
                <a:cs typeface="Arial" pitchFamily="34" charset="0"/>
              </a:rPr>
              <a:t>SK </a:t>
            </a:r>
            <a:r>
              <a:rPr lang="cs-CZ" sz="1800" u="sng" dirty="0" err="1" smtClean="0">
                <a:solidFill>
                  <a:srgbClr val="660066"/>
                </a:solidFill>
                <a:latin typeface="Arial" pitchFamily="34" charset="0"/>
                <a:cs typeface="Arial" pitchFamily="34" charset="0"/>
              </a:rPr>
              <a:t>Štětí</a:t>
            </a:r>
            <a:r>
              <a:rPr lang="cs-CZ" sz="1800" u="sng" dirty="0" smtClean="0">
                <a:solidFill>
                  <a:srgbClr val="660066"/>
                </a:solidFill>
                <a:latin typeface="Arial" pitchFamily="34" charset="0"/>
                <a:cs typeface="Arial" pitchFamily="34" charset="0"/>
              </a:rPr>
              <a:t> - Slavoj Žatec</a:t>
            </a:r>
            <a:br>
              <a:rPr lang="cs-CZ" sz="1800" u="sng" dirty="0" smtClean="0">
                <a:solidFill>
                  <a:srgbClr val="660066"/>
                </a:solidFill>
                <a:latin typeface="Arial" pitchFamily="34" charset="0"/>
                <a:cs typeface="Arial" pitchFamily="34" charset="0"/>
              </a:rPr>
            </a:br>
            <a:r>
              <a:rPr lang="cs-CZ" sz="1800" dirty="0" smtClean="0">
                <a:solidFill>
                  <a:srgbClr val="660066"/>
                </a:solidFill>
                <a:latin typeface="Arial" pitchFamily="34" charset="0"/>
                <a:cs typeface="Arial" pitchFamily="34" charset="0"/>
              </a:rPr>
              <a:t>                </a:t>
            </a:r>
            <a:r>
              <a:rPr lang="cs-CZ" sz="1800" u="sng" dirty="0" smtClean="0">
                <a:solidFill>
                  <a:srgbClr val="660066"/>
                </a:solidFill>
                <a:latin typeface="Arial" pitchFamily="34" charset="0"/>
                <a:cs typeface="Arial" pitchFamily="34" charset="0"/>
              </a:rPr>
              <a:t>1:4(1:1) 1.6.2014 24.kolo</a:t>
            </a:r>
            <a:r>
              <a:rPr lang="cs-CZ" dirty="0" smtClean="0">
                <a:latin typeface="Arial" pitchFamily="34" charset="0"/>
                <a:cs typeface="Arial" pitchFamily="34" charset="0"/>
              </a:rPr>
              <a:t/>
            </a:r>
            <a:br>
              <a:rPr lang="cs-CZ" dirty="0" smtClean="0">
                <a:latin typeface="Arial" pitchFamily="34" charset="0"/>
                <a:cs typeface="Arial" pitchFamily="34" charset="0"/>
              </a:rPr>
            </a:br>
            <a:r>
              <a:rPr lang="cs-CZ" sz="1050" b="0" dirty="0" smtClean="0">
                <a:latin typeface="Arial" pitchFamily="34" charset="0"/>
                <a:cs typeface="Arial" pitchFamily="34" charset="0"/>
              </a:rPr>
              <a:t>Ještě než se diváci stačili pořádně rozkoukat, tak už jsme prohrávali 1:0. Soupeř se i v dalších minutách tlačil do zakončení. Individuálně pronikal před naší branku a jen skvělé zákroky </a:t>
            </a:r>
            <a:r>
              <a:rPr lang="cs-CZ" sz="1050" b="0" dirty="0" err="1" smtClean="0">
                <a:latin typeface="Arial" pitchFamily="34" charset="0"/>
                <a:cs typeface="Arial" pitchFamily="34" charset="0"/>
              </a:rPr>
              <a:t>Šrotýře</a:t>
            </a:r>
            <a:r>
              <a:rPr lang="cs-CZ" sz="1050" b="0" dirty="0" smtClean="0">
                <a:latin typeface="Arial" pitchFamily="34" charset="0"/>
                <a:cs typeface="Arial" pitchFamily="34" charset="0"/>
              </a:rPr>
              <a:t> nás drželi ve hře. Vypracovali jsme si také 2 velké možnosti, ale přesnost a důraz chyběly. Vyrovnání jsme se ale stejně dočkali. Jakub Pilař povzbuzován maminkou, tatínkem, tetou i babičkou prokázal velký důraz a srovnal na 1:1. Stejný průběh měl i druhý poločas, ale přeci jenom tam jeden rozdíl byl a to proměňování šancí.Soupeř postupně branky střílel kdežto naše možnosti zůstaly nevyužity. Žatec si vítězství zasloužil ale pochvalu </a:t>
            </a:r>
            <a:r>
              <a:rPr lang="cs-CZ" sz="1050" b="0" dirty="0" err="1" smtClean="0">
                <a:latin typeface="Arial" pitchFamily="34" charset="0"/>
                <a:cs typeface="Arial" pitchFamily="34" charset="0"/>
              </a:rPr>
              <a:t>zasloužíi</a:t>
            </a:r>
            <a:r>
              <a:rPr lang="cs-CZ" sz="1050" b="0" dirty="0" smtClean="0">
                <a:latin typeface="Arial" pitchFamily="34" charset="0"/>
                <a:cs typeface="Arial" pitchFamily="34" charset="0"/>
              </a:rPr>
              <a:t> naši fotbalisté s ním dlouho drželi krok.</a:t>
            </a:r>
            <a:br>
              <a:rPr lang="cs-CZ" sz="1050" b="0" dirty="0" smtClean="0">
                <a:latin typeface="Arial" pitchFamily="34" charset="0"/>
                <a:cs typeface="Arial" pitchFamily="34" charset="0"/>
              </a:rPr>
            </a:br>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Jakub Pilař 1</a:t>
            </a:r>
            <a:br>
              <a:rPr lang="cs-CZ" sz="1050" b="0" dirty="0" smtClean="0">
                <a:latin typeface="Arial" pitchFamily="34" charset="0"/>
                <a:cs typeface="Arial" pitchFamily="34" charset="0"/>
              </a:rPr>
            </a:br>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Šrotýř</a:t>
            </a:r>
            <a:r>
              <a:rPr lang="cs-CZ" sz="1050" b="0" dirty="0" smtClean="0">
                <a:latin typeface="Arial" pitchFamily="34" charset="0"/>
                <a:cs typeface="Arial" pitchFamily="34" charset="0"/>
              </a:rPr>
              <a:t>-Šedivý, </a:t>
            </a:r>
            <a:r>
              <a:rPr lang="cs-CZ" sz="1050" b="0" dirty="0" err="1" smtClean="0">
                <a:latin typeface="Arial" pitchFamily="34" charset="0"/>
                <a:cs typeface="Arial" pitchFamily="34" charset="0"/>
              </a:rPr>
              <a:t>Neméth</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Dopater</a:t>
            </a:r>
            <a:r>
              <a:rPr lang="cs-CZ" sz="1050" b="0" dirty="0" smtClean="0">
                <a:latin typeface="Arial" pitchFamily="34" charset="0"/>
                <a:cs typeface="Arial" pitchFamily="34" charset="0"/>
              </a:rPr>
              <a:t>, Pilař, Kadlec, Zeman, Možný, </a:t>
            </a:r>
          </a:p>
          <a:p>
            <a:r>
              <a:rPr lang="cs-CZ" sz="1050" b="0" dirty="0" smtClean="0">
                <a:latin typeface="Arial" pitchFamily="34" charset="0"/>
                <a:cs typeface="Arial" pitchFamily="34" charset="0"/>
              </a:rPr>
              <a:t>                   Kulhánek, </a:t>
            </a:r>
            <a:r>
              <a:rPr lang="cs-CZ" sz="1050" b="0" dirty="0" err="1" smtClean="0">
                <a:latin typeface="Arial" pitchFamily="34" charset="0"/>
                <a:cs typeface="Arial" pitchFamily="34" charset="0"/>
              </a:rPr>
              <a:t>Miroš</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Fleischmann</a:t>
            </a:r>
            <a:r>
              <a:rPr lang="cs-CZ" sz="1050" b="0" dirty="0" smtClean="0">
                <a:latin typeface="Arial" pitchFamily="34" charset="0"/>
                <a:cs typeface="Arial" pitchFamily="34" charset="0"/>
              </a:rPr>
              <a:t>, Kopecký</a:t>
            </a:r>
            <a:br>
              <a:rPr lang="cs-CZ" sz="1050" b="0" dirty="0" smtClean="0">
                <a:latin typeface="Arial" pitchFamily="34" charset="0"/>
                <a:cs typeface="Arial" pitchFamily="34" charset="0"/>
              </a:rPr>
            </a:br>
            <a:r>
              <a:rPr lang="cs-CZ" sz="1050" b="0" u="sng" dirty="0" smtClean="0">
                <a:latin typeface="Arial" pitchFamily="34" charset="0"/>
                <a:cs typeface="Arial" pitchFamily="34" charset="0"/>
              </a:rPr>
              <a:t>Rozhodč</a:t>
            </a:r>
            <a:r>
              <a:rPr lang="cs-CZ" sz="1050" b="0" dirty="0" smtClean="0">
                <a:latin typeface="Arial" pitchFamily="34" charset="0"/>
                <a:cs typeface="Arial" pitchFamily="34" charset="0"/>
              </a:rPr>
              <a:t>í: </a:t>
            </a:r>
            <a:r>
              <a:rPr lang="cs-CZ" sz="1050" b="0" dirty="0" err="1" smtClean="0">
                <a:latin typeface="Arial" pitchFamily="34" charset="0"/>
                <a:cs typeface="Arial" pitchFamily="34" charset="0"/>
              </a:rPr>
              <a:t>Toráč</a:t>
            </a:r>
            <a:endParaRPr lang="cs-CZ" sz="1050" b="0" dirty="0">
              <a:latin typeface="Arial" pitchFamily="34" charset="0"/>
              <a:cs typeface="Arial" pitchFamily="34" charset="0"/>
            </a:endParaRPr>
          </a:p>
        </p:txBody>
      </p:sp>
      <p:sp>
        <p:nvSpPr>
          <p:cNvPr id="8" name="TextovéPole 7"/>
          <p:cNvSpPr txBox="1"/>
          <p:nvPr/>
        </p:nvSpPr>
        <p:spPr>
          <a:xfrm>
            <a:off x="5431532" y="235124"/>
            <a:ext cx="4716000" cy="369332"/>
          </a:xfrm>
          <a:prstGeom prst="rect">
            <a:avLst/>
          </a:prstGeom>
          <a:solidFill>
            <a:srgbClr val="66FF33"/>
          </a:solidFill>
        </p:spPr>
        <p:txBody>
          <a:bodyPr wrap="square" rtlCol="0">
            <a:spAutoFit/>
          </a:bodyPr>
          <a:lstStyle/>
          <a:p>
            <a:pPr algn="ctr"/>
            <a:r>
              <a:rPr lang="cs-CZ" sz="1800" dirty="0" smtClean="0">
                <a:latin typeface="Tahoma" pitchFamily="34" charset="0"/>
                <a:ea typeface="Tahoma" pitchFamily="34" charset="0"/>
                <a:cs typeface="Tahoma" pitchFamily="34" charset="0"/>
              </a:rPr>
              <a:t>Mladší žáci utrpěli 9 porážku v řadě</a:t>
            </a:r>
            <a:endParaRPr lang="cs-CZ" sz="1800" dirty="0">
              <a:latin typeface="Tahoma" pitchFamily="34" charset="0"/>
              <a:ea typeface="Tahoma" pitchFamily="34" charset="0"/>
              <a:cs typeface="Tahoma" pitchFamily="34" charset="0"/>
            </a:endParaRPr>
          </a:p>
        </p:txBody>
      </p:sp>
      <p:graphicFrame>
        <p:nvGraphicFramePr>
          <p:cNvPr id="9" name="Tabulka 8"/>
          <p:cNvGraphicFramePr>
            <a:graphicFrameLocks noGrp="1"/>
          </p:cNvGraphicFramePr>
          <p:nvPr/>
        </p:nvGraphicFramePr>
        <p:xfrm>
          <a:off x="5503541" y="4447401"/>
          <a:ext cx="4539207" cy="2478415"/>
        </p:xfrm>
        <a:graphic>
          <a:graphicData uri="http://schemas.openxmlformats.org/drawingml/2006/table">
            <a:tbl>
              <a:tblPr/>
              <a:tblGrid>
                <a:gridCol w="377818">
                  <a:extLst>
                    <a:ext uri="{9D8B030D-6E8A-4147-A177-3AD203B41FA5}">
                      <a16:colId xmlns:a16="http://schemas.microsoft.com/office/drawing/2014/main" val="20000"/>
                    </a:ext>
                  </a:extLst>
                </a:gridCol>
                <a:gridCol w="1157740">
                  <a:extLst>
                    <a:ext uri="{9D8B030D-6E8A-4147-A177-3AD203B41FA5}">
                      <a16:colId xmlns:a16="http://schemas.microsoft.com/office/drawing/2014/main" val="20001"/>
                    </a:ext>
                  </a:extLst>
                </a:gridCol>
                <a:gridCol w="507355">
                  <a:extLst>
                    <a:ext uri="{9D8B030D-6E8A-4147-A177-3AD203B41FA5}">
                      <a16:colId xmlns:a16="http://schemas.microsoft.com/office/drawing/2014/main" val="20002"/>
                    </a:ext>
                  </a:extLst>
                </a:gridCol>
                <a:gridCol w="269869">
                  <a:extLst>
                    <a:ext uri="{9D8B030D-6E8A-4147-A177-3AD203B41FA5}">
                      <a16:colId xmlns:a16="http://schemas.microsoft.com/office/drawing/2014/main" val="20003"/>
                    </a:ext>
                  </a:extLst>
                </a:gridCol>
                <a:gridCol w="269869">
                  <a:extLst>
                    <a:ext uri="{9D8B030D-6E8A-4147-A177-3AD203B41FA5}">
                      <a16:colId xmlns:a16="http://schemas.microsoft.com/office/drawing/2014/main" val="20004"/>
                    </a:ext>
                  </a:extLst>
                </a:gridCol>
                <a:gridCol w="399407">
                  <a:extLst>
                    <a:ext uri="{9D8B030D-6E8A-4147-A177-3AD203B41FA5}">
                      <a16:colId xmlns:a16="http://schemas.microsoft.com/office/drawing/2014/main" val="20005"/>
                    </a:ext>
                  </a:extLst>
                </a:gridCol>
                <a:gridCol w="283364">
                  <a:extLst>
                    <a:ext uri="{9D8B030D-6E8A-4147-A177-3AD203B41FA5}">
                      <a16:colId xmlns:a16="http://schemas.microsoft.com/office/drawing/2014/main" val="20006"/>
                    </a:ext>
                  </a:extLst>
                </a:gridCol>
                <a:gridCol w="647687">
                  <a:extLst>
                    <a:ext uri="{9D8B030D-6E8A-4147-A177-3AD203B41FA5}">
                      <a16:colId xmlns:a16="http://schemas.microsoft.com/office/drawing/2014/main" val="20007"/>
                    </a:ext>
                  </a:extLst>
                </a:gridCol>
                <a:gridCol w="626098">
                  <a:extLst>
                    <a:ext uri="{9D8B030D-6E8A-4147-A177-3AD203B41FA5}">
                      <a16:colId xmlns:a16="http://schemas.microsoft.com/office/drawing/2014/main" val="20008"/>
                    </a:ext>
                  </a:extLst>
                </a:gridCol>
              </a:tblGrid>
              <a:tr h="211465">
                <a:tc gridSpan="9">
                  <a:txBody>
                    <a:bodyPr/>
                    <a:lstStyle/>
                    <a:p>
                      <a:pPr algn="ctr" fontAlgn="ctr"/>
                      <a:r>
                        <a:rPr lang="cs-CZ" sz="1200" b="0" i="0" u="none" strike="noStrike" dirty="0">
                          <a:solidFill>
                            <a:srgbClr val="000000"/>
                          </a:solidFill>
                          <a:latin typeface="Arial Black"/>
                        </a:rPr>
                        <a:t>Krajský přebor mladších žáků po 25.kole 2013-14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43909">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186:26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43909">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Ervěnice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119:55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43909">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92:60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43909">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43909">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Souš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74:71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43909">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43909">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79:78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43909">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T.Kadaň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3909">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72:72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43909">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76:95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43909">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43909">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Košťany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40:114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43909">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30:105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143909">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err="1">
                          <a:solidFill>
                            <a:srgbClr val="000000"/>
                          </a:solidFill>
                          <a:latin typeface="Arial Black"/>
                        </a:rPr>
                        <a:t>Štětí</a:t>
                      </a:r>
                      <a:endParaRPr lang="cs-CZ" sz="10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37:155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4"/>
                  </a:ext>
                </a:extLst>
              </a:tr>
            </a:tbl>
          </a:graphicData>
        </a:graphic>
      </p:graphicFrame>
      <p:sp>
        <p:nvSpPr>
          <p:cNvPr id="12" name="Obdélník 11"/>
          <p:cNvSpPr/>
          <p:nvPr/>
        </p:nvSpPr>
        <p:spPr>
          <a:xfrm>
            <a:off x="5287516" y="739180"/>
            <a:ext cx="4752528" cy="646331"/>
          </a:xfrm>
          <a:prstGeom prst="rect">
            <a:avLst/>
          </a:prstGeom>
        </p:spPr>
        <p:txBody>
          <a:bodyPr wrap="square">
            <a:spAutoFit/>
          </a:bodyPr>
          <a:lstStyle/>
          <a:p>
            <a:pPr algn="ctr"/>
            <a:r>
              <a:rPr lang="cs-CZ" sz="1800" dirty="0" smtClean="0">
                <a:latin typeface="Arial" pitchFamily="34" charset="0"/>
                <a:cs typeface="Arial" pitchFamily="34" charset="0"/>
              </a:rPr>
              <a:t>   </a:t>
            </a:r>
            <a:r>
              <a:rPr lang="cs-CZ" sz="1800" u="sng" dirty="0" smtClean="0">
                <a:latin typeface="Arial" pitchFamily="34" charset="0"/>
                <a:cs typeface="Arial" pitchFamily="34" charset="0"/>
              </a:rPr>
              <a:t> </a:t>
            </a:r>
            <a:r>
              <a:rPr lang="cs-CZ" sz="1800" u="sng" dirty="0" smtClean="0">
                <a:solidFill>
                  <a:schemeClr val="accent6">
                    <a:lumMod val="50000"/>
                  </a:schemeClr>
                </a:solidFill>
                <a:latin typeface="Arial" pitchFamily="34" charset="0"/>
                <a:cs typeface="Arial" pitchFamily="34" charset="0"/>
              </a:rPr>
              <a:t>FK Louny - SK </a:t>
            </a:r>
            <a:r>
              <a:rPr lang="cs-CZ" sz="1800" u="sng" dirty="0" err="1" smtClean="0">
                <a:solidFill>
                  <a:schemeClr val="accent6">
                    <a:lumMod val="50000"/>
                  </a:schemeClr>
                </a:solidFill>
                <a:latin typeface="Arial" pitchFamily="34" charset="0"/>
                <a:cs typeface="Arial" pitchFamily="34" charset="0"/>
              </a:rPr>
              <a:t>Štětí</a:t>
            </a:r>
            <a:r>
              <a:rPr lang="cs-CZ" sz="1800" u="sng" dirty="0" smtClean="0">
                <a:solidFill>
                  <a:schemeClr val="accent6">
                    <a:lumMod val="50000"/>
                  </a:schemeClr>
                </a:solidFill>
                <a:latin typeface="Arial" pitchFamily="34" charset="0"/>
                <a:cs typeface="Arial" pitchFamily="34" charset="0"/>
              </a:rPr>
              <a:t> </a:t>
            </a:r>
            <a:br>
              <a:rPr lang="cs-CZ" sz="1800" u="sng" dirty="0" smtClean="0">
                <a:solidFill>
                  <a:schemeClr val="accent6">
                    <a:lumMod val="50000"/>
                  </a:schemeClr>
                </a:solidFill>
                <a:latin typeface="Arial" pitchFamily="34" charset="0"/>
                <a:cs typeface="Arial" pitchFamily="34" charset="0"/>
              </a:rPr>
            </a:br>
            <a:r>
              <a:rPr lang="cs-CZ" sz="1800" dirty="0" smtClean="0">
                <a:solidFill>
                  <a:schemeClr val="accent6">
                    <a:lumMod val="50000"/>
                  </a:schemeClr>
                </a:solidFill>
                <a:latin typeface="Arial" pitchFamily="34" charset="0"/>
                <a:cs typeface="Arial" pitchFamily="34" charset="0"/>
              </a:rPr>
              <a:t>            </a:t>
            </a:r>
            <a:r>
              <a:rPr lang="cs-CZ" sz="1800" u="sng" dirty="0" smtClean="0">
                <a:solidFill>
                  <a:schemeClr val="accent6">
                    <a:lumMod val="50000"/>
                  </a:schemeClr>
                </a:solidFill>
                <a:latin typeface="Arial" pitchFamily="34" charset="0"/>
                <a:cs typeface="Arial" pitchFamily="34" charset="0"/>
              </a:rPr>
              <a:t>13:0(5:0) 8.6.2014 25.kolo</a:t>
            </a:r>
            <a:endParaRPr lang="cs-CZ" sz="1600" dirty="0">
              <a:solidFill>
                <a:schemeClr val="accent6">
                  <a:lumMod val="50000"/>
                </a:schemeClr>
              </a:solidFill>
            </a:endParaRP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TextovéPole 9"/>
          <p:cNvSpPr txBox="1"/>
          <p:nvPr/>
        </p:nvSpPr>
        <p:spPr>
          <a:xfrm>
            <a:off x="6079604" y="883196"/>
            <a:ext cx="4032448" cy="1492716"/>
          </a:xfrm>
          <a:prstGeom prst="rect">
            <a:avLst/>
          </a:prstGeom>
          <a:noFill/>
        </p:spPr>
        <p:txBody>
          <a:bodyPr wrap="square" rtlCol="0">
            <a:spAutoFit/>
          </a:bodyPr>
          <a:lstStyle/>
          <a:p>
            <a:pPr algn="ctr"/>
            <a:r>
              <a:rPr lang="cs-CZ" sz="1600" u="sng" dirty="0" err="1" smtClean="0">
                <a:solidFill>
                  <a:srgbClr val="0033CC"/>
                </a:solidFill>
                <a:effectLst>
                  <a:outerShdw blurRad="38100" dist="38100" dir="2700000" algn="tl">
                    <a:srgbClr val="000000">
                      <a:alpha val="43137"/>
                    </a:srgbClr>
                  </a:outerShdw>
                </a:effectLst>
                <a:latin typeface="Constantia" pitchFamily="18" charset="0"/>
              </a:rPr>
              <a:t>Vladmír</a:t>
            </a:r>
            <a:r>
              <a:rPr lang="cs-CZ" sz="1600" u="sng" dirty="0" smtClean="0">
                <a:solidFill>
                  <a:srgbClr val="0033CC"/>
                </a:solidFill>
                <a:effectLst>
                  <a:outerShdw blurRad="38100" dist="38100" dir="2700000" algn="tl">
                    <a:srgbClr val="000000">
                      <a:alpha val="43137"/>
                    </a:srgbClr>
                  </a:outerShdw>
                </a:effectLst>
                <a:latin typeface="Constantia" pitchFamily="18" charset="0"/>
              </a:rPr>
              <a:t>  Frey – dočasný trenér A mužstva </a:t>
            </a:r>
            <a:r>
              <a:rPr lang="cs-CZ" sz="1600" u="sng" dirty="0" err="1" smtClean="0">
                <a:solidFill>
                  <a:srgbClr val="0033CC"/>
                </a:solidFill>
                <a:effectLst>
                  <a:outerShdw blurRad="38100" dist="38100" dir="2700000" algn="tl">
                    <a:srgbClr val="000000">
                      <a:alpha val="43137"/>
                    </a:srgbClr>
                  </a:outerShdw>
                </a:effectLst>
                <a:latin typeface="Constantia" pitchFamily="18" charset="0"/>
              </a:rPr>
              <a:t>Štětí</a:t>
            </a:r>
            <a:endParaRPr lang="cs-CZ" sz="1600" u="sng" dirty="0" smtClean="0">
              <a:solidFill>
                <a:srgbClr val="0033CC"/>
              </a:solidFill>
              <a:effectLst>
                <a:outerShdw blurRad="38100" dist="38100" dir="2700000" algn="tl">
                  <a:srgbClr val="000000">
                    <a:alpha val="43137"/>
                  </a:srgbClr>
                </a:outerShdw>
              </a:effectLst>
              <a:latin typeface="Constantia" pitchFamily="18" charset="0"/>
            </a:endParaRPr>
          </a:p>
          <a:p>
            <a:r>
              <a:rPr lang="cs-CZ" dirty="0" smtClean="0">
                <a:latin typeface="Arial" pitchFamily="34" charset="0"/>
                <a:cs typeface="Arial" pitchFamily="34" charset="0"/>
              </a:rPr>
              <a:t>Herně jsme úplně propadli. Soupeř nás předčil ve všech činnostech. Bez pohybu, důrazu a chuti , to hrát to nejde. Navíc je náš kádr značně oslaben nemocemi nebo disciplinárním tresty, . </a:t>
            </a:r>
          </a:p>
          <a:p>
            <a:endParaRPr lang="cs-CZ" sz="1100" dirty="0" smtClean="0">
              <a:latin typeface="Arial" pitchFamily="34" charset="0"/>
              <a:cs typeface="Arial" pitchFamily="34" charset="0"/>
            </a:endParaRPr>
          </a:p>
        </p:txBody>
      </p:sp>
      <p:graphicFrame>
        <p:nvGraphicFramePr>
          <p:cNvPr id="11" name="Tabulka 10"/>
          <p:cNvGraphicFramePr>
            <a:graphicFrameLocks noGrp="1"/>
          </p:cNvGraphicFramePr>
          <p:nvPr/>
        </p:nvGraphicFramePr>
        <p:xfrm>
          <a:off x="246956" y="235124"/>
          <a:ext cx="4680520" cy="2616079"/>
        </p:xfrm>
        <a:graphic>
          <a:graphicData uri="http://schemas.openxmlformats.org/drawingml/2006/table">
            <a:tbl>
              <a:tblPr/>
              <a:tblGrid>
                <a:gridCol w="1189123">
                  <a:extLst>
                    <a:ext uri="{9D8B030D-6E8A-4147-A177-3AD203B41FA5}">
                      <a16:colId xmlns:a16="http://schemas.microsoft.com/office/drawing/2014/main" val="20000"/>
                    </a:ext>
                  </a:extLst>
                </a:gridCol>
                <a:gridCol w="1218851">
                  <a:extLst>
                    <a:ext uri="{9D8B030D-6E8A-4147-A177-3AD203B41FA5}">
                      <a16:colId xmlns:a16="http://schemas.microsoft.com/office/drawing/2014/main" val="20001"/>
                    </a:ext>
                  </a:extLst>
                </a:gridCol>
                <a:gridCol w="805961">
                  <a:extLst>
                    <a:ext uri="{9D8B030D-6E8A-4147-A177-3AD203B41FA5}">
                      <a16:colId xmlns:a16="http://schemas.microsoft.com/office/drawing/2014/main" val="20002"/>
                    </a:ext>
                  </a:extLst>
                </a:gridCol>
                <a:gridCol w="1466585">
                  <a:extLst>
                    <a:ext uri="{9D8B030D-6E8A-4147-A177-3AD203B41FA5}">
                      <a16:colId xmlns:a16="http://schemas.microsoft.com/office/drawing/2014/main" val="20003"/>
                    </a:ext>
                  </a:extLst>
                </a:gridCol>
              </a:tblGrid>
              <a:tr h="628087">
                <a:tc gridSpan="4">
                  <a:txBody>
                    <a:bodyPr/>
                    <a:lstStyle/>
                    <a:p>
                      <a:pPr algn="ctr" rtl="0" fontAlgn="ctr"/>
                      <a:r>
                        <a:rPr lang="cs-CZ" sz="1600" b="1" i="0" u="none" strike="noStrike" dirty="0">
                          <a:solidFill>
                            <a:srgbClr val="254061"/>
                          </a:solidFill>
                          <a:latin typeface="Maiandra GD"/>
                        </a:rPr>
                        <a:t>Výsledk</a:t>
                      </a:r>
                      <a:r>
                        <a:rPr lang="cs-CZ" sz="1600" b="1" i="0" u="none" strike="noStrike" dirty="0">
                          <a:solidFill>
                            <a:srgbClr val="254061"/>
                          </a:solidFill>
                          <a:latin typeface="ISOCPEUR"/>
                        </a:rPr>
                        <a:t>ový servis Ústeckého přeboru starších a mladších žáků </a:t>
                      </a:r>
                      <a:r>
                        <a:rPr lang="cs-CZ" sz="1600" b="1" i="0" u="none" strike="noStrike" dirty="0" smtClean="0">
                          <a:solidFill>
                            <a:srgbClr val="254061"/>
                          </a:solidFill>
                          <a:latin typeface="ISOCPEUR"/>
                        </a:rPr>
                        <a:t>25.kolo </a:t>
                      </a:r>
                      <a:endParaRPr lang="cs-CZ" sz="1600" b="1" i="0" u="none" strike="noStrike" dirty="0">
                        <a:solidFill>
                          <a:srgbClr val="254061"/>
                        </a:solidFill>
                        <a:latin typeface="ISOCPEUR"/>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5494">
                <a:tc>
                  <a:txBody>
                    <a:bodyPr/>
                    <a:lstStyle/>
                    <a:p>
                      <a:pPr algn="ctr" rtl="0"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rtl="0"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rtl="0" fontAlgn="ctr"/>
                      <a:r>
                        <a:rPr lang="cs-CZ" sz="1200" b="1" i="0" u="none" strike="noStrike">
                          <a:solidFill>
                            <a:srgbClr val="660033"/>
                          </a:solidFill>
                          <a:latin typeface="Impact"/>
                        </a:rPr>
                        <a:t>Starší</a:t>
                      </a:r>
                    </a:p>
                  </a:txBody>
                  <a:tcPr marL="9525" marR="9525" marT="9525" marB="0" anchor="ctr">
                    <a:lnL>
                      <a:noFill/>
                    </a:lnL>
                    <a:lnR>
                      <a:noFill/>
                    </a:lnR>
                    <a:lnT>
                      <a:noFill/>
                    </a:lnT>
                    <a:lnB>
                      <a:noFill/>
                    </a:lnB>
                    <a:solidFill>
                      <a:srgbClr val="FFFF99"/>
                    </a:solidFill>
                  </a:tcPr>
                </a:tc>
                <a:tc>
                  <a:txBody>
                    <a:bodyPr/>
                    <a:lstStyle/>
                    <a:p>
                      <a:pPr algn="ctr" rtl="0" fontAlgn="ctr"/>
                      <a:r>
                        <a:rPr lang="cs-CZ" sz="1200" b="0" i="0" u="none" strike="noStrike">
                          <a:solidFill>
                            <a:srgbClr val="660033"/>
                          </a:solidFill>
                          <a:latin typeface="Impact"/>
                        </a:rPr>
                        <a:t>Mladší</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39815">
                <a:tc>
                  <a:txBody>
                    <a:bodyPr/>
                    <a:lstStyle/>
                    <a:p>
                      <a:pPr algn="ctr" rtl="0" fontAlgn="ctr"/>
                      <a:r>
                        <a:rPr lang="cs-CZ" sz="1200" b="1" i="0" u="none" strike="noStrike" dirty="0" smtClean="0">
                          <a:solidFill>
                            <a:srgbClr val="000000"/>
                          </a:solidFill>
                          <a:latin typeface="Arial Black" pitchFamily="34" charset="0"/>
                        </a:rPr>
                        <a:t>Souš</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smtClean="0">
                          <a:solidFill>
                            <a:srgbClr val="000000"/>
                          </a:solidFill>
                          <a:latin typeface="Arial Black" pitchFamily="34" charset="0"/>
                        </a:rPr>
                        <a:t>Kadaň</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1:3</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2:4</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2"/>
                  </a:ext>
                </a:extLst>
              </a:tr>
              <a:tr h="239815">
                <a:tc>
                  <a:txBody>
                    <a:bodyPr/>
                    <a:lstStyle/>
                    <a:p>
                      <a:pPr algn="ctr" rtl="0" fontAlgn="ctr"/>
                      <a:r>
                        <a:rPr lang="cs-CZ" sz="1200" b="1" i="0" u="none" strike="noStrike" dirty="0" err="1" smtClean="0">
                          <a:solidFill>
                            <a:srgbClr val="000000"/>
                          </a:solidFill>
                          <a:latin typeface="Arial Black" pitchFamily="34" charset="0"/>
                        </a:rPr>
                        <a:t>Jun</a:t>
                      </a:r>
                      <a:r>
                        <a:rPr lang="cs-CZ" sz="1200" b="1" i="0" u="none" strike="noStrike" dirty="0" smtClean="0">
                          <a:solidFill>
                            <a:srgbClr val="000000"/>
                          </a:solidFill>
                          <a:latin typeface="Arial Black" pitchFamily="34" charset="0"/>
                        </a:rPr>
                        <a:t>.Děčín</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dirty="0" smtClean="0">
                          <a:solidFill>
                            <a:srgbClr val="000000"/>
                          </a:solidFill>
                          <a:latin typeface="Arial Black" pitchFamily="34" charset="0"/>
                        </a:rPr>
                        <a:t>Roudnice</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0:2</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5:2</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3"/>
                  </a:ext>
                </a:extLst>
              </a:tr>
              <a:tr h="239815">
                <a:tc>
                  <a:txBody>
                    <a:bodyPr/>
                    <a:lstStyle/>
                    <a:p>
                      <a:pPr algn="ctr" rtl="0" fontAlgn="ctr"/>
                      <a:r>
                        <a:rPr lang="cs-CZ" sz="1200" b="1" i="0" u="none" strike="noStrike" dirty="0" smtClean="0">
                          <a:solidFill>
                            <a:srgbClr val="000000"/>
                          </a:solidFill>
                          <a:latin typeface="Arial Black" pitchFamily="34" charset="0"/>
                        </a:rPr>
                        <a:t>Louny</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err="1" smtClean="0">
                          <a:solidFill>
                            <a:srgbClr val="000000"/>
                          </a:solidFill>
                          <a:latin typeface="Arial Black" pitchFamily="34" charset="0"/>
                        </a:rPr>
                        <a:t>Štětí</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6:2</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13:0</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4"/>
                  </a:ext>
                </a:extLst>
              </a:tr>
              <a:tr h="239815">
                <a:tc>
                  <a:txBody>
                    <a:bodyPr/>
                    <a:lstStyle/>
                    <a:p>
                      <a:pPr algn="ctr" rtl="0" fontAlgn="ctr"/>
                      <a:r>
                        <a:rPr lang="cs-CZ" sz="1200" b="1" i="0" u="none" strike="noStrike" dirty="0" err="1" smtClean="0">
                          <a:solidFill>
                            <a:srgbClr val="000000"/>
                          </a:solidFill>
                          <a:latin typeface="Arial Black" pitchFamily="34" charset="0"/>
                        </a:rPr>
                        <a:t>Brozany</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dirty="0" err="1" smtClean="0">
                          <a:solidFill>
                            <a:srgbClr val="000000"/>
                          </a:solidFill>
                          <a:latin typeface="Arial Black" pitchFamily="34" charset="0"/>
                        </a:rPr>
                        <a:t>Košťany</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6:1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5:0</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5"/>
                  </a:ext>
                </a:extLst>
              </a:tr>
              <a:tr h="239815">
                <a:tc>
                  <a:txBody>
                    <a:bodyPr/>
                    <a:lstStyle/>
                    <a:p>
                      <a:pPr algn="ctr" rtl="0" fontAlgn="ctr"/>
                      <a:r>
                        <a:rPr lang="cs-CZ" sz="1200" b="1" i="0" u="none" strike="noStrike" dirty="0" err="1" smtClean="0">
                          <a:solidFill>
                            <a:srgbClr val="000000"/>
                          </a:solidFill>
                          <a:latin typeface="Arial Black" pitchFamily="34" charset="0"/>
                        </a:rPr>
                        <a:t>Ervěnice</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smtClean="0">
                          <a:solidFill>
                            <a:srgbClr val="000000"/>
                          </a:solidFill>
                          <a:latin typeface="Arial Black" pitchFamily="34" charset="0"/>
                        </a:rPr>
                        <a:t>Litoměřice</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5:7</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4:3  PK</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6"/>
                  </a:ext>
                </a:extLst>
              </a:tr>
              <a:tr h="263608">
                <a:tc>
                  <a:txBody>
                    <a:bodyPr/>
                    <a:lstStyle/>
                    <a:p>
                      <a:pPr algn="ctr" rtl="0" fontAlgn="ctr"/>
                      <a:r>
                        <a:rPr lang="cs-CZ" sz="1200" b="1" i="0" u="none" strike="noStrike" dirty="0" smtClean="0">
                          <a:solidFill>
                            <a:srgbClr val="000000"/>
                          </a:solidFill>
                          <a:latin typeface="Arial Black" pitchFamily="34" charset="0"/>
                        </a:rPr>
                        <a:t>Bílina</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dirty="0" smtClean="0">
                          <a:solidFill>
                            <a:srgbClr val="000000"/>
                          </a:solidFill>
                          <a:latin typeface="Arial Black" pitchFamily="34" charset="0"/>
                        </a:rPr>
                        <a:t>Krupka</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dirty="0" smtClean="0">
                          <a:solidFill>
                            <a:srgbClr val="000000"/>
                          </a:solidFill>
                          <a:latin typeface="Arial Black" pitchFamily="34" charset="0"/>
                        </a:rPr>
                        <a:t>0:1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3:5</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7"/>
                  </a:ext>
                </a:extLst>
              </a:tr>
              <a:tr h="239815">
                <a:tc>
                  <a:txBody>
                    <a:bodyPr/>
                    <a:lstStyle/>
                    <a:p>
                      <a:pPr algn="ctr" rtl="0" fontAlgn="ctr"/>
                      <a:r>
                        <a:rPr lang="cs-CZ" sz="1200" b="1" i="0" u="none" strike="noStrike" dirty="0" err="1" smtClean="0">
                          <a:solidFill>
                            <a:srgbClr val="000000"/>
                          </a:solidFill>
                          <a:latin typeface="Arial Black" pitchFamily="34" charset="0"/>
                        </a:rPr>
                        <a:t>Neštěmice</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smtClean="0">
                          <a:solidFill>
                            <a:srgbClr val="000000"/>
                          </a:solidFill>
                          <a:latin typeface="Arial Black" pitchFamily="34" charset="0"/>
                        </a:rPr>
                        <a:t>Žatec</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5:1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7:1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8"/>
                  </a:ext>
                </a:extLst>
              </a:tr>
            </a:tbl>
          </a:graphicData>
        </a:graphic>
      </p:graphicFrame>
      <p:sp>
        <p:nvSpPr>
          <p:cNvPr id="8" name="Obdélník 7"/>
          <p:cNvSpPr/>
          <p:nvPr/>
        </p:nvSpPr>
        <p:spPr>
          <a:xfrm>
            <a:off x="5935588" y="235124"/>
            <a:ext cx="4351412" cy="400110"/>
          </a:xfrm>
          <a:prstGeom prst="rect">
            <a:avLst/>
          </a:prstGeom>
          <a:blipFill dpi="0" rotWithShape="1">
            <a:blip r:embed="rId3" cstate="print">
              <a:alphaModFix amt="58000"/>
            </a:blip>
            <a:srcRect/>
            <a:tile tx="0" ty="0" sx="100000" sy="100000" flip="none" algn="tl"/>
          </a:blipFill>
        </p:spPr>
        <p:txBody>
          <a:bodyPr wrap="square" lIns="91440" tIns="45720" rIns="91440" bIns="45720">
            <a:spAutoFit/>
          </a:bodyPr>
          <a:lstStyle/>
          <a:p>
            <a:pPr algn="ctr"/>
            <a:r>
              <a:rPr lang="cs-CZ" sz="2000" b="1" cap="none" spc="0" dirty="0" smtClean="0">
                <a:ln w="31550" cmpd="sng">
                  <a:noFill/>
                  <a:prstDash val="solid"/>
                </a:ln>
                <a:solidFill>
                  <a:srgbClr val="008000"/>
                </a:solidFill>
                <a:effectLst>
                  <a:outerShdw blurRad="41275" dist="12700" dir="12000000" algn="tl" rotWithShape="0">
                    <a:schemeClr val="tx1">
                      <a:lumMod val="95000"/>
                      <a:lumOff val="5000"/>
                      <a:alpha val="40000"/>
                    </a:schemeClr>
                  </a:outerShdw>
                </a:effectLst>
                <a:latin typeface="Gungsuh" pitchFamily="18" charset="-127"/>
                <a:ea typeface="Gungsuh" pitchFamily="18" charset="-127"/>
                <a:cs typeface="Arial" pitchFamily="34" charset="0"/>
              </a:rPr>
              <a:t>Po zápase na Vyšehrad</a:t>
            </a:r>
            <a:r>
              <a:rPr lang="cs-CZ" sz="2000" b="1" cap="none" spc="0" dirty="0" smtClean="0">
                <a:ln w="31550" cmpd="sng">
                  <a:noFill/>
                  <a:prstDash val="solid"/>
                </a:ln>
                <a:solidFill>
                  <a:srgbClr val="003366"/>
                </a:solidFill>
                <a:effectLst>
                  <a:outerShdw blurRad="41275" dist="12700" dir="12000000" algn="tl" rotWithShape="0">
                    <a:schemeClr val="tx1">
                      <a:lumMod val="95000"/>
                      <a:lumOff val="5000"/>
                      <a:alpha val="40000"/>
                    </a:schemeClr>
                  </a:outerShdw>
                </a:effectLst>
                <a:latin typeface="Gungsuh" pitchFamily="18" charset="-127"/>
                <a:ea typeface="Gungsuh" pitchFamily="18" charset="-127"/>
                <a:cs typeface="Arial" pitchFamily="34" charset="0"/>
              </a:rPr>
              <a:t>ě</a:t>
            </a:r>
            <a:endParaRPr lang="cs-CZ" sz="2000" b="1" cap="none" spc="0" dirty="0">
              <a:ln w="31550" cmpd="sng">
                <a:noFill/>
                <a:prstDash val="solid"/>
              </a:ln>
              <a:solidFill>
                <a:srgbClr val="003366"/>
              </a:solidFill>
              <a:effectLst>
                <a:outerShdw blurRad="41275" dist="12700" dir="12000000" algn="tl" rotWithShape="0">
                  <a:schemeClr val="tx1">
                    <a:lumMod val="95000"/>
                    <a:lumOff val="5000"/>
                    <a:alpha val="40000"/>
                  </a:schemeClr>
                </a:outerShdw>
              </a:effectLst>
              <a:latin typeface="Gungsuh" pitchFamily="18" charset="-127"/>
              <a:ea typeface="Gungsuh" pitchFamily="18" charset="-127"/>
            </a:endParaRPr>
          </a:p>
        </p:txBody>
      </p:sp>
      <p:pic>
        <p:nvPicPr>
          <p:cNvPr id="39937" name="Picture 1"/>
          <p:cNvPicPr>
            <a:picLocks noChangeAspect="1" noChangeArrowheads="1"/>
          </p:cNvPicPr>
          <p:nvPr/>
        </p:nvPicPr>
        <p:blipFill>
          <a:blip r:embed="rId4" cstate="print"/>
          <a:srcRect/>
          <a:stretch>
            <a:fillRect/>
          </a:stretch>
        </p:blipFill>
        <p:spPr bwMode="auto">
          <a:xfrm>
            <a:off x="6223620" y="2323356"/>
            <a:ext cx="3888432" cy="720080"/>
          </a:xfrm>
          <a:prstGeom prst="rect">
            <a:avLst/>
          </a:prstGeom>
          <a:noFill/>
          <a:ln w="9525">
            <a:noFill/>
            <a:miter lim="800000"/>
            <a:headEnd/>
            <a:tailEnd/>
          </a:ln>
        </p:spPr>
      </p:pic>
      <p:sp>
        <p:nvSpPr>
          <p:cNvPr id="13" name="Obdélník 12"/>
          <p:cNvSpPr/>
          <p:nvPr/>
        </p:nvSpPr>
        <p:spPr>
          <a:xfrm>
            <a:off x="6151612" y="3259460"/>
            <a:ext cx="3960440" cy="3093154"/>
          </a:xfrm>
          <a:prstGeom prst="rect">
            <a:avLst/>
          </a:prstGeom>
        </p:spPr>
        <p:txBody>
          <a:bodyPr wrap="square">
            <a:spAutoFit/>
          </a:bodyPr>
          <a:lstStyle/>
          <a:p>
            <a:r>
              <a:rPr lang="cs-CZ" sz="1300" dirty="0" smtClean="0">
                <a:latin typeface="Bookman Old Style" pitchFamily="18" charset="0"/>
              </a:rPr>
              <a:t>Severočeši vedli od první minuty gólem </a:t>
            </a:r>
            <a:r>
              <a:rPr lang="cs-CZ" sz="1300" dirty="0" err="1" smtClean="0">
                <a:latin typeface="Bookman Old Style" pitchFamily="18" charset="0"/>
              </a:rPr>
              <a:t>Rejmana</a:t>
            </a:r>
            <a:r>
              <a:rPr lang="cs-CZ" sz="1300" dirty="0" smtClean="0">
                <a:latin typeface="Bookman Old Style" pitchFamily="18" charset="0"/>
              </a:rPr>
              <a:t>, brzy však vyrovnal z penalty Michal Macháček a ve své ostrostřelbě pokračoval dál; nakonec překonal </a:t>
            </a:r>
            <a:r>
              <a:rPr lang="cs-CZ" sz="1300" dirty="0" err="1" smtClean="0">
                <a:latin typeface="Bookman Old Style" pitchFamily="18" charset="0"/>
              </a:rPr>
              <a:t>štětského</a:t>
            </a:r>
            <a:r>
              <a:rPr lang="cs-CZ" sz="1300" dirty="0" smtClean="0">
                <a:latin typeface="Bookman Old Style" pitchFamily="18" charset="0"/>
              </a:rPr>
              <a:t> brankáře </a:t>
            </a:r>
            <a:r>
              <a:rPr lang="cs-CZ" sz="1300" dirty="0" err="1" smtClean="0">
                <a:latin typeface="Bookman Old Style" pitchFamily="18" charset="0"/>
              </a:rPr>
              <a:t>Michovského</a:t>
            </a:r>
            <a:r>
              <a:rPr lang="cs-CZ" sz="1300" dirty="0" smtClean="0">
                <a:latin typeface="Bookman Old Style" pitchFamily="18" charset="0"/>
              </a:rPr>
              <a:t> celkem šestkrát. V jarní části sezony tak má na kontě již 18 branek. Po jednom gólu připojili z týmu "</a:t>
            </a:r>
            <a:r>
              <a:rPr lang="cs-CZ" sz="1300" dirty="0" err="1" smtClean="0">
                <a:latin typeface="Bookman Old Style" pitchFamily="18" charset="0"/>
              </a:rPr>
              <a:t>šemíků</a:t>
            </a:r>
            <a:r>
              <a:rPr lang="cs-CZ" sz="1300" dirty="0" smtClean="0">
                <a:latin typeface="Bookman Old Style" pitchFamily="18" charset="0"/>
              </a:rPr>
              <a:t>" Janda, </a:t>
            </a:r>
            <a:r>
              <a:rPr lang="cs-CZ" sz="1300" dirty="0" err="1" smtClean="0">
                <a:latin typeface="Bookman Old Style" pitchFamily="18" charset="0"/>
              </a:rPr>
              <a:t>Schön</a:t>
            </a:r>
            <a:r>
              <a:rPr lang="cs-CZ" sz="1300" dirty="0" smtClean="0">
                <a:latin typeface="Bookman Old Style" pitchFamily="18" charset="0"/>
              </a:rPr>
              <a:t>, Hendrych, </a:t>
            </a:r>
            <a:r>
              <a:rPr lang="cs-CZ" sz="1300" dirty="0" err="1" smtClean="0">
                <a:latin typeface="Bookman Old Style" pitchFamily="18" charset="0"/>
              </a:rPr>
              <a:t>Budějský</a:t>
            </a:r>
            <a:r>
              <a:rPr lang="cs-CZ" sz="1300" dirty="0" smtClean="0">
                <a:latin typeface="Bookman Old Style" pitchFamily="18" charset="0"/>
              </a:rPr>
              <a:t>, </a:t>
            </a:r>
            <a:r>
              <a:rPr lang="cs-CZ" sz="1300" dirty="0" err="1" smtClean="0">
                <a:latin typeface="Bookman Old Style" pitchFamily="18" charset="0"/>
              </a:rPr>
              <a:t>Mojdl</a:t>
            </a:r>
            <a:r>
              <a:rPr lang="cs-CZ" sz="1300" dirty="0" smtClean="0">
                <a:latin typeface="Bookman Old Style" pitchFamily="18" charset="0"/>
              </a:rPr>
              <a:t> </a:t>
            </a:r>
          </a:p>
          <a:p>
            <a:r>
              <a:rPr lang="cs-CZ" sz="1300" dirty="0" smtClean="0">
                <a:latin typeface="Bookman Old Style" pitchFamily="18" charset="0"/>
              </a:rPr>
              <a:t>a </a:t>
            </a:r>
            <a:r>
              <a:rPr lang="cs-CZ" sz="1300" dirty="0" err="1" smtClean="0">
                <a:latin typeface="Bookman Old Style" pitchFamily="18" charset="0"/>
              </a:rPr>
              <a:t>Ansuma.Dvanáctibrankové</a:t>
            </a:r>
            <a:r>
              <a:rPr lang="cs-CZ" sz="1300" dirty="0" smtClean="0">
                <a:latin typeface="Bookman Old Style" pitchFamily="18" charset="0"/>
              </a:rPr>
              <a:t> kanonády se dočkaly tuzemské divizní soutěže po téměř devíti letech. Naposledy nastřílel plný tucet branek B-tým Viktorie Plzeň 29. října 2005, kdy v utkání divize A rozstřílel FK Tábor 12:0.</a:t>
            </a:r>
            <a:endParaRPr lang="cs-CZ" sz="1300" dirty="0">
              <a:latin typeface="Bookman Old Style" pitchFamily="18" charset="0"/>
            </a:endParaRPr>
          </a:p>
        </p:txBody>
      </p:sp>
      <p:pic>
        <p:nvPicPr>
          <p:cNvPr id="39938" name="Picture 2"/>
          <p:cNvPicPr>
            <a:picLocks noChangeAspect="1" noChangeArrowheads="1"/>
          </p:cNvPicPr>
          <p:nvPr/>
        </p:nvPicPr>
        <p:blipFill>
          <a:blip r:embed="rId5" cstate="print"/>
          <a:srcRect/>
          <a:stretch>
            <a:fillRect/>
          </a:stretch>
        </p:blipFill>
        <p:spPr bwMode="auto">
          <a:xfrm>
            <a:off x="8527876" y="6067772"/>
            <a:ext cx="1552575" cy="936104"/>
          </a:xfrm>
          <a:prstGeom prst="rect">
            <a:avLst/>
          </a:prstGeom>
          <a:noFill/>
          <a:ln w="9525">
            <a:noFill/>
            <a:miter lim="800000"/>
            <a:headEnd/>
            <a:tailEnd/>
          </a:ln>
        </p:spPr>
      </p:pic>
      <p:graphicFrame>
        <p:nvGraphicFramePr>
          <p:cNvPr id="14" name="Tabulka 13"/>
          <p:cNvGraphicFramePr>
            <a:graphicFrameLocks noGrp="1"/>
          </p:cNvGraphicFramePr>
          <p:nvPr/>
        </p:nvGraphicFramePr>
        <p:xfrm>
          <a:off x="246956" y="2971428"/>
          <a:ext cx="4608512" cy="2933700"/>
        </p:xfrm>
        <a:graphic>
          <a:graphicData uri="http://schemas.openxmlformats.org/drawingml/2006/table">
            <a:tbl>
              <a:tblPr/>
              <a:tblGrid>
                <a:gridCol w="383586">
                  <a:extLst>
                    <a:ext uri="{9D8B030D-6E8A-4147-A177-3AD203B41FA5}">
                      <a16:colId xmlns:a16="http://schemas.microsoft.com/office/drawing/2014/main" val="20000"/>
                    </a:ext>
                  </a:extLst>
                </a:gridCol>
                <a:gridCol w="1175417">
                  <a:extLst>
                    <a:ext uri="{9D8B030D-6E8A-4147-A177-3AD203B41FA5}">
                      <a16:colId xmlns:a16="http://schemas.microsoft.com/office/drawing/2014/main" val="20001"/>
                    </a:ext>
                  </a:extLst>
                </a:gridCol>
                <a:gridCol w="515101">
                  <a:extLst>
                    <a:ext uri="{9D8B030D-6E8A-4147-A177-3AD203B41FA5}">
                      <a16:colId xmlns:a16="http://schemas.microsoft.com/office/drawing/2014/main" val="20002"/>
                    </a:ext>
                  </a:extLst>
                </a:gridCol>
                <a:gridCol w="273990">
                  <a:extLst>
                    <a:ext uri="{9D8B030D-6E8A-4147-A177-3AD203B41FA5}">
                      <a16:colId xmlns:a16="http://schemas.microsoft.com/office/drawing/2014/main" val="20003"/>
                    </a:ext>
                  </a:extLst>
                </a:gridCol>
                <a:gridCol w="273990">
                  <a:extLst>
                    <a:ext uri="{9D8B030D-6E8A-4147-A177-3AD203B41FA5}">
                      <a16:colId xmlns:a16="http://schemas.microsoft.com/office/drawing/2014/main" val="20004"/>
                    </a:ext>
                  </a:extLst>
                </a:gridCol>
                <a:gridCol w="405505">
                  <a:extLst>
                    <a:ext uri="{9D8B030D-6E8A-4147-A177-3AD203B41FA5}">
                      <a16:colId xmlns:a16="http://schemas.microsoft.com/office/drawing/2014/main" val="20005"/>
                    </a:ext>
                  </a:extLst>
                </a:gridCol>
                <a:gridCol w="287690">
                  <a:extLst>
                    <a:ext uri="{9D8B030D-6E8A-4147-A177-3AD203B41FA5}">
                      <a16:colId xmlns:a16="http://schemas.microsoft.com/office/drawing/2014/main" val="20006"/>
                    </a:ext>
                  </a:extLst>
                </a:gridCol>
                <a:gridCol w="657576">
                  <a:extLst>
                    <a:ext uri="{9D8B030D-6E8A-4147-A177-3AD203B41FA5}">
                      <a16:colId xmlns:a16="http://schemas.microsoft.com/office/drawing/2014/main" val="20007"/>
                    </a:ext>
                  </a:extLst>
                </a:gridCol>
                <a:gridCol w="635657">
                  <a:extLst>
                    <a:ext uri="{9D8B030D-6E8A-4147-A177-3AD203B41FA5}">
                      <a16:colId xmlns:a16="http://schemas.microsoft.com/office/drawing/2014/main" val="20008"/>
                    </a:ext>
                  </a:extLst>
                </a:gridCol>
              </a:tblGrid>
              <a:tr h="257175">
                <a:tc gridSpan="9">
                  <a:txBody>
                    <a:bodyPr/>
                    <a:lstStyle/>
                    <a:p>
                      <a:pPr algn="ctr" fontAlgn="ctr"/>
                      <a:r>
                        <a:rPr lang="cs-CZ" sz="1200" b="0" i="0" u="none" strike="noStrike" dirty="0">
                          <a:solidFill>
                            <a:srgbClr val="000000"/>
                          </a:solidFill>
                          <a:latin typeface="Arial Black"/>
                        </a:rPr>
                        <a:t>Krajský přebor starších žáků po 25.kole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500">
                <a:tc>
                  <a:txBody>
                    <a:bodyPr/>
                    <a:lstStyle/>
                    <a:p>
                      <a:pPr algn="ctr" fontAlgn="ctr"/>
                      <a:r>
                        <a:rPr lang="cs-CZ" sz="1000" b="0" i="0" u="none" strike="noStrike" dirty="0">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111:12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190500">
                <a:tc>
                  <a:txBody>
                    <a:bodyPr/>
                    <a:lstStyle/>
                    <a:p>
                      <a:pPr algn="ctr" fontAlgn="ctr"/>
                      <a:r>
                        <a:rPr lang="cs-CZ" sz="1000" b="0" i="0" u="none" strike="noStrike" dirty="0">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77:32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90500">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err="1">
                          <a:solidFill>
                            <a:srgbClr val="000000"/>
                          </a:solidFill>
                          <a:latin typeface="Arial Black"/>
                        </a:rPr>
                        <a:t>Neštěmice</a:t>
                      </a:r>
                      <a:endParaRPr lang="cs-CZ" sz="10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115:33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190500">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Arial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79:38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90500">
                <a:tc>
                  <a:txBody>
                    <a:bodyPr/>
                    <a:lstStyle/>
                    <a:p>
                      <a:pPr algn="ctr" fontAlgn="ctr"/>
                      <a:r>
                        <a:rPr lang="cs-CZ" sz="105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dirty="0">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66:37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50" b="0" i="0" u="none" strike="noStrike">
                          <a:solidFill>
                            <a:srgbClr val="000000"/>
                          </a:solidFill>
                          <a:latin typeface="Arial Black"/>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190500">
                <a:tc>
                  <a:txBody>
                    <a:bodyPr/>
                    <a:lstStyle/>
                    <a:p>
                      <a:pPr algn="ctr" fontAlgn="ctr"/>
                      <a:r>
                        <a:rPr lang="cs-CZ" sz="105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dirty="0">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90:74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0" i="0" u="none" strike="noStrike">
                          <a:solidFill>
                            <a:srgbClr val="000000"/>
                          </a:solidFill>
                          <a:latin typeface="Arial Black"/>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90500">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53:71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190500">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Black"/>
                        </a:rPr>
                        <a:t>68:77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90500">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53:62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190500">
                <a:tc>
                  <a:txBody>
                    <a:bodyPr/>
                    <a:lstStyle/>
                    <a:p>
                      <a:pPr algn="ctr" fontAlgn="ctr"/>
                      <a:r>
                        <a:rPr lang="cs-CZ" sz="10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Arial Black"/>
                        </a:rPr>
                        <a:t>58:107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90500">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Košťany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36:102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r h="190500">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Arial Black"/>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190500">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56:107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200025">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40:108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bl>
          </a:graphicData>
        </a:graphic>
      </p:graphicFrame>
      <p:pic>
        <p:nvPicPr>
          <p:cNvPr id="2" name="Picture 1"/>
          <p:cNvPicPr>
            <a:picLocks noChangeAspect="1" noChangeArrowheads="1"/>
          </p:cNvPicPr>
          <p:nvPr/>
        </p:nvPicPr>
        <p:blipFill>
          <a:blip r:embed="rId6" cstate="print"/>
          <a:srcRect/>
          <a:stretch>
            <a:fillRect/>
          </a:stretch>
        </p:blipFill>
        <p:spPr bwMode="auto">
          <a:xfrm>
            <a:off x="1615108" y="5995764"/>
            <a:ext cx="1341884"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0" name="TextovéPole 9"/>
          <p:cNvSpPr txBox="1"/>
          <p:nvPr/>
        </p:nvSpPr>
        <p:spPr>
          <a:xfrm>
            <a:off x="5503540" y="163116"/>
            <a:ext cx="4608512" cy="369332"/>
          </a:xfrm>
          <a:prstGeom prst="rect">
            <a:avLst/>
          </a:prstGeom>
          <a:blipFill>
            <a:blip r:embed="rId3" cstate="print"/>
            <a:stretch>
              <a:fillRect l="2000" r="3000"/>
            </a:stretch>
          </a:blipFill>
        </p:spPr>
        <p:txBody>
          <a:bodyPr wrap="square" rtlCol="0">
            <a:spAutoFit/>
          </a:bodyPr>
          <a:lstStyle/>
          <a:p>
            <a:pPr algn="ctr"/>
            <a:r>
              <a:rPr lang="cs-CZ" sz="1800" dirty="0" smtClean="0">
                <a:latin typeface="Century Gothic" pitchFamily="34" charset="0"/>
              </a:rPr>
              <a:t>Starší žáci </a:t>
            </a:r>
            <a:r>
              <a:rPr lang="cs-CZ" sz="1800" dirty="0" err="1" smtClean="0">
                <a:latin typeface="Century Gothic" pitchFamily="34" charset="0"/>
              </a:rPr>
              <a:t>Štětí</a:t>
            </a:r>
            <a:r>
              <a:rPr lang="cs-CZ" sz="1800" dirty="0" smtClean="0">
                <a:latin typeface="Century Gothic" pitchFamily="34" charset="0"/>
              </a:rPr>
              <a:t> – Žatec 1.6.2014</a:t>
            </a:r>
            <a:endParaRPr lang="cs-CZ" sz="1800" dirty="0">
              <a:latin typeface="Century Gothic" pitchFamily="34" charset="0"/>
            </a:endParaRPr>
          </a:p>
        </p:txBody>
      </p:sp>
      <p:sp>
        <p:nvSpPr>
          <p:cNvPr id="2" name="Rectangle 1"/>
          <p:cNvSpPr>
            <a:spLocks noChangeArrowheads="1"/>
          </p:cNvSpPr>
          <p:nvPr/>
        </p:nvSpPr>
        <p:spPr bwMode="auto">
          <a:xfrm>
            <a:off x="5647556" y="595164"/>
            <a:ext cx="44644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b="0" dirty="0" smtClean="0">
                <a:latin typeface="Arial" pitchFamily="34" charset="0"/>
                <a:cs typeface="Arial" pitchFamily="34" charset="0"/>
              </a:rPr>
              <a:t>Byla tu penalta a z ní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vyrovnal na 1:1. Vstřelená branka náš kolektiv nabudila a při jedné z dalších příležitostí se nám naskytla možnost jít do vedení z volného přímého kopu. Úlohu exekutora pro standardní situace má v našem týmu Podstavec a jak se říká připraveným štěstí přeje. Prudká střela jejíž dráhu let změnila zeď a šli jsme do vedení 2:1. S tím se samozřejmě soupeř nechtěl smířit, zabral, využil našeho nedůrazného bránění a nechytatelnou </a:t>
            </a:r>
            <a:r>
              <a:rPr lang="cs-CZ" b="0" dirty="0" err="1" smtClean="0">
                <a:latin typeface="Arial" pitchFamily="34" charset="0"/>
                <a:cs typeface="Arial" pitchFamily="34" charset="0"/>
              </a:rPr>
              <a:t>pumelicí</a:t>
            </a:r>
            <a:r>
              <a:rPr lang="cs-CZ" b="0" dirty="0" smtClean="0">
                <a:latin typeface="Arial" pitchFamily="34" charset="0"/>
                <a:cs typeface="Arial" pitchFamily="34" charset="0"/>
              </a:rPr>
              <a:t> srovnal na  2:2. To ale nebyl konec brankových hodů v prvním poločase. Na hranici šestnáctky si prostor k zakončení našel Votruba a už když balón letěl, tak bylo jasné, že brankář bude krátký. První poločas, i když jsme vedli 3:2, vyzněl na body o něco lépe pro hosty, tak ve druhém to bylo zase obráceně.</a:t>
            </a:r>
          </a:p>
          <a:p>
            <a:r>
              <a:rPr lang="cs-CZ" b="0" dirty="0" smtClean="0">
                <a:latin typeface="Arial" pitchFamily="34" charset="0"/>
                <a:cs typeface="Arial" pitchFamily="34" charset="0"/>
              </a:rPr>
              <a:t>V jasné </a:t>
            </a:r>
            <a:r>
              <a:rPr lang="cs-CZ" b="0" dirty="0" err="1" smtClean="0">
                <a:latin typeface="Arial" pitchFamily="34" charset="0"/>
                <a:cs typeface="Arial" pitchFamily="34" charset="0"/>
              </a:rPr>
              <a:t>gólovce</a:t>
            </a:r>
            <a:r>
              <a:rPr lang="cs-CZ" b="0" dirty="0" smtClean="0">
                <a:latin typeface="Arial" pitchFamily="34" charset="0"/>
                <a:cs typeface="Arial" pitchFamily="34" charset="0"/>
              </a:rPr>
              <a:t> se ocitl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ale zakončení dopadlo střelou vysoko nad. Zase nám to až tak nevadilo, protože o 2 minuty později si ofenzivní aktivitu vychutnal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a střelou podél brankáře zvýšil naše vedení na 4:2. Rychle jsme ale o dvoubrankové vedení přišli. 20 minut před koncem jsme v obrané činnosti běžecky propadli a pro volného hráče před naší brankou nebylo těžké snížit na 3:4. Před námi byly ještě dlouhé minuty a myslet jenom na bránění by se nám mohlo vymstít. Šance byly na obou stranách, ale s brankami byl konec. Vůbec jsme se ale nezlobili, protože za vítězství 4:3 se 3 body připsaly na naše konto.</a:t>
            </a:r>
            <a:br>
              <a:rPr lang="cs-CZ" b="0" dirty="0" smtClean="0">
                <a:latin typeface="Arial" pitchFamily="34" charset="0"/>
                <a:cs typeface="Arial" pitchFamily="34" charset="0"/>
              </a:rPr>
            </a:br>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1, Votruba 1, Podstavec 1,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a:r>
            <a:br>
              <a:rPr lang="cs-CZ" b="0" dirty="0" smtClean="0">
                <a:latin typeface="Arial" pitchFamily="34" charset="0"/>
                <a:cs typeface="Arial" pitchFamily="34" charset="0"/>
              </a:rPr>
            </a:br>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a:t>
            </a:r>
            <a:r>
              <a:rPr lang="cs-CZ" b="0" dirty="0" err="1" smtClean="0">
                <a:latin typeface="Arial" pitchFamily="34" charset="0"/>
                <a:cs typeface="Arial" pitchFamily="34" charset="0"/>
              </a:rPr>
              <a:t>Pábiška</a:t>
            </a:r>
            <a:r>
              <a:rPr lang="cs-CZ" b="0" dirty="0" smtClean="0">
                <a:latin typeface="Arial" pitchFamily="34" charset="0"/>
                <a:cs typeface="Arial" pitchFamily="34" charset="0"/>
              </a:rPr>
              <a:t>,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Podstavec, </a:t>
            </a:r>
            <a:r>
              <a:rPr lang="cs-CZ" b="0" dirty="0" err="1" smtClean="0">
                <a:latin typeface="Arial" pitchFamily="34" charset="0"/>
                <a:cs typeface="Arial" pitchFamily="34" charset="0"/>
              </a:rPr>
              <a:t>Dopater</a:t>
            </a:r>
            <a:r>
              <a:rPr lang="cs-CZ" b="0" dirty="0" smtClean="0">
                <a:latin typeface="Arial" pitchFamily="34" charset="0"/>
                <a:cs typeface="Arial" pitchFamily="34" charset="0"/>
              </a:rPr>
              <a:t>, </a:t>
            </a:r>
          </a:p>
          <a:p>
            <a:r>
              <a:rPr lang="cs-CZ" b="0" dirty="0" smtClean="0">
                <a:latin typeface="Arial" pitchFamily="34" charset="0"/>
                <a:cs typeface="Arial" pitchFamily="34" charset="0"/>
              </a:rPr>
              <a:t>                Jakl, Vála, Votruba, Podhorský,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Beruška</a:t>
            </a:r>
            <a:br>
              <a:rPr lang="cs-CZ" b="0" dirty="0" smtClean="0">
                <a:latin typeface="Arial" pitchFamily="34" charset="0"/>
                <a:cs typeface="Arial" pitchFamily="34" charset="0"/>
              </a:rPr>
            </a:br>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a:t>
            </a:r>
            <a:r>
              <a:rPr lang="cs-CZ" b="0" dirty="0" err="1" smtClean="0">
                <a:latin typeface="Arial" pitchFamily="34" charset="0"/>
                <a:cs typeface="Arial" pitchFamily="34" charset="0"/>
              </a:rPr>
              <a:t>Neméth</a:t>
            </a:r>
            <a:r>
              <a:rPr lang="cs-CZ" b="0" dirty="0" smtClean="0">
                <a:latin typeface="Arial" pitchFamily="34" charset="0"/>
                <a:cs typeface="Arial" pitchFamily="34" charset="0"/>
              </a:rPr>
              <a:t/>
            </a:r>
            <a:br>
              <a:rPr lang="cs-CZ" b="0" dirty="0" smtClean="0">
                <a:latin typeface="Arial" pitchFamily="34" charset="0"/>
                <a:cs typeface="Arial" pitchFamily="34" charset="0"/>
              </a:rPr>
            </a:br>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J.Jakl</a:t>
            </a:r>
            <a:r>
              <a:rPr lang="cs-CZ" b="0" dirty="0" smtClean="0">
                <a:latin typeface="Arial" pitchFamily="34" charset="0"/>
                <a:cs typeface="Arial" pitchFamily="34" charset="0"/>
              </a:rPr>
              <a:t> Vedoucí: </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a:r>
            <a:br>
              <a:rPr lang="cs-CZ" b="0" dirty="0" smtClean="0">
                <a:latin typeface="Arial" pitchFamily="34" charset="0"/>
                <a:cs typeface="Arial" pitchFamily="34" charset="0"/>
              </a:rPr>
            </a:br>
            <a:r>
              <a:rPr lang="cs-CZ" b="0" u="sng" dirty="0" smtClean="0">
                <a:latin typeface="Arial" pitchFamily="34" charset="0"/>
                <a:cs typeface="Arial" pitchFamily="34" charset="0"/>
              </a:rPr>
              <a:t>Rozhodč</a:t>
            </a:r>
            <a:r>
              <a:rPr lang="cs-CZ" b="0" dirty="0" smtClean="0">
                <a:latin typeface="Arial" pitchFamily="34" charset="0"/>
                <a:cs typeface="Arial" pitchFamily="34" charset="0"/>
              </a:rPr>
              <a:t>í: </a:t>
            </a:r>
            <a:r>
              <a:rPr lang="cs-CZ" b="0" dirty="0" err="1" smtClean="0">
                <a:latin typeface="Arial" pitchFamily="34" charset="0"/>
                <a:cs typeface="Arial" pitchFamily="34" charset="0"/>
              </a:rPr>
              <a:t>Toráč</a:t>
            </a:r>
            <a:endParaRPr lang="cs-CZ" b="0" dirty="0">
              <a:latin typeface="Arial" pitchFamily="34" charset="0"/>
              <a:cs typeface="Arial" pitchFamily="34" charset="0"/>
            </a:endParaRPr>
          </a:p>
        </p:txBody>
      </p:sp>
      <p:pic>
        <p:nvPicPr>
          <p:cNvPr id="37889" name="Picture 1"/>
          <p:cNvPicPr>
            <a:picLocks noChangeAspect="1" noChangeArrowheads="1"/>
          </p:cNvPicPr>
          <p:nvPr/>
        </p:nvPicPr>
        <p:blipFill>
          <a:blip r:embed="rId4" cstate="print"/>
          <a:srcRect/>
          <a:stretch>
            <a:fillRect/>
          </a:stretch>
        </p:blipFill>
        <p:spPr bwMode="auto">
          <a:xfrm>
            <a:off x="8599884" y="5779740"/>
            <a:ext cx="1150243" cy="1224136"/>
          </a:xfrm>
          <a:prstGeom prst="rect">
            <a:avLst/>
          </a:prstGeom>
          <a:noFill/>
          <a:ln w="9525">
            <a:noFill/>
            <a:miter lim="800000"/>
            <a:headEnd/>
            <a:tailEnd/>
          </a:ln>
        </p:spPr>
      </p:pic>
      <p:pic>
        <p:nvPicPr>
          <p:cNvPr id="3" name="Picture 1"/>
          <p:cNvPicPr>
            <a:picLocks noChangeAspect="1" noChangeArrowheads="1"/>
          </p:cNvPicPr>
          <p:nvPr/>
        </p:nvPicPr>
        <p:blipFill>
          <a:blip r:embed="rId5" cstate="print"/>
          <a:srcRect/>
          <a:stretch>
            <a:fillRect/>
          </a:stretch>
        </p:blipFill>
        <p:spPr bwMode="auto">
          <a:xfrm>
            <a:off x="606996" y="811188"/>
            <a:ext cx="3744416" cy="3240360"/>
          </a:xfrm>
          <a:prstGeom prst="rect">
            <a:avLst/>
          </a:prstGeom>
          <a:noFill/>
          <a:ln w="9525">
            <a:noFill/>
            <a:miter lim="800000"/>
            <a:headEnd/>
            <a:tailEnd/>
          </a:ln>
        </p:spPr>
      </p:pic>
      <p:pic>
        <p:nvPicPr>
          <p:cNvPr id="37890" name="Picture 2"/>
          <p:cNvPicPr>
            <a:picLocks noChangeAspect="1" noChangeArrowheads="1"/>
          </p:cNvPicPr>
          <p:nvPr/>
        </p:nvPicPr>
        <p:blipFill>
          <a:blip r:embed="rId6" cstate="print"/>
          <a:srcRect/>
          <a:stretch>
            <a:fillRect/>
          </a:stretch>
        </p:blipFill>
        <p:spPr bwMode="auto">
          <a:xfrm>
            <a:off x="246956" y="4123556"/>
            <a:ext cx="4464496" cy="2949898"/>
          </a:xfrm>
          <a:prstGeom prst="rect">
            <a:avLst/>
          </a:prstGeom>
          <a:noFill/>
          <a:ln w="9525">
            <a:noFill/>
            <a:miter lim="800000"/>
            <a:headEnd/>
            <a:tailEnd/>
          </a:ln>
        </p:spPr>
      </p:pic>
      <p:sp>
        <p:nvSpPr>
          <p:cNvPr id="11" name="TextovéPole 10"/>
          <p:cNvSpPr txBox="1"/>
          <p:nvPr/>
        </p:nvSpPr>
        <p:spPr>
          <a:xfrm>
            <a:off x="390972" y="163116"/>
            <a:ext cx="4104456" cy="369332"/>
          </a:xfrm>
          <a:prstGeom prst="rect">
            <a:avLst/>
          </a:prstGeom>
          <a:solidFill>
            <a:srgbClr val="FFCCFF"/>
          </a:solidFill>
        </p:spPr>
        <p:txBody>
          <a:bodyPr wrap="square" rtlCol="0">
            <a:spAutoFit/>
          </a:bodyPr>
          <a:lstStyle/>
          <a:p>
            <a:pPr algn="ctr"/>
            <a:r>
              <a:rPr lang="cs-CZ" sz="1800" dirty="0" smtClean="0"/>
              <a:t>Vyšehrad – </a:t>
            </a:r>
            <a:r>
              <a:rPr lang="cs-CZ" sz="1800" dirty="0" err="1" smtClean="0"/>
              <a:t>Štětí</a:t>
            </a:r>
            <a:r>
              <a:rPr lang="cs-CZ" sz="1800" dirty="0" smtClean="0"/>
              <a:t> 8.6.2014</a:t>
            </a:r>
            <a:endParaRPr lang="cs-CZ"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246956" y="3403476"/>
            <a:ext cx="4464496" cy="707886"/>
          </a:xfrm>
          <a:prstGeom prst="rect">
            <a:avLst/>
          </a:prstGeom>
          <a:blipFill dpi="0" rotWithShape="1">
            <a:blip r:embed="rId3" cstate="print">
              <a:alphaModFix amt="54000"/>
            </a:blip>
            <a:srcRect/>
            <a:stretch>
              <a:fillRect/>
            </a:stretch>
          </a:blipFill>
        </p:spPr>
        <p:txBody>
          <a:bodyPr wrap="square" rtlCol="0">
            <a:spAutoFit/>
          </a:bodyPr>
          <a:lstStyle/>
          <a:p>
            <a:pPr algn="ctr"/>
            <a:r>
              <a:rPr lang="cs-CZ" sz="2000" b="0" dirty="0" smtClean="0">
                <a:effectLst>
                  <a:outerShdw blurRad="38100" dist="38100" dir="2700000" algn="tl">
                    <a:srgbClr val="000000">
                      <a:alpha val="43137"/>
                    </a:srgbClr>
                  </a:outerShdw>
                </a:effectLst>
                <a:latin typeface="Arial Black" pitchFamily="34" charset="0"/>
                <a:cs typeface="Aharoni" pitchFamily="2" charset="-79"/>
              </a:rPr>
              <a:t>Starší žáci zvítězili po nervy drásajícím zápase nad Žatcem</a:t>
            </a:r>
          </a:p>
        </p:txBody>
      </p:sp>
      <p:sp>
        <p:nvSpPr>
          <p:cNvPr id="7" name="Rectangle 1"/>
          <p:cNvSpPr>
            <a:spLocks noChangeArrowheads="1"/>
          </p:cNvSpPr>
          <p:nvPr/>
        </p:nvSpPr>
        <p:spPr bwMode="auto">
          <a:xfrm>
            <a:off x="246956" y="4195564"/>
            <a:ext cx="46805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2400" u="sng" dirty="0" smtClean="0"/>
              <a:t>SK </a:t>
            </a:r>
            <a:r>
              <a:rPr lang="cs-CZ" sz="2400" u="sng" dirty="0" err="1" smtClean="0"/>
              <a:t>Štětí</a:t>
            </a:r>
            <a:r>
              <a:rPr lang="cs-CZ" sz="2400" u="sng" dirty="0" smtClean="0"/>
              <a:t> - Slavoj Žatec</a:t>
            </a:r>
            <a:br>
              <a:rPr lang="cs-CZ" sz="2400" u="sng" dirty="0" smtClean="0"/>
            </a:br>
            <a:r>
              <a:rPr lang="cs-CZ" sz="2400" u="sng" dirty="0" smtClean="0"/>
              <a:t>4:3(3:2) 1.6.2014  24.kolo</a:t>
            </a:r>
            <a:endParaRPr lang="cs-CZ" sz="2400" dirty="0" smtClean="0"/>
          </a:p>
          <a:p>
            <a:r>
              <a:rPr lang="cs-CZ" sz="1100" b="0" dirty="0" smtClean="0">
                <a:latin typeface="Arial" pitchFamily="34" charset="0"/>
                <a:cs typeface="Arial" pitchFamily="34" charset="0"/>
              </a:rPr>
              <a:t>V průběhu týdne Sportovně technická komise sebrala starším žákům 3 body za neoprávněný start jednoho z hráčů ve vítězném zápase s </a:t>
            </a:r>
            <a:r>
              <a:rPr lang="cs-CZ" sz="1100" b="0" dirty="0" err="1" smtClean="0">
                <a:latin typeface="Arial" pitchFamily="34" charset="0"/>
                <a:cs typeface="Arial" pitchFamily="34" charset="0"/>
              </a:rPr>
              <a:t>Brozany</a:t>
            </a:r>
            <a:r>
              <a:rPr lang="cs-CZ" sz="1100" b="0" dirty="0" smtClean="0">
                <a:latin typeface="Arial" pitchFamily="34" charset="0"/>
                <a:cs typeface="Arial" pitchFamily="34" charset="0"/>
              </a:rPr>
              <a:t> 5:2. Pravidla fotbalu se holt musí dodržovat, jinak se to trestá. V úvodních minutách s Žatcem to vypadalo, že to na hráčích zanechalo nějaké stopy a byl to soupeř, kdo se rychlou kombinační hrou usadil na naší polovině. Odolávali jsme do 12 minuty, i když to vypadalo, že míč nakonec odkopneme do bezpečí. To se nestalo a pěkné zakončení do šibenice znamenalo vedení Žatce 1:0. V těchto minutách soupeř místo toho, aby nás dorazil, tak začal komentovat každé rozhodnutí rozhodčího a koncentrace na hru se vytratila. </a:t>
            </a:r>
            <a:r>
              <a:rPr lang="cs-CZ" sz="1100" b="0" dirty="0" err="1" smtClean="0">
                <a:latin typeface="Arial" pitchFamily="34" charset="0"/>
                <a:cs typeface="Arial" pitchFamily="34" charset="0"/>
              </a:rPr>
              <a:t>Štětská</a:t>
            </a:r>
            <a:r>
              <a:rPr lang="cs-CZ" sz="1100" b="0" dirty="0" smtClean="0">
                <a:latin typeface="Arial" pitchFamily="34" charset="0"/>
                <a:cs typeface="Arial" pitchFamily="34" charset="0"/>
              </a:rPr>
              <a:t> jedenáctka se dostala do tempa, Vála se po levé straně pustil do vápna, kde ho ze zadu jeden z bránících poslal k zemi. </a:t>
            </a:r>
            <a:endParaRPr lang="cs-CZ" sz="1100" b="0" dirty="0">
              <a:latin typeface="Arial" pitchFamily="34" charset="0"/>
              <a:cs typeface="Arial" pitchFamily="34" charset="0"/>
            </a:endParaRPr>
          </a:p>
        </p:txBody>
      </p:sp>
      <p:sp>
        <p:nvSpPr>
          <p:cNvPr id="11" name="Obdélník 10"/>
          <p:cNvSpPr/>
          <p:nvPr/>
        </p:nvSpPr>
        <p:spPr>
          <a:xfrm>
            <a:off x="246956" y="2107332"/>
            <a:ext cx="4608512" cy="830997"/>
          </a:xfrm>
          <a:prstGeom prst="rect">
            <a:avLst/>
          </a:prstGeom>
          <a:solidFill>
            <a:srgbClr val="CCFF66"/>
          </a:solidFill>
        </p:spPr>
        <p:txBody>
          <a:bodyPr wrap="square">
            <a:spAutoFit/>
          </a:bodyPr>
          <a:lstStyle/>
          <a:p>
            <a:pPr algn="ctr"/>
            <a:r>
              <a:rPr lang="cs-CZ" sz="2400" u="sng" dirty="0" smtClean="0"/>
              <a:t>FK Louny – SK </a:t>
            </a:r>
            <a:r>
              <a:rPr lang="cs-CZ" sz="2400" u="sng" dirty="0" err="1" smtClean="0"/>
              <a:t>Štětí</a:t>
            </a:r>
            <a:endParaRPr lang="cs-CZ" sz="2400" u="sng" dirty="0" smtClean="0"/>
          </a:p>
          <a:p>
            <a:pPr algn="ctr"/>
            <a:r>
              <a:rPr lang="cs-CZ" sz="2400" u="sng" dirty="0" smtClean="0"/>
              <a:t>6:2(3:1) 8.6.2014  25.kolo</a:t>
            </a:r>
            <a:endParaRPr lang="cs-CZ" sz="2400" dirty="0" smtClean="0"/>
          </a:p>
        </p:txBody>
      </p:sp>
      <p:sp>
        <p:nvSpPr>
          <p:cNvPr id="12" name="TextovéPole 11"/>
          <p:cNvSpPr txBox="1"/>
          <p:nvPr/>
        </p:nvSpPr>
        <p:spPr>
          <a:xfrm>
            <a:off x="318964" y="235124"/>
            <a:ext cx="4536504" cy="1569660"/>
          </a:xfrm>
          <a:prstGeom prst="rect">
            <a:avLst/>
          </a:prstGeom>
          <a:blipFill dpi="0" rotWithShape="1">
            <a:blip r:embed="rId4" cstate="print">
              <a:alphaModFix amt="27000"/>
            </a:blip>
            <a:srcRect/>
            <a:stretch>
              <a:fillRect/>
            </a:stretch>
          </a:blipFill>
        </p:spPr>
        <p:txBody>
          <a:bodyPr wrap="square" rtlCol="0">
            <a:spAutoFit/>
          </a:bodyPr>
          <a:lstStyle/>
          <a:p>
            <a:pPr algn="ctr"/>
            <a:r>
              <a:rPr lang="cs-CZ" sz="2400" dirty="0" smtClean="0">
                <a:effectLst>
                  <a:outerShdw blurRad="38100" dist="38100" dir="2700000" algn="tl">
                    <a:srgbClr val="000000">
                      <a:alpha val="43137"/>
                    </a:srgbClr>
                  </a:outerShdw>
                </a:effectLst>
                <a:latin typeface="David" pitchFamily="34" charset="-79"/>
                <a:ea typeface="Segoe UI" pitchFamily="34" charset="0"/>
                <a:cs typeface="David" pitchFamily="34" charset="-79"/>
              </a:rPr>
              <a:t>Favorizovaný soupeř překvapení nepřipustil. Branky do sítě starších žáků si rozdělil na oba poločasy</a:t>
            </a:r>
            <a:endParaRPr lang="cs-CZ" sz="3200" dirty="0">
              <a:effectLst>
                <a:outerShdw blurRad="38100" dist="38100" dir="2700000" algn="tl">
                  <a:srgbClr val="000000">
                    <a:alpha val="43137"/>
                  </a:srgbClr>
                </a:outerShdw>
              </a:effectLst>
              <a:latin typeface="David" pitchFamily="34" charset="-79"/>
              <a:ea typeface="Segoe UI" pitchFamily="34" charset="0"/>
              <a:cs typeface="David" pitchFamily="34" charset="-79"/>
            </a:endParaRPr>
          </a:p>
        </p:txBody>
      </p:sp>
      <p:sp>
        <p:nvSpPr>
          <p:cNvPr id="10" name="TextovéPole 9"/>
          <p:cNvSpPr txBox="1">
            <a:spLocks noChangeArrowheads="1"/>
          </p:cNvSpPr>
          <p:nvPr/>
        </p:nvSpPr>
        <p:spPr bwMode="auto">
          <a:xfrm>
            <a:off x="5503540" y="163116"/>
            <a:ext cx="4465960" cy="400110"/>
          </a:xfrm>
          <a:prstGeom prst="rect">
            <a:avLst/>
          </a:prstGeom>
          <a:blipFill dpi="0" rotWithShape="1">
            <a:blip r:embed="rId5" cstate="print">
              <a:alphaModFix amt="25000"/>
            </a:blip>
            <a:srcRect/>
            <a:stretch>
              <a:fillRect t="-1000"/>
            </a:stretch>
          </a:blipFill>
          <a:ln w="9525">
            <a:noFill/>
            <a:miter lim="800000"/>
            <a:headEnd/>
            <a:tailEnd/>
          </a:ln>
        </p:spPr>
        <p:txBody>
          <a:bodyPr>
            <a:spAutoFit/>
          </a:bodyPr>
          <a:lstStyle/>
          <a:p>
            <a:pPr algn="ctr">
              <a:defRPr/>
            </a:pPr>
            <a:r>
              <a:rPr lang="cs-CZ" sz="2000" dirty="0" smtClean="0">
                <a:latin typeface="Arial Black" pitchFamily="34" charset="0"/>
              </a:rPr>
              <a:t>29. kolo divize 7.-8.6.2014</a:t>
            </a:r>
            <a:endParaRPr lang="cs-CZ" sz="2000" dirty="0">
              <a:latin typeface="Arial Black" pitchFamily="34" charset="0"/>
            </a:endParaRPr>
          </a:p>
        </p:txBody>
      </p:sp>
      <p:sp>
        <p:nvSpPr>
          <p:cNvPr id="13" name="TextovéPole 12"/>
          <p:cNvSpPr txBox="1">
            <a:spLocks noChangeArrowheads="1"/>
          </p:cNvSpPr>
          <p:nvPr/>
        </p:nvSpPr>
        <p:spPr bwMode="auto">
          <a:xfrm>
            <a:off x="5400600" y="714137"/>
            <a:ext cx="4639444" cy="6294031"/>
          </a:xfrm>
          <a:prstGeom prst="rect">
            <a:avLst/>
          </a:prstGeom>
          <a:noFill/>
          <a:ln w="9525">
            <a:noFill/>
            <a:miter lim="800000"/>
            <a:headEnd/>
            <a:tailEnd/>
          </a:ln>
        </p:spPr>
        <p:txBody>
          <a:bodyPr wrap="square">
            <a:spAutoFit/>
          </a:bodyPr>
          <a:lstStyle/>
          <a:p>
            <a:pPr>
              <a:defRPr/>
            </a:pPr>
            <a:r>
              <a:rPr lang="cs-CZ" sz="1600" dirty="0" smtClean="0">
                <a:solidFill>
                  <a:srgbClr val="6600CC"/>
                </a:solidFill>
                <a:effectLst>
                  <a:outerShdw blurRad="38100" dist="38100" dir="2700000" algn="tl">
                    <a:srgbClr val="000000">
                      <a:alpha val="43137"/>
                    </a:srgbClr>
                  </a:outerShdw>
                </a:effectLst>
                <a:latin typeface="Meiryo UI"/>
              </a:rPr>
              <a:t>Nový Bor</a:t>
            </a:r>
            <a:r>
              <a:rPr lang="cs-CZ" sz="1600" dirty="0" smtClean="0">
                <a:solidFill>
                  <a:srgbClr val="6600CC"/>
                </a:solidFill>
                <a:effectLst>
                  <a:outerShdw blurRad="38100" dist="38100" dir="2700000" algn="tl">
                    <a:srgbClr val="000000">
                      <a:alpha val="43137"/>
                    </a:srgbClr>
                  </a:outerShdw>
                </a:effectLst>
                <a:latin typeface="Cambria" pitchFamily="18" charset="0"/>
              </a:rPr>
              <a:t> - </a:t>
            </a:r>
            <a:r>
              <a:rPr lang="cs-CZ" sz="1600" dirty="0" err="1"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Aritma</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 </a:t>
            </a:r>
            <a:r>
              <a:rPr lang="cs-CZ" sz="1600" dirty="0" smtClean="0">
                <a:solidFill>
                  <a:srgbClr val="6600CC"/>
                </a:solidFill>
                <a:effectLst>
                  <a:outerShdw blurRad="38100" dist="38100" dir="2700000" algn="tl">
                    <a:srgbClr val="000000">
                      <a:alpha val="43137"/>
                    </a:srgbClr>
                  </a:outerShdw>
                </a:effectLst>
                <a:latin typeface="Cambria" pitchFamily="18" charset="0"/>
              </a:rPr>
              <a:t>    2:1(1:0)</a:t>
            </a:r>
            <a:endParaRPr lang="cs-CZ" sz="1600" dirty="0">
              <a:solidFill>
                <a:srgbClr val="6600CC"/>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6 hráčů z Varnsdorfu jehož je Nový Bor farmou ,  nový trenér Jeníček ze Skalice, všechny tyto skutečnosti asi rozhodly , že Nový Bor porazil v záchranářském zápase  </a:t>
            </a:r>
            <a:r>
              <a:rPr lang="cs-CZ" sz="1100" dirty="0" err="1" smtClean="0">
                <a:solidFill>
                  <a:srgbClr val="FF0000"/>
                </a:solidFill>
                <a:latin typeface="Arial" charset="0"/>
                <a:cs typeface="Arial" charset="0"/>
              </a:rPr>
              <a:t>Aritmu</a:t>
            </a:r>
            <a:r>
              <a:rPr lang="cs-CZ" sz="1100" dirty="0" smtClean="0">
                <a:solidFill>
                  <a:srgbClr val="FF0000"/>
                </a:solidFill>
                <a:latin typeface="Arial" charset="0"/>
                <a:cs typeface="Arial" charset="0"/>
              </a:rPr>
              <a:t> 2:1, i když se v závěru ještě strachoval o výsledek</a:t>
            </a:r>
          </a:p>
          <a:p>
            <a:pPr>
              <a:defRPr/>
            </a:pPr>
            <a:r>
              <a:rPr lang="cs-CZ" sz="1600" dirty="0" err="1" smtClean="0">
                <a:solidFill>
                  <a:srgbClr val="6600CC"/>
                </a:solidFill>
                <a:effectLst>
                  <a:outerShdw blurRad="38100" dist="38100" dir="2700000" algn="tl">
                    <a:srgbClr val="000000">
                      <a:alpha val="43137"/>
                    </a:srgbClr>
                  </a:outerShdw>
                </a:effectLst>
                <a:latin typeface="Meiryo UI"/>
              </a:rPr>
              <a:t>Louňovice</a:t>
            </a:r>
            <a:r>
              <a:rPr lang="cs-CZ" sz="1600" dirty="0" smtClean="0">
                <a:solidFill>
                  <a:srgbClr val="6600CC"/>
                </a:solidFill>
                <a:effectLst>
                  <a:outerShdw blurRad="38100" dist="38100" dir="2700000" algn="tl">
                    <a:srgbClr val="000000">
                      <a:alpha val="43137"/>
                    </a:srgbClr>
                  </a:outerShdw>
                </a:effectLst>
                <a:latin typeface="Meiryo UI"/>
              </a:rPr>
              <a:t> - </a:t>
            </a:r>
            <a:r>
              <a:rPr lang="cs-CZ" sz="1600" dirty="0" smtClean="0">
                <a:solidFill>
                  <a:srgbClr val="6600CC"/>
                </a:solidFill>
                <a:effectLst>
                  <a:outerShdw blurRad="38100" dist="38100" dir="2700000" algn="tl">
                    <a:srgbClr val="000000">
                      <a:alpha val="43137"/>
                    </a:srgbClr>
                  </a:outerShdw>
                </a:effectLst>
                <a:latin typeface="Cambria" pitchFamily="18" charset="0"/>
              </a:rPr>
              <a:t> </a:t>
            </a:r>
            <a:r>
              <a:rPr lang="cs-CZ" sz="1600" dirty="0" err="1"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Litol</a:t>
            </a:r>
            <a:r>
              <a:rPr lang="cs-CZ" sz="1600" dirty="0" smtClean="0">
                <a:solidFill>
                  <a:srgbClr val="6600CC"/>
                </a:solidFill>
                <a:effectLst>
                  <a:outerShdw blurRad="38100" dist="38100" dir="2700000" algn="tl">
                    <a:srgbClr val="000000">
                      <a:alpha val="43137"/>
                    </a:srgbClr>
                  </a:outerShdw>
                </a:effectLst>
                <a:latin typeface="Cambria" pitchFamily="18" charset="0"/>
              </a:rPr>
              <a:t> 6:1(3:1</a:t>
            </a:r>
            <a:r>
              <a:rPr lang="cs-CZ" sz="1600" dirty="0" smtClean="0">
                <a:effectLst>
                  <a:outerShdw blurRad="38100" dist="38100" dir="2700000" algn="tl">
                    <a:srgbClr val="000000">
                      <a:alpha val="43137"/>
                    </a:srgbClr>
                  </a:outerShdw>
                </a:effectLst>
                <a:latin typeface="Cambria" pitchFamily="18" charset="0"/>
              </a:rPr>
              <a:t>)</a:t>
            </a:r>
            <a:endParaRPr lang="cs-CZ" sz="1600" dirty="0">
              <a:solidFill>
                <a:srgbClr val="0080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za 15 minut bylo rozhodnuto a domácí mohli pomalu pomýšlet na oslavy postupu do ČFL, hosté, kteří bojují o záchranu se museli obejít bez nemocného ostrostřelce Ježka</a:t>
            </a:r>
          </a:p>
          <a:p>
            <a:pPr>
              <a:defRPr/>
            </a:pPr>
            <a:r>
              <a:rPr lang="cs-CZ" sz="1600" dirty="0" smtClean="0">
                <a:solidFill>
                  <a:srgbClr val="6600CC"/>
                </a:solidFill>
                <a:effectLst>
                  <a:outerShdw blurRad="38100" dist="38100" dir="2700000" algn="tl">
                    <a:srgbClr val="000000">
                      <a:alpha val="43137"/>
                    </a:srgbClr>
                  </a:outerShdw>
                </a:effectLst>
                <a:latin typeface="Cambria" pitchFamily="18" charset="0"/>
              </a:rPr>
              <a:t>Vyšehrad- </a:t>
            </a:r>
            <a:r>
              <a:rPr lang="cs-CZ" sz="1600" dirty="0" err="1" smtClean="0">
                <a:solidFill>
                  <a:srgbClr val="6600CC"/>
                </a:solidFill>
                <a:effectLst>
                  <a:outerShdw blurRad="38100" dist="38100" dir="2700000" algn="tl">
                    <a:srgbClr val="000000">
                      <a:alpha val="43137"/>
                    </a:srgbClr>
                  </a:outerShdw>
                </a:effectLst>
                <a:latin typeface="Cambria" pitchFamily="18" charset="0"/>
                <a:ea typeface="Meiryo UI" pitchFamily="34" charset="-128"/>
                <a:cs typeface="Meiryo UI" pitchFamily="34" charset="-128"/>
              </a:rPr>
              <a:t>Štětí</a:t>
            </a:r>
            <a:r>
              <a:rPr lang="cs-CZ" sz="1600" dirty="0" smtClean="0">
                <a:solidFill>
                  <a:srgbClr val="6600CC"/>
                </a:solidFill>
                <a:effectLst>
                  <a:outerShdw blurRad="38100" dist="38100" dir="2700000" algn="tl">
                    <a:srgbClr val="000000">
                      <a:alpha val="43137"/>
                    </a:srgbClr>
                  </a:outerShdw>
                </a:effectLst>
                <a:latin typeface="Cambria" pitchFamily="18" charset="0"/>
                <a:ea typeface="Meiryo UI" pitchFamily="34" charset="-128"/>
                <a:cs typeface="Meiryo UI" pitchFamily="34" charset="-128"/>
              </a:rPr>
              <a:t>    12</a:t>
            </a:r>
            <a:r>
              <a:rPr lang="cs-CZ" sz="1600" dirty="0" smtClean="0">
                <a:solidFill>
                  <a:srgbClr val="6600CC"/>
                </a:solidFill>
                <a:effectLst>
                  <a:outerShdw blurRad="38100" dist="38100" dir="2700000" algn="tl">
                    <a:srgbClr val="000000">
                      <a:alpha val="43137"/>
                    </a:srgbClr>
                  </a:outerShdw>
                </a:effectLst>
                <a:latin typeface="Cambria" pitchFamily="18" charset="0"/>
              </a:rPr>
              <a:t>:1(4:1))</a:t>
            </a:r>
            <a:endParaRPr lang="cs-CZ" sz="1600" dirty="0">
              <a:solidFill>
                <a:srgbClr val="6600CC"/>
              </a:solidFill>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FF0000"/>
                </a:solidFill>
                <a:latin typeface="Arial" charset="0"/>
                <a:cs typeface="Arial" charset="0"/>
              </a:rPr>
              <a:t>takovýto výsledek letošní divize nezažila, hosté vedli ve 2. minutě 1:0, ale pak to začala být hra kočky s myší, především ve  2.poločase, kdy za 20 minut padlo 6 branek divizní soutěži nesluší</a:t>
            </a:r>
          </a:p>
          <a:p>
            <a:pPr>
              <a:defRPr/>
            </a:pPr>
            <a:r>
              <a:rPr lang="cs-CZ" sz="1600" dirty="0" smtClean="0">
                <a:solidFill>
                  <a:srgbClr val="6600CC"/>
                </a:solidFill>
                <a:effectLst>
                  <a:outerShdw blurRad="38100" dist="38100" dir="2700000" algn="tl">
                    <a:srgbClr val="000000">
                      <a:alpha val="43137"/>
                    </a:srgbClr>
                  </a:outerShdw>
                </a:effectLst>
                <a:latin typeface="Meiryo UI"/>
              </a:rPr>
              <a:t>Motorlet</a:t>
            </a:r>
            <a:r>
              <a:rPr lang="cs-CZ" sz="1600" dirty="0" smtClean="0">
                <a:solidFill>
                  <a:srgbClr val="6600CC"/>
                </a:solidFill>
                <a:effectLst>
                  <a:outerShdw blurRad="38100" dist="38100" dir="2700000" algn="tl">
                    <a:srgbClr val="000000">
                      <a:alpha val="43137"/>
                    </a:srgbClr>
                  </a:outerShdw>
                </a:effectLst>
                <a:latin typeface="Cambria" pitchFamily="18" charset="0"/>
              </a:rPr>
              <a:t>- </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Kladno 2</a:t>
            </a:r>
            <a:r>
              <a:rPr lang="cs-CZ" sz="1600" dirty="0" smtClean="0">
                <a:solidFill>
                  <a:srgbClr val="6600CC"/>
                </a:solidFill>
                <a:effectLst>
                  <a:outerShdw blurRad="38100" dist="38100" dir="2700000" algn="tl">
                    <a:srgbClr val="000000">
                      <a:alpha val="43137"/>
                    </a:srgbClr>
                  </a:outerShdw>
                </a:effectLst>
                <a:latin typeface="Cambria" pitchFamily="18" charset="0"/>
              </a:rPr>
              <a:t>:5(0:4)</a:t>
            </a:r>
          </a:p>
          <a:p>
            <a:pPr>
              <a:defRPr/>
            </a:pPr>
            <a:r>
              <a:rPr lang="cs-CZ" sz="11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Kladno potřebovalo k záchraně vyhrát a </a:t>
            </a:r>
            <a:r>
              <a:rPr lang="cs-CZ" sz="1100" dirty="0" smtClean="0">
                <a:solidFill>
                  <a:srgbClr val="FF0000"/>
                </a:solidFill>
                <a:latin typeface="Arial" pitchFamily="34" charset="0"/>
                <a:cs typeface="Arial" pitchFamily="34" charset="0"/>
              </a:rPr>
              <a:t>také se tak stalo, už v poločase to bylo pro domácí hrozivé, domácí zachraňují B tým a tak to Kladnu usnadnili , ze základu moc hráčů nenastoupilo, </a:t>
            </a:r>
          </a:p>
          <a:p>
            <a:pPr>
              <a:defRPr/>
            </a:pPr>
            <a:r>
              <a:rPr lang="cs-CZ" sz="1600" dirty="0" smtClean="0">
                <a:solidFill>
                  <a:srgbClr val="6600CC"/>
                </a:solidFill>
                <a:effectLst>
                  <a:outerShdw blurRad="38100" dist="38100" dir="2700000" algn="tl">
                    <a:srgbClr val="000000">
                      <a:alpha val="43137"/>
                    </a:srgbClr>
                  </a:outerShdw>
                </a:effectLst>
                <a:latin typeface="Meiryo UI"/>
              </a:rPr>
              <a:t>Český Brod </a:t>
            </a:r>
            <a:r>
              <a:rPr lang="cs-CZ" sz="1600" dirty="0" smtClean="0">
                <a:solidFill>
                  <a:srgbClr val="6600CC"/>
                </a:solidFill>
                <a:effectLst>
                  <a:outerShdw blurRad="38100" dist="38100" dir="2700000" algn="tl">
                    <a:srgbClr val="000000">
                      <a:alpha val="43137"/>
                    </a:srgbClr>
                  </a:outerShdw>
                </a:effectLst>
                <a:latin typeface="Cambria" pitchFamily="18" charset="0"/>
              </a:rPr>
              <a:t>– </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Žatec 6</a:t>
            </a:r>
            <a:r>
              <a:rPr lang="cs-CZ" sz="1600" dirty="0" smtClean="0">
                <a:solidFill>
                  <a:srgbClr val="6600CC"/>
                </a:solidFill>
                <a:effectLst>
                  <a:outerShdw blurRad="38100" dist="38100" dir="2700000" algn="tl">
                    <a:srgbClr val="000000">
                      <a:alpha val="43137"/>
                    </a:srgbClr>
                  </a:outerShdw>
                </a:effectLst>
                <a:latin typeface="Cambria" pitchFamily="18" charset="0"/>
              </a:rPr>
              <a:t>:0(3:0)</a:t>
            </a:r>
            <a:endParaRPr lang="cs-CZ" sz="1600" dirty="0" smtClean="0">
              <a:solidFill>
                <a:srgbClr val="6600CC"/>
              </a:solidFill>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FF0000"/>
                </a:solidFill>
                <a:latin typeface="Arial" charset="0"/>
                <a:cs typeface="Arial" charset="0"/>
              </a:rPr>
              <a:t>zápas o záchranu jsme nezvládli zlobil se trenér hostů </a:t>
            </a:r>
            <a:r>
              <a:rPr lang="cs-CZ" sz="1100" dirty="0" err="1" smtClean="0">
                <a:solidFill>
                  <a:srgbClr val="FF0000"/>
                </a:solidFill>
                <a:latin typeface="Arial" charset="0"/>
                <a:cs typeface="Arial" charset="0"/>
              </a:rPr>
              <a:t>Šidlof</a:t>
            </a:r>
            <a:r>
              <a:rPr lang="cs-CZ" sz="1100" dirty="0" smtClean="0">
                <a:solidFill>
                  <a:srgbClr val="FF0000"/>
                </a:solidFill>
                <a:latin typeface="Arial" charset="0"/>
                <a:cs typeface="Arial" charset="0"/>
              </a:rPr>
              <a:t>, především zkušení hráči mě zklamali,  38 bodů domácích na záchranu stačí</a:t>
            </a:r>
          </a:p>
          <a:p>
            <a:pPr>
              <a:defRPr/>
            </a:pPr>
            <a:r>
              <a:rPr lang="cs-CZ" sz="1600" dirty="0" smtClean="0">
                <a:solidFill>
                  <a:srgbClr val="6600CC"/>
                </a:solidFill>
                <a:effectLst>
                  <a:outerShdw blurRad="38100" dist="38100" dir="2700000" algn="tl">
                    <a:srgbClr val="000000">
                      <a:alpha val="43137"/>
                    </a:srgbClr>
                  </a:outerShdw>
                </a:effectLst>
                <a:latin typeface="Meiryo UI"/>
              </a:rPr>
              <a:t>Úvaly</a:t>
            </a:r>
            <a:r>
              <a:rPr lang="cs-CZ" sz="1600" dirty="0" smtClean="0">
                <a:solidFill>
                  <a:srgbClr val="6600CC"/>
                </a:solidFill>
                <a:effectLst>
                  <a:outerShdw blurRad="38100" dist="38100" dir="2700000" algn="tl">
                    <a:srgbClr val="000000">
                      <a:alpha val="43137"/>
                    </a:srgbClr>
                  </a:outerShdw>
                </a:effectLst>
                <a:latin typeface="Cambria" pitchFamily="18" charset="0"/>
              </a:rPr>
              <a:t>– </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Souš 1</a:t>
            </a:r>
            <a:r>
              <a:rPr lang="cs-CZ" sz="1600" dirty="0" smtClean="0">
                <a:solidFill>
                  <a:srgbClr val="6600CC"/>
                </a:solidFill>
                <a:effectLst>
                  <a:outerShdw blurRad="38100" dist="38100" dir="2700000" algn="tl">
                    <a:srgbClr val="000000">
                      <a:alpha val="43137"/>
                    </a:srgbClr>
                  </a:outerShdw>
                </a:effectLst>
                <a:latin typeface="Cambria" pitchFamily="18" charset="0"/>
              </a:rPr>
              <a:t>:3(0:1</a:t>
            </a:r>
            <a:r>
              <a:rPr lang="cs-CZ" sz="1600" dirty="0" smtClean="0">
                <a:effectLst>
                  <a:outerShdw blurRad="38100" dist="38100" dir="2700000" algn="tl">
                    <a:srgbClr val="000000">
                      <a:alpha val="43137"/>
                    </a:srgbClr>
                  </a:outerShdw>
                </a:effectLst>
                <a:latin typeface="Cambria" pitchFamily="18" charset="0"/>
              </a:rPr>
              <a:t>)</a:t>
            </a:r>
            <a:endParaRPr lang="cs-CZ" sz="1600" dirty="0">
              <a:solidFill>
                <a:srgbClr val="0080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s prohrou asi domácí nepočítali, naopak výhra mohla znamenat záchranu v soutěži, hosté odvedli skvělou práci a zaslouženě vyhráli </a:t>
            </a:r>
          </a:p>
          <a:p>
            <a:pPr>
              <a:defRPr/>
            </a:pPr>
            <a:r>
              <a:rPr lang="cs-CZ" sz="1600" dirty="0" smtClean="0">
                <a:solidFill>
                  <a:srgbClr val="6600CC"/>
                </a:solidFill>
                <a:effectLst>
                  <a:outerShdw blurRad="38100" dist="38100" dir="2700000" algn="tl">
                    <a:srgbClr val="000000">
                      <a:alpha val="43137"/>
                    </a:srgbClr>
                  </a:outerShdw>
                </a:effectLst>
                <a:latin typeface="Meiryo UI"/>
              </a:rPr>
              <a:t>Lovosice </a:t>
            </a:r>
            <a:r>
              <a:rPr lang="cs-CZ" sz="1600" dirty="0" smtClean="0">
                <a:solidFill>
                  <a:srgbClr val="6600CC"/>
                </a:solidFill>
                <a:effectLst>
                  <a:outerShdw blurRad="38100" dist="38100" dir="2700000" algn="tl">
                    <a:srgbClr val="000000">
                      <a:alpha val="43137"/>
                    </a:srgbClr>
                  </a:outerShdw>
                </a:effectLst>
                <a:latin typeface="Cambria" pitchFamily="18" charset="0"/>
              </a:rPr>
              <a:t> –</a:t>
            </a:r>
            <a:r>
              <a:rPr lang="cs-CZ" sz="1600" dirty="0" err="1"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Brozany</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  </a:t>
            </a:r>
            <a:r>
              <a:rPr lang="cs-CZ" sz="1600" dirty="0" smtClean="0">
                <a:solidFill>
                  <a:srgbClr val="6600CC"/>
                </a:solidFill>
                <a:effectLst>
                  <a:outerShdw blurRad="38100" dist="38100" dir="2700000" algn="tl">
                    <a:srgbClr val="000000">
                      <a:alpha val="43137"/>
                    </a:srgbClr>
                  </a:outerShdw>
                </a:effectLst>
                <a:latin typeface="Cambria" pitchFamily="18" charset="0"/>
              </a:rPr>
              <a:t>2:1(2:0)</a:t>
            </a:r>
          </a:p>
          <a:p>
            <a:pPr>
              <a:defRPr/>
            </a:pPr>
            <a:r>
              <a:rPr lang="cs-CZ" sz="1100" dirty="0" smtClean="0">
                <a:solidFill>
                  <a:srgbClr val="FF0000"/>
                </a:solidFill>
                <a:latin typeface="Arial" charset="0"/>
                <a:cs typeface="Arial" charset="0"/>
              </a:rPr>
              <a:t>domácím šlo o všechno, doplněni jako farma Ústím, v první poločase Lovosice kopaly 2 penalty, hosté kosmeticky upravili na 2:1 také z penalty 1 minutu před koncem</a:t>
            </a:r>
          </a:p>
          <a:p>
            <a:pPr>
              <a:defRPr/>
            </a:pPr>
            <a:r>
              <a:rPr lang="cs-CZ" sz="1600" dirty="0" err="1" smtClean="0">
                <a:solidFill>
                  <a:srgbClr val="6600CC"/>
                </a:solidFill>
                <a:effectLst>
                  <a:outerShdw blurRad="38100" dist="38100" dir="2700000" algn="tl">
                    <a:srgbClr val="000000">
                      <a:alpha val="43137"/>
                    </a:srgbClr>
                  </a:outerShdw>
                </a:effectLst>
                <a:latin typeface="Meiryo UI"/>
              </a:rPr>
              <a:t>LoKo</a:t>
            </a:r>
            <a:r>
              <a:rPr lang="cs-CZ" sz="1600" dirty="0" smtClean="0">
                <a:solidFill>
                  <a:srgbClr val="6600CC"/>
                </a:solidFill>
                <a:effectLst>
                  <a:outerShdw blurRad="38100" dist="38100" dir="2700000" algn="tl">
                    <a:srgbClr val="000000">
                      <a:alpha val="43137"/>
                    </a:srgbClr>
                  </a:outerShdw>
                </a:effectLst>
                <a:latin typeface="Meiryo UI"/>
              </a:rPr>
              <a:t> Chomutov </a:t>
            </a:r>
            <a:r>
              <a:rPr lang="cs-CZ" sz="1600" dirty="0" smtClean="0">
                <a:solidFill>
                  <a:srgbClr val="6600CC"/>
                </a:solidFill>
                <a:effectLst>
                  <a:outerShdw blurRad="38100" dist="38100" dir="2700000" algn="tl">
                    <a:srgbClr val="000000">
                      <a:alpha val="43137"/>
                    </a:srgbClr>
                  </a:outerShdw>
                </a:effectLst>
                <a:latin typeface="Cambria" pitchFamily="18" charset="0"/>
              </a:rPr>
              <a:t>–</a:t>
            </a:r>
            <a:r>
              <a:rPr lang="cs-CZ" sz="1600" dirty="0" smtClean="0">
                <a:solidFill>
                  <a:srgbClr val="6600CC"/>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Neratovice 4</a:t>
            </a:r>
            <a:r>
              <a:rPr lang="cs-CZ" sz="1600" dirty="0" smtClean="0">
                <a:solidFill>
                  <a:srgbClr val="6600CC"/>
                </a:solidFill>
                <a:effectLst>
                  <a:outerShdw blurRad="38100" dist="38100" dir="2700000" algn="tl">
                    <a:srgbClr val="000000">
                      <a:alpha val="43137"/>
                    </a:srgbClr>
                  </a:outerShdw>
                </a:effectLst>
                <a:latin typeface="Cambria" pitchFamily="18" charset="0"/>
              </a:rPr>
              <a:t>:1(1:1)</a:t>
            </a:r>
          </a:p>
          <a:p>
            <a:pPr>
              <a:defRPr/>
            </a:pPr>
            <a:r>
              <a:rPr lang="cs-CZ" sz="1100" dirty="0" smtClean="0">
                <a:solidFill>
                  <a:srgbClr val="FF0000"/>
                </a:solidFill>
                <a:latin typeface="Arial" charset="0"/>
                <a:cs typeface="Arial" charset="0"/>
              </a:rPr>
              <a:t>tvrdě hrající hosté vedli 1:0 z penalty, domácí se probrali po změně stran a udělali důležitý krok k záchraně , ale  ještě je třeba jeden a to podobě minimálně bodu v posledním kole na </a:t>
            </a:r>
            <a:r>
              <a:rPr lang="cs-CZ" sz="1100" dirty="0" err="1" smtClean="0">
                <a:solidFill>
                  <a:srgbClr val="FF0000"/>
                </a:solidFill>
                <a:latin typeface="Arial" charset="0"/>
                <a:cs typeface="Arial" charset="0"/>
              </a:rPr>
              <a:t>Aritmě</a:t>
            </a:r>
            <a:endParaRPr lang="cs-CZ" sz="1100" dirty="0" smtClean="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246956" y="163116"/>
            <a:ext cx="4392488" cy="1077218"/>
          </a:xfrm>
          <a:prstGeom prst="rect">
            <a:avLst/>
          </a:prstGeom>
          <a:blipFill>
            <a:blip r:embed="rId3" cstate="print"/>
            <a:stretch>
              <a:fillRect/>
            </a:stretch>
          </a:blipFill>
          <a:scene3d>
            <a:camera prst="orthographicFront"/>
            <a:lightRig rig="threePt" dir="t"/>
          </a:scene3d>
          <a:sp3d extrusionH="76200" contourW="12700">
            <a:extrusionClr>
              <a:schemeClr val="bg1"/>
            </a:extrusionClr>
            <a:contourClr>
              <a:schemeClr val="tx1"/>
            </a:contourClr>
          </a:sp3d>
        </p:spPr>
        <p:txBody>
          <a:bodyPr wrap="square" rtlCol="0">
            <a:spAutoFit/>
          </a:bodyPr>
          <a:lstStyle/>
          <a:p>
            <a:pPr algn="ctr"/>
            <a:r>
              <a:rPr lang="cs-CZ" sz="2000" dirty="0" smtClean="0">
                <a:latin typeface="Leelawadee" pitchFamily="34" charset="-34"/>
                <a:ea typeface="Dotum" pitchFamily="34" charset="-127"/>
                <a:cs typeface="Leelawadee" pitchFamily="34" charset="-34"/>
              </a:rPr>
              <a:t>Šancí jsme měli hodně ,ale žádná v síti neskončila</a:t>
            </a:r>
            <a:r>
              <a:rPr lang="cs-CZ" sz="2400" dirty="0" smtClean="0">
                <a:latin typeface="Californian FB" pitchFamily="18" charset="0"/>
                <a:ea typeface="Dotum" pitchFamily="34" charset="-127"/>
              </a:rPr>
              <a:t>.  </a:t>
            </a:r>
            <a:r>
              <a:rPr lang="cs-CZ" sz="2000" dirty="0" smtClean="0">
                <a:latin typeface="Leelawadee" pitchFamily="34" charset="-34"/>
                <a:ea typeface="Dotum" pitchFamily="34" charset="-127"/>
                <a:cs typeface="Leelawadee" pitchFamily="34" charset="-34"/>
              </a:rPr>
              <a:t>Soupeř toho náležitě využil</a:t>
            </a:r>
            <a:endParaRPr lang="cs-CZ" sz="2400" dirty="0" smtClean="0">
              <a:latin typeface="Leelawadee" pitchFamily="34" charset="-34"/>
              <a:ea typeface="Dotum" pitchFamily="34" charset="-127"/>
              <a:cs typeface="Leelawadee" pitchFamily="34" charset="-34"/>
            </a:endParaRPr>
          </a:p>
        </p:txBody>
      </p:sp>
      <p:sp>
        <p:nvSpPr>
          <p:cNvPr id="10" name="TextovéPole 9"/>
          <p:cNvSpPr txBox="1"/>
          <p:nvPr/>
        </p:nvSpPr>
        <p:spPr>
          <a:xfrm>
            <a:off x="349896" y="1387252"/>
            <a:ext cx="4289548" cy="707886"/>
          </a:xfrm>
          <a:prstGeom prst="rect">
            <a:avLst/>
          </a:prstGeom>
          <a:noFill/>
          <a:ln w="15875">
            <a:solidFill>
              <a:schemeClr val="accent6">
                <a:lumMod val="50000"/>
              </a:schemeClr>
            </a:solidFill>
          </a:ln>
          <a:scene3d>
            <a:camera prst="orthographicFront">
              <a:rot lat="0" lon="0" rev="0"/>
            </a:camera>
            <a:lightRig rig="threePt" dir="t"/>
          </a:scene3d>
          <a:sp3d>
            <a:bevelT prst="relaxedInset"/>
          </a:sp3d>
        </p:spPr>
        <p:txBody>
          <a:bodyPr wrap="square" rtlCol="0">
            <a:spAutoFit/>
            <a:sp3d extrusionH="57150">
              <a:bevelT w="69850" h="38100" prst="cross"/>
            </a:sp3d>
          </a:bodyPr>
          <a:lstStyle/>
          <a:p>
            <a:pPr algn="ctr"/>
            <a:r>
              <a:rPr lang="cs-CZ" sz="2000" u="sng" dirty="0" smtClean="0">
                <a:blipFill>
                  <a:blip r:embed="rId4"/>
                  <a:tile tx="0" ty="0" sx="100000" sy="100000" flip="none" algn="tl"/>
                </a:blipFill>
              </a:rPr>
              <a:t>SK </a:t>
            </a:r>
            <a:r>
              <a:rPr lang="cs-CZ" sz="2000" u="sng" dirty="0" err="1" smtClean="0">
                <a:blipFill>
                  <a:blip r:embed="rId4"/>
                  <a:tile tx="0" ty="0" sx="100000" sy="100000" flip="none" algn="tl"/>
                </a:blipFill>
              </a:rPr>
              <a:t>Štětí</a:t>
            </a:r>
            <a:r>
              <a:rPr lang="cs-CZ" sz="2000" u="sng" dirty="0" smtClean="0">
                <a:blipFill>
                  <a:blip r:embed="rId4"/>
                  <a:tile tx="0" ty="0" sx="100000" sy="100000" flip="none" algn="tl"/>
                </a:blipFill>
              </a:rPr>
              <a:t> - Motorlet Praha</a:t>
            </a:r>
            <a:br>
              <a:rPr lang="cs-CZ" sz="2000" u="sng" dirty="0" smtClean="0">
                <a:blipFill>
                  <a:blip r:embed="rId4"/>
                  <a:tile tx="0" ty="0" sx="100000" sy="100000" flip="none" algn="tl"/>
                </a:blipFill>
              </a:rPr>
            </a:br>
            <a:r>
              <a:rPr lang="cs-CZ" sz="2000" u="sng" dirty="0" smtClean="0">
                <a:blipFill>
                  <a:blip r:embed="rId4"/>
                  <a:tile tx="0" ty="0" sx="100000" sy="100000" flip="none" algn="tl"/>
                </a:blipFill>
              </a:rPr>
              <a:t>0:4(0:2) 31.5.2015 28.kolo</a:t>
            </a:r>
            <a:endParaRPr lang="cs-CZ" sz="2000" dirty="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blipFill>
                <a:blip r:embed="rId4"/>
                <a:tile tx="0" ty="0" sx="100000" sy="100000" flip="none" algn="tl"/>
              </a:blipFill>
            </a:endParaRPr>
          </a:p>
        </p:txBody>
      </p:sp>
      <p:sp>
        <p:nvSpPr>
          <p:cNvPr id="11" name="TextovéPole 10"/>
          <p:cNvSpPr txBox="1"/>
          <p:nvPr/>
        </p:nvSpPr>
        <p:spPr>
          <a:xfrm>
            <a:off x="246956" y="2222242"/>
            <a:ext cx="4464496" cy="5016758"/>
          </a:xfrm>
          <a:prstGeom prst="rect">
            <a:avLst/>
          </a:prstGeom>
          <a:noFill/>
        </p:spPr>
        <p:txBody>
          <a:bodyPr wrap="square" rtlCol="0">
            <a:spAutoFit/>
          </a:bodyPr>
          <a:lstStyle/>
          <a:p>
            <a:r>
              <a:rPr lang="cs-CZ" sz="1000" b="0" dirty="0" smtClean="0">
                <a:latin typeface="Arial" pitchFamily="34" charset="0"/>
                <a:cs typeface="Arial" pitchFamily="34" charset="0"/>
              </a:rPr>
              <a:t>Pohodovou atmosféru slibovalo utkání mužstev z opačných pólů tabulky. S pozicí prvního sestupujícího jsme se už pomalu smířili a 4. místo našemu soupeři z Prahy už také nedává naději dostat se na postupové postavení, kde si to rozdává Vyšehrad s </a:t>
            </a:r>
            <a:r>
              <a:rPr lang="cs-CZ" sz="1000" b="0" dirty="0" err="1" smtClean="0">
                <a:latin typeface="Arial" pitchFamily="34" charset="0"/>
                <a:cs typeface="Arial" pitchFamily="34" charset="0"/>
              </a:rPr>
              <a:t>Louňovicemi</a:t>
            </a:r>
            <a:r>
              <a:rPr lang="cs-CZ" sz="1000" b="0" dirty="0" smtClean="0">
                <a:latin typeface="Arial" pitchFamily="34" charset="0"/>
                <a:cs typeface="Arial" pitchFamily="34" charset="0"/>
              </a:rPr>
              <a:t>. Šancí si také v úvodu připravily oba kolektivy hodně. </a:t>
            </a:r>
            <a:r>
              <a:rPr lang="cs-CZ" sz="1000" b="0" dirty="0" err="1" smtClean="0">
                <a:latin typeface="Arial" pitchFamily="34" charset="0"/>
                <a:cs typeface="Arial" pitchFamily="34" charset="0"/>
              </a:rPr>
              <a:t>Malák</a:t>
            </a:r>
            <a:r>
              <a:rPr lang="cs-CZ" sz="1000" b="0" dirty="0" smtClean="0">
                <a:latin typeface="Arial" pitchFamily="34" charset="0"/>
                <a:cs typeface="Arial" pitchFamily="34" charset="0"/>
              </a:rPr>
              <a:t> vystřelil na branku Motorletu hodně nepřesně. Na opačné straně hřiště podobně se svou šancí naložil Březina. Krásného přenesení míče od </a:t>
            </a:r>
            <a:r>
              <a:rPr lang="cs-CZ" sz="1000" b="0" dirty="0" err="1" smtClean="0">
                <a:latin typeface="Arial" pitchFamily="34" charset="0"/>
                <a:cs typeface="Arial" pitchFamily="34" charset="0"/>
              </a:rPr>
              <a:t>Maláka</a:t>
            </a:r>
            <a:r>
              <a:rPr lang="cs-CZ" sz="1000" b="0" dirty="0" smtClean="0">
                <a:latin typeface="Arial" pitchFamily="34" charset="0"/>
                <a:cs typeface="Arial" pitchFamily="34" charset="0"/>
              </a:rPr>
              <a:t> na Stejskala jsme byli svědky ve 12. minutě. Střela z příliš velkého úhlu ale nesedla na kopačku nejlépe. Zbytečnou ztrátu míče si domácí diváci protrpěli po čtvrthodince hry a uklidnil je až první vážný zákrok </a:t>
            </a:r>
            <a:r>
              <a:rPr lang="cs-CZ" sz="1000" b="0" dirty="0" err="1" smtClean="0">
                <a:latin typeface="Arial" pitchFamily="34" charset="0"/>
                <a:cs typeface="Arial" pitchFamily="34" charset="0"/>
              </a:rPr>
              <a:t>Darka</a:t>
            </a:r>
            <a:r>
              <a:rPr lang="cs-CZ" sz="1000" b="0" dirty="0" smtClean="0">
                <a:latin typeface="Arial" pitchFamily="34" charset="0"/>
                <a:cs typeface="Arial" pitchFamily="34" charset="0"/>
              </a:rPr>
              <a:t> Doležala v naší brance, který na jaře dostal první příležitost mezi 3 tyčemi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Kdo nevystřelí, nedá gól, si řekl Stejskal a brankář hostů Frank už jenom čekal, kde jeho navštívenka skončí. Bylo to vedle. Šance se střídaly na obou stranách a hned při následujícím útoku se opět vytáhl brankář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a vyrazil míč na roh. Mírná územní převaha se postupně dostala na naše kopačky a vypadalo to že by jsme mohli slavit nějakou tu branku. Ve výborné pozici se zjevil Tichý, ale při rozhodující kličce mu míč sklouzl z nohy. Ve 25. minutě nevěděl co s míčem Kala a tak vystřelil. Brankář měl co dělat, aby vyrazil míč před sebe. Pak se přes Mencla dostal útočník hostů, ale ten tak dlouho váhal se zakončením, až se ukopl a bylo po šanci. Minuty prvního poločasu se začaly pomalu naplňovat. Vybojovali jsme si spoustu rohů, ale ve výsledku jsme brankáře až tak moc neprověřili. Pak Kala nabídl gól Tichému, ale místo střely následovala spousta přihrávek, která k ničemu nevedla. Mrzelo to o to více, protože z okamžitého protiútoku, který hraničil s postavením mimo hru, jsme ve 39. minutě inkasovali od </a:t>
            </a:r>
            <a:r>
              <a:rPr lang="cs-CZ" sz="1000" b="0" dirty="0" err="1" smtClean="0">
                <a:latin typeface="Arial" pitchFamily="34" charset="0"/>
                <a:cs typeface="Arial" pitchFamily="34" charset="0"/>
              </a:rPr>
              <a:t>Pyšeka</a:t>
            </a:r>
            <a:r>
              <a:rPr lang="cs-CZ" sz="1000" b="0" dirty="0" smtClean="0">
                <a:latin typeface="Arial" pitchFamily="34" charset="0"/>
                <a:cs typeface="Arial" pitchFamily="34" charset="0"/>
              </a:rPr>
              <a:t>. Ještě krutější to bylo pro náš kolektiv o 2 minuty později, kdy jsme po rohu nepokryli </a:t>
            </a:r>
            <a:r>
              <a:rPr lang="cs-CZ" sz="1000" b="0" dirty="0" err="1" smtClean="0">
                <a:latin typeface="Arial" pitchFamily="34" charset="0"/>
                <a:cs typeface="Arial" pitchFamily="34" charset="0"/>
              </a:rPr>
              <a:t>Podvína</a:t>
            </a:r>
            <a:r>
              <a:rPr lang="cs-CZ" sz="1000" b="0" dirty="0" smtClean="0">
                <a:latin typeface="Arial" pitchFamily="34" charset="0"/>
                <a:cs typeface="Arial" pitchFamily="34" charset="0"/>
              </a:rPr>
              <a:t> a ten báječnou hlavičkou zvýšil už na 2:0. I v tomto případě se naši hráči rozčilovali, že rohu předcházelo postavení mimo hru. Kontroloval to však asistent rozhodčího Pavel Krupka a ten je z Litoměřického okresu a tak by našemu mužstvu určitě neublížil. Poločasová dvoubranková ztráta nemusí ve fotbale znamenat nepřekonatelnou překážku. Hosté však brzo po změně stran rozhodli definitivně. </a:t>
            </a:r>
            <a:r>
              <a:rPr lang="cs-CZ" sz="1000" b="0" dirty="0" err="1" smtClean="0">
                <a:latin typeface="Arial" pitchFamily="34" charset="0"/>
                <a:cs typeface="Arial" pitchFamily="34" charset="0"/>
              </a:rPr>
              <a:t>Ransdorfa</a:t>
            </a:r>
            <a:r>
              <a:rPr lang="cs-CZ" sz="1000" b="0" dirty="0" smtClean="0">
                <a:latin typeface="Arial" pitchFamily="34" charset="0"/>
                <a:cs typeface="Arial" pitchFamily="34" charset="0"/>
              </a:rPr>
              <a:t> vykoupal Tvrdý a zvyšoval už na 3:0. </a:t>
            </a:r>
            <a:endParaRPr lang="cs-CZ" sz="1000" dirty="0">
              <a:latin typeface="Arial" pitchFamily="34" charset="0"/>
              <a:cs typeface="Arial" pitchFamily="34" charset="0"/>
            </a:endParaRPr>
          </a:p>
        </p:txBody>
      </p:sp>
      <p:cxnSp>
        <p:nvCxnSpPr>
          <p:cNvPr id="12" name="Přímá spojovací šipka 11"/>
          <p:cNvCxnSpPr/>
          <p:nvPr/>
        </p:nvCxnSpPr>
        <p:spPr bwMode="auto">
          <a:xfrm>
            <a:off x="3703340" y="7166992"/>
            <a:ext cx="390972" cy="0"/>
          </a:xfrm>
          <a:prstGeom prst="straightConnector1">
            <a:avLst/>
          </a:prstGeom>
          <a:noFill/>
          <a:ln w="15875"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20" name="Tabulka 19"/>
          <p:cNvGraphicFramePr>
            <a:graphicFrameLocks noGrp="1"/>
          </p:cNvGraphicFramePr>
          <p:nvPr/>
        </p:nvGraphicFramePr>
        <p:xfrm>
          <a:off x="5503539" y="2323356"/>
          <a:ext cx="4464496" cy="4576604"/>
        </p:xfrm>
        <a:graphic>
          <a:graphicData uri="http://schemas.openxmlformats.org/drawingml/2006/table">
            <a:tbl>
              <a:tblPr/>
              <a:tblGrid>
                <a:gridCol w="487466">
                  <a:extLst>
                    <a:ext uri="{9D8B030D-6E8A-4147-A177-3AD203B41FA5}">
                      <a16:colId xmlns:a16="http://schemas.microsoft.com/office/drawing/2014/main" val="20000"/>
                    </a:ext>
                  </a:extLst>
                </a:gridCol>
                <a:gridCol w="658443">
                  <a:extLst>
                    <a:ext uri="{9D8B030D-6E8A-4147-A177-3AD203B41FA5}">
                      <a16:colId xmlns:a16="http://schemas.microsoft.com/office/drawing/2014/main" val="20001"/>
                    </a:ext>
                  </a:extLst>
                </a:gridCol>
                <a:gridCol w="363781">
                  <a:extLst>
                    <a:ext uri="{9D8B030D-6E8A-4147-A177-3AD203B41FA5}">
                      <a16:colId xmlns:a16="http://schemas.microsoft.com/office/drawing/2014/main" val="20002"/>
                    </a:ext>
                  </a:extLst>
                </a:gridCol>
                <a:gridCol w="280110">
                  <a:extLst>
                    <a:ext uri="{9D8B030D-6E8A-4147-A177-3AD203B41FA5}">
                      <a16:colId xmlns:a16="http://schemas.microsoft.com/office/drawing/2014/main" val="20003"/>
                    </a:ext>
                  </a:extLst>
                </a:gridCol>
                <a:gridCol w="930752">
                  <a:extLst>
                    <a:ext uri="{9D8B030D-6E8A-4147-A177-3AD203B41FA5}">
                      <a16:colId xmlns:a16="http://schemas.microsoft.com/office/drawing/2014/main" val="20004"/>
                    </a:ext>
                  </a:extLst>
                </a:gridCol>
                <a:gridCol w="375792">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tblGrid>
              <a:tr h="351609">
                <a:tc gridSpan="8">
                  <a:txBody>
                    <a:bodyPr/>
                    <a:lstStyle/>
                    <a:p>
                      <a:pPr algn="ctr" fontAlgn="ctr"/>
                      <a:r>
                        <a:rPr lang="cs-CZ" sz="1800" b="1" i="0" u="none" strike="noStrike" dirty="0">
                          <a:latin typeface="Century Gothic"/>
                        </a:rPr>
                        <a:t>Dorost </a:t>
                      </a:r>
                      <a:r>
                        <a:rPr lang="cs-CZ" sz="1800" b="1" i="0" u="none" strike="noStrike" dirty="0" smtClean="0">
                          <a:latin typeface="Century Gothic"/>
                        </a:rPr>
                        <a:t> </a:t>
                      </a:r>
                      <a:r>
                        <a:rPr lang="cs-CZ" sz="1800" b="1" i="0" u="none" strike="noStrike" dirty="0">
                          <a:latin typeface="Century Gothic"/>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07880">
                <a:tc>
                  <a:txBody>
                    <a:bodyPr/>
                    <a:lstStyle/>
                    <a:p>
                      <a:pPr algn="ctr" fontAlgn="ctr"/>
                      <a:r>
                        <a:rPr lang="cs-CZ" sz="1100" b="1" i="0" u="none" strike="noStrike">
                          <a:latin typeface="Century Gothic"/>
                        </a:rPr>
                        <a:t>Den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Datum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Čas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Kde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Soupeř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kolo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smtClean="0">
                          <a:latin typeface="Century Gothic"/>
                        </a:rPr>
                        <a:t>Jaro</a:t>
                      </a:r>
                      <a:endParaRPr lang="cs-CZ" sz="1000" b="1"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smtClean="0">
                          <a:latin typeface="Century Gothic"/>
                        </a:rPr>
                        <a:t>podzim</a:t>
                      </a:r>
                      <a:endParaRPr lang="cs-CZ" sz="1100" b="1"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326215">
                <a:tc>
                  <a:txBody>
                    <a:bodyPr/>
                    <a:lstStyle/>
                    <a:p>
                      <a:pPr algn="ctr" fontAlgn="ctr"/>
                      <a:r>
                        <a:rPr lang="cs-CZ" sz="1000" b="1" i="0" u="none" strike="noStrike" dirty="0">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22.3.2014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SK </a:t>
                      </a:r>
                      <a:r>
                        <a:rPr lang="cs-CZ" sz="1100" b="1" i="0" u="none" strike="noStrike" dirty="0" err="1">
                          <a:solidFill>
                            <a:schemeClr val="tx1"/>
                          </a:solidFill>
                          <a:latin typeface="Arial"/>
                        </a:rPr>
                        <a:t>Velemín</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326215">
                <a:tc>
                  <a:txBody>
                    <a:bodyPr/>
                    <a:lstStyle/>
                    <a:p>
                      <a:pPr algn="ctr" fontAlgn="ctr"/>
                      <a:r>
                        <a:rPr lang="cs-CZ" sz="1000" b="1" i="0" u="none" strike="noStrike" dirty="0">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29.3.2014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chemeClr val="tx1"/>
                          </a:solidFill>
                          <a:latin typeface="Arial"/>
                        </a:rPr>
                        <a:t>Dubí</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326215">
                <a:tc>
                  <a:txBody>
                    <a:bodyPr/>
                    <a:lstStyle/>
                    <a:p>
                      <a:pPr algn="ctr" fontAlgn="ctr"/>
                      <a:r>
                        <a:rPr lang="cs-CZ" sz="1000" b="1" i="0" u="none" strike="noStrike" dirty="0">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chemeClr val="tx1"/>
                          </a:solidFill>
                          <a:latin typeface="Arial"/>
                        </a:rPr>
                        <a:t>5.4.2014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volno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390590">
                <a:tc>
                  <a:txBody>
                    <a:bodyPr/>
                    <a:lstStyle/>
                    <a:p>
                      <a:pPr algn="ctr" fontAlgn="ctr"/>
                      <a:r>
                        <a:rPr lang="cs-CZ" sz="10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12.4.2014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Sokol </a:t>
                      </a:r>
                      <a:r>
                        <a:rPr lang="cs-CZ" sz="1100" b="1" i="0" u="none" strike="noStrike" dirty="0" err="1">
                          <a:solidFill>
                            <a:schemeClr val="tx1"/>
                          </a:solidFill>
                          <a:latin typeface="Arial"/>
                        </a:rPr>
                        <a:t>Pokratice</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326215">
                <a:tc>
                  <a:txBody>
                    <a:bodyPr/>
                    <a:lstStyle/>
                    <a:p>
                      <a:pPr algn="ctr" fontAlgn="ctr"/>
                      <a:r>
                        <a:rPr lang="cs-CZ" sz="10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19.4.2014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chemeClr val="tx1"/>
                          </a:solidFill>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smtClean="0">
                          <a:solidFill>
                            <a:schemeClr val="tx1"/>
                          </a:solidFill>
                          <a:latin typeface="Arial"/>
                        </a:rPr>
                        <a:t>Lovosice</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326215">
                <a:tc>
                  <a:txBody>
                    <a:bodyPr/>
                    <a:lstStyle/>
                    <a:p>
                      <a:pPr algn="ctr" fontAlgn="ctr"/>
                      <a:r>
                        <a:rPr lang="cs-CZ" sz="10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26.4.2014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chemeClr val="tx1"/>
                          </a:solidFill>
                          <a:latin typeface="Arial"/>
                        </a:rPr>
                        <a:t> </a:t>
                      </a:r>
                      <a:r>
                        <a:rPr lang="cs-CZ" sz="1100" b="1" i="0" u="none" strike="noStrike" dirty="0" err="1">
                          <a:solidFill>
                            <a:schemeClr val="tx1"/>
                          </a:solidFill>
                          <a:latin typeface="Arial"/>
                        </a:rPr>
                        <a:t>Brozany</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326215">
                <a:tc>
                  <a:txBody>
                    <a:bodyPr/>
                    <a:lstStyle/>
                    <a:p>
                      <a:pPr algn="ctr" fontAlgn="ctr"/>
                      <a:r>
                        <a:rPr lang="cs-CZ" sz="10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chemeClr val="tx1"/>
                          </a:solidFill>
                          <a:latin typeface="Arial"/>
                        </a:rPr>
                        <a:t>13:30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err="1" smtClean="0">
                          <a:solidFill>
                            <a:schemeClr val="tx1"/>
                          </a:solidFill>
                          <a:latin typeface="Arial"/>
                        </a:rPr>
                        <a:t>Proboštov</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390590">
                <a:tc>
                  <a:txBody>
                    <a:bodyPr/>
                    <a:lstStyle/>
                    <a:p>
                      <a:pPr algn="ctr" fontAlgn="ctr"/>
                      <a:r>
                        <a:rPr lang="cs-CZ" sz="10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10.5.2014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FK Libochovice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r h="326215">
                <a:tc>
                  <a:txBody>
                    <a:bodyPr/>
                    <a:lstStyle/>
                    <a:p>
                      <a:pPr algn="ctr" fontAlgn="ctr"/>
                      <a:r>
                        <a:rPr lang="cs-CZ" sz="10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18.5.2014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chemeClr val="tx1"/>
                          </a:solidFill>
                          <a:latin typeface="Arial"/>
                        </a:rPr>
                        <a:t>10:30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smtClean="0">
                          <a:solidFill>
                            <a:schemeClr val="tx1"/>
                          </a:solidFill>
                          <a:latin typeface="Arial"/>
                        </a:rPr>
                        <a:t>Osek</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0"/>
                  </a:ext>
                </a:extLst>
              </a:tr>
              <a:tr h="326215">
                <a:tc>
                  <a:txBody>
                    <a:bodyPr/>
                    <a:lstStyle/>
                    <a:p>
                      <a:pPr algn="ctr" fontAlgn="ctr"/>
                      <a:r>
                        <a:rPr lang="cs-CZ" sz="10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chemeClr val="tx1"/>
                          </a:solidFill>
                          <a:latin typeface="Arial"/>
                        </a:rPr>
                        <a:t>24.5.2014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err="1" smtClean="0">
                          <a:solidFill>
                            <a:schemeClr val="tx1"/>
                          </a:solidFill>
                          <a:latin typeface="Arial"/>
                        </a:rPr>
                        <a:t>Trnovany</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r h="326215">
                <a:tc>
                  <a:txBody>
                    <a:bodyPr/>
                    <a:lstStyle/>
                    <a:p>
                      <a:pPr algn="ctr" fontAlgn="ctr"/>
                      <a:r>
                        <a:rPr lang="cs-CZ" sz="10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1.6.2014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chemeClr val="tx1"/>
                          </a:solidFill>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err="1" smtClean="0">
                          <a:solidFill>
                            <a:schemeClr val="tx1"/>
                          </a:solidFill>
                          <a:latin typeface="Arial"/>
                        </a:rPr>
                        <a:t>Lukavec</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 </a:t>
                      </a:r>
                      <a:r>
                        <a:rPr lang="cs-CZ" sz="1100" b="1" i="0" u="none" strike="noStrike" dirty="0" smtClean="0">
                          <a:solidFill>
                            <a:schemeClr val="tx1"/>
                          </a:solidFill>
                          <a:latin typeface="Arial"/>
                        </a:rPr>
                        <a:t>1:0</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bl>
          </a:graphicData>
        </a:graphic>
      </p:graphicFrame>
      <p:sp>
        <p:nvSpPr>
          <p:cNvPr id="21" name="TextovéPole 20"/>
          <p:cNvSpPr txBox="1"/>
          <p:nvPr/>
        </p:nvSpPr>
        <p:spPr>
          <a:xfrm>
            <a:off x="5431532" y="235124"/>
            <a:ext cx="4639444" cy="1692771"/>
          </a:xfrm>
          <a:prstGeom prst="rect">
            <a:avLst/>
          </a:prstGeom>
          <a:solidFill>
            <a:srgbClr val="66FFFF"/>
          </a:solidFill>
        </p:spPr>
        <p:txBody>
          <a:bodyPr wrap="square" rtlCol="0">
            <a:spAutoFit/>
          </a:bodyPr>
          <a:lstStyle/>
          <a:p>
            <a:pPr algn="ctr"/>
            <a:r>
              <a:rPr lang="cs-CZ" sz="2600" dirty="0" smtClean="0">
                <a:solidFill>
                  <a:srgbClr val="006600"/>
                </a:solidFill>
                <a:effectLst>
                  <a:outerShdw blurRad="38100" dist="38100" dir="2700000" algn="tl">
                    <a:srgbClr val="000000">
                      <a:alpha val="43137"/>
                    </a:srgbClr>
                  </a:outerShdw>
                </a:effectLst>
                <a:latin typeface="Bookman Old Style" pitchFamily="18" charset="0"/>
              </a:rPr>
              <a:t>Dorostenci na jaře vyhráli 5x, na podzim 4x. Za celý rok se nepotkali ani jednou s remízou</a:t>
            </a:r>
            <a:endParaRPr lang="cs-CZ" sz="2600" dirty="0">
              <a:solidFill>
                <a:srgbClr val="006600"/>
              </a:solidFill>
              <a:effectLst>
                <a:outerShdw blurRad="38100" dist="38100" dir="2700000" algn="tl">
                  <a:srgbClr val="000000">
                    <a:alpha val="43137"/>
                  </a:srgbClr>
                </a:outerShdw>
              </a:effectLst>
              <a:latin typeface="Bookman Old Style" pitchFamily="18" charset="0"/>
            </a:endParaRPr>
          </a:p>
        </p:txBody>
      </p:sp>
      <p:pic>
        <p:nvPicPr>
          <p:cNvPr id="8194" name="Picture 5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Rectangle 1"/>
          <p:cNvSpPr>
            <a:spLocks noChangeArrowheads="1"/>
          </p:cNvSpPr>
          <p:nvPr/>
        </p:nvSpPr>
        <p:spPr bwMode="auto">
          <a:xfrm>
            <a:off x="5503540" y="646847"/>
            <a:ext cx="45365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b="0" dirty="0" smtClean="0">
                <a:latin typeface="Arial" pitchFamily="34" charset="0"/>
                <a:cs typeface="Arial" pitchFamily="34" charset="0"/>
              </a:rPr>
              <a:t>Snažili jsme se aspoň vstřelit branku, ale to byla voda na mlýn mladíků v sestavě našeho soupeře, kteří se dostávali lehce do zakončení. Několikrát nás podržel v brance Doležal, který za svůj dnešní výkon zaslouží pochvalu. Přesto v 74. minutě inkasoval počtvrté. Předcházelo přečíslení naší obrany a do prázdné branky už jenom zasunul míč Novotný. Začala se rýsovat vysoká porážka našeho mužstva. Ještě štěstí, že při jednom z následujících útoků na naši branku skončil míč jen těsně vedle. Zápas už se jenom dohrával a všechna naše snaha končila slabou střelou nebo nepřesnou přihrávkou. Vysoká porážka, která je podle průběhu až příliš krutá. Rozhodovalo se v závěru prvního poločasu, kdy jsme 2x inkasovali. Kompletnost nebo spíše nekompletnost naší sestavy, k tomu ještě nepříznivé postavení v tabulce, které k dobré pohodě také nepřidá, a pak jsou z toho takovéto nepříznivé výsledky. Kluky i tak chválíme a popřejme jim, aby se v posledních 2 kolech pokusili aspoň trochu promluvit do pořadí na prvních 2 místech, protože je čeká Vyšehrad a v posledním kole doma </a:t>
            </a:r>
            <a:r>
              <a:rPr lang="cs-CZ" b="0" dirty="0" err="1" smtClean="0">
                <a:latin typeface="Arial" pitchFamily="34" charset="0"/>
                <a:cs typeface="Arial" pitchFamily="34" charset="0"/>
              </a:rPr>
              <a:t>Louňovice</a:t>
            </a:r>
            <a:r>
              <a:rPr lang="cs-CZ" b="0" dirty="0" smtClean="0">
                <a:latin typeface="Arial" pitchFamily="34" charset="0"/>
                <a:cs typeface="Arial" pitchFamily="34" charset="0"/>
              </a:rPr>
              <a:t>, teda 2 mužstva, mezi kterými se o postupu do ČFL rozhodne.</a:t>
            </a:r>
            <a:br>
              <a:rPr lang="cs-CZ" b="0" dirty="0" smtClean="0">
                <a:latin typeface="Arial" pitchFamily="34" charset="0"/>
                <a:cs typeface="Arial" pitchFamily="34" charset="0"/>
              </a:rPr>
            </a:br>
            <a:r>
              <a:rPr lang="cs-CZ" b="0" u="sng" dirty="0" smtClean="0">
                <a:latin typeface="Arial" pitchFamily="34" charset="0"/>
                <a:cs typeface="Arial" pitchFamily="34" charset="0"/>
              </a:rPr>
              <a:t>Sestava:</a:t>
            </a:r>
            <a:r>
              <a:rPr lang="cs-CZ" b="0" dirty="0" smtClean="0">
                <a:latin typeface="Arial" pitchFamily="34" charset="0"/>
                <a:cs typeface="Arial" pitchFamily="34" charset="0"/>
              </a:rPr>
              <a:t> Doležal- Ransdorf(64.Peterka), Tůma,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 Mencl(55.Gernat)-Šimral(72.Stehlík), </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Stejskal-Kala, Tichý</a:t>
            </a:r>
            <a:br>
              <a:rPr lang="cs-CZ" b="0" dirty="0" smtClean="0">
                <a:latin typeface="Arial" pitchFamily="34" charset="0"/>
                <a:cs typeface="Arial" pitchFamily="34" charset="0"/>
              </a:rPr>
            </a:br>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a:t>
            </a:r>
            <a:r>
              <a:rPr lang="cs-CZ" b="0" dirty="0" err="1" smtClean="0">
                <a:latin typeface="Arial" pitchFamily="34" charset="0"/>
                <a:cs typeface="Arial" pitchFamily="34" charset="0"/>
              </a:rPr>
              <a:t>Michovský</a:t>
            </a:r>
            <a:endParaRPr lang="cs-CZ" b="0" dirty="0" smtClean="0">
              <a:latin typeface="Arial" pitchFamily="34" charset="0"/>
              <a:cs typeface="Arial" pitchFamily="34" charset="0"/>
            </a:endParaRPr>
          </a:p>
          <a:p>
            <a:r>
              <a:rPr lang="cs-CZ" dirty="0" smtClean="0"/>
              <a:t/>
            </a:r>
            <a:br>
              <a:rPr lang="cs-CZ" dirty="0" smtClean="0"/>
            </a:br>
            <a:endParaRPr lang="cs-CZ" dirty="0">
              <a:latin typeface="Arial" pitchFamily="34" charset="0"/>
              <a:cs typeface="Arial" pitchFamily="34" charset="0"/>
            </a:endParaRPr>
          </a:p>
        </p:txBody>
      </p:sp>
      <p:sp>
        <p:nvSpPr>
          <p:cNvPr id="13" name="TextovéPole 12"/>
          <p:cNvSpPr txBox="1"/>
          <p:nvPr/>
        </p:nvSpPr>
        <p:spPr>
          <a:xfrm>
            <a:off x="5431532" y="235124"/>
            <a:ext cx="4608512" cy="276999"/>
          </a:xfrm>
          <a:prstGeom prst="rect">
            <a:avLst/>
          </a:prstGeom>
          <a:solidFill>
            <a:srgbClr val="FFFF00"/>
          </a:solidFill>
        </p:spPr>
        <p:txBody>
          <a:bodyPr wrap="square" rtlCol="0">
            <a:spAutoFit/>
          </a:bodyPr>
          <a:lstStyle/>
          <a:p>
            <a:pPr algn="ctr"/>
            <a:r>
              <a:rPr lang="cs-CZ" dirty="0" smtClean="0">
                <a:latin typeface="Calibri" pitchFamily="34" charset="0"/>
              </a:rPr>
              <a:t>Pokračování zápasu s Motorletem 31.5.2014</a:t>
            </a:r>
            <a:endParaRPr lang="cs-CZ" dirty="0">
              <a:latin typeface="Calibri" pitchFamily="34" charset="0"/>
            </a:endParaRPr>
          </a:p>
        </p:txBody>
      </p:sp>
      <p:pic>
        <p:nvPicPr>
          <p:cNvPr id="14" name="Picture 1"/>
          <p:cNvPicPr>
            <a:picLocks noChangeAspect="1" noChangeArrowheads="1"/>
          </p:cNvPicPr>
          <p:nvPr/>
        </p:nvPicPr>
        <p:blipFill>
          <a:blip r:embed="rId3" cstate="print"/>
          <a:srcRect/>
          <a:stretch>
            <a:fillRect/>
          </a:stretch>
        </p:blipFill>
        <p:spPr bwMode="auto">
          <a:xfrm>
            <a:off x="5791572" y="5275684"/>
            <a:ext cx="1428750" cy="1368152"/>
          </a:xfrm>
          <a:prstGeom prst="rect">
            <a:avLst/>
          </a:prstGeom>
          <a:noFill/>
          <a:ln w="9525">
            <a:noFill/>
            <a:miter lim="800000"/>
            <a:headEnd/>
            <a:tailEnd/>
          </a:ln>
        </p:spPr>
      </p:pic>
      <p:pic>
        <p:nvPicPr>
          <p:cNvPr id="16" name="Picture 40"/>
          <p:cNvPicPr>
            <a:picLocks noChangeAspect="1" noChangeArrowheads="1"/>
          </p:cNvPicPr>
          <p:nvPr/>
        </p:nvPicPr>
        <p:blipFill>
          <a:blip r:embed="rId4" cstate="print"/>
          <a:srcRect/>
          <a:stretch>
            <a:fillRect/>
          </a:stretch>
        </p:blipFill>
        <p:spPr bwMode="auto">
          <a:xfrm>
            <a:off x="7879804" y="5203676"/>
            <a:ext cx="1524000" cy="1428750"/>
          </a:xfrm>
          <a:prstGeom prst="rect">
            <a:avLst/>
          </a:prstGeom>
          <a:noFill/>
          <a:ln w="9525">
            <a:noFill/>
            <a:miter lim="800000"/>
            <a:headEnd/>
            <a:tailEnd/>
          </a:ln>
        </p:spPr>
      </p:pic>
      <p:sp>
        <p:nvSpPr>
          <p:cNvPr id="10" name="TextovéPole 9"/>
          <p:cNvSpPr txBox="1"/>
          <p:nvPr/>
        </p:nvSpPr>
        <p:spPr>
          <a:xfrm>
            <a:off x="174948" y="193894"/>
            <a:ext cx="4369631" cy="1015663"/>
          </a:xfrm>
          <a:prstGeom prst="rect">
            <a:avLst/>
          </a:prstGeom>
          <a:blipFill>
            <a:blip r:embed="rId5" cstate="print"/>
            <a:stretch>
              <a:fillRect/>
            </a:stretch>
          </a:blipFill>
        </p:spPr>
        <p:txBody>
          <a:bodyPr wrap="square" rtlCol="0">
            <a:spAutoFit/>
          </a:bodyPr>
          <a:lstStyle/>
          <a:p>
            <a:pPr algn="ctr"/>
            <a:r>
              <a:rPr lang="cs-CZ" sz="2000" u="sng" dirty="0" smtClean="0"/>
              <a:t>FK </a:t>
            </a:r>
            <a:r>
              <a:rPr lang="cs-CZ" sz="2000" u="sng" dirty="0" err="1" smtClean="0"/>
              <a:t>Lukavec</a:t>
            </a:r>
            <a:r>
              <a:rPr lang="cs-CZ" sz="2000" u="sng" dirty="0" smtClean="0"/>
              <a:t> – SK </a:t>
            </a:r>
            <a:r>
              <a:rPr lang="cs-CZ" sz="2000" u="sng" dirty="0" err="1" smtClean="0"/>
              <a:t>Štětí</a:t>
            </a:r>
            <a:endParaRPr lang="cs-CZ" sz="2000" dirty="0" smtClean="0"/>
          </a:p>
          <a:p>
            <a:pPr algn="ctr"/>
            <a:r>
              <a:rPr lang="cs-CZ" sz="2000" u="sng" dirty="0" smtClean="0"/>
              <a:t>0:1 (0:1)  1.6.2014  22.kolo</a:t>
            </a:r>
            <a:endParaRPr lang="cs-CZ" sz="2000" dirty="0" smtClean="0"/>
          </a:p>
          <a:p>
            <a:pPr algn="ctr"/>
            <a:r>
              <a:rPr lang="cs-CZ" sz="2000" u="sng" dirty="0" smtClean="0"/>
              <a:t>dorost</a:t>
            </a:r>
            <a:endParaRPr lang="cs-CZ" sz="2000" dirty="0"/>
          </a:p>
        </p:txBody>
      </p:sp>
      <p:sp>
        <p:nvSpPr>
          <p:cNvPr id="18" name="Obdélník 17"/>
          <p:cNvSpPr/>
          <p:nvPr/>
        </p:nvSpPr>
        <p:spPr>
          <a:xfrm>
            <a:off x="174948" y="1243236"/>
            <a:ext cx="4464496" cy="5816977"/>
          </a:xfrm>
          <a:prstGeom prst="rect">
            <a:avLst/>
          </a:prstGeom>
          <a:noFill/>
          <a:ln w="15875" cmpd="tri">
            <a:solidFill>
              <a:srgbClr val="CC0000"/>
            </a:solidFill>
          </a:ln>
          <a:effectLst/>
        </p:spPr>
        <p:txBody>
          <a:bodyPr wrap="square">
            <a:spAutoFit/>
          </a:bodyPr>
          <a:lstStyle/>
          <a:p>
            <a:r>
              <a:rPr lang="cs-CZ" b="0" dirty="0" smtClean="0">
                <a:latin typeface="Arial" pitchFamily="34" charset="0"/>
                <a:cs typeface="Arial" pitchFamily="34" charset="0"/>
              </a:rPr>
              <a:t>Poslední utkání sezóny v I.A třídě sehráli dorostenci na hřišti </a:t>
            </a:r>
            <a:r>
              <a:rPr lang="cs-CZ" b="0" dirty="0" err="1" smtClean="0">
                <a:latin typeface="Arial" pitchFamily="34" charset="0"/>
                <a:cs typeface="Arial" pitchFamily="34" charset="0"/>
              </a:rPr>
              <a:t>Lukavce</a:t>
            </a:r>
            <a:r>
              <a:rPr lang="cs-CZ" b="0" dirty="0" smtClean="0">
                <a:latin typeface="Arial" pitchFamily="34" charset="0"/>
                <a:cs typeface="Arial" pitchFamily="34" charset="0"/>
              </a:rPr>
              <a:t>. Souboj pouze o šesté místo byl pro štětské mladíky alespoň částečnou motivací po ne příliš povedeném ročníku. Zápas v </a:t>
            </a:r>
            <a:r>
              <a:rPr lang="cs-CZ" b="0" dirty="0" err="1" smtClean="0">
                <a:latin typeface="Arial" pitchFamily="34" charset="0"/>
                <a:cs typeface="Arial" pitchFamily="34" charset="0"/>
              </a:rPr>
              <a:t>Lukavci</a:t>
            </a:r>
            <a:r>
              <a:rPr lang="cs-CZ" b="0" dirty="0" smtClean="0">
                <a:latin typeface="Arial" pitchFamily="34" charset="0"/>
                <a:cs typeface="Arial" pitchFamily="34" charset="0"/>
              </a:rPr>
              <a:t> se ukázal jako festival zahozených šancí obou týmů. Prim v této disciplíně však hráli hosté. Sólový nájezd na domácího gólmana si vyzkoušelo celé štětské útočné trio Marek - Šplíchal -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a někteří dokonce hned i několikrát. Pouze posledně jmenovaný se dokázal ve 20. minutě po přihrávce Jiřího Bidla prosadit gólově. I na druhé straně se ovšem rodily šance. Šikovný domácí záložník hrozil střelami z dálky. Jedna orazítkovala břevno Vaňkovi brány. Štěstí stálo u hostů v první minutě druhé půle. Série střel skončila dalším zásahem do brankové konstrukce a domácí byli v této části hry nejnebezpečnější a zároveň i nejblíže vstřelené brance. Ale i </a:t>
            </a:r>
            <a:r>
              <a:rPr lang="cs-CZ" b="0" dirty="0" err="1" smtClean="0">
                <a:latin typeface="Arial" pitchFamily="34" charset="0"/>
                <a:cs typeface="Arial" pitchFamily="34" charset="0"/>
              </a:rPr>
              <a:t>štětští</a:t>
            </a:r>
            <a:r>
              <a:rPr lang="cs-CZ" b="0" dirty="0" smtClean="0">
                <a:latin typeface="Arial" pitchFamily="34" charset="0"/>
                <a:cs typeface="Arial" pitchFamily="34" charset="0"/>
              </a:rPr>
              <a:t> hráči o sobě dávali vědět. Tváří v tvář stál </a:t>
            </a:r>
            <a:r>
              <a:rPr lang="cs-CZ" b="0" dirty="0" err="1" smtClean="0">
                <a:latin typeface="Arial" pitchFamily="34" charset="0"/>
                <a:cs typeface="Arial" pitchFamily="34" charset="0"/>
              </a:rPr>
              <a:t>lukaveckému</a:t>
            </a:r>
            <a:r>
              <a:rPr lang="cs-CZ" b="0" dirty="0" smtClean="0">
                <a:latin typeface="Arial" pitchFamily="34" charset="0"/>
                <a:cs typeface="Arial" pitchFamily="34" charset="0"/>
              </a:rPr>
              <a:t> brankáři při dorážce přímého kopu Jakub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byl však blízko a trefil pouze vyběhnutého gólmana. Do šancí se dostali i další hráči, Jiří Bidlo i Tomáš Kober nebyli úspěšní. Další sólový nájezd s bonusem dorážky neproměnil ani Jan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a tak byl poslední zápas nervózní až do poslední minuty. Nejtěsnější vítězství </a:t>
            </a:r>
            <a:r>
              <a:rPr lang="cs-CZ" b="0" dirty="0" err="1" smtClean="0">
                <a:latin typeface="Arial" pitchFamily="34" charset="0"/>
                <a:cs typeface="Arial" pitchFamily="34" charset="0"/>
              </a:rPr>
              <a:t>štětský</a:t>
            </a:r>
            <a:r>
              <a:rPr lang="cs-CZ" b="0" dirty="0" smtClean="0">
                <a:latin typeface="Arial" pitchFamily="34" charset="0"/>
                <a:cs typeface="Arial" pitchFamily="34" charset="0"/>
              </a:rPr>
              <a:t> dorost uhájil a v první sezoně po sestupu z Oblastního přeboru mu tedy v tabulce I.A třídy patří konečné šesté místo. Mrzí hlavně body ztracené ze zápasů s celky ze spodku tabulky, i když bodovat se dalo i s těmi silnějšími, viz. zbytečné ztráty v obou zápasech s </a:t>
            </a:r>
            <a:r>
              <a:rPr lang="cs-CZ" b="0" dirty="0" err="1" smtClean="0">
                <a:latin typeface="Arial" pitchFamily="34" charset="0"/>
                <a:cs typeface="Arial" pitchFamily="34" charset="0"/>
              </a:rPr>
              <a:t>Brozany</a:t>
            </a:r>
            <a:r>
              <a:rPr lang="cs-CZ" b="0" dirty="0" smtClean="0">
                <a:latin typeface="Arial" pitchFamily="34" charset="0"/>
                <a:cs typeface="Arial" pitchFamily="34" charset="0"/>
              </a:rPr>
              <a:t> nebo v domácím utkání s </a:t>
            </a:r>
            <a:r>
              <a:rPr lang="cs-CZ" b="0" dirty="0" err="1" smtClean="0">
                <a:latin typeface="Arial" pitchFamily="34" charset="0"/>
                <a:cs typeface="Arial" pitchFamily="34" charset="0"/>
              </a:rPr>
              <a:t>Proboštovem</a:t>
            </a:r>
            <a:r>
              <a:rPr lang="cs-CZ" b="0" dirty="0" smtClean="0">
                <a:latin typeface="Arial" pitchFamily="34" charset="0"/>
                <a:cs typeface="Arial" pitchFamily="34" charset="0"/>
              </a:rPr>
              <a:t>. </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Vaněk –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Jak., Srba,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 Nedomlel, </a:t>
            </a:r>
          </a:p>
          <a:p>
            <a:r>
              <a:rPr lang="cs-CZ" b="0" dirty="0" smtClean="0">
                <a:latin typeface="Arial" pitchFamily="34" charset="0"/>
                <a:cs typeface="Arial" pitchFamily="34" charset="0"/>
              </a:rPr>
              <a:t>                Bidlo – Kober,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Jan – Marek, Šplíchal</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P.Hoznédl</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Pengl</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Andrle</a:t>
            </a:r>
            <a:endParaRPr lang="cs-CZ" b="0" dirty="0">
              <a:latin typeface="Arial" pitchFamily="34" charset="0"/>
              <a:cs typeface="Arial" pitchFamily="34" charset="0"/>
            </a:endParaRPr>
          </a:p>
        </p:txBody>
      </p:sp>
      <p:pic>
        <p:nvPicPr>
          <p:cNvPr id="19" name="Picture 12"/>
          <p:cNvPicPr>
            <a:picLocks noChangeAspect="1" noChangeArrowheads="1"/>
          </p:cNvPicPr>
          <p:nvPr/>
        </p:nvPicPr>
        <p:blipFill>
          <a:blip r:embed="rId6" cstate="print"/>
          <a:srcRect/>
          <a:stretch>
            <a:fillRect/>
          </a:stretch>
        </p:blipFill>
        <p:spPr bwMode="auto">
          <a:xfrm>
            <a:off x="4063380" y="337910"/>
            <a:ext cx="576064" cy="64807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390972" y="307132"/>
            <a:ext cx="4279404" cy="830997"/>
          </a:xfrm>
          <a:prstGeom prst="rect">
            <a:avLst/>
          </a:prstGeom>
          <a:blipFill>
            <a:blip r:embed="rId3" cstate="print"/>
            <a:stretch>
              <a:fillRect/>
            </a:stretch>
          </a:blipFill>
        </p:spPr>
        <p:txBody>
          <a:bodyPr wrap="square" rtlCol="0">
            <a:spAutoFit/>
          </a:bodyPr>
          <a:lstStyle/>
          <a:p>
            <a:pPr algn="ctr"/>
            <a:r>
              <a:rPr lang="cs-CZ" sz="2400" dirty="0" smtClean="0">
                <a:blipFill>
                  <a:blip r:embed="rId4"/>
                  <a:tile tx="0" ty="0" sx="100000" sy="100000" flip="none" algn="tl"/>
                </a:blipFill>
              </a:rPr>
              <a:t>Trenéři po zápase s Motorlete</a:t>
            </a:r>
            <a:r>
              <a:rPr lang="cs-CZ" sz="2000" dirty="0" smtClean="0">
                <a:blipFill>
                  <a:blip r:embed="rId4"/>
                  <a:tile tx="0" ty="0" sx="100000" sy="100000" flip="none" algn="tl"/>
                </a:blipFill>
              </a:rPr>
              <a:t>m</a:t>
            </a:r>
            <a:endParaRPr lang="cs-CZ" sz="2000" dirty="0">
              <a:blipFill>
                <a:blip r:embed="rId4"/>
                <a:tile tx="0" ty="0" sx="100000" sy="100000" flip="none" algn="tl"/>
              </a:blipFill>
            </a:endParaRPr>
          </a:p>
        </p:txBody>
      </p:sp>
      <p:sp>
        <p:nvSpPr>
          <p:cNvPr id="16" name="TextovéPole 15"/>
          <p:cNvSpPr txBox="1"/>
          <p:nvPr/>
        </p:nvSpPr>
        <p:spPr>
          <a:xfrm>
            <a:off x="318964" y="1387252"/>
            <a:ext cx="4464496" cy="4955203"/>
          </a:xfrm>
          <a:prstGeom prst="rect">
            <a:avLst/>
          </a:prstGeom>
          <a:noFill/>
        </p:spPr>
        <p:txBody>
          <a:bodyPr wrap="square" rtlCol="0">
            <a:spAutoFit/>
          </a:bodyPr>
          <a:lstStyle/>
          <a:p>
            <a:r>
              <a:rPr lang="cs-CZ" sz="1600" u="sng" dirty="0" smtClean="0">
                <a:solidFill>
                  <a:srgbClr val="660066"/>
                </a:solidFill>
                <a:effectLst>
                  <a:outerShdw blurRad="38100" dist="38100" dir="2700000" algn="tl">
                    <a:srgbClr val="000000">
                      <a:alpha val="43137"/>
                    </a:srgbClr>
                  </a:outerShdw>
                </a:effectLst>
                <a:latin typeface="Century" pitchFamily="18" charset="0"/>
                <a:ea typeface="Gungsuh" pitchFamily="18" charset="-127"/>
              </a:rPr>
              <a:t>Zdeněk </a:t>
            </a:r>
            <a:r>
              <a:rPr lang="cs-CZ" sz="1600" u="sng" dirty="0" err="1" smtClean="0">
                <a:solidFill>
                  <a:srgbClr val="660066"/>
                </a:solidFill>
                <a:effectLst>
                  <a:outerShdw blurRad="38100" dist="38100" dir="2700000" algn="tl">
                    <a:srgbClr val="000000">
                      <a:alpha val="43137"/>
                    </a:srgbClr>
                  </a:outerShdw>
                </a:effectLst>
                <a:latin typeface="Century" pitchFamily="18" charset="0"/>
                <a:ea typeface="Gungsuh" pitchFamily="18" charset="-127"/>
              </a:rPr>
              <a:t>Mikuš</a:t>
            </a:r>
            <a:r>
              <a:rPr lang="cs-CZ" sz="1600" u="sng" dirty="0" smtClean="0">
                <a:solidFill>
                  <a:srgbClr val="660066"/>
                </a:solidFill>
                <a:effectLst>
                  <a:outerShdw blurRad="38100" dist="38100" dir="2700000" algn="tl">
                    <a:srgbClr val="000000">
                      <a:alpha val="43137"/>
                    </a:srgbClr>
                  </a:outerShdw>
                </a:effectLst>
                <a:latin typeface="Century" pitchFamily="18" charset="0"/>
                <a:ea typeface="Gungsuh" pitchFamily="18" charset="-127"/>
              </a:rPr>
              <a:t> –  asistent trenéra Motorletu Pra</a:t>
            </a:r>
            <a:r>
              <a:rPr lang="cs-CZ" u="sng" dirty="0" smtClean="0">
                <a:solidFill>
                  <a:srgbClr val="660066"/>
                </a:solidFill>
                <a:effectLst>
                  <a:outerShdw blurRad="38100" dist="38100" dir="2700000" algn="tl">
                    <a:srgbClr val="000000">
                      <a:alpha val="43137"/>
                    </a:srgbClr>
                  </a:outerShdw>
                </a:effectLst>
              </a:rPr>
              <a:t>h</a:t>
            </a:r>
            <a:r>
              <a:rPr lang="cs-CZ" sz="1600" u="sng" dirty="0" smtClean="0">
                <a:solidFill>
                  <a:srgbClr val="660066"/>
                </a:solidFill>
                <a:effectLst>
                  <a:outerShdw blurRad="38100" dist="38100" dir="2700000" algn="tl">
                    <a:srgbClr val="000000">
                      <a:alpha val="43137"/>
                    </a:srgbClr>
                  </a:outerShdw>
                </a:effectLst>
                <a:latin typeface="Century" pitchFamily="18" charset="0"/>
              </a:rPr>
              <a:t>a, hlavní trenér Martin Frýdek na operaci</a:t>
            </a:r>
          </a:p>
          <a:p>
            <a:r>
              <a:rPr lang="cs-CZ" sz="1400" b="0" dirty="0" smtClean="0">
                <a:latin typeface="Bookman Old Style" pitchFamily="18" charset="0"/>
              </a:rPr>
              <a:t>První poločas byl vyrovnaný, domácí měli několik šancí, kdy nám mohli vstřelit gól. My jsme to přežili se štěstím, ale nakonec jsme udeřili 2 slepenými  góly. Domácí si zasloužili dát gól. My jsme ale dali na 3:0 a rychle na 4:0. Pak už šlo jenom o to zápas dohrát.</a:t>
            </a:r>
          </a:p>
          <a:p>
            <a:endParaRPr lang="cs-CZ" sz="1400" b="0" dirty="0" smtClean="0">
              <a:latin typeface="Bookman Old Style" pitchFamily="18" charset="0"/>
            </a:endParaRPr>
          </a:p>
          <a:p>
            <a:endParaRPr lang="cs-CZ" sz="1400" b="0" dirty="0" smtClean="0">
              <a:latin typeface="Bookman Old Style" pitchFamily="18" charset="0"/>
            </a:endParaRPr>
          </a:p>
          <a:p>
            <a:endParaRPr lang="cs-CZ" sz="1400" b="0" dirty="0" smtClean="0">
              <a:latin typeface="Bookman Old Style" pitchFamily="18" charset="0"/>
            </a:endParaRPr>
          </a:p>
          <a:p>
            <a:endParaRPr lang="cs-CZ" sz="1400" b="0" dirty="0" smtClean="0">
              <a:latin typeface="Bookman Old Style" pitchFamily="18" charset="0"/>
            </a:endParaRPr>
          </a:p>
          <a:p>
            <a:endParaRPr lang="cs-CZ" sz="1400" b="0" dirty="0" smtClean="0">
              <a:latin typeface="Bookman Old Style" pitchFamily="18" charset="0"/>
            </a:endParaRPr>
          </a:p>
          <a:p>
            <a:endParaRPr lang="cs-CZ" sz="1400" b="0" dirty="0" smtClean="0">
              <a:latin typeface="Bookman Old Style" pitchFamily="18" charset="0"/>
            </a:endParaRPr>
          </a:p>
          <a:p>
            <a:endParaRPr lang="cs-CZ" sz="1400" b="0" dirty="0" smtClean="0">
              <a:latin typeface="Bookman Old Style" pitchFamily="18" charset="0"/>
            </a:endParaRPr>
          </a:p>
          <a:p>
            <a:r>
              <a:rPr lang="cs-CZ" sz="1600" u="sng" dirty="0" smtClean="0">
                <a:solidFill>
                  <a:srgbClr val="660066"/>
                </a:solidFill>
                <a:effectLst>
                  <a:outerShdw blurRad="38100" dist="38100" dir="2700000" algn="tl">
                    <a:srgbClr val="000000">
                      <a:alpha val="43137"/>
                    </a:srgbClr>
                  </a:outerShdw>
                </a:effectLst>
                <a:latin typeface="Century" pitchFamily="18" charset="0"/>
              </a:rPr>
              <a:t>Vladimír Frey – Trenér </a:t>
            </a:r>
            <a:r>
              <a:rPr lang="cs-CZ" sz="1600" u="sng" dirty="0" err="1" smtClean="0">
                <a:solidFill>
                  <a:srgbClr val="660066"/>
                </a:solidFill>
                <a:effectLst>
                  <a:outerShdw blurRad="38100" dist="38100" dir="2700000" algn="tl">
                    <a:srgbClr val="000000">
                      <a:alpha val="43137"/>
                    </a:srgbClr>
                  </a:outerShdw>
                </a:effectLst>
                <a:latin typeface="Century" pitchFamily="18" charset="0"/>
              </a:rPr>
              <a:t>Štětí</a:t>
            </a:r>
            <a:endParaRPr lang="cs-CZ" sz="1600" u="sng" dirty="0" smtClean="0">
              <a:solidFill>
                <a:srgbClr val="660066"/>
              </a:solidFill>
              <a:effectLst>
                <a:outerShdw blurRad="38100" dist="38100" dir="2700000" algn="tl">
                  <a:srgbClr val="000000">
                    <a:alpha val="43137"/>
                  </a:srgbClr>
                </a:outerShdw>
              </a:effectLst>
              <a:latin typeface="Century" pitchFamily="18" charset="0"/>
            </a:endParaRPr>
          </a:p>
          <a:p>
            <a:r>
              <a:rPr lang="cs-CZ" sz="1400" b="0" dirty="0" smtClean="0">
                <a:latin typeface="Bookman Old Style" pitchFamily="18" charset="0"/>
              </a:rPr>
              <a:t>První půle byla z naší strany velmi dobrá, kdybychom vedli v poločase 2:0, tak se nemohl nikdo divit.  Nedáváme nejvyloženější šance a to nás sráží. Pak ale dali 2 góly zkušení hosté a bylo rozhodnuto. </a:t>
            </a:r>
            <a:endParaRPr lang="cs-CZ" sz="1100" b="0" dirty="0">
              <a:latin typeface="Bookman Old Style" pitchFamily="18" charset="0"/>
            </a:endParaRPr>
          </a:p>
        </p:txBody>
      </p:sp>
      <p:pic>
        <p:nvPicPr>
          <p:cNvPr id="17" name="Picture 1"/>
          <p:cNvPicPr>
            <a:picLocks noChangeAspect="1" noChangeArrowheads="1"/>
          </p:cNvPicPr>
          <p:nvPr/>
        </p:nvPicPr>
        <p:blipFill>
          <a:blip r:embed="rId5" cstate="print"/>
          <a:srcRect/>
          <a:stretch>
            <a:fillRect/>
          </a:stretch>
        </p:blipFill>
        <p:spPr bwMode="auto">
          <a:xfrm>
            <a:off x="1543100" y="3475484"/>
            <a:ext cx="1593726" cy="1224136"/>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2047156" y="6158880"/>
            <a:ext cx="1128911" cy="917004"/>
          </a:xfrm>
          <a:prstGeom prst="rect">
            <a:avLst/>
          </a:prstGeom>
          <a:noFill/>
          <a:ln w="9525">
            <a:noFill/>
            <a:miter lim="800000"/>
            <a:headEnd/>
            <a:tailEnd/>
          </a:ln>
        </p:spPr>
      </p:pic>
      <p:pic>
        <p:nvPicPr>
          <p:cNvPr id="19" name="Picture 3"/>
          <p:cNvPicPr>
            <a:picLocks noChangeAspect="1" noChangeArrowheads="1"/>
          </p:cNvPicPr>
          <p:nvPr/>
        </p:nvPicPr>
        <p:blipFill>
          <a:blip r:embed="rId7" cstate="print"/>
          <a:srcRect/>
          <a:stretch>
            <a:fillRect/>
          </a:stretch>
        </p:blipFill>
        <p:spPr bwMode="auto">
          <a:xfrm>
            <a:off x="3271292" y="6499820"/>
            <a:ext cx="288032" cy="360040"/>
          </a:xfrm>
          <a:prstGeom prst="rect">
            <a:avLst/>
          </a:prstGeom>
          <a:noFill/>
          <a:ln w="9525">
            <a:noFill/>
            <a:miter lim="800000"/>
            <a:headEnd/>
            <a:tailEnd/>
          </a:ln>
        </p:spPr>
      </p:pic>
      <p:sp>
        <p:nvSpPr>
          <p:cNvPr id="12" name="TextovéPole 11"/>
          <p:cNvSpPr txBox="1"/>
          <p:nvPr/>
        </p:nvSpPr>
        <p:spPr>
          <a:xfrm>
            <a:off x="5287516" y="235124"/>
            <a:ext cx="4824536" cy="1569660"/>
          </a:xfrm>
          <a:prstGeom prst="rect">
            <a:avLst/>
          </a:prstGeom>
          <a:blipFill dpi="0" rotWithShape="1">
            <a:blip r:embed="rId8" cstate="print">
              <a:alphaModFix amt="28000"/>
            </a:blip>
            <a:srcRect/>
            <a:stretch>
              <a:fillRect/>
            </a:stretch>
          </a:blipFill>
        </p:spPr>
        <p:txBody>
          <a:bodyPr wrap="square" rtlCol="0">
            <a:spAutoFit/>
          </a:bodyPr>
          <a:lstStyle/>
          <a:p>
            <a:pPr algn="ctr"/>
            <a:r>
              <a:rPr lang="cs-CZ" sz="3600" dirty="0" smtClean="0">
                <a:solidFill>
                  <a:srgbClr val="0033CC"/>
                </a:solidFill>
                <a:effectLst>
                  <a:outerShdw blurRad="38100" dist="38100" dir="2700000" algn="tl">
                    <a:srgbClr val="000000">
                      <a:alpha val="43137"/>
                    </a:srgbClr>
                  </a:outerShdw>
                </a:effectLst>
              </a:rPr>
              <a:t>Dorostenci</a:t>
            </a:r>
            <a:r>
              <a:rPr lang="cs-CZ" sz="2000" dirty="0" smtClean="0">
                <a:solidFill>
                  <a:srgbClr val="0033CC"/>
                </a:solidFill>
                <a:effectLst>
                  <a:outerShdw blurRad="38100" dist="38100" dir="2700000" algn="tl">
                    <a:srgbClr val="000000">
                      <a:alpha val="43137"/>
                    </a:srgbClr>
                  </a:outerShdw>
                </a:effectLst>
              </a:rPr>
              <a:t>  skončili  na  6. místě. V přímém souboji s </a:t>
            </a:r>
            <a:r>
              <a:rPr lang="cs-CZ" sz="2000" dirty="0" err="1" smtClean="0">
                <a:solidFill>
                  <a:srgbClr val="0033CC"/>
                </a:solidFill>
                <a:effectLst>
                  <a:outerShdw blurRad="38100" dist="38100" dir="2700000" algn="tl">
                    <a:srgbClr val="000000">
                      <a:alpha val="43137"/>
                    </a:srgbClr>
                  </a:outerShdw>
                </a:effectLst>
              </a:rPr>
              <a:t>Lukavcem</a:t>
            </a:r>
            <a:r>
              <a:rPr lang="cs-CZ" sz="2000" dirty="0" smtClean="0">
                <a:solidFill>
                  <a:srgbClr val="0033CC"/>
                </a:solidFill>
                <a:effectLst>
                  <a:outerShdw blurRad="38100" dist="38100" dir="2700000" algn="tl">
                    <a:srgbClr val="000000">
                      <a:alpha val="43137"/>
                    </a:srgbClr>
                  </a:outerShdw>
                </a:effectLst>
              </a:rPr>
              <a:t>, o kterém se dočtete na další stránce, vyhráli </a:t>
            </a:r>
            <a:r>
              <a:rPr lang="cs-CZ" sz="1800" dirty="0" smtClean="0">
                <a:solidFill>
                  <a:srgbClr val="0033CC"/>
                </a:solidFill>
                <a:effectLst>
                  <a:outerShdw blurRad="38100" dist="38100" dir="2700000" algn="tl">
                    <a:srgbClr val="000000">
                      <a:alpha val="43137"/>
                    </a:srgbClr>
                  </a:outerShdw>
                </a:effectLst>
              </a:rPr>
              <a:t>1:0</a:t>
            </a:r>
          </a:p>
        </p:txBody>
      </p:sp>
      <p:graphicFrame>
        <p:nvGraphicFramePr>
          <p:cNvPr id="13" name="Tabulka 12"/>
          <p:cNvGraphicFramePr>
            <a:graphicFrameLocks noGrp="1"/>
          </p:cNvGraphicFramePr>
          <p:nvPr/>
        </p:nvGraphicFramePr>
        <p:xfrm>
          <a:off x="5359524" y="2035324"/>
          <a:ext cx="4680521" cy="2861310"/>
        </p:xfrm>
        <a:graphic>
          <a:graphicData uri="http://schemas.openxmlformats.org/drawingml/2006/table">
            <a:tbl>
              <a:tblPr/>
              <a:tblGrid>
                <a:gridCol w="377026">
                  <a:extLst>
                    <a:ext uri="{9D8B030D-6E8A-4147-A177-3AD203B41FA5}">
                      <a16:colId xmlns:a16="http://schemas.microsoft.com/office/drawing/2014/main" val="20000"/>
                    </a:ext>
                  </a:extLst>
                </a:gridCol>
                <a:gridCol w="1155319">
                  <a:extLst>
                    <a:ext uri="{9D8B030D-6E8A-4147-A177-3AD203B41FA5}">
                      <a16:colId xmlns:a16="http://schemas.microsoft.com/office/drawing/2014/main" val="20001"/>
                    </a:ext>
                  </a:extLst>
                </a:gridCol>
                <a:gridCol w="506293">
                  <a:extLst>
                    <a:ext uri="{9D8B030D-6E8A-4147-A177-3AD203B41FA5}">
                      <a16:colId xmlns:a16="http://schemas.microsoft.com/office/drawing/2014/main" val="20002"/>
                    </a:ext>
                  </a:extLst>
                </a:gridCol>
                <a:gridCol w="269306">
                  <a:extLst>
                    <a:ext uri="{9D8B030D-6E8A-4147-A177-3AD203B41FA5}">
                      <a16:colId xmlns:a16="http://schemas.microsoft.com/office/drawing/2014/main" val="20003"/>
                    </a:ext>
                  </a:extLst>
                </a:gridCol>
                <a:gridCol w="269306">
                  <a:extLst>
                    <a:ext uri="{9D8B030D-6E8A-4147-A177-3AD203B41FA5}">
                      <a16:colId xmlns:a16="http://schemas.microsoft.com/office/drawing/2014/main" val="20004"/>
                    </a:ext>
                  </a:extLst>
                </a:gridCol>
                <a:gridCol w="398571">
                  <a:extLst>
                    <a:ext uri="{9D8B030D-6E8A-4147-A177-3AD203B41FA5}">
                      <a16:colId xmlns:a16="http://schemas.microsoft.com/office/drawing/2014/main" val="20005"/>
                    </a:ext>
                  </a:extLst>
                </a:gridCol>
                <a:gridCol w="247761">
                  <a:extLst>
                    <a:ext uri="{9D8B030D-6E8A-4147-A177-3AD203B41FA5}">
                      <a16:colId xmlns:a16="http://schemas.microsoft.com/office/drawing/2014/main" val="20006"/>
                    </a:ext>
                  </a:extLst>
                </a:gridCol>
                <a:gridCol w="832152">
                  <a:extLst>
                    <a:ext uri="{9D8B030D-6E8A-4147-A177-3AD203B41FA5}">
                      <a16:colId xmlns:a16="http://schemas.microsoft.com/office/drawing/2014/main" val="20007"/>
                    </a:ext>
                  </a:extLst>
                </a:gridCol>
                <a:gridCol w="624787">
                  <a:extLst>
                    <a:ext uri="{9D8B030D-6E8A-4147-A177-3AD203B41FA5}">
                      <a16:colId xmlns:a16="http://schemas.microsoft.com/office/drawing/2014/main" val="20008"/>
                    </a:ext>
                  </a:extLst>
                </a:gridCol>
              </a:tblGrid>
              <a:tr h="257175">
                <a:tc gridSpan="9">
                  <a:txBody>
                    <a:bodyPr/>
                    <a:lstStyle/>
                    <a:p>
                      <a:pPr algn="ctr" fontAlgn="ctr"/>
                      <a:r>
                        <a:rPr lang="cs-CZ" sz="1200" b="0" i="0" u="none" strike="noStrike" dirty="0">
                          <a:solidFill>
                            <a:srgbClr val="000000"/>
                          </a:solidFill>
                          <a:latin typeface="Arial Black"/>
                        </a:rPr>
                        <a:t>I.A třída staršího dorostu konečná tabulka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dirty="0" smtClean="0">
                          <a:solidFill>
                            <a:srgbClr val="000000"/>
                          </a:solidFill>
                          <a:latin typeface="Arial Black"/>
                        </a:rPr>
                        <a:t>FK Libochovice</a:t>
                      </a:r>
                      <a:endParaRPr lang="cs-CZ" sz="12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128:25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28600">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Proboštov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107:41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28600">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6577">
                <a:tc>
                  <a:txBody>
                    <a:bodyPr/>
                    <a:lstStyle/>
                    <a:p>
                      <a:pPr algn="ctr" fontAlgn="ctr"/>
                      <a:r>
                        <a:rPr lang="cs-CZ" sz="1400" b="0" i="0" u="none" strike="noStrike">
                          <a:solidFill>
                            <a:srgbClr val="FF0066"/>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dirty="0">
                          <a:solidFill>
                            <a:srgbClr val="FF0066"/>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dirty="0">
                          <a:solidFill>
                            <a:srgbClr val="FF0066"/>
                          </a:solidFill>
                          <a:latin typeface="Arial Black"/>
                        </a:rPr>
                        <a:t>56:50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28600">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55:64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77140">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Dubí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64:73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28600">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33:84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28600">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Trnovany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28600">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Osek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8600">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24:132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bl>
          </a:graphicData>
        </a:graphic>
      </p:graphicFrame>
      <p:graphicFrame>
        <p:nvGraphicFramePr>
          <p:cNvPr id="14" name="Tabulka 13"/>
          <p:cNvGraphicFramePr>
            <a:graphicFrameLocks noGrp="1"/>
          </p:cNvGraphicFramePr>
          <p:nvPr/>
        </p:nvGraphicFramePr>
        <p:xfrm>
          <a:off x="5359524" y="4987652"/>
          <a:ext cx="4752529" cy="2000250"/>
        </p:xfrm>
        <a:graphic>
          <a:graphicData uri="http://schemas.openxmlformats.org/drawingml/2006/table">
            <a:tbl>
              <a:tblPr/>
              <a:tblGrid>
                <a:gridCol w="1876709">
                  <a:extLst>
                    <a:ext uri="{9D8B030D-6E8A-4147-A177-3AD203B41FA5}">
                      <a16:colId xmlns:a16="http://schemas.microsoft.com/office/drawing/2014/main" val="20000"/>
                    </a:ext>
                  </a:extLst>
                </a:gridCol>
                <a:gridCol w="1269141">
                  <a:extLst>
                    <a:ext uri="{9D8B030D-6E8A-4147-A177-3AD203B41FA5}">
                      <a16:colId xmlns:a16="http://schemas.microsoft.com/office/drawing/2014/main" val="20001"/>
                    </a:ext>
                  </a:extLst>
                </a:gridCol>
                <a:gridCol w="1606679">
                  <a:extLst>
                    <a:ext uri="{9D8B030D-6E8A-4147-A177-3AD203B41FA5}">
                      <a16:colId xmlns:a16="http://schemas.microsoft.com/office/drawing/2014/main" val="20002"/>
                    </a:ext>
                  </a:extLst>
                </a:gridCol>
              </a:tblGrid>
              <a:tr h="447675">
                <a:tc gridSpan="3">
                  <a:txBody>
                    <a:bodyPr/>
                    <a:lstStyle/>
                    <a:p>
                      <a:pPr algn="ctr" fontAlgn="ctr"/>
                      <a:r>
                        <a:rPr lang="cs-CZ" sz="1600" b="0" i="0" u="none" strike="noStrike" dirty="0">
                          <a:solidFill>
                            <a:srgbClr val="000000"/>
                          </a:solidFill>
                          <a:latin typeface="Cooper Black"/>
                        </a:rPr>
                        <a:t>Výsledky posledního kola I.A třídy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19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7175">
                <a:tc>
                  <a:txBody>
                    <a:bodyPr/>
                    <a:lstStyle/>
                    <a:p>
                      <a:pPr algn="ctr" fontAlgn="ctr"/>
                      <a:r>
                        <a:rPr lang="cs-CZ" sz="1600" b="1" i="0" u="none" strike="noStrike">
                          <a:solidFill>
                            <a:srgbClr val="000000"/>
                          </a:solidFill>
                          <a:latin typeface="David"/>
                        </a:rPr>
                        <a:t>Dubí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err="1">
                          <a:solidFill>
                            <a:srgbClr val="000000"/>
                          </a:solidFill>
                          <a:latin typeface="David"/>
                        </a:rPr>
                        <a:t>Velemín</a:t>
                      </a:r>
                      <a:endParaRPr lang="cs-CZ" sz="1600" b="1" i="0" u="none" strike="noStrike" dirty="0">
                        <a:solidFill>
                          <a:srgbClr val="000000"/>
                        </a:solidFill>
                        <a:latin typeface="Davi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a:solidFill>
                            <a:srgbClr val="000000"/>
                          </a:solidFill>
                          <a:latin typeface="David"/>
                        </a:rPr>
                        <a:t>2:3</a:t>
                      </a:r>
                      <a:r>
                        <a:rPr lang="cs-CZ" sz="1600" b="0" i="0" u="none" strike="noStrike">
                          <a:solidFill>
                            <a:srgbClr val="000000"/>
                          </a:solidFill>
                          <a:latin typeface="David"/>
                        </a:rPr>
                        <a:t> </a:t>
                      </a:r>
                      <a:r>
                        <a:rPr lang="cs-CZ" sz="1600" b="1" i="0" u="none" strike="noStrike">
                          <a:solidFill>
                            <a:srgbClr val="000000"/>
                          </a:solidFill>
                          <a:latin typeface="David"/>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1"/>
                  </a:ext>
                </a:extLst>
              </a:tr>
              <a:tr h="257175">
                <a:tc>
                  <a:txBody>
                    <a:bodyPr/>
                    <a:lstStyle/>
                    <a:p>
                      <a:pPr algn="ctr" fontAlgn="ctr"/>
                      <a:r>
                        <a:rPr lang="cs-CZ" sz="1600" b="1" i="0" u="none" strike="noStrike">
                          <a:solidFill>
                            <a:srgbClr val="FF0066"/>
                          </a:solidFill>
                          <a:latin typeface="David"/>
                        </a:rPr>
                        <a:t>Lukavec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a:solidFill>
                            <a:srgbClr val="FF0066"/>
                          </a:solidFill>
                          <a:latin typeface="David"/>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a:solidFill>
                            <a:srgbClr val="FF0066"/>
                          </a:solidFill>
                          <a:latin typeface="David"/>
                        </a:rPr>
                        <a:t>0:1</a:t>
                      </a:r>
                      <a:r>
                        <a:rPr lang="cs-CZ" sz="1600" b="0" i="0" u="none" strike="noStrike">
                          <a:solidFill>
                            <a:srgbClr val="FF0066"/>
                          </a:solidFill>
                          <a:latin typeface="David"/>
                        </a:rPr>
                        <a:t> </a:t>
                      </a:r>
                      <a:r>
                        <a:rPr lang="cs-CZ" sz="1600" b="1" i="0" u="none" strike="noStrike">
                          <a:solidFill>
                            <a:srgbClr val="FF0066"/>
                          </a:solidFill>
                          <a:latin typeface="David"/>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2"/>
                  </a:ext>
                </a:extLst>
              </a:tr>
              <a:tr h="257175">
                <a:tc>
                  <a:txBody>
                    <a:bodyPr/>
                    <a:lstStyle/>
                    <a:p>
                      <a:pPr algn="ctr" fontAlgn="ctr"/>
                      <a:r>
                        <a:rPr lang="cs-CZ" sz="1600" b="1" i="0" u="none" strike="noStrike">
                          <a:solidFill>
                            <a:srgbClr val="000000"/>
                          </a:solidFill>
                          <a:latin typeface="David"/>
                        </a:rPr>
                        <a:t>Osek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a:solidFill>
                            <a:srgbClr val="000000"/>
                          </a:solidFill>
                          <a:latin typeface="David"/>
                        </a:rPr>
                        <a:t>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a:solidFill>
                            <a:srgbClr val="000000"/>
                          </a:solidFill>
                          <a:latin typeface="David"/>
                        </a:rPr>
                        <a:t>0:4</a:t>
                      </a:r>
                      <a:r>
                        <a:rPr lang="cs-CZ" sz="1600" b="0" i="0" u="none" strike="noStrike">
                          <a:solidFill>
                            <a:srgbClr val="000000"/>
                          </a:solidFill>
                          <a:latin typeface="David"/>
                        </a:rPr>
                        <a:t> </a:t>
                      </a:r>
                      <a:r>
                        <a:rPr lang="cs-CZ" sz="1600" b="1" i="0" u="none" strike="noStrike">
                          <a:solidFill>
                            <a:srgbClr val="000000"/>
                          </a:solidFill>
                          <a:latin typeface="David"/>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3"/>
                  </a:ext>
                </a:extLst>
              </a:tr>
              <a:tr h="257175">
                <a:tc>
                  <a:txBody>
                    <a:bodyPr/>
                    <a:lstStyle/>
                    <a:p>
                      <a:pPr algn="ctr" fontAlgn="ctr"/>
                      <a:r>
                        <a:rPr lang="cs-CZ" sz="1600" b="1" i="0" u="none" strike="noStrike" dirty="0" err="1" smtClean="0">
                          <a:solidFill>
                            <a:srgbClr val="000000"/>
                          </a:solidFill>
                          <a:latin typeface="David"/>
                        </a:rPr>
                        <a:t>Štětí</a:t>
                      </a:r>
                      <a:r>
                        <a:rPr lang="cs-CZ" sz="1600" b="1" i="0" u="none" strike="noStrike" dirty="0" smtClean="0">
                          <a:solidFill>
                            <a:srgbClr val="000000"/>
                          </a:solidFill>
                          <a:latin typeface="David"/>
                        </a:rPr>
                        <a:t> A</a:t>
                      </a:r>
                      <a:endParaRPr lang="cs-CZ" sz="1600" b="1" i="0" u="none" strike="noStrike" dirty="0">
                        <a:solidFill>
                          <a:srgbClr val="000000"/>
                        </a:solidFill>
                        <a:latin typeface="David"/>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a:solidFill>
                            <a:srgbClr val="000000"/>
                          </a:solidFill>
                          <a:latin typeface="David"/>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a:solidFill>
                            <a:srgbClr val="000000"/>
                          </a:solidFill>
                          <a:latin typeface="David"/>
                        </a:rPr>
                        <a:t>6:0</a:t>
                      </a:r>
                      <a:r>
                        <a:rPr lang="cs-CZ" sz="1600" b="0" i="0" u="none" strike="noStrike">
                          <a:solidFill>
                            <a:srgbClr val="000000"/>
                          </a:solidFill>
                          <a:latin typeface="David"/>
                        </a:rPr>
                        <a:t> </a:t>
                      </a:r>
                      <a:r>
                        <a:rPr lang="cs-CZ" sz="1600" b="1" i="0" u="none" strike="noStrike">
                          <a:solidFill>
                            <a:srgbClr val="000000"/>
                          </a:solidFill>
                          <a:latin typeface="David"/>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257175">
                <a:tc>
                  <a:txBody>
                    <a:bodyPr/>
                    <a:lstStyle/>
                    <a:p>
                      <a:pPr algn="ctr" fontAlgn="ctr"/>
                      <a:r>
                        <a:rPr lang="cs-CZ" sz="1600" b="1" i="0" u="none" strike="noStrike">
                          <a:solidFill>
                            <a:srgbClr val="000000"/>
                          </a:solidFill>
                          <a:latin typeface="David"/>
                        </a:rPr>
                        <a:t>Proboštov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a:solidFill>
                            <a:srgbClr val="000000"/>
                          </a:solidFill>
                          <a:latin typeface="David"/>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a:solidFill>
                            <a:srgbClr val="000000"/>
                          </a:solidFill>
                          <a:latin typeface="David"/>
                        </a:rPr>
                        <a:t>5:0</a:t>
                      </a:r>
                      <a:r>
                        <a:rPr lang="cs-CZ" sz="1600" b="0" i="0" u="none" strike="noStrike">
                          <a:solidFill>
                            <a:srgbClr val="000000"/>
                          </a:solidFill>
                          <a:latin typeface="David"/>
                        </a:rPr>
                        <a:t> </a:t>
                      </a:r>
                      <a:r>
                        <a:rPr lang="cs-CZ" sz="1600" b="1" i="0" u="none" strike="noStrike">
                          <a:solidFill>
                            <a:srgbClr val="000000"/>
                          </a:solidFill>
                          <a:latin typeface="David"/>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5"/>
                  </a:ext>
                </a:extLst>
              </a:tr>
              <a:tr h="266700">
                <a:tc>
                  <a:txBody>
                    <a:bodyPr/>
                    <a:lstStyle/>
                    <a:p>
                      <a:pPr algn="ctr" fontAlgn="ctr"/>
                      <a:r>
                        <a:rPr lang="cs-CZ" sz="1600" b="1" i="0" u="none" strike="noStrike">
                          <a:solidFill>
                            <a:srgbClr val="000000"/>
                          </a:solidFill>
                          <a:latin typeface="David"/>
                        </a:rPr>
                        <a:t>Dubí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a:solidFill>
                            <a:srgbClr val="000000"/>
                          </a:solidFill>
                          <a:latin typeface="David"/>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dirty="0">
                          <a:solidFill>
                            <a:srgbClr val="000000"/>
                          </a:solidFill>
                          <a:latin typeface="David"/>
                        </a:rPr>
                        <a:t>3:6</a:t>
                      </a:r>
                      <a:r>
                        <a:rPr lang="cs-CZ" sz="1600" b="0" i="0" u="none" strike="noStrike" dirty="0">
                          <a:solidFill>
                            <a:srgbClr val="000000"/>
                          </a:solidFill>
                          <a:latin typeface="David"/>
                        </a:rPr>
                        <a:t> </a:t>
                      </a:r>
                      <a:r>
                        <a:rPr lang="cs-CZ" sz="1600" b="1" i="0" u="none" strike="noStrike" dirty="0">
                          <a:solidFill>
                            <a:srgbClr val="000000"/>
                          </a:solidFill>
                          <a:latin typeface="David"/>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bl>
          </a:graphicData>
        </a:graphic>
      </p:graphicFrame>
      <p:pic>
        <p:nvPicPr>
          <p:cNvPr id="9218"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5431532" y="235124"/>
            <a:ext cx="4680520" cy="400110"/>
          </a:xfrm>
          <a:prstGeom prst="rect">
            <a:avLst/>
          </a:prstGeom>
          <a:blipFill>
            <a:blip r:embed="rId2" cstate="print"/>
            <a:tile tx="0" ty="0" sx="100000" sy="100000" flip="none" algn="tl"/>
          </a:blipFill>
        </p:spPr>
        <p:txBody>
          <a:bodyPr wrap="square" rtlCol="0">
            <a:spAutoFit/>
          </a:bodyPr>
          <a:lstStyle/>
          <a:p>
            <a:pPr algn="ctr"/>
            <a:r>
              <a:rPr lang="cs-CZ" sz="2000" dirty="0" smtClean="0"/>
              <a:t>Foto s Motorletem 31.5.2014</a:t>
            </a:r>
            <a:endParaRPr lang="cs-CZ" sz="2000" dirty="0"/>
          </a:p>
        </p:txBody>
      </p:sp>
      <p:pic>
        <p:nvPicPr>
          <p:cNvPr id="12" name="Picture 1"/>
          <p:cNvPicPr>
            <a:picLocks noChangeAspect="1" noChangeArrowheads="1"/>
          </p:cNvPicPr>
          <p:nvPr/>
        </p:nvPicPr>
        <p:blipFill>
          <a:blip r:embed="rId3" cstate="print"/>
          <a:srcRect/>
          <a:stretch>
            <a:fillRect/>
          </a:stretch>
        </p:blipFill>
        <p:spPr bwMode="auto">
          <a:xfrm>
            <a:off x="5431532" y="720080"/>
            <a:ext cx="4680520" cy="2880320"/>
          </a:xfrm>
          <a:prstGeom prst="rect">
            <a:avLst/>
          </a:prstGeom>
          <a:noFill/>
          <a:ln w="9525">
            <a:noFill/>
            <a:miter lim="800000"/>
            <a:headEnd/>
            <a:tailEnd/>
          </a:ln>
        </p:spPr>
      </p:pic>
      <p:pic>
        <p:nvPicPr>
          <p:cNvPr id="14" name="Picture 13"/>
          <p:cNvPicPr>
            <a:picLocks noChangeAspect="1" noChangeArrowheads="1"/>
          </p:cNvPicPr>
          <p:nvPr/>
        </p:nvPicPr>
        <p:blipFill>
          <a:blip r:embed="rId4" cstate="print"/>
          <a:srcRect/>
          <a:stretch>
            <a:fillRect/>
          </a:stretch>
        </p:blipFill>
        <p:spPr bwMode="auto">
          <a:xfrm>
            <a:off x="5431532" y="3960440"/>
            <a:ext cx="4680519" cy="2952328"/>
          </a:xfrm>
          <a:prstGeom prst="rect">
            <a:avLst/>
          </a:prstGeom>
          <a:noFill/>
          <a:ln w="9525">
            <a:noFill/>
            <a:miter lim="800000"/>
            <a:headEnd/>
            <a:tailEnd/>
          </a:ln>
        </p:spPr>
      </p:pic>
      <p:sp>
        <p:nvSpPr>
          <p:cNvPr id="8" name="TextovéPole 7"/>
          <p:cNvSpPr txBox="1"/>
          <p:nvPr/>
        </p:nvSpPr>
        <p:spPr>
          <a:xfrm>
            <a:off x="174948" y="163116"/>
            <a:ext cx="4536504" cy="646331"/>
          </a:xfrm>
          <a:prstGeom prst="rect">
            <a:avLst/>
          </a:prstGeom>
          <a:solidFill>
            <a:srgbClr val="FFFF99"/>
          </a:solidFill>
        </p:spPr>
        <p:txBody>
          <a:bodyPr wrap="square" rtlCol="0">
            <a:spAutoFit/>
          </a:bodyPr>
          <a:lstStyle/>
          <a:p>
            <a:pPr algn="ctr"/>
            <a:r>
              <a:rPr lang="cs-CZ" sz="1800" dirty="0" smtClean="0">
                <a:latin typeface="Arial" pitchFamily="34" charset="0"/>
                <a:cs typeface="Arial" pitchFamily="34" charset="0"/>
              </a:rPr>
              <a:t>Kdo se všechno představil v dresu B mužstva dospělých – 34 hráčů</a:t>
            </a:r>
            <a:endParaRPr lang="cs-CZ" sz="1800" dirty="0">
              <a:latin typeface="Arial" pitchFamily="34" charset="0"/>
              <a:cs typeface="Arial" pitchFamily="34" charset="0"/>
            </a:endParaRPr>
          </a:p>
        </p:txBody>
      </p:sp>
      <p:graphicFrame>
        <p:nvGraphicFramePr>
          <p:cNvPr id="13" name="Tabulka 12"/>
          <p:cNvGraphicFramePr>
            <a:graphicFrameLocks noGrp="1"/>
          </p:cNvGraphicFramePr>
          <p:nvPr/>
        </p:nvGraphicFramePr>
        <p:xfrm>
          <a:off x="174948" y="811188"/>
          <a:ext cx="4536504" cy="6263631"/>
        </p:xfrm>
        <a:graphic>
          <a:graphicData uri="http://schemas.openxmlformats.org/drawingml/2006/table">
            <a:tbl>
              <a:tblPr/>
              <a:tblGrid>
                <a:gridCol w="2580136">
                  <a:extLst>
                    <a:ext uri="{9D8B030D-6E8A-4147-A177-3AD203B41FA5}">
                      <a16:colId xmlns:a16="http://schemas.microsoft.com/office/drawing/2014/main" val="20000"/>
                    </a:ext>
                  </a:extLst>
                </a:gridCol>
                <a:gridCol w="1956368">
                  <a:extLst>
                    <a:ext uri="{9D8B030D-6E8A-4147-A177-3AD203B41FA5}">
                      <a16:colId xmlns:a16="http://schemas.microsoft.com/office/drawing/2014/main" val="20001"/>
                    </a:ext>
                  </a:extLst>
                </a:gridCol>
              </a:tblGrid>
              <a:tr h="159290">
                <a:tc>
                  <a:txBody>
                    <a:bodyPr/>
                    <a:lstStyle/>
                    <a:p>
                      <a:pPr algn="l" fontAlgn="ctr"/>
                      <a:r>
                        <a:rPr lang="cs-CZ" sz="1200" b="1" i="0" u="none" strike="noStrike" dirty="0">
                          <a:solidFill>
                            <a:srgbClr val="000000"/>
                          </a:solidFill>
                          <a:latin typeface="Century"/>
                        </a:rPr>
                        <a:t>Hamšík Michal</a:t>
                      </a:r>
                    </a:p>
                  </a:txBody>
                  <a:tcPr marL="6927" marR="6927" marT="6927"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entury"/>
                        </a:rPr>
                        <a:t>1974</a:t>
                      </a:r>
                    </a:p>
                  </a:txBody>
                  <a:tcPr marL="6927" marR="6927" marT="6927"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159290">
                <a:tc>
                  <a:txBody>
                    <a:bodyPr/>
                    <a:lstStyle/>
                    <a:p>
                      <a:pPr algn="l" fontAlgn="ctr"/>
                      <a:r>
                        <a:rPr lang="cs-CZ" sz="1200" b="1" i="0" u="none" strike="noStrike" dirty="0">
                          <a:solidFill>
                            <a:srgbClr val="000000"/>
                          </a:solidFill>
                          <a:latin typeface="Century"/>
                        </a:rPr>
                        <a:t>Weber Michal</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a:solidFill>
                            <a:srgbClr val="000000"/>
                          </a:solidFill>
                          <a:latin typeface="Century"/>
                        </a:rPr>
                        <a:t>1975</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01"/>
                  </a:ext>
                </a:extLst>
              </a:tr>
              <a:tr h="159290">
                <a:tc>
                  <a:txBody>
                    <a:bodyPr/>
                    <a:lstStyle/>
                    <a:p>
                      <a:pPr algn="l" fontAlgn="ctr"/>
                      <a:r>
                        <a:rPr lang="cs-CZ" sz="1200" b="1" i="0" u="none" strike="noStrike" dirty="0">
                          <a:solidFill>
                            <a:srgbClr val="000000"/>
                          </a:solidFill>
                          <a:latin typeface="Century"/>
                        </a:rPr>
                        <a:t>Tůma Petr</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a:solidFill>
                            <a:srgbClr val="000000"/>
                          </a:solidFill>
                          <a:latin typeface="Century"/>
                        </a:rPr>
                        <a:t>1977</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02"/>
                  </a:ext>
                </a:extLst>
              </a:tr>
              <a:tr h="159290">
                <a:tc>
                  <a:txBody>
                    <a:bodyPr/>
                    <a:lstStyle/>
                    <a:p>
                      <a:pPr algn="l" fontAlgn="ctr"/>
                      <a:r>
                        <a:rPr lang="cs-CZ" sz="1200" b="1" i="0" u="none" strike="noStrike" dirty="0">
                          <a:solidFill>
                            <a:srgbClr val="000000"/>
                          </a:solidFill>
                          <a:latin typeface="Century"/>
                        </a:rPr>
                        <a:t>Stejskal Lukáš</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1980</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03"/>
                  </a:ext>
                </a:extLst>
              </a:tr>
              <a:tr h="159290">
                <a:tc>
                  <a:txBody>
                    <a:bodyPr/>
                    <a:lstStyle/>
                    <a:p>
                      <a:pPr algn="l" fontAlgn="ctr"/>
                      <a:r>
                        <a:rPr lang="cs-CZ" sz="1200" b="1" i="0" u="none" strike="noStrike" dirty="0">
                          <a:solidFill>
                            <a:srgbClr val="000000"/>
                          </a:solidFill>
                          <a:latin typeface="Century"/>
                        </a:rPr>
                        <a:t>Černý Michal</a:t>
                      </a:r>
                    </a:p>
                  </a:txBody>
                  <a:tcPr marL="6927" marR="6927" marT="6927"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Century"/>
                        </a:rPr>
                        <a:t>1985</a:t>
                      </a:r>
                    </a:p>
                  </a:txBody>
                  <a:tcPr marL="6927" marR="6927" marT="6927"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59290">
                <a:tc>
                  <a:txBody>
                    <a:bodyPr/>
                    <a:lstStyle/>
                    <a:p>
                      <a:pPr algn="l" fontAlgn="ctr"/>
                      <a:r>
                        <a:rPr lang="cs-CZ" sz="1200" b="1" i="0" u="none" strike="noStrike" dirty="0" err="1">
                          <a:solidFill>
                            <a:srgbClr val="000000"/>
                          </a:solidFill>
                          <a:latin typeface="Century"/>
                        </a:rPr>
                        <a:t>Bánovčin</a:t>
                      </a:r>
                      <a:r>
                        <a:rPr lang="cs-CZ" sz="1200" b="1" i="0" u="none" strike="noStrike" dirty="0">
                          <a:solidFill>
                            <a:srgbClr val="000000"/>
                          </a:solidFill>
                          <a:latin typeface="Century"/>
                        </a:rPr>
                        <a:t> Petr</a:t>
                      </a:r>
                    </a:p>
                  </a:txBody>
                  <a:tcPr marL="6927" marR="6927" marT="6927"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Century"/>
                        </a:rPr>
                        <a:t>1986</a:t>
                      </a:r>
                    </a:p>
                  </a:txBody>
                  <a:tcPr marL="6927" marR="6927" marT="6927"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159290">
                <a:tc>
                  <a:txBody>
                    <a:bodyPr/>
                    <a:lstStyle/>
                    <a:p>
                      <a:pPr algn="l" fontAlgn="ctr"/>
                      <a:r>
                        <a:rPr lang="cs-CZ" sz="1200" b="1" i="0" u="none" strike="noStrike" dirty="0" err="1">
                          <a:solidFill>
                            <a:srgbClr val="000000"/>
                          </a:solidFill>
                          <a:latin typeface="Century"/>
                        </a:rPr>
                        <a:t>Malák</a:t>
                      </a:r>
                      <a:r>
                        <a:rPr lang="cs-CZ" sz="1200" b="1" i="0" u="none" strike="noStrike" dirty="0">
                          <a:solidFill>
                            <a:srgbClr val="000000"/>
                          </a:solidFill>
                          <a:latin typeface="Century"/>
                        </a:rPr>
                        <a:t> Miroslav</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1986</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06"/>
                  </a:ext>
                </a:extLst>
              </a:tr>
              <a:tr h="159290">
                <a:tc>
                  <a:txBody>
                    <a:bodyPr/>
                    <a:lstStyle/>
                    <a:p>
                      <a:pPr algn="l" fontAlgn="ctr"/>
                      <a:r>
                        <a:rPr lang="cs-CZ" sz="1200" b="1" i="0" u="none" strike="noStrike" dirty="0">
                          <a:solidFill>
                            <a:srgbClr val="000000"/>
                          </a:solidFill>
                          <a:latin typeface="Century"/>
                        </a:rPr>
                        <a:t>Ransdorf Jiří</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1986</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07"/>
                  </a:ext>
                </a:extLst>
              </a:tr>
              <a:tr h="159290">
                <a:tc>
                  <a:txBody>
                    <a:bodyPr/>
                    <a:lstStyle/>
                    <a:p>
                      <a:pPr algn="l" fontAlgn="ctr"/>
                      <a:r>
                        <a:rPr lang="cs-CZ" sz="1200" b="1" i="0" u="none" strike="noStrike" dirty="0" err="1">
                          <a:solidFill>
                            <a:srgbClr val="000000"/>
                          </a:solidFill>
                          <a:latin typeface="Century"/>
                        </a:rPr>
                        <a:t>TomanRadek</a:t>
                      </a:r>
                      <a:endParaRPr lang="cs-CZ" sz="1200" b="1" i="0" u="none" strike="noStrike" dirty="0">
                        <a:solidFill>
                          <a:srgbClr val="000000"/>
                        </a:solidFill>
                        <a:latin typeface="Century"/>
                      </a:endParaRP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1986</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08"/>
                  </a:ext>
                </a:extLst>
              </a:tr>
              <a:tr h="159290">
                <a:tc>
                  <a:txBody>
                    <a:bodyPr/>
                    <a:lstStyle/>
                    <a:p>
                      <a:pPr algn="l" fontAlgn="ctr"/>
                      <a:r>
                        <a:rPr lang="cs-CZ" sz="1200" b="1" i="0" u="none" strike="noStrike" dirty="0">
                          <a:solidFill>
                            <a:srgbClr val="000000"/>
                          </a:solidFill>
                          <a:latin typeface="Century"/>
                        </a:rPr>
                        <a:t>Mencl David</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1987</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09"/>
                  </a:ext>
                </a:extLst>
              </a:tr>
              <a:tr h="159290">
                <a:tc>
                  <a:txBody>
                    <a:bodyPr/>
                    <a:lstStyle/>
                    <a:p>
                      <a:pPr algn="l" fontAlgn="ctr"/>
                      <a:r>
                        <a:rPr lang="cs-CZ" sz="1200" b="1" i="0" u="none" strike="noStrike">
                          <a:solidFill>
                            <a:srgbClr val="000000"/>
                          </a:solidFill>
                          <a:latin typeface="Century"/>
                        </a:rPr>
                        <a:t>Poráč Vladimír</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1988</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10"/>
                  </a:ext>
                </a:extLst>
              </a:tr>
              <a:tr h="159290">
                <a:tc>
                  <a:txBody>
                    <a:bodyPr/>
                    <a:lstStyle/>
                    <a:p>
                      <a:pPr algn="l" fontAlgn="ctr"/>
                      <a:r>
                        <a:rPr lang="cs-CZ" sz="1200" b="1" i="0" u="none" strike="noStrike" dirty="0">
                          <a:solidFill>
                            <a:srgbClr val="000000"/>
                          </a:solidFill>
                          <a:latin typeface="Century"/>
                        </a:rPr>
                        <a:t>Malý Michal</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1989</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11"/>
                  </a:ext>
                </a:extLst>
              </a:tr>
              <a:tr h="159290">
                <a:tc>
                  <a:txBody>
                    <a:bodyPr/>
                    <a:lstStyle/>
                    <a:p>
                      <a:pPr algn="l" fontAlgn="ctr"/>
                      <a:r>
                        <a:rPr lang="cs-CZ" sz="1200" b="1" i="0" u="none" strike="noStrike" dirty="0" err="1">
                          <a:solidFill>
                            <a:srgbClr val="000000"/>
                          </a:solidFill>
                          <a:latin typeface="Century"/>
                        </a:rPr>
                        <a:t>Porš</a:t>
                      </a:r>
                      <a:r>
                        <a:rPr lang="cs-CZ" sz="1200" b="1" i="0" u="none" strike="noStrike" dirty="0">
                          <a:solidFill>
                            <a:srgbClr val="000000"/>
                          </a:solidFill>
                          <a:latin typeface="Century"/>
                        </a:rPr>
                        <a:t> Ondřej</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1989</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12"/>
                  </a:ext>
                </a:extLst>
              </a:tr>
              <a:tr h="159290">
                <a:tc>
                  <a:txBody>
                    <a:bodyPr/>
                    <a:lstStyle/>
                    <a:p>
                      <a:pPr algn="l" fontAlgn="ctr"/>
                      <a:r>
                        <a:rPr lang="cs-CZ" sz="1200" b="1" i="0" u="none" strike="noStrike">
                          <a:solidFill>
                            <a:srgbClr val="000000"/>
                          </a:solidFill>
                          <a:latin typeface="Century"/>
                        </a:rPr>
                        <a:t>Šmidrkal Michal</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1989</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13"/>
                  </a:ext>
                </a:extLst>
              </a:tr>
              <a:tr h="159290">
                <a:tc>
                  <a:txBody>
                    <a:bodyPr/>
                    <a:lstStyle/>
                    <a:p>
                      <a:pPr algn="l" fontAlgn="ctr"/>
                      <a:r>
                        <a:rPr lang="cs-CZ" sz="1200" b="1" i="0" u="none" strike="noStrike">
                          <a:solidFill>
                            <a:srgbClr val="000000"/>
                          </a:solidFill>
                          <a:latin typeface="Century"/>
                        </a:rPr>
                        <a:t>Vlček Lukáš</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1989</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14"/>
                  </a:ext>
                </a:extLst>
              </a:tr>
              <a:tr h="159290">
                <a:tc>
                  <a:txBody>
                    <a:bodyPr/>
                    <a:lstStyle/>
                    <a:p>
                      <a:pPr algn="l" fontAlgn="ctr"/>
                      <a:r>
                        <a:rPr lang="cs-CZ" sz="1200" b="1" i="0" u="none" strike="noStrike">
                          <a:solidFill>
                            <a:srgbClr val="000000"/>
                          </a:solidFill>
                          <a:latin typeface="Century"/>
                        </a:rPr>
                        <a:t>Jansa Aleš</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1990</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15"/>
                  </a:ext>
                </a:extLst>
              </a:tr>
              <a:tr h="159290">
                <a:tc>
                  <a:txBody>
                    <a:bodyPr/>
                    <a:lstStyle/>
                    <a:p>
                      <a:pPr algn="l" fontAlgn="ctr"/>
                      <a:r>
                        <a:rPr lang="cs-CZ" sz="1200" b="1" i="0" u="none" strike="noStrike">
                          <a:solidFill>
                            <a:srgbClr val="000000"/>
                          </a:solidFill>
                          <a:latin typeface="Century"/>
                        </a:rPr>
                        <a:t>Matoušek Tomáš</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1990</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16"/>
                  </a:ext>
                </a:extLst>
              </a:tr>
              <a:tr h="159290">
                <a:tc>
                  <a:txBody>
                    <a:bodyPr/>
                    <a:lstStyle/>
                    <a:p>
                      <a:pPr algn="l" fontAlgn="ctr"/>
                      <a:r>
                        <a:rPr lang="cs-CZ" sz="1200" b="1" i="0" u="none" strike="noStrike" dirty="0">
                          <a:solidFill>
                            <a:srgbClr val="000000"/>
                          </a:solidFill>
                          <a:latin typeface="Century"/>
                        </a:rPr>
                        <a:t>Šimral Jiří</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1990</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17"/>
                  </a:ext>
                </a:extLst>
              </a:tr>
              <a:tr h="159290">
                <a:tc>
                  <a:txBody>
                    <a:bodyPr/>
                    <a:lstStyle/>
                    <a:p>
                      <a:pPr algn="l" fontAlgn="ctr"/>
                      <a:r>
                        <a:rPr lang="cs-CZ" sz="1200" b="1" i="0" u="none" strike="noStrike">
                          <a:solidFill>
                            <a:srgbClr val="000000"/>
                          </a:solidFill>
                          <a:latin typeface="Century"/>
                        </a:rPr>
                        <a:t>Gernat Tomáš</a:t>
                      </a:r>
                    </a:p>
                  </a:txBody>
                  <a:tcPr marL="6927" marR="6927" marT="6927"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Century"/>
                        </a:rPr>
                        <a:t>1992</a:t>
                      </a:r>
                    </a:p>
                  </a:txBody>
                  <a:tcPr marL="6927" marR="6927" marT="6927" marB="0" anchor="ctr">
                    <a:lnL>
                      <a:noFill/>
                    </a:lnL>
                    <a:lnR>
                      <a:noFill/>
                    </a:lnR>
                    <a:lnT>
                      <a:noFill/>
                    </a:lnT>
                    <a:lnB>
                      <a:noFill/>
                    </a:lnB>
                    <a:solidFill>
                      <a:srgbClr val="FFFF00"/>
                    </a:solidFill>
                  </a:tcPr>
                </a:tc>
                <a:extLst>
                  <a:ext uri="{0D108BD9-81ED-4DB2-BD59-A6C34878D82A}">
                    <a16:rowId xmlns:a16="http://schemas.microsoft.com/office/drawing/2014/main" val="10018"/>
                  </a:ext>
                </a:extLst>
              </a:tr>
              <a:tr h="159290">
                <a:tc>
                  <a:txBody>
                    <a:bodyPr/>
                    <a:lstStyle/>
                    <a:p>
                      <a:pPr algn="l" fontAlgn="ctr"/>
                      <a:r>
                        <a:rPr lang="cs-CZ" sz="1200" b="1" i="0" u="none" strike="noStrike">
                          <a:solidFill>
                            <a:srgbClr val="000000"/>
                          </a:solidFill>
                          <a:latin typeface="Century"/>
                        </a:rPr>
                        <a:t>Pilař Jan</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1992</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19"/>
                  </a:ext>
                </a:extLst>
              </a:tr>
              <a:tr h="159290">
                <a:tc>
                  <a:txBody>
                    <a:bodyPr/>
                    <a:lstStyle/>
                    <a:p>
                      <a:pPr algn="l" fontAlgn="ctr"/>
                      <a:r>
                        <a:rPr lang="cs-CZ" sz="1200" b="1" i="0" u="none" strike="noStrike">
                          <a:solidFill>
                            <a:srgbClr val="000000"/>
                          </a:solidFill>
                          <a:latin typeface="Century"/>
                        </a:rPr>
                        <a:t>Rejman Martin</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1992</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20"/>
                  </a:ext>
                </a:extLst>
              </a:tr>
              <a:tr h="159290">
                <a:tc>
                  <a:txBody>
                    <a:bodyPr/>
                    <a:lstStyle/>
                    <a:p>
                      <a:pPr algn="l" fontAlgn="ctr"/>
                      <a:r>
                        <a:rPr lang="cs-CZ" sz="1200" b="1" i="0" u="none" strike="noStrike">
                          <a:solidFill>
                            <a:srgbClr val="000000"/>
                          </a:solidFill>
                          <a:latin typeface="Century"/>
                        </a:rPr>
                        <a:t>Vodička Jan</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1992</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21"/>
                  </a:ext>
                </a:extLst>
              </a:tr>
              <a:tr h="159290">
                <a:tc>
                  <a:txBody>
                    <a:bodyPr/>
                    <a:lstStyle/>
                    <a:p>
                      <a:pPr algn="l" fontAlgn="ctr"/>
                      <a:r>
                        <a:rPr lang="cs-CZ" sz="1200" b="1" i="0" u="none" strike="noStrike">
                          <a:solidFill>
                            <a:srgbClr val="000000"/>
                          </a:solidFill>
                          <a:latin typeface="Century"/>
                        </a:rPr>
                        <a:t>Krejza Vojtěch</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22"/>
                  </a:ext>
                </a:extLst>
              </a:tr>
              <a:tr h="159290">
                <a:tc>
                  <a:txBody>
                    <a:bodyPr/>
                    <a:lstStyle/>
                    <a:p>
                      <a:pPr algn="l" fontAlgn="ctr"/>
                      <a:r>
                        <a:rPr lang="cs-CZ" sz="1200" b="1" i="0" u="none" strike="noStrike">
                          <a:solidFill>
                            <a:srgbClr val="000000"/>
                          </a:solidFill>
                          <a:latin typeface="Century"/>
                        </a:rPr>
                        <a:t>Malák Marek</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23"/>
                  </a:ext>
                </a:extLst>
              </a:tr>
              <a:tr h="159290">
                <a:tc>
                  <a:txBody>
                    <a:bodyPr/>
                    <a:lstStyle/>
                    <a:p>
                      <a:pPr algn="l" fontAlgn="ctr"/>
                      <a:r>
                        <a:rPr lang="cs-CZ" sz="1200" b="1" i="0" u="none" strike="noStrike" dirty="0" err="1">
                          <a:solidFill>
                            <a:srgbClr val="000000"/>
                          </a:solidFill>
                          <a:latin typeface="Century"/>
                        </a:rPr>
                        <a:t>Németh</a:t>
                      </a:r>
                      <a:r>
                        <a:rPr lang="cs-CZ" sz="1200" b="1" i="0" u="none" strike="noStrike" dirty="0">
                          <a:solidFill>
                            <a:srgbClr val="000000"/>
                          </a:solidFill>
                          <a:latin typeface="Century"/>
                        </a:rPr>
                        <a:t> </a:t>
                      </a:r>
                      <a:r>
                        <a:rPr lang="cs-CZ" sz="1200" b="1" i="0" u="none" strike="noStrike" dirty="0" smtClean="0">
                          <a:solidFill>
                            <a:srgbClr val="000000"/>
                          </a:solidFill>
                          <a:latin typeface="Century"/>
                        </a:rPr>
                        <a:t>David</a:t>
                      </a:r>
                      <a:endParaRPr lang="cs-CZ" sz="1200" b="1" i="0" u="none" strike="noStrike" dirty="0">
                        <a:solidFill>
                          <a:srgbClr val="000000"/>
                        </a:solidFill>
                        <a:latin typeface="Century"/>
                      </a:endParaRP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24"/>
                  </a:ext>
                </a:extLst>
              </a:tr>
              <a:tr h="159290">
                <a:tc>
                  <a:txBody>
                    <a:bodyPr/>
                    <a:lstStyle/>
                    <a:p>
                      <a:pPr algn="l" fontAlgn="ctr"/>
                      <a:r>
                        <a:rPr lang="cs-CZ" sz="1200" b="1" i="0" u="none" strike="noStrike">
                          <a:solidFill>
                            <a:srgbClr val="000000"/>
                          </a:solidFill>
                          <a:latin typeface="Century"/>
                        </a:rPr>
                        <a:t>Peterka Jakub</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25"/>
                  </a:ext>
                </a:extLst>
              </a:tr>
              <a:tr h="159290">
                <a:tc>
                  <a:txBody>
                    <a:bodyPr/>
                    <a:lstStyle/>
                    <a:p>
                      <a:pPr algn="l" fontAlgn="ctr"/>
                      <a:r>
                        <a:rPr lang="cs-CZ" sz="1200" b="1" i="0" u="none" strike="noStrike">
                          <a:solidFill>
                            <a:srgbClr val="000000"/>
                          </a:solidFill>
                          <a:latin typeface="Century"/>
                        </a:rPr>
                        <a:t>Slavík Lukáš</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26"/>
                  </a:ext>
                </a:extLst>
              </a:tr>
              <a:tr h="159290">
                <a:tc>
                  <a:txBody>
                    <a:bodyPr/>
                    <a:lstStyle/>
                    <a:p>
                      <a:pPr algn="l" fontAlgn="ctr"/>
                      <a:r>
                        <a:rPr lang="cs-CZ" sz="1200" b="1" i="0" u="none" strike="noStrike">
                          <a:solidFill>
                            <a:srgbClr val="000000"/>
                          </a:solidFill>
                          <a:latin typeface="Century"/>
                        </a:rPr>
                        <a:t>Vaněk Pavel</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1993</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27"/>
                  </a:ext>
                </a:extLst>
              </a:tr>
              <a:tr h="159290">
                <a:tc>
                  <a:txBody>
                    <a:bodyPr/>
                    <a:lstStyle/>
                    <a:p>
                      <a:pPr algn="l" fontAlgn="ctr"/>
                      <a:r>
                        <a:rPr lang="cs-CZ" sz="1200" b="1" i="0" u="none" strike="noStrike">
                          <a:solidFill>
                            <a:srgbClr val="000000"/>
                          </a:solidFill>
                          <a:latin typeface="Century"/>
                        </a:rPr>
                        <a:t>Doležal Darek</a:t>
                      </a:r>
                    </a:p>
                  </a:txBody>
                  <a:tcPr marL="6927" marR="6927" marT="6927"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Century"/>
                        </a:rPr>
                        <a:t>1994</a:t>
                      </a:r>
                    </a:p>
                  </a:txBody>
                  <a:tcPr marL="6927" marR="6927" marT="6927" marB="0" anchor="ctr">
                    <a:lnL>
                      <a:noFill/>
                    </a:lnL>
                    <a:lnR>
                      <a:noFill/>
                    </a:lnR>
                    <a:lnT>
                      <a:noFill/>
                    </a:lnT>
                    <a:lnB>
                      <a:noFill/>
                    </a:lnB>
                    <a:solidFill>
                      <a:srgbClr val="FFFF00"/>
                    </a:solidFill>
                  </a:tcPr>
                </a:tc>
                <a:extLst>
                  <a:ext uri="{0D108BD9-81ED-4DB2-BD59-A6C34878D82A}">
                    <a16:rowId xmlns:a16="http://schemas.microsoft.com/office/drawing/2014/main" val="10028"/>
                  </a:ext>
                </a:extLst>
              </a:tr>
              <a:tr h="159290">
                <a:tc>
                  <a:txBody>
                    <a:bodyPr/>
                    <a:lstStyle/>
                    <a:p>
                      <a:pPr algn="l" fontAlgn="ctr"/>
                      <a:r>
                        <a:rPr lang="cs-CZ" sz="1200" b="1" i="0" u="none" strike="noStrike">
                          <a:solidFill>
                            <a:srgbClr val="000000"/>
                          </a:solidFill>
                          <a:latin typeface="Century"/>
                        </a:rPr>
                        <a:t>Stehlík David</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1994</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29"/>
                  </a:ext>
                </a:extLst>
              </a:tr>
              <a:tr h="159290">
                <a:tc>
                  <a:txBody>
                    <a:bodyPr/>
                    <a:lstStyle/>
                    <a:p>
                      <a:pPr algn="l" fontAlgn="ctr"/>
                      <a:r>
                        <a:rPr lang="cs-CZ" sz="1200" b="1" i="0" u="none" strike="noStrike">
                          <a:solidFill>
                            <a:srgbClr val="000000"/>
                          </a:solidFill>
                          <a:latin typeface="Century"/>
                        </a:rPr>
                        <a:t>Svoboda Jiří</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1994</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30"/>
                  </a:ext>
                </a:extLst>
              </a:tr>
              <a:tr h="159290">
                <a:tc>
                  <a:txBody>
                    <a:bodyPr/>
                    <a:lstStyle/>
                    <a:p>
                      <a:pPr algn="l" fontAlgn="ctr"/>
                      <a:r>
                        <a:rPr lang="cs-CZ" sz="1200" b="1" i="0" u="none" strike="noStrike">
                          <a:solidFill>
                            <a:srgbClr val="000000"/>
                          </a:solidFill>
                          <a:latin typeface="Century"/>
                        </a:rPr>
                        <a:t>Šíma Marek</a:t>
                      </a:r>
                    </a:p>
                  </a:txBody>
                  <a:tcPr marL="6927" marR="6927" marT="6927" marB="0" anchor="ctr">
                    <a:lnL>
                      <a:noFill/>
                    </a:lnL>
                    <a:lnR>
                      <a:noFill/>
                    </a:lnR>
                    <a:lnT>
                      <a:noFill/>
                    </a:lnT>
                    <a:lnB>
                      <a:noFill/>
                    </a:lnB>
                    <a:solidFill>
                      <a:srgbClr val="99FF99"/>
                    </a:solidFill>
                  </a:tcPr>
                </a:tc>
                <a:tc>
                  <a:txBody>
                    <a:bodyPr/>
                    <a:lstStyle/>
                    <a:p>
                      <a:pPr algn="ctr" fontAlgn="t"/>
                      <a:r>
                        <a:rPr lang="cs-CZ" sz="1200" b="1" i="0" u="none" strike="noStrike" dirty="0">
                          <a:solidFill>
                            <a:srgbClr val="000000"/>
                          </a:solidFill>
                          <a:latin typeface="Century"/>
                        </a:rPr>
                        <a:t>1994</a:t>
                      </a:r>
                    </a:p>
                  </a:txBody>
                  <a:tcPr marL="6927" marR="6927" marT="6927" marB="0">
                    <a:lnL>
                      <a:noFill/>
                    </a:lnL>
                    <a:lnR>
                      <a:noFill/>
                    </a:lnR>
                    <a:lnT>
                      <a:noFill/>
                    </a:lnT>
                    <a:lnB>
                      <a:noFill/>
                    </a:lnB>
                    <a:solidFill>
                      <a:srgbClr val="99FF99"/>
                    </a:solidFill>
                  </a:tcPr>
                </a:tc>
                <a:extLst>
                  <a:ext uri="{0D108BD9-81ED-4DB2-BD59-A6C34878D82A}">
                    <a16:rowId xmlns:a16="http://schemas.microsoft.com/office/drawing/2014/main" val="10031"/>
                  </a:ext>
                </a:extLst>
              </a:tr>
              <a:tr h="159290">
                <a:tc>
                  <a:txBody>
                    <a:bodyPr/>
                    <a:lstStyle/>
                    <a:p>
                      <a:pPr algn="l" fontAlgn="ctr"/>
                      <a:r>
                        <a:rPr lang="cs-CZ" sz="1200" b="1" i="0" u="none" strike="noStrike" dirty="0">
                          <a:solidFill>
                            <a:srgbClr val="000000"/>
                          </a:solidFill>
                          <a:latin typeface="Century"/>
                        </a:rPr>
                        <a:t>Vaněk Jiří</a:t>
                      </a:r>
                    </a:p>
                  </a:txBody>
                  <a:tcPr marL="6927" marR="6927" marT="6927" marB="0" anchor="ctr">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entury"/>
                        </a:rPr>
                        <a:t>1995</a:t>
                      </a:r>
                    </a:p>
                  </a:txBody>
                  <a:tcPr marL="6927" marR="6927" marT="6927" marB="0">
                    <a:lnL>
                      <a:noFill/>
                    </a:lnL>
                    <a:lnR>
                      <a:noFill/>
                    </a:lnR>
                    <a:lnT>
                      <a:noFill/>
                    </a:lnT>
                    <a:lnB>
                      <a:noFill/>
                    </a:lnB>
                    <a:solidFill>
                      <a:srgbClr val="FFFF00"/>
                    </a:solidFill>
                  </a:tcPr>
                </a:tc>
                <a:extLst>
                  <a:ext uri="{0D108BD9-81ED-4DB2-BD59-A6C34878D82A}">
                    <a16:rowId xmlns:a16="http://schemas.microsoft.com/office/drawing/2014/main" val="1003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5647556" y="163116"/>
            <a:ext cx="4464496" cy="461665"/>
          </a:xfrm>
          <a:prstGeom prst="rect">
            <a:avLst/>
          </a:prstGeom>
          <a:blipFill>
            <a:blip r:embed="rId2" cstate="print"/>
            <a:stretch>
              <a:fillRect/>
            </a:stretch>
          </a:blipFill>
        </p:spPr>
        <p:txBody>
          <a:bodyPr wrap="square" rtlCol="0">
            <a:spAutoFit/>
          </a:bodyPr>
          <a:lstStyle/>
          <a:p>
            <a:pPr algn="ctr"/>
            <a:r>
              <a:rPr lang="cs-CZ" sz="2400" dirty="0" smtClean="0"/>
              <a:t>Střelci B mužstva 2013-14</a:t>
            </a:r>
            <a:endParaRPr lang="cs-CZ" sz="2400" dirty="0"/>
          </a:p>
        </p:txBody>
      </p:sp>
      <p:pic>
        <p:nvPicPr>
          <p:cNvPr id="54273" name="Picture 1"/>
          <p:cNvPicPr>
            <a:picLocks noChangeAspect="1" noChangeArrowheads="1"/>
          </p:cNvPicPr>
          <p:nvPr/>
        </p:nvPicPr>
        <p:blipFill>
          <a:blip r:embed="rId3" cstate="print"/>
          <a:srcRect/>
          <a:stretch>
            <a:fillRect/>
          </a:stretch>
        </p:blipFill>
        <p:spPr bwMode="auto">
          <a:xfrm>
            <a:off x="5791572" y="4699620"/>
            <a:ext cx="4320480" cy="2395364"/>
          </a:xfrm>
          <a:prstGeom prst="rect">
            <a:avLst/>
          </a:prstGeom>
          <a:noFill/>
          <a:ln w="9525">
            <a:noFill/>
            <a:miter lim="800000"/>
            <a:headEnd/>
            <a:tailEnd/>
          </a:ln>
        </p:spPr>
      </p:pic>
      <p:sp>
        <p:nvSpPr>
          <p:cNvPr id="11" name="TextovéPole 10"/>
          <p:cNvSpPr txBox="1"/>
          <p:nvPr/>
        </p:nvSpPr>
        <p:spPr>
          <a:xfrm>
            <a:off x="6727676" y="6715844"/>
            <a:ext cx="3024336" cy="276999"/>
          </a:xfrm>
          <a:prstGeom prst="rect">
            <a:avLst/>
          </a:prstGeom>
          <a:solidFill>
            <a:schemeClr val="accent1">
              <a:lumMod val="40000"/>
              <a:lumOff val="60000"/>
            </a:schemeClr>
          </a:solidFill>
        </p:spPr>
        <p:txBody>
          <a:bodyPr wrap="square" rtlCol="0">
            <a:spAutoFit/>
          </a:bodyPr>
          <a:lstStyle/>
          <a:p>
            <a:pPr algn="ctr"/>
            <a:r>
              <a:rPr lang="cs-CZ" dirty="0" err="1" smtClean="0">
                <a:latin typeface="Arial Black" pitchFamily="34" charset="0"/>
              </a:rPr>
              <a:t>Podlusky</a:t>
            </a:r>
            <a:r>
              <a:rPr lang="cs-CZ" dirty="0" smtClean="0">
                <a:latin typeface="Arial Black" pitchFamily="34" charset="0"/>
              </a:rPr>
              <a:t> – </a:t>
            </a:r>
            <a:r>
              <a:rPr lang="cs-CZ" dirty="0" err="1" smtClean="0">
                <a:latin typeface="Arial Black" pitchFamily="34" charset="0"/>
              </a:rPr>
              <a:t>Štětí</a:t>
            </a:r>
            <a:r>
              <a:rPr lang="cs-CZ" dirty="0" smtClean="0">
                <a:latin typeface="Arial Black" pitchFamily="34" charset="0"/>
              </a:rPr>
              <a:t> B  31.5.2014</a:t>
            </a:r>
            <a:endParaRPr lang="cs-CZ" dirty="0">
              <a:latin typeface="Arial Black" pitchFamily="34" charset="0"/>
            </a:endParaRPr>
          </a:p>
        </p:txBody>
      </p:sp>
      <p:sp>
        <p:nvSpPr>
          <p:cNvPr id="13" name="TextovéPole 12"/>
          <p:cNvSpPr txBox="1"/>
          <p:nvPr/>
        </p:nvSpPr>
        <p:spPr>
          <a:xfrm>
            <a:off x="390972" y="307132"/>
            <a:ext cx="4104456" cy="707886"/>
          </a:xfrm>
          <a:prstGeom prst="rect">
            <a:avLst/>
          </a:prstGeom>
          <a:blipFill>
            <a:blip r:embed="rId4" cstate="print"/>
            <a:stretch>
              <a:fillRect/>
            </a:stretch>
          </a:blipFill>
        </p:spPr>
        <p:txBody>
          <a:bodyPr wrap="square" rtlCol="0">
            <a:spAutoFit/>
          </a:bodyPr>
          <a:lstStyle/>
          <a:p>
            <a:pPr algn="ctr"/>
            <a:r>
              <a:rPr lang="cs-CZ" sz="2000" dirty="0" smtClean="0">
                <a:solidFill>
                  <a:srgbClr val="0033CC"/>
                </a:solidFill>
              </a:rPr>
              <a:t>Ohlednutí za minulým rokem </a:t>
            </a:r>
          </a:p>
          <a:p>
            <a:pPr algn="ctr"/>
            <a:r>
              <a:rPr lang="cs-CZ" sz="2000" dirty="0" smtClean="0">
                <a:solidFill>
                  <a:srgbClr val="0033CC"/>
                </a:solidFill>
              </a:rPr>
              <a:t>A mužstva</a:t>
            </a:r>
            <a:endParaRPr lang="cs-CZ" sz="2000" dirty="0">
              <a:solidFill>
                <a:srgbClr val="0033CC"/>
              </a:solidFill>
            </a:endParaRPr>
          </a:p>
        </p:txBody>
      </p:sp>
      <p:sp>
        <p:nvSpPr>
          <p:cNvPr id="14" name="TextovéPole 13"/>
          <p:cNvSpPr txBox="1"/>
          <p:nvPr/>
        </p:nvSpPr>
        <p:spPr>
          <a:xfrm>
            <a:off x="174948" y="1196707"/>
            <a:ext cx="4320480" cy="5816977"/>
          </a:xfrm>
          <a:prstGeom prst="rect">
            <a:avLst/>
          </a:prstGeom>
          <a:noFill/>
        </p:spPr>
        <p:txBody>
          <a:bodyPr wrap="square" rtlCol="0">
            <a:spAutoFit/>
          </a:bodyPr>
          <a:lstStyle/>
          <a:p>
            <a:r>
              <a:rPr lang="cs-CZ" b="0" dirty="0" smtClean="0">
                <a:latin typeface="Arial" pitchFamily="34" charset="0"/>
                <a:cs typeface="Arial" pitchFamily="34" charset="0"/>
              </a:rPr>
              <a:t>Hodně trenérů. Lukáš Fišer , Ctimír Kala, Jiří Bašta a na závěr ještě Vladimír Frey společně s Petrem Tůmou řídili mužstvo. 2 vedoucí . Tomáš </a:t>
            </a:r>
            <a:r>
              <a:rPr lang="cs-CZ" b="0" dirty="0" err="1" smtClean="0">
                <a:latin typeface="Arial" pitchFamily="34" charset="0"/>
                <a:cs typeface="Arial" pitchFamily="34" charset="0"/>
              </a:rPr>
              <a:t>Duník</a:t>
            </a:r>
            <a:r>
              <a:rPr lang="cs-CZ" b="0" dirty="0" smtClean="0">
                <a:latin typeface="Arial" pitchFamily="34" charset="0"/>
                <a:cs typeface="Arial" pitchFamily="34" charset="0"/>
              </a:rPr>
              <a:t> a Jiří Havner, který se u mužstva vystřídal 2x. Jediný, kdo zůstal věrný po celou sezónu byl masér a dlouholetá tvář mužstva Jiří Nedomlel . Hodně natěšeni jsme nastupovali loni v srpnu k 1. diviznímu mistráku doma proti Novému Boru. Věřili jsme si, ale nakonec jsme byli rádi za vyrovnání </a:t>
            </a:r>
            <a:r>
              <a:rPr lang="cs-CZ" b="0" dirty="0" err="1" smtClean="0">
                <a:latin typeface="Arial" pitchFamily="34" charset="0"/>
                <a:cs typeface="Arial" pitchFamily="34" charset="0"/>
              </a:rPr>
              <a:t>Hyky</a:t>
            </a:r>
            <a:r>
              <a:rPr lang="cs-CZ" b="0" dirty="0" smtClean="0">
                <a:latin typeface="Arial" pitchFamily="34" charset="0"/>
                <a:cs typeface="Arial" pitchFamily="34" charset="0"/>
              </a:rPr>
              <a:t> na 3:3 v 76.minutě . Za týden jsme jeli do </a:t>
            </a:r>
            <a:r>
              <a:rPr lang="cs-CZ" b="0" dirty="0" err="1" smtClean="0">
                <a:latin typeface="Arial" pitchFamily="34" charset="0"/>
                <a:cs typeface="Arial" pitchFamily="34" charset="0"/>
              </a:rPr>
              <a:t>Litole</a:t>
            </a:r>
            <a:r>
              <a:rPr lang="cs-CZ" b="0" dirty="0" smtClean="0">
                <a:latin typeface="Arial" pitchFamily="34" charset="0"/>
                <a:cs typeface="Arial" pitchFamily="34" charset="0"/>
              </a:rPr>
              <a:t>, kde to do stavu 2:2 vypadalo nadějně,ale pak přišly 2 góly domácích a byla z toho prohra 4:2.  Doma proti </a:t>
            </a:r>
            <a:r>
              <a:rPr lang="cs-CZ" b="0" dirty="0" err="1" smtClean="0">
                <a:latin typeface="Arial" pitchFamily="34" charset="0"/>
                <a:cs typeface="Arial" pitchFamily="34" charset="0"/>
              </a:rPr>
              <a:t>Aritmě</a:t>
            </a:r>
            <a:r>
              <a:rPr lang="cs-CZ" b="0" dirty="0" smtClean="0">
                <a:latin typeface="Arial" pitchFamily="34" charset="0"/>
                <a:cs typeface="Arial" pitchFamily="34" charset="0"/>
              </a:rPr>
              <a:t> už jsme chtěli bodovat naplno,ale zase z toho byla jenom remíza 3:3 a zase jsme vyrovnávali až v závěru zápasu díky z kopačky </a:t>
            </a:r>
            <a:r>
              <a:rPr lang="cs-CZ" b="0" dirty="0" err="1" smtClean="0">
                <a:latin typeface="Arial" pitchFamily="34" charset="0"/>
                <a:cs typeface="Arial" pitchFamily="34" charset="0"/>
              </a:rPr>
              <a:t>Slaničky</a:t>
            </a:r>
            <a:r>
              <a:rPr lang="cs-CZ" b="0" dirty="0" smtClean="0">
                <a:latin typeface="Arial" pitchFamily="34" charset="0"/>
                <a:cs typeface="Arial" pitchFamily="34" charset="0"/>
              </a:rPr>
              <a:t>.  Následoval další domácí zápas  s Kladnem  a konečně jsme si připsaly na konto 3 body  za vítězství 3:1 po 2 brankách </a:t>
            </a:r>
            <a:r>
              <a:rPr lang="cs-CZ" b="0" dirty="0" err="1" smtClean="0">
                <a:latin typeface="Arial" pitchFamily="34" charset="0"/>
                <a:cs typeface="Arial" pitchFamily="34" charset="0"/>
              </a:rPr>
              <a:t>Rejmana</a:t>
            </a:r>
            <a:r>
              <a:rPr lang="cs-CZ" b="0" dirty="0" smtClean="0">
                <a:latin typeface="Arial" pitchFamily="34" charset="0"/>
                <a:cs typeface="Arial" pitchFamily="34" charset="0"/>
              </a:rPr>
              <a:t> a 1 Stejskala.  Ještě lépe jsme se cítili po 5. kole 8.9.13, kdy jsme v Žatci  zaslouženě vyhráli 4:2 . Pak to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odnesla 2:0 do té doby velmi dobře hrající Souš. Schytal to ale i </a:t>
            </a:r>
            <a:r>
              <a:rPr lang="cs-CZ" b="0" dirty="0" err="1" smtClean="0">
                <a:latin typeface="Arial" pitchFamily="34" charset="0"/>
                <a:cs typeface="Arial" pitchFamily="34" charset="0"/>
              </a:rPr>
              <a:t>Belák</a:t>
            </a:r>
            <a:r>
              <a:rPr lang="cs-CZ" b="0" dirty="0" smtClean="0">
                <a:latin typeface="Arial" pitchFamily="34" charset="0"/>
                <a:cs typeface="Arial" pitchFamily="34" charset="0"/>
              </a:rPr>
              <a:t>, který byl vyloučen rozhodčím </a:t>
            </a:r>
            <a:r>
              <a:rPr lang="cs-CZ" b="0" dirty="0" err="1" smtClean="0">
                <a:latin typeface="Arial" pitchFamily="34" charset="0"/>
                <a:cs typeface="Arial" pitchFamily="34" charset="0"/>
              </a:rPr>
              <a:t>Vitnerem</a:t>
            </a:r>
            <a:r>
              <a:rPr lang="cs-CZ" b="0" dirty="0" smtClean="0">
                <a:latin typeface="Arial" pitchFamily="34" charset="0"/>
                <a:cs typeface="Arial" pitchFamily="34" charset="0"/>
              </a:rPr>
              <a:t>.  22.9.2013  jsme jeli na 1. okresní derby do </a:t>
            </a:r>
            <a:r>
              <a:rPr lang="cs-CZ" b="0" dirty="0" err="1" smtClean="0">
                <a:latin typeface="Arial" pitchFamily="34" charset="0"/>
                <a:cs typeface="Arial" pitchFamily="34" charset="0"/>
              </a:rPr>
              <a:t>Brozan</a:t>
            </a:r>
            <a:r>
              <a:rPr lang="cs-CZ" b="0" dirty="0" smtClean="0">
                <a:latin typeface="Arial" pitchFamily="34" charset="0"/>
                <a:cs typeface="Arial" pitchFamily="34" charset="0"/>
              </a:rPr>
              <a:t>. To, co se ale dělo na hřišti v podání rozhodčího </a:t>
            </a:r>
            <a:r>
              <a:rPr lang="cs-CZ" b="0" dirty="0" err="1" smtClean="0">
                <a:latin typeface="Arial" pitchFamily="34" charset="0"/>
                <a:cs typeface="Arial" pitchFamily="34" charset="0"/>
              </a:rPr>
              <a:t>Klupáka</a:t>
            </a:r>
            <a:r>
              <a:rPr lang="cs-CZ" b="0" dirty="0" smtClean="0">
                <a:latin typeface="Arial" pitchFamily="34" charset="0"/>
                <a:cs typeface="Arial" pitchFamily="34" charset="0"/>
              </a:rPr>
              <a:t>, se hned tak nevidí. 2 penalty proti nám. Jedna lepší než druhá. V tu dobu už jsme věděli, že nás v divizi budou čekat ještě zajímavé věci. Aspoň bod za remízu jsme si přivezli. Stopu to zanechalo i v následujícím zápase proti Neratovicím, které jsme doma prohráli v nervózní atmosféře 2:1. Dohnat ztracené body jsme chtěli  v následujícím 9. kole na hřišti posledního Chomutova a i když jsme v poločase vedli 2: 1,  tak jsme 3 body neudrželi. V 73.min. srovnal </a:t>
            </a:r>
            <a:r>
              <a:rPr lang="cs-CZ" b="0" dirty="0" err="1" smtClean="0">
                <a:latin typeface="Arial" pitchFamily="34" charset="0"/>
                <a:cs typeface="Arial" pitchFamily="34" charset="0"/>
              </a:rPr>
              <a:t>Dukhnichovič</a:t>
            </a:r>
            <a:r>
              <a:rPr lang="cs-CZ" b="0" dirty="0" smtClean="0">
                <a:latin typeface="Arial" pitchFamily="34" charset="0"/>
                <a:cs typeface="Arial" pitchFamily="34" charset="0"/>
              </a:rPr>
              <a:t> na 2:2.  V dalším kole  přijely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do Lovosice a o </a:t>
            </a:r>
            <a:r>
              <a:rPr lang="cs-CZ" b="0" dirty="0" err="1" smtClean="0">
                <a:latin typeface="Arial" pitchFamily="34" charset="0"/>
                <a:cs typeface="Arial" pitchFamily="34" charset="0"/>
              </a:rPr>
              <a:t>vzrúšo</a:t>
            </a:r>
            <a:r>
              <a:rPr lang="cs-CZ" b="0" dirty="0" smtClean="0">
                <a:latin typeface="Arial" pitchFamily="34" charset="0"/>
                <a:cs typeface="Arial" pitchFamily="34" charset="0"/>
              </a:rPr>
              <a:t> bylo postaráno. Dohrávaly jsme v 9 a v té době jsme </a:t>
            </a:r>
            <a:endParaRPr lang="cs-CZ" dirty="0">
              <a:latin typeface="Arial" pitchFamily="34" charset="0"/>
              <a:cs typeface="Arial" pitchFamily="34" charset="0"/>
            </a:endParaRPr>
          </a:p>
        </p:txBody>
      </p:sp>
      <p:cxnSp>
        <p:nvCxnSpPr>
          <p:cNvPr id="15" name="Přímá spojovací šipka 14"/>
          <p:cNvCxnSpPr/>
          <p:nvPr/>
        </p:nvCxnSpPr>
        <p:spPr bwMode="auto">
          <a:xfrm>
            <a:off x="2983260" y="7075884"/>
            <a:ext cx="1368152" cy="0"/>
          </a:xfrm>
          <a:prstGeom prst="straightConnector1">
            <a:avLst/>
          </a:prstGeom>
          <a:noFill/>
          <a:ln w="15875" cap="flat" cmpd="sng" algn="ctr">
            <a:solidFill>
              <a:schemeClr val="accent6">
                <a:lumMod val="50000"/>
              </a:schemeClr>
            </a:solidFill>
            <a:prstDash val="solid"/>
            <a:round/>
            <a:headEnd type="none" w="med" len="med"/>
            <a:tailEnd type="arrow"/>
          </a:ln>
          <a:effectLst>
            <a:outerShdw dist="45791" dir="2021404" algn="ctr" rotWithShape="0">
              <a:srgbClr val="9999FF"/>
            </a:outerShdw>
          </a:effectLst>
        </p:spPr>
      </p:cxnSp>
      <p:graphicFrame>
        <p:nvGraphicFramePr>
          <p:cNvPr id="9" name="Tabulka 8"/>
          <p:cNvGraphicFramePr>
            <a:graphicFrameLocks noGrp="1"/>
          </p:cNvGraphicFramePr>
          <p:nvPr/>
        </p:nvGraphicFramePr>
        <p:xfrm>
          <a:off x="5719564" y="811188"/>
          <a:ext cx="4411837" cy="3594735"/>
        </p:xfrm>
        <a:graphic>
          <a:graphicData uri="http://schemas.openxmlformats.org/drawingml/2006/table">
            <a:tbl>
              <a:tblPr/>
              <a:tblGrid>
                <a:gridCol w="1933474">
                  <a:extLst>
                    <a:ext uri="{9D8B030D-6E8A-4147-A177-3AD203B41FA5}">
                      <a16:colId xmlns:a16="http://schemas.microsoft.com/office/drawing/2014/main" val="20000"/>
                    </a:ext>
                  </a:extLst>
                </a:gridCol>
                <a:gridCol w="703082">
                  <a:extLst>
                    <a:ext uri="{9D8B030D-6E8A-4147-A177-3AD203B41FA5}">
                      <a16:colId xmlns:a16="http://schemas.microsoft.com/office/drawing/2014/main" val="20001"/>
                    </a:ext>
                  </a:extLst>
                </a:gridCol>
                <a:gridCol w="720659">
                  <a:extLst>
                    <a:ext uri="{9D8B030D-6E8A-4147-A177-3AD203B41FA5}">
                      <a16:colId xmlns:a16="http://schemas.microsoft.com/office/drawing/2014/main" val="20002"/>
                    </a:ext>
                  </a:extLst>
                </a:gridCol>
                <a:gridCol w="1054622">
                  <a:extLst>
                    <a:ext uri="{9D8B030D-6E8A-4147-A177-3AD203B41FA5}">
                      <a16:colId xmlns:a16="http://schemas.microsoft.com/office/drawing/2014/main" val="20003"/>
                    </a:ext>
                  </a:extLst>
                </a:gridCol>
              </a:tblGrid>
              <a:tr h="131348">
                <a:tc>
                  <a:txBody>
                    <a:bodyPr/>
                    <a:lstStyle/>
                    <a:p>
                      <a:pPr algn="ctr" fontAlgn="ctr"/>
                      <a:r>
                        <a:rPr lang="cs-CZ" sz="800" b="1" i="0" u="none" strike="noStrike" dirty="0">
                          <a:solidFill>
                            <a:srgbClr val="000000"/>
                          </a:solidFill>
                          <a:latin typeface="Arial"/>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fontAlgn="ctr"/>
                      <a:r>
                        <a:rPr lang="cs-CZ" sz="800" b="1" i="0" u="none" strike="noStrike">
                          <a:solidFill>
                            <a:srgbClr val="000000"/>
                          </a:solidFill>
                          <a:latin typeface="Arial"/>
                        </a:rPr>
                        <a:t>Podzim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fontAlgn="ctr"/>
                      <a:r>
                        <a:rPr lang="cs-CZ" sz="800" b="1" i="0" u="none" strike="noStrike">
                          <a:solidFill>
                            <a:srgbClr val="000000"/>
                          </a:solidFill>
                          <a:latin typeface="Arial"/>
                        </a:rPr>
                        <a:t>Jaro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fontAlgn="ctr"/>
                      <a:r>
                        <a:rPr lang="cs-CZ" sz="800" b="1" i="0" u="none" strike="noStrike">
                          <a:solidFill>
                            <a:srgbClr val="000000"/>
                          </a:solidFill>
                          <a:latin typeface="Calibri"/>
                        </a:rPr>
                        <a:t>Celkem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extLst>
                  <a:ext uri="{0D108BD9-81ED-4DB2-BD59-A6C34878D82A}">
                    <a16:rowId xmlns:a16="http://schemas.microsoft.com/office/drawing/2014/main" val="10000"/>
                  </a:ext>
                </a:extLst>
              </a:tr>
              <a:tr h="168722">
                <a:tc>
                  <a:txBody>
                    <a:bodyPr/>
                    <a:lstStyle/>
                    <a:p>
                      <a:pPr algn="l" fontAlgn="ctr"/>
                      <a:r>
                        <a:rPr lang="cs-CZ" sz="1200" b="1" i="0" u="none" strike="noStrike" dirty="0">
                          <a:solidFill>
                            <a:srgbClr val="000000"/>
                          </a:solidFill>
                          <a:latin typeface="Arial" pitchFamily="34" charset="0"/>
                          <a:cs typeface="Arial" pitchFamily="34" charset="0"/>
                        </a:rPr>
                        <a:t>Pilař Jan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168722">
                <a:tc>
                  <a:txBody>
                    <a:bodyPr/>
                    <a:lstStyle/>
                    <a:p>
                      <a:pPr algn="l" fontAlgn="ctr"/>
                      <a:r>
                        <a:rPr lang="cs-CZ" sz="1200" b="1" i="0" u="none" strike="noStrike" dirty="0">
                          <a:solidFill>
                            <a:srgbClr val="000000"/>
                          </a:solidFill>
                          <a:latin typeface="Arial" pitchFamily="34" charset="0"/>
                          <a:cs typeface="Arial" pitchFamily="34" charset="0"/>
                        </a:rPr>
                        <a:t>Peterka Jakub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68722">
                <a:tc>
                  <a:txBody>
                    <a:bodyPr/>
                    <a:lstStyle/>
                    <a:p>
                      <a:pPr algn="l" fontAlgn="ctr"/>
                      <a:r>
                        <a:rPr lang="cs-CZ" sz="1200" b="1" i="0" u="none" strike="noStrike" dirty="0">
                          <a:solidFill>
                            <a:srgbClr val="000000"/>
                          </a:solidFill>
                          <a:latin typeface="Arial" pitchFamily="34" charset="0"/>
                          <a:cs typeface="Arial" pitchFamily="34" charset="0"/>
                        </a:rPr>
                        <a:t>Jansa Aleš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168722">
                <a:tc>
                  <a:txBody>
                    <a:bodyPr/>
                    <a:lstStyle/>
                    <a:p>
                      <a:pPr algn="l" fontAlgn="ctr"/>
                      <a:r>
                        <a:rPr lang="cs-CZ" sz="1200" b="1" i="0" u="none" strike="noStrike" dirty="0">
                          <a:solidFill>
                            <a:srgbClr val="000000"/>
                          </a:solidFill>
                          <a:latin typeface="Arial" pitchFamily="34" charset="0"/>
                          <a:cs typeface="Arial" pitchFamily="34" charset="0"/>
                        </a:rPr>
                        <a:t>Malý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68722">
                <a:tc>
                  <a:txBody>
                    <a:bodyPr/>
                    <a:lstStyle/>
                    <a:p>
                      <a:pPr algn="l" fontAlgn="ctr"/>
                      <a:r>
                        <a:rPr lang="cs-CZ" sz="1200" b="1" i="0" u="none" strike="noStrike" dirty="0">
                          <a:solidFill>
                            <a:srgbClr val="000000"/>
                          </a:solidFill>
                          <a:latin typeface="Arial" pitchFamily="34" charset="0"/>
                          <a:cs typeface="Arial" pitchFamily="34" charset="0"/>
                        </a:rPr>
                        <a:t>Vlček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168722">
                <a:tc>
                  <a:txBody>
                    <a:bodyPr/>
                    <a:lstStyle/>
                    <a:p>
                      <a:pPr algn="l" fontAlgn="ctr"/>
                      <a:r>
                        <a:rPr lang="cs-CZ" sz="1200" b="1" i="0" u="none" strike="noStrike" dirty="0">
                          <a:solidFill>
                            <a:srgbClr val="000000"/>
                          </a:solidFill>
                          <a:latin typeface="Arial" pitchFamily="34" charset="0"/>
                          <a:cs typeface="Arial" pitchFamily="34" charset="0"/>
                        </a:rPr>
                        <a:t>Mencl David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68722">
                <a:tc>
                  <a:txBody>
                    <a:bodyPr/>
                    <a:lstStyle/>
                    <a:p>
                      <a:pPr algn="l" fontAlgn="ctr"/>
                      <a:r>
                        <a:rPr lang="cs-CZ" sz="1200" b="1" i="0" u="none" strike="noStrike" dirty="0">
                          <a:solidFill>
                            <a:srgbClr val="000000"/>
                          </a:solidFill>
                          <a:latin typeface="Arial" pitchFamily="34" charset="0"/>
                          <a:cs typeface="Arial" pitchFamily="34" charset="0"/>
                        </a:rPr>
                        <a:t>Šimral Jiří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168722">
                <a:tc>
                  <a:txBody>
                    <a:bodyPr/>
                    <a:lstStyle/>
                    <a:p>
                      <a:pPr algn="l" fontAlgn="ctr"/>
                      <a:r>
                        <a:rPr lang="cs-CZ" sz="1200" b="1" i="0" u="none" strike="noStrike" dirty="0">
                          <a:solidFill>
                            <a:srgbClr val="000000"/>
                          </a:solidFill>
                          <a:latin typeface="Arial" pitchFamily="34" charset="0"/>
                          <a:cs typeface="Arial" pitchFamily="34" charset="0"/>
                        </a:rPr>
                        <a:t>Stehlík David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68722">
                <a:tc>
                  <a:txBody>
                    <a:bodyPr/>
                    <a:lstStyle/>
                    <a:p>
                      <a:pPr algn="l" fontAlgn="ctr"/>
                      <a:r>
                        <a:rPr lang="cs-CZ" sz="1200" b="1" i="0" u="none" strike="noStrike" dirty="0">
                          <a:solidFill>
                            <a:srgbClr val="000000"/>
                          </a:solidFill>
                          <a:latin typeface="Arial" pitchFamily="34" charset="0"/>
                          <a:cs typeface="Arial" pitchFamily="34" charset="0"/>
                        </a:rPr>
                        <a:t>Vodička Jan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r h="168722">
                <a:tc>
                  <a:txBody>
                    <a:bodyPr/>
                    <a:lstStyle/>
                    <a:p>
                      <a:pPr algn="l" fontAlgn="ctr"/>
                      <a:r>
                        <a:rPr lang="cs-CZ" sz="1200" b="1" i="0" u="none" strike="noStrike" dirty="0">
                          <a:solidFill>
                            <a:srgbClr val="000000"/>
                          </a:solidFill>
                          <a:latin typeface="Arial" pitchFamily="34" charset="0"/>
                          <a:cs typeface="Arial" pitchFamily="34" charset="0"/>
                        </a:rPr>
                        <a:t>Černý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8722">
                <a:tc>
                  <a:txBody>
                    <a:bodyPr/>
                    <a:lstStyle/>
                    <a:p>
                      <a:pPr algn="l" fontAlgn="ctr"/>
                      <a:r>
                        <a:rPr lang="cs-CZ" sz="1200" b="1" i="0" u="none" strike="noStrike" dirty="0" err="1">
                          <a:solidFill>
                            <a:srgbClr val="000000"/>
                          </a:solidFill>
                          <a:latin typeface="Arial" pitchFamily="34" charset="0"/>
                          <a:cs typeface="Arial" pitchFamily="34" charset="0"/>
                        </a:rPr>
                        <a:t>Rejman</a:t>
                      </a:r>
                      <a:r>
                        <a:rPr lang="cs-CZ" sz="1200" b="1" i="0" u="none" strike="noStrike" dirty="0">
                          <a:solidFill>
                            <a:srgbClr val="000000"/>
                          </a:solidFill>
                          <a:latin typeface="Arial" pitchFamily="34" charset="0"/>
                          <a:cs typeface="Arial" pitchFamily="34" charset="0"/>
                        </a:rPr>
                        <a:t> Martin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168722">
                <a:tc>
                  <a:txBody>
                    <a:bodyPr/>
                    <a:lstStyle/>
                    <a:p>
                      <a:pPr algn="l" fontAlgn="ctr"/>
                      <a:r>
                        <a:rPr lang="cs-CZ" sz="1200" b="1" i="0" u="none" strike="noStrike" dirty="0" err="1">
                          <a:solidFill>
                            <a:srgbClr val="000000"/>
                          </a:solidFill>
                          <a:latin typeface="Arial" pitchFamily="34" charset="0"/>
                          <a:cs typeface="Arial" pitchFamily="34" charset="0"/>
                        </a:rPr>
                        <a:t>Šmidrkal</a:t>
                      </a:r>
                      <a:r>
                        <a:rPr lang="cs-CZ" sz="1200" b="1" i="0" u="none" strike="noStrike" dirty="0">
                          <a:solidFill>
                            <a:srgbClr val="000000"/>
                          </a:solidFill>
                          <a:latin typeface="Arial" pitchFamily="34" charset="0"/>
                          <a:cs typeface="Arial" pitchFamily="34" charset="0"/>
                        </a:rPr>
                        <a:t> Michal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68722">
                <a:tc>
                  <a:txBody>
                    <a:bodyPr/>
                    <a:lstStyle/>
                    <a:p>
                      <a:pPr algn="l" fontAlgn="ctr"/>
                      <a:r>
                        <a:rPr lang="cs-CZ" sz="1200" b="1" i="0" u="none" strike="noStrike">
                          <a:solidFill>
                            <a:srgbClr val="000000"/>
                          </a:solidFill>
                          <a:latin typeface="Arial" pitchFamily="34" charset="0"/>
                          <a:cs typeface="Arial" pitchFamily="34" charset="0"/>
                        </a:rPr>
                        <a:t>Svoboda Jiří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3"/>
                  </a:ext>
                </a:extLst>
              </a:tr>
              <a:tr h="168722">
                <a:tc>
                  <a:txBody>
                    <a:bodyPr/>
                    <a:lstStyle/>
                    <a:p>
                      <a:pPr algn="l" fontAlgn="ctr"/>
                      <a:r>
                        <a:rPr lang="cs-CZ" sz="1200" b="1" i="0" u="none" strike="noStrike">
                          <a:solidFill>
                            <a:srgbClr val="000000"/>
                          </a:solidFill>
                          <a:latin typeface="Arial" pitchFamily="34" charset="0"/>
                          <a:cs typeface="Arial" pitchFamily="34" charset="0"/>
                        </a:rPr>
                        <a:t>Šíma Marek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68722">
                <a:tc>
                  <a:txBody>
                    <a:bodyPr/>
                    <a:lstStyle/>
                    <a:p>
                      <a:pPr algn="l" fontAlgn="ctr"/>
                      <a:r>
                        <a:rPr lang="cs-CZ" sz="1200" b="1" i="0" u="none" strike="noStrike">
                          <a:solidFill>
                            <a:srgbClr val="000000"/>
                          </a:solidFill>
                          <a:latin typeface="Arial" pitchFamily="34" charset="0"/>
                          <a:cs typeface="Arial" pitchFamily="34" charset="0"/>
                        </a:rPr>
                        <a:t>Németh Zdeněk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8722">
                <a:tc>
                  <a:txBody>
                    <a:bodyPr/>
                    <a:lstStyle/>
                    <a:p>
                      <a:pPr algn="l" fontAlgn="ctr"/>
                      <a:r>
                        <a:rPr lang="cs-CZ" sz="1200" b="1" i="0" u="none" strike="noStrike">
                          <a:solidFill>
                            <a:srgbClr val="000000"/>
                          </a:solidFill>
                          <a:latin typeface="Arial" pitchFamily="34" charset="0"/>
                          <a:cs typeface="Arial" pitchFamily="34" charset="0"/>
                        </a:rPr>
                        <a:t>Gernat Tomáš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68722">
                <a:tc>
                  <a:txBody>
                    <a:bodyPr/>
                    <a:lstStyle/>
                    <a:p>
                      <a:pPr algn="l" fontAlgn="ctr"/>
                      <a:r>
                        <a:rPr lang="cs-CZ" sz="1200" b="1" i="0" u="none" strike="noStrike">
                          <a:solidFill>
                            <a:srgbClr val="000000"/>
                          </a:solidFill>
                          <a:latin typeface="Arial" pitchFamily="34" charset="0"/>
                          <a:cs typeface="Arial" pitchFamily="34" charset="0"/>
                        </a:rPr>
                        <a:t>Slavík 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7"/>
                  </a:ext>
                </a:extLst>
              </a:tr>
              <a:tr h="168722">
                <a:tc>
                  <a:txBody>
                    <a:bodyPr/>
                    <a:lstStyle/>
                    <a:p>
                      <a:pPr algn="l" fontAlgn="ctr"/>
                      <a:r>
                        <a:rPr lang="cs-CZ" sz="1200" b="1" i="0" u="none" strike="noStrike">
                          <a:solidFill>
                            <a:srgbClr val="000000"/>
                          </a:solidFill>
                          <a:latin typeface="Arial" pitchFamily="34" charset="0"/>
                          <a:cs typeface="Arial" pitchFamily="34" charset="0"/>
                        </a:rPr>
                        <a:t>vlastní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ulka 11"/>
          <p:cNvGraphicFramePr>
            <a:graphicFrameLocks noGrp="1"/>
          </p:cNvGraphicFramePr>
          <p:nvPr/>
        </p:nvGraphicFramePr>
        <p:xfrm>
          <a:off x="174949" y="235124"/>
          <a:ext cx="4608513" cy="4635479"/>
        </p:xfrm>
        <a:graphic>
          <a:graphicData uri="http://schemas.openxmlformats.org/drawingml/2006/table">
            <a:tbl>
              <a:tblPr/>
              <a:tblGrid>
                <a:gridCol w="545469">
                  <a:extLst>
                    <a:ext uri="{9D8B030D-6E8A-4147-A177-3AD203B41FA5}">
                      <a16:colId xmlns:a16="http://schemas.microsoft.com/office/drawing/2014/main" val="20000"/>
                    </a:ext>
                  </a:extLst>
                </a:gridCol>
                <a:gridCol w="765755">
                  <a:extLst>
                    <a:ext uri="{9D8B030D-6E8A-4147-A177-3AD203B41FA5}">
                      <a16:colId xmlns:a16="http://schemas.microsoft.com/office/drawing/2014/main" val="20001"/>
                    </a:ext>
                  </a:extLst>
                </a:gridCol>
                <a:gridCol w="548966">
                  <a:extLst>
                    <a:ext uri="{9D8B030D-6E8A-4147-A177-3AD203B41FA5}">
                      <a16:colId xmlns:a16="http://schemas.microsoft.com/office/drawing/2014/main" val="20002"/>
                    </a:ext>
                  </a:extLst>
                </a:gridCol>
                <a:gridCol w="286721">
                  <a:extLst>
                    <a:ext uri="{9D8B030D-6E8A-4147-A177-3AD203B41FA5}">
                      <a16:colId xmlns:a16="http://schemas.microsoft.com/office/drawing/2014/main" val="20003"/>
                    </a:ext>
                  </a:extLst>
                </a:gridCol>
                <a:gridCol w="1423114">
                  <a:extLst>
                    <a:ext uri="{9D8B030D-6E8A-4147-A177-3AD203B41FA5}">
                      <a16:colId xmlns:a16="http://schemas.microsoft.com/office/drawing/2014/main" val="20004"/>
                    </a:ext>
                  </a:extLst>
                </a:gridCol>
                <a:gridCol w="507006">
                  <a:extLst>
                    <a:ext uri="{9D8B030D-6E8A-4147-A177-3AD203B41FA5}">
                      <a16:colId xmlns:a16="http://schemas.microsoft.com/office/drawing/2014/main" val="20005"/>
                    </a:ext>
                  </a:extLst>
                </a:gridCol>
                <a:gridCol w="531482">
                  <a:extLst>
                    <a:ext uri="{9D8B030D-6E8A-4147-A177-3AD203B41FA5}">
                      <a16:colId xmlns:a16="http://schemas.microsoft.com/office/drawing/2014/main" val="20006"/>
                    </a:ext>
                  </a:extLst>
                </a:gridCol>
              </a:tblGrid>
              <a:tr h="340066">
                <a:tc gridSpan="7">
                  <a:txBody>
                    <a:bodyPr/>
                    <a:lstStyle/>
                    <a:p>
                      <a:pPr algn="ctr" fontAlgn="ctr"/>
                      <a:r>
                        <a:rPr lang="cs-CZ" sz="1900" b="1" i="0" u="none" strike="noStrike" dirty="0">
                          <a:latin typeface="Cambria"/>
                        </a:rPr>
                        <a:t>Dospělí   B 2013-2014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02281">
                <a:tc>
                  <a:txBody>
                    <a:bodyPr/>
                    <a:lstStyle/>
                    <a:p>
                      <a:pPr algn="ctr" fontAlgn="ctr"/>
                      <a:r>
                        <a:rPr lang="cs-CZ" sz="1300" b="1" i="0" u="none" strike="noStrike">
                          <a:solidFill>
                            <a:srgbClr val="000000"/>
                          </a:solidFill>
                          <a:latin typeface="Arial"/>
                          <a:hlinkClick r:id="" action="ppaction://hlinkfile"/>
                        </a:rPr>
                        <a:t>Den</a:t>
                      </a:r>
                      <a:endParaRPr lang="cs-CZ" sz="1300" b="1"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300" b="1" i="0" u="none" strike="noStrike">
                          <a:solidFill>
                            <a:srgbClr val="000000"/>
                          </a:solidFill>
                          <a:latin typeface="Cambria"/>
                        </a:rPr>
                        <a:t>Datum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300" b="1" i="0" u="none" strike="noStrike">
                          <a:solidFill>
                            <a:srgbClr val="000000"/>
                          </a:solidFill>
                          <a:latin typeface="Cambria"/>
                        </a:rPr>
                        <a:t>Čas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mbria"/>
                        </a:rPr>
                        <a:t>Kde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300" b="1" i="0" u="none" strike="noStrike">
                          <a:solidFill>
                            <a:srgbClr val="000000"/>
                          </a:solidFill>
                          <a:latin typeface="Cambria"/>
                        </a:rPr>
                        <a:t>Soupeř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300" b="1" i="0" u="none" strike="noStrike">
                          <a:solidFill>
                            <a:srgbClr val="000000"/>
                          </a:solidFill>
                          <a:latin typeface="Cambria"/>
                        </a:rPr>
                        <a:t>Jaro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mbria"/>
                        </a:rPr>
                        <a:t>Podzim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latin typeface="Arial"/>
                        </a:rPr>
                        <a:t>23.3.2014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 Sokol Mšené lázně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latin typeface="Arial"/>
                        </a:rPr>
                        <a:t>30.3.2014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Chemička </a:t>
                      </a:r>
                      <a:r>
                        <a:rPr lang="cs-CZ" sz="1200" b="1" i="0" u="none" strike="noStrike" dirty="0" err="1">
                          <a:latin typeface="Arial"/>
                        </a:rPr>
                        <a:t>Dobříň</a:t>
                      </a:r>
                      <a:endParaRPr lang="cs-CZ" sz="12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302281">
                <a:tc>
                  <a:txBody>
                    <a:bodyPr/>
                    <a:lstStyle/>
                    <a:p>
                      <a:pPr algn="ctr" fontAlgn="ctr"/>
                      <a:r>
                        <a:rPr lang="cs-CZ" sz="1000" b="1" i="0" u="none" strike="noStrike">
                          <a:solidFill>
                            <a:srgbClr val="000000"/>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latin typeface="Arial"/>
                        </a:rPr>
                        <a:t>5.4.2014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16:30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latin typeface="Arial"/>
                        </a:rPr>
                        <a:t>TJ Viktorie </a:t>
                      </a:r>
                      <a:r>
                        <a:rPr lang="cs-CZ" sz="1200" b="1" i="0" u="none" strike="noStrike" dirty="0" err="1">
                          <a:latin typeface="Arial"/>
                        </a:rPr>
                        <a:t>Budyně</a:t>
                      </a:r>
                      <a:endParaRPr lang="cs-CZ" sz="12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latin typeface="Arial"/>
                        </a:rPr>
                        <a:t>13.4.2014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16:30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 Sokol </a:t>
                      </a:r>
                      <a:r>
                        <a:rPr lang="cs-CZ" sz="1200" b="1" i="0" u="none" strike="noStrike" dirty="0" err="1">
                          <a:latin typeface="Arial"/>
                        </a:rPr>
                        <a:t>Třebenice</a:t>
                      </a:r>
                      <a:endParaRPr lang="cs-CZ" sz="12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latin typeface="Arial"/>
                        </a:rPr>
                        <a:t>20.4.2014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latin typeface="Arial"/>
                        </a:rPr>
                        <a:t>SK </a:t>
                      </a:r>
                      <a:r>
                        <a:rPr lang="cs-CZ" sz="1200" b="1" i="0" u="none" strike="noStrike" dirty="0" err="1">
                          <a:latin typeface="Arial"/>
                        </a:rPr>
                        <a:t>Předonín</a:t>
                      </a:r>
                      <a:endParaRPr lang="cs-CZ" sz="12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302281">
                <a:tc>
                  <a:txBody>
                    <a:bodyPr/>
                    <a:lstStyle/>
                    <a:p>
                      <a:pPr algn="ctr" fontAlgn="ctr"/>
                      <a:r>
                        <a:rPr lang="cs-CZ" sz="1000" b="1" i="0" u="none" strike="noStrike">
                          <a:solidFill>
                            <a:srgbClr val="FF00FF"/>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latin typeface="Arial"/>
                        </a:rPr>
                        <a:t>26.4.2014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SLAVOJ ÚŠTĚK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302281">
                <a:tc>
                  <a:txBody>
                    <a:bodyPr/>
                    <a:lstStyle/>
                    <a:p>
                      <a:pPr algn="ctr" fontAlgn="ctr"/>
                      <a:r>
                        <a:rPr lang="cs-CZ" sz="1000" b="1" i="0" u="none" strike="noStrike">
                          <a:solidFill>
                            <a:srgbClr val="000000"/>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latin typeface="Arial"/>
                        </a:rPr>
                        <a:t>3.5.2014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SK Lukavec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latin typeface="Arial"/>
                        </a:rPr>
                        <a:t>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8"/>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11.5.2014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SK Liběšice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9"/>
                  </a:ext>
                </a:extLst>
              </a:tr>
              <a:tr h="302281">
                <a:tc>
                  <a:txBody>
                    <a:bodyPr/>
                    <a:lstStyle/>
                    <a:p>
                      <a:pPr algn="ctr" fontAlgn="ctr"/>
                      <a:r>
                        <a:rPr lang="cs-CZ" sz="1000" b="1" i="0" u="none" strike="noStrike">
                          <a:solidFill>
                            <a:srgbClr val="000000"/>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latin typeface="Arial"/>
                        </a:rPr>
                        <a:t>17.5.2014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FK LIBOCHOVICE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latin typeface="Arial"/>
                        </a:rPr>
                        <a:t>3:4 PK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latin typeface="Arial"/>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0"/>
                  </a:ext>
                </a:extLst>
              </a:tr>
              <a:tr h="302281">
                <a:tc>
                  <a:txBody>
                    <a:bodyPr/>
                    <a:lstStyle/>
                    <a:p>
                      <a:pPr algn="ctr" fontAlgn="ctr"/>
                      <a:r>
                        <a:rPr lang="cs-CZ" sz="1000" b="1" i="0" u="none" strike="noStrike">
                          <a:solidFill>
                            <a:srgbClr val="000000"/>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25.5.2014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Arial"/>
                        </a:rPr>
                        <a:t>FK Litoměřice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latin typeface="Arial"/>
                        </a:rPr>
                        <a:t>1:2 </a:t>
                      </a:r>
                      <a:r>
                        <a:rPr lang="cs-CZ" sz="1200" b="1" i="0" u="none" strike="noStrike" dirty="0" err="1">
                          <a:latin typeface="Arial"/>
                        </a:rPr>
                        <a:t>n.p</a:t>
                      </a:r>
                      <a:r>
                        <a:rPr lang="cs-CZ" sz="12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1"/>
                  </a:ext>
                </a:extLst>
              </a:tr>
              <a:tr h="302281">
                <a:tc>
                  <a:txBody>
                    <a:bodyPr/>
                    <a:lstStyle/>
                    <a:p>
                      <a:pPr algn="ctr" fontAlgn="ctr"/>
                      <a:r>
                        <a:rPr lang="cs-CZ" sz="1000" b="1" i="0" u="none" strike="noStrike">
                          <a:solidFill>
                            <a:srgbClr val="000000"/>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latin typeface="Arial"/>
                        </a:rPr>
                        <a:t>31.5.2014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  Dynamo Podlusky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latin typeface="Arial"/>
                        </a:rPr>
                        <a:t>6:2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2"/>
                  </a:ext>
                </a:extLst>
              </a:tr>
              <a:tr h="302281">
                <a:tc>
                  <a:txBody>
                    <a:bodyPr/>
                    <a:lstStyle/>
                    <a:p>
                      <a:pPr algn="ctr" fontAlgn="ctr"/>
                      <a:r>
                        <a:rPr lang="cs-CZ" sz="1000" b="1" i="0" u="none" strike="noStrike">
                          <a:solidFill>
                            <a:srgbClr val="660066"/>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660066"/>
                          </a:solidFill>
                          <a:latin typeface="Arial"/>
                        </a:rPr>
                        <a:t>7.6.2014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660066"/>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660066"/>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660066"/>
                          </a:solidFill>
                          <a:latin typeface="Arial"/>
                        </a:rPr>
                        <a:t>FK Travčice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66006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660066"/>
                          </a:solidFill>
                          <a:latin typeface="Arial"/>
                        </a:rPr>
                        <a:t>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3"/>
                  </a:ext>
                </a:extLst>
              </a:tr>
              <a:tr h="302281">
                <a:tc>
                  <a:txBody>
                    <a:bodyPr/>
                    <a:lstStyle/>
                    <a:p>
                      <a:pPr algn="ctr" fontAlgn="ctr"/>
                      <a:r>
                        <a:rPr lang="cs-CZ" sz="1000" b="1" i="0" u="none" strike="noStrike">
                          <a:solidFill>
                            <a:srgbClr val="000000"/>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latin typeface="Arial"/>
                        </a:rPr>
                        <a:t>14.6.2014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latin typeface="Arial"/>
                        </a:rPr>
                        <a:t>FK Polepy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CC00CC"/>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latin typeface="Arial"/>
                        </a:rPr>
                        <a:t>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4"/>
                  </a:ext>
                </a:extLst>
              </a:tr>
            </a:tbl>
          </a:graphicData>
        </a:graphic>
      </p:graphicFrame>
      <p:sp>
        <p:nvSpPr>
          <p:cNvPr id="13" name="TextovéPole 12"/>
          <p:cNvSpPr txBox="1"/>
          <p:nvPr/>
        </p:nvSpPr>
        <p:spPr>
          <a:xfrm>
            <a:off x="246956" y="5059660"/>
            <a:ext cx="4536504" cy="646331"/>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sz="1800" dirty="0" smtClean="0">
                <a:latin typeface="Aharoni" pitchFamily="2" charset="-79"/>
                <a:cs typeface="Aharoni" pitchFamily="2" charset="-79"/>
              </a:rPr>
              <a:t>Nezapomenout na vítězství v okresním poháru</a:t>
            </a:r>
            <a:endParaRPr lang="cs-CZ" sz="1800" dirty="0">
              <a:latin typeface="Aharoni" pitchFamily="2" charset="-79"/>
              <a:cs typeface="Aharoni" pitchFamily="2" charset="-79"/>
            </a:endParaRPr>
          </a:p>
        </p:txBody>
      </p:sp>
      <p:pic>
        <p:nvPicPr>
          <p:cNvPr id="53249" name="Picture 1"/>
          <p:cNvPicPr>
            <a:picLocks noChangeAspect="1" noChangeArrowheads="1"/>
          </p:cNvPicPr>
          <p:nvPr/>
        </p:nvPicPr>
        <p:blipFill>
          <a:blip r:embed="rId2" cstate="print"/>
          <a:srcRect/>
          <a:stretch>
            <a:fillRect/>
          </a:stretch>
        </p:blipFill>
        <p:spPr bwMode="auto">
          <a:xfrm>
            <a:off x="3487316" y="5923756"/>
            <a:ext cx="1080120" cy="1080120"/>
          </a:xfrm>
          <a:prstGeom prst="rect">
            <a:avLst/>
          </a:prstGeom>
          <a:noFill/>
          <a:ln w="9525">
            <a:noFill/>
            <a:miter lim="800000"/>
            <a:headEnd/>
            <a:tailEnd/>
          </a:ln>
        </p:spPr>
      </p:pic>
      <p:graphicFrame>
        <p:nvGraphicFramePr>
          <p:cNvPr id="15" name="Tabulka 14"/>
          <p:cNvGraphicFramePr>
            <a:graphicFrameLocks noGrp="1"/>
          </p:cNvGraphicFramePr>
          <p:nvPr/>
        </p:nvGraphicFramePr>
        <p:xfrm>
          <a:off x="246956" y="6139780"/>
          <a:ext cx="3096344" cy="512445"/>
        </p:xfrm>
        <a:graphic>
          <a:graphicData uri="http://schemas.openxmlformats.org/drawingml/2006/table">
            <a:tbl>
              <a:tblPr/>
              <a:tblGrid>
                <a:gridCol w="600009">
                  <a:extLst>
                    <a:ext uri="{9D8B030D-6E8A-4147-A177-3AD203B41FA5}">
                      <a16:colId xmlns:a16="http://schemas.microsoft.com/office/drawing/2014/main" val="20000"/>
                    </a:ext>
                  </a:extLst>
                </a:gridCol>
                <a:gridCol w="1125943">
                  <a:extLst>
                    <a:ext uri="{9D8B030D-6E8A-4147-A177-3AD203B41FA5}">
                      <a16:colId xmlns:a16="http://schemas.microsoft.com/office/drawing/2014/main" val="20001"/>
                    </a:ext>
                  </a:extLst>
                </a:gridCol>
                <a:gridCol w="696308">
                  <a:extLst>
                    <a:ext uri="{9D8B030D-6E8A-4147-A177-3AD203B41FA5}">
                      <a16:colId xmlns:a16="http://schemas.microsoft.com/office/drawing/2014/main" val="20002"/>
                    </a:ext>
                  </a:extLst>
                </a:gridCol>
                <a:gridCol w="674084">
                  <a:extLst>
                    <a:ext uri="{9D8B030D-6E8A-4147-A177-3AD203B41FA5}">
                      <a16:colId xmlns:a16="http://schemas.microsoft.com/office/drawing/2014/main" val="20003"/>
                    </a:ext>
                  </a:extLst>
                </a:gridCol>
              </a:tblGrid>
              <a:tr h="457200">
                <a:tc>
                  <a:txBody>
                    <a:bodyPr/>
                    <a:lstStyle/>
                    <a:p>
                      <a:pPr algn="ctr" fontAlgn="ctr"/>
                      <a:r>
                        <a:rPr lang="cs-CZ" sz="1100" b="1" i="0" u="none" strike="noStrike" dirty="0">
                          <a:solidFill>
                            <a:srgbClr val="000000"/>
                          </a:solidFill>
                          <a:latin typeface="Arial"/>
                        </a:rPr>
                        <a:t>1.5.2014</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Litoměřice C - Štětí B</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finále okres. poháru</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5:8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bl>
          </a:graphicData>
        </a:graphic>
      </p:graphicFrame>
      <p:sp>
        <p:nvSpPr>
          <p:cNvPr id="8" name="TextovéPole 7"/>
          <p:cNvSpPr txBox="1"/>
          <p:nvPr/>
        </p:nvSpPr>
        <p:spPr>
          <a:xfrm>
            <a:off x="5431532" y="235124"/>
            <a:ext cx="4680520" cy="6370975"/>
          </a:xfrm>
          <a:prstGeom prst="rect">
            <a:avLst/>
          </a:prstGeom>
          <a:noFill/>
        </p:spPr>
        <p:txBody>
          <a:bodyPr wrap="square" rtlCol="0">
            <a:spAutoFit/>
          </a:bodyPr>
          <a:lstStyle/>
          <a:p>
            <a:r>
              <a:rPr lang="cs-CZ" b="0" dirty="0" smtClean="0">
                <a:latin typeface="Arial" pitchFamily="34" charset="0"/>
                <a:cs typeface="Arial" pitchFamily="34" charset="0"/>
              </a:rPr>
              <a:t>také inkasovali branku a prohráli 1:0, i když jsme v mnoha ohledem cítili křivdu.  20.10.13 jsme si dojeli pro vysokou porážku do Úval 4:0.  Po tomto utkání jsme byli na 11. místě se 13 body. Náladu jsme si vylepšili o týden později doma proti Českému Brodu. Vyhráli jsme 4:2, i když už jsme vedli 4:0. Střelcem 3 branek byl </a:t>
            </a:r>
            <a:r>
              <a:rPr lang="cs-CZ" b="0" dirty="0" err="1" smtClean="0">
                <a:latin typeface="Arial" pitchFamily="34" charset="0"/>
                <a:cs typeface="Arial" pitchFamily="34" charset="0"/>
              </a:rPr>
              <a:t>Hyka</a:t>
            </a:r>
            <a:r>
              <a:rPr lang="cs-CZ" b="0" dirty="0" smtClean="0">
                <a:latin typeface="Arial" pitchFamily="34" charset="0"/>
                <a:cs typeface="Arial" pitchFamily="34" charset="0"/>
              </a:rPr>
              <a:t>. To byla na podzim naše poslední veselá písnička. První listopadovou sobotu roku 2013 jsme jeli do Prahy na Motorlet, kde jsme rupli 3:1. </a:t>
            </a:r>
            <a:r>
              <a:rPr lang="cs-CZ" b="0" dirty="0" err="1" smtClean="0">
                <a:latin typeface="Arial" pitchFamily="34" charset="0"/>
                <a:cs typeface="Arial" pitchFamily="34" charset="0"/>
              </a:rPr>
              <a:t>Belák</a:t>
            </a:r>
            <a:r>
              <a:rPr lang="cs-CZ" b="0" dirty="0" smtClean="0">
                <a:latin typeface="Arial" pitchFamily="34" charset="0"/>
                <a:cs typeface="Arial" pitchFamily="34" charset="0"/>
              </a:rPr>
              <a:t> vyrovnal na 1:1. Pak ale svěřenci Martina </a:t>
            </a:r>
            <a:r>
              <a:rPr lang="cs-CZ" b="0" dirty="0" err="1" smtClean="0">
                <a:latin typeface="Arial" pitchFamily="34" charset="0"/>
                <a:cs typeface="Arial" pitchFamily="34" charset="0"/>
              </a:rPr>
              <a:t>Frýdka</a:t>
            </a:r>
            <a:r>
              <a:rPr lang="cs-CZ" b="0" dirty="0" smtClean="0">
                <a:latin typeface="Arial" pitchFamily="34" charset="0"/>
                <a:cs typeface="Arial" pitchFamily="34" charset="0"/>
              </a:rPr>
              <a:t> ovládli hřiště a zaslouženě vyhráli. V dalším střetnutí nás doma čekal jeden z aspirantů na postup, Vyšehrad. Prohráli jsme 2:0. Vyrovnaný zápas , kde jsme se opět zlobili na rozhodčí.  Rozloučit se s kalendářním rokem 2013 jsme jeli na hřiště 2. kandidáta na postup, do </a:t>
            </a:r>
            <a:r>
              <a:rPr lang="cs-CZ" b="0" dirty="0" err="1" smtClean="0">
                <a:latin typeface="Arial" pitchFamily="34" charset="0"/>
                <a:cs typeface="Arial" pitchFamily="34" charset="0"/>
              </a:rPr>
              <a:t>Louňovic</a:t>
            </a:r>
            <a:r>
              <a:rPr lang="cs-CZ" b="0" dirty="0" smtClean="0">
                <a:latin typeface="Arial" pitchFamily="34" charset="0"/>
                <a:cs typeface="Arial" pitchFamily="34" charset="0"/>
              </a:rPr>
              <a:t>. Vydrželi jsme pouze poločas a domů odjeli s hodně vysokou porážkou.  Na podzim to s námi bylo jak na houpačce. Začátek nic moc, prostředek dobrý, no a konec nestál za nic.  16 bodů po podzimu  nemohlo stačit na lepší než  15. místo. Po podzimu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skončili </a:t>
            </a:r>
            <a:r>
              <a:rPr lang="cs-CZ" b="0" dirty="0" err="1" smtClean="0">
                <a:latin typeface="Arial" pitchFamily="34" charset="0"/>
                <a:cs typeface="Arial" pitchFamily="34" charset="0"/>
              </a:rPr>
              <a:t>Hyka</a:t>
            </a:r>
            <a:r>
              <a:rPr lang="cs-CZ" b="0" dirty="0" smtClean="0">
                <a:latin typeface="Arial" pitchFamily="34" charset="0"/>
                <a:cs typeface="Arial" pitchFamily="34" charset="0"/>
              </a:rPr>
              <a:t>, Pícha, Benda a nakonec i Cibulka, který nám dal vale těsně před začátkem jara a odešel do </a:t>
            </a:r>
            <a:r>
              <a:rPr lang="cs-CZ" b="0" dirty="0" err="1" smtClean="0">
                <a:latin typeface="Arial" pitchFamily="34" charset="0"/>
                <a:cs typeface="Arial" pitchFamily="34" charset="0"/>
              </a:rPr>
              <a:t>Brozan</a:t>
            </a:r>
            <a:r>
              <a:rPr lang="cs-CZ" b="0" dirty="0" smtClean="0">
                <a:latin typeface="Arial" pitchFamily="34" charset="0"/>
                <a:cs typeface="Arial" pitchFamily="34" charset="0"/>
              </a:rPr>
              <a:t>. V zimě to u nás zkoušel Kmoch, </a:t>
            </a:r>
            <a:r>
              <a:rPr lang="cs-CZ" b="0" dirty="0" err="1" smtClean="0">
                <a:latin typeface="Arial" pitchFamily="34" charset="0"/>
                <a:cs typeface="Arial" pitchFamily="34" charset="0"/>
              </a:rPr>
              <a:t>Kvída</a:t>
            </a:r>
            <a:r>
              <a:rPr lang="cs-CZ" b="0" dirty="0" smtClean="0">
                <a:latin typeface="Arial" pitchFamily="34" charset="0"/>
                <a:cs typeface="Arial" pitchFamily="34" charset="0"/>
              </a:rPr>
              <a:t> a </a:t>
            </a:r>
            <a:r>
              <a:rPr lang="cs-CZ" b="0" dirty="0" err="1" smtClean="0">
                <a:latin typeface="Arial" pitchFamily="34" charset="0"/>
                <a:cs typeface="Arial" pitchFamily="34" charset="0"/>
              </a:rPr>
              <a:t>Mečl</a:t>
            </a:r>
            <a:r>
              <a:rPr lang="cs-CZ" b="0" dirty="0" smtClean="0">
                <a:latin typeface="Arial" pitchFamily="34" charset="0"/>
                <a:cs typeface="Arial" pitchFamily="34" charset="0"/>
              </a:rPr>
              <a:t>. Nakonec ale k dohodě nedošlo a skončili v jiných klubech.  Přišel však Vít Kala, kterého všichni známe již z dob, kdy jsme postupovali do divize. V zimní přestávce u mužstva po dohodě skončil hlavní trenér Lukáš Fišer společně se svým asistentem Michalem </a:t>
            </a:r>
            <a:r>
              <a:rPr lang="cs-CZ" b="0" dirty="0" err="1" smtClean="0">
                <a:latin typeface="Arial" pitchFamily="34" charset="0"/>
                <a:cs typeface="Arial" pitchFamily="34" charset="0"/>
              </a:rPr>
              <a:t>Hamšíkem</a:t>
            </a:r>
            <a:r>
              <a:rPr lang="cs-CZ" b="0" dirty="0" smtClean="0">
                <a:latin typeface="Arial" pitchFamily="34" charset="0"/>
                <a:cs typeface="Arial" pitchFamily="34" charset="0"/>
              </a:rPr>
              <a:t>. Nahradil je Ctimír Kala a Jiří Bašta  z Prahy. Zapomenout nesmíme ani na nového vedoucího, kterým se stal po Jiřím </a:t>
            </a:r>
            <a:r>
              <a:rPr lang="cs-CZ" b="0" dirty="0" err="1" smtClean="0">
                <a:latin typeface="Arial" pitchFamily="34" charset="0"/>
                <a:cs typeface="Arial" pitchFamily="34" charset="0"/>
              </a:rPr>
              <a:t>Havnerovi</a:t>
            </a:r>
            <a:r>
              <a:rPr lang="cs-CZ" b="0" dirty="0" smtClean="0">
                <a:latin typeface="Arial" pitchFamily="34" charset="0"/>
                <a:cs typeface="Arial" pitchFamily="34" charset="0"/>
              </a:rPr>
              <a:t>  Tomáš </a:t>
            </a:r>
            <a:r>
              <a:rPr lang="cs-CZ" b="0" dirty="0" err="1" smtClean="0">
                <a:latin typeface="Arial" pitchFamily="34" charset="0"/>
                <a:cs typeface="Arial" pitchFamily="34" charset="0"/>
              </a:rPr>
              <a:t>Duník</a:t>
            </a:r>
            <a:r>
              <a:rPr lang="cs-CZ" b="0" dirty="0" smtClean="0">
                <a:latin typeface="Arial" pitchFamily="34" charset="0"/>
                <a:cs typeface="Arial" pitchFamily="34" charset="0"/>
              </a:rPr>
              <a:t>. Začátek jara se blížil a věřili jsme , že naše cesta k záchraně je otevřená. 8.3.2014  jsme zavítali do Nového Boru. V době kdy byl stav 1:1 a získávali jsme převahu jsme se dopustili chyby a inkasovali. Prohra 2:1 hodně mrzela. Vynahradit jsme si to chtěli doma proti </a:t>
            </a:r>
            <a:r>
              <a:rPr lang="cs-CZ" b="0" dirty="0" err="1" smtClean="0">
                <a:latin typeface="Arial" pitchFamily="34" charset="0"/>
                <a:cs typeface="Arial" pitchFamily="34" charset="0"/>
              </a:rPr>
              <a:t>Litoli</a:t>
            </a:r>
            <a:r>
              <a:rPr lang="cs-CZ" b="0" dirty="0" smtClean="0">
                <a:latin typeface="Arial" pitchFamily="34" charset="0"/>
                <a:cs typeface="Arial" pitchFamily="34" charset="0"/>
              </a:rPr>
              <a:t>. Co jsme zahodili bylo však k neuvěření.  Za bezbrankovou remízu se radoval náš soupeř.O co jsme přišli doma to jsme získali v 18. kole na </a:t>
            </a:r>
            <a:r>
              <a:rPr lang="cs-CZ" b="0" dirty="0" err="1" smtClean="0">
                <a:latin typeface="Arial" pitchFamily="34" charset="0"/>
                <a:cs typeface="Arial" pitchFamily="34" charset="0"/>
              </a:rPr>
              <a:t>Aritmě</a:t>
            </a:r>
            <a:r>
              <a:rPr lang="cs-CZ" b="0" dirty="0" smtClean="0">
                <a:latin typeface="Arial" pitchFamily="34" charset="0"/>
                <a:cs typeface="Arial" pitchFamily="34" charset="0"/>
              </a:rPr>
              <a:t> Praha po vítězství 3:2 . V 19. kole jsme jeli opět ven, tentokrát na Kladno .     </a:t>
            </a:r>
            <a:endParaRPr lang="cs-CZ" dirty="0">
              <a:latin typeface="Arial" pitchFamily="34" charset="0"/>
              <a:cs typeface="Arial" pitchFamily="34" charset="0"/>
            </a:endParaRPr>
          </a:p>
        </p:txBody>
      </p:sp>
      <p:cxnSp>
        <p:nvCxnSpPr>
          <p:cNvPr id="9" name="Přímá spojovací šipka 8"/>
          <p:cNvCxnSpPr/>
          <p:nvPr/>
        </p:nvCxnSpPr>
        <p:spPr bwMode="auto">
          <a:xfrm>
            <a:off x="8599884" y="6931868"/>
            <a:ext cx="1080120" cy="0"/>
          </a:xfrm>
          <a:prstGeom prst="straightConnector1">
            <a:avLst/>
          </a:prstGeom>
          <a:noFill/>
          <a:ln w="15875" cap="flat" cmpd="sng" algn="ctr">
            <a:solidFill>
              <a:schemeClr val="accent6">
                <a:lumMod val="50000"/>
              </a:schemeClr>
            </a:solidFill>
            <a:prstDash val="solid"/>
            <a:round/>
            <a:headEnd type="none" w="med" len="med"/>
            <a:tailEnd type="arrow"/>
          </a:ln>
          <a:effectLst>
            <a:outerShdw dist="45791" dir="2021404" algn="ctr" rotWithShape="0">
              <a:srgbClr val="9999FF"/>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824536" cy="677108"/>
          </a:xfrm>
          <a:prstGeom prst="rect">
            <a:avLst/>
          </a:prstGeom>
          <a:blipFill dpi="0" rotWithShape="1">
            <a:blip r:embed="rId5" cstate="print">
              <a:alphaModFix amt="44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flatTx/>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6350">
                  <a:solidFill>
                    <a:schemeClr val="accent2">
                      <a:lumMod val="75000"/>
                    </a:schemeClr>
                  </a:solidFill>
                </a:ln>
                <a:solidFill>
                  <a:srgbClr val="FF6600"/>
                </a:solidFill>
                <a:effectLst>
                  <a:outerShdw blurRad="50800" dist="50800" dir="5400000" algn="ctr" rotWithShape="0">
                    <a:schemeClr val="bg1"/>
                  </a:outerShdw>
                </a:effectLst>
                <a:latin typeface="Cooper Black" pitchFamily="18" charset="0"/>
                <a:ea typeface="MS PGothic" pitchFamily="34" charset="-128"/>
                <a:cs typeface="Leelawadee" pitchFamily="34" charset="-34"/>
              </a:rPr>
              <a:t>V Í T Á M E </a:t>
            </a:r>
            <a:endParaRPr lang="cs-CZ" sz="5400" b="0" dirty="0">
              <a:ln w="6350">
                <a:solidFill>
                  <a:schemeClr val="accent2">
                    <a:lumMod val="75000"/>
                  </a:schemeClr>
                </a:solidFill>
              </a:ln>
              <a:solidFill>
                <a:srgbClr val="FF6600"/>
              </a:solidFill>
              <a:effectLst>
                <a:outerShdw blurRad="50800" dist="50800" dir="5400000" algn="ctr" rotWithShape="0">
                  <a:schemeClr val="bg1"/>
                </a:outerShdw>
              </a:effectLst>
              <a:latin typeface="Cooper Black" pitchFamily="18" charset="0"/>
              <a:ea typeface="MS PGothic" pitchFamily="34" charset="-128"/>
              <a:cs typeface="Leelawadee" pitchFamily="34" charset="-34"/>
            </a:endParaRPr>
          </a:p>
        </p:txBody>
      </p:sp>
      <p:sp>
        <p:nvSpPr>
          <p:cNvPr id="16" name="Text Box 128"/>
          <p:cNvSpPr txBox="1">
            <a:spLocks noChangeArrowheads="1"/>
          </p:cNvSpPr>
          <p:nvPr/>
        </p:nvSpPr>
        <p:spPr bwMode="auto">
          <a:xfrm>
            <a:off x="174948" y="955204"/>
            <a:ext cx="4824536" cy="584761"/>
          </a:xfrm>
          <a:prstGeom prst="rect">
            <a:avLst/>
          </a:prstGeom>
          <a:gradFill>
            <a:gsLst>
              <a:gs pos="0">
                <a:srgbClr val="FFEFD1"/>
              </a:gs>
              <a:gs pos="64999">
                <a:srgbClr val="F0EBD5"/>
              </a:gs>
              <a:gs pos="100000">
                <a:srgbClr val="D1C39F"/>
              </a:gs>
            </a:gsLst>
            <a:lin ang="5400000" scaled="0"/>
          </a:grad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wrap="square" lIns="91425" tIns="45713" rIns="91425" bIns="45713">
            <a:spAutoFit/>
            <a:flatTx/>
          </a:bodyPr>
          <a:lstStyle/>
          <a:p>
            <a:pPr algn="ctr" eaLnBrk="0" hangingPunct="0">
              <a:defRPr/>
            </a:pPr>
            <a:r>
              <a:rPr lang="cs-CZ" sz="1600" dirty="0">
                <a:solidFill>
                  <a:srgbClr val="009900"/>
                </a:solidFill>
                <a:effectLst>
                  <a:outerShdw blurRad="38100" dist="38100" dir="2700000" algn="tl">
                    <a:srgbClr val="000000">
                      <a:alpha val="43137"/>
                    </a:srgbClr>
                  </a:outerShdw>
                </a:effectLst>
                <a:latin typeface="Trebuchet MS" pitchFamily="34" charset="0"/>
              </a:rPr>
              <a:t>Při příležitosti dnešního utkání divizní soutěže skupiny B funkcionáře, hráče a příznivce</a:t>
            </a:r>
          </a:p>
        </p:txBody>
      </p:sp>
      <p:sp>
        <p:nvSpPr>
          <p:cNvPr id="7178" name="Rectangle 129"/>
          <p:cNvSpPr>
            <a:spLocks noChangeArrowheads="1"/>
          </p:cNvSpPr>
          <p:nvPr/>
        </p:nvSpPr>
        <p:spPr bwMode="auto">
          <a:xfrm>
            <a:off x="174625" y="1674813"/>
            <a:ext cx="4752851" cy="720725"/>
          </a:xfrm>
          <a:prstGeom prst="rect">
            <a:avLst/>
          </a:prstGeom>
          <a:blipFill>
            <a:blip r:embed="rId7"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smtClean="0">
                <a:solidFill>
                  <a:srgbClr val="0066FF"/>
                </a:solidFill>
                <a:effectLst>
                  <a:outerShdw blurRad="38100" dist="38100" dir="2700000" algn="tl">
                    <a:srgbClr val="000000">
                      <a:alpha val="43137"/>
                    </a:srgbClr>
                  </a:outerShdw>
                </a:effectLst>
                <a:latin typeface="Lucida Sans" pitchFamily="34" charset="0"/>
                <a:ea typeface="MS Gothic" pitchFamily="49" charset="-128"/>
                <a:cs typeface="ISOCP" pitchFamily="2" charset="0"/>
              </a:rPr>
              <a:t>SK </a:t>
            </a:r>
            <a:r>
              <a:rPr lang="cs-CZ" sz="4800" dirty="0">
                <a:solidFill>
                  <a:srgbClr val="0066FF"/>
                </a:solidFill>
                <a:effectLst>
                  <a:outerShdw blurRad="38100" dist="38100" dir="2700000" algn="tl">
                    <a:srgbClr val="000000">
                      <a:alpha val="43137"/>
                    </a:srgbClr>
                  </a:outerShdw>
                </a:effectLst>
                <a:latin typeface="Lucida Sans" pitchFamily="34" charset="0"/>
                <a:ea typeface="MS Gothic" pitchFamily="49" charset="-128"/>
                <a:cs typeface="ISOCP" pitchFamily="2" charset="0"/>
              </a:rPr>
              <a:t>Štětí</a:t>
            </a:r>
          </a:p>
        </p:txBody>
      </p:sp>
      <p:sp>
        <p:nvSpPr>
          <p:cNvPr id="7179" name="Rectangle 146"/>
          <p:cNvSpPr>
            <a:spLocks noChangeArrowheads="1"/>
          </p:cNvSpPr>
          <p:nvPr/>
        </p:nvSpPr>
        <p:spPr bwMode="auto">
          <a:xfrm>
            <a:off x="174948" y="2683396"/>
            <a:ext cx="4824536" cy="1223962"/>
          </a:xfrm>
          <a:prstGeom prst="rect">
            <a:avLst/>
          </a:prstGeom>
          <a:blipFill dpi="0" rotWithShape="1">
            <a:blip r:embed="rId8" cstate="print">
              <a:alphaModFix amt="47000"/>
            </a:blip>
            <a:srcRec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TJ </a:t>
            </a:r>
            <a:r>
              <a:rPr lang="cs-CZ" sz="4000" dirty="0" err="1"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Slavia</a:t>
            </a:r>
            <a:r>
              <a:rPr lang="cs-CZ" sz="4000" dirty="0"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 </a:t>
            </a:r>
          </a:p>
          <a:p>
            <a:pPr algn="ctr" eaLnBrk="0" hangingPunct="0">
              <a:defRPr/>
            </a:pPr>
            <a:r>
              <a:rPr lang="cs-CZ" sz="4000" dirty="0" err="1"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Louňovice</a:t>
            </a:r>
            <a:endParaRPr lang="cs-CZ" sz="4000" dirty="0"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endParaRP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79540"/>
            <a:ext cx="4824536" cy="2416032"/>
          </a:xfrm>
          <a:prstGeom prst="rect">
            <a:avLst/>
          </a:prstGeom>
          <a:blipFill>
            <a:blip r:embed="rId9" cstate="prin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200" i="1" u="sng" dirty="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Hlavního rozhodčího</a:t>
            </a:r>
          </a:p>
          <a:p>
            <a:pPr algn="ctr" eaLnBrk="0" hangingPunct="0">
              <a:defRPr/>
            </a:pPr>
            <a:r>
              <a:rPr lang="cs-CZ" sz="2200" i="1"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 </a:t>
            </a:r>
            <a:r>
              <a:rPr lang="cs-CZ" sz="2200" i="1" dirty="0" smtClean="0">
                <a:ln w="3175">
                  <a:noFill/>
                </a:ln>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Martina Štěrbu  z Ostrova </a:t>
            </a:r>
            <a:endParaRPr lang="cs-CZ" sz="2200" i="1" dirty="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marL="457126" lvl="1" indent="0" algn="ctr" eaLnBrk="0" hangingPunct="0">
              <a:defRPr/>
            </a:pPr>
            <a:r>
              <a:rPr lang="cs-CZ" sz="2000" i="1" u="sng" dirty="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Asistenty hlavního </a:t>
            </a:r>
            <a:r>
              <a:rPr lang="cs-CZ" sz="2000" i="1" u="sng" dirty="0" smtClean="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rozhodčího</a:t>
            </a:r>
            <a:endParaRPr lang="cs-CZ" sz="2000" i="1" u="sng" dirty="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algn="ctr">
              <a:defRPr/>
            </a:pPr>
            <a:r>
              <a:rPr lang="cs-CZ" sz="2200" i="1" dirty="0" smtClean="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Petra Berku z Ostrova</a:t>
            </a:r>
          </a:p>
          <a:p>
            <a:pPr algn="ctr">
              <a:defRPr/>
            </a:pPr>
            <a:r>
              <a:rPr lang="cs-CZ" sz="2200" i="1" dirty="0" smtClean="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Martina </a:t>
            </a:r>
            <a:r>
              <a:rPr lang="cs-CZ" sz="2200" i="1" dirty="0" err="1" smtClean="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Hányše</a:t>
            </a:r>
            <a:r>
              <a:rPr lang="cs-CZ" sz="2200" i="1" dirty="0" smtClean="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 z Louček</a:t>
            </a:r>
            <a:endParaRPr lang="cs-CZ" sz="2200" i="1" dirty="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lvl="1" algn="ctr">
              <a:defRPr/>
            </a:pPr>
            <a:r>
              <a:rPr lang="cs-CZ" sz="2200" i="1" u="sng" dirty="0" smtClean="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Delegáta </a:t>
            </a:r>
            <a:r>
              <a:rPr lang="cs-CZ" sz="2200" i="1" u="sng" dirty="0">
                <a:ln w="3175">
                  <a:noFill/>
                </a:ln>
                <a:solidFill>
                  <a:srgbClr val="CC0099"/>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FAČR</a:t>
            </a:r>
          </a:p>
          <a:p>
            <a:pPr lvl="1" algn="ctr">
              <a:defRPr/>
            </a:pPr>
            <a:r>
              <a:rPr lang="cs-CZ" sz="2100" i="1" dirty="0" smtClean="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rPr>
              <a:t>Václava Havránka z Rokycan</a:t>
            </a:r>
            <a:endParaRPr lang="cs-CZ" sz="2100" i="1" dirty="0">
              <a:solidFill>
                <a:srgbClr val="006600"/>
              </a:solidFill>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p:txBody>
      </p:sp>
      <p:pic>
        <p:nvPicPr>
          <p:cNvPr id="2" name="Picture 1"/>
          <p:cNvPicPr>
            <a:picLocks noChangeAspect="1" noChangeArrowheads="1"/>
          </p:cNvPicPr>
          <p:nvPr/>
        </p:nvPicPr>
        <p:blipFill>
          <a:blip r:embed="rId10" cstate="print"/>
          <a:srcRect/>
          <a:stretch>
            <a:fillRect/>
          </a:stretch>
        </p:blipFill>
        <p:spPr bwMode="auto">
          <a:xfrm>
            <a:off x="-2345332" y="3259460"/>
            <a:ext cx="738200" cy="756000"/>
          </a:xfrm>
          <a:prstGeom prst="rect">
            <a:avLst/>
          </a:prstGeom>
          <a:noFill/>
          <a:ln w="9525">
            <a:noFill/>
            <a:miter lim="800000"/>
            <a:headEnd/>
            <a:tailEnd/>
          </a:ln>
        </p:spPr>
      </p:pic>
      <p:pic>
        <p:nvPicPr>
          <p:cNvPr id="3" name="Picture 2"/>
          <p:cNvPicPr>
            <a:picLocks noChangeAspect="1" noChangeArrowheads="1"/>
          </p:cNvPicPr>
          <p:nvPr/>
        </p:nvPicPr>
        <p:blipFill>
          <a:blip r:embed="rId11" cstate="print"/>
          <a:srcRect/>
          <a:stretch>
            <a:fillRect/>
          </a:stretch>
        </p:blipFill>
        <p:spPr bwMode="auto">
          <a:xfrm>
            <a:off x="-2057300" y="5131668"/>
            <a:ext cx="727881" cy="612000"/>
          </a:xfrm>
          <a:prstGeom prst="rect">
            <a:avLst/>
          </a:prstGeom>
          <a:noFill/>
          <a:ln w="9525">
            <a:noFill/>
            <a:miter lim="800000"/>
            <a:headEnd/>
            <a:tailEnd/>
          </a:ln>
        </p:spPr>
      </p:pic>
      <p:pic>
        <p:nvPicPr>
          <p:cNvPr id="4" name="Picture 3"/>
          <p:cNvPicPr>
            <a:picLocks noChangeAspect="1" noChangeArrowheads="1"/>
          </p:cNvPicPr>
          <p:nvPr/>
        </p:nvPicPr>
        <p:blipFill>
          <a:blip r:embed="rId12" cstate="print"/>
          <a:srcRect/>
          <a:stretch>
            <a:fillRect/>
          </a:stretch>
        </p:blipFill>
        <p:spPr bwMode="auto">
          <a:xfrm>
            <a:off x="-2201316" y="5923756"/>
            <a:ext cx="892911" cy="540000"/>
          </a:xfrm>
          <a:prstGeom prst="rect">
            <a:avLst/>
          </a:prstGeom>
          <a:noFill/>
          <a:ln w="9525">
            <a:noFill/>
            <a:miter lim="800000"/>
            <a:headEnd/>
            <a:tailEnd/>
          </a:ln>
        </p:spPr>
      </p:pic>
      <p:sp>
        <p:nvSpPr>
          <p:cNvPr id="17" name="Obdélník 16"/>
          <p:cNvSpPr/>
          <p:nvPr/>
        </p:nvSpPr>
        <p:spPr>
          <a:xfrm>
            <a:off x="5359524" y="235124"/>
            <a:ext cx="4736794" cy="1569660"/>
          </a:xfrm>
          <a:prstGeom prst="rect">
            <a:avLst/>
          </a:prstGeom>
          <a:blipFill dpi="0" rotWithShape="1">
            <a:blip r:embed="rId13" cstate="print">
              <a:alphaModFix amt="49000"/>
            </a:blip>
            <a:srcRect/>
            <a:stretch>
              <a:fillRect/>
            </a:stretch>
          </a:blipFill>
        </p:spPr>
        <p:txBody>
          <a:bodyPr wrap="square" lIns="91440" tIns="45720" rIns="91440" bIns="45720">
            <a:spAutoFit/>
          </a:bodyPr>
          <a:lstStyle/>
          <a:p>
            <a:pPr algn="ctr"/>
            <a:r>
              <a:rPr lang="cs-CZ"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tang" pitchFamily="18" charset="-127"/>
                <a:ea typeface="Batang" pitchFamily="18" charset="-127"/>
              </a:rPr>
              <a:t>Fotbalový oddíl přeje všem příjemné prožití prázdnin a dovolené. V srpnu se na Vás opět těšíme.</a:t>
            </a:r>
            <a:endParaRPr lang="cs-CZ"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tang" pitchFamily="18" charset="-127"/>
              <a:ea typeface="Batang" pitchFamily="18" charset="-127"/>
            </a:endParaRPr>
          </a:p>
        </p:txBody>
      </p:sp>
      <p:pic>
        <p:nvPicPr>
          <p:cNvPr id="29697" name="Picture 1"/>
          <p:cNvPicPr>
            <a:picLocks noChangeAspect="1" noChangeArrowheads="1"/>
          </p:cNvPicPr>
          <p:nvPr/>
        </p:nvPicPr>
        <p:blipFill>
          <a:blip r:embed="rId14" cstate="print"/>
          <a:srcRect/>
          <a:stretch>
            <a:fillRect/>
          </a:stretch>
        </p:blipFill>
        <p:spPr bwMode="auto">
          <a:xfrm>
            <a:off x="5359524" y="1891308"/>
            <a:ext cx="4680520" cy="2448272"/>
          </a:xfrm>
          <a:prstGeom prst="rect">
            <a:avLst/>
          </a:prstGeom>
          <a:noFill/>
          <a:ln w="9525">
            <a:noFill/>
            <a:miter lim="800000"/>
            <a:headEnd/>
            <a:tailEnd/>
          </a:ln>
        </p:spPr>
      </p:pic>
      <p:pic>
        <p:nvPicPr>
          <p:cNvPr id="29698" name="Picture 2"/>
          <p:cNvPicPr>
            <a:picLocks noChangeAspect="1" noChangeArrowheads="1"/>
          </p:cNvPicPr>
          <p:nvPr/>
        </p:nvPicPr>
        <p:blipFill>
          <a:blip r:embed="rId15" cstate="print"/>
          <a:srcRect/>
          <a:stretch>
            <a:fillRect/>
          </a:stretch>
        </p:blipFill>
        <p:spPr bwMode="auto">
          <a:xfrm>
            <a:off x="5431532" y="4555604"/>
            <a:ext cx="4674096" cy="2448272"/>
          </a:xfrm>
          <a:prstGeom prst="rect">
            <a:avLst/>
          </a:prstGeom>
          <a:noFill/>
          <a:ln w="9525">
            <a:noFill/>
            <a:miter lim="800000"/>
            <a:headEnd/>
            <a:tailEnd/>
          </a:ln>
        </p:spPr>
      </p:pic>
      <p:pic>
        <p:nvPicPr>
          <p:cNvPr id="29699" name="Picture 3"/>
          <p:cNvPicPr>
            <a:picLocks noChangeAspect="1" noChangeArrowheads="1"/>
          </p:cNvPicPr>
          <p:nvPr/>
        </p:nvPicPr>
        <p:blipFill>
          <a:blip r:embed="rId16" cstate="print"/>
          <a:srcRect/>
          <a:stretch>
            <a:fillRect/>
          </a:stretch>
        </p:blipFill>
        <p:spPr bwMode="auto">
          <a:xfrm>
            <a:off x="3919364" y="6499820"/>
            <a:ext cx="936104" cy="504056"/>
          </a:xfrm>
          <a:prstGeom prst="rect">
            <a:avLst/>
          </a:prstGeom>
          <a:noFill/>
          <a:ln w="9525">
            <a:noFill/>
            <a:miter lim="800000"/>
            <a:headEnd/>
            <a:tailEnd/>
          </a:ln>
        </p:spPr>
      </p:pic>
      <p:pic>
        <p:nvPicPr>
          <p:cNvPr id="29700" name="Picture 4"/>
          <p:cNvPicPr>
            <a:picLocks noChangeAspect="1" noChangeArrowheads="1"/>
          </p:cNvPicPr>
          <p:nvPr/>
        </p:nvPicPr>
        <p:blipFill>
          <a:blip r:embed="rId17" cstate="print"/>
          <a:srcRect/>
          <a:stretch>
            <a:fillRect/>
          </a:stretch>
        </p:blipFill>
        <p:spPr bwMode="auto">
          <a:xfrm>
            <a:off x="1831132" y="6427812"/>
            <a:ext cx="919162" cy="650751"/>
          </a:xfrm>
          <a:prstGeom prst="rect">
            <a:avLst/>
          </a:prstGeom>
          <a:noFill/>
          <a:ln w="9525">
            <a:noFill/>
            <a:miter lim="800000"/>
            <a:headEnd/>
            <a:tailEnd/>
          </a:ln>
        </p:spPr>
      </p:pic>
      <p:pic>
        <p:nvPicPr>
          <p:cNvPr id="5" name="Picture 5"/>
          <p:cNvPicPr>
            <a:picLocks noChangeAspect="1" noChangeArrowheads="1"/>
          </p:cNvPicPr>
          <p:nvPr/>
        </p:nvPicPr>
        <p:blipFill>
          <a:blip r:embed="rId18" cstate="print"/>
          <a:srcRect/>
          <a:stretch>
            <a:fillRect/>
          </a:stretch>
        </p:blipFill>
        <p:spPr bwMode="auto">
          <a:xfrm>
            <a:off x="318964" y="6355804"/>
            <a:ext cx="1038225" cy="739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nvGraphicFramePr>
        <p:xfrm>
          <a:off x="5647556" y="163116"/>
          <a:ext cx="4499496" cy="2664295"/>
        </p:xfrm>
        <a:graphic>
          <a:graphicData uri="http://schemas.openxmlformats.org/drawingml/2006/table">
            <a:tbl>
              <a:tblPr/>
              <a:tblGrid>
                <a:gridCol w="367949">
                  <a:extLst>
                    <a:ext uri="{9D8B030D-6E8A-4147-A177-3AD203B41FA5}">
                      <a16:colId xmlns:a16="http://schemas.microsoft.com/office/drawing/2014/main" val="20000"/>
                    </a:ext>
                  </a:extLst>
                </a:gridCol>
                <a:gridCol w="1127503">
                  <a:extLst>
                    <a:ext uri="{9D8B030D-6E8A-4147-A177-3AD203B41FA5}">
                      <a16:colId xmlns:a16="http://schemas.microsoft.com/office/drawing/2014/main" val="20001"/>
                    </a:ext>
                  </a:extLst>
                </a:gridCol>
                <a:gridCol w="494104">
                  <a:extLst>
                    <a:ext uri="{9D8B030D-6E8A-4147-A177-3AD203B41FA5}">
                      <a16:colId xmlns:a16="http://schemas.microsoft.com/office/drawing/2014/main" val="20002"/>
                    </a:ext>
                  </a:extLst>
                </a:gridCol>
                <a:gridCol w="262821">
                  <a:extLst>
                    <a:ext uri="{9D8B030D-6E8A-4147-A177-3AD203B41FA5}">
                      <a16:colId xmlns:a16="http://schemas.microsoft.com/office/drawing/2014/main" val="20003"/>
                    </a:ext>
                  </a:extLst>
                </a:gridCol>
                <a:gridCol w="262821">
                  <a:extLst>
                    <a:ext uri="{9D8B030D-6E8A-4147-A177-3AD203B41FA5}">
                      <a16:colId xmlns:a16="http://schemas.microsoft.com/office/drawing/2014/main" val="20004"/>
                    </a:ext>
                  </a:extLst>
                </a:gridCol>
                <a:gridCol w="388975">
                  <a:extLst>
                    <a:ext uri="{9D8B030D-6E8A-4147-A177-3AD203B41FA5}">
                      <a16:colId xmlns:a16="http://schemas.microsoft.com/office/drawing/2014/main" val="20005"/>
                    </a:ext>
                  </a:extLst>
                </a:gridCol>
                <a:gridCol w="357436">
                  <a:extLst>
                    <a:ext uri="{9D8B030D-6E8A-4147-A177-3AD203B41FA5}">
                      <a16:colId xmlns:a16="http://schemas.microsoft.com/office/drawing/2014/main" val="20006"/>
                    </a:ext>
                  </a:extLst>
                </a:gridCol>
                <a:gridCol w="630770">
                  <a:extLst>
                    <a:ext uri="{9D8B030D-6E8A-4147-A177-3AD203B41FA5}">
                      <a16:colId xmlns:a16="http://schemas.microsoft.com/office/drawing/2014/main" val="20007"/>
                    </a:ext>
                  </a:extLst>
                </a:gridCol>
                <a:gridCol w="607117">
                  <a:extLst>
                    <a:ext uri="{9D8B030D-6E8A-4147-A177-3AD203B41FA5}">
                      <a16:colId xmlns:a16="http://schemas.microsoft.com/office/drawing/2014/main" val="20008"/>
                    </a:ext>
                  </a:extLst>
                </a:gridCol>
              </a:tblGrid>
              <a:tr h="240796">
                <a:tc gridSpan="9">
                  <a:txBody>
                    <a:bodyPr/>
                    <a:lstStyle/>
                    <a:p>
                      <a:pPr algn="ctr" fontAlgn="ctr"/>
                      <a:r>
                        <a:rPr lang="pl-PL" sz="1100" b="0" i="0" u="none" strike="noStrike" dirty="0">
                          <a:solidFill>
                            <a:srgbClr val="17375D"/>
                          </a:solidFill>
                          <a:latin typeface="Arial Black"/>
                        </a:rPr>
                        <a:t>Okresní přebor  dospělých po 25.kole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6423">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88:32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86423">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78:35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186423">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Liběšice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69:26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86423">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70:44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4"/>
                  </a:ext>
                </a:extLst>
              </a:tr>
              <a:tr h="186423">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Předonín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51:50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86423">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49:52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6"/>
                  </a:ext>
                </a:extLst>
              </a:tr>
              <a:tr h="186423">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Mšené lázně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55:44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86423">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Litoměřice </a:t>
                      </a:r>
                      <a:r>
                        <a:rPr lang="cs-CZ" sz="1100" b="0" i="0" u="none" strike="noStrike" dirty="0" smtClean="0">
                          <a:solidFill>
                            <a:srgbClr val="000000"/>
                          </a:solidFill>
                          <a:latin typeface="Arial Black"/>
                        </a:rPr>
                        <a:t>B</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56:41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8"/>
                  </a:ext>
                </a:extLst>
              </a:tr>
              <a:tr h="186423">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Budyně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36:49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86423">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Dobříň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36:63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0"/>
                  </a:ext>
                </a:extLst>
              </a:tr>
              <a:tr h="186423">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Polepy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86423">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Třebenice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2"/>
                  </a:ext>
                </a:extLst>
              </a:tr>
              <a:tr h="186423">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graphicFrame>
        <p:nvGraphicFramePr>
          <p:cNvPr id="9" name="Tabulka 8"/>
          <p:cNvGraphicFramePr>
            <a:graphicFrameLocks noGrp="1"/>
          </p:cNvGraphicFramePr>
          <p:nvPr/>
        </p:nvGraphicFramePr>
        <p:xfrm>
          <a:off x="5647557" y="3115444"/>
          <a:ext cx="4464495" cy="2897505"/>
        </p:xfrm>
        <a:graphic>
          <a:graphicData uri="http://schemas.openxmlformats.org/drawingml/2006/table">
            <a:tbl>
              <a:tblPr/>
              <a:tblGrid>
                <a:gridCol w="1388864">
                  <a:extLst>
                    <a:ext uri="{9D8B030D-6E8A-4147-A177-3AD203B41FA5}">
                      <a16:colId xmlns:a16="http://schemas.microsoft.com/office/drawing/2014/main" val="20000"/>
                    </a:ext>
                  </a:extLst>
                </a:gridCol>
                <a:gridCol w="1964539">
                  <a:extLst>
                    <a:ext uri="{9D8B030D-6E8A-4147-A177-3AD203B41FA5}">
                      <a16:colId xmlns:a16="http://schemas.microsoft.com/office/drawing/2014/main" val="20001"/>
                    </a:ext>
                  </a:extLst>
                </a:gridCol>
                <a:gridCol w="1111092">
                  <a:extLst>
                    <a:ext uri="{9D8B030D-6E8A-4147-A177-3AD203B41FA5}">
                      <a16:colId xmlns:a16="http://schemas.microsoft.com/office/drawing/2014/main" val="20002"/>
                    </a:ext>
                  </a:extLst>
                </a:gridCol>
              </a:tblGrid>
              <a:tr h="179070">
                <a:tc gridSpan="3">
                  <a:txBody>
                    <a:bodyPr/>
                    <a:lstStyle/>
                    <a:p>
                      <a:pPr algn="ctr" fontAlgn="ctr"/>
                      <a:r>
                        <a:rPr lang="cs-CZ" sz="1400" b="1" i="0" u="none" strike="noStrike" dirty="0">
                          <a:solidFill>
                            <a:srgbClr val="000000"/>
                          </a:solidFill>
                          <a:latin typeface="Arial"/>
                        </a:rPr>
                        <a:t>Výsledky 25.kolo</a:t>
                      </a:r>
                    </a:p>
                  </a:txBody>
                  <a:tcPr marL="9525" marR="9525" marT="9525" marB="0" anchor="ctr">
                    <a:lnL>
                      <a:noFill/>
                    </a:lnL>
                    <a:lnR>
                      <a:noFill/>
                    </a:lnR>
                    <a:lnT>
                      <a:noFill/>
                    </a:lnT>
                    <a:lnB>
                      <a:noFill/>
                    </a:lnB>
                    <a:solidFill>
                      <a:srgbClr val="99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9070">
                <a:tc>
                  <a:txBody>
                    <a:bodyPr/>
                    <a:lstStyle/>
                    <a:p>
                      <a:pPr algn="ctr" fontAlgn="ctr"/>
                      <a:r>
                        <a:rPr lang="cs-CZ" sz="1400" b="1" i="0" u="none" strike="noStrike" dirty="0" err="1">
                          <a:solidFill>
                            <a:srgbClr val="000000"/>
                          </a:solidFill>
                          <a:latin typeface="Arial"/>
                        </a:rPr>
                        <a:t>Lukavec</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Dobříň</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7:2</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1"/>
                  </a:ext>
                </a:extLst>
              </a:tr>
              <a:tr h="179070">
                <a:tc>
                  <a:txBody>
                    <a:bodyPr/>
                    <a:lstStyle/>
                    <a:p>
                      <a:pPr algn="ctr" fontAlgn="ctr"/>
                      <a:r>
                        <a:rPr lang="cs-CZ" sz="1400" b="1" i="0" u="none" strike="noStrike" dirty="0" err="1">
                          <a:solidFill>
                            <a:srgbClr val="000000"/>
                          </a:solidFill>
                          <a:latin typeface="Arial"/>
                        </a:rPr>
                        <a:t>Úštěk</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Liběšice</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0:6</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2"/>
                  </a:ext>
                </a:extLst>
              </a:tr>
              <a:tr h="179070">
                <a:tc>
                  <a:txBody>
                    <a:bodyPr/>
                    <a:lstStyle/>
                    <a:p>
                      <a:pPr algn="ctr" fontAlgn="ctr"/>
                      <a:r>
                        <a:rPr lang="cs-CZ" sz="1400" b="1" i="0" u="none" strike="noStrike" dirty="0" err="1">
                          <a:solidFill>
                            <a:srgbClr val="000000"/>
                          </a:solidFill>
                          <a:latin typeface="Arial"/>
                        </a:rPr>
                        <a:t>Třebenice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latin typeface="Arial"/>
                        </a:rPr>
                        <a:t>Litoměřice "B"</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1:4</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3"/>
                  </a:ext>
                </a:extLst>
              </a:tr>
              <a:tr h="179070">
                <a:tc>
                  <a:txBody>
                    <a:bodyPr/>
                    <a:lstStyle/>
                    <a:p>
                      <a:pPr algn="ctr" fontAlgn="ctr"/>
                      <a:r>
                        <a:rPr lang="cs-CZ" sz="1400" b="1" i="0" u="none" strike="noStrike">
                          <a:solidFill>
                            <a:srgbClr val="000000"/>
                          </a:solidFill>
                          <a:latin typeface="Arial"/>
                        </a:rPr>
                        <a:t>Mšené lázně</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latin typeface="Arial"/>
                        </a:rPr>
                        <a:t>Polepy</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7:0</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4"/>
                  </a:ext>
                </a:extLst>
              </a:tr>
              <a:tr h="179070">
                <a:tc>
                  <a:txBody>
                    <a:bodyPr/>
                    <a:lstStyle/>
                    <a:p>
                      <a:pPr algn="ctr" fontAlgn="ctr"/>
                      <a:r>
                        <a:rPr lang="cs-CZ" sz="1400" b="1" i="0" u="none" strike="noStrike">
                          <a:solidFill>
                            <a:srgbClr val="000000"/>
                          </a:solidFill>
                          <a:latin typeface="Arial"/>
                        </a:rPr>
                        <a:t>Předonín</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latin typeface="Arial"/>
                        </a:rPr>
                        <a:t>Libochovice</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latin typeface="Arial"/>
                        </a:rPr>
                        <a:t>5:2</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5"/>
                  </a:ext>
                </a:extLst>
              </a:tr>
              <a:tr h="179070">
                <a:tc gridSpan="3">
                  <a:txBody>
                    <a:bodyPr/>
                    <a:lstStyle/>
                    <a:p>
                      <a:pPr algn="ctr" fontAlgn="ctr"/>
                      <a:r>
                        <a:rPr lang="cs-CZ" sz="1400" b="1" i="0" u="none" strike="noStrike" dirty="0">
                          <a:solidFill>
                            <a:srgbClr val="000000"/>
                          </a:solidFill>
                          <a:latin typeface="Arial"/>
                        </a:rPr>
                        <a:t>Poslední 26. kolo okresního přeboru dospělých</a:t>
                      </a:r>
                    </a:p>
                  </a:txBody>
                  <a:tcPr marL="9525" marR="9525" marT="9525" marB="0" anchor="ctr">
                    <a:lnL>
                      <a:noFill/>
                    </a:lnL>
                    <a:lnR>
                      <a:noFill/>
                    </a:lnR>
                    <a:lnT>
                      <a:noFill/>
                    </a:lnT>
                    <a:lnB>
                      <a:noFill/>
                    </a:lnB>
                    <a:solidFill>
                      <a:srgbClr val="99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6"/>
                  </a:ext>
                </a:extLst>
              </a:tr>
              <a:tr h="179070">
                <a:tc>
                  <a:txBody>
                    <a:bodyPr/>
                    <a:lstStyle/>
                    <a:p>
                      <a:pPr algn="ctr" fontAlgn="ctr"/>
                      <a:r>
                        <a:rPr lang="cs-CZ" sz="1400" b="1" i="0" u="none" strike="noStrike">
                          <a:solidFill>
                            <a:srgbClr val="000000"/>
                          </a:solidFill>
                          <a:latin typeface="Arial"/>
                        </a:rPr>
                        <a:t>Dobříň</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err="1">
                          <a:solidFill>
                            <a:srgbClr val="000000"/>
                          </a:solidFill>
                          <a:latin typeface="Arial"/>
                        </a:rPr>
                        <a:t>Mšené</a:t>
                      </a:r>
                      <a:r>
                        <a:rPr lang="cs-CZ" sz="1400" b="1" i="0" u="none" strike="noStrike" dirty="0">
                          <a:solidFill>
                            <a:srgbClr val="000000"/>
                          </a:solidFill>
                          <a:latin typeface="Arial"/>
                        </a:rPr>
                        <a:t> lázně</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14.06. 17:00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179070">
                <a:tc>
                  <a:txBody>
                    <a:bodyPr/>
                    <a:lstStyle/>
                    <a:p>
                      <a:pPr algn="ctr" fontAlgn="ctr"/>
                      <a:r>
                        <a:rPr lang="cs-CZ" sz="1400" b="1" i="0" u="none" strike="noStrike" dirty="0">
                          <a:solidFill>
                            <a:srgbClr val="000000"/>
                          </a:solidFill>
                          <a:latin typeface="Arial"/>
                        </a:rPr>
                        <a:t>Polepy</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err="1">
                          <a:solidFill>
                            <a:srgbClr val="000000"/>
                          </a:solidFill>
                          <a:latin typeface="Arial"/>
                        </a:rPr>
                        <a:t>Štětí</a:t>
                      </a:r>
                      <a:r>
                        <a:rPr lang="cs-CZ" sz="1400" b="1" i="0" u="none" strike="noStrike" dirty="0">
                          <a:solidFill>
                            <a:srgbClr val="000000"/>
                          </a:solidFill>
                          <a:latin typeface="Arial"/>
                        </a:rPr>
                        <a:t> "B"</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14.06. 14:00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79070">
                <a:tc>
                  <a:txBody>
                    <a:bodyPr/>
                    <a:lstStyle/>
                    <a:p>
                      <a:pPr algn="ctr" fontAlgn="ctr"/>
                      <a:r>
                        <a:rPr lang="cs-CZ" sz="1400" b="1" i="0" u="none" strike="noStrike">
                          <a:solidFill>
                            <a:srgbClr val="000000"/>
                          </a:solidFill>
                          <a:latin typeface="Arial"/>
                        </a:rPr>
                        <a:t>Podlusky</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err="1">
                          <a:solidFill>
                            <a:srgbClr val="000000"/>
                          </a:solidFill>
                          <a:latin typeface="Arial"/>
                        </a:rPr>
                        <a:t>Třebenice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14.06. 17:00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9"/>
                  </a:ext>
                </a:extLst>
              </a:tr>
              <a:tr h="179070">
                <a:tc>
                  <a:txBody>
                    <a:bodyPr/>
                    <a:lstStyle/>
                    <a:p>
                      <a:pPr algn="ctr" fontAlgn="ctr"/>
                      <a:r>
                        <a:rPr lang="cs-CZ" sz="1400" b="1" i="0" u="none" strike="noStrike">
                          <a:solidFill>
                            <a:srgbClr val="000000"/>
                          </a:solidFill>
                          <a:latin typeface="Arial"/>
                        </a:rPr>
                        <a:t>Litoměřice "B"</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err="1">
                          <a:solidFill>
                            <a:srgbClr val="000000"/>
                          </a:solidFill>
                          <a:latin typeface="Arial"/>
                        </a:rPr>
                        <a:t>Předonín</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14.06. 17:00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79070">
                <a:tc>
                  <a:txBody>
                    <a:bodyPr/>
                    <a:lstStyle/>
                    <a:p>
                      <a:pPr algn="ctr" fontAlgn="ctr"/>
                      <a:r>
                        <a:rPr lang="cs-CZ" sz="1400" b="1" i="0" u="none" strike="noStrike">
                          <a:solidFill>
                            <a:srgbClr val="000000"/>
                          </a:solidFill>
                          <a:latin typeface="Arial"/>
                        </a:rPr>
                        <a:t>Libochovice</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Úštěk</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14.06. 17:00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1"/>
                  </a:ext>
                </a:extLst>
              </a:tr>
              <a:tr h="179070">
                <a:tc>
                  <a:txBody>
                    <a:bodyPr/>
                    <a:lstStyle/>
                    <a:p>
                      <a:pPr algn="ctr" fontAlgn="ctr"/>
                      <a:r>
                        <a:rPr lang="cs-CZ" sz="1400" b="1" i="0" u="none" strike="noStrike">
                          <a:solidFill>
                            <a:srgbClr val="000000"/>
                          </a:solidFill>
                          <a:latin typeface="Arial"/>
                        </a:rPr>
                        <a:t>Liběšice</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Arial"/>
                        </a:rPr>
                        <a:t>Lukavec</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Arial"/>
                        </a:rPr>
                        <a:t>14.06. 17:00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bl>
          </a:graphicData>
        </a:graphic>
      </p:graphicFrame>
      <p:pic>
        <p:nvPicPr>
          <p:cNvPr id="2" name="Picture 2"/>
          <p:cNvPicPr>
            <a:picLocks noChangeAspect="1" noChangeArrowheads="1"/>
          </p:cNvPicPr>
          <p:nvPr/>
        </p:nvPicPr>
        <p:blipFill>
          <a:blip r:embed="rId2" cstate="print"/>
          <a:srcRect/>
          <a:stretch>
            <a:fillRect/>
          </a:stretch>
        </p:blipFill>
        <p:spPr bwMode="auto">
          <a:xfrm>
            <a:off x="7375748" y="6067772"/>
            <a:ext cx="957461" cy="936104"/>
          </a:xfrm>
          <a:prstGeom prst="rect">
            <a:avLst/>
          </a:prstGeom>
          <a:noFill/>
          <a:ln w="9525">
            <a:noFill/>
            <a:miter lim="800000"/>
            <a:headEnd/>
            <a:tailEnd/>
          </a:ln>
        </p:spPr>
      </p:pic>
      <p:sp>
        <p:nvSpPr>
          <p:cNvPr id="7" name="TextovéPole 6"/>
          <p:cNvSpPr txBox="1"/>
          <p:nvPr/>
        </p:nvSpPr>
        <p:spPr>
          <a:xfrm>
            <a:off x="246956" y="235124"/>
            <a:ext cx="4536504" cy="6740307"/>
          </a:xfrm>
          <a:prstGeom prst="rect">
            <a:avLst/>
          </a:prstGeom>
          <a:noFill/>
        </p:spPr>
        <p:txBody>
          <a:bodyPr wrap="square" rtlCol="0">
            <a:spAutoFit/>
          </a:bodyPr>
          <a:lstStyle/>
          <a:p>
            <a:r>
              <a:rPr lang="cs-CZ" b="0" dirty="0" smtClean="0">
                <a:latin typeface="Arial" pitchFamily="34" charset="0"/>
                <a:cs typeface="Arial" pitchFamily="34" charset="0"/>
              </a:rPr>
              <a:t>Soupeř také bojoval o záchranu a  na začátku druhého poločasu nám uštědřil těžký knokaut.  Ze stavu 1:1 v poločase to bylo rázem 4:1 v náš neprospěch. V závěru Stejskal jenom snížil na 2:4. Ve 20. kole nás čekal doma Žatec a málokdo si připouštěl, že by jsme nevyhráli , protože jinak už by to s námi v boji o záchranu vypadalo hodně špatně. Scénář byl ale jiný. Prohrávali jsme 2:0 a 10 minut před koncem se nám po vlastní brance podařilo vyrovnat na 2:2. 12.4.2014 cesta do Souše  už pod vedením Vladimíra </a:t>
            </a:r>
            <a:r>
              <a:rPr lang="cs-CZ" b="0" dirty="0" err="1" smtClean="0">
                <a:latin typeface="Arial" pitchFamily="34" charset="0"/>
                <a:cs typeface="Arial" pitchFamily="34" charset="0"/>
              </a:rPr>
              <a:t>Freye</a:t>
            </a:r>
            <a:r>
              <a:rPr lang="cs-CZ" b="0" dirty="0" smtClean="0">
                <a:latin typeface="Arial" pitchFamily="34" charset="0"/>
                <a:cs typeface="Arial" pitchFamily="34" charset="0"/>
              </a:rPr>
              <a:t>, který nahradil dočasně nahradil odstoupivší Kalu a Baštu. Domácím jsme, a to hlavně v prvním poločase, moc velký odpor nekladli. V samotném závěru snižoval z volného přímého kopu na končených 1:3 Tůma. Před domácím utkáním s </a:t>
            </a:r>
            <a:r>
              <a:rPr lang="cs-CZ" b="0" dirty="0" err="1" smtClean="0">
                <a:latin typeface="Arial" pitchFamily="34" charset="0"/>
                <a:cs typeface="Arial" pitchFamily="34" charset="0"/>
              </a:rPr>
              <a:t>Brozany</a:t>
            </a:r>
            <a:r>
              <a:rPr lang="cs-CZ" b="0" dirty="0" smtClean="0">
                <a:latin typeface="Arial" pitchFamily="34" charset="0"/>
                <a:cs typeface="Arial" pitchFamily="34" charset="0"/>
              </a:rPr>
              <a:t> nebylo naše postavení v tabulce na 15 místě s 21 body ještě tak tragické a mysleli jsme na vítězství. </a:t>
            </a:r>
            <a:r>
              <a:rPr lang="cs-CZ" b="0" dirty="0" err="1" smtClean="0">
                <a:latin typeface="Arial" pitchFamily="34" charset="0"/>
                <a:cs typeface="Arial" pitchFamily="34" charset="0"/>
              </a:rPr>
              <a:t>Brozany</a:t>
            </a:r>
            <a:r>
              <a:rPr lang="cs-CZ" b="0" dirty="0" smtClean="0">
                <a:latin typeface="Arial" pitchFamily="34" charset="0"/>
                <a:cs typeface="Arial" pitchFamily="34" charset="0"/>
              </a:rPr>
              <a:t> ale na jaře hrály skvěle a bodů v měly již 29. Moc šancí nám nedaly a zaslouženě zvítězili přesvědčivě 4:0.  Zkusit přiživit naději jsme jeli do Neratovic. Podali jsme zde jeden z nejlepších výkonů v tomto ročníku. Domácí byli hodně zaskočeni naším výkonem.  Branky </a:t>
            </a:r>
            <a:r>
              <a:rPr lang="cs-CZ" b="0" dirty="0" err="1" smtClean="0">
                <a:latin typeface="Arial" pitchFamily="34" charset="0"/>
                <a:cs typeface="Arial" pitchFamily="34" charset="0"/>
              </a:rPr>
              <a:t>Slaničky</a:t>
            </a:r>
            <a:r>
              <a:rPr lang="cs-CZ" b="0" dirty="0" smtClean="0">
                <a:latin typeface="Arial" pitchFamily="34" charset="0"/>
                <a:cs typeface="Arial" pitchFamily="34" charset="0"/>
              </a:rPr>
              <a:t>, </a:t>
            </a:r>
            <a:r>
              <a:rPr lang="cs-CZ" b="0" dirty="0" err="1" smtClean="0">
                <a:latin typeface="Arial" pitchFamily="34" charset="0"/>
                <a:cs typeface="Arial" pitchFamily="34" charset="0"/>
              </a:rPr>
              <a:t>Rejmana</a:t>
            </a:r>
            <a:r>
              <a:rPr lang="cs-CZ" b="0" dirty="0" smtClean="0">
                <a:latin typeface="Arial" pitchFamily="34" charset="0"/>
                <a:cs typeface="Arial" pitchFamily="34" charset="0"/>
              </a:rPr>
              <a:t> a </a:t>
            </a:r>
            <a:r>
              <a:rPr lang="cs-CZ" b="0" dirty="0" err="1" smtClean="0">
                <a:latin typeface="Arial" pitchFamily="34" charset="0"/>
                <a:cs typeface="Arial" pitchFamily="34" charset="0"/>
              </a:rPr>
              <a:t>Beláka</a:t>
            </a:r>
            <a:r>
              <a:rPr lang="cs-CZ" b="0" dirty="0" smtClean="0">
                <a:latin typeface="Arial" pitchFamily="34" charset="0"/>
                <a:cs typeface="Arial" pitchFamily="34" charset="0"/>
              </a:rPr>
              <a:t> znamenaly výhru 3:0. Pak nás čekal domácí existenční zápas s AFK </a:t>
            </a:r>
            <a:r>
              <a:rPr lang="cs-CZ" b="0" dirty="0" err="1" smtClean="0">
                <a:latin typeface="Arial" pitchFamily="34" charset="0"/>
                <a:cs typeface="Arial" pitchFamily="34" charset="0"/>
              </a:rPr>
              <a:t>LoKo</a:t>
            </a:r>
            <a:r>
              <a:rPr lang="cs-CZ" b="0" dirty="0" smtClean="0">
                <a:latin typeface="Arial" pitchFamily="34" charset="0"/>
                <a:cs typeface="Arial" pitchFamily="34" charset="0"/>
              </a:rPr>
              <a:t> Chomutov. V 15. minutě už jsme vedli 3:0 a to jsme hráli bez vyloučeného </a:t>
            </a:r>
            <a:r>
              <a:rPr lang="cs-CZ" b="0" dirty="0" err="1" smtClean="0">
                <a:latin typeface="Arial" pitchFamily="34" charset="0"/>
                <a:cs typeface="Arial" pitchFamily="34" charset="0"/>
              </a:rPr>
              <a:t>Beláka</a:t>
            </a:r>
            <a:r>
              <a:rPr lang="cs-CZ" b="0" dirty="0" smtClean="0">
                <a:latin typeface="Arial" pitchFamily="34" charset="0"/>
                <a:cs typeface="Arial" pitchFamily="34" charset="0"/>
              </a:rPr>
              <a:t>. Hosté za důrazné podpory hlavního rozhodčího Šimečka i jeho asistentů dotahovali. Vyloučen byl ještě 2. hráč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a:t>
            </a:r>
            <a:r>
              <a:rPr lang="cs-CZ" b="0" dirty="0" err="1" smtClean="0">
                <a:latin typeface="Arial" pitchFamily="34" charset="0"/>
                <a:cs typeface="Arial" pitchFamily="34" charset="0"/>
              </a:rPr>
              <a:t>Slanička</a:t>
            </a:r>
            <a:r>
              <a:rPr lang="cs-CZ" b="0" dirty="0" smtClean="0">
                <a:latin typeface="Arial" pitchFamily="34" charset="0"/>
                <a:cs typeface="Arial" pitchFamily="34" charset="0"/>
              </a:rPr>
              <a:t> a všechno to vyvrcholilo vyrovnání 10 minut před koncem.  Po tomto kole už jsme začínali pomalu rezignovat. Na výkonu to bylo znát i v Lovosicích, kde jsme 10.5.14 prohráli 2:1, i když v závěru mohlo být i vyrovnáno. 5 kol před koncem jsme se propadli na poslední16. místo se ziskem 25 bodů.  Ani v 5. domácím jarním zápase, tentokrát proti Úvalům jsme nevyhráli. Stejskal z penalty vyrovnal na 1:1 , ale remízu jsme neudrželi a prohráli 2:1. To byla definitiva myšlenek na záchranu. V Českém Brodě jsme drželi v poločase výsledek 1:1, ale domácí nás nakonec přestříleli 3:1.  31.5.2014 přijel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Motorlet s mnoha mladíky  </a:t>
            </a:r>
          </a:p>
          <a:p>
            <a:r>
              <a:rPr lang="cs-CZ" b="0" dirty="0" smtClean="0">
                <a:latin typeface="Arial" pitchFamily="34" charset="0"/>
                <a:cs typeface="Arial" pitchFamily="34" charset="0"/>
              </a:rPr>
              <a:t>            </a:t>
            </a:r>
          </a:p>
        </p:txBody>
      </p:sp>
      <p:cxnSp>
        <p:nvCxnSpPr>
          <p:cNvPr id="10" name="Přímá spojovací šipka 9"/>
          <p:cNvCxnSpPr/>
          <p:nvPr/>
        </p:nvCxnSpPr>
        <p:spPr bwMode="auto">
          <a:xfrm>
            <a:off x="3415308" y="6931868"/>
            <a:ext cx="1080120" cy="0"/>
          </a:xfrm>
          <a:prstGeom prst="straightConnector1">
            <a:avLst/>
          </a:prstGeom>
          <a:noFill/>
          <a:ln w="15875" cap="flat" cmpd="sng" algn="ctr">
            <a:solidFill>
              <a:schemeClr val="accent6">
                <a:lumMod val="50000"/>
              </a:schemeClr>
            </a:solidFill>
            <a:prstDash val="solid"/>
            <a:round/>
            <a:headEnd type="none" w="med" len="med"/>
            <a:tailEnd type="arrow"/>
          </a:ln>
          <a:effectLst>
            <a:outerShdw dist="45791" dir="2021404" algn="ctr" rotWithShape="0">
              <a:srgbClr val="9999FF"/>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élník 19"/>
          <p:cNvSpPr/>
          <p:nvPr/>
        </p:nvSpPr>
        <p:spPr>
          <a:xfrm>
            <a:off x="246956" y="739180"/>
            <a:ext cx="4248472" cy="5078313"/>
          </a:xfrm>
          <a:prstGeom prst="rect">
            <a:avLst/>
          </a:prstGeom>
          <a:noFill/>
        </p:spPr>
        <p:txBody>
          <a:bodyPr wrap="square">
            <a:spAutoFit/>
          </a:bodyPr>
          <a:lstStyle/>
          <a:p>
            <a:r>
              <a:rPr lang="cs-CZ" sz="1100" b="0" dirty="0" smtClean="0">
                <a:latin typeface="Arial" pitchFamily="34" charset="0"/>
                <a:cs typeface="Arial" pitchFamily="34" charset="0"/>
              </a:rPr>
              <a:t>Ve 49. minutě všichni viděli ruku hráče domácích ve vlastním pokutovém území, ale píšťalka ani v tomto případě slyšet nebyla. Uklidnění do našich řad se dostavilo v 56. minutě. Peterka se nejlépe zorientoval v pokutovém území, přihrál Stehlíkovi a ruce nad hlavu zvedali hráči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 tomto utkání podruhé. Jednu, do té doby z mála šancí, si domácí připravili po volném přímém kopu, kdy jsme po závalu před brankou </a:t>
            </a:r>
            <a:r>
              <a:rPr lang="cs-CZ" sz="1100" b="0" dirty="0" err="1" smtClean="0">
                <a:latin typeface="Arial" pitchFamily="34" charset="0"/>
                <a:cs typeface="Arial" pitchFamily="34" charset="0"/>
              </a:rPr>
              <a:t>Bánovčina</a:t>
            </a:r>
            <a:r>
              <a:rPr lang="cs-CZ" sz="1100" b="0" dirty="0" smtClean="0">
                <a:latin typeface="Arial" pitchFamily="34" charset="0"/>
                <a:cs typeface="Arial" pitchFamily="34" charset="0"/>
              </a:rPr>
              <a:t> dlouho nemohli dostat míč pryč. Po hodině hry se začal s míčem v šestnáctce domácích mazlit Pilař až mu ho sebral Vlček a spolehlivě zvýšil už na 3:0. Po vstřelení tohoto gólu začal náš výkon blednout. </a:t>
            </a:r>
            <a:r>
              <a:rPr lang="cs-CZ" sz="1100" b="0" dirty="0" err="1" smtClean="0">
                <a:latin typeface="Arial" pitchFamily="34" charset="0"/>
                <a:cs typeface="Arial" pitchFamily="34" charset="0"/>
              </a:rPr>
              <a:t>Podlusky</a:t>
            </a:r>
            <a:r>
              <a:rPr lang="cs-CZ" sz="1100" b="0" dirty="0" smtClean="0">
                <a:latin typeface="Arial" pitchFamily="34" charset="0"/>
                <a:cs typeface="Arial" pitchFamily="34" charset="0"/>
              </a:rPr>
              <a:t> to rychle vycítili a v 70. minutě po našem </a:t>
            </a:r>
            <a:r>
              <a:rPr lang="cs-CZ" sz="1100" b="0" dirty="0" err="1" smtClean="0">
                <a:latin typeface="Arial" pitchFamily="34" charset="0"/>
                <a:cs typeface="Arial" pitchFamily="34" charset="0"/>
              </a:rPr>
              <a:t>lážo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plážo</a:t>
            </a:r>
            <a:r>
              <a:rPr lang="cs-CZ" sz="1100" b="0" dirty="0" smtClean="0">
                <a:latin typeface="Arial" pitchFamily="34" charset="0"/>
                <a:cs typeface="Arial" pitchFamily="34" charset="0"/>
              </a:rPr>
              <a:t> bránění snížili na 1:3. Rychle se v hlavě začaly objevovat vzpomínky za zápas s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Ami</a:t>
            </a:r>
            <a:r>
              <a:rPr lang="cs-CZ" sz="1100" b="0" dirty="0" smtClean="0">
                <a:latin typeface="Arial" pitchFamily="34" charset="0"/>
                <a:cs typeface="Arial" pitchFamily="34" charset="0"/>
              </a:rPr>
              <a:t>, kdy jsme také vedli 3:0, aby to nakonec skončilo 3:3. Pochvalu si zasloužil v 72. minutě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když zlikvidoval tutovku domácích. Pak šel sám na branku Peterka, ale přehoz brankáře mu nevyšel. Stejně tak ve velké šanci byl Pilař, ale místo střely volil přihrávku na Marka Šímu, který na ni nemohl zdaleka dosáhnout. 8 minut před koncem přišlo konečné rozhodnutí. Po samostatném průniku a přesném zakončení Vlčka se zdá, že zimní investice právě do tohoto hráče se začíná vracet. 4:1 pro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i přes obrovskou šanci domácích v úplném závěru už se neměnilo. Před nám stojí ještě jedna překážka. Za 14 dní Polepy.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 mají před sebou ještě 3 utkání. Takže uvidíme kdo z koho.</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Vlček 2, Pilař 1, Stehlík 1</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P.Vaněk</a:t>
            </a:r>
            <a:r>
              <a:rPr lang="cs-CZ" sz="1100" b="0" dirty="0" smtClean="0">
                <a:latin typeface="Arial" pitchFamily="34" charset="0"/>
                <a:cs typeface="Arial" pitchFamily="34" charset="0"/>
              </a:rPr>
              <a:t>, Toman, Malý,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-Stehlík, Matoušek(45.Vlček),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(67.M.Šíma), </a:t>
            </a:r>
            <a:r>
              <a:rPr lang="cs-CZ" sz="1100" b="0" dirty="0" err="1" smtClean="0">
                <a:latin typeface="Arial" pitchFamily="34" charset="0"/>
                <a:cs typeface="Arial" pitchFamily="34" charset="0"/>
              </a:rPr>
              <a:t>Gernat</a:t>
            </a:r>
            <a:r>
              <a:rPr lang="cs-CZ" sz="1100" b="0" dirty="0" smtClean="0">
                <a:latin typeface="Arial" pitchFamily="34" charset="0"/>
                <a:cs typeface="Arial" pitchFamily="34" charset="0"/>
              </a:rPr>
              <a:t>-Peterka, Pilař(85.Németh)</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endParaRPr lang="cs-CZ" sz="1100" b="0" dirty="0">
              <a:latin typeface="Arial" pitchFamily="34" charset="0"/>
              <a:cs typeface="Arial" pitchFamily="34" charset="0"/>
            </a:endParaRPr>
          </a:p>
        </p:txBody>
      </p:sp>
      <p:sp>
        <p:nvSpPr>
          <p:cNvPr id="21" name="TextovéPole 20"/>
          <p:cNvSpPr txBox="1"/>
          <p:nvPr/>
        </p:nvSpPr>
        <p:spPr>
          <a:xfrm>
            <a:off x="174948" y="235124"/>
            <a:ext cx="4320480" cy="276999"/>
          </a:xfrm>
          <a:prstGeom prst="rect">
            <a:avLst/>
          </a:prstGeom>
          <a:solidFill>
            <a:schemeClr val="accent3">
              <a:lumMod val="95000"/>
            </a:schemeClr>
          </a:solidFill>
        </p:spPr>
        <p:txBody>
          <a:bodyPr wrap="square" rtlCol="0">
            <a:spAutoFit/>
          </a:bodyPr>
          <a:lstStyle/>
          <a:p>
            <a:pPr algn="ctr"/>
            <a:r>
              <a:rPr lang="cs-CZ" dirty="0" smtClean="0">
                <a:latin typeface="Verdana" pitchFamily="34" charset="0"/>
                <a:ea typeface="Verdana" pitchFamily="34" charset="0"/>
                <a:cs typeface="Verdana" pitchFamily="34" charset="0"/>
              </a:rPr>
              <a:t>Pokračování zápasu </a:t>
            </a:r>
            <a:r>
              <a:rPr lang="cs-CZ" dirty="0" err="1" smtClean="0">
                <a:latin typeface="Verdana" pitchFamily="34" charset="0"/>
                <a:ea typeface="Verdana" pitchFamily="34" charset="0"/>
                <a:cs typeface="Verdana" pitchFamily="34" charset="0"/>
              </a:rPr>
              <a:t>Podlusky</a:t>
            </a:r>
            <a:r>
              <a:rPr lang="cs-CZ" dirty="0" smtClean="0">
                <a:latin typeface="Verdana" pitchFamily="34" charset="0"/>
                <a:ea typeface="Verdana" pitchFamily="34" charset="0"/>
                <a:cs typeface="Verdana" pitchFamily="34" charset="0"/>
              </a:rPr>
              <a:t> – </a:t>
            </a:r>
            <a:r>
              <a:rPr lang="cs-CZ" dirty="0" err="1" smtClean="0">
                <a:latin typeface="Verdana" pitchFamily="34" charset="0"/>
                <a:ea typeface="Verdana" pitchFamily="34" charset="0"/>
                <a:cs typeface="Verdana" pitchFamily="34" charset="0"/>
              </a:rPr>
              <a:t>Štětí</a:t>
            </a:r>
            <a:r>
              <a:rPr lang="cs-CZ" dirty="0" smtClean="0">
                <a:latin typeface="Verdana" pitchFamily="34" charset="0"/>
                <a:ea typeface="Verdana" pitchFamily="34" charset="0"/>
                <a:cs typeface="Verdana" pitchFamily="34" charset="0"/>
              </a:rPr>
              <a:t> B</a:t>
            </a:r>
            <a:endParaRPr lang="cs-CZ" dirty="0">
              <a:latin typeface="Verdana" pitchFamily="34" charset="0"/>
              <a:ea typeface="Verdana" pitchFamily="34" charset="0"/>
              <a:cs typeface="Verdana" pitchFamily="34" charset="0"/>
            </a:endParaRPr>
          </a:p>
        </p:txBody>
      </p:sp>
      <p:pic>
        <p:nvPicPr>
          <p:cNvPr id="48130" name="Picture 2"/>
          <p:cNvPicPr>
            <a:picLocks noChangeAspect="1" noChangeArrowheads="1"/>
          </p:cNvPicPr>
          <p:nvPr/>
        </p:nvPicPr>
        <p:blipFill>
          <a:blip r:embed="rId2" cstate="print"/>
          <a:srcRect/>
          <a:stretch>
            <a:fillRect/>
          </a:stretch>
        </p:blipFill>
        <p:spPr bwMode="auto">
          <a:xfrm>
            <a:off x="1039044" y="5851748"/>
            <a:ext cx="2016224" cy="1190625"/>
          </a:xfrm>
          <a:prstGeom prst="rect">
            <a:avLst/>
          </a:prstGeom>
          <a:noFill/>
          <a:ln w="9525">
            <a:noFill/>
            <a:miter lim="800000"/>
            <a:headEnd/>
            <a:tailEnd/>
          </a:ln>
        </p:spPr>
      </p:pic>
      <p:sp>
        <p:nvSpPr>
          <p:cNvPr id="12" name="TextovéPole 11"/>
          <p:cNvSpPr txBox="1"/>
          <p:nvPr/>
        </p:nvSpPr>
        <p:spPr>
          <a:xfrm>
            <a:off x="5719564" y="235124"/>
            <a:ext cx="4392488" cy="3970318"/>
          </a:xfrm>
          <a:prstGeom prst="rect">
            <a:avLst/>
          </a:prstGeom>
          <a:noFill/>
        </p:spPr>
        <p:txBody>
          <a:bodyPr wrap="square" rtlCol="0">
            <a:spAutoFit/>
          </a:bodyPr>
          <a:lstStyle/>
          <a:p>
            <a:r>
              <a:rPr lang="cs-CZ" b="0" dirty="0" smtClean="0">
                <a:latin typeface="Arial" pitchFamily="34" charset="0"/>
                <a:cs typeface="Arial" pitchFamily="34" charset="0"/>
              </a:rPr>
              <a:t>v sestavě . V prvním poločase jsme zahodili co se dalo a soupeř trestal 2 brankami.  Prohra 4:0 byla až moc krutá. No a zatím naše poslední vystoupení  na Vyšehradě. Prohra 12:1  je neuvěřitelná. Velká blamáž, ze kterou by se hráči měli stydět. Máme před sebou  poslední kolo, ale ani jeho výsledky nemohou změnit  naše poslední místo v tabulce.  Soutěžní ročník 2013-2014  je teda rokem sestupujícím.  Podzim  byl  lepší jara a to jsme si mysleli, že mohl být mnohem lepší. Úzký kádr, kterému  na jaře chyběly 2 až 3 další opory.  Často jsme se také právem rozčilovali nad výkony rozhodčích, kteří pískali dvojím metrem.  Nebyl to však hlavní důvod  našeho rozloučení s divizí. Tou byly výkony mužstva. Nezbývá nic jiného než  se rychle konsolidovat. Najít vhodného trenéra a případně kádr šikovně doplnit. Ústecký přebor začíná oproti  minulým letům o 14 dní později  23.8.2014 a tak je na přípravu  relativně dost času.          </a:t>
            </a:r>
          </a:p>
          <a:p>
            <a:r>
              <a:rPr lang="cs-CZ" b="0" dirty="0" smtClean="0">
                <a:latin typeface="Arial" pitchFamily="34" charset="0"/>
                <a:cs typeface="Arial" pitchFamily="34" charset="0"/>
              </a:rPr>
              <a:t>       Na závěr je třeba hráčům , trenérům , vedoucím a všem ostatním, kdo se kolem A mužstva motal, poděkovat za celoroční práci,. Rok úspěšný  zrovna nebyl ale i tak to byla reprezentace oddílu a  města ve 4. nejvyšší  soutěži v republice. A kdo ví, třeba se sem jednou zase vrátíme.</a:t>
            </a:r>
          </a:p>
        </p:txBody>
      </p:sp>
      <p:pic>
        <p:nvPicPr>
          <p:cNvPr id="13" name="Picture 2"/>
          <p:cNvPicPr>
            <a:picLocks noChangeAspect="1" noChangeArrowheads="1"/>
          </p:cNvPicPr>
          <p:nvPr/>
        </p:nvPicPr>
        <p:blipFill>
          <a:blip r:embed="rId3" cstate="print"/>
          <a:srcRect/>
          <a:stretch>
            <a:fillRect/>
          </a:stretch>
        </p:blipFill>
        <p:spPr bwMode="auto">
          <a:xfrm>
            <a:off x="6079604" y="4411588"/>
            <a:ext cx="3816424" cy="25595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5503540" y="163116"/>
            <a:ext cx="4608512" cy="923330"/>
          </a:xfrm>
          <a:prstGeom prst="rect">
            <a:avLst/>
          </a:prstGeom>
          <a:blipFill dpi="0" rotWithShape="1">
            <a:blip r:embed="rId2" cstate="print">
              <a:alphaModFix amt="8000"/>
            </a:blip>
            <a:srcRect/>
            <a:stretch>
              <a:fillRect/>
            </a:stretch>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Arial" pitchFamily="34" charset="0"/>
                <a:ea typeface="Gungsuh" pitchFamily="18" charset="-127"/>
                <a:cs typeface="Arial" pitchFamily="34" charset="0"/>
              </a:rPr>
              <a:t>V nervózním utkání B mužstvo udrželo nervy pod kontrolou a domácí, i když hráli v 10 nám body sebrat nedokázali </a:t>
            </a:r>
            <a:endParaRPr lang="cs-CZ" sz="1800" dirty="0">
              <a:effectLst>
                <a:outerShdw blurRad="38100" dist="38100" dir="2700000" algn="tl">
                  <a:srgbClr val="000000">
                    <a:alpha val="43137"/>
                  </a:srgbClr>
                </a:outerShdw>
              </a:effectLst>
              <a:latin typeface="Arial" pitchFamily="34" charset="0"/>
              <a:ea typeface="Gungsuh" pitchFamily="18" charset="-127"/>
              <a:cs typeface="Arial" pitchFamily="34" charset="0"/>
            </a:endParaRPr>
          </a:p>
        </p:txBody>
      </p:sp>
      <p:sp>
        <p:nvSpPr>
          <p:cNvPr id="19" name="Obdélník 18"/>
          <p:cNvSpPr/>
          <p:nvPr/>
        </p:nvSpPr>
        <p:spPr>
          <a:xfrm>
            <a:off x="5575548" y="1891308"/>
            <a:ext cx="4536504" cy="5262979"/>
          </a:xfrm>
          <a:prstGeom prst="rect">
            <a:avLst/>
          </a:prstGeom>
          <a:noFill/>
          <a:ln>
            <a:noFill/>
          </a:ln>
        </p:spPr>
        <p:txBody>
          <a:bodyPr wrap="square">
            <a:spAutoFit/>
          </a:bodyPr>
          <a:lstStyle/>
          <a:p>
            <a:r>
              <a:rPr lang="cs-CZ" b="0" dirty="0" smtClean="0">
                <a:latin typeface="Arial" pitchFamily="34" charset="0"/>
                <a:cs typeface="Arial" pitchFamily="34" charset="0"/>
              </a:rPr>
              <a:t>Jarní výsledky soupeře napovídaly, že nás ve zdejším prostředí nečeká nic lehkého. Nabuzení hráči </a:t>
            </a:r>
            <a:r>
              <a:rPr lang="cs-CZ" b="0" dirty="0" err="1" smtClean="0">
                <a:latin typeface="Arial" pitchFamily="34" charset="0"/>
                <a:cs typeface="Arial" pitchFamily="34" charset="0"/>
              </a:rPr>
              <a:t>Podlusk</a:t>
            </a:r>
            <a:r>
              <a:rPr lang="cs-CZ" b="0" dirty="0" smtClean="0">
                <a:latin typeface="Arial" pitchFamily="34" charset="0"/>
                <a:cs typeface="Arial" pitchFamily="34" charset="0"/>
              </a:rPr>
              <a:t> pod vedením Pavla Veleby juniora byli připraveni nám cestu za vítězstvím co nejvíce znepříjemnit. Na začátku to také na hřišti tak vypadalo. Domácí hýřili aktivitou a naše parta se rozjížděla pomaloučku, polehoučku. Hlavně úniky po naší levé straně a centry do šestnáctky nám dělaly velké starosti. Obrovskou příležitost skórovat měli domácí v 10 minutě, ale střela ze 3 metrů skončila vysoko nad brankou. Že je na hřišti také naše mužstvo, si diváci všimli ve 14 minutě po dobře zahraném trestném kopu Malého se natahoval po míči Peterka a po teči skončila akce rohem. Důležitý okamžik se odehrál v téže minutě. Hráč domácích , který už měl žlutou kartu, dost nepochopitelně urazil rozhodčího a ten to nenechal bez povšimnutí. Ukázal žlutou kartu, i když za to, co řekl, to měla červená rovnou.Do kabin šel stejně. Využít jsme to dokázali rychle. Faulován v pokutovém území byl Pilař, ale písknout penaltu rozhodčí odvahu neměl. Pilař se však odbýt nedal ve 20. minutě po nahrávce </a:t>
            </a:r>
            <a:r>
              <a:rPr lang="cs-CZ" b="0" dirty="0" err="1" smtClean="0">
                <a:latin typeface="Arial" pitchFamily="34" charset="0"/>
                <a:cs typeface="Arial" pitchFamily="34" charset="0"/>
              </a:rPr>
              <a:t>Poráče</a:t>
            </a:r>
            <a:r>
              <a:rPr lang="cs-CZ" b="0" dirty="0" smtClean="0">
                <a:latin typeface="Arial" pitchFamily="34" charset="0"/>
                <a:cs typeface="Arial" pitchFamily="34" charset="0"/>
              </a:rPr>
              <a:t> předskočil obránce a rozvlnil síť brankáře </a:t>
            </a:r>
            <a:r>
              <a:rPr lang="cs-CZ" b="0" dirty="0" err="1" smtClean="0">
                <a:latin typeface="Arial" pitchFamily="34" charset="0"/>
                <a:cs typeface="Arial" pitchFamily="34" charset="0"/>
              </a:rPr>
              <a:t>Rycha</a:t>
            </a:r>
            <a:r>
              <a:rPr lang="cs-CZ" b="0" dirty="0" smtClean="0">
                <a:latin typeface="Arial" pitchFamily="34" charset="0"/>
                <a:cs typeface="Arial" pitchFamily="34" charset="0"/>
              </a:rPr>
              <a:t>. Ve 25. minutě spěchal před branku Peterka, u balónu byl o něco dřív než obránce, ale místo přímého zakončení dělal s míčem zbytečné kudrlinky a zplakal na výdělkem. Dobrou kopací techniku předvedl Radek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jediná posila ze stabilního kádru A mužstva, ale jeho krásná táhlá střela, jak ji nazval jeden z diváků, skončila vedle. Zvýšit náskok mohl do poločasu ještě Pilař, ale po blafáku přesně nezamířil. Do druhého poločasu místo zraněného Matouška nastoupil Vlček a jak později budete číst, tak se stal jednou z hlavních postav utkání. </a:t>
            </a:r>
            <a:endParaRPr lang="cs-CZ" b="0" dirty="0">
              <a:latin typeface="Arial" pitchFamily="34" charset="0"/>
              <a:cs typeface="Arial" pitchFamily="34" charset="0"/>
            </a:endParaRPr>
          </a:p>
        </p:txBody>
      </p:sp>
      <p:sp>
        <p:nvSpPr>
          <p:cNvPr id="20" name="TextovéPole 19"/>
          <p:cNvSpPr txBox="1"/>
          <p:nvPr/>
        </p:nvSpPr>
        <p:spPr>
          <a:xfrm>
            <a:off x="5503540" y="1171228"/>
            <a:ext cx="4608512" cy="707886"/>
          </a:xfrm>
          <a:prstGeom prst="rect">
            <a:avLst/>
          </a:prstGeom>
          <a:noFill/>
        </p:spPr>
        <p:txBody>
          <a:bodyPr wrap="square" rtlCol="0">
            <a:spAutoFit/>
          </a:bodyPr>
          <a:lstStyle/>
          <a:p>
            <a:pPr algn="ctr"/>
            <a:r>
              <a:rPr lang="cs-CZ" sz="2000" u="sng" dirty="0" smtClean="0">
                <a:ln w="15875">
                  <a:solidFill>
                    <a:srgbClr val="3366FF"/>
                  </a:solidFill>
                </a:ln>
                <a:effectLst>
                  <a:outerShdw blurRad="50800" dist="38100" dir="13500000" algn="br" rotWithShape="0">
                    <a:prstClr val="black">
                      <a:alpha val="40000"/>
                    </a:prstClr>
                  </a:outerShdw>
                </a:effectLst>
              </a:rPr>
              <a:t>Dynamo </a:t>
            </a:r>
            <a:r>
              <a:rPr lang="cs-CZ" sz="2000" u="sng" dirty="0" err="1" smtClean="0">
                <a:ln w="15875">
                  <a:solidFill>
                    <a:srgbClr val="3366FF"/>
                  </a:solidFill>
                </a:ln>
                <a:effectLst>
                  <a:outerShdw blurRad="50800" dist="38100" dir="13500000" algn="br" rotWithShape="0">
                    <a:prstClr val="black">
                      <a:alpha val="40000"/>
                    </a:prstClr>
                  </a:outerShdw>
                </a:effectLst>
              </a:rPr>
              <a:t>Podlusky</a:t>
            </a:r>
            <a:r>
              <a:rPr lang="cs-CZ" sz="2000" u="sng" dirty="0" smtClean="0">
                <a:ln w="15875">
                  <a:solidFill>
                    <a:srgbClr val="3366FF"/>
                  </a:solidFill>
                </a:ln>
                <a:effectLst>
                  <a:outerShdw blurRad="50800" dist="38100" dir="13500000" algn="br" rotWithShape="0">
                    <a:prstClr val="black">
                      <a:alpha val="40000"/>
                    </a:prstClr>
                  </a:outerShdw>
                </a:effectLst>
              </a:rPr>
              <a:t> - SK </a:t>
            </a:r>
            <a:r>
              <a:rPr lang="cs-CZ" sz="2000" u="sng" dirty="0" err="1" smtClean="0">
                <a:ln w="15875">
                  <a:solidFill>
                    <a:srgbClr val="3366FF"/>
                  </a:solidFill>
                </a:ln>
                <a:effectLst>
                  <a:outerShdw blurRad="50800" dist="38100" dir="13500000" algn="br" rotWithShape="0">
                    <a:prstClr val="black">
                      <a:alpha val="40000"/>
                    </a:prstClr>
                  </a:outerShdw>
                </a:effectLst>
              </a:rPr>
              <a:t>Štětí</a:t>
            </a:r>
            <a:r>
              <a:rPr lang="cs-CZ" sz="2000" u="sng" dirty="0" smtClean="0">
                <a:ln w="15875">
                  <a:solidFill>
                    <a:srgbClr val="3366FF"/>
                  </a:solidFill>
                </a:ln>
                <a:effectLst>
                  <a:outerShdw blurRad="50800" dist="38100" dir="13500000" algn="br" rotWithShape="0">
                    <a:prstClr val="black">
                      <a:alpha val="40000"/>
                    </a:prstClr>
                  </a:outerShdw>
                </a:effectLst>
              </a:rPr>
              <a:t> B</a:t>
            </a:r>
            <a:br>
              <a:rPr lang="cs-CZ" sz="2000" u="sng" dirty="0" smtClean="0">
                <a:ln w="15875">
                  <a:solidFill>
                    <a:srgbClr val="3366FF"/>
                  </a:solidFill>
                </a:ln>
                <a:effectLst>
                  <a:outerShdw blurRad="50800" dist="38100" dir="13500000" algn="br" rotWithShape="0">
                    <a:prstClr val="black">
                      <a:alpha val="40000"/>
                    </a:prstClr>
                  </a:outerShdw>
                </a:effectLst>
              </a:rPr>
            </a:br>
            <a:r>
              <a:rPr lang="cs-CZ" sz="2000" u="sng" dirty="0" smtClean="0">
                <a:ln w="15875">
                  <a:solidFill>
                    <a:srgbClr val="3366FF"/>
                  </a:solidFill>
                </a:ln>
                <a:effectLst>
                  <a:outerShdw blurRad="50800" dist="38100" dir="13500000" algn="br" rotWithShape="0">
                    <a:prstClr val="black">
                      <a:alpha val="40000"/>
                    </a:prstClr>
                  </a:outerShdw>
                </a:effectLst>
              </a:rPr>
              <a:t>1:4(0:1) 31.5.2014</a:t>
            </a:r>
            <a:endParaRPr lang="cs-CZ" sz="2000" dirty="0">
              <a:ln w="15875">
                <a:solidFill>
                  <a:srgbClr val="3366FF"/>
                </a:solidFill>
              </a:ln>
              <a:effectLst>
                <a:outerShdw blurRad="50800" dist="38100" dir="13500000" algn="br" rotWithShape="0">
                  <a:prstClr val="black">
                    <a:alpha val="40000"/>
                  </a:prstClr>
                </a:outerShdw>
              </a:effectLst>
            </a:endParaRPr>
          </a:p>
        </p:txBody>
      </p:sp>
      <p:graphicFrame>
        <p:nvGraphicFramePr>
          <p:cNvPr id="7" name="Tabulka 6"/>
          <p:cNvGraphicFramePr>
            <a:graphicFrameLocks noGrp="1"/>
          </p:cNvGraphicFramePr>
          <p:nvPr/>
        </p:nvGraphicFramePr>
        <p:xfrm>
          <a:off x="144016" y="307132"/>
          <a:ext cx="4320480" cy="3642285"/>
        </p:xfrm>
        <a:graphic>
          <a:graphicData uri="http://schemas.openxmlformats.org/drawingml/2006/table">
            <a:tbl>
              <a:tblPr/>
              <a:tblGrid>
                <a:gridCol w="1796154">
                  <a:extLst>
                    <a:ext uri="{9D8B030D-6E8A-4147-A177-3AD203B41FA5}">
                      <a16:colId xmlns:a16="http://schemas.microsoft.com/office/drawing/2014/main" val="20000"/>
                    </a:ext>
                  </a:extLst>
                </a:gridCol>
                <a:gridCol w="958758">
                  <a:extLst>
                    <a:ext uri="{9D8B030D-6E8A-4147-A177-3AD203B41FA5}">
                      <a16:colId xmlns:a16="http://schemas.microsoft.com/office/drawing/2014/main" val="20001"/>
                    </a:ext>
                  </a:extLst>
                </a:gridCol>
                <a:gridCol w="582537">
                  <a:extLst>
                    <a:ext uri="{9D8B030D-6E8A-4147-A177-3AD203B41FA5}">
                      <a16:colId xmlns:a16="http://schemas.microsoft.com/office/drawing/2014/main" val="20002"/>
                    </a:ext>
                  </a:extLst>
                </a:gridCol>
                <a:gridCol w="983031">
                  <a:extLst>
                    <a:ext uri="{9D8B030D-6E8A-4147-A177-3AD203B41FA5}">
                      <a16:colId xmlns:a16="http://schemas.microsoft.com/office/drawing/2014/main" val="20003"/>
                    </a:ext>
                  </a:extLst>
                </a:gridCol>
              </a:tblGrid>
              <a:tr h="613152">
                <a:tc gridSpan="4">
                  <a:txBody>
                    <a:bodyPr/>
                    <a:lstStyle/>
                    <a:p>
                      <a:pPr algn="ctr" fontAlgn="ctr"/>
                      <a:r>
                        <a:rPr lang="cs-CZ" sz="1800" b="1" i="0" u="none" strike="noStrike" dirty="0">
                          <a:solidFill>
                            <a:srgbClr val="000000"/>
                          </a:solidFill>
                          <a:latin typeface="Calibri"/>
                        </a:rPr>
                        <a:t>Letošní střelci A </a:t>
                      </a:r>
                      <a:r>
                        <a:rPr lang="cs-CZ" sz="1800" b="1" i="0" u="none" strike="noStrike" dirty="0" smtClean="0">
                          <a:solidFill>
                            <a:srgbClr val="000000"/>
                          </a:solidFill>
                          <a:latin typeface="Calibri"/>
                        </a:rPr>
                        <a:t>mužstva. </a:t>
                      </a:r>
                      <a:r>
                        <a:rPr lang="cs-CZ" sz="1800" b="1" i="0" u="none" strike="noStrike" dirty="0">
                          <a:solidFill>
                            <a:srgbClr val="000000"/>
                          </a:solidFill>
                          <a:latin typeface="Calibri"/>
                        </a:rPr>
                        <a:t>Kdo se ještě v </a:t>
                      </a:r>
                      <a:r>
                        <a:rPr lang="cs-CZ" sz="1800" b="1" i="0" u="none" strike="noStrike" dirty="0" smtClean="0">
                          <a:solidFill>
                            <a:srgbClr val="000000"/>
                          </a:solidFill>
                          <a:latin typeface="Calibri"/>
                        </a:rPr>
                        <a:t>posledním </a:t>
                      </a:r>
                      <a:r>
                        <a:rPr lang="cs-CZ" sz="1800" b="1" i="0" u="none" strike="noStrike" dirty="0">
                          <a:solidFill>
                            <a:srgbClr val="000000"/>
                          </a:solidFill>
                          <a:latin typeface="Calibri"/>
                        </a:rPr>
                        <a:t>kole zlepší?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44842">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latin typeface="Calibri"/>
                        </a:rPr>
                        <a:t>Podzim</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latin typeface="Calibri"/>
                        </a:rPr>
                        <a:t>Jaro</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latin typeface="Calibri"/>
                        </a:rPr>
                        <a:t>Celkem</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94619">
                <a:tc>
                  <a:txBody>
                    <a:bodyPr/>
                    <a:lstStyle/>
                    <a:p>
                      <a:pPr algn="ctr" rtl="0" fontAlgn="ctr"/>
                      <a:r>
                        <a:rPr lang="cs-CZ" sz="1100" b="1" i="0" u="none" strike="noStrike">
                          <a:solidFill>
                            <a:srgbClr val="000000"/>
                          </a:solidFill>
                          <a:latin typeface="Meiryo UI"/>
                        </a:rPr>
                        <a:t>Lukáš Stejskal</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rtl="0" fontAlgn="ctr"/>
                      <a:r>
                        <a:rPr lang="cs-CZ" sz="1100" b="1" i="0" u="none" strike="noStrike">
                          <a:solidFill>
                            <a:srgbClr val="000000"/>
                          </a:solidFill>
                          <a:latin typeface="Meiryo UI"/>
                        </a:rPr>
                        <a:t>7</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100" b="1" i="0" u="none" strike="noStrike">
                          <a:solidFill>
                            <a:srgbClr val="000000"/>
                          </a:solidFill>
                          <a:latin typeface="Meiryo UI"/>
                        </a:rPr>
                        <a:t>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100" b="1" i="0" u="none" strike="noStrike">
                          <a:solidFill>
                            <a:srgbClr val="000000"/>
                          </a:solidFill>
                          <a:latin typeface="Meiryo"/>
                        </a:rPr>
                        <a:t>9</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0002"/>
                  </a:ext>
                </a:extLst>
              </a:tr>
              <a:tr h="194619">
                <a:tc>
                  <a:txBody>
                    <a:bodyPr/>
                    <a:lstStyle/>
                    <a:p>
                      <a:pPr algn="ctr" rtl="0" fontAlgn="ctr"/>
                      <a:r>
                        <a:rPr lang="cs-CZ" sz="1100" b="1" i="0" u="none" strike="noStrike">
                          <a:solidFill>
                            <a:srgbClr val="000000"/>
                          </a:solidFill>
                          <a:latin typeface="Meiryo UI"/>
                        </a:rPr>
                        <a:t>Martin Rejman </a:t>
                      </a:r>
                    </a:p>
                  </a:txBody>
                  <a:tcPr marL="9525" marR="9525" marT="9525" marB="0" anchor="ctr">
                    <a:lnL>
                      <a:noFill/>
                    </a:lnL>
                    <a:lnR>
                      <a:noFill/>
                    </a:lnR>
                    <a:lnT>
                      <a:noFill/>
                    </a:lnT>
                    <a:lnB>
                      <a:noFill/>
                    </a:lnB>
                    <a:solidFill>
                      <a:srgbClr val="FFCCCC"/>
                    </a:solidFill>
                  </a:tcPr>
                </a:tc>
                <a:tc>
                  <a:txBody>
                    <a:bodyPr/>
                    <a:lstStyle/>
                    <a:p>
                      <a:pPr algn="ctr" rtl="0" fontAlgn="ctr"/>
                      <a:r>
                        <a:rPr lang="cs-CZ" sz="1100" b="1" i="0" u="none" strike="noStrike">
                          <a:solidFill>
                            <a:srgbClr val="000000"/>
                          </a:solidFill>
                          <a:latin typeface="Meiryo UI"/>
                        </a:rPr>
                        <a:t>6</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UI"/>
                        </a:rPr>
                        <a:t>3</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a:rPr>
                        <a:t>9</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3"/>
                  </a:ext>
                </a:extLst>
              </a:tr>
              <a:tr h="194619">
                <a:tc>
                  <a:txBody>
                    <a:bodyPr/>
                    <a:lstStyle/>
                    <a:p>
                      <a:pPr algn="ctr" rtl="0" fontAlgn="ctr"/>
                      <a:r>
                        <a:rPr lang="cs-CZ" sz="1100" b="1" i="0" u="none" strike="noStrike">
                          <a:solidFill>
                            <a:srgbClr val="000000"/>
                          </a:solidFill>
                          <a:latin typeface="Meiryo UI"/>
                        </a:rPr>
                        <a:t>Petr Hyka</a:t>
                      </a:r>
                    </a:p>
                  </a:txBody>
                  <a:tcPr marL="9525" marR="9525" marT="9525" marB="0" anchor="ctr">
                    <a:lnL>
                      <a:noFill/>
                    </a:lnL>
                    <a:lnR>
                      <a:noFill/>
                    </a:lnR>
                    <a:lnT>
                      <a:noFill/>
                    </a:lnT>
                    <a:lnB>
                      <a:noFill/>
                    </a:lnB>
                    <a:solidFill>
                      <a:srgbClr val="FFFF99"/>
                    </a:solidFill>
                  </a:tcPr>
                </a:tc>
                <a:tc>
                  <a:txBody>
                    <a:bodyPr/>
                    <a:lstStyle/>
                    <a:p>
                      <a:pPr algn="ctr" rtl="0" fontAlgn="ctr"/>
                      <a:r>
                        <a:rPr lang="cs-CZ" sz="1100" b="1" i="0" u="none" strike="noStrike">
                          <a:solidFill>
                            <a:srgbClr val="000000"/>
                          </a:solidFill>
                          <a:latin typeface="Meiryo UI"/>
                        </a:rPr>
                        <a:t>6</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6</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4"/>
                  </a:ext>
                </a:extLst>
              </a:tr>
              <a:tr h="194619">
                <a:tc>
                  <a:txBody>
                    <a:bodyPr/>
                    <a:lstStyle/>
                    <a:p>
                      <a:pPr algn="ctr" rtl="0" fontAlgn="ctr"/>
                      <a:r>
                        <a:rPr lang="cs-CZ" sz="1100" b="1" i="0" u="none" strike="noStrike">
                          <a:solidFill>
                            <a:srgbClr val="000000"/>
                          </a:solidFill>
                          <a:latin typeface="Meiryo UI"/>
                        </a:rPr>
                        <a:t>Tomáš Belák</a:t>
                      </a:r>
                    </a:p>
                  </a:txBody>
                  <a:tcPr marL="9525" marR="9525" marT="9525" marB="0" anchor="ctr">
                    <a:lnL>
                      <a:noFill/>
                    </a:lnL>
                    <a:lnR>
                      <a:noFill/>
                    </a:lnR>
                    <a:lnT>
                      <a:noFill/>
                    </a:lnT>
                    <a:lnB>
                      <a:noFill/>
                    </a:lnB>
                    <a:solidFill>
                      <a:srgbClr val="FFCCCC"/>
                    </a:solidFill>
                  </a:tcPr>
                </a:tc>
                <a:tc>
                  <a:txBody>
                    <a:bodyPr/>
                    <a:lstStyle/>
                    <a:p>
                      <a:pPr algn="ctr" rtl="0"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UI"/>
                        </a:rPr>
                        <a:t>4</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a:rPr>
                        <a:t>5</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5"/>
                  </a:ext>
                </a:extLst>
              </a:tr>
              <a:tr h="194619">
                <a:tc>
                  <a:txBody>
                    <a:bodyPr/>
                    <a:lstStyle/>
                    <a:p>
                      <a:pPr algn="ctr" rtl="0" fontAlgn="ctr"/>
                      <a:r>
                        <a:rPr lang="cs-CZ" sz="1100" b="1" i="0" u="none" strike="noStrike">
                          <a:solidFill>
                            <a:srgbClr val="000000"/>
                          </a:solidFill>
                          <a:latin typeface="Meiryo UI"/>
                        </a:rPr>
                        <a:t>Rudolf Slanička </a:t>
                      </a:r>
                    </a:p>
                  </a:txBody>
                  <a:tcPr marL="9525" marR="9525" marT="9525" marB="0" anchor="ctr">
                    <a:lnL>
                      <a:noFill/>
                    </a:lnL>
                    <a:lnR>
                      <a:noFill/>
                    </a:lnR>
                    <a:lnT>
                      <a:noFill/>
                    </a:lnT>
                    <a:lnB>
                      <a:noFill/>
                    </a:lnB>
                    <a:solidFill>
                      <a:srgbClr val="FFFF99"/>
                    </a:solidFill>
                  </a:tcPr>
                </a:tc>
                <a:tc>
                  <a:txBody>
                    <a:bodyPr/>
                    <a:lstStyle/>
                    <a:p>
                      <a:pPr algn="ctr" rtl="0" fontAlgn="ctr"/>
                      <a:r>
                        <a:rPr lang="cs-CZ" sz="1100" b="1" i="0" u="none" strike="noStrike">
                          <a:solidFill>
                            <a:srgbClr val="000000"/>
                          </a:solidFill>
                          <a:latin typeface="Meiryo UI"/>
                        </a:rPr>
                        <a:t>2</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3</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6"/>
                  </a:ext>
                </a:extLst>
              </a:tr>
              <a:tr h="194619">
                <a:tc>
                  <a:txBody>
                    <a:bodyPr/>
                    <a:lstStyle/>
                    <a:p>
                      <a:pPr algn="ctr" rtl="0" fontAlgn="ctr"/>
                      <a:r>
                        <a:rPr lang="cs-CZ" sz="1100" b="1" i="0" u="none" strike="noStrike">
                          <a:solidFill>
                            <a:srgbClr val="000000"/>
                          </a:solidFill>
                          <a:latin typeface="Meiryo UI"/>
                        </a:rPr>
                        <a:t>Slavoj Tichý</a:t>
                      </a:r>
                    </a:p>
                  </a:txBody>
                  <a:tcPr marL="9525" marR="9525" marT="9525" marB="0" anchor="ctr">
                    <a:lnL>
                      <a:noFill/>
                    </a:lnL>
                    <a:lnR>
                      <a:noFill/>
                    </a:lnR>
                    <a:lnT>
                      <a:noFill/>
                    </a:lnT>
                    <a:lnB>
                      <a:noFill/>
                    </a:lnB>
                    <a:solidFill>
                      <a:srgbClr val="FFCCCC"/>
                    </a:solidFill>
                  </a:tcPr>
                </a:tc>
                <a:tc>
                  <a:txBody>
                    <a:bodyPr/>
                    <a:lstStyle/>
                    <a:p>
                      <a:pPr algn="ctr" rtl="0"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UI"/>
                        </a:rPr>
                        <a:t>2</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a:rPr>
                        <a:t>3</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7"/>
                  </a:ext>
                </a:extLst>
              </a:tr>
              <a:tr h="194619">
                <a:tc>
                  <a:txBody>
                    <a:bodyPr/>
                    <a:lstStyle/>
                    <a:p>
                      <a:pPr algn="ctr" rtl="0" fontAlgn="ctr"/>
                      <a:r>
                        <a:rPr lang="cs-CZ" sz="1100" b="1" i="0" u="none" strike="noStrike">
                          <a:solidFill>
                            <a:srgbClr val="000000"/>
                          </a:solidFill>
                          <a:latin typeface="Meiryo UI"/>
                        </a:rPr>
                        <a:t>Vladimír Kucler</a:t>
                      </a:r>
                    </a:p>
                  </a:txBody>
                  <a:tcPr marL="9525" marR="9525" marT="9525" marB="0" anchor="ctr">
                    <a:lnL>
                      <a:noFill/>
                    </a:lnL>
                    <a:lnR>
                      <a:noFill/>
                    </a:lnR>
                    <a:lnT>
                      <a:noFill/>
                    </a:lnT>
                    <a:lnB>
                      <a:noFill/>
                    </a:lnB>
                    <a:solidFill>
                      <a:srgbClr val="FFFF99"/>
                    </a:solidFill>
                  </a:tcPr>
                </a:tc>
                <a:tc>
                  <a:txBody>
                    <a:bodyPr/>
                    <a:lstStyle/>
                    <a:p>
                      <a:pPr algn="ctr" rtl="0"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2</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3</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8"/>
                  </a:ext>
                </a:extLst>
              </a:tr>
              <a:tr h="194619">
                <a:tc>
                  <a:txBody>
                    <a:bodyPr/>
                    <a:lstStyle/>
                    <a:p>
                      <a:pPr algn="ctr" rtl="0" fontAlgn="ctr"/>
                      <a:r>
                        <a:rPr lang="cs-CZ" sz="1100" b="1" i="0" u="none" strike="noStrike">
                          <a:solidFill>
                            <a:srgbClr val="000000"/>
                          </a:solidFill>
                          <a:latin typeface="Meiryo UI"/>
                        </a:rPr>
                        <a:t>Jaroslav Benda</a:t>
                      </a:r>
                    </a:p>
                  </a:txBody>
                  <a:tcPr marL="9525" marR="9525" marT="9525" marB="0" anchor="ctr">
                    <a:lnL>
                      <a:noFill/>
                    </a:lnL>
                    <a:lnR>
                      <a:noFill/>
                    </a:lnR>
                    <a:lnT>
                      <a:noFill/>
                    </a:lnT>
                    <a:lnB>
                      <a:noFill/>
                    </a:lnB>
                    <a:solidFill>
                      <a:srgbClr val="FFCCCC"/>
                    </a:solidFill>
                  </a:tcPr>
                </a:tc>
                <a:tc>
                  <a:txBody>
                    <a:bodyPr/>
                    <a:lstStyle/>
                    <a:p>
                      <a:pPr algn="ctr" rtl="0" fontAlgn="ctr"/>
                      <a:r>
                        <a:rPr lang="cs-CZ" sz="1100" b="1" i="0" u="none" strike="noStrike">
                          <a:solidFill>
                            <a:srgbClr val="000000"/>
                          </a:solidFill>
                          <a:latin typeface="Meiryo UI"/>
                        </a:rPr>
                        <a:t>2</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a:rPr>
                        <a:t>2</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9"/>
                  </a:ext>
                </a:extLst>
              </a:tr>
              <a:tr h="194619">
                <a:tc>
                  <a:txBody>
                    <a:bodyPr/>
                    <a:lstStyle/>
                    <a:p>
                      <a:pPr algn="ctr" rtl="0" fontAlgn="ctr"/>
                      <a:r>
                        <a:rPr lang="cs-CZ" sz="1100" b="1" i="0" u="none" strike="noStrike">
                          <a:solidFill>
                            <a:srgbClr val="000000"/>
                          </a:solidFill>
                          <a:latin typeface="Meiryo UI"/>
                        </a:rPr>
                        <a:t>Jiří Šimral</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2</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0"/>
                  </a:ext>
                </a:extLst>
              </a:tr>
              <a:tr h="194619">
                <a:tc>
                  <a:txBody>
                    <a:bodyPr/>
                    <a:lstStyle/>
                    <a:p>
                      <a:pPr algn="ctr" rtl="0" fontAlgn="ctr"/>
                      <a:r>
                        <a:rPr lang="cs-CZ" sz="1100" b="1" i="0" u="none" strike="noStrike">
                          <a:solidFill>
                            <a:srgbClr val="000000"/>
                          </a:solidFill>
                          <a:latin typeface="Meiryo UI"/>
                        </a:rPr>
                        <a:t>Radek Cibulka</a:t>
                      </a:r>
                    </a:p>
                  </a:txBody>
                  <a:tcPr marL="9525" marR="9525" marT="9525" marB="0" anchor="ctr">
                    <a:lnL>
                      <a:noFill/>
                    </a:lnL>
                    <a:lnR>
                      <a:noFill/>
                    </a:lnR>
                    <a:lnT>
                      <a:noFill/>
                    </a:lnT>
                    <a:lnB>
                      <a:noFill/>
                    </a:lnB>
                    <a:solidFill>
                      <a:srgbClr val="FFCCCC"/>
                    </a:solidFill>
                  </a:tcPr>
                </a:tc>
                <a:tc>
                  <a:txBody>
                    <a:bodyPr/>
                    <a:lstStyle/>
                    <a:p>
                      <a:pPr algn="ctr" rtl="0"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Meiryo"/>
                        </a:rPr>
                        <a:t>1</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11"/>
                  </a:ext>
                </a:extLst>
              </a:tr>
              <a:tr h="194619">
                <a:tc>
                  <a:txBody>
                    <a:bodyPr/>
                    <a:lstStyle/>
                    <a:p>
                      <a:pPr algn="ctr" rtl="0" fontAlgn="ctr"/>
                      <a:r>
                        <a:rPr lang="cs-CZ" sz="1100" b="1" i="0" u="none" strike="noStrike">
                          <a:solidFill>
                            <a:srgbClr val="000000"/>
                          </a:solidFill>
                          <a:latin typeface="Meiryo UI"/>
                        </a:rPr>
                        <a:t>Petr Tůma</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2"/>
                  </a:ext>
                </a:extLst>
              </a:tr>
              <a:tr h="194619">
                <a:tc>
                  <a:txBody>
                    <a:bodyPr/>
                    <a:lstStyle/>
                    <a:p>
                      <a:pPr algn="ctr" rtl="0" fontAlgn="ctr"/>
                      <a:r>
                        <a:rPr lang="cs-CZ" sz="1100" b="1" i="0" u="none" strike="noStrike">
                          <a:solidFill>
                            <a:srgbClr val="000000"/>
                          </a:solidFill>
                          <a:latin typeface="Meiryo UI"/>
                        </a:rPr>
                        <a:t>Michal Šmidrkal</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Meiryo UI"/>
                        </a:rPr>
                        <a:t> </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Meiryo UI"/>
                        </a:rPr>
                        <a:t>1</a:t>
                      </a:r>
                    </a:p>
                  </a:txBody>
                  <a:tcPr marL="9525" marR="9525" marT="9525" marB="0" anchor="ctr">
                    <a:lnL>
                      <a:noFill/>
                    </a:lnL>
                    <a:lnR>
                      <a:noFill/>
                    </a:lnR>
                    <a:lnT>
                      <a:noFill/>
                    </a:lnT>
                    <a:lnB>
                      <a:noFill/>
                    </a:lnB>
                    <a:solidFill>
                      <a:srgbClr val="FFCCCC"/>
                    </a:solidFill>
                  </a:tcPr>
                </a:tc>
                <a:tc>
                  <a:txBody>
                    <a:bodyPr/>
                    <a:lstStyle/>
                    <a:p>
                      <a:pPr algn="ctr" fontAlgn="ctr"/>
                      <a:r>
                        <a:rPr lang="cs-CZ" sz="800" b="1" i="0" u="none" strike="noStrike">
                          <a:solidFill>
                            <a:srgbClr val="000000"/>
                          </a:solidFill>
                          <a:latin typeface="Meiryo"/>
                        </a:rPr>
                        <a:t>1</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13"/>
                  </a:ext>
                </a:extLst>
              </a:tr>
              <a:tr h="194619">
                <a:tc>
                  <a:txBody>
                    <a:bodyPr/>
                    <a:lstStyle/>
                    <a:p>
                      <a:pPr algn="ctr" rtl="0" fontAlgn="ctr"/>
                      <a:r>
                        <a:rPr lang="cs-CZ" sz="1100" b="1" i="0" u="none" strike="noStrike">
                          <a:solidFill>
                            <a:srgbClr val="000000"/>
                          </a:solidFill>
                          <a:latin typeface="Meiryo UI"/>
                        </a:rPr>
                        <a:t>vlastní</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 </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UI"/>
                        </a:rPr>
                        <a:t>1</a:t>
                      </a:r>
                    </a:p>
                  </a:txBody>
                  <a:tcPr marL="9525" marR="9525" marT="9525" marB="0" anchor="ctr">
                    <a:lnL>
                      <a:noFill/>
                    </a:lnL>
                    <a:lnR>
                      <a:noFill/>
                    </a:lnR>
                    <a:lnT>
                      <a:noFill/>
                    </a:lnT>
                    <a:lnB>
                      <a:noFill/>
                    </a:lnB>
                    <a:solidFill>
                      <a:srgbClr val="FFFF99"/>
                    </a:solidFill>
                  </a:tcPr>
                </a:tc>
                <a:tc>
                  <a:txBody>
                    <a:bodyPr/>
                    <a:lstStyle/>
                    <a:p>
                      <a:pPr algn="ctr" fontAlgn="ctr"/>
                      <a:r>
                        <a:rPr lang="cs-CZ" sz="1100" b="1" i="0" u="none" strike="noStrike">
                          <a:solidFill>
                            <a:srgbClr val="000000"/>
                          </a:solidFill>
                          <a:latin typeface="Meiryo"/>
                        </a:rPr>
                        <a:t>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4"/>
                  </a:ext>
                </a:extLst>
              </a:tr>
              <a:tr h="254244">
                <a:tc>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cs-CZ" sz="1600" b="1" i="0" u="none" strike="noStrike" dirty="0">
                          <a:solidFill>
                            <a:srgbClr val="000000"/>
                          </a:solidFill>
                          <a:latin typeface="Meiryo"/>
                        </a:rPr>
                        <a:t>27</a:t>
                      </a:r>
                    </a:p>
                  </a:txBody>
                  <a:tcPr marL="9525" marR="9525" marT="9525" marB="0" anchor="b">
                    <a:lnL>
                      <a:noFill/>
                    </a:lnL>
                    <a:lnR>
                      <a:noFill/>
                    </a:lnR>
                    <a:lnT>
                      <a:noFill/>
                    </a:lnT>
                    <a:lnB>
                      <a:noFill/>
                    </a:lnB>
                  </a:tcPr>
                </a:tc>
                <a:tc>
                  <a:txBody>
                    <a:bodyPr/>
                    <a:lstStyle/>
                    <a:p>
                      <a:pPr algn="r" fontAlgn="b"/>
                      <a:r>
                        <a:rPr lang="cs-CZ" sz="1600" b="1" i="0" u="none" strike="noStrike" dirty="0">
                          <a:solidFill>
                            <a:srgbClr val="000000"/>
                          </a:solidFill>
                          <a:latin typeface="Meiryo"/>
                        </a:rPr>
                        <a:t>19</a:t>
                      </a:r>
                    </a:p>
                  </a:txBody>
                  <a:tcPr marL="9525" marR="9525" marT="9525" marB="0" anchor="b">
                    <a:lnL>
                      <a:noFill/>
                    </a:lnL>
                    <a:lnR>
                      <a:noFill/>
                    </a:lnR>
                    <a:lnT>
                      <a:noFill/>
                    </a:lnT>
                    <a:lnB>
                      <a:noFill/>
                    </a:lnB>
                  </a:tcPr>
                </a:tc>
                <a:tc>
                  <a:txBody>
                    <a:bodyPr/>
                    <a:lstStyle/>
                    <a:p>
                      <a:pPr algn="ctr" fontAlgn="ctr"/>
                      <a:r>
                        <a:rPr lang="cs-CZ" sz="1600" b="1" i="0" u="none" strike="noStrike" dirty="0">
                          <a:solidFill>
                            <a:srgbClr val="000000"/>
                          </a:solidFill>
                          <a:latin typeface="Meiryo"/>
                        </a:rPr>
                        <a:t>46</a:t>
                      </a:r>
                    </a:p>
                  </a:txBody>
                  <a:tcPr marL="9525" marR="9525" marT="9525" marB="0" anchor="ctr">
                    <a:lnL>
                      <a:noFill/>
                    </a:lnL>
                    <a:lnR>
                      <a:noFill/>
                    </a:lnR>
                    <a:lnT>
                      <a:noFill/>
                    </a:lnT>
                    <a:lnB>
                      <a:noFill/>
                    </a:lnB>
                  </a:tcPr>
                </a:tc>
                <a:extLst>
                  <a:ext uri="{0D108BD9-81ED-4DB2-BD59-A6C34878D82A}">
                    <a16:rowId xmlns:a16="http://schemas.microsoft.com/office/drawing/2014/main" val="10015"/>
                  </a:ext>
                </a:extLst>
              </a:tr>
            </a:tbl>
          </a:graphicData>
        </a:graphic>
      </p:graphicFrame>
      <p:pic>
        <p:nvPicPr>
          <p:cNvPr id="8" name="Picture 9"/>
          <p:cNvPicPr>
            <a:picLocks noChangeAspect="1" noChangeArrowheads="1"/>
          </p:cNvPicPr>
          <p:nvPr/>
        </p:nvPicPr>
        <p:blipFill>
          <a:blip r:embed="rId3" cstate="print"/>
          <a:srcRect/>
          <a:stretch>
            <a:fillRect/>
          </a:stretch>
        </p:blipFill>
        <p:spPr bwMode="auto">
          <a:xfrm>
            <a:off x="2808312" y="5245558"/>
            <a:ext cx="1295400" cy="1150937"/>
          </a:xfrm>
          <a:prstGeom prst="rect">
            <a:avLst/>
          </a:prstGeom>
          <a:solidFill>
            <a:schemeClr val="accent1">
              <a:lumMod val="40000"/>
              <a:lumOff val="60000"/>
            </a:schemeClr>
          </a:solidFill>
          <a:ln w="952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auto">
          <a:xfrm>
            <a:off x="1440160" y="4093430"/>
            <a:ext cx="1384300" cy="1152525"/>
          </a:xfrm>
          <a:prstGeom prst="rect">
            <a:avLst/>
          </a:prstGeom>
          <a:solidFill>
            <a:schemeClr val="accent1">
              <a:lumMod val="40000"/>
              <a:lumOff val="60000"/>
            </a:schemeClr>
          </a:solidFill>
          <a:ln w="9525">
            <a:noFill/>
            <a:miter lim="800000"/>
            <a:headEnd/>
            <a:tailEnd/>
          </a:ln>
        </p:spPr>
      </p:pic>
      <p:pic>
        <p:nvPicPr>
          <p:cNvPr id="11" name="Picture 11"/>
          <p:cNvPicPr>
            <a:picLocks noChangeAspect="1" noChangeArrowheads="1"/>
          </p:cNvPicPr>
          <p:nvPr/>
        </p:nvPicPr>
        <p:blipFill>
          <a:blip r:embed="rId5" cstate="print"/>
          <a:srcRect/>
          <a:stretch>
            <a:fillRect/>
          </a:stretch>
        </p:blipFill>
        <p:spPr bwMode="auto">
          <a:xfrm>
            <a:off x="144016" y="5389574"/>
            <a:ext cx="1366838" cy="1223963"/>
          </a:xfrm>
          <a:prstGeom prst="rect">
            <a:avLst/>
          </a:prstGeom>
          <a:solidFill>
            <a:schemeClr val="accent1">
              <a:lumMod val="40000"/>
              <a:lumOff val="60000"/>
            </a:schemeClr>
          </a:solidFill>
          <a:ln w="9525">
            <a:noFill/>
            <a:miter lim="800000"/>
            <a:headEnd/>
            <a:tailEnd/>
          </a:ln>
        </p:spPr>
      </p:pic>
      <p:sp>
        <p:nvSpPr>
          <p:cNvPr id="12" name="TextovéPole 13"/>
          <p:cNvSpPr txBox="1">
            <a:spLocks noChangeArrowheads="1"/>
          </p:cNvSpPr>
          <p:nvPr/>
        </p:nvSpPr>
        <p:spPr bwMode="auto">
          <a:xfrm>
            <a:off x="0" y="6747209"/>
            <a:ext cx="1944216" cy="276999"/>
          </a:xfrm>
          <a:prstGeom prst="rect">
            <a:avLst/>
          </a:prstGeom>
          <a:solidFill>
            <a:schemeClr val="accent1">
              <a:lumMod val="40000"/>
              <a:lumOff val="60000"/>
            </a:schemeClr>
          </a:solidFill>
          <a:ln w="9525">
            <a:noFill/>
            <a:miter lim="800000"/>
            <a:headEnd/>
            <a:tailEnd/>
          </a:ln>
        </p:spPr>
        <p:txBody>
          <a:bodyPr wrap="square">
            <a:spAutoFit/>
          </a:bodyPr>
          <a:lstStyle/>
          <a:p>
            <a:pPr algn="ctr"/>
            <a:r>
              <a:rPr lang="cs-CZ" dirty="0"/>
              <a:t>Petr </a:t>
            </a:r>
            <a:r>
              <a:rPr lang="cs-CZ" dirty="0" err="1" smtClean="0"/>
              <a:t>Hyka</a:t>
            </a:r>
            <a:r>
              <a:rPr lang="cs-CZ" dirty="0" smtClean="0"/>
              <a:t>-jen podzim </a:t>
            </a:r>
            <a:endParaRPr lang="cs-CZ" dirty="0"/>
          </a:p>
        </p:txBody>
      </p:sp>
      <p:sp>
        <p:nvSpPr>
          <p:cNvPr id="13" name="TextovéPole 14"/>
          <p:cNvSpPr txBox="1">
            <a:spLocks noChangeArrowheads="1"/>
          </p:cNvSpPr>
          <p:nvPr/>
        </p:nvSpPr>
        <p:spPr bwMode="auto">
          <a:xfrm>
            <a:off x="2880320" y="6685718"/>
            <a:ext cx="1368425" cy="276225"/>
          </a:xfrm>
          <a:prstGeom prst="rect">
            <a:avLst/>
          </a:prstGeom>
          <a:solidFill>
            <a:schemeClr val="accent1">
              <a:lumMod val="40000"/>
              <a:lumOff val="60000"/>
            </a:schemeClr>
          </a:solidFill>
          <a:ln w="9525">
            <a:noFill/>
            <a:miter lim="800000"/>
            <a:headEnd/>
            <a:tailEnd/>
          </a:ln>
        </p:spPr>
        <p:txBody>
          <a:bodyPr>
            <a:spAutoFit/>
          </a:bodyPr>
          <a:lstStyle/>
          <a:p>
            <a:pPr algn="ctr"/>
            <a:r>
              <a:rPr lang="cs-CZ" dirty="0"/>
              <a:t>Martin </a:t>
            </a:r>
            <a:r>
              <a:rPr lang="cs-CZ" dirty="0" err="1"/>
              <a:t>Rejman</a:t>
            </a:r>
            <a:endParaRPr lang="cs-CZ" dirty="0"/>
          </a:p>
        </p:txBody>
      </p:sp>
      <p:sp>
        <p:nvSpPr>
          <p:cNvPr id="14" name="TextovéPole 15"/>
          <p:cNvSpPr txBox="1">
            <a:spLocks noChangeArrowheads="1"/>
          </p:cNvSpPr>
          <p:nvPr/>
        </p:nvSpPr>
        <p:spPr bwMode="auto">
          <a:xfrm>
            <a:off x="1656184" y="5317566"/>
            <a:ext cx="1008063" cy="461963"/>
          </a:xfrm>
          <a:prstGeom prst="rect">
            <a:avLst/>
          </a:prstGeom>
          <a:solidFill>
            <a:schemeClr val="accent1">
              <a:lumMod val="40000"/>
              <a:lumOff val="60000"/>
            </a:schemeClr>
          </a:solidFill>
          <a:ln w="9525">
            <a:noFill/>
            <a:miter lim="800000"/>
            <a:headEnd/>
            <a:tailEnd/>
          </a:ln>
        </p:spPr>
        <p:txBody>
          <a:bodyPr>
            <a:spAutoFit/>
          </a:bodyPr>
          <a:lstStyle/>
          <a:p>
            <a:pPr algn="ctr"/>
            <a:r>
              <a:rPr lang="cs-CZ" dirty="0"/>
              <a:t>Lukáš Stejskal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46956" y="235124"/>
            <a:ext cx="4567436" cy="2492990"/>
          </a:xfrm>
          <a:prstGeom prst="rect">
            <a:avLst/>
          </a:prstGeom>
          <a:blipFill dpi="0" rotWithShape="1">
            <a:blip r:embed="rId2" cstate="print">
              <a:alphaModFix amt="15000"/>
            </a:blip>
            <a:srcRect/>
            <a:stretch>
              <a:fillRect/>
            </a:stretch>
          </a:blip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cs-CZ" sz="2600" dirty="0" smtClean="0">
                <a:solidFill>
                  <a:srgbClr val="CC3399"/>
                </a:solidFill>
                <a:latin typeface="Lucida Sans" pitchFamily="34" charset="0"/>
                <a:ea typeface="MingLiU" pitchFamily="49" charset="-120"/>
                <a:cs typeface="Mangal" pitchFamily="18" charset="0"/>
              </a:rPr>
              <a:t>B mužstvo má před posledním kolem okresního přeboru  všechno na svých kopačkách. K titulu chybí bod.</a:t>
            </a:r>
            <a:endParaRPr lang="cs-CZ" sz="2600" dirty="0" smtClean="0">
              <a:solidFill>
                <a:srgbClr val="CC3399"/>
              </a:solidFill>
              <a:latin typeface="Lucida Sans" pitchFamily="34" charset="0"/>
              <a:cs typeface="Mangal" pitchFamily="18" charset="0"/>
            </a:endParaRPr>
          </a:p>
        </p:txBody>
      </p:sp>
      <p:sp>
        <p:nvSpPr>
          <p:cNvPr id="11" name="TextovéPole 10"/>
          <p:cNvSpPr txBox="1"/>
          <p:nvPr/>
        </p:nvSpPr>
        <p:spPr>
          <a:xfrm>
            <a:off x="174948" y="3043436"/>
            <a:ext cx="4608512" cy="3693319"/>
          </a:xfrm>
          <a:prstGeom prst="rect">
            <a:avLst/>
          </a:prstGeom>
          <a:solidFill>
            <a:srgbClr val="CCFFFF"/>
          </a:solidFill>
        </p:spPr>
        <p:txBody>
          <a:bodyPr wrap="square" rtlCol="0">
            <a:spAutoFit/>
          </a:bodyPr>
          <a:lstStyle/>
          <a:p>
            <a:r>
              <a:rPr lang="cs-CZ" sz="1800" dirty="0" smtClean="0">
                <a:latin typeface="David" pitchFamily="34" charset="-79"/>
                <a:cs typeface="David" pitchFamily="34" charset="-79"/>
              </a:rPr>
              <a:t>Před  14 dny béčko zvítězilo v </a:t>
            </a:r>
            <a:r>
              <a:rPr lang="cs-CZ" sz="1800" dirty="0" err="1" smtClean="0">
                <a:latin typeface="David" pitchFamily="34" charset="-79"/>
                <a:cs typeface="David" pitchFamily="34" charset="-79"/>
              </a:rPr>
              <a:t>Podluskách</a:t>
            </a:r>
            <a:r>
              <a:rPr lang="cs-CZ" sz="1800" dirty="0" smtClean="0">
                <a:latin typeface="David" pitchFamily="34" charset="-79"/>
                <a:cs typeface="David" pitchFamily="34" charset="-79"/>
              </a:rPr>
              <a:t>, kde to i přes výhru  4:1 lehké nebylo a hodně se nadřelo.  Minulý týden mělo volno, ale i tak  se oči upíraly do </a:t>
            </a:r>
            <a:r>
              <a:rPr lang="cs-CZ" sz="1800" dirty="0" err="1" smtClean="0">
                <a:latin typeface="David" pitchFamily="34" charset="-79"/>
                <a:cs typeface="David" pitchFamily="34" charset="-79"/>
              </a:rPr>
              <a:t>Předonína</a:t>
            </a:r>
            <a:r>
              <a:rPr lang="cs-CZ" sz="1800" dirty="0" smtClean="0">
                <a:latin typeface="David" pitchFamily="34" charset="-79"/>
                <a:cs typeface="David" pitchFamily="34" charset="-79"/>
              </a:rPr>
              <a:t>, kde domácí hráli s Libochovicemi. Dopadlo to, jak jsme si přáli. </a:t>
            </a:r>
            <a:r>
              <a:rPr lang="cs-CZ" sz="1800" dirty="0" err="1" smtClean="0">
                <a:latin typeface="David" pitchFamily="34" charset="-79"/>
                <a:cs typeface="David" pitchFamily="34" charset="-79"/>
              </a:rPr>
              <a:t>Předonín</a:t>
            </a:r>
            <a:r>
              <a:rPr lang="cs-CZ" sz="1800" dirty="0" smtClean="0">
                <a:latin typeface="David" pitchFamily="34" charset="-79"/>
                <a:cs typeface="David" pitchFamily="34" charset="-79"/>
              </a:rPr>
              <a:t> zvítězil 5:2. Všechny branky dali bývalí hráči </a:t>
            </a:r>
            <a:r>
              <a:rPr lang="cs-CZ" sz="1800" dirty="0" err="1" smtClean="0">
                <a:latin typeface="David" pitchFamily="34" charset="-79"/>
                <a:cs typeface="David" pitchFamily="34" charset="-79"/>
              </a:rPr>
              <a:t>Štětí</a:t>
            </a:r>
            <a:r>
              <a:rPr lang="cs-CZ" sz="1800" dirty="0" smtClean="0">
                <a:latin typeface="David" pitchFamily="34" charset="-79"/>
                <a:cs typeface="David" pitchFamily="34" charset="-79"/>
              </a:rPr>
              <a:t> a jeden z nich Slavík, autor 2 branek je v </a:t>
            </a:r>
            <a:r>
              <a:rPr lang="cs-CZ" sz="1800" dirty="0" err="1" smtClean="0">
                <a:latin typeface="David" pitchFamily="34" charset="-79"/>
                <a:cs typeface="David" pitchFamily="34" charset="-79"/>
              </a:rPr>
              <a:t>Předoníně</a:t>
            </a:r>
            <a:r>
              <a:rPr lang="cs-CZ" sz="1800" dirty="0" smtClean="0">
                <a:latin typeface="David" pitchFamily="34" charset="-79"/>
                <a:cs typeface="David" pitchFamily="34" charset="-79"/>
              </a:rPr>
              <a:t> na hostování. Před posledním kolem, které  hrajeme právě dnes odpoledne ve 14:00 v Polepech potřebujeme získat bod.  Postup do I.B třídy je otevřen.  I když bude to platit? Přihlásí se B mužstvo do B třídy?</a:t>
            </a:r>
          </a:p>
        </p:txBody>
      </p:sp>
      <p:sp>
        <p:nvSpPr>
          <p:cNvPr id="7" name="TextovéPole 6"/>
          <p:cNvSpPr txBox="1"/>
          <p:nvPr/>
        </p:nvSpPr>
        <p:spPr>
          <a:xfrm>
            <a:off x="5431532" y="235124"/>
            <a:ext cx="4680520" cy="954107"/>
          </a:xfrm>
          <a:prstGeom prst="rect">
            <a:avLst/>
          </a:prstGeom>
          <a:blipFill dpi="0" rotWithShape="1">
            <a:blip r:embed="rId3" cstate="print">
              <a:alphaModFix amt="60000"/>
            </a:blip>
            <a:srcRect/>
            <a:stretch>
              <a:fillRect/>
            </a:stretch>
          </a:blipFill>
        </p:spPr>
        <p:txBody>
          <a:bodyPr wrap="square" rtlCol="0">
            <a:spAutoFit/>
          </a:bodyPr>
          <a:lstStyle/>
          <a:p>
            <a:pPr algn="ctr"/>
            <a:r>
              <a:rPr lang="cs-CZ" sz="2800" dirty="0" smtClean="0">
                <a:latin typeface="Arial Black" pitchFamily="34" charset="0"/>
              </a:rPr>
              <a:t>Přehled všech zápasů A mužstva</a:t>
            </a:r>
            <a:endParaRPr lang="cs-CZ" sz="2800" dirty="0">
              <a:latin typeface="Arial Black" pitchFamily="34" charset="0"/>
            </a:endParaRPr>
          </a:p>
        </p:txBody>
      </p:sp>
      <p:graphicFrame>
        <p:nvGraphicFramePr>
          <p:cNvPr id="8" name="Tabulka 7"/>
          <p:cNvGraphicFramePr>
            <a:graphicFrameLocks noGrp="1"/>
          </p:cNvGraphicFramePr>
          <p:nvPr/>
        </p:nvGraphicFramePr>
        <p:xfrm>
          <a:off x="5431532" y="1387252"/>
          <a:ext cx="4680520" cy="5488970"/>
        </p:xfrm>
        <a:graphic>
          <a:graphicData uri="http://schemas.openxmlformats.org/drawingml/2006/table">
            <a:tbl>
              <a:tblPr/>
              <a:tblGrid>
                <a:gridCol w="2548797">
                  <a:extLst>
                    <a:ext uri="{9D8B030D-6E8A-4147-A177-3AD203B41FA5}">
                      <a16:colId xmlns:a16="http://schemas.microsoft.com/office/drawing/2014/main" val="20000"/>
                    </a:ext>
                  </a:extLst>
                </a:gridCol>
                <a:gridCol w="2131723">
                  <a:extLst>
                    <a:ext uri="{9D8B030D-6E8A-4147-A177-3AD203B41FA5}">
                      <a16:colId xmlns:a16="http://schemas.microsoft.com/office/drawing/2014/main" val="20001"/>
                    </a:ext>
                  </a:extLst>
                </a:gridCol>
              </a:tblGrid>
              <a:tr h="157492">
                <a:tc>
                  <a:txBody>
                    <a:bodyPr/>
                    <a:lstStyle/>
                    <a:p>
                      <a:pPr algn="ctr" fontAlgn="b"/>
                      <a:r>
                        <a:rPr lang="cs-CZ" sz="1200" b="1" i="0" u="none" strike="noStrike" dirty="0">
                          <a:solidFill>
                            <a:srgbClr val="000000"/>
                          </a:solidFill>
                          <a:latin typeface="Arial"/>
                        </a:rPr>
                        <a:t>SK Mondi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FC Nový Bor</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a:solidFill>
                            <a:srgbClr val="000000"/>
                          </a:solidFill>
                          <a:latin typeface="Arial"/>
                        </a:rPr>
                        <a:t>FC Nový Bor – SK Štětí</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157492">
                <a:tc>
                  <a:txBody>
                    <a:bodyPr/>
                    <a:lstStyle/>
                    <a:p>
                      <a:pPr algn="ctr" fontAlgn="b"/>
                      <a:r>
                        <a:rPr lang="cs-CZ" sz="1200" b="1" i="0" u="none" strike="noStrike" dirty="0">
                          <a:solidFill>
                            <a:srgbClr val="000000"/>
                          </a:solidFill>
                          <a:latin typeface="Arial"/>
                        </a:rPr>
                        <a:t>3:3(1:2)    10.8.2013    1.kolo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a:solidFill>
                            <a:srgbClr val="000000"/>
                          </a:solidFill>
                          <a:latin typeface="Arial"/>
                        </a:rPr>
                        <a:t>2:1(0:0)  8.3.2014 16.kolo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57492">
                <a:tc>
                  <a:txBody>
                    <a:bodyPr/>
                    <a:lstStyle/>
                    <a:p>
                      <a:pPr algn="ctr" fontAlgn="b"/>
                      <a:r>
                        <a:rPr lang="cs-CZ" sz="1200" b="1" i="0" u="none" strike="noStrike" dirty="0">
                          <a:solidFill>
                            <a:srgbClr val="000000"/>
                          </a:solidFill>
                          <a:latin typeface="Arial"/>
                        </a:rPr>
                        <a:t>FK </a:t>
                      </a:r>
                      <a:r>
                        <a:rPr lang="cs-CZ" sz="1200" b="1" i="0" u="none" strike="noStrike" dirty="0" err="1">
                          <a:solidFill>
                            <a:srgbClr val="000000"/>
                          </a:solidFill>
                          <a:latin typeface="Arial"/>
                        </a:rPr>
                        <a:t>Litol</a:t>
                      </a:r>
                      <a:r>
                        <a:rPr lang="cs-CZ" sz="1200" b="1" i="0" u="none" strike="noStrike" dirty="0">
                          <a:solidFill>
                            <a:srgbClr val="000000"/>
                          </a:solidFill>
                          <a:latin typeface="Arial"/>
                        </a:rPr>
                        <a:t> – SK Mondi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a:solidFill>
                            <a:srgbClr val="000000"/>
                          </a:solidFill>
                          <a:latin typeface="Arial"/>
                        </a:rPr>
                        <a:t>SK Štětí – TJ LITOL</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57492">
                <a:tc>
                  <a:txBody>
                    <a:bodyPr/>
                    <a:lstStyle/>
                    <a:p>
                      <a:pPr algn="ctr" fontAlgn="b"/>
                      <a:r>
                        <a:rPr lang="cs-CZ" sz="1200" b="1" i="0" u="none" strike="noStrike" dirty="0">
                          <a:solidFill>
                            <a:srgbClr val="000000"/>
                          </a:solidFill>
                          <a:latin typeface="Arial"/>
                        </a:rPr>
                        <a:t>4:2(1:1)   17.8.2013   2.kolo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0:0 15.3.2014 17.kolo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7492">
                <a:tc>
                  <a:txBody>
                    <a:bodyPr/>
                    <a:lstStyle/>
                    <a:p>
                      <a:pPr algn="ctr" fontAlgn="b"/>
                      <a:r>
                        <a:rPr lang="cs-CZ" sz="1200" b="1" i="0" u="none" strike="noStrike" dirty="0">
                          <a:solidFill>
                            <a:srgbClr val="000000"/>
                          </a:solidFill>
                          <a:latin typeface="Arial"/>
                        </a:rPr>
                        <a:t>SK Mondi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a:t>
                      </a:r>
                      <a:r>
                        <a:rPr lang="cs-CZ" sz="1200" b="1" i="0" u="none" strike="noStrike" dirty="0" err="1">
                          <a:solidFill>
                            <a:srgbClr val="000000"/>
                          </a:solidFill>
                          <a:latin typeface="Arial"/>
                        </a:rPr>
                        <a:t>Aritma</a:t>
                      </a:r>
                      <a:r>
                        <a:rPr lang="cs-CZ" sz="1200" b="1" i="0" u="none" strike="noStrike" dirty="0">
                          <a:solidFill>
                            <a:srgbClr val="000000"/>
                          </a:solidFill>
                          <a:latin typeface="Arial"/>
                        </a:rPr>
                        <a:t> Praha</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Aritma</a:t>
                      </a:r>
                      <a:r>
                        <a:rPr lang="cs-CZ" sz="1200" b="1" i="0" u="none" strike="noStrike" dirty="0">
                          <a:solidFill>
                            <a:srgbClr val="000000"/>
                          </a:solidFill>
                          <a:latin typeface="Arial"/>
                        </a:rPr>
                        <a:t> Praha – 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57492">
                <a:tc>
                  <a:txBody>
                    <a:bodyPr/>
                    <a:lstStyle/>
                    <a:p>
                      <a:pPr algn="ctr" fontAlgn="b"/>
                      <a:r>
                        <a:rPr lang="cs-CZ" sz="1200" b="1" i="0" u="none" strike="noStrike" dirty="0">
                          <a:solidFill>
                            <a:srgbClr val="000000"/>
                          </a:solidFill>
                          <a:latin typeface="Arial"/>
                        </a:rPr>
                        <a:t>3:3(2:2)   24.8.2013   3.kolo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2:3(1:1) 22.3.2014 18. 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57492">
                <a:tc>
                  <a:txBody>
                    <a:bodyPr/>
                    <a:lstStyle/>
                    <a:p>
                      <a:pPr algn="ctr" fontAlgn="b"/>
                      <a:r>
                        <a:rPr lang="cs-CZ" sz="1200" b="1" i="0" u="none" strike="noStrike" dirty="0">
                          <a:solidFill>
                            <a:srgbClr val="000000"/>
                          </a:solidFill>
                          <a:latin typeface="Arial"/>
                        </a:rPr>
                        <a:t>SK Mondi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SK Kladno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a:solidFill>
                            <a:srgbClr val="000000"/>
                          </a:solidFill>
                          <a:latin typeface="Arial"/>
                        </a:rPr>
                        <a:t>SK Kladno – SK Štětí</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57492">
                <a:tc>
                  <a:txBody>
                    <a:bodyPr/>
                    <a:lstStyle/>
                    <a:p>
                      <a:pPr algn="ctr" fontAlgn="b"/>
                      <a:r>
                        <a:rPr lang="cs-CZ" sz="1200" b="1" i="0" u="none" strike="noStrike" dirty="0">
                          <a:solidFill>
                            <a:srgbClr val="000000"/>
                          </a:solidFill>
                          <a:latin typeface="Arial"/>
                        </a:rPr>
                        <a:t>3:1(2:1)  31.8.2013  4.kolo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a:solidFill>
                            <a:srgbClr val="000000"/>
                          </a:solidFill>
                          <a:latin typeface="Arial"/>
                        </a:rPr>
                        <a:t>4:2(1:1) 29.3.2014 19.kolo </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57492">
                <a:tc>
                  <a:txBody>
                    <a:bodyPr/>
                    <a:lstStyle/>
                    <a:p>
                      <a:pPr algn="ctr" fontAlgn="b"/>
                      <a:r>
                        <a:rPr lang="cs-CZ" sz="1200" b="1" i="0" u="none" strike="noStrike" dirty="0">
                          <a:solidFill>
                            <a:srgbClr val="000000"/>
                          </a:solidFill>
                          <a:latin typeface="Arial"/>
                        </a:rPr>
                        <a:t>FK Slavoj Žatec – SK </a:t>
                      </a:r>
                      <a:r>
                        <a:rPr lang="cs-CZ" sz="1200" b="1" i="0" u="none" strike="noStrike" dirty="0" smtClean="0">
                          <a:solidFill>
                            <a:srgbClr val="000000"/>
                          </a:solidFill>
                          <a:latin typeface="Arial"/>
                        </a:rPr>
                        <a:t>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FK Slavoj Žatec</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57492">
                <a:tc>
                  <a:txBody>
                    <a:bodyPr/>
                    <a:lstStyle/>
                    <a:p>
                      <a:pPr algn="ctr" fontAlgn="b"/>
                      <a:r>
                        <a:rPr lang="cs-CZ" sz="1200" b="1" i="0" u="none" strike="noStrike">
                          <a:solidFill>
                            <a:srgbClr val="000000"/>
                          </a:solidFill>
                          <a:latin typeface="Arial"/>
                        </a:rPr>
                        <a:t>2:4(0:1        8.9.2013    5.kolo   </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2:2(0:1) 5.4.2014 20. 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57492">
                <a:tc>
                  <a:txBody>
                    <a:bodyPr/>
                    <a:lstStyle/>
                    <a:p>
                      <a:pPr algn="ctr" fontAlgn="b"/>
                      <a:r>
                        <a:rPr lang="cs-CZ" sz="1200" b="1" i="0" u="none" strike="noStrike">
                          <a:solidFill>
                            <a:srgbClr val="000000"/>
                          </a:solidFill>
                          <a:latin typeface="Arial"/>
                        </a:rPr>
                        <a:t>SK Mondi Štětí – TJ Baník Souš</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TJ </a:t>
                      </a:r>
                      <a:r>
                        <a:rPr lang="cs-CZ" sz="1200" b="1" i="0" u="none" strike="noStrike" dirty="0" err="1">
                          <a:solidFill>
                            <a:srgbClr val="000000"/>
                          </a:solidFill>
                          <a:latin typeface="Arial"/>
                        </a:rPr>
                        <a:t>Baník</a:t>
                      </a:r>
                      <a:r>
                        <a:rPr lang="cs-CZ" sz="1200" b="1" i="0" u="none" strike="noStrike" dirty="0">
                          <a:solidFill>
                            <a:srgbClr val="000000"/>
                          </a:solidFill>
                          <a:latin typeface="Arial"/>
                        </a:rPr>
                        <a:t> Souš – 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57492">
                <a:tc>
                  <a:txBody>
                    <a:bodyPr/>
                    <a:lstStyle/>
                    <a:p>
                      <a:pPr algn="ctr" fontAlgn="b"/>
                      <a:r>
                        <a:rPr lang="cs-CZ" sz="1200" b="1" i="0" u="none" strike="noStrike" dirty="0">
                          <a:solidFill>
                            <a:srgbClr val="000000"/>
                          </a:solidFill>
                          <a:latin typeface="Arial"/>
                        </a:rPr>
                        <a:t>2:0(2:0)  31.8.2013  6.kolo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3:1(2:0)   12.4.2014  21.kolo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57492">
                <a:tc>
                  <a:txBody>
                    <a:bodyPr/>
                    <a:lstStyle/>
                    <a:p>
                      <a:pPr algn="ctr" fontAlgn="b"/>
                      <a:r>
                        <a:rPr lang="cs-CZ" sz="1200" b="1" i="0" u="none" strike="noStrike" dirty="0">
                          <a:solidFill>
                            <a:srgbClr val="000000"/>
                          </a:solidFill>
                          <a:latin typeface="Arial"/>
                        </a:rPr>
                        <a:t>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 SK Mondi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a:t>
                      </a:r>
                      <a:r>
                        <a:rPr lang="cs-CZ" sz="1200" b="1" i="0" u="none" strike="noStrike" dirty="0" smtClean="0">
                          <a:solidFill>
                            <a:srgbClr val="000000"/>
                          </a:solidFill>
                          <a:latin typeface="Arial"/>
                        </a:rPr>
                        <a:t>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50769">
                <a:tc>
                  <a:txBody>
                    <a:bodyPr/>
                    <a:lstStyle/>
                    <a:p>
                      <a:pPr algn="ctr" fontAlgn="b"/>
                      <a:r>
                        <a:rPr lang="cs-CZ" sz="1200" b="1" i="0" u="none" strike="noStrike" dirty="0">
                          <a:solidFill>
                            <a:srgbClr val="000000"/>
                          </a:solidFill>
                          <a:latin typeface="Arial"/>
                        </a:rPr>
                        <a:t>2:2(1:0)       22.9.2013   7.kolo   </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0:4(0:1)  </a:t>
                      </a:r>
                      <a:r>
                        <a:rPr lang="cs-CZ" sz="1200" b="1" i="0" u="none" strike="noStrike" dirty="0" smtClean="0">
                          <a:solidFill>
                            <a:srgbClr val="000000"/>
                          </a:solidFill>
                          <a:latin typeface="Arial"/>
                        </a:rPr>
                        <a:t>19.4.2014   </a:t>
                      </a:r>
                      <a:r>
                        <a:rPr lang="cs-CZ" sz="1200" b="1" i="0" u="none" strike="noStrike" dirty="0">
                          <a:solidFill>
                            <a:srgbClr val="000000"/>
                          </a:solidFill>
                          <a:latin typeface="Arial"/>
                        </a:rPr>
                        <a:t>22.kolo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34663">
                <a:tc>
                  <a:txBody>
                    <a:bodyPr/>
                    <a:lstStyle/>
                    <a:p>
                      <a:pPr algn="ctr" fontAlgn="b"/>
                      <a:r>
                        <a:rPr lang="cs-CZ" sz="1200" b="1" i="0" u="none" strike="noStrike" dirty="0">
                          <a:solidFill>
                            <a:srgbClr val="000000"/>
                          </a:solidFill>
                          <a:latin typeface="Arial"/>
                        </a:rPr>
                        <a:t>SK Mondi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FK </a:t>
                      </a:r>
                      <a:r>
                        <a:rPr lang="cs-CZ" sz="1200" b="1" i="0" u="none" strike="noStrike" dirty="0" smtClean="0">
                          <a:solidFill>
                            <a:srgbClr val="000000"/>
                          </a:solidFill>
                          <a:latin typeface="Arial"/>
                        </a:rPr>
                        <a:t>Neratovice</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FK </a:t>
                      </a:r>
                      <a:r>
                        <a:rPr lang="cs-CZ" sz="1200" b="1" i="0" u="none" strike="noStrike" dirty="0" smtClean="0">
                          <a:solidFill>
                            <a:srgbClr val="000000"/>
                          </a:solidFill>
                          <a:latin typeface="Arial"/>
                        </a:rPr>
                        <a:t>Neratovice-– </a:t>
                      </a: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157492">
                <a:tc>
                  <a:txBody>
                    <a:bodyPr/>
                    <a:lstStyle/>
                    <a:p>
                      <a:pPr algn="ctr" fontAlgn="b"/>
                      <a:r>
                        <a:rPr lang="cs-CZ" sz="1200" b="1" i="0" u="none" strike="noStrike">
                          <a:solidFill>
                            <a:srgbClr val="000000"/>
                          </a:solidFill>
                          <a:latin typeface="Arial"/>
                        </a:rPr>
                        <a:t>1:2(1:1) 28.9.2013 8.kolo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0:3(0:2)   </a:t>
                      </a:r>
                      <a:r>
                        <a:rPr lang="cs-CZ" sz="1200" b="1" i="0" u="none" strike="noStrike" dirty="0" smtClean="0">
                          <a:solidFill>
                            <a:srgbClr val="000000"/>
                          </a:solidFill>
                          <a:latin typeface="Arial"/>
                        </a:rPr>
                        <a:t>27.9.2014  </a:t>
                      </a:r>
                      <a:r>
                        <a:rPr lang="cs-CZ" sz="1200" b="1" i="0" u="none" strike="noStrike" dirty="0">
                          <a:solidFill>
                            <a:srgbClr val="000000"/>
                          </a:solidFill>
                          <a:latin typeface="Arial"/>
                        </a:rPr>
                        <a:t>23.kolo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234663">
                <a:tc>
                  <a:txBody>
                    <a:bodyPr/>
                    <a:lstStyle/>
                    <a:p>
                      <a:pPr algn="ctr" fontAlgn="b"/>
                      <a:r>
                        <a:rPr lang="cs-CZ" sz="1200" b="1" i="0" u="none" strike="noStrike" dirty="0">
                          <a:solidFill>
                            <a:srgbClr val="000000"/>
                          </a:solidFill>
                          <a:latin typeface="Arial"/>
                        </a:rPr>
                        <a:t>AFK </a:t>
                      </a:r>
                      <a:r>
                        <a:rPr lang="cs-CZ" sz="1200" b="1" i="0" u="none" strike="noStrike" dirty="0" smtClean="0">
                          <a:solidFill>
                            <a:srgbClr val="000000"/>
                          </a:solidFill>
                          <a:latin typeface="Arial"/>
                        </a:rPr>
                        <a:t>Chomutov </a:t>
                      </a:r>
                      <a:r>
                        <a:rPr lang="cs-CZ" sz="1200" b="1" i="0" u="none" strike="noStrike" dirty="0">
                          <a:solidFill>
                            <a:srgbClr val="000000"/>
                          </a:solidFill>
                          <a:latin typeface="Arial"/>
                        </a:rPr>
                        <a:t>– SK </a:t>
                      </a:r>
                      <a:r>
                        <a:rPr lang="cs-CZ" sz="1200" b="1" i="0" u="none" strike="noStrike" dirty="0" smtClean="0">
                          <a:solidFill>
                            <a:srgbClr val="000000"/>
                          </a:solidFill>
                          <a:latin typeface="Arial"/>
                        </a:rPr>
                        <a:t>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a:t>
                      </a:r>
                      <a:r>
                        <a:rPr lang="cs-CZ" sz="1200" b="1" i="0" u="none" strike="noStrike" dirty="0" smtClean="0">
                          <a:solidFill>
                            <a:srgbClr val="000000"/>
                          </a:solidFill>
                          <a:latin typeface="Arial"/>
                        </a:rPr>
                        <a:t>AFK </a:t>
                      </a:r>
                      <a:r>
                        <a:rPr lang="cs-CZ" sz="1200" b="1" i="0" u="none" strike="noStrike" dirty="0">
                          <a:solidFill>
                            <a:srgbClr val="000000"/>
                          </a:solidFill>
                          <a:latin typeface="Arial"/>
                        </a:rPr>
                        <a:t>Chomutov</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57492">
                <a:tc>
                  <a:txBody>
                    <a:bodyPr/>
                    <a:lstStyle/>
                    <a:p>
                      <a:pPr algn="ctr" fontAlgn="b"/>
                      <a:r>
                        <a:rPr lang="cs-CZ" sz="1200" b="1" i="0" u="none" strike="noStrike">
                          <a:solidFill>
                            <a:srgbClr val="000000"/>
                          </a:solidFill>
                          <a:latin typeface="Arial"/>
                        </a:rPr>
                        <a:t>2:2(1:2)  6.10.2013  9.kolo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3:3(3:1)   3.5.2014   24.kolo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57492">
                <a:tc>
                  <a:txBody>
                    <a:bodyPr/>
                    <a:lstStyle/>
                    <a:p>
                      <a:pPr algn="ctr" fontAlgn="b"/>
                      <a:r>
                        <a:rPr lang="cs-CZ" sz="1200" b="1" i="0" u="none" strike="noStrike">
                          <a:solidFill>
                            <a:srgbClr val="000000"/>
                          </a:solidFill>
                          <a:latin typeface="Arial"/>
                        </a:rPr>
                        <a:t>SK Mondi Štětí –ASK Lovosice</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ASK Lovosice – 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8"/>
                  </a:ext>
                </a:extLst>
              </a:tr>
              <a:tr h="157492">
                <a:tc>
                  <a:txBody>
                    <a:bodyPr/>
                    <a:lstStyle/>
                    <a:p>
                      <a:pPr algn="ctr" fontAlgn="b"/>
                      <a:r>
                        <a:rPr lang="cs-CZ" sz="1200" b="1" i="0" u="none" strike="noStrike">
                          <a:solidFill>
                            <a:srgbClr val="000000"/>
                          </a:solidFill>
                          <a:latin typeface="Arial"/>
                        </a:rPr>
                        <a:t>0:1(0:0)  12.10. 2013    10.kole</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2:1(1:0) </a:t>
                      </a:r>
                      <a:r>
                        <a:rPr lang="cs-CZ" sz="1200" b="1" i="0" u="none" strike="noStrike" dirty="0" smtClean="0">
                          <a:solidFill>
                            <a:srgbClr val="000000"/>
                          </a:solidFill>
                          <a:latin typeface="Arial"/>
                        </a:rPr>
                        <a:t> </a:t>
                      </a:r>
                      <a:r>
                        <a:rPr lang="cs-CZ" sz="1200" b="1" i="0" u="none" strike="noStrike" dirty="0">
                          <a:solidFill>
                            <a:srgbClr val="000000"/>
                          </a:solidFill>
                          <a:latin typeface="Arial"/>
                        </a:rPr>
                        <a:t>10.5.2014 </a:t>
                      </a:r>
                      <a:r>
                        <a:rPr lang="cs-CZ" sz="1200" b="1" i="0" u="none" strike="noStrike" dirty="0" smtClean="0">
                          <a:solidFill>
                            <a:srgbClr val="000000"/>
                          </a:solidFill>
                          <a:latin typeface="Arial"/>
                        </a:rPr>
                        <a:t>  </a:t>
                      </a:r>
                      <a:r>
                        <a:rPr lang="cs-CZ" sz="1200" b="1" i="0" u="none" strike="noStrike" dirty="0">
                          <a:solidFill>
                            <a:srgbClr val="000000"/>
                          </a:solidFill>
                          <a:latin typeface="Arial"/>
                        </a:rPr>
                        <a:t>25.kolo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9"/>
                  </a:ext>
                </a:extLst>
              </a:tr>
              <a:tr h="157492">
                <a:tc>
                  <a:txBody>
                    <a:bodyPr/>
                    <a:lstStyle/>
                    <a:p>
                      <a:pPr algn="ctr" fontAlgn="b"/>
                      <a:r>
                        <a:rPr lang="cs-CZ" sz="1200" b="1" i="0" u="none" strike="noStrike">
                          <a:solidFill>
                            <a:srgbClr val="000000"/>
                          </a:solidFill>
                          <a:latin typeface="Arial"/>
                        </a:rPr>
                        <a:t>SK Úvaly – SK Mondi Štětí</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SK Úvaly</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57492">
                <a:tc>
                  <a:txBody>
                    <a:bodyPr/>
                    <a:lstStyle/>
                    <a:p>
                      <a:pPr algn="ctr" fontAlgn="b"/>
                      <a:r>
                        <a:rPr lang="cs-CZ" sz="1200" b="1" i="0" u="none" strike="noStrike">
                          <a:solidFill>
                            <a:srgbClr val="000000"/>
                          </a:solidFill>
                          <a:latin typeface="Arial"/>
                        </a:rPr>
                        <a:t>4:0(1:0)   20.10. 2013    11.kolo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1:2(0:0) 17.5.2014   26.kolo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57492">
                <a:tc>
                  <a:txBody>
                    <a:bodyPr/>
                    <a:lstStyle/>
                    <a:p>
                      <a:pPr algn="ctr" fontAlgn="b"/>
                      <a:r>
                        <a:rPr lang="cs-CZ" sz="1200" b="1" i="0" u="none" strike="noStrike" dirty="0">
                          <a:solidFill>
                            <a:srgbClr val="000000"/>
                          </a:solidFill>
                          <a:latin typeface="Arial"/>
                        </a:rPr>
                        <a:t>SK </a:t>
                      </a:r>
                      <a:r>
                        <a:rPr lang="cs-CZ" sz="1100" b="1" i="0" u="none" strike="noStrike" dirty="0">
                          <a:solidFill>
                            <a:srgbClr val="000000"/>
                          </a:solidFill>
                          <a:latin typeface="Arial"/>
                        </a:rPr>
                        <a:t>Mondi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 SK Český Brod</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SK Český Brod – 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2"/>
                  </a:ext>
                </a:extLst>
              </a:tr>
              <a:tr h="157492">
                <a:tc>
                  <a:txBody>
                    <a:bodyPr/>
                    <a:lstStyle/>
                    <a:p>
                      <a:pPr algn="ctr" fontAlgn="b"/>
                      <a:r>
                        <a:rPr lang="cs-CZ" sz="1200" b="1" i="0" u="none" strike="noStrike" dirty="0">
                          <a:solidFill>
                            <a:srgbClr val="000000"/>
                          </a:solidFill>
                          <a:latin typeface="Arial"/>
                        </a:rPr>
                        <a:t>4:2(3:0)    26.10.2013  </a:t>
                      </a:r>
                      <a:r>
                        <a:rPr lang="cs-CZ" sz="1200" b="1" i="0" u="none" strike="noStrike" dirty="0" smtClean="0">
                          <a:solidFill>
                            <a:srgbClr val="000000"/>
                          </a:solidFill>
                          <a:latin typeface="Arial"/>
                        </a:rPr>
                        <a:t> </a:t>
                      </a:r>
                      <a:r>
                        <a:rPr lang="cs-CZ" sz="1200" b="1" i="0" u="none" strike="noStrike" dirty="0">
                          <a:solidFill>
                            <a:srgbClr val="000000"/>
                          </a:solidFill>
                          <a:latin typeface="Arial"/>
                        </a:rPr>
                        <a:t>12.kolo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000000"/>
                          </a:solidFill>
                          <a:latin typeface="Arial"/>
                        </a:rPr>
                        <a:t>3:1(1:1)   24.5.2014 </a:t>
                      </a:r>
                      <a:r>
                        <a:rPr lang="cs-CZ" sz="1200" b="1" i="0" u="none" strike="noStrike" dirty="0" smtClean="0">
                          <a:solidFill>
                            <a:srgbClr val="000000"/>
                          </a:solidFill>
                          <a:latin typeface="Arial"/>
                        </a:rPr>
                        <a:t> </a:t>
                      </a:r>
                      <a:r>
                        <a:rPr lang="cs-CZ" sz="1200" b="1" i="0" u="none" strike="noStrike" dirty="0">
                          <a:solidFill>
                            <a:srgbClr val="000000"/>
                          </a:solidFill>
                          <a:latin typeface="Arial"/>
                        </a:rPr>
                        <a:t>27.kolo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3"/>
                  </a:ext>
                </a:extLst>
              </a:tr>
              <a:tr h="157492">
                <a:tc>
                  <a:txBody>
                    <a:bodyPr/>
                    <a:lstStyle/>
                    <a:p>
                      <a:pPr algn="ctr" fontAlgn="b"/>
                      <a:r>
                        <a:rPr lang="cs-CZ" sz="1200" b="1" i="0" u="none" strike="noStrike" dirty="0">
                          <a:solidFill>
                            <a:srgbClr val="000000"/>
                          </a:solidFill>
                          <a:latin typeface="Arial"/>
                        </a:rPr>
                        <a:t>FK Motorlet Praha –SK </a:t>
                      </a:r>
                      <a:r>
                        <a:rPr lang="cs-CZ" sz="1200" b="1" i="0" u="none" strike="noStrike" dirty="0" err="1" smtClean="0">
                          <a:solidFill>
                            <a:srgbClr val="000000"/>
                          </a:solidFill>
                          <a:latin typeface="Arial"/>
                        </a:rPr>
                        <a:t>Štětí</a:t>
                      </a:r>
                      <a:endParaRPr lang="cs-CZ" sz="1200" b="1" i="0" u="none" strike="noStrike" dirty="0">
                        <a:solidFill>
                          <a:srgbClr val="000000"/>
                        </a:solidFill>
                        <a:latin typeface="Arial"/>
                      </a:endParaRP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Motorlet Praha</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57492">
                <a:tc>
                  <a:txBody>
                    <a:bodyPr/>
                    <a:lstStyle/>
                    <a:p>
                      <a:pPr algn="ctr" fontAlgn="b"/>
                      <a:r>
                        <a:rPr lang="cs-CZ" sz="1200" b="1" i="0" u="none" strike="noStrike">
                          <a:solidFill>
                            <a:srgbClr val="000000"/>
                          </a:solidFill>
                          <a:latin typeface="Arial"/>
                        </a:rPr>
                        <a:t>3:1(2:1)  2.11.2013    13.kolo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latin typeface="Arial"/>
                        </a:rPr>
                        <a:t>0:4(0:2) 31.5.2015 28.kolo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57492">
                <a:tc>
                  <a:txBody>
                    <a:bodyPr/>
                    <a:lstStyle/>
                    <a:p>
                      <a:pPr algn="ctr" fontAlgn="b"/>
                      <a:r>
                        <a:rPr lang="cs-CZ" sz="1200" b="1" i="0" u="none" strike="noStrike" dirty="0">
                          <a:solidFill>
                            <a:srgbClr val="000000"/>
                          </a:solidFill>
                          <a:latin typeface="Arial"/>
                        </a:rPr>
                        <a:t>SK Mondi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 </a:t>
                      </a:r>
                      <a:r>
                        <a:rPr lang="cs-CZ" sz="1200" b="1" i="0" u="none" strike="noStrike" dirty="0" smtClean="0">
                          <a:solidFill>
                            <a:srgbClr val="000000"/>
                          </a:solidFill>
                          <a:latin typeface="Arial"/>
                        </a:rPr>
                        <a:t> </a:t>
                      </a:r>
                      <a:r>
                        <a:rPr lang="cs-CZ" sz="1200" b="1" i="0" u="none" strike="noStrike" dirty="0">
                          <a:solidFill>
                            <a:srgbClr val="000000"/>
                          </a:solidFill>
                          <a:latin typeface="Arial"/>
                        </a:rPr>
                        <a:t>Vyšehrad</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333333"/>
                          </a:solidFill>
                          <a:latin typeface="Arial"/>
                        </a:rPr>
                        <a:t>Slavoj Vyšehrad - SK </a:t>
                      </a:r>
                      <a:r>
                        <a:rPr lang="cs-CZ" sz="1200" b="1" i="0" u="none" strike="noStrike" dirty="0" err="1">
                          <a:solidFill>
                            <a:srgbClr val="333333"/>
                          </a:solidFill>
                          <a:latin typeface="Arial"/>
                        </a:rPr>
                        <a:t>Štětí</a:t>
                      </a:r>
                      <a:endParaRPr lang="cs-CZ" sz="1200" b="1" i="0" u="none" strike="noStrike" dirty="0">
                        <a:solidFill>
                          <a:srgbClr val="333333"/>
                        </a:solidFill>
                        <a:latin typeface="Arial"/>
                      </a:endParaRP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6"/>
                  </a:ext>
                </a:extLst>
              </a:tr>
              <a:tr h="165367">
                <a:tc>
                  <a:txBody>
                    <a:bodyPr/>
                    <a:lstStyle/>
                    <a:p>
                      <a:pPr algn="ctr" fontAlgn="b"/>
                      <a:r>
                        <a:rPr lang="cs-CZ" sz="1200" b="1" i="0" u="none" strike="noStrike">
                          <a:solidFill>
                            <a:srgbClr val="000000"/>
                          </a:solidFill>
                          <a:latin typeface="Arial"/>
                        </a:rPr>
                        <a:t>0:2(0:0) 9.11.2013 14.kolo</a:t>
                      </a:r>
                    </a:p>
                  </a:txBody>
                  <a:tcPr marL="7875" marR="7875" marT="78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200" b="1" i="0" u="none" strike="noStrike" dirty="0">
                          <a:solidFill>
                            <a:srgbClr val="333333"/>
                          </a:solidFill>
                          <a:latin typeface="Arial"/>
                        </a:rPr>
                        <a:t>12:1(4:1) 8.6.2014 29.kolo</a:t>
                      </a:r>
                    </a:p>
                  </a:txBody>
                  <a:tcPr marL="7875" marR="7875" marT="78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nvGraphicFramePr>
        <p:xfrm>
          <a:off x="5431533" y="307132"/>
          <a:ext cx="4608511" cy="6480706"/>
        </p:xfrm>
        <a:graphic>
          <a:graphicData uri="http://schemas.openxmlformats.org/drawingml/2006/table">
            <a:tbl>
              <a:tblPr/>
              <a:tblGrid>
                <a:gridCol w="502747">
                  <a:extLst>
                    <a:ext uri="{9D8B030D-6E8A-4147-A177-3AD203B41FA5}">
                      <a16:colId xmlns:a16="http://schemas.microsoft.com/office/drawing/2014/main" val="20000"/>
                    </a:ext>
                  </a:extLst>
                </a:gridCol>
                <a:gridCol w="1089282">
                  <a:extLst>
                    <a:ext uri="{9D8B030D-6E8A-4147-A177-3AD203B41FA5}">
                      <a16:colId xmlns:a16="http://schemas.microsoft.com/office/drawing/2014/main" val="20001"/>
                    </a:ext>
                  </a:extLst>
                </a:gridCol>
                <a:gridCol w="502747">
                  <a:extLst>
                    <a:ext uri="{9D8B030D-6E8A-4147-A177-3AD203B41FA5}">
                      <a16:colId xmlns:a16="http://schemas.microsoft.com/office/drawing/2014/main" val="20002"/>
                    </a:ext>
                  </a:extLst>
                </a:gridCol>
                <a:gridCol w="502747">
                  <a:extLst>
                    <a:ext uri="{9D8B030D-6E8A-4147-A177-3AD203B41FA5}">
                      <a16:colId xmlns:a16="http://schemas.microsoft.com/office/drawing/2014/main" val="20003"/>
                    </a:ext>
                  </a:extLst>
                </a:gridCol>
                <a:gridCol w="502747">
                  <a:extLst>
                    <a:ext uri="{9D8B030D-6E8A-4147-A177-3AD203B41FA5}">
                      <a16:colId xmlns:a16="http://schemas.microsoft.com/office/drawing/2014/main" val="20004"/>
                    </a:ext>
                  </a:extLst>
                </a:gridCol>
                <a:gridCol w="502747">
                  <a:extLst>
                    <a:ext uri="{9D8B030D-6E8A-4147-A177-3AD203B41FA5}">
                      <a16:colId xmlns:a16="http://schemas.microsoft.com/office/drawing/2014/main" val="20005"/>
                    </a:ext>
                  </a:extLst>
                </a:gridCol>
                <a:gridCol w="502747">
                  <a:extLst>
                    <a:ext uri="{9D8B030D-6E8A-4147-A177-3AD203B41FA5}">
                      <a16:colId xmlns:a16="http://schemas.microsoft.com/office/drawing/2014/main" val="20006"/>
                    </a:ext>
                  </a:extLst>
                </a:gridCol>
                <a:gridCol w="502747">
                  <a:extLst>
                    <a:ext uri="{9D8B030D-6E8A-4147-A177-3AD203B41FA5}">
                      <a16:colId xmlns:a16="http://schemas.microsoft.com/office/drawing/2014/main" val="20007"/>
                    </a:ext>
                  </a:extLst>
                </a:gridCol>
              </a:tblGrid>
              <a:tr h="209921">
                <a:tc gridSpan="8">
                  <a:txBody>
                    <a:bodyPr/>
                    <a:lstStyle/>
                    <a:p>
                      <a:pPr algn="ctr" fontAlgn="ctr"/>
                      <a:r>
                        <a:rPr lang="cs-CZ" sz="900" b="1" i="0" u="none" strike="noStrike" dirty="0">
                          <a:solidFill>
                            <a:srgbClr val="153E96"/>
                          </a:solidFill>
                          <a:latin typeface="Arial"/>
                        </a:rPr>
                        <a:t>TABULKA DOMA</a:t>
                      </a:r>
                    </a:p>
                  </a:txBody>
                  <a:tcPr marL="5567" marR="5567" marT="5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9402">
                <a:tc>
                  <a:txBody>
                    <a:bodyPr/>
                    <a:lstStyle/>
                    <a:p>
                      <a:pPr algn="ctr" fontAlgn="ctr"/>
                      <a:r>
                        <a:rPr lang="cs-CZ" sz="1000" b="1" i="0" u="none" strike="noStrike" dirty="0">
                          <a:solidFill>
                            <a:srgbClr val="000000"/>
                          </a:solidFill>
                          <a:latin typeface="Arial" pitchFamily="34" charset="0"/>
                          <a:cs typeface="Arial" pitchFamily="34" charset="0"/>
                        </a:rPr>
                        <a:t>1.</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Louňovice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45:8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38</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01"/>
                  </a:ext>
                </a:extLst>
              </a:tr>
              <a:tr h="189402">
                <a:tc>
                  <a:txBody>
                    <a:bodyPr/>
                    <a:lstStyle/>
                    <a:p>
                      <a:pPr algn="ctr" fontAlgn="ctr"/>
                      <a:r>
                        <a:rPr lang="cs-CZ" sz="1000" b="1" i="0" u="none" strike="noStrike" dirty="0">
                          <a:solidFill>
                            <a:srgbClr val="000000"/>
                          </a:solidFill>
                          <a:latin typeface="Arial" pitchFamily="34" charset="0"/>
                          <a:cs typeface="Arial" pitchFamily="34" charset="0"/>
                        </a:rPr>
                        <a:t>2.</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Vyšehrad</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49:13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35</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89402">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Souš</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32:12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03"/>
                  </a:ext>
                </a:extLst>
              </a:tr>
              <a:tr h="189402">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err="1">
                          <a:solidFill>
                            <a:srgbClr val="000000"/>
                          </a:solidFill>
                          <a:latin typeface="Arial" pitchFamily="34" charset="0"/>
                          <a:cs typeface="Arial" pitchFamily="34" charset="0"/>
                        </a:rPr>
                        <a:t>Litol</a:t>
                      </a:r>
                      <a:endParaRPr lang="cs-CZ" sz="1000" b="1" i="0" u="none" strike="noStrike" dirty="0">
                        <a:solidFill>
                          <a:srgbClr val="000000"/>
                        </a:solidFill>
                        <a:latin typeface="Arial" pitchFamily="34" charset="0"/>
                        <a:cs typeface="Arial" pitchFamily="34" charset="0"/>
                      </a:endParaRP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26:19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30</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89402">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Motorlet Praha</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30:23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27</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05"/>
                  </a:ext>
                </a:extLst>
              </a:tr>
              <a:tr h="189402">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Neratovice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24:13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27</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89402">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Český Brod</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31:21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27</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07"/>
                  </a:ext>
                </a:extLst>
              </a:tr>
              <a:tr h="189402">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smtClean="0">
                          <a:solidFill>
                            <a:srgbClr val="000000"/>
                          </a:solidFill>
                          <a:latin typeface="Arial" pitchFamily="34" charset="0"/>
                          <a:cs typeface="Arial" pitchFamily="34" charset="0"/>
                        </a:rPr>
                        <a:t>AFK </a:t>
                      </a:r>
                      <a:r>
                        <a:rPr lang="cs-CZ" sz="1000" b="1" i="0" u="none" strike="noStrike" dirty="0">
                          <a:solidFill>
                            <a:srgbClr val="000000"/>
                          </a:solidFill>
                          <a:latin typeface="Arial" pitchFamily="34" charset="0"/>
                          <a:cs typeface="Arial" pitchFamily="34" charset="0"/>
                        </a:rPr>
                        <a:t>Chomutov</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31:31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26</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89402">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Kladno</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27:19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25</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09"/>
                  </a:ext>
                </a:extLst>
              </a:tr>
              <a:tr h="189402">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Brozany</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24:20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89402">
                <a:tc>
                  <a:txBody>
                    <a:bodyPr/>
                    <a:lstStyle/>
                    <a:p>
                      <a:pPr algn="ctr" fontAlgn="ctr"/>
                      <a:r>
                        <a:rPr lang="cs-CZ" sz="1000" b="1" i="0" u="none" strike="noStrike" dirty="0">
                          <a:solidFill>
                            <a:srgbClr val="000000"/>
                          </a:solidFill>
                          <a:latin typeface="Arial" pitchFamily="34" charset="0"/>
                          <a:cs typeface="Arial" pitchFamily="34" charset="0"/>
                        </a:rPr>
                        <a:t>11.</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Nový Bor</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28:26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11"/>
                  </a:ext>
                </a:extLst>
              </a:tr>
              <a:tr h="189402">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Úvaly</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24:17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23</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189402">
                <a:tc>
                  <a:txBody>
                    <a:bodyPr/>
                    <a:lstStyle/>
                    <a:p>
                      <a:pPr algn="ctr" fontAlgn="ctr"/>
                      <a:r>
                        <a:rPr lang="cs-CZ" sz="1000" b="1" i="0" u="none" strike="noStrike">
                          <a:solidFill>
                            <a:srgbClr val="000000"/>
                          </a:solidFill>
                          <a:latin typeface="Arial" pitchFamily="34" charset="0"/>
                          <a:cs typeface="Arial" pitchFamily="34" charset="0"/>
                        </a:rPr>
                        <a:t>13.</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Aritma Praha</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28:23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22</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13"/>
                  </a:ext>
                </a:extLst>
              </a:tr>
              <a:tr h="189402">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Žatec</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26:35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21</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189402">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Lovosice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23:27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latin typeface="Arial" pitchFamily="34" charset="0"/>
                          <a:cs typeface="Arial" pitchFamily="34" charset="0"/>
                        </a:rPr>
                        <a:t>20</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15"/>
                  </a:ext>
                </a:extLst>
              </a:tr>
              <a:tr h="189402">
                <a:tc>
                  <a:txBody>
                    <a:bodyPr/>
                    <a:lstStyle/>
                    <a:p>
                      <a:pPr algn="ctr" fontAlgn="ctr"/>
                      <a:r>
                        <a:rPr lang="cs-CZ" sz="1000" b="1" i="0" u="none" strike="noStrike">
                          <a:solidFill>
                            <a:srgbClr val="000000"/>
                          </a:solidFill>
                          <a:latin typeface="Arial" pitchFamily="34" charset="0"/>
                          <a:cs typeface="Arial" pitchFamily="34" charset="0"/>
                        </a:rPr>
                        <a:t>16.</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Štětí</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22:29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r h="209921">
                <a:tc gridSpan="8">
                  <a:txBody>
                    <a:bodyPr/>
                    <a:lstStyle/>
                    <a:p>
                      <a:pPr algn="ctr" fontAlgn="ctr"/>
                      <a:r>
                        <a:rPr lang="cs-CZ" sz="900" b="1" i="0" u="none" strike="noStrike">
                          <a:solidFill>
                            <a:srgbClr val="153E96"/>
                          </a:solidFill>
                          <a:latin typeface="Arial"/>
                        </a:rPr>
                        <a:t>TABULKA VENKU</a:t>
                      </a:r>
                    </a:p>
                  </a:txBody>
                  <a:tcPr marL="5567" marR="5567" marT="5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89402">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Vyšehrad</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31:16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30</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18"/>
                  </a:ext>
                </a:extLst>
              </a:tr>
              <a:tr h="189402">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Louňovice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30:14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30</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9"/>
                  </a:ext>
                </a:extLst>
              </a:tr>
              <a:tr h="189402">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Lovosice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24:25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19</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20"/>
                  </a:ext>
                </a:extLst>
              </a:tr>
              <a:tr h="189402">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Motorlet Praha</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19:23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18</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1"/>
                  </a:ext>
                </a:extLst>
              </a:tr>
              <a:tr h="189402">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Neratovice</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18:27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18</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22"/>
                  </a:ext>
                </a:extLst>
              </a:tr>
              <a:tr h="189402">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Brozany</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19:18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17</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3"/>
                  </a:ext>
                </a:extLst>
              </a:tr>
              <a:tr h="189402">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Kladno</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28:38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24"/>
                  </a:ext>
                </a:extLst>
              </a:tr>
              <a:tr h="189402">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Žatec</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23:37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13</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5"/>
                  </a:ext>
                </a:extLst>
              </a:tr>
              <a:tr h="189402">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Úvaly</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15:26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26"/>
                  </a:ext>
                </a:extLst>
              </a:tr>
              <a:tr h="189402">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Nový Bor</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8</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17:27</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7"/>
                  </a:ext>
                </a:extLst>
              </a:tr>
              <a:tr h="189402">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Český Brod</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17:36</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28"/>
                  </a:ext>
                </a:extLst>
              </a:tr>
              <a:tr h="189402">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Štětí</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24:50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9"/>
                  </a:ext>
                </a:extLst>
              </a:tr>
              <a:tr h="189402">
                <a:tc>
                  <a:txBody>
                    <a:bodyPr/>
                    <a:lstStyle/>
                    <a:p>
                      <a:pPr algn="ctr" fontAlgn="ctr"/>
                      <a:r>
                        <a:rPr lang="cs-CZ" sz="1000" b="1" i="0" u="none" strike="noStrike">
                          <a:solidFill>
                            <a:srgbClr val="000000"/>
                          </a:solidFill>
                          <a:latin typeface="Arial" pitchFamily="34" charset="0"/>
                          <a:cs typeface="Arial" pitchFamily="34" charset="0"/>
                        </a:rPr>
                        <a:t>13.</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Aritma Praha</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18:30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10</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30"/>
                  </a:ext>
                </a:extLst>
              </a:tr>
              <a:tr h="189402">
                <a:tc>
                  <a:txBody>
                    <a:bodyPr/>
                    <a:lstStyle/>
                    <a:p>
                      <a:pPr algn="ctr" fontAlgn="ctr"/>
                      <a:r>
                        <a:rPr lang="cs-CZ" sz="1000" b="1" i="0" u="none" strike="noStrike">
                          <a:solidFill>
                            <a:srgbClr val="000000"/>
                          </a:solidFill>
                          <a:latin typeface="Arial" pitchFamily="34" charset="0"/>
                          <a:cs typeface="Arial" pitchFamily="34" charset="0"/>
                        </a:rPr>
                        <a:t>14.</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Souš</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19:30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1"/>
                  </a:ext>
                </a:extLst>
              </a:tr>
              <a:tr h="189402">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smtClean="0">
                          <a:solidFill>
                            <a:srgbClr val="000000"/>
                          </a:solidFill>
                          <a:latin typeface="Arial" pitchFamily="34" charset="0"/>
                          <a:cs typeface="Arial" pitchFamily="34" charset="0"/>
                        </a:rPr>
                        <a:t> AFK Chomutov</a:t>
                      </a:r>
                      <a:endParaRPr lang="cs-CZ" sz="1000" b="1" i="0" u="none" strike="noStrike" dirty="0">
                        <a:solidFill>
                          <a:srgbClr val="000000"/>
                        </a:solidFill>
                        <a:latin typeface="Arial" pitchFamily="34" charset="0"/>
                        <a:cs typeface="Arial" pitchFamily="34" charset="0"/>
                      </a:endParaRP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smtClean="0">
                          <a:solidFill>
                            <a:srgbClr val="000000"/>
                          </a:solidFill>
                          <a:latin typeface="Arial" pitchFamily="34" charset="0"/>
                          <a:cs typeface="Arial" pitchFamily="34" charset="0"/>
                        </a:rPr>
                        <a:t>14</a:t>
                      </a:r>
                      <a:endParaRPr lang="cs-CZ" sz="1000" b="1" i="0" u="none" strike="noStrike" dirty="0">
                        <a:solidFill>
                          <a:srgbClr val="000000"/>
                        </a:solidFill>
                        <a:latin typeface="Arial" pitchFamily="34" charset="0"/>
                        <a:cs typeface="Arial" pitchFamily="34" charset="0"/>
                      </a:endParaRP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3</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21:32</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latin typeface="Arial" pitchFamily="34" charset="0"/>
                          <a:cs typeface="Arial" pitchFamily="34" charset="0"/>
                        </a:rPr>
                        <a:t>9</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0032"/>
                  </a:ext>
                </a:extLst>
              </a:tr>
              <a:tr h="189402">
                <a:tc>
                  <a:txBody>
                    <a:bodyPr/>
                    <a:lstStyle/>
                    <a:p>
                      <a:pPr algn="ctr" fontAlgn="ctr"/>
                      <a:r>
                        <a:rPr lang="cs-CZ" sz="1000" b="1" i="0" u="none" strike="noStrike">
                          <a:solidFill>
                            <a:srgbClr val="000000"/>
                          </a:solidFill>
                          <a:latin typeface="Arial" pitchFamily="34" charset="0"/>
                          <a:cs typeface="Arial" pitchFamily="34" charset="0"/>
                        </a:rPr>
                        <a:t>16.</a:t>
                      </a:r>
                    </a:p>
                  </a:txBody>
                  <a:tcPr marL="5567" marR="5567" marT="5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Litol</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15</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0</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13:41</a:t>
                      </a:r>
                    </a:p>
                  </a:txBody>
                  <a:tcPr marL="5567" marR="5567" marT="5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4</a:t>
                      </a:r>
                    </a:p>
                  </a:txBody>
                  <a:tcPr marL="5567" marR="5567" marT="55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3"/>
                  </a:ext>
                </a:extLst>
              </a:tr>
            </a:tbl>
          </a:graphicData>
        </a:graphic>
      </p:graphicFrame>
      <p:sp>
        <p:nvSpPr>
          <p:cNvPr id="3" name="TextovéPole 2"/>
          <p:cNvSpPr txBox="1"/>
          <p:nvPr/>
        </p:nvSpPr>
        <p:spPr>
          <a:xfrm>
            <a:off x="174948" y="163116"/>
            <a:ext cx="4392488" cy="707886"/>
          </a:xfrm>
          <a:prstGeom prst="rect">
            <a:avLst/>
          </a:prstGeom>
          <a:blipFill dpi="0" rotWithShape="1">
            <a:blip r:embed="rId2" cstate="print">
              <a:alphaModFix amt="67000"/>
            </a:blip>
            <a:srcRect/>
            <a:stretch>
              <a:fillRect/>
            </a:stretch>
          </a:blipFill>
        </p:spPr>
        <p:txBody>
          <a:bodyPr wrap="square" rtlCol="0">
            <a:spAutoFit/>
          </a:bodyPr>
          <a:lstStyle/>
          <a:p>
            <a:pPr algn="ctr"/>
            <a:r>
              <a:rPr lang="cs-CZ" sz="2000" u="sng" dirty="0" smtClean="0">
                <a:solidFill>
                  <a:srgbClr val="006600"/>
                </a:solidFill>
                <a:latin typeface="Arial Black" pitchFamily="34" charset="0"/>
              </a:rPr>
              <a:t>Kdo všechno se objevil v sestavě SK </a:t>
            </a:r>
            <a:r>
              <a:rPr lang="cs-CZ" sz="2000" u="sng" dirty="0" err="1" smtClean="0">
                <a:solidFill>
                  <a:srgbClr val="006600"/>
                </a:solidFill>
                <a:latin typeface="Arial Black" pitchFamily="34" charset="0"/>
              </a:rPr>
              <a:t>Štětí</a:t>
            </a:r>
            <a:r>
              <a:rPr lang="cs-CZ" sz="2000" u="sng" dirty="0" smtClean="0">
                <a:solidFill>
                  <a:srgbClr val="006600"/>
                </a:solidFill>
                <a:latin typeface="Arial Black" pitchFamily="34" charset="0"/>
              </a:rPr>
              <a:t> A 2013-2014</a:t>
            </a:r>
            <a:endParaRPr lang="cs-CZ" sz="2000" dirty="0">
              <a:solidFill>
                <a:srgbClr val="006600"/>
              </a:solidFill>
              <a:latin typeface="Arial Black" pitchFamily="34" charset="0"/>
            </a:endParaRPr>
          </a:p>
        </p:txBody>
      </p:sp>
      <p:graphicFrame>
        <p:nvGraphicFramePr>
          <p:cNvPr id="4" name="Tabulka 3"/>
          <p:cNvGraphicFramePr>
            <a:graphicFrameLocks noGrp="1"/>
          </p:cNvGraphicFramePr>
          <p:nvPr/>
        </p:nvGraphicFramePr>
        <p:xfrm>
          <a:off x="174948" y="1171228"/>
          <a:ext cx="4320480" cy="5718770"/>
        </p:xfrm>
        <a:graphic>
          <a:graphicData uri="http://schemas.openxmlformats.org/drawingml/2006/table">
            <a:tbl>
              <a:tblPr/>
              <a:tblGrid>
                <a:gridCol w="2122994">
                  <a:extLst>
                    <a:ext uri="{9D8B030D-6E8A-4147-A177-3AD203B41FA5}">
                      <a16:colId xmlns:a16="http://schemas.microsoft.com/office/drawing/2014/main" val="20000"/>
                    </a:ext>
                  </a:extLst>
                </a:gridCol>
                <a:gridCol w="2197486">
                  <a:extLst>
                    <a:ext uri="{9D8B030D-6E8A-4147-A177-3AD203B41FA5}">
                      <a16:colId xmlns:a16="http://schemas.microsoft.com/office/drawing/2014/main" val="20001"/>
                    </a:ext>
                  </a:extLst>
                </a:gridCol>
              </a:tblGrid>
              <a:tr h="0">
                <a:tc>
                  <a:txBody>
                    <a:bodyPr/>
                    <a:lstStyle/>
                    <a:p>
                      <a:pPr algn="ctr" rtl="0" fontAlgn="ctr"/>
                      <a:r>
                        <a:rPr lang="cs-CZ" sz="1200" b="1" i="0" u="none" strike="noStrike" dirty="0" err="1">
                          <a:solidFill>
                            <a:srgbClr val="000000"/>
                          </a:solidFill>
                          <a:latin typeface="Arial"/>
                        </a:rPr>
                        <a:t>Belák</a:t>
                      </a:r>
                      <a:r>
                        <a:rPr lang="cs-CZ" sz="1200" b="1" i="0" u="none" strike="noStrike" dirty="0">
                          <a:solidFill>
                            <a:srgbClr val="000000"/>
                          </a:solidFill>
                          <a:latin typeface="Arial"/>
                        </a:rPr>
                        <a:t> Tomáš</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1990</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152400">
                <a:tc>
                  <a:txBody>
                    <a:bodyPr/>
                    <a:lstStyle/>
                    <a:p>
                      <a:pPr algn="ctr" rtl="0" fontAlgn="ctr"/>
                      <a:r>
                        <a:rPr lang="cs-CZ" sz="1200" b="1" i="0" u="none" strike="noStrike" dirty="0">
                          <a:solidFill>
                            <a:srgbClr val="000000"/>
                          </a:solidFill>
                          <a:latin typeface="Arial"/>
                        </a:rPr>
                        <a:t>Benda Jaroslav</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 1994 </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01"/>
                  </a:ext>
                </a:extLst>
              </a:tr>
              <a:tr h="152400">
                <a:tc>
                  <a:txBody>
                    <a:bodyPr/>
                    <a:lstStyle/>
                    <a:p>
                      <a:pPr algn="ctr" rtl="0" fontAlgn="ctr"/>
                      <a:r>
                        <a:rPr lang="cs-CZ" sz="1200" b="1" i="0" u="none" strike="noStrike" dirty="0">
                          <a:solidFill>
                            <a:srgbClr val="000000"/>
                          </a:solidFill>
                          <a:latin typeface="Arial"/>
                        </a:rPr>
                        <a:t>Brabenec Jiří</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1984</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52390">
                <a:tc>
                  <a:txBody>
                    <a:bodyPr/>
                    <a:lstStyle/>
                    <a:p>
                      <a:pPr algn="ctr" rtl="0" fontAlgn="ctr"/>
                      <a:r>
                        <a:rPr lang="cs-CZ" sz="1200" b="1" i="0" u="none" strike="noStrike" dirty="0">
                          <a:solidFill>
                            <a:srgbClr val="000000"/>
                          </a:solidFill>
                          <a:latin typeface="Arial"/>
                        </a:rPr>
                        <a:t>Cibulka Radek</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1991</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107176">
                <a:tc>
                  <a:txBody>
                    <a:bodyPr/>
                    <a:lstStyle/>
                    <a:p>
                      <a:pPr algn="ctr" rtl="0" fontAlgn="ctr"/>
                      <a:r>
                        <a:rPr lang="cs-CZ" sz="1200" b="1" i="0" u="none" strike="noStrike" dirty="0">
                          <a:solidFill>
                            <a:srgbClr val="000000"/>
                          </a:solidFill>
                          <a:latin typeface="Arial"/>
                        </a:rPr>
                        <a:t>Doležal </a:t>
                      </a:r>
                      <a:r>
                        <a:rPr lang="cs-CZ" sz="1200" b="1" i="0" u="none" strike="noStrike" dirty="0" err="1">
                          <a:solidFill>
                            <a:srgbClr val="000000"/>
                          </a:solidFill>
                          <a:latin typeface="Arial"/>
                        </a:rPr>
                        <a:t>Darek</a:t>
                      </a:r>
                      <a:r>
                        <a:rPr lang="cs-CZ" sz="1200" b="1" i="0" u="none" strike="noStrike" dirty="0">
                          <a:solidFill>
                            <a:srgbClr val="000000"/>
                          </a:solidFill>
                          <a:latin typeface="Arial"/>
                        </a:rPr>
                        <a:t> </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Arial"/>
                        </a:rPr>
                        <a:t>1994</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52400">
                <a:tc>
                  <a:txBody>
                    <a:bodyPr/>
                    <a:lstStyle/>
                    <a:p>
                      <a:pPr algn="ctr" rtl="0" fontAlgn="ctr"/>
                      <a:r>
                        <a:rPr lang="cs-CZ" sz="1200" b="1" i="0" u="none" strike="noStrike" dirty="0" err="1">
                          <a:solidFill>
                            <a:srgbClr val="000000"/>
                          </a:solidFill>
                          <a:latin typeface="Arial"/>
                        </a:rPr>
                        <a:t>Duník</a:t>
                      </a:r>
                      <a:r>
                        <a:rPr lang="cs-CZ" sz="1200" b="1" i="0" u="none" strike="noStrike" dirty="0">
                          <a:solidFill>
                            <a:srgbClr val="000000"/>
                          </a:solidFill>
                          <a:latin typeface="Arial"/>
                        </a:rPr>
                        <a:t> Tomáš</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1981</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152400">
                <a:tc>
                  <a:txBody>
                    <a:bodyPr/>
                    <a:lstStyle/>
                    <a:p>
                      <a:pPr algn="ctr" rtl="0" fontAlgn="ctr"/>
                      <a:r>
                        <a:rPr lang="cs-CZ" sz="1200" b="1" i="0" u="none" strike="noStrike" dirty="0" err="1">
                          <a:solidFill>
                            <a:srgbClr val="000000"/>
                          </a:solidFill>
                          <a:latin typeface="Arial"/>
                        </a:rPr>
                        <a:t>Gabčo</a:t>
                      </a:r>
                      <a:r>
                        <a:rPr lang="cs-CZ" sz="1200" b="1" i="0" u="none" strike="noStrike" dirty="0">
                          <a:solidFill>
                            <a:srgbClr val="000000"/>
                          </a:solidFill>
                          <a:latin typeface="Arial"/>
                        </a:rPr>
                        <a:t> Josef</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1993</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52400">
                <a:tc>
                  <a:txBody>
                    <a:bodyPr/>
                    <a:lstStyle/>
                    <a:p>
                      <a:pPr algn="ctr" rtl="0" fontAlgn="ctr"/>
                      <a:r>
                        <a:rPr lang="cs-CZ" sz="1200" b="1" i="0" u="none" strike="noStrike">
                          <a:solidFill>
                            <a:srgbClr val="000000"/>
                          </a:solidFill>
                          <a:latin typeface="Arial"/>
                        </a:rPr>
                        <a:t>Hyka Petr</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1982 </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07"/>
                  </a:ext>
                </a:extLst>
              </a:tr>
              <a:tr h="152400">
                <a:tc>
                  <a:txBody>
                    <a:bodyPr/>
                    <a:lstStyle/>
                    <a:p>
                      <a:pPr algn="ctr" rtl="0" fontAlgn="ctr"/>
                      <a:r>
                        <a:rPr lang="cs-CZ" sz="1200" b="1" i="0" u="none" strike="noStrike">
                          <a:solidFill>
                            <a:srgbClr val="000000"/>
                          </a:solidFill>
                          <a:latin typeface="Arial"/>
                        </a:rPr>
                        <a:t>Kala Vít</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1986</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52400">
                <a:tc>
                  <a:txBody>
                    <a:bodyPr/>
                    <a:lstStyle/>
                    <a:p>
                      <a:pPr algn="ctr" rtl="0" fontAlgn="ctr"/>
                      <a:r>
                        <a:rPr lang="cs-CZ" sz="1200" b="1" i="0" u="none" strike="noStrike">
                          <a:solidFill>
                            <a:srgbClr val="000000"/>
                          </a:solidFill>
                          <a:latin typeface="Arial"/>
                        </a:rPr>
                        <a:t>Kucler Vladimír</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1988</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09"/>
                  </a:ext>
                </a:extLst>
              </a:tr>
              <a:tr h="152400">
                <a:tc>
                  <a:txBody>
                    <a:bodyPr/>
                    <a:lstStyle/>
                    <a:p>
                      <a:pPr algn="ctr" rtl="0" fontAlgn="ctr"/>
                      <a:r>
                        <a:rPr lang="cs-CZ" sz="1200" b="1" i="0" u="none" strike="noStrike">
                          <a:solidFill>
                            <a:srgbClr val="000000"/>
                          </a:solidFill>
                          <a:latin typeface="Arial"/>
                        </a:rPr>
                        <a:t>Malák Marek</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1993</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52400">
                <a:tc>
                  <a:txBody>
                    <a:bodyPr/>
                    <a:lstStyle/>
                    <a:p>
                      <a:pPr algn="ctr" rtl="0" fontAlgn="ctr"/>
                      <a:r>
                        <a:rPr lang="cs-CZ" sz="1200" b="1" i="0" u="none" strike="noStrike">
                          <a:solidFill>
                            <a:srgbClr val="000000"/>
                          </a:solidFill>
                          <a:latin typeface="Arial"/>
                        </a:rPr>
                        <a:t>Malý Michal</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1989</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11"/>
                  </a:ext>
                </a:extLst>
              </a:tr>
              <a:tr h="152400">
                <a:tc>
                  <a:txBody>
                    <a:bodyPr/>
                    <a:lstStyle/>
                    <a:p>
                      <a:pPr algn="ctr" rtl="0" fontAlgn="ctr"/>
                      <a:r>
                        <a:rPr lang="cs-CZ" sz="1200" b="1" i="0" u="none" strike="noStrike">
                          <a:solidFill>
                            <a:srgbClr val="000000"/>
                          </a:solidFill>
                          <a:latin typeface="Arial"/>
                        </a:rPr>
                        <a:t>Mencl David</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1987</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52400">
                <a:tc>
                  <a:txBody>
                    <a:bodyPr/>
                    <a:lstStyle/>
                    <a:p>
                      <a:pPr algn="ctr" rtl="0" fontAlgn="ctr"/>
                      <a:r>
                        <a:rPr lang="cs-CZ" sz="1200" b="1" i="0" u="none" strike="noStrike">
                          <a:solidFill>
                            <a:srgbClr val="000000"/>
                          </a:solidFill>
                          <a:latin typeface="Arial"/>
                        </a:rPr>
                        <a:t>Michovský Václav</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1992</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13"/>
                  </a:ext>
                </a:extLst>
              </a:tr>
              <a:tr h="231100">
                <a:tc>
                  <a:txBody>
                    <a:bodyPr/>
                    <a:lstStyle/>
                    <a:p>
                      <a:pPr algn="ctr" rtl="0" fontAlgn="ctr"/>
                      <a:r>
                        <a:rPr lang="cs-CZ" sz="1200" b="1" i="0" u="none" strike="noStrike">
                          <a:solidFill>
                            <a:srgbClr val="000000"/>
                          </a:solidFill>
                          <a:latin typeface="Arial"/>
                        </a:rPr>
                        <a:t>Peterka Jakub</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1993</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52400">
                <a:tc>
                  <a:txBody>
                    <a:bodyPr/>
                    <a:lstStyle/>
                    <a:p>
                      <a:pPr algn="ctr" rtl="0" fontAlgn="ctr"/>
                      <a:r>
                        <a:rPr lang="cs-CZ" sz="1200" b="1" i="0" u="none" strike="noStrike">
                          <a:solidFill>
                            <a:srgbClr val="000000"/>
                          </a:solidFill>
                          <a:latin typeface="Arial"/>
                        </a:rPr>
                        <a:t>Pícha Jakub</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 1991 </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15"/>
                  </a:ext>
                </a:extLst>
              </a:tr>
              <a:tr h="152400">
                <a:tc>
                  <a:txBody>
                    <a:bodyPr/>
                    <a:lstStyle/>
                    <a:p>
                      <a:pPr algn="ctr" rtl="0" fontAlgn="ctr"/>
                      <a:r>
                        <a:rPr lang="cs-CZ" sz="1200" b="1" i="0" u="none" strike="noStrike">
                          <a:solidFill>
                            <a:srgbClr val="000000"/>
                          </a:solidFill>
                          <a:latin typeface="Arial"/>
                        </a:rPr>
                        <a:t>Pilař Jan</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1992</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152400">
                <a:tc>
                  <a:txBody>
                    <a:bodyPr/>
                    <a:lstStyle/>
                    <a:p>
                      <a:pPr algn="ctr" rtl="0" fontAlgn="ctr"/>
                      <a:r>
                        <a:rPr lang="cs-CZ" sz="1200" b="1" i="0" u="none" strike="noStrike">
                          <a:solidFill>
                            <a:srgbClr val="000000"/>
                          </a:solidFill>
                          <a:latin typeface="Arial"/>
                        </a:rPr>
                        <a:t>Poráč Vladimír</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1988</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17"/>
                  </a:ext>
                </a:extLst>
              </a:tr>
              <a:tr h="152400">
                <a:tc>
                  <a:txBody>
                    <a:bodyPr/>
                    <a:lstStyle/>
                    <a:p>
                      <a:pPr algn="ctr" rtl="0" fontAlgn="ctr"/>
                      <a:r>
                        <a:rPr lang="cs-CZ" sz="1200" b="1" i="0" u="none" strike="noStrike">
                          <a:solidFill>
                            <a:srgbClr val="000000"/>
                          </a:solidFill>
                          <a:latin typeface="Arial"/>
                        </a:rPr>
                        <a:t>Ransdorf Jiří</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1986</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18"/>
                  </a:ext>
                </a:extLst>
              </a:tr>
              <a:tr h="152400">
                <a:tc>
                  <a:txBody>
                    <a:bodyPr/>
                    <a:lstStyle/>
                    <a:p>
                      <a:pPr algn="ctr" rtl="0" fontAlgn="ctr"/>
                      <a:r>
                        <a:rPr lang="cs-CZ" sz="1200" b="1" i="0" u="none" strike="noStrike">
                          <a:solidFill>
                            <a:srgbClr val="000000"/>
                          </a:solidFill>
                          <a:latin typeface="Arial"/>
                        </a:rPr>
                        <a:t>Rejman Martin</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1992</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19"/>
                  </a:ext>
                </a:extLst>
              </a:tr>
              <a:tr h="152400">
                <a:tc>
                  <a:txBody>
                    <a:bodyPr/>
                    <a:lstStyle/>
                    <a:p>
                      <a:pPr algn="ctr" rtl="0" fontAlgn="ctr"/>
                      <a:r>
                        <a:rPr lang="cs-CZ" sz="1200" b="1" i="0" u="none" strike="noStrike">
                          <a:solidFill>
                            <a:srgbClr val="000000"/>
                          </a:solidFill>
                          <a:latin typeface="Arial"/>
                        </a:rPr>
                        <a:t>Slanička Rudolf</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1993</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20"/>
                  </a:ext>
                </a:extLst>
              </a:tr>
              <a:tr h="152400">
                <a:tc>
                  <a:txBody>
                    <a:bodyPr/>
                    <a:lstStyle/>
                    <a:p>
                      <a:pPr algn="ctr" rtl="0" fontAlgn="ctr"/>
                      <a:r>
                        <a:rPr lang="cs-CZ" sz="1200" b="1" i="0" u="none" strike="noStrike">
                          <a:solidFill>
                            <a:srgbClr val="000000"/>
                          </a:solidFill>
                          <a:latin typeface="Arial"/>
                        </a:rPr>
                        <a:t>Stehlík  David</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1994</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21"/>
                  </a:ext>
                </a:extLst>
              </a:tr>
              <a:tr h="152400">
                <a:tc>
                  <a:txBody>
                    <a:bodyPr/>
                    <a:lstStyle/>
                    <a:p>
                      <a:pPr algn="ctr" rtl="0" fontAlgn="ctr"/>
                      <a:r>
                        <a:rPr lang="cs-CZ" sz="1200" b="1" i="0" u="none" strike="noStrike">
                          <a:solidFill>
                            <a:srgbClr val="000000"/>
                          </a:solidFill>
                          <a:latin typeface="Arial"/>
                        </a:rPr>
                        <a:t>Stejskal Lukáš</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1980</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22"/>
                  </a:ext>
                </a:extLst>
              </a:tr>
              <a:tr h="152400">
                <a:tc>
                  <a:txBody>
                    <a:bodyPr/>
                    <a:lstStyle/>
                    <a:p>
                      <a:pPr algn="ctr" rtl="0" fontAlgn="ctr"/>
                      <a:r>
                        <a:rPr lang="cs-CZ" sz="1200" b="1" i="0" u="none" strike="noStrike">
                          <a:solidFill>
                            <a:srgbClr val="000000"/>
                          </a:solidFill>
                          <a:latin typeface="Arial"/>
                        </a:rPr>
                        <a:t>Svoboda Jiří</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a:solidFill>
                            <a:srgbClr val="000000"/>
                          </a:solidFill>
                          <a:latin typeface="Arial"/>
                        </a:rPr>
                        <a:t> 1994 </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23"/>
                  </a:ext>
                </a:extLst>
              </a:tr>
              <a:tr h="152400">
                <a:tc>
                  <a:txBody>
                    <a:bodyPr/>
                    <a:lstStyle/>
                    <a:p>
                      <a:pPr algn="ctr" rtl="0" fontAlgn="ctr"/>
                      <a:r>
                        <a:rPr lang="cs-CZ" sz="1200" b="1" i="0" u="none" strike="noStrike">
                          <a:solidFill>
                            <a:srgbClr val="000000"/>
                          </a:solidFill>
                          <a:latin typeface="Arial"/>
                        </a:rPr>
                        <a:t>Šimral Jiří</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1990</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24"/>
                  </a:ext>
                </a:extLst>
              </a:tr>
              <a:tr h="152400">
                <a:tc>
                  <a:txBody>
                    <a:bodyPr/>
                    <a:lstStyle/>
                    <a:p>
                      <a:pPr algn="ctr" rtl="0" fontAlgn="ctr"/>
                      <a:r>
                        <a:rPr lang="cs-CZ" sz="1200" b="1" i="0" u="none" strike="noStrike">
                          <a:solidFill>
                            <a:srgbClr val="000000"/>
                          </a:solidFill>
                          <a:latin typeface="Arial"/>
                        </a:rPr>
                        <a:t>Šmidrkal Michal </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1989</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25"/>
                  </a:ext>
                </a:extLst>
              </a:tr>
              <a:tr h="152400">
                <a:tc>
                  <a:txBody>
                    <a:bodyPr/>
                    <a:lstStyle/>
                    <a:p>
                      <a:pPr algn="ctr" rtl="0" fontAlgn="ctr"/>
                      <a:r>
                        <a:rPr lang="cs-CZ" sz="1200" b="1" i="0" u="none" strike="noStrike">
                          <a:solidFill>
                            <a:srgbClr val="000000"/>
                          </a:solidFill>
                          <a:latin typeface="Arial"/>
                        </a:rPr>
                        <a:t>Tichý Slavoj</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1992</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26"/>
                  </a:ext>
                </a:extLst>
              </a:tr>
              <a:tr h="152400">
                <a:tc>
                  <a:txBody>
                    <a:bodyPr/>
                    <a:lstStyle/>
                    <a:p>
                      <a:pPr algn="ctr" rtl="0" fontAlgn="ctr"/>
                      <a:r>
                        <a:rPr lang="cs-CZ" sz="1200" b="1" i="0" u="none" strike="noStrike">
                          <a:solidFill>
                            <a:srgbClr val="000000"/>
                          </a:solidFill>
                          <a:latin typeface="Arial"/>
                        </a:rPr>
                        <a:t>Toman Radek</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1986</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27"/>
                  </a:ext>
                </a:extLst>
              </a:tr>
              <a:tr h="152400">
                <a:tc>
                  <a:txBody>
                    <a:bodyPr/>
                    <a:lstStyle/>
                    <a:p>
                      <a:pPr algn="ctr" rtl="0" fontAlgn="ctr"/>
                      <a:r>
                        <a:rPr lang="cs-CZ" sz="1200" b="1" i="0" u="none" strike="noStrike">
                          <a:solidFill>
                            <a:srgbClr val="000000"/>
                          </a:solidFill>
                          <a:latin typeface="Arial"/>
                        </a:rPr>
                        <a:t>Tůma Petr</a:t>
                      </a:r>
                    </a:p>
                  </a:txBody>
                  <a:tcPr marL="6350" marR="6350" marT="635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Arial"/>
                        </a:rPr>
                        <a:t>1977</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10028"/>
                  </a:ext>
                </a:extLst>
              </a:tr>
              <a:tr h="152400">
                <a:tc>
                  <a:txBody>
                    <a:bodyPr/>
                    <a:lstStyle/>
                    <a:p>
                      <a:pPr algn="ctr" rtl="0" fontAlgn="ctr"/>
                      <a:r>
                        <a:rPr lang="cs-CZ" sz="1200" b="1" i="0" u="none" strike="noStrike">
                          <a:solidFill>
                            <a:srgbClr val="000000"/>
                          </a:solidFill>
                          <a:latin typeface="Arial"/>
                        </a:rPr>
                        <a:t>Vaněk Pavel</a:t>
                      </a:r>
                    </a:p>
                  </a:txBody>
                  <a:tcPr marL="6350" marR="6350" marT="6350" marB="0" anchor="ctr">
                    <a:lnL>
                      <a:noFill/>
                    </a:lnL>
                    <a:lnR>
                      <a:noFill/>
                    </a:lnR>
                    <a:lnT>
                      <a:noFill/>
                    </a:lnT>
                    <a:lnB>
                      <a:noFill/>
                    </a:lnB>
                    <a:solidFill>
                      <a:srgbClr val="99FF99"/>
                    </a:solidFill>
                  </a:tcPr>
                </a:tc>
                <a:tc>
                  <a:txBody>
                    <a:bodyPr/>
                    <a:lstStyle/>
                    <a:p>
                      <a:pPr algn="ctr" rtl="0" fontAlgn="ctr"/>
                      <a:r>
                        <a:rPr lang="cs-CZ" sz="1200" b="1" i="0" u="none" strike="noStrike" dirty="0">
                          <a:solidFill>
                            <a:srgbClr val="000000"/>
                          </a:solidFill>
                          <a:latin typeface="Arial"/>
                        </a:rPr>
                        <a:t>1993</a:t>
                      </a:r>
                    </a:p>
                  </a:txBody>
                  <a:tcPr marL="6350" marR="6350" marT="6350" marB="0" anchor="ctr">
                    <a:lnL>
                      <a:noFill/>
                    </a:lnL>
                    <a:lnR>
                      <a:noFill/>
                    </a:lnR>
                    <a:lnT>
                      <a:noFill/>
                    </a:lnT>
                    <a:lnB>
                      <a:noFill/>
                    </a:lnB>
                    <a:solidFill>
                      <a:srgbClr val="99FF99"/>
                    </a:solidFill>
                  </a:tcPr>
                </a:tc>
                <a:extLst>
                  <a:ext uri="{0D108BD9-81ED-4DB2-BD59-A6C34878D82A}">
                    <a16:rowId xmlns:a16="http://schemas.microsoft.com/office/drawing/2014/main" val="1002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75548" y="163116"/>
            <a:ext cx="4536504" cy="6912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solidFill>
                    <a:schemeClr val="accent6">
                      <a:lumMod val="50000"/>
                    </a:schemeClr>
                  </a:solidFill>
                  <a:prstDash val="solid"/>
                </a:ln>
                <a:solidFill>
                  <a:srgbClr val="669900"/>
                </a:solidFill>
                <a:effectLst>
                  <a:outerShdw blurRad="38100" dist="38100" dir="2700000" algn="tl">
                    <a:srgbClr val="FFFF66">
                      <a:alpha val="43000"/>
                    </a:srgbClr>
                  </a:outerShdw>
                </a:effectLst>
                <a:latin typeface="Centaur" pitchFamily="18" charset="0"/>
                <a:cs typeface="Arial" pitchFamily="34" charset="0"/>
              </a:rPr>
              <a:t>Vážení sportovní přátelé</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fotbalový ročník 2013-2014 je pomalu za námi.  Nekonečné množství zápasů a turnajů na různých úrovních v rozličných věkových kategoriích zaměstnávalo přes stovku fotbalistů, trenérů, vedoucích  a v neposlední řadě  i funkcionářů fotbalového oddílu SK </a:t>
            </a:r>
            <a:r>
              <a:rPr lang="cs-CZ" sz="1100" i="1" dirty="0" err="1" smtClean="0">
                <a:solidFill>
                  <a:srgbClr val="D60093"/>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Co přinesl?  Zklamání v podobě sestupu A mužstva  z divizní soutěže, kde  jsme  se ohřáli pouze  rok. Těžké sousto, na které jsme  nebyli dost dobře připraveni.  Na podzim jsme ztráceli  body v závěru a na jaře už jsme se až na pár výjimek nechytili vůbec. B mužstvo  ještě nevíme zda potřetí v jedné řadě vyhraje soutěž ,  ale je už hodně blízko. Dnes stačí v Polepech  získat bod.  Jedno mužstvo dospělých sestupuje, druhé  možná postupuje. Těžké rozhodování se zařazením do příštího soutěžního ročníku.  Postup je lákavý ,ale vyžaduje je to i silný kádr, který by byl konkurenceschopný a nespoléhal pouze na posily z A mužstva. Dorostenci  skončili v I.A třídě na 6. místě a podle výkonů to bylo maximum, na co mužstvo mělo.  Kádr hodně úzký a nebýt střídavých startů, tak by jsme horko těžko hráli v jedenácti. Starší žáci v Ústeckém přeboru končí soutěž dnes s 2. týmem tabulky </a:t>
            </a:r>
            <a:r>
              <a:rPr lang="cs-CZ" sz="1100" i="1" dirty="0" err="1" smtClean="0">
                <a:solidFill>
                  <a:srgbClr val="D60093"/>
                </a:solidFill>
                <a:effectLst>
                  <a:outerShdw blurRad="38100" dist="38100" dir="2700000" algn="tl">
                    <a:srgbClr val="000000">
                      <a:alpha val="43137"/>
                    </a:srgbClr>
                  </a:outerShdw>
                </a:effectLst>
                <a:latin typeface="Arial" pitchFamily="34" charset="0"/>
                <a:cs typeface="Arial" pitchFamily="34" charset="0"/>
              </a:rPr>
              <a:t>Neštěmicemi</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na domácím hřišti. Skončí 2. nebo 3. od konce a to jsou sestupová místa. Rádi by jsme tuto soutěž hráli i v příštím roce a tak uvidíme . Třeba to jiná mužstva nebudou chtít hrát a naskytne se nám šance tuto soutěž hrát znova. Mladší žáci hráli také v Ústeckém přeboru a moc slávy nezískali. Končí na posledním místě. Ústecký přebor je u mladších žáků nesestupový , protože kopíruje soutěž starších žáků. Mladší žáci  B hráli okresní přebor a podzim byl mnohem lepší než jaro. Celkově to vyneslo 3. místo od konce.  A už tu máme ty nejmenší. Starší přípravka  měla 2 mužstva  a hrála ve sdruženém týmu s Roudnicí </a:t>
            </a:r>
            <a:r>
              <a:rPr lang="cs-CZ" sz="1100" i="1" dirty="0" err="1" smtClean="0">
                <a:solidFill>
                  <a:srgbClr val="D60093"/>
                </a:solidFill>
                <a:effectLst>
                  <a:outerShdw blurRad="38100" dist="38100" dir="2700000" algn="tl">
                    <a:srgbClr val="000000">
                      <a:alpha val="43137"/>
                    </a:srgbClr>
                  </a:outerShdw>
                </a:effectLst>
                <a:latin typeface="Arial" pitchFamily="34" charset="0"/>
                <a:cs typeface="Arial" pitchFamily="34" charset="0"/>
              </a:rPr>
              <a:t>n.L.</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Ústecký přebor. Docela úspěšně skončila ve středu tabulky.  2  mužstva mladších přípravek byla hodně vidět v okresním přeboru.  Áčko skončilo na 2. místě a Béčko na 9. </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Rok to špatný nebyl, i když jsme  si kladli trochu vyšší </a:t>
            </a:r>
            <a:r>
              <a:rPr lang="cs-CZ" sz="1100" i="1" dirty="0" err="1" smtClean="0">
                <a:solidFill>
                  <a:srgbClr val="D60093"/>
                </a:solidFill>
                <a:effectLst>
                  <a:outerShdw blurRad="38100" dist="38100" dir="2700000" algn="tl">
                    <a:srgbClr val="000000">
                      <a:alpha val="43137"/>
                    </a:srgbClr>
                  </a:outerShdw>
                </a:effectLst>
                <a:latin typeface="Arial" pitchFamily="34" charset="0"/>
                <a:cs typeface="Arial" pitchFamily="34" charset="0"/>
              </a:rPr>
              <a:t>cíloe</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Tak to má ale být.  8 mužstev mládeže to je skvělé a dává to naději, že se ve </a:t>
            </a:r>
            <a:r>
              <a:rPr lang="cs-CZ" sz="1100" i="1" dirty="0" err="1" smtClean="0">
                <a:solidFill>
                  <a:srgbClr val="D60093"/>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bude hrát dobrý fotbal i v příštích letech. Poděkování zaslouží všichni trenéři bez jejichž</a:t>
            </a:r>
          </a:p>
        </p:txBody>
      </p:sp>
      <p:graphicFrame>
        <p:nvGraphicFramePr>
          <p:cNvPr id="14" name="Tabulka 13"/>
          <p:cNvGraphicFramePr>
            <a:graphicFrameLocks noGrp="1"/>
          </p:cNvGraphicFramePr>
          <p:nvPr/>
        </p:nvGraphicFramePr>
        <p:xfrm>
          <a:off x="246956" y="2539380"/>
          <a:ext cx="4536504" cy="4514642"/>
        </p:xfrm>
        <a:graphic>
          <a:graphicData uri="http://schemas.openxmlformats.org/drawingml/2006/table">
            <a:tbl>
              <a:tblPr/>
              <a:tblGrid>
                <a:gridCol w="700473">
                  <a:extLst>
                    <a:ext uri="{9D8B030D-6E8A-4147-A177-3AD203B41FA5}">
                      <a16:colId xmlns:a16="http://schemas.microsoft.com/office/drawing/2014/main" val="20000"/>
                    </a:ext>
                  </a:extLst>
                </a:gridCol>
                <a:gridCol w="1275102">
                  <a:extLst>
                    <a:ext uri="{9D8B030D-6E8A-4147-A177-3AD203B41FA5}">
                      <a16:colId xmlns:a16="http://schemas.microsoft.com/office/drawing/2014/main" val="20001"/>
                    </a:ext>
                  </a:extLst>
                </a:gridCol>
                <a:gridCol w="1062960">
                  <a:extLst>
                    <a:ext uri="{9D8B030D-6E8A-4147-A177-3AD203B41FA5}">
                      <a16:colId xmlns:a16="http://schemas.microsoft.com/office/drawing/2014/main" val="20002"/>
                    </a:ext>
                  </a:extLst>
                </a:gridCol>
                <a:gridCol w="1497969">
                  <a:extLst>
                    <a:ext uri="{9D8B030D-6E8A-4147-A177-3AD203B41FA5}">
                      <a16:colId xmlns:a16="http://schemas.microsoft.com/office/drawing/2014/main" val="20003"/>
                    </a:ext>
                  </a:extLst>
                </a:gridCol>
              </a:tblGrid>
              <a:tr h="423483">
                <a:tc gridSpan="4">
                  <a:txBody>
                    <a:bodyPr/>
                    <a:lstStyle/>
                    <a:p>
                      <a:pPr algn="ctr" rtl="0" fontAlgn="ctr"/>
                      <a:r>
                        <a:rPr lang="cs-CZ" sz="1600" b="1" i="0" u="none" strike="noStrike" dirty="0">
                          <a:solidFill>
                            <a:srgbClr val="000000"/>
                          </a:solidFill>
                          <a:latin typeface="Calibri"/>
                        </a:rPr>
                        <a:t>Plánované začátky soutěží  2014-2015 bez záruky</a:t>
                      </a:r>
                    </a:p>
                  </a:txBody>
                  <a:tcPr marL="6974" marR="6974" marT="6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1219">
                <a:tc>
                  <a:txBody>
                    <a:bodyPr/>
                    <a:lstStyle/>
                    <a:p>
                      <a:pPr algn="ctr" rtl="0" fontAlgn="ctr"/>
                      <a:r>
                        <a:rPr lang="cs-CZ" sz="1100" b="1" i="0" u="none" strike="noStrike" dirty="0">
                          <a:solidFill>
                            <a:srgbClr val="000000"/>
                          </a:solidFill>
                          <a:latin typeface="Calibri"/>
                        </a:rPr>
                        <a:t>A mužstvo </a:t>
                      </a:r>
                      <a:r>
                        <a:rPr lang="cs-CZ" sz="1100" b="1" i="0" u="none" strike="noStrike" dirty="0" smtClean="0">
                          <a:solidFill>
                            <a:srgbClr val="000000"/>
                          </a:solidFill>
                          <a:latin typeface="Calibri"/>
                        </a:rPr>
                        <a:t> </a:t>
                      </a:r>
                      <a:endParaRPr lang="cs-CZ" sz="1100" b="1" i="0" u="none" strike="noStrike" dirty="0">
                        <a:solidFill>
                          <a:srgbClr val="000000"/>
                        </a:solidFill>
                        <a:latin typeface="Calibri"/>
                      </a:endParaRP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Ústecký přebor</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23.8.2014</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Calibri"/>
                        </a:rPr>
                        <a:t> </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03730">
                <a:tc>
                  <a:txBody>
                    <a:bodyPr/>
                    <a:lstStyle/>
                    <a:p>
                      <a:pPr algn="ctr" rtl="0" fontAlgn="ctr"/>
                      <a:r>
                        <a:rPr lang="cs-CZ" sz="1100" b="1" i="0" u="none" strike="noStrike" dirty="0">
                          <a:solidFill>
                            <a:srgbClr val="000000"/>
                          </a:solidFill>
                          <a:latin typeface="Calibri"/>
                        </a:rPr>
                        <a:t>B mužstvo </a:t>
                      </a:r>
                      <a:r>
                        <a:rPr lang="cs-CZ" sz="1100" b="1" i="0" u="none" strike="noStrike" dirty="0" smtClean="0">
                          <a:solidFill>
                            <a:srgbClr val="000000"/>
                          </a:solidFill>
                          <a:latin typeface="Calibri"/>
                        </a:rPr>
                        <a:t> </a:t>
                      </a:r>
                      <a:endParaRPr lang="cs-CZ" sz="1100" b="1" i="0" u="none" strike="noStrike" dirty="0">
                        <a:solidFill>
                          <a:srgbClr val="000000"/>
                        </a:solidFill>
                        <a:latin typeface="Calibri"/>
                      </a:endParaRP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24.8.2014</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Calibri"/>
                        </a:rPr>
                        <a:t> </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403730">
                <a:tc>
                  <a:txBody>
                    <a:bodyPr/>
                    <a:lstStyle/>
                    <a:p>
                      <a:pPr algn="ctr" rtl="0" fontAlgn="ctr"/>
                      <a:r>
                        <a:rPr lang="cs-CZ" sz="1100" b="1" i="0" u="none" strike="noStrike" dirty="0">
                          <a:solidFill>
                            <a:srgbClr val="000000"/>
                          </a:solidFill>
                          <a:latin typeface="Calibri"/>
                        </a:rPr>
                        <a:t>Dorost</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I.A třída</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 23.8.2014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Podhorský, Švejdar, Pengl</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03730">
                <a:tc>
                  <a:txBody>
                    <a:bodyPr/>
                    <a:lstStyle/>
                    <a:p>
                      <a:pPr algn="ctr" rtl="0" fontAlgn="ctr"/>
                      <a:r>
                        <a:rPr lang="cs-CZ" sz="1100" b="1" i="0" u="none" strike="noStrike" dirty="0">
                          <a:solidFill>
                            <a:srgbClr val="000000"/>
                          </a:solidFill>
                          <a:latin typeface="Calibri"/>
                        </a:rPr>
                        <a:t>Starší žáci</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Ústecký přebor, I.A třída</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 24.8.2014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Z.Németh, R.Hrdlička</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403730">
                <a:tc>
                  <a:txBody>
                    <a:bodyPr/>
                    <a:lstStyle/>
                    <a:p>
                      <a:pPr algn="ctr" rtl="0" fontAlgn="ctr"/>
                      <a:r>
                        <a:rPr lang="cs-CZ" sz="1100" b="1" i="0" u="none" strike="noStrike" dirty="0">
                          <a:solidFill>
                            <a:srgbClr val="000000"/>
                          </a:solidFill>
                          <a:latin typeface="Calibri"/>
                        </a:rPr>
                        <a:t>Mladší žáci A</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Ústecký přebor, okresní přebor</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24.8.2014,  ?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J.Špaček, P.Hoznédl</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03730">
                <a:tc>
                  <a:txBody>
                    <a:bodyPr/>
                    <a:lstStyle/>
                    <a:p>
                      <a:pPr algn="ctr" rtl="0" fontAlgn="ctr"/>
                      <a:r>
                        <a:rPr lang="cs-CZ" sz="1100" b="1" i="0" u="none" strike="noStrike" dirty="0">
                          <a:solidFill>
                            <a:srgbClr val="000000"/>
                          </a:solidFill>
                          <a:latin typeface="Calibri"/>
                        </a:rPr>
                        <a:t>Mladší žáci B</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Okresní přebor</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 ?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Calibri"/>
                        </a:rPr>
                        <a:t>M.Daniluk, T.Gernat, D.Jerman</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516915">
                <a:tc>
                  <a:txBody>
                    <a:bodyPr/>
                    <a:lstStyle/>
                    <a:p>
                      <a:pPr algn="ctr" rtl="0" fontAlgn="ctr"/>
                      <a:r>
                        <a:rPr lang="cs-CZ" sz="1100" b="1" i="0" u="none" strike="noStrike" dirty="0">
                          <a:solidFill>
                            <a:srgbClr val="000000"/>
                          </a:solidFill>
                          <a:latin typeface="Calibri"/>
                        </a:rPr>
                        <a:t>Starší přípravka  r.2004</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Ústecký Přebor-sdružený tým s Roudnicí </a:t>
                      </a:r>
                      <a:r>
                        <a:rPr lang="cs-CZ" sz="1100" b="1" i="0" u="none" strike="noStrike" dirty="0" err="1">
                          <a:solidFill>
                            <a:srgbClr val="000000"/>
                          </a:solidFill>
                          <a:latin typeface="Calibri"/>
                        </a:rPr>
                        <a:t>n.L.</a:t>
                      </a:r>
                      <a:r>
                        <a:rPr lang="cs-CZ" sz="1100" b="1" i="0" u="none" strike="noStrike" dirty="0">
                          <a:solidFill>
                            <a:srgbClr val="000000"/>
                          </a:solidFill>
                          <a:latin typeface="Calibri"/>
                        </a:rPr>
                        <a:t>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cs-CZ" sz="1100" b="1" i="0" u="none" strike="noStrike" dirty="0" err="1">
                          <a:solidFill>
                            <a:srgbClr val="000000"/>
                          </a:solidFill>
                          <a:latin typeface="Calibri"/>
                        </a:rPr>
                        <a:t>F.Kučera</a:t>
                      </a:r>
                      <a:r>
                        <a:rPr lang="cs-CZ" sz="1100" b="1" i="0" u="none" strike="noStrike" dirty="0">
                          <a:solidFill>
                            <a:srgbClr val="000000"/>
                          </a:solidFill>
                          <a:latin typeface="Calibri"/>
                        </a:rPr>
                        <a:t>, </a:t>
                      </a:r>
                      <a:r>
                        <a:rPr lang="cs-CZ" sz="1100" b="1" i="0" u="none" strike="noStrike" dirty="0" err="1">
                          <a:solidFill>
                            <a:srgbClr val="000000"/>
                          </a:solidFill>
                          <a:latin typeface="Calibri"/>
                        </a:rPr>
                        <a:t>J.Krucký</a:t>
                      </a:r>
                      <a:r>
                        <a:rPr lang="cs-CZ" sz="1100" b="1" i="0" u="none" strike="noStrike" dirty="0">
                          <a:solidFill>
                            <a:srgbClr val="000000"/>
                          </a:solidFill>
                          <a:latin typeface="Calibri"/>
                        </a:rPr>
                        <a:t>, </a:t>
                      </a:r>
                      <a:r>
                        <a:rPr lang="cs-CZ" sz="1100" b="1" i="0" u="none" strike="noStrike" dirty="0" err="1">
                          <a:solidFill>
                            <a:srgbClr val="000000"/>
                          </a:solidFill>
                          <a:latin typeface="Calibri"/>
                        </a:rPr>
                        <a:t>Kožarský</a:t>
                      </a:r>
                      <a:r>
                        <a:rPr lang="cs-CZ" sz="1100" b="1" i="0" u="none" strike="noStrike" dirty="0">
                          <a:solidFill>
                            <a:srgbClr val="000000"/>
                          </a:solidFill>
                          <a:latin typeface="Calibri"/>
                        </a:rPr>
                        <a:t>, </a:t>
                      </a:r>
                      <a:r>
                        <a:rPr lang="cs-CZ" sz="1100" b="1" i="0" u="none" strike="noStrike" dirty="0" err="1">
                          <a:solidFill>
                            <a:srgbClr val="000000"/>
                          </a:solidFill>
                          <a:latin typeface="Calibri"/>
                        </a:rPr>
                        <a:t>Plicka</a:t>
                      </a:r>
                      <a:endParaRPr lang="cs-CZ" sz="1100" b="1" i="0" u="none" strike="noStrike" dirty="0">
                        <a:solidFill>
                          <a:srgbClr val="000000"/>
                        </a:solidFill>
                        <a:latin typeface="Calibri"/>
                      </a:endParaRP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516915">
                <a:tc>
                  <a:txBody>
                    <a:bodyPr/>
                    <a:lstStyle/>
                    <a:p>
                      <a:pPr algn="ctr" rtl="0" fontAlgn="ctr"/>
                      <a:r>
                        <a:rPr lang="cs-CZ" sz="1100" b="1" i="0" u="none" strike="noStrike">
                          <a:solidFill>
                            <a:srgbClr val="000000"/>
                          </a:solidFill>
                          <a:latin typeface="Calibri"/>
                        </a:rPr>
                        <a:t>Starší přípravka  r.2005</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Ústecký Přebor-sdružený tým s Roudnicí n.L.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 ?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cs-CZ"/>
                    </a:p>
                  </a:txBody>
                  <a:tcPr/>
                </a:tc>
                <a:extLst>
                  <a:ext uri="{0D108BD9-81ED-4DB2-BD59-A6C34878D82A}">
                    <a16:rowId xmlns:a16="http://schemas.microsoft.com/office/drawing/2014/main" val="10008"/>
                  </a:ext>
                </a:extLst>
              </a:tr>
              <a:tr h="403730">
                <a:tc>
                  <a:txBody>
                    <a:bodyPr/>
                    <a:lstStyle/>
                    <a:p>
                      <a:pPr algn="ctr" rtl="0" fontAlgn="ctr"/>
                      <a:r>
                        <a:rPr lang="cs-CZ" sz="1100" b="1" i="0" u="none" strike="noStrike">
                          <a:solidFill>
                            <a:srgbClr val="000000"/>
                          </a:solidFill>
                          <a:latin typeface="Calibri"/>
                        </a:rPr>
                        <a:t>Mladší přípravka A</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latin typeface="Calibri"/>
                        </a:rPr>
                        <a:t>Okresní přebor</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latin typeface="Calibri"/>
                        </a:rPr>
                        <a:t> ?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err="1">
                          <a:solidFill>
                            <a:srgbClr val="000000"/>
                          </a:solidFill>
                          <a:latin typeface="Calibri"/>
                        </a:rPr>
                        <a:t>Hromý</a:t>
                      </a:r>
                      <a:r>
                        <a:rPr lang="cs-CZ" sz="1100" b="1" i="0" u="none" strike="noStrike" dirty="0">
                          <a:solidFill>
                            <a:srgbClr val="000000"/>
                          </a:solidFill>
                          <a:latin typeface="Calibri"/>
                        </a:rPr>
                        <a:t>, </a:t>
                      </a:r>
                      <a:r>
                        <a:rPr lang="cs-CZ" sz="1100" b="1" i="0" u="none" strike="noStrike" dirty="0" err="1">
                          <a:solidFill>
                            <a:srgbClr val="000000"/>
                          </a:solidFill>
                          <a:latin typeface="Calibri"/>
                        </a:rPr>
                        <a:t>Paďour</a:t>
                      </a:r>
                      <a:r>
                        <a:rPr lang="cs-CZ" sz="1100" b="1" i="0" u="none" strike="noStrike" dirty="0">
                          <a:solidFill>
                            <a:srgbClr val="000000"/>
                          </a:solidFill>
                          <a:latin typeface="Calibri"/>
                        </a:rPr>
                        <a:t>, </a:t>
                      </a:r>
                      <a:r>
                        <a:rPr lang="cs-CZ" sz="1100" b="1" i="0" u="none" strike="noStrike" dirty="0" err="1">
                          <a:solidFill>
                            <a:srgbClr val="000000"/>
                          </a:solidFill>
                          <a:latin typeface="Calibri"/>
                        </a:rPr>
                        <a:t>J.Malina</a:t>
                      </a:r>
                      <a:r>
                        <a:rPr lang="cs-CZ" sz="1100" b="1" i="0" u="none" strike="noStrike" dirty="0">
                          <a:solidFill>
                            <a:srgbClr val="000000"/>
                          </a:solidFill>
                          <a:latin typeface="Calibri"/>
                        </a:rPr>
                        <a:t> </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403730">
                <a:tc>
                  <a:txBody>
                    <a:bodyPr/>
                    <a:lstStyle/>
                    <a:p>
                      <a:pPr algn="ctr" rtl="0" fontAlgn="ctr"/>
                      <a:r>
                        <a:rPr lang="cs-CZ" sz="1100" b="1" i="0" u="none" strike="noStrike">
                          <a:solidFill>
                            <a:srgbClr val="000000"/>
                          </a:solidFill>
                          <a:latin typeface="Calibri"/>
                        </a:rPr>
                        <a:t>Mladší přípravka B</a:t>
                      </a:r>
                    </a:p>
                  </a:txBody>
                  <a:tcPr marL="6974" marR="6974" marT="69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Okresní přebor</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 ? </a:t>
                      </a:r>
                    </a:p>
                  </a:txBody>
                  <a:tcPr marL="6974" marR="6974" marT="6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Calibri"/>
                        </a:rPr>
                        <a:t>Trojan, Jakl , Procházková</a:t>
                      </a:r>
                    </a:p>
                  </a:txBody>
                  <a:tcPr marL="6974" marR="6974" marT="69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graphicFrame>
        <p:nvGraphicFramePr>
          <p:cNvPr id="15" name="Tabulka 14"/>
          <p:cNvGraphicFramePr>
            <a:graphicFrameLocks noGrp="1"/>
          </p:cNvGraphicFramePr>
          <p:nvPr/>
        </p:nvGraphicFramePr>
        <p:xfrm>
          <a:off x="246956" y="163116"/>
          <a:ext cx="4536503" cy="2228850"/>
        </p:xfrm>
        <a:graphic>
          <a:graphicData uri="http://schemas.openxmlformats.org/drawingml/2006/table">
            <a:tbl>
              <a:tblPr/>
              <a:tblGrid>
                <a:gridCol w="644237">
                  <a:extLst>
                    <a:ext uri="{9D8B030D-6E8A-4147-A177-3AD203B41FA5}">
                      <a16:colId xmlns:a16="http://schemas.microsoft.com/office/drawing/2014/main" val="20000"/>
                    </a:ext>
                  </a:extLst>
                </a:gridCol>
                <a:gridCol w="644237">
                  <a:extLst>
                    <a:ext uri="{9D8B030D-6E8A-4147-A177-3AD203B41FA5}">
                      <a16:colId xmlns:a16="http://schemas.microsoft.com/office/drawing/2014/main" val="20001"/>
                    </a:ext>
                  </a:extLst>
                </a:gridCol>
                <a:gridCol w="644237">
                  <a:extLst>
                    <a:ext uri="{9D8B030D-6E8A-4147-A177-3AD203B41FA5}">
                      <a16:colId xmlns:a16="http://schemas.microsoft.com/office/drawing/2014/main" val="20002"/>
                    </a:ext>
                  </a:extLst>
                </a:gridCol>
                <a:gridCol w="644237">
                  <a:extLst>
                    <a:ext uri="{9D8B030D-6E8A-4147-A177-3AD203B41FA5}">
                      <a16:colId xmlns:a16="http://schemas.microsoft.com/office/drawing/2014/main" val="20003"/>
                    </a:ext>
                  </a:extLst>
                </a:gridCol>
                <a:gridCol w="872405">
                  <a:extLst>
                    <a:ext uri="{9D8B030D-6E8A-4147-A177-3AD203B41FA5}">
                      <a16:colId xmlns:a16="http://schemas.microsoft.com/office/drawing/2014/main" val="20004"/>
                    </a:ext>
                  </a:extLst>
                </a:gridCol>
                <a:gridCol w="1087150">
                  <a:extLst>
                    <a:ext uri="{9D8B030D-6E8A-4147-A177-3AD203B41FA5}">
                      <a16:colId xmlns:a16="http://schemas.microsoft.com/office/drawing/2014/main" val="20005"/>
                    </a:ext>
                  </a:extLst>
                </a:gridCol>
              </a:tblGrid>
              <a:tr h="445770">
                <a:tc>
                  <a:txBody>
                    <a:bodyPr/>
                    <a:lstStyle/>
                    <a:p>
                      <a:pPr algn="ctr" fontAlgn="ctr"/>
                      <a:r>
                        <a:rPr lang="cs-CZ" sz="100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Turnaj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4577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Turnaj Kosmonosy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Mladší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4577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Polepy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4577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Neštěmice</a:t>
                      </a:r>
                      <a:r>
                        <a:rPr lang="cs-CZ" sz="10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000000"/>
                          </a:solidFill>
                          <a:latin typeface="Arial"/>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3"/>
                  </a:ext>
                </a:extLst>
              </a:tr>
              <a:tr h="44577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000000"/>
                          </a:solidFill>
                          <a:latin typeface="Arial"/>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000000"/>
                          </a:solidFill>
                          <a:latin typeface="Arial"/>
                        </a:rPr>
                        <a:t>Mladší žáci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12" name="TextovéPole 11"/>
          <p:cNvSpPr txBox="1"/>
          <p:nvPr/>
        </p:nvSpPr>
        <p:spPr>
          <a:xfrm>
            <a:off x="5719564" y="379141"/>
            <a:ext cx="4320480" cy="3170099"/>
          </a:xfrm>
          <a:prstGeom prst="rect">
            <a:avLst/>
          </a:prstGeom>
          <a:solidFill>
            <a:srgbClr val="CCFF66"/>
          </a:solidFill>
          <a:ln>
            <a:solidFill>
              <a:schemeClr val="accent6">
                <a:lumMod val="75000"/>
              </a:schemeClr>
            </a:solidFill>
          </a:ln>
          <a:effectLst/>
        </p:spPr>
        <p:txBody>
          <a:bodyPr wrap="square" rtlCol="0">
            <a:spAutoFit/>
          </a:bodyPr>
          <a:lstStyle/>
          <a:p>
            <a:pPr algn="ctr"/>
            <a:r>
              <a:rPr lang="cs-CZ" sz="1600" u="sng" dirty="0" smtClean="0">
                <a:latin typeface="Century Gothic" pitchFamily="34" charset="0"/>
              </a:rPr>
              <a:t>Okresní finále ligy mladších přípravek 2013-2014 </a:t>
            </a:r>
            <a:r>
              <a:rPr lang="cs-CZ" sz="1600" u="sng" dirty="0" err="1" smtClean="0">
                <a:latin typeface="Century Gothic" pitchFamily="34" charset="0"/>
              </a:rPr>
              <a:t>Štětí</a:t>
            </a:r>
            <a:r>
              <a:rPr lang="cs-CZ" sz="1600" u="sng" dirty="0" smtClean="0">
                <a:latin typeface="Century Gothic" pitchFamily="34" charset="0"/>
              </a:rPr>
              <a:t> 7.6.2014 </a:t>
            </a:r>
          </a:p>
          <a:p>
            <a:r>
              <a:rPr lang="cs-CZ" dirty="0" smtClean="0">
                <a:latin typeface="Century Gothic" pitchFamily="34" charset="0"/>
              </a:rPr>
              <a:t>Vrcholem letošní soutěže mladších přípravek byl turnaj ve </a:t>
            </a:r>
            <a:r>
              <a:rPr lang="cs-CZ" dirty="0" err="1" smtClean="0">
                <a:latin typeface="Century Gothic" pitchFamily="34" charset="0"/>
              </a:rPr>
              <a:t>Štětí</a:t>
            </a:r>
            <a:r>
              <a:rPr lang="cs-CZ" dirty="0" smtClean="0">
                <a:latin typeface="Century Gothic" pitchFamily="34" charset="0"/>
              </a:rPr>
              <a:t>, který gradoval zápasem našich fotbalistů s </a:t>
            </a:r>
            <a:r>
              <a:rPr lang="cs-CZ" dirty="0" err="1" smtClean="0">
                <a:latin typeface="Century Gothic" pitchFamily="34" charset="0"/>
              </a:rPr>
              <a:t>Brozany</a:t>
            </a:r>
            <a:r>
              <a:rPr lang="cs-CZ" dirty="0" smtClean="0">
                <a:latin typeface="Century Gothic" pitchFamily="34" charset="0"/>
              </a:rPr>
              <a:t>. Soupeře jsme nechali v 1. poločase výsledkově utéct a ve 2. části už jsme pouze stačili dotáhnou na rozdíl 1 branky. I tak je 2. místo pěkným úspěchem.</a:t>
            </a:r>
          </a:p>
          <a:p>
            <a:r>
              <a:rPr lang="cs-CZ" u="sng" dirty="0" smtClean="0">
                <a:latin typeface="Century Gothic" pitchFamily="34" charset="0"/>
              </a:rPr>
              <a:t>Branky:</a:t>
            </a:r>
            <a:r>
              <a:rPr lang="cs-CZ" dirty="0" smtClean="0">
                <a:latin typeface="Century Gothic" pitchFamily="34" charset="0"/>
              </a:rPr>
              <a:t> </a:t>
            </a:r>
            <a:r>
              <a:rPr lang="cs-CZ" dirty="0" err="1" smtClean="0">
                <a:latin typeface="Century Gothic" pitchFamily="34" charset="0"/>
              </a:rPr>
              <a:t>J.Heráková</a:t>
            </a:r>
            <a:r>
              <a:rPr lang="cs-CZ" dirty="0" smtClean="0">
                <a:latin typeface="Century Gothic" pitchFamily="34" charset="0"/>
              </a:rPr>
              <a:t> 7, </a:t>
            </a:r>
            <a:r>
              <a:rPr lang="cs-CZ" dirty="0" err="1" smtClean="0">
                <a:latin typeface="Century Gothic" pitchFamily="34" charset="0"/>
              </a:rPr>
              <a:t>A</a:t>
            </a:r>
            <a:r>
              <a:rPr lang="cs-CZ" dirty="0" smtClean="0">
                <a:latin typeface="Century Gothic" pitchFamily="34" charset="0"/>
              </a:rPr>
              <a:t>.</a:t>
            </a:r>
            <a:r>
              <a:rPr lang="cs-CZ" dirty="0" err="1" smtClean="0">
                <a:latin typeface="Century Gothic" pitchFamily="34" charset="0"/>
              </a:rPr>
              <a:t>Dunda</a:t>
            </a:r>
            <a:r>
              <a:rPr lang="cs-CZ" dirty="0" smtClean="0">
                <a:latin typeface="Century Gothic" pitchFamily="34" charset="0"/>
              </a:rPr>
              <a:t> 6, </a:t>
            </a:r>
            <a:r>
              <a:rPr lang="cs-CZ" dirty="0" err="1" smtClean="0">
                <a:latin typeface="Century Gothic" pitchFamily="34" charset="0"/>
              </a:rPr>
              <a:t>A</a:t>
            </a:r>
            <a:r>
              <a:rPr lang="cs-CZ" dirty="0" smtClean="0">
                <a:latin typeface="Century Gothic" pitchFamily="34" charset="0"/>
              </a:rPr>
              <a:t>.Vlček 5, </a:t>
            </a:r>
            <a:r>
              <a:rPr lang="cs-CZ" dirty="0" err="1" smtClean="0">
                <a:latin typeface="Century Gothic" pitchFamily="34" charset="0"/>
              </a:rPr>
              <a:t>A</a:t>
            </a:r>
            <a:r>
              <a:rPr lang="cs-CZ" dirty="0" smtClean="0">
                <a:latin typeface="Century Gothic" pitchFamily="34" charset="0"/>
              </a:rPr>
              <a:t>.Vích 3, </a:t>
            </a:r>
            <a:r>
              <a:rPr lang="cs-CZ" dirty="0" err="1" smtClean="0">
                <a:latin typeface="Century Gothic" pitchFamily="34" charset="0"/>
              </a:rPr>
              <a:t>D.Malina</a:t>
            </a:r>
            <a:r>
              <a:rPr lang="cs-CZ" dirty="0" smtClean="0">
                <a:latin typeface="Century Gothic" pitchFamily="34" charset="0"/>
              </a:rPr>
              <a:t> 2, </a:t>
            </a:r>
            <a:r>
              <a:rPr lang="cs-CZ" dirty="0" err="1" smtClean="0">
                <a:latin typeface="Century Gothic" pitchFamily="34" charset="0"/>
              </a:rPr>
              <a:t>M</a:t>
            </a:r>
            <a:r>
              <a:rPr lang="cs-CZ" dirty="0" smtClean="0">
                <a:latin typeface="Century Gothic" pitchFamily="34" charset="0"/>
              </a:rPr>
              <a:t>.</a:t>
            </a:r>
            <a:r>
              <a:rPr lang="cs-CZ" dirty="0" err="1" smtClean="0">
                <a:latin typeface="Century Gothic" pitchFamily="34" charset="0"/>
              </a:rPr>
              <a:t>Miga</a:t>
            </a:r>
            <a:r>
              <a:rPr lang="cs-CZ" dirty="0" smtClean="0">
                <a:latin typeface="Century Gothic" pitchFamily="34" charset="0"/>
              </a:rPr>
              <a:t> 2, </a:t>
            </a:r>
            <a:r>
              <a:rPr lang="cs-CZ" dirty="0" err="1" smtClean="0">
                <a:latin typeface="Century Gothic" pitchFamily="34" charset="0"/>
              </a:rPr>
              <a:t>V</a:t>
            </a:r>
            <a:r>
              <a:rPr lang="cs-CZ" dirty="0" smtClean="0">
                <a:latin typeface="Century Gothic" pitchFamily="34" charset="0"/>
              </a:rPr>
              <a:t>.</a:t>
            </a:r>
            <a:r>
              <a:rPr lang="cs-CZ" dirty="0" err="1" smtClean="0">
                <a:latin typeface="Century Gothic" pitchFamily="34" charset="0"/>
              </a:rPr>
              <a:t>Šinfelt</a:t>
            </a:r>
            <a:r>
              <a:rPr lang="cs-CZ" dirty="0" smtClean="0">
                <a:latin typeface="Century Gothic" pitchFamily="34" charset="0"/>
              </a:rPr>
              <a:t> 2</a:t>
            </a:r>
          </a:p>
          <a:p>
            <a:r>
              <a:rPr lang="cs-CZ" u="sng" dirty="0" smtClean="0">
                <a:latin typeface="Century Gothic" pitchFamily="34" charset="0"/>
              </a:rPr>
              <a:t>Sestava:</a:t>
            </a:r>
            <a:r>
              <a:rPr lang="cs-CZ" dirty="0" smtClean="0">
                <a:latin typeface="Century Gothic" pitchFamily="34" charset="0"/>
              </a:rPr>
              <a:t> </a:t>
            </a:r>
            <a:r>
              <a:rPr lang="cs-CZ" dirty="0" err="1" smtClean="0">
                <a:latin typeface="Century Gothic" pitchFamily="34" charset="0"/>
              </a:rPr>
              <a:t>Kožarská</a:t>
            </a:r>
            <a:r>
              <a:rPr lang="cs-CZ" dirty="0" smtClean="0">
                <a:latin typeface="Century Gothic" pitchFamily="34" charset="0"/>
              </a:rPr>
              <a:t>-Malina, Vích, Dvořák, </a:t>
            </a:r>
            <a:r>
              <a:rPr lang="cs-CZ" dirty="0" err="1" smtClean="0">
                <a:latin typeface="Century Gothic" pitchFamily="34" charset="0"/>
              </a:rPr>
              <a:t>Šinfelt</a:t>
            </a:r>
            <a:r>
              <a:rPr lang="cs-CZ" dirty="0" smtClean="0">
                <a:latin typeface="Century Gothic" pitchFamily="34" charset="0"/>
              </a:rPr>
              <a:t>, </a:t>
            </a:r>
            <a:r>
              <a:rPr lang="cs-CZ" dirty="0" err="1" smtClean="0">
                <a:latin typeface="Century Gothic" pitchFamily="34" charset="0"/>
              </a:rPr>
              <a:t>Miga</a:t>
            </a:r>
            <a:r>
              <a:rPr lang="cs-CZ" dirty="0" smtClean="0">
                <a:latin typeface="Century Gothic" pitchFamily="34" charset="0"/>
              </a:rPr>
              <a:t>, Heráková, Vlček, </a:t>
            </a:r>
            <a:r>
              <a:rPr lang="cs-CZ" dirty="0" err="1" smtClean="0">
                <a:latin typeface="Century Gothic" pitchFamily="34" charset="0"/>
              </a:rPr>
              <a:t>Dunda</a:t>
            </a:r>
            <a:endParaRPr lang="cs-CZ" dirty="0" smtClean="0">
              <a:latin typeface="Century Gothic" pitchFamily="34" charset="0"/>
            </a:endParaRPr>
          </a:p>
          <a:p>
            <a:r>
              <a:rPr lang="cs-CZ" u="sng" dirty="0" smtClean="0">
                <a:latin typeface="Century Gothic" pitchFamily="34" charset="0"/>
              </a:rPr>
              <a:t>Trenér:</a:t>
            </a:r>
            <a:r>
              <a:rPr lang="cs-CZ" dirty="0" smtClean="0">
                <a:latin typeface="Century Gothic" pitchFamily="34" charset="0"/>
              </a:rPr>
              <a:t> </a:t>
            </a:r>
            <a:r>
              <a:rPr lang="cs-CZ" dirty="0" err="1" smtClean="0">
                <a:latin typeface="Century Gothic" pitchFamily="34" charset="0"/>
              </a:rPr>
              <a:t>J.Krucký</a:t>
            </a:r>
            <a:r>
              <a:rPr lang="cs-CZ" dirty="0" smtClean="0">
                <a:latin typeface="Century Gothic" pitchFamily="34" charset="0"/>
              </a:rPr>
              <a:t>, </a:t>
            </a:r>
            <a:r>
              <a:rPr lang="cs-CZ" dirty="0" err="1" smtClean="0">
                <a:latin typeface="Century Gothic" pitchFamily="34" charset="0"/>
              </a:rPr>
              <a:t>J.Malina</a:t>
            </a:r>
            <a:endParaRPr lang="cs-CZ" dirty="0" smtClean="0">
              <a:latin typeface="Century Gothic" pitchFamily="34" charset="0"/>
            </a:endParaRPr>
          </a:p>
          <a:p>
            <a:r>
              <a:rPr lang="cs-CZ" u="sng" dirty="0" smtClean="0">
                <a:latin typeface="Century Gothic" pitchFamily="34" charset="0"/>
              </a:rPr>
              <a:t>Nejlepší brankář</a:t>
            </a:r>
            <a:r>
              <a:rPr lang="cs-CZ" dirty="0" smtClean="0">
                <a:latin typeface="Century Gothic" pitchFamily="34" charset="0"/>
              </a:rPr>
              <a:t>: Aneta </a:t>
            </a:r>
            <a:r>
              <a:rPr lang="cs-CZ" dirty="0" err="1" smtClean="0">
                <a:latin typeface="Century Gothic" pitchFamily="34" charset="0"/>
              </a:rPr>
              <a:t>Kožarská</a:t>
            </a:r>
            <a:r>
              <a:rPr lang="cs-CZ" dirty="0" smtClean="0">
                <a:latin typeface="Century Gothic" pitchFamily="34" charset="0"/>
              </a:rPr>
              <a:t> </a:t>
            </a:r>
            <a:r>
              <a:rPr lang="cs-CZ" dirty="0" err="1" smtClean="0">
                <a:latin typeface="Century Gothic" pitchFamily="34" charset="0"/>
              </a:rPr>
              <a:t>Štětí</a:t>
            </a:r>
            <a:endParaRPr lang="cs-CZ" dirty="0" smtClean="0">
              <a:latin typeface="Century Gothic" pitchFamily="34" charset="0"/>
            </a:endParaRPr>
          </a:p>
          <a:p>
            <a:r>
              <a:rPr lang="cs-CZ" u="sng" dirty="0" smtClean="0">
                <a:latin typeface="Century Gothic" pitchFamily="34" charset="0"/>
              </a:rPr>
              <a:t>Nejlepší střelec</a:t>
            </a:r>
            <a:r>
              <a:rPr lang="cs-CZ" dirty="0" smtClean="0">
                <a:latin typeface="Century Gothic" pitchFamily="34" charset="0"/>
              </a:rPr>
              <a:t>: Filip Kafka 14 branek  </a:t>
            </a:r>
            <a:r>
              <a:rPr lang="cs-CZ" dirty="0" err="1" smtClean="0">
                <a:latin typeface="Century Gothic" pitchFamily="34" charset="0"/>
              </a:rPr>
              <a:t>Brozany</a:t>
            </a:r>
            <a:endParaRPr lang="cs-CZ" dirty="0" smtClean="0">
              <a:latin typeface="Century Gothic" pitchFamily="34" charset="0"/>
            </a:endParaRPr>
          </a:p>
          <a:p>
            <a:r>
              <a:rPr lang="cs-CZ" u="sng" dirty="0" smtClean="0">
                <a:latin typeface="Century Gothic" pitchFamily="34" charset="0"/>
              </a:rPr>
              <a:t>Nejlepší hráč: </a:t>
            </a:r>
            <a:r>
              <a:rPr lang="cs-CZ" dirty="0" smtClean="0">
                <a:latin typeface="Century Gothic" pitchFamily="34" charset="0"/>
              </a:rPr>
              <a:t>Jakub </a:t>
            </a:r>
            <a:r>
              <a:rPr lang="cs-CZ" dirty="0" err="1" smtClean="0">
                <a:latin typeface="Century Gothic" pitchFamily="34" charset="0"/>
              </a:rPr>
              <a:t>Kamenár</a:t>
            </a:r>
            <a:endParaRPr lang="cs-CZ" dirty="0">
              <a:latin typeface="Century Gothic" pitchFamily="34" charset="0"/>
            </a:endParaRPr>
          </a:p>
        </p:txBody>
      </p:sp>
      <p:graphicFrame>
        <p:nvGraphicFramePr>
          <p:cNvPr id="14" name="Tabulka 13"/>
          <p:cNvGraphicFramePr>
            <a:graphicFrameLocks noGrp="1"/>
          </p:cNvGraphicFramePr>
          <p:nvPr/>
        </p:nvGraphicFramePr>
        <p:xfrm>
          <a:off x="5719564" y="3835524"/>
          <a:ext cx="4320480" cy="1337310"/>
        </p:xfrm>
        <a:graphic>
          <a:graphicData uri="http://schemas.openxmlformats.org/drawingml/2006/table">
            <a:tbl>
              <a:tblPr/>
              <a:tblGrid>
                <a:gridCol w="1326088">
                  <a:extLst>
                    <a:ext uri="{9D8B030D-6E8A-4147-A177-3AD203B41FA5}">
                      <a16:colId xmlns:a16="http://schemas.microsoft.com/office/drawing/2014/main" val="20000"/>
                    </a:ext>
                  </a:extLst>
                </a:gridCol>
                <a:gridCol w="1768117">
                  <a:extLst>
                    <a:ext uri="{9D8B030D-6E8A-4147-A177-3AD203B41FA5}">
                      <a16:colId xmlns:a16="http://schemas.microsoft.com/office/drawing/2014/main" val="20001"/>
                    </a:ext>
                  </a:extLst>
                </a:gridCol>
                <a:gridCol w="1226275">
                  <a:extLst>
                    <a:ext uri="{9D8B030D-6E8A-4147-A177-3AD203B41FA5}">
                      <a16:colId xmlns:a16="http://schemas.microsoft.com/office/drawing/2014/main" val="20002"/>
                    </a:ext>
                  </a:extLst>
                </a:gridCol>
              </a:tblGrid>
              <a:tr h="0">
                <a:tc>
                  <a:txBody>
                    <a:bodyPr/>
                    <a:lstStyle/>
                    <a:p>
                      <a:pPr algn="ctr" fontAlgn="b"/>
                      <a:r>
                        <a:rPr lang="cs-CZ" sz="1400" b="1" i="0" u="none" strike="noStrike" dirty="0" err="1" smtClean="0">
                          <a:solidFill>
                            <a:srgbClr val="000000"/>
                          </a:solidFill>
                          <a:latin typeface="Lao UI"/>
                        </a:rPr>
                        <a:t>Štětí</a:t>
                      </a:r>
                      <a:r>
                        <a:rPr lang="cs-CZ" sz="1400" b="1" i="0" u="none" strike="noStrike" dirty="0" smtClean="0">
                          <a:solidFill>
                            <a:srgbClr val="000000"/>
                          </a:solidFill>
                          <a:latin typeface="Lao UI"/>
                        </a:rPr>
                        <a:t> A</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err="1" smtClean="0">
                          <a:solidFill>
                            <a:srgbClr val="000000"/>
                          </a:solidFill>
                          <a:latin typeface="Lao UI"/>
                        </a:rPr>
                        <a:t>Dobříň</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smtClean="0">
                          <a:solidFill>
                            <a:srgbClr val="000000"/>
                          </a:solidFill>
                          <a:latin typeface="Lao UI"/>
                        </a:rPr>
                        <a:t>10:4</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0"/>
                  </a:ext>
                </a:extLst>
              </a:tr>
              <a:tr h="0">
                <a:tc>
                  <a:txBody>
                    <a:bodyPr/>
                    <a:lstStyle/>
                    <a:p>
                      <a:pPr algn="ctr" fontAlgn="b"/>
                      <a:r>
                        <a:rPr lang="cs-CZ" sz="1400" b="1" i="0" u="none" strike="noStrike" dirty="0" err="1" smtClean="0">
                          <a:solidFill>
                            <a:srgbClr val="000000"/>
                          </a:solidFill>
                          <a:latin typeface="Lao UI"/>
                        </a:rPr>
                        <a:t>Štětí</a:t>
                      </a:r>
                      <a:r>
                        <a:rPr lang="cs-CZ" sz="1400" b="1" i="0" u="none" strike="noStrike" dirty="0" smtClean="0">
                          <a:solidFill>
                            <a:srgbClr val="000000"/>
                          </a:solidFill>
                          <a:latin typeface="Lao UI"/>
                        </a:rPr>
                        <a:t> A</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err="1" smtClean="0">
                          <a:solidFill>
                            <a:srgbClr val="000000"/>
                          </a:solidFill>
                          <a:latin typeface="Lao UI"/>
                        </a:rPr>
                        <a:t>Brozany</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smtClean="0">
                          <a:solidFill>
                            <a:srgbClr val="000000"/>
                          </a:solidFill>
                          <a:latin typeface="Lao UI"/>
                        </a:rPr>
                        <a:t>7:8</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1"/>
                  </a:ext>
                </a:extLst>
              </a:tr>
              <a:tr h="0">
                <a:tc>
                  <a:txBody>
                    <a:bodyPr/>
                    <a:lstStyle/>
                    <a:p>
                      <a:pPr algn="ctr" fontAlgn="b"/>
                      <a:r>
                        <a:rPr lang="cs-CZ" sz="1400" b="1" i="0" u="none" strike="noStrike" dirty="0" err="1" smtClean="0">
                          <a:solidFill>
                            <a:srgbClr val="000000"/>
                          </a:solidFill>
                          <a:latin typeface="Lao UI"/>
                        </a:rPr>
                        <a:t>Štětí</a:t>
                      </a:r>
                      <a:r>
                        <a:rPr lang="cs-CZ" sz="1400" b="1" i="0" u="none" strike="noStrike" dirty="0" smtClean="0">
                          <a:solidFill>
                            <a:srgbClr val="000000"/>
                          </a:solidFill>
                          <a:latin typeface="Lao UI"/>
                        </a:rPr>
                        <a:t> A</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err="1" smtClean="0">
                          <a:solidFill>
                            <a:srgbClr val="000000"/>
                          </a:solidFill>
                          <a:latin typeface="Lao UI"/>
                        </a:rPr>
                        <a:t>Sl.Roudnice</a:t>
                      </a:r>
                      <a:r>
                        <a:rPr lang="cs-CZ" sz="1400" b="1" i="0" u="none" strike="noStrike" dirty="0" smtClean="0">
                          <a:solidFill>
                            <a:srgbClr val="000000"/>
                          </a:solidFill>
                          <a:latin typeface="Lao UI"/>
                        </a:rPr>
                        <a:t> </a:t>
                      </a:r>
                      <a:r>
                        <a:rPr lang="cs-CZ" sz="1400" b="1" i="0" u="none" strike="noStrike" dirty="0" err="1" smtClean="0">
                          <a:solidFill>
                            <a:srgbClr val="000000"/>
                          </a:solidFill>
                          <a:latin typeface="Lao UI"/>
                        </a:rPr>
                        <a:t>n.L.</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smtClean="0">
                          <a:solidFill>
                            <a:srgbClr val="000000"/>
                          </a:solidFill>
                          <a:latin typeface="Lao UI"/>
                        </a:rPr>
                        <a:t>10:5</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2"/>
                  </a:ext>
                </a:extLst>
              </a:tr>
              <a:tr h="0">
                <a:tc>
                  <a:txBody>
                    <a:bodyPr/>
                    <a:lstStyle/>
                    <a:p>
                      <a:pPr algn="ctr" fontAlgn="b"/>
                      <a:r>
                        <a:rPr lang="cs-CZ" sz="1400" b="1" i="0" u="none" strike="noStrike" dirty="0" err="1" smtClean="0">
                          <a:solidFill>
                            <a:srgbClr val="000000"/>
                          </a:solidFill>
                          <a:latin typeface="Lao UI"/>
                        </a:rPr>
                        <a:t>Dobříň</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err="1" smtClean="0">
                          <a:solidFill>
                            <a:srgbClr val="000000"/>
                          </a:solidFill>
                          <a:latin typeface="Lao UI"/>
                        </a:rPr>
                        <a:t>Brozany</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smtClean="0">
                          <a:solidFill>
                            <a:srgbClr val="000000"/>
                          </a:solidFill>
                          <a:latin typeface="Lao UI"/>
                        </a:rPr>
                        <a:t>2:7</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3"/>
                  </a:ext>
                </a:extLst>
              </a:tr>
              <a:tr h="0">
                <a:tc>
                  <a:txBody>
                    <a:bodyPr/>
                    <a:lstStyle/>
                    <a:p>
                      <a:pPr algn="ctr" fontAlgn="b"/>
                      <a:r>
                        <a:rPr lang="cs-CZ" sz="1400" b="1" i="0" u="none" strike="noStrike" dirty="0" err="1" smtClean="0">
                          <a:solidFill>
                            <a:srgbClr val="000000"/>
                          </a:solidFill>
                          <a:latin typeface="Lao UI"/>
                        </a:rPr>
                        <a:t>Dobříň</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smtClean="0">
                          <a:solidFill>
                            <a:srgbClr val="000000"/>
                          </a:solidFill>
                          <a:latin typeface="Lao UI"/>
                        </a:rPr>
                        <a:t>Sl.Roudnice n.L.</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smtClean="0">
                          <a:solidFill>
                            <a:srgbClr val="000000"/>
                          </a:solidFill>
                          <a:latin typeface="Lao UI"/>
                        </a:rPr>
                        <a:t>3:4</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4"/>
                  </a:ext>
                </a:extLst>
              </a:tr>
              <a:tr h="0">
                <a:tc>
                  <a:txBody>
                    <a:bodyPr/>
                    <a:lstStyle/>
                    <a:p>
                      <a:pPr algn="ctr" fontAlgn="b"/>
                      <a:r>
                        <a:rPr lang="cs-CZ" sz="1400" b="1" i="0" u="none" strike="noStrike" dirty="0" smtClean="0">
                          <a:solidFill>
                            <a:srgbClr val="000000"/>
                          </a:solidFill>
                          <a:latin typeface="Lao UI"/>
                        </a:rPr>
                        <a:t>Brozany</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smtClean="0">
                          <a:solidFill>
                            <a:srgbClr val="000000"/>
                          </a:solidFill>
                          <a:latin typeface="Lao UI"/>
                        </a:rPr>
                        <a:t>Sl.Roudnice n.L.</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smtClean="0">
                          <a:solidFill>
                            <a:srgbClr val="000000"/>
                          </a:solidFill>
                          <a:latin typeface="Lao UI"/>
                        </a:rPr>
                        <a:t>9:3</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5"/>
                  </a:ext>
                </a:extLst>
              </a:tr>
            </a:tbl>
          </a:graphicData>
        </a:graphic>
      </p:graphicFrame>
      <p:graphicFrame>
        <p:nvGraphicFramePr>
          <p:cNvPr id="16" name="Tabulka 15"/>
          <p:cNvGraphicFramePr>
            <a:graphicFrameLocks noGrp="1"/>
          </p:cNvGraphicFramePr>
          <p:nvPr/>
        </p:nvGraphicFramePr>
        <p:xfrm>
          <a:off x="5791572" y="5419700"/>
          <a:ext cx="4351411" cy="1678305"/>
        </p:xfrm>
        <a:graphic>
          <a:graphicData uri="http://schemas.openxmlformats.org/drawingml/2006/table">
            <a:tbl>
              <a:tblPr/>
              <a:tblGrid>
                <a:gridCol w="476867">
                  <a:extLst>
                    <a:ext uri="{9D8B030D-6E8A-4147-A177-3AD203B41FA5}">
                      <a16:colId xmlns:a16="http://schemas.microsoft.com/office/drawing/2014/main" val="20000"/>
                    </a:ext>
                  </a:extLst>
                </a:gridCol>
                <a:gridCol w="1301449">
                  <a:extLst>
                    <a:ext uri="{9D8B030D-6E8A-4147-A177-3AD203B41FA5}">
                      <a16:colId xmlns:a16="http://schemas.microsoft.com/office/drawing/2014/main" val="20001"/>
                    </a:ext>
                  </a:extLst>
                </a:gridCol>
                <a:gridCol w="298042">
                  <a:extLst>
                    <a:ext uri="{9D8B030D-6E8A-4147-A177-3AD203B41FA5}">
                      <a16:colId xmlns:a16="http://schemas.microsoft.com/office/drawing/2014/main" val="20002"/>
                    </a:ext>
                  </a:extLst>
                </a:gridCol>
                <a:gridCol w="298042">
                  <a:extLst>
                    <a:ext uri="{9D8B030D-6E8A-4147-A177-3AD203B41FA5}">
                      <a16:colId xmlns:a16="http://schemas.microsoft.com/office/drawing/2014/main" val="20003"/>
                    </a:ext>
                  </a:extLst>
                </a:gridCol>
                <a:gridCol w="298042">
                  <a:extLst>
                    <a:ext uri="{9D8B030D-6E8A-4147-A177-3AD203B41FA5}">
                      <a16:colId xmlns:a16="http://schemas.microsoft.com/office/drawing/2014/main" val="20004"/>
                    </a:ext>
                  </a:extLst>
                </a:gridCol>
                <a:gridCol w="298042">
                  <a:extLst>
                    <a:ext uri="{9D8B030D-6E8A-4147-A177-3AD203B41FA5}">
                      <a16:colId xmlns:a16="http://schemas.microsoft.com/office/drawing/2014/main" val="20005"/>
                    </a:ext>
                  </a:extLst>
                </a:gridCol>
                <a:gridCol w="764974">
                  <a:extLst>
                    <a:ext uri="{9D8B030D-6E8A-4147-A177-3AD203B41FA5}">
                      <a16:colId xmlns:a16="http://schemas.microsoft.com/office/drawing/2014/main" val="20006"/>
                    </a:ext>
                  </a:extLst>
                </a:gridCol>
                <a:gridCol w="615953">
                  <a:extLst>
                    <a:ext uri="{9D8B030D-6E8A-4147-A177-3AD203B41FA5}">
                      <a16:colId xmlns:a16="http://schemas.microsoft.com/office/drawing/2014/main" val="20007"/>
                    </a:ext>
                  </a:extLst>
                </a:gridCol>
              </a:tblGrid>
              <a:tr h="361950">
                <a:tc gridSpan="8">
                  <a:txBody>
                    <a:bodyPr/>
                    <a:lstStyle/>
                    <a:p>
                      <a:pPr algn="ctr" fontAlgn="ctr"/>
                      <a:r>
                        <a:rPr lang="cs-CZ" sz="1600" b="1" i="0" u="none" strike="noStrike" dirty="0" smtClean="0">
                          <a:solidFill>
                            <a:srgbClr val="153E96"/>
                          </a:solidFill>
                          <a:latin typeface="Arial"/>
                        </a:rPr>
                        <a:t>Finálové pořadí okresní ligy mladších přípravek 2013-14 turnaj šTĚTÍ</a:t>
                      </a:r>
                      <a:endParaRPr lang="cs-CZ" sz="1600" b="1" i="0" u="none" strike="noStrike" dirty="0">
                        <a:solidFill>
                          <a:srgbClr val="153E96"/>
                        </a:solidFill>
                        <a:latin typeface="Arial"/>
                      </a:endParaRPr>
                    </a:p>
                  </a:txBody>
                  <a:tcPr marL="9525" marR="9525" marT="9525" marB="0" anchor="ctr">
                    <a:lnL>
                      <a:noFill/>
                    </a:lnL>
                    <a:lnR>
                      <a:noFill/>
                    </a:lnR>
                    <a:lnT>
                      <a:noFill/>
                    </a:lnT>
                    <a:lnB>
                      <a:noFill/>
                    </a:lnB>
                    <a:pattFill prst="pct10">
                      <a:fgClr>
                        <a:srgbClr val="B8CCE4"/>
                      </a:fgClr>
                      <a:bgClr>
                        <a:srgbClr val="FFFFFF"/>
                      </a:bgClr>
                    </a:patt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95275">
                <a:tc>
                  <a:txBody>
                    <a:bodyPr/>
                    <a:lstStyle/>
                    <a:p>
                      <a:pPr algn="ctr" fontAlgn="ctr"/>
                      <a:r>
                        <a:rPr lang="cs-CZ" sz="1800" b="0" i="0" u="none" strike="noStrike" dirty="0">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400" b="0" i="0" u="none" strike="noStrike" dirty="0" smtClean="0">
                          <a:solidFill>
                            <a:srgbClr val="000000"/>
                          </a:solidFill>
                          <a:latin typeface="Arial"/>
                        </a:rPr>
                        <a:t>Sokol Brozany </a:t>
                      </a:r>
                      <a:endParaRPr lang="cs-CZ" sz="14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Calibri"/>
                        </a:rPr>
                        <a:t>24:12</a:t>
                      </a:r>
                      <a:endParaRPr lang="cs-CZ" sz="18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9</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295275">
                <a:tc>
                  <a:txBody>
                    <a:bodyPr/>
                    <a:lstStyle/>
                    <a:p>
                      <a:pPr algn="ctr" fontAlgn="ctr"/>
                      <a:r>
                        <a:rPr lang="cs-CZ" sz="1800" b="0" i="0" u="none" strike="noStrike" dirty="0">
                          <a:solidFill>
                            <a:srgbClr val="000000"/>
                          </a:solidFill>
                          <a:latin typeface="Arial"/>
                        </a:rPr>
                        <a:t>2.</a:t>
                      </a:r>
                    </a:p>
                  </a:txBody>
                  <a:tcPr marL="9525" marR="9525" marT="9525" marB="0" anchor="ctr">
                    <a:lnL>
                      <a:noFill/>
                    </a:lnL>
                    <a:lnR>
                      <a:noFill/>
                    </a:lnR>
                    <a:lnT>
                      <a:noFill/>
                    </a:lnT>
                    <a:lnB>
                      <a:noFill/>
                    </a:lnB>
                    <a:solidFill>
                      <a:srgbClr val="DBEEF3"/>
                    </a:solidFill>
                  </a:tcPr>
                </a:tc>
                <a:tc>
                  <a:txBody>
                    <a:bodyPr/>
                    <a:lstStyle/>
                    <a:p>
                      <a:pPr algn="ctr" fontAlgn="ctr"/>
                      <a:r>
                        <a:rPr lang="cs-CZ" sz="1200" b="1" i="0" u="none" strike="noStrike" dirty="0" smtClean="0">
                          <a:solidFill>
                            <a:srgbClr val="000000"/>
                          </a:solidFill>
                          <a:effectLst>
                            <a:outerShdw blurRad="38100" dist="38100" dir="2700000" algn="tl">
                              <a:srgbClr val="000000">
                                <a:alpha val="43137"/>
                              </a:srgbClr>
                            </a:outerShdw>
                          </a:effectLst>
                          <a:latin typeface="Arial"/>
                        </a:rPr>
                        <a:t> SK Štětí „A"</a:t>
                      </a:r>
                      <a:endParaRPr lang="cs-CZ" sz="12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2</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1</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Calibri"/>
                        </a:rPr>
                        <a:t>27:17</a:t>
                      </a:r>
                      <a:endParaRPr lang="cs-CZ" sz="1800" b="0" i="0" u="none" strike="noStrike" dirty="0">
                        <a:solidFill>
                          <a:srgbClr val="000000"/>
                        </a:solidFill>
                        <a:latin typeface="Calibri"/>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6</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extLst>
                  <a:ext uri="{0D108BD9-81ED-4DB2-BD59-A6C34878D82A}">
                    <a16:rowId xmlns:a16="http://schemas.microsoft.com/office/drawing/2014/main" val="10002"/>
                  </a:ext>
                </a:extLst>
              </a:tr>
              <a:tr h="295275">
                <a:tc>
                  <a:txBody>
                    <a:bodyPr/>
                    <a:lstStyle/>
                    <a:p>
                      <a:pPr algn="ctr" fontAlgn="ctr"/>
                      <a:r>
                        <a:rPr lang="cs-CZ" sz="1800" b="0" i="0" u="none" strike="noStrike" dirty="0">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smtClean="0">
                          <a:solidFill>
                            <a:srgbClr val="000000"/>
                          </a:solidFill>
                          <a:effectLst>
                            <a:outerShdw blurRad="38100" dist="38100" dir="2700000" algn="tl">
                              <a:srgbClr val="000000">
                                <a:alpha val="43137"/>
                              </a:srgbClr>
                            </a:outerShdw>
                          </a:effectLst>
                          <a:latin typeface="Arial"/>
                        </a:rPr>
                        <a:t>Sl.Roudnice n.L.</a:t>
                      </a:r>
                      <a:endParaRPr lang="cs-CZ" sz="12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1</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2</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Calibri"/>
                        </a:rPr>
                        <a:t>9:21</a:t>
                      </a:r>
                      <a:endParaRPr lang="cs-CZ" sz="18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smtClean="0">
                          <a:solidFill>
                            <a:srgbClr val="000000"/>
                          </a:solidFill>
                          <a:latin typeface="Arial"/>
                        </a:rPr>
                        <a:t>4</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295275">
                <a:tc>
                  <a:txBody>
                    <a:bodyPr/>
                    <a:lstStyle/>
                    <a:p>
                      <a:pPr algn="ctr" fontAlgn="ctr"/>
                      <a:r>
                        <a:rPr lang="cs-CZ" sz="1800" b="0" i="0" u="none" strike="noStrike" dirty="0">
                          <a:solidFill>
                            <a:srgbClr val="000000"/>
                          </a:solidFill>
                          <a:latin typeface="Arial"/>
                        </a:rPr>
                        <a:t>4.</a:t>
                      </a:r>
                    </a:p>
                  </a:txBody>
                  <a:tcPr marL="9525" marR="9525" marT="9525" marB="0" anchor="ctr">
                    <a:lnL>
                      <a:noFill/>
                    </a:lnL>
                    <a:lnR>
                      <a:noFill/>
                    </a:lnR>
                    <a:lnT>
                      <a:noFill/>
                    </a:lnT>
                    <a:lnB>
                      <a:noFill/>
                    </a:lnB>
                    <a:solidFill>
                      <a:srgbClr val="DBEEF3"/>
                    </a:solidFill>
                  </a:tcPr>
                </a:tc>
                <a:tc>
                  <a:txBody>
                    <a:bodyPr/>
                    <a:lstStyle/>
                    <a:p>
                      <a:pPr algn="ctr" fontAlgn="ctr"/>
                      <a:r>
                        <a:rPr lang="cs-CZ" sz="1200" b="1" i="0" u="none" strike="noStrike" dirty="0" smtClean="0">
                          <a:solidFill>
                            <a:srgbClr val="000000"/>
                          </a:solidFill>
                          <a:effectLst>
                            <a:outerShdw blurRad="38100" dist="38100" dir="2700000" algn="tl">
                              <a:srgbClr val="000000">
                                <a:alpha val="43137"/>
                              </a:srgbClr>
                            </a:outerShdw>
                          </a:effectLst>
                          <a:latin typeface="Arial"/>
                        </a:rPr>
                        <a:t>Chem.Dobříň</a:t>
                      </a:r>
                      <a:endParaRPr lang="cs-CZ" sz="12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0</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3</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Calibri"/>
                        </a:rPr>
                        <a:t>9:21</a:t>
                      </a:r>
                      <a:endParaRPr lang="cs-CZ" sz="1800" b="0" i="0" u="none" strike="noStrike" dirty="0">
                        <a:solidFill>
                          <a:srgbClr val="000000"/>
                        </a:solidFill>
                        <a:latin typeface="Calibri"/>
                      </a:endParaRP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smtClean="0">
                          <a:solidFill>
                            <a:srgbClr val="000000"/>
                          </a:solidFill>
                          <a:latin typeface="Arial"/>
                        </a:rPr>
                        <a:t>4</a:t>
                      </a:r>
                      <a:endParaRPr lang="cs-CZ" sz="1800" b="0" i="0" u="none" strike="noStrike" dirty="0">
                        <a:solidFill>
                          <a:srgbClr val="000000"/>
                        </a:solidFill>
                        <a:latin typeface="Arial"/>
                      </a:endParaRPr>
                    </a:p>
                  </a:txBody>
                  <a:tcPr marL="9525" marR="9525" marT="9525" marB="0" anchor="ctr">
                    <a:lnL>
                      <a:noFill/>
                    </a:lnL>
                    <a:lnR>
                      <a:noFill/>
                    </a:lnR>
                    <a:lnT>
                      <a:noFill/>
                    </a:lnT>
                    <a:lnB>
                      <a:noFill/>
                    </a:lnB>
                    <a:solidFill>
                      <a:srgbClr val="DBEEF3"/>
                    </a:solidFill>
                  </a:tcPr>
                </a:tc>
                <a:extLst>
                  <a:ext uri="{0D108BD9-81ED-4DB2-BD59-A6C34878D82A}">
                    <a16:rowId xmlns:a16="http://schemas.microsoft.com/office/drawing/2014/main" val="10004"/>
                  </a:ext>
                </a:extLst>
              </a:tr>
            </a:tbl>
          </a:graphicData>
        </a:graphic>
      </p:graphicFrame>
      <p:sp>
        <p:nvSpPr>
          <p:cNvPr id="17" name="TextovéPole 16"/>
          <p:cNvSpPr txBox="1"/>
          <p:nvPr/>
        </p:nvSpPr>
        <p:spPr>
          <a:xfrm>
            <a:off x="246956" y="235124"/>
            <a:ext cx="4752528" cy="4320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snahy a chuti věnovat se mládeži , by veškerá aktivita vycházela naprázdno.  Takže ještě jednou velké poděkování všem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trenérům a vedoucím mužstev</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Velkou  a to hlavně finanční podporou  je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Město Štětí</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Granty  zajišťují většinu provozních nákladů klubu. Úspěšná je i spolupráce s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Domem dětí a mládeže ve Štětí</a:t>
            </a:r>
            <a:r>
              <a:rPr lang="cs-CZ" sz="16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které  pod sebou mladé fotbalisty sdružuje.  V minulém i v tomto roce se nám podařilo zajistit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Drobné</a:t>
            </a:r>
            <a:r>
              <a:rPr lang="cs-CZ" sz="11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partnery</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kterým není lhostejný sport ve Štětí a finančně  pomáhají.  Děkujeme  a  tímto také vyzýváme ostatní  podnikatele ke spolupráci.  Přijďte mezi nás a uvidíte, že fotbal není  pouze  o výsledcích,  které jsou pouze jen třešinkou na dortu, ale skrývá se za nimi stovky hodin práce všech dobrovolníků, kteří  jsou v rámci  svého volného času na hřišti a  věnují se fotbalu.</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O údržbu hřišť, jejich okolí a šatny se výborně starají </a:t>
            </a:r>
            <a:r>
              <a:rPr lang="cs-CZ" sz="1600" i="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Blanka   a Jirka Trutnovských</a:t>
            </a:r>
            <a:r>
              <a:rPr lang="cs-CZ" sz="16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a:t>
            </a: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Jestli je úterý nebo neděle nehraje roli.  Kabiny i hřiště je vždy připravené.Díky.</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Vážení fanoušci,</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loučíme se Vámi. Sice jen na krátkou dobu, ale užijte si dovolené i prázdnin co nejlépe a již v srpnu Vás na zdejším stadionu opět rádi přivítáme.  Mějte se fajn</a:t>
            </a:r>
          </a:p>
          <a:p>
            <a:pPr eaLnBrk="0" hangingPunct="0">
              <a:defRPr/>
            </a:pPr>
            <a:r>
              <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rPr>
              <a:t>        </a:t>
            </a:r>
          </a:p>
        </p:txBody>
      </p:sp>
      <p:pic>
        <p:nvPicPr>
          <p:cNvPr id="2" name="Picture 106"/>
          <p:cNvPicPr>
            <a:picLocks noChangeAspect="1" noChangeArrowheads="1"/>
          </p:cNvPicPr>
          <p:nvPr/>
        </p:nvPicPr>
        <p:blipFill>
          <a:blip r:embed="rId3" cstate="print"/>
          <a:srcRect/>
          <a:stretch>
            <a:fillRect/>
          </a:stretch>
        </p:blipFill>
        <p:spPr bwMode="auto">
          <a:xfrm>
            <a:off x="895028" y="4699620"/>
            <a:ext cx="3600400" cy="2088232"/>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9" name="TextovéPole 18"/>
          <p:cNvSpPr txBox="1"/>
          <p:nvPr/>
        </p:nvSpPr>
        <p:spPr>
          <a:xfrm>
            <a:off x="5575548" y="235124"/>
            <a:ext cx="4536504" cy="646331"/>
          </a:xfrm>
          <a:prstGeom prst="rect">
            <a:avLst/>
          </a:prstGeom>
          <a:blipFill dpi="0" rotWithShape="1">
            <a:blip r:embed="rId3" cstate="print">
              <a:alphaModFix amt="34000"/>
            </a:blip>
            <a:srcRect/>
            <a:stretch>
              <a:fillRect/>
            </a:stretch>
          </a:blipFill>
        </p:spPr>
        <p:txBody>
          <a:bodyPr wrap="square" rtlCol="0">
            <a:spAutoFit/>
          </a:bodyPr>
          <a:lstStyle/>
          <a:p>
            <a:pPr algn="ctr"/>
            <a:r>
              <a:rPr lang="cs-CZ" sz="1800" dirty="0" smtClean="0">
                <a:solidFill>
                  <a:srgbClr val="0000CC"/>
                </a:solidFill>
                <a:latin typeface="Eras Demi ITC" pitchFamily="34" charset="0"/>
              </a:rPr>
              <a:t>Poslední kolo  divizní soutěže  skupiny B je před námi 2013</a:t>
            </a:r>
            <a:endParaRPr lang="cs-CZ" sz="1800" dirty="0">
              <a:solidFill>
                <a:srgbClr val="0000CC"/>
              </a:solidFill>
              <a:latin typeface="Eras Demi ITC" pitchFamily="34" charset="0"/>
            </a:endParaRPr>
          </a:p>
        </p:txBody>
      </p:sp>
      <p:graphicFrame>
        <p:nvGraphicFramePr>
          <p:cNvPr id="20" name="Tabulka 19"/>
          <p:cNvGraphicFramePr>
            <a:graphicFrameLocks noGrp="1"/>
          </p:cNvGraphicFramePr>
          <p:nvPr/>
        </p:nvGraphicFramePr>
        <p:xfrm>
          <a:off x="5647556" y="4987652"/>
          <a:ext cx="4371528" cy="2028443"/>
        </p:xfrm>
        <a:graphic>
          <a:graphicData uri="http://schemas.openxmlformats.org/drawingml/2006/table">
            <a:tbl>
              <a:tblPr/>
              <a:tblGrid>
                <a:gridCol w="1164964">
                  <a:extLst>
                    <a:ext uri="{9D8B030D-6E8A-4147-A177-3AD203B41FA5}">
                      <a16:colId xmlns:a16="http://schemas.microsoft.com/office/drawing/2014/main" val="20000"/>
                    </a:ext>
                  </a:extLst>
                </a:gridCol>
                <a:gridCol w="1304760">
                  <a:extLst>
                    <a:ext uri="{9D8B030D-6E8A-4147-A177-3AD203B41FA5}">
                      <a16:colId xmlns:a16="http://schemas.microsoft.com/office/drawing/2014/main" val="20001"/>
                    </a:ext>
                  </a:extLst>
                </a:gridCol>
                <a:gridCol w="1246512">
                  <a:extLst>
                    <a:ext uri="{9D8B030D-6E8A-4147-A177-3AD203B41FA5}">
                      <a16:colId xmlns:a16="http://schemas.microsoft.com/office/drawing/2014/main" val="20002"/>
                    </a:ext>
                  </a:extLst>
                </a:gridCol>
                <a:gridCol w="655292">
                  <a:extLst>
                    <a:ext uri="{9D8B030D-6E8A-4147-A177-3AD203B41FA5}">
                      <a16:colId xmlns:a16="http://schemas.microsoft.com/office/drawing/2014/main" val="20003"/>
                    </a:ext>
                  </a:extLst>
                </a:gridCol>
              </a:tblGrid>
              <a:tr h="266700">
                <a:tc gridSpan="4">
                  <a:txBody>
                    <a:bodyPr/>
                    <a:lstStyle/>
                    <a:p>
                      <a:pPr algn="ctr" rtl="0" fontAlgn="ctr"/>
                      <a:r>
                        <a:rPr lang="cs-CZ" sz="1400" b="1" i="0" u="none" strike="noStrike" dirty="0">
                          <a:solidFill>
                            <a:srgbClr val="153E96"/>
                          </a:solidFill>
                          <a:latin typeface="Meiryo UI"/>
                        </a:rPr>
                        <a:t>30. kolo 15.06.2014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2565">
                <a:tc>
                  <a:txBody>
                    <a:bodyPr/>
                    <a:lstStyle/>
                    <a:p>
                      <a:pPr algn="ctr" rtl="0" fontAlgn="ctr"/>
                      <a:r>
                        <a:rPr lang="cs-CZ" sz="1200" b="1" i="0" u="none" strike="noStrike">
                          <a:solidFill>
                            <a:srgbClr val="000000"/>
                          </a:solidFill>
                          <a:latin typeface="Meiryo UI"/>
                        </a:rPr>
                        <a:t>Aritma Praha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000000"/>
                          </a:solidFill>
                          <a:latin typeface="Meiryo UI"/>
                        </a:rPr>
                        <a:t>LoKo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dirty="0">
                          <a:solidFill>
                            <a:srgbClr val="000000"/>
                          </a:solidFill>
                          <a:latin typeface="Meiryo UI"/>
                        </a:rPr>
                        <a:t>14.06. </a:t>
                      </a:r>
                      <a:r>
                        <a:rPr lang="cs-CZ" sz="1200" b="1" i="0" u="none" strike="noStrike" dirty="0" smtClean="0">
                          <a:solidFill>
                            <a:srgbClr val="000000"/>
                          </a:solidFill>
                          <a:latin typeface="Meiryo UI"/>
                        </a:rPr>
                        <a:t>17:00</a:t>
                      </a:r>
                      <a:endParaRPr lang="cs-CZ" sz="1200" b="1" i="0" u="none" strike="noStrike" dirty="0">
                        <a:solidFill>
                          <a:srgbClr val="000000"/>
                        </a:solidFill>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000000"/>
                          </a:solidFill>
                          <a:latin typeface="Meiryo UI"/>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202565">
                <a:tc>
                  <a:txBody>
                    <a:bodyPr/>
                    <a:lstStyle/>
                    <a:p>
                      <a:pPr algn="ctr" rtl="0" fontAlgn="ctr"/>
                      <a:r>
                        <a:rPr lang="cs-CZ" sz="1200" b="1" i="0" u="none" strike="noStrike">
                          <a:solidFill>
                            <a:srgbClr val="000000"/>
                          </a:solidFill>
                          <a:latin typeface="Meiryo UI"/>
                        </a:rPr>
                        <a:t>Neratovice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14.06.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343788">
                <a:tc>
                  <a:txBody>
                    <a:bodyPr/>
                    <a:lstStyle/>
                    <a:p>
                      <a:pPr algn="ctr" rtl="0" fontAlgn="ctr"/>
                      <a:r>
                        <a:rPr lang="cs-CZ" sz="1200" b="1" i="0" u="none" strike="noStrike">
                          <a:solidFill>
                            <a:srgbClr val="000000"/>
                          </a:solidFill>
                          <a:latin typeface="Meiryo UI"/>
                        </a:rPr>
                        <a:t>Brozany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dirty="0">
                          <a:solidFill>
                            <a:srgbClr val="000000"/>
                          </a:solidFill>
                          <a:latin typeface="Meiryo UI"/>
                        </a:rPr>
                        <a:t>Úvaly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000000"/>
                          </a:solidFill>
                          <a:latin typeface="Meiryo UI"/>
                        </a:rPr>
                        <a:t>15.06.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000000"/>
                          </a:solidFill>
                          <a:latin typeface="Meiryo UI"/>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202565">
                <a:tc>
                  <a:txBody>
                    <a:bodyPr/>
                    <a:lstStyle/>
                    <a:p>
                      <a:pPr algn="ctr" rtl="0" fontAlgn="ctr"/>
                      <a:r>
                        <a:rPr lang="cs-CZ" sz="1200" b="1" i="0" u="none" strike="noStrike">
                          <a:solidFill>
                            <a:srgbClr val="000000"/>
                          </a:solidFill>
                          <a:latin typeface="Meiryo UI"/>
                        </a:rPr>
                        <a:t>Souš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Český Brod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13.06. 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PÁ</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202565">
                <a:tc>
                  <a:txBody>
                    <a:bodyPr/>
                    <a:lstStyle/>
                    <a:p>
                      <a:pPr algn="ctr" rtl="0" fontAlgn="ctr"/>
                      <a:r>
                        <a:rPr lang="cs-CZ" sz="1200" b="1" i="0" u="none" strike="noStrike">
                          <a:solidFill>
                            <a:srgbClr val="000000"/>
                          </a:solidFill>
                          <a:latin typeface="Meiryo UI"/>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000000"/>
                          </a:solidFill>
                          <a:latin typeface="Meiryo UI"/>
                        </a:rPr>
                        <a:t>Motorlet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dirty="0" smtClean="0">
                          <a:solidFill>
                            <a:srgbClr val="000000"/>
                          </a:solidFill>
                          <a:latin typeface="Meiryo UI"/>
                        </a:rPr>
                        <a:t>14.06</a:t>
                      </a:r>
                      <a:r>
                        <a:rPr lang="cs-CZ" sz="1200" b="1" i="0" u="none" strike="noStrike" dirty="0">
                          <a:solidFill>
                            <a:srgbClr val="000000"/>
                          </a:solidFill>
                          <a:latin typeface="Meiryo UI"/>
                        </a:rPr>
                        <a:t>.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dirty="0" smtClean="0">
                          <a:solidFill>
                            <a:srgbClr val="000000"/>
                          </a:solidFill>
                          <a:latin typeface="Meiryo UI"/>
                        </a:rPr>
                        <a:t>SO</a:t>
                      </a:r>
                      <a:endParaRPr lang="cs-CZ" sz="1200" b="1" i="0" u="none" strike="noStrike" dirty="0">
                        <a:solidFill>
                          <a:srgbClr val="000000"/>
                        </a:solidFill>
                        <a:latin typeface="Meiryo U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202565">
                <a:tc>
                  <a:txBody>
                    <a:bodyPr/>
                    <a:lstStyle/>
                    <a:p>
                      <a:pPr algn="ctr" rtl="0" fontAlgn="ctr"/>
                      <a:r>
                        <a:rPr lang="cs-CZ" sz="1200" b="1" i="0" u="none" strike="noStrike">
                          <a:solidFill>
                            <a:srgbClr val="000000"/>
                          </a:solidFill>
                          <a:latin typeface="Meiryo UI"/>
                        </a:rPr>
                        <a:t>Kladno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Vyšehrad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14.06.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202565">
                <a:tc>
                  <a:txBody>
                    <a:bodyPr/>
                    <a:lstStyle/>
                    <a:p>
                      <a:pPr algn="ctr" rtl="0" fontAlgn="ctr"/>
                      <a:r>
                        <a:rPr lang="cs-CZ" sz="1200" b="1" i="0" u="none" strike="noStrike">
                          <a:solidFill>
                            <a:srgbClr val="800080"/>
                          </a:solidFill>
                          <a:latin typeface="Meiryo UI"/>
                        </a:rPr>
                        <a:t>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800080"/>
                          </a:solidFill>
                          <a:latin typeface="Meiryo UI"/>
                        </a:rPr>
                        <a:t>Louňovice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800080"/>
                          </a:solidFill>
                          <a:latin typeface="Meiryo UI"/>
                        </a:rPr>
                        <a:t>14.06.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200" b="1" i="0" u="none" strike="noStrike">
                          <a:solidFill>
                            <a:srgbClr val="800080"/>
                          </a:solidFill>
                          <a:latin typeface="Meiryo UI"/>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202565">
                <a:tc>
                  <a:txBody>
                    <a:bodyPr/>
                    <a:lstStyle/>
                    <a:p>
                      <a:pPr algn="ctr" rtl="0" fontAlgn="ctr"/>
                      <a:r>
                        <a:rPr lang="cs-CZ" sz="1200" b="1" i="0" u="none" strike="noStrike">
                          <a:solidFill>
                            <a:srgbClr val="000000"/>
                          </a:solidFill>
                          <a:latin typeface="Meiryo UI"/>
                        </a:rPr>
                        <a:t>Litol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Nový 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a:solidFill>
                            <a:srgbClr val="000000"/>
                          </a:solidFill>
                          <a:latin typeface="Meiryo UI"/>
                        </a:rPr>
                        <a:t>14.06.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u="none" strike="noStrike" dirty="0">
                          <a:solidFill>
                            <a:srgbClr val="000000"/>
                          </a:solidFill>
                          <a:latin typeface="Meiryo UI"/>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bl>
          </a:graphicData>
        </a:graphic>
      </p:graphicFrame>
      <p:sp>
        <p:nvSpPr>
          <p:cNvPr id="22" name="TextovéPole 21"/>
          <p:cNvSpPr txBox="1"/>
          <p:nvPr/>
        </p:nvSpPr>
        <p:spPr>
          <a:xfrm>
            <a:off x="5575548" y="1027212"/>
            <a:ext cx="4464496" cy="3693319"/>
          </a:xfrm>
          <a:prstGeom prst="rect">
            <a:avLst/>
          </a:prstGeom>
          <a:noFill/>
        </p:spPr>
        <p:txBody>
          <a:bodyPr wrap="square" rtlCol="0">
            <a:spAutoFit/>
          </a:bodyPr>
          <a:lstStyle/>
          <a:p>
            <a:r>
              <a:rPr lang="cs-CZ" sz="1300" dirty="0" smtClean="0">
                <a:latin typeface="Bookman Old Style" pitchFamily="18" charset="0"/>
              </a:rPr>
              <a:t>Los tomu chtěl, aby jsme v posledním divizním kole přivítali na vlastní trávníku vítěze naší  skupiny. Ten má 3 body náskok a lepší vzájemný zápas s Vyšehradem.  Vůbec jasno není dole. Kdo bude sestupovat? My jsme jasní, ale pak už se neví. 10. Nový Bor má 36 bodů a ještě může spadnout. Zvlášť když jede do </a:t>
            </a:r>
            <a:r>
              <a:rPr lang="cs-CZ" sz="1300" dirty="0" err="1" smtClean="0">
                <a:latin typeface="Bookman Old Style" pitchFamily="18" charset="0"/>
              </a:rPr>
              <a:t>Litole</a:t>
            </a:r>
            <a:r>
              <a:rPr lang="cs-CZ" sz="1300" dirty="0" smtClean="0">
                <a:latin typeface="Bookman Old Style" pitchFamily="18" charset="0"/>
              </a:rPr>
              <a:t>, která má o 2 body méně. Dalším tahákem je souboj domácí </a:t>
            </a:r>
            <a:r>
              <a:rPr lang="cs-CZ" sz="1300" dirty="0" err="1" smtClean="0">
                <a:latin typeface="Bookman Old Style" pitchFamily="18" charset="0"/>
              </a:rPr>
              <a:t>Aritmy</a:t>
            </a:r>
            <a:r>
              <a:rPr lang="cs-CZ" sz="1300" dirty="0" smtClean="0">
                <a:latin typeface="Bookman Old Style" pitchFamily="18" charset="0"/>
              </a:rPr>
              <a:t> s AFK </a:t>
            </a:r>
            <a:r>
              <a:rPr lang="cs-CZ" sz="1300" dirty="0" err="1" smtClean="0">
                <a:latin typeface="Bookman Old Style" pitchFamily="18" charset="0"/>
              </a:rPr>
              <a:t>LoKo</a:t>
            </a:r>
            <a:r>
              <a:rPr lang="cs-CZ" sz="1300" dirty="0" smtClean="0">
                <a:latin typeface="Bookman Old Style" pitchFamily="18" charset="0"/>
              </a:rPr>
              <a:t> Chomutov,  na které ztrácí 3 body ,ale má lepší vzájemný zápas. Za Chomutov a </a:t>
            </a:r>
            <a:r>
              <a:rPr lang="cs-CZ" sz="1300" dirty="0" err="1" smtClean="0">
                <a:latin typeface="Bookman Old Style" pitchFamily="18" charset="0"/>
              </a:rPr>
              <a:t>Litol</a:t>
            </a:r>
            <a:r>
              <a:rPr lang="cs-CZ" sz="1300" dirty="0" smtClean="0">
                <a:latin typeface="Bookman Old Style" pitchFamily="18" charset="0"/>
              </a:rPr>
              <a:t> budou hrát </a:t>
            </a:r>
            <a:r>
              <a:rPr lang="cs-CZ" sz="1300" dirty="0" err="1" smtClean="0">
                <a:latin typeface="Bookman Old Style" pitchFamily="18" charset="0"/>
              </a:rPr>
              <a:t>Brozany</a:t>
            </a:r>
            <a:r>
              <a:rPr lang="cs-CZ" sz="1300" dirty="0" smtClean="0">
                <a:latin typeface="Bookman Old Style" pitchFamily="18" charset="0"/>
              </a:rPr>
              <a:t> proti Úvalům, kteří se také musí hodně bát.  Poslední neznámou je Žatec. Když doma vyhraje nad Motorletem tak by to možná mohlo vyjít.  Nehraje se ve stejný čas a trochu to svádí  ke spekulacím.  Takže nakonec největší klid má naše mužstvo, i když po neskutečném debaklu na Vyšehradě by mělo předvést, že fotbal hrát umí.  </a:t>
            </a:r>
            <a:endParaRPr lang="cs-CZ" sz="1300" dirty="0">
              <a:latin typeface="Bookman Old Style" pitchFamily="18" charset="0"/>
            </a:endParaRPr>
          </a:p>
        </p:txBody>
      </p:sp>
      <p:pic>
        <p:nvPicPr>
          <p:cNvPr id="2" name="Picture 212"/>
          <p:cNvPicPr>
            <a:picLocks noChangeAspect="1" noChangeArrowheads="1"/>
          </p:cNvPicPr>
          <p:nvPr/>
        </p:nvPicPr>
        <p:blipFill>
          <a:blip r:embed="rId4" cstate="print"/>
          <a:srcRect/>
          <a:stretch>
            <a:fillRect/>
          </a:stretch>
        </p:blipFill>
        <p:spPr bwMode="auto">
          <a:xfrm>
            <a:off x="9535988" y="4627612"/>
            <a:ext cx="333375" cy="419100"/>
          </a:xfrm>
          <a:prstGeom prst="rect">
            <a:avLst/>
          </a:prstGeom>
          <a:noFill/>
          <a:ln w="9525">
            <a:noFill/>
            <a:miter lim="800000"/>
            <a:headEnd/>
            <a:tailEnd/>
          </a:ln>
        </p:spPr>
      </p:pic>
      <p:pic>
        <p:nvPicPr>
          <p:cNvPr id="2261" name="Picture 213"/>
          <p:cNvPicPr>
            <a:picLocks noChangeAspect="1" noChangeArrowheads="1"/>
          </p:cNvPicPr>
          <p:nvPr/>
        </p:nvPicPr>
        <p:blipFill>
          <a:blip r:embed="rId4" cstate="print"/>
          <a:srcRect/>
          <a:stretch>
            <a:fillRect/>
          </a:stretch>
        </p:blipFill>
        <p:spPr bwMode="auto">
          <a:xfrm>
            <a:off x="5719564" y="4699620"/>
            <a:ext cx="333375" cy="419100"/>
          </a:xfrm>
          <a:prstGeom prst="rect">
            <a:avLst/>
          </a:prstGeom>
          <a:noFill/>
          <a:ln w="9525">
            <a:noFill/>
            <a:miter lim="800000"/>
            <a:headEnd/>
            <a:tailEnd/>
          </a:ln>
        </p:spPr>
      </p:pic>
      <p:sp>
        <p:nvSpPr>
          <p:cNvPr id="9" name="TextovéPole 8"/>
          <p:cNvSpPr txBox="1"/>
          <p:nvPr/>
        </p:nvSpPr>
        <p:spPr>
          <a:xfrm>
            <a:off x="318964" y="307132"/>
            <a:ext cx="4680520" cy="954107"/>
          </a:xfrm>
          <a:prstGeom prst="rect">
            <a:avLst/>
          </a:prstGeom>
          <a:solidFill>
            <a:srgbClr val="CCFFFF"/>
          </a:solidFill>
        </p:spPr>
        <p:txBody>
          <a:bodyPr wrap="square" rtlCol="0">
            <a:spAutoFit/>
          </a:bodyPr>
          <a:lstStyle/>
          <a:p>
            <a:pPr algn="ctr"/>
            <a:r>
              <a:rPr lang="cs-CZ" sz="2400" dirty="0" smtClean="0">
                <a:ln>
                  <a:gradFill>
                    <a:gsLst>
                      <a:gs pos="0">
                        <a:srgbClr val="D6B19C"/>
                      </a:gs>
                      <a:gs pos="30000">
                        <a:srgbClr val="D49E6C"/>
                      </a:gs>
                      <a:gs pos="70000">
                        <a:srgbClr val="A65528"/>
                      </a:gs>
                      <a:gs pos="100000">
                        <a:srgbClr val="663012"/>
                      </a:gs>
                    </a:gsLst>
                    <a:lin ang="5400000" scaled="0"/>
                  </a:gradFill>
                </a:ln>
                <a:latin typeface="Eras Bold ITC" pitchFamily="34" charset="0"/>
              </a:rPr>
              <a:t>Starší přípravka Ústecký přebor 2013-1</a:t>
            </a:r>
            <a:r>
              <a:rPr lang="cs-CZ" sz="3200" dirty="0" smtClean="0">
                <a:ln>
                  <a:gradFill>
                    <a:gsLst>
                      <a:gs pos="0">
                        <a:srgbClr val="D6B19C"/>
                      </a:gs>
                      <a:gs pos="30000">
                        <a:srgbClr val="D49E6C"/>
                      </a:gs>
                      <a:gs pos="70000">
                        <a:srgbClr val="A65528"/>
                      </a:gs>
                      <a:gs pos="100000">
                        <a:srgbClr val="663012"/>
                      </a:gs>
                    </a:gsLst>
                    <a:lin ang="5400000" scaled="0"/>
                  </a:gradFill>
                </a:ln>
              </a:rPr>
              <a:t>4</a:t>
            </a:r>
            <a:endParaRPr lang="cs-CZ" sz="3200" dirty="0">
              <a:ln>
                <a:gradFill>
                  <a:gsLst>
                    <a:gs pos="0">
                      <a:srgbClr val="D6B19C"/>
                    </a:gs>
                    <a:gs pos="30000">
                      <a:srgbClr val="D49E6C"/>
                    </a:gs>
                    <a:gs pos="70000">
                      <a:srgbClr val="A65528"/>
                    </a:gs>
                    <a:gs pos="100000">
                      <a:srgbClr val="663012"/>
                    </a:gs>
                  </a:gsLst>
                  <a:lin ang="5400000" scaled="0"/>
                </a:gradFill>
              </a:ln>
            </a:endParaRPr>
          </a:p>
        </p:txBody>
      </p:sp>
      <p:graphicFrame>
        <p:nvGraphicFramePr>
          <p:cNvPr id="11" name="Tabulka 10"/>
          <p:cNvGraphicFramePr>
            <a:graphicFrameLocks noGrp="1"/>
          </p:cNvGraphicFramePr>
          <p:nvPr/>
        </p:nvGraphicFramePr>
        <p:xfrm>
          <a:off x="390972" y="1603276"/>
          <a:ext cx="4536504" cy="5463906"/>
        </p:xfrm>
        <a:graphic>
          <a:graphicData uri="http://schemas.openxmlformats.org/drawingml/2006/table">
            <a:tbl>
              <a:tblPr/>
              <a:tblGrid>
                <a:gridCol w="375805">
                  <a:extLst>
                    <a:ext uri="{9D8B030D-6E8A-4147-A177-3AD203B41FA5}">
                      <a16:colId xmlns:a16="http://schemas.microsoft.com/office/drawing/2014/main" val="20000"/>
                    </a:ext>
                  </a:extLst>
                </a:gridCol>
                <a:gridCol w="1151574">
                  <a:extLst>
                    <a:ext uri="{9D8B030D-6E8A-4147-A177-3AD203B41FA5}">
                      <a16:colId xmlns:a16="http://schemas.microsoft.com/office/drawing/2014/main" val="20001"/>
                    </a:ext>
                  </a:extLst>
                </a:gridCol>
                <a:gridCol w="504653">
                  <a:extLst>
                    <a:ext uri="{9D8B030D-6E8A-4147-A177-3AD203B41FA5}">
                      <a16:colId xmlns:a16="http://schemas.microsoft.com/office/drawing/2014/main" val="20002"/>
                    </a:ext>
                  </a:extLst>
                </a:gridCol>
                <a:gridCol w="268432">
                  <a:extLst>
                    <a:ext uri="{9D8B030D-6E8A-4147-A177-3AD203B41FA5}">
                      <a16:colId xmlns:a16="http://schemas.microsoft.com/office/drawing/2014/main" val="20003"/>
                    </a:ext>
                  </a:extLst>
                </a:gridCol>
                <a:gridCol w="268432">
                  <a:extLst>
                    <a:ext uri="{9D8B030D-6E8A-4147-A177-3AD203B41FA5}">
                      <a16:colId xmlns:a16="http://schemas.microsoft.com/office/drawing/2014/main" val="20004"/>
                    </a:ext>
                  </a:extLst>
                </a:gridCol>
                <a:gridCol w="397280">
                  <a:extLst>
                    <a:ext uri="{9D8B030D-6E8A-4147-A177-3AD203B41FA5}">
                      <a16:colId xmlns:a16="http://schemas.microsoft.com/office/drawing/2014/main" val="20005"/>
                    </a:ext>
                  </a:extLst>
                </a:gridCol>
                <a:gridCol w="442913">
                  <a:extLst>
                    <a:ext uri="{9D8B030D-6E8A-4147-A177-3AD203B41FA5}">
                      <a16:colId xmlns:a16="http://schemas.microsoft.com/office/drawing/2014/main" val="20006"/>
                    </a:ext>
                  </a:extLst>
                </a:gridCol>
                <a:gridCol w="644237">
                  <a:extLst>
                    <a:ext uri="{9D8B030D-6E8A-4147-A177-3AD203B41FA5}">
                      <a16:colId xmlns:a16="http://schemas.microsoft.com/office/drawing/2014/main" val="20007"/>
                    </a:ext>
                  </a:extLst>
                </a:gridCol>
                <a:gridCol w="483178">
                  <a:extLst>
                    <a:ext uri="{9D8B030D-6E8A-4147-A177-3AD203B41FA5}">
                      <a16:colId xmlns:a16="http://schemas.microsoft.com/office/drawing/2014/main" val="20008"/>
                    </a:ext>
                  </a:extLst>
                </a:gridCol>
              </a:tblGrid>
              <a:tr h="245947">
                <a:tc gridSpan="9">
                  <a:txBody>
                    <a:bodyPr/>
                    <a:lstStyle/>
                    <a:p>
                      <a:pPr algn="ctr" fontAlgn="ctr"/>
                      <a:r>
                        <a:rPr lang="cs-CZ" sz="1000" b="0" i="0" u="none" strike="noStrike" dirty="0">
                          <a:solidFill>
                            <a:srgbClr val="000000"/>
                          </a:solidFill>
                          <a:latin typeface="Arial Black"/>
                        </a:rPr>
                        <a:t>Krajský přebor starší přípravky 2003 po 22.kole</a:t>
                      </a:r>
                    </a:p>
                  </a:txBody>
                  <a:tcPr marL="7923" marR="7923" marT="79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3721">
                <a:tc>
                  <a:txBody>
                    <a:bodyPr/>
                    <a:lstStyle/>
                    <a:p>
                      <a:pPr algn="ctr" fontAlgn="ctr"/>
                      <a:r>
                        <a:rPr lang="cs-CZ" sz="900" b="0" i="0" u="none" strike="noStrike" dirty="0">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dirty="0" err="1">
                          <a:solidFill>
                            <a:srgbClr val="000000"/>
                          </a:solidFill>
                          <a:latin typeface="Arial Black"/>
                        </a:rPr>
                        <a:t>Jun</a:t>
                      </a:r>
                      <a:r>
                        <a:rPr lang="cs-CZ" sz="900" b="0" i="0" u="none" strike="noStrike" dirty="0">
                          <a:solidFill>
                            <a:srgbClr val="000000"/>
                          </a:solidFill>
                          <a:latin typeface="Arial Black"/>
                        </a:rPr>
                        <a:t>.Teplice</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510:131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60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93721">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dirty="0">
                          <a:solidFill>
                            <a:srgbClr val="000000"/>
                          </a:solidFill>
                          <a:latin typeface="Arial Black"/>
                        </a:rPr>
                        <a:t>Litoměřice</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14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273:208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44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3721">
                <a:tc>
                  <a:txBody>
                    <a:bodyPr/>
                    <a:lstStyle/>
                    <a:p>
                      <a:pPr algn="ctr" fontAlgn="ctr"/>
                      <a:r>
                        <a:rPr lang="cs-CZ" sz="900" b="0" i="0" u="none" strike="noStrike">
                          <a:solidFill>
                            <a:srgbClr val="000000"/>
                          </a:solidFill>
                          <a:latin typeface="Arial Black"/>
                        </a:rPr>
                        <a:t>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FAJM Most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dirty="0">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dirty="0">
                          <a:solidFill>
                            <a:srgbClr val="000000"/>
                          </a:solidFill>
                          <a:latin typeface="Arial Black"/>
                        </a:rPr>
                        <a:t>14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281:224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43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93721">
                <a:tc>
                  <a:txBody>
                    <a:bodyPr/>
                    <a:lstStyle/>
                    <a:p>
                      <a:pPr algn="ctr" fontAlgn="ctr"/>
                      <a:r>
                        <a:rPr lang="cs-CZ" sz="900" b="0" i="0" u="none" strike="noStrike">
                          <a:solidFill>
                            <a:srgbClr val="000000"/>
                          </a:solidFill>
                          <a:latin typeface="Arial Black"/>
                        </a:rPr>
                        <a:t>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Jun.Děčín</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dirty="0">
                          <a:solidFill>
                            <a:srgbClr val="000000"/>
                          </a:solidFill>
                          <a:latin typeface="Arial Black"/>
                        </a:rPr>
                        <a:t>13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dirty="0">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359:246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39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3721">
                <a:tc>
                  <a:txBody>
                    <a:bodyPr/>
                    <a:lstStyle/>
                    <a:p>
                      <a:pPr algn="ctr" fontAlgn="ctr"/>
                      <a:r>
                        <a:rPr lang="cs-CZ" sz="900" b="1" i="0" u="none" strike="noStrike">
                          <a:solidFill>
                            <a:srgbClr val="000000"/>
                          </a:solidFill>
                          <a:latin typeface="Arial Black"/>
                        </a:rPr>
                        <a:t>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FK Ústí</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322:329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34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93721">
                <a:tc>
                  <a:txBody>
                    <a:bodyPr/>
                    <a:lstStyle/>
                    <a:p>
                      <a:pPr algn="ctr" fontAlgn="ctr"/>
                      <a:r>
                        <a:rPr lang="cs-CZ" sz="900" b="1" i="0" u="none" strike="noStrike">
                          <a:solidFill>
                            <a:srgbClr val="000000"/>
                          </a:solidFill>
                          <a:latin typeface="Arial Black"/>
                        </a:rPr>
                        <a:t>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SK Roudnice/Štětí</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12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278:286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22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193721">
                <a:tc>
                  <a:txBody>
                    <a:bodyPr/>
                    <a:lstStyle/>
                    <a:p>
                      <a:pPr algn="ctr" fontAlgn="ctr"/>
                      <a:r>
                        <a:rPr lang="cs-CZ" sz="900" b="1" i="0" u="none" strike="noStrike">
                          <a:solidFill>
                            <a:srgbClr val="000000"/>
                          </a:solidFill>
                          <a:latin typeface="Arial Black"/>
                        </a:rPr>
                        <a:t>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FC/Loko Chomutov</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211:246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93721">
                <a:tc>
                  <a:txBody>
                    <a:bodyPr/>
                    <a:lstStyle/>
                    <a:p>
                      <a:pPr algn="ctr" fontAlgn="ctr"/>
                      <a:r>
                        <a:rPr lang="cs-CZ" sz="900" b="1" i="0" u="none" strike="noStrike">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Litvínov</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210:284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19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93721">
                <a:tc>
                  <a:txBody>
                    <a:bodyPr/>
                    <a:lstStyle/>
                    <a:p>
                      <a:pPr algn="ctr" fontAlgn="ctr"/>
                      <a:r>
                        <a:rPr lang="cs-CZ" sz="900" b="1" i="0" u="none" strike="noStrike">
                          <a:solidFill>
                            <a:srgbClr val="000000"/>
                          </a:solidFill>
                          <a:latin typeface="Arial Black"/>
                        </a:rPr>
                        <a:t>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Souš/FŠ Most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185:280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15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93721">
                <a:tc>
                  <a:txBody>
                    <a:bodyPr/>
                    <a:lstStyle/>
                    <a:p>
                      <a:pPr algn="ctr" fontAlgn="ctr"/>
                      <a:r>
                        <a:rPr lang="cs-CZ" sz="900" b="1"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Blšany</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181:434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13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3721">
                <a:tc>
                  <a:txBody>
                    <a:bodyPr/>
                    <a:lstStyle/>
                    <a:p>
                      <a:pPr algn="ctr" fontAlgn="ctr"/>
                      <a:r>
                        <a:rPr lang="cs-CZ" sz="900" b="1" i="0" u="none" strike="noStrike">
                          <a:solidFill>
                            <a:srgbClr val="000000"/>
                          </a:solidFill>
                          <a:latin typeface="Arial Black"/>
                        </a:rPr>
                        <a:t>11.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Louny</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131:273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82184">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900" b="0" i="0" u="none" strike="noStrike" dirty="0">
                        <a:solidFill>
                          <a:srgbClr val="000000"/>
                        </a:solidFill>
                        <a:latin typeface="Calibri"/>
                      </a:endParaRPr>
                    </a:p>
                  </a:txBody>
                  <a:tcPr marL="7923" marR="7923" marT="792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45947">
                <a:tc gridSpan="9">
                  <a:txBody>
                    <a:bodyPr/>
                    <a:lstStyle/>
                    <a:p>
                      <a:pPr algn="ctr" fontAlgn="ctr"/>
                      <a:r>
                        <a:rPr lang="cs-CZ" sz="1000" b="0" i="0" u="none" strike="noStrike">
                          <a:solidFill>
                            <a:srgbClr val="000000"/>
                          </a:solidFill>
                          <a:latin typeface="Arial Black"/>
                        </a:rPr>
                        <a:t>Krajský přebor starší přípravky 2004 po 22.kole</a:t>
                      </a:r>
                    </a:p>
                  </a:txBody>
                  <a:tcPr marL="7923" marR="7923" marT="79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3"/>
                  </a:ext>
                </a:extLst>
              </a:tr>
              <a:tr h="193721">
                <a:tc>
                  <a:txBody>
                    <a:bodyPr/>
                    <a:lstStyle/>
                    <a:p>
                      <a:pPr algn="ctr" fontAlgn="ctr"/>
                      <a:r>
                        <a:rPr lang="cs-CZ" sz="900" b="0" i="0" u="none" strike="noStrike" dirty="0">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FK Junior Teplice</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18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536:147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54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4"/>
                  </a:ext>
                </a:extLst>
              </a:tr>
              <a:tr h="193721">
                <a:tc>
                  <a:txBody>
                    <a:bodyPr/>
                    <a:lstStyle/>
                    <a:p>
                      <a:pPr algn="ctr" fontAlgn="ctr"/>
                      <a:r>
                        <a:rPr lang="cs-CZ" sz="900" b="0" i="0" u="none" strike="noStrike" dirty="0">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dirty="0">
                          <a:solidFill>
                            <a:srgbClr val="000000"/>
                          </a:solidFill>
                          <a:latin typeface="Arial Black"/>
                        </a:rPr>
                        <a:t>FAJM Most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18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436:133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54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93721">
                <a:tc>
                  <a:txBody>
                    <a:bodyPr/>
                    <a:lstStyle/>
                    <a:p>
                      <a:pPr algn="ctr" fontAlgn="ctr"/>
                      <a:r>
                        <a:rPr lang="cs-CZ" sz="900" b="0" i="0" u="none" strike="noStrike">
                          <a:solidFill>
                            <a:srgbClr val="000000"/>
                          </a:solidFill>
                          <a:latin typeface="Arial Black"/>
                        </a:rPr>
                        <a:t>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dirty="0">
                          <a:solidFill>
                            <a:srgbClr val="000000"/>
                          </a:solidFill>
                          <a:latin typeface="Arial Black"/>
                        </a:rPr>
                        <a:t>FK Litvínov</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19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17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444:105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0" i="0" u="none" strike="noStrike">
                          <a:solidFill>
                            <a:srgbClr val="000000"/>
                          </a:solidFill>
                          <a:latin typeface="Arial Black"/>
                        </a:rPr>
                        <a:t>51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6"/>
                  </a:ext>
                </a:extLst>
              </a:tr>
              <a:tr h="193721">
                <a:tc>
                  <a:txBody>
                    <a:bodyPr/>
                    <a:lstStyle/>
                    <a:p>
                      <a:pPr algn="ctr" fontAlgn="ctr"/>
                      <a:r>
                        <a:rPr lang="cs-CZ" sz="900" b="0" i="0" u="none" strike="noStrike">
                          <a:solidFill>
                            <a:srgbClr val="000000"/>
                          </a:solidFill>
                          <a:latin typeface="Arial Black"/>
                        </a:rPr>
                        <a:t>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dirty="0">
                          <a:solidFill>
                            <a:srgbClr val="000000"/>
                          </a:solidFill>
                          <a:latin typeface="Arial Black"/>
                        </a:rPr>
                        <a:t>FK Junior Děčín</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289:276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0" i="0" u="none" strike="noStrike">
                          <a:solidFill>
                            <a:srgbClr val="000000"/>
                          </a:solidFill>
                          <a:latin typeface="Arial Black"/>
                        </a:rPr>
                        <a:t>32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93721">
                <a:tc>
                  <a:txBody>
                    <a:bodyPr/>
                    <a:lstStyle/>
                    <a:p>
                      <a:pPr algn="ctr" fontAlgn="ctr"/>
                      <a:r>
                        <a:rPr lang="cs-CZ" sz="900" b="1" i="0" u="none" strike="noStrike">
                          <a:solidFill>
                            <a:srgbClr val="000000"/>
                          </a:solidFill>
                          <a:latin typeface="Arial Black"/>
                        </a:rPr>
                        <a:t>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FK Ústí n.L.</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392:328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31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8"/>
                  </a:ext>
                </a:extLst>
              </a:tr>
              <a:tr h="193721">
                <a:tc>
                  <a:txBody>
                    <a:bodyPr/>
                    <a:lstStyle/>
                    <a:p>
                      <a:pPr algn="ctr" fontAlgn="ctr"/>
                      <a:r>
                        <a:rPr lang="cs-CZ" sz="900" b="1" i="0" u="none" strike="noStrike">
                          <a:solidFill>
                            <a:srgbClr val="000000"/>
                          </a:solidFill>
                          <a:latin typeface="Arial Black"/>
                        </a:rPr>
                        <a:t>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FK Litoměřice</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215:257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30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300602">
                <a:tc>
                  <a:txBody>
                    <a:bodyPr/>
                    <a:lstStyle/>
                    <a:p>
                      <a:pPr algn="ctr" fontAlgn="ctr"/>
                      <a:r>
                        <a:rPr lang="cs-CZ" sz="900" b="1" i="0" u="none" strike="noStrike">
                          <a:solidFill>
                            <a:srgbClr val="000000"/>
                          </a:solidFill>
                          <a:latin typeface="Arial Black"/>
                        </a:rPr>
                        <a:t>7.</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FC Chomutov/AFK LoKo Chomutov</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19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261:262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Black"/>
                        </a:rPr>
                        <a:t>25</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20"/>
                  </a:ext>
                </a:extLst>
              </a:tr>
              <a:tr h="300602">
                <a:tc>
                  <a:txBody>
                    <a:bodyPr/>
                    <a:lstStyle/>
                    <a:p>
                      <a:pPr algn="ctr" fontAlgn="ctr"/>
                      <a:r>
                        <a:rPr lang="cs-CZ" sz="900" b="1" i="0" u="none" strike="noStrike">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SK Štětí/SK Roudnice n.L. 2004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12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243:311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93721">
                <a:tc>
                  <a:txBody>
                    <a:bodyPr/>
                    <a:lstStyle/>
                    <a:p>
                      <a:pPr algn="ctr" fontAlgn="ctr"/>
                      <a:r>
                        <a:rPr lang="cs-CZ" sz="900" b="1" i="0" u="none" strike="noStrike">
                          <a:solidFill>
                            <a:srgbClr val="000000"/>
                          </a:solidFill>
                          <a:latin typeface="Arial Black"/>
                        </a:rPr>
                        <a:t>9.</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FK Louny</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14</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257:370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18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22"/>
                  </a:ext>
                </a:extLst>
              </a:tr>
              <a:tr h="300602">
                <a:tc>
                  <a:txBody>
                    <a:bodyPr/>
                    <a:lstStyle/>
                    <a:p>
                      <a:pPr algn="ctr" fontAlgn="ctr"/>
                      <a:r>
                        <a:rPr lang="cs-CZ" sz="900" b="1" i="0" u="none" strike="noStrike">
                          <a:solidFill>
                            <a:srgbClr val="000000"/>
                          </a:solidFill>
                          <a:latin typeface="Arial Black"/>
                        </a:rPr>
                        <a:t>10.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Baník Souš/FŠ Most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2</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18</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122:480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6</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93721">
                <a:tc>
                  <a:txBody>
                    <a:bodyPr/>
                    <a:lstStyle/>
                    <a:p>
                      <a:pPr algn="ctr" fontAlgn="ctr"/>
                      <a:r>
                        <a:rPr lang="cs-CZ" sz="900" b="1" i="0" u="none" strike="noStrike">
                          <a:solidFill>
                            <a:srgbClr val="000000"/>
                          </a:solidFill>
                          <a:latin typeface="Arial Black"/>
                        </a:rPr>
                        <a:t>11.</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FK Chmel Blšany</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20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Black"/>
                        </a:rPr>
                        <a:t>97:623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Arial Black"/>
                        </a:rPr>
                        <a:t>0</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24"/>
                  </a:ext>
                </a:extLst>
              </a:tr>
            </a:tbl>
          </a:graphicData>
        </a:graphic>
      </p:graphicFrame>
      <p:pic>
        <p:nvPicPr>
          <p:cNvPr id="2050" name="Picture 6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p:cNvSpPr/>
          <p:nvPr/>
        </p:nvSpPr>
        <p:spPr>
          <a:xfrm>
            <a:off x="5431532" y="163116"/>
            <a:ext cx="4626078" cy="3744416"/>
          </a:xfrm>
          <a:prstGeom prst="rect">
            <a:avLst/>
          </a:prstGeom>
          <a:blipFill>
            <a:blip r:embed="rId2" cstate="print"/>
            <a:stretch>
              <a:fillRect/>
            </a:stretch>
          </a:blipFill>
        </p:spPr>
        <p:txBody>
          <a:bodyPr wrap="square" lIns="91440" tIns="45720" rIns="91440" bIns="45720">
            <a:spAutoFit/>
            <a:scene3d>
              <a:camera prst="orthographicFront"/>
              <a:lightRig rig="threePt" dir="t"/>
            </a:scene3d>
            <a:sp3d extrusionH="57150">
              <a:bevelT w="82550" h="38100" prst="coolSlant"/>
            </a:sp3d>
          </a:bodyPr>
          <a:lstStyle/>
          <a:p>
            <a:pPr algn="ctr"/>
            <a:r>
              <a:rPr lang="cs-CZ" sz="4800" u="sng" dirty="0" smtClean="0">
                <a:ln w="900" cmpd="sng">
                  <a:solidFill>
                    <a:schemeClr val="accent1">
                      <a:satMod val="190000"/>
                      <a:alpha val="55000"/>
                    </a:schemeClr>
                  </a:solidFill>
                  <a:prstDash val="solid"/>
                </a:ln>
                <a:solidFill>
                  <a:srgbClr val="3333CC"/>
                </a:solidFill>
                <a:effectLst>
                  <a:outerShdw blurRad="50800" dist="38100" dir="8100000" algn="tr" rotWithShape="0">
                    <a:prstClr val="black">
                      <a:alpha val="40000"/>
                    </a:prstClr>
                  </a:outerShdw>
                </a:effectLst>
                <a:latin typeface="Calisto MT" pitchFamily="18" charset="0"/>
              </a:rPr>
              <a:t>BLAHOPŘÁNÍ</a:t>
            </a:r>
          </a:p>
          <a:p>
            <a:pPr algn="ctr"/>
            <a:r>
              <a:rPr lang="cs-CZ" sz="4800" dirty="0" smtClean="0">
                <a:ln w="900" cmpd="sng">
                  <a:solidFill>
                    <a:schemeClr val="accent1">
                      <a:satMod val="190000"/>
                      <a:alpha val="55000"/>
                    </a:schemeClr>
                  </a:solidFill>
                  <a:prstDash val="solid"/>
                </a:ln>
                <a:solidFill>
                  <a:srgbClr val="FF0000"/>
                </a:solidFill>
                <a:effectLst>
                  <a:outerShdw blurRad="50800" dist="38100" dir="8100000" algn="tr" rotWithShape="0">
                    <a:prstClr val="black">
                      <a:alpha val="40000"/>
                    </a:prstClr>
                  </a:outerShdw>
                </a:effectLst>
              </a:rPr>
              <a:t>PAVLU ČERMÁKOVI</a:t>
            </a:r>
          </a:p>
          <a:p>
            <a:pPr algn="ctr"/>
            <a:r>
              <a:rPr lang="cs-CZ" sz="2800" dirty="0" smtClean="0">
                <a:ln w="900" cmpd="sng">
                  <a:solidFill>
                    <a:schemeClr val="accent1">
                      <a:satMod val="190000"/>
                      <a:alpha val="55000"/>
                    </a:schemeClr>
                  </a:solidFill>
                  <a:prstDash val="solid"/>
                </a:ln>
                <a:solidFill>
                  <a:srgbClr val="3333CC"/>
                </a:solidFill>
                <a:effectLst>
                  <a:outerShdw blurRad="50800" dist="38100" dir="8100000" algn="tr" rotWithShape="0">
                    <a:srgbClr val="FF0066">
                      <a:alpha val="40000"/>
                    </a:srgbClr>
                  </a:outerShdw>
                </a:effectLst>
              </a:rPr>
              <a:t>k jeho 60 narozeninám, které oslavil  </a:t>
            </a:r>
          </a:p>
          <a:p>
            <a:pPr algn="ctr"/>
            <a:r>
              <a:rPr lang="cs-CZ" sz="2800" dirty="0" smtClean="0">
                <a:ln w="900" cmpd="sng">
                  <a:solidFill>
                    <a:schemeClr val="accent1">
                      <a:satMod val="190000"/>
                      <a:alpha val="55000"/>
                    </a:schemeClr>
                  </a:solidFill>
                  <a:prstDash val="solid"/>
                </a:ln>
                <a:solidFill>
                  <a:srgbClr val="3333CC"/>
                </a:solidFill>
                <a:effectLst>
                  <a:outerShdw blurRad="50800" dist="38100" dir="8100000" algn="tr" rotWithShape="0">
                    <a:srgbClr val="FF0066">
                      <a:alpha val="40000"/>
                    </a:srgbClr>
                  </a:outerShdw>
                </a:effectLst>
              </a:rPr>
              <a:t>4.června</a:t>
            </a:r>
            <a:endParaRPr lang="cs-CZ" sz="4000" dirty="0">
              <a:ln w="900" cmpd="sng">
                <a:solidFill>
                  <a:schemeClr val="accent1">
                    <a:satMod val="190000"/>
                    <a:alpha val="55000"/>
                  </a:schemeClr>
                </a:solidFill>
                <a:prstDash val="solid"/>
              </a:ln>
              <a:solidFill>
                <a:srgbClr val="3333CC"/>
              </a:solidFill>
              <a:effectLst>
                <a:outerShdw blurRad="50800" dist="38100" dir="8100000" algn="tr" rotWithShape="0">
                  <a:srgbClr val="FF0066">
                    <a:alpha val="40000"/>
                  </a:srgbClr>
                </a:outerShdw>
              </a:effectLst>
            </a:endParaRPr>
          </a:p>
        </p:txBody>
      </p:sp>
      <p:pic>
        <p:nvPicPr>
          <p:cNvPr id="3146" name="Picture 74"/>
          <p:cNvPicPr>
            <a:picLocks noChangeAspect="1" noChangeArrowheads="1"/>
          </p:cNvPicPr>
          <p:nvPr/>
        </p:nvPicPr>
        <p:blipFill>
          <a:blip r:embed="rId3" cstate="print"/>
          <a:srcRect/>
          <a:stretch>
            <a:fillRect/>
          </a:stretch>
        </p:blipFill>
        <p:spPr bwMode="auto">
          <a:xfrm>
            <a:off x="5503540" y="4195564"/>
            <a:ext cx="4392488" cy="2808312"/>
          </a:xfrm>
          <a:prstGeom prst="rect">
            <a:avLst/>
          </a:prstGeom>
          <a:noFill/>
          <a:ln w="9525">
            <a:noFill/>
            <a:miter lim="800000"/>
            <a:headEnd/>
            <a:tailEnd/>
          </a:ln>
        </p:spPr>
      </p:pic>
      <p:graphicFrame>
        <p:nvGraphicFramePr>
          <p:cNvPr id="6" name="Tabulka 5"/>
          <p:cNvGraphicFramePr>
            <a:graphicFrameLocks noGrp="1"/>
          </p:cNvGraphicFramePr>
          <p:nvPr/>
        </p:nvGraphicFramePr>
        <p:xfrm>
          <a:off x="318964" y="379140"/>
          <a:ext cx="4464496" cy="3353625"/>
        </p:xfrm>
        <a:graphic>
          <a:graphicData uri="http://schemas.openxmlformats.org/drawingml/2006/table">
            <a:tbl>
              <a:tblPr/>
              <a:tblGrid>
                <a:gridCol w="372484">
                  <a:extLst>
                    <a:ext uri="{9D8B030D-6E8A-4147-A177-3AD203B41FA5}">
                      <a16:colId xmlns:a16="http://schemas.microsoft.com/office/drawing/2014/main" val="20000"/>
                    </a:ext>
                  </a:extLst>
                </a:gridCol>
                <a:gridCol w="1141400">
                  <a:extLst>
                    <a:ext uri="{9D8B030D-6E8A-4147-A177-3AD203B41FA5}">
                      <a16:colId xmlns:a16="http://schemas.microsoft.com/office/drawing/2014/main" val="20001"/>
                    </a:ext>
                  </a:extLst>
                </a:gridCol>
                <a:gridCol w="500194">
                  <a:extLst>
                    <a:ext uri="{9D8B030D-6E8A-4147-A177-3AD203B41FA5}">
                      <a16:colId xmlns:a16="http://schemas.microsoft.com/office/drawing/2014/main" val="20002"/>
                    </a:ext>
                  </a:extLst>
                </a:gridCol>
                <a:gridCol w="266061">
                  <a:extLst>
                    <a:ext uri="{9D8B030D-6E8A-4147-A177-3AD203B41FA5}">
                      <a16:colId xmlns:a16="http://schemas.microsoft.com/office/drawing/2014/main" val="20003"/>
                    </a:ext>
                  </a:extLst>
                </a:gridCol>
                <a:gridCol w="266061">
                  <a:extLst>
                    <a:ext uri="{9D8B030D-6E8A-4147-A177-3AD203B41FA5}">
                      <a16:colId xmlns:a16="http://schemas.microsoft.com/office/drawing/2014/main" val="20004"/>
                    </a:ext>
                  </a:extLst>
                </a:gridCol>
                <a:gridCol w="393770">
                  <a:extLst>
                    <a:ext uri="{9D8B030D-6E8A-4147-A177-3AD203B41FA5}">
                      <a16:colId xmlns:a16="http://schemas.microsoft.com/office/drawing/2014/main" val="20005"/>
                    </a:ext>
                  </a:extLst>
                </a:gridCol>
                <a:gridCol w="885981">
                  <a:extLst>
                    <a:ext uri="{9D8B030D-6E8A-4147-A177-3AD203B41FA5}">
                      <a16:colId xmlns:a16="http://schemas.microsoft.com/office/drawing/2014/main" val="20006"/>
                    </a:ext>
                  </a:extLst>
                </a:gridCol>
                <a:gridCol w="638545">
                  <a:extLst>
                    <a:ext uri="{9D8B030D-6E8A-4147-A177-3AD203B41FA5}">
                      <a16:colId xmlns:a16="http://schemas.microsoft.com/office/drawing/2014/main" val="20007"/>
                    </a:ext>
                  </a:extLst>
                </a:gridCol>
              </a:tblGrid>
              <a:tr h="391196">
                <a:tc gridSpan="8">
                  <a:txBody>
                    <a:bodyPr/>
                    <a:lstStyle/>
                    <a:p>
                      <a:pPr algn="ctr" fontAlgn="ctr"/>
                      <a:r>
                        <a:rPr lang="pl-PL" sz="1300" b="0" i="0" u="none" strike="noStrike" dirty="0">
                          <a:solidFill>
                            <a:srgbClr val="000000"/>
                          </a:solidFill>
                          <a:latin typeface="Arial Black"/>
                        </a:rPr>
                        <a:t>Divize skupina B Dospělých 2013-14                                         po 29.kole</a:t>
                      </a:r>
                    </a:p>
                  </a:txBody>
                  <a:tcPr marL="8891" marR="8891" marT="88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3532">
                <a:tc>
                  <a:txBody>
                    <a:bodyPr/>
                    <a:lstStyle/>
                    <a:p>
                      <a:pPr algn="ctr" fontAlgn="ctr"/>
                      <a:r>
                        <a:rPr lang="cs-CZ" sz="1100" b="0" i="0" u="none" strike="noStrike">
                          <a:solidFill>
                            <a:srgbClr val="000000"/>
                          </a:solidFill>
                          <a:latin typeface="Arial Black"/>
                        </a:rPr>
                        <a:t>1.</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000000"/>
                          </a:solidFill>
                          <a:latin typeface="Arial Black"/>
                        </a:rPr>
                        <a:t> </a:t>
                      </a:r>
                      <a:r>
                        <a:rPr lang="cs-CZ" sz="1100" b="0" i="0" u="none" strike="noStrike" dirty="0" err="1">
                          <a:solidFill>
                            <a:srgbClr val="000000"/>
                          </a:solidFill>
                          <a:latin typeface="Arial Black"/>
                        </a:rPr>
                        <a:t>Louňovice</a:t>
                      </a:r>
                      <a:endParaRPr lang="cs-CZ" sz="1100" b="0" i="0" u="none" strike="noStrike" dirty="0">
                        <a:solidFill>
                          <a:srgbClr val="000000"/>
                        </a:solidFill>
                        <a:latin typeface="Arial Black"/>
                      </a:endParaRP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75:22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68</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14566">
                <a:tc>
                  <a:txBody>
                    <a:bodyPr/>
                    <a:lstStyle/>
                    <a:p>
                      <a:pPr algn="ctr" fontAlgn="ctr"/>
                      <a:r>
                        <a:rPr lang="cs-CZ" sz="1000" b="0" i="0" u="none" strike="noStrike">
                          <a:solidFill>
                            <a:srgbClr val="000000"/>
                          </a:solidFill>
                          <a:latin typeface="Arial Black"/>
                        </a:rPr>
                        <a:t>2.</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smtClean="0">
                          <a:solidFill>
                            <a:srgbClr val="000000"/>
                          </a:solidFill>
                          <a:latin typeface="Arial Black"/>
                        </a:rPr>
                        <a:t> </a:t>
                      </a:r>
                      <a:r>
                        <a:rPr lang="cs-CZ" sz="1000" b="0" i="0" u="none" strike="noStrike" dirty="0">
                          <a:solidFill>
                            <a:srgbClr val="000000"/>
                          </a:solidFill>
                          <a:latin typeface="Arial Black"/>
                        </a:rPr>
                        <a:t>Vyšehrad</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81:30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76632">
                <a:tc>
                  <a:txBody>
                    <a:bodyPr/>
                    <a:lstStyle/>
                    <a:p>
                      <a:pPr algn="ctr" fontAlgn="ctr"/>
                      <a:r>
                        <a:rPr lang="cs-CZ" sz="1000" b="0" i="0" u="none" strike="noStrike">
                          <a:solidFill>
                            <a:srgbClr val="000000"/>
                          </a:solidFill>
                          <a:latin typeface="Arial Black"/>
                        </a:rPr>
                        <a:t>3.</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Arial Black"/>
                        </a:rPr>
                        <a:t>FK </a:t>
                      </a:r>
                      <a:r>
                        <a:rPr lang="cs-CZ" sz="1000" b="0" i="0" u="none" strike="noStrike" dirty="0" smtClean="0">
                          <a:solidFill>
                            <a:srgbClr val="000000"/>
                          </a:solidFill>
                          <a:latin typeface="Arial Black"/>
                        </a:rPr>
                        <a:t>Motorlet</a:t>
                      </a:r>
                      <a:endParaRPr lang="cs-CZ" sz="1000" b="0" i="0" u="none" strike="noStrike" dirty="0">
                        <a:solidFill>
                          <a:srgbClr val="000000"/>
                        </a:solidFill>
                        <a:latin typeface="Arial Black"/>
                      </a:endParaRP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46:46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14566">
                <a:tc>
                  <a:txBody>
                    <a:bodyPr/>
                    <a:lstStyle/>
                    <a:p>
                      <a:pPr algn="ctr" fontAlgn="ctr"/>
                      <a:r>
                        <a:rPr lang="cs-CZ" sz="1000" b="0" i="0" u="none" strike="noStrike">
                          <a:solidFill>
                            <a:srgbClr val="000000"/>
                          </a:solidFill>
                          <a:latin typeface="Arial Black"/>
                        </a:rPr>
                        <a:t>4.</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FK </a:t>
                      </a:r>
                      <a:r>
                        <a:rPr lang="cs-CZ" sz="1000" b="0" i="0" u="none" strike="noStrike" dirty="0" smtClean="0">
                          <a:solidFill>
                            <a:srgbClr val="000000"/>
                          </a:solidFill>
                          <a:latin typeface="Arial Black"/>
                        </a:rPr>
                        <a:t>Neratovice</a:t>
                      </a:r>
                      <a:endParaRPr lang="cs-CZ" sz="1000" b="0" i="0" u="none" strike="noStrike" dirty="0">
                        <a:solidFill>
                          <a:srgbClr val="000000"/>
                        </a:solidFill>
                        <a:latin typeface="Arial Black"/>
                      </a:endParaRP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42:40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66406">
                <a:tc>
                  <a:txBody>
                    <a:bodyPr/>
                    <a:lstStyle/>
                    <a:p>
                      <a:pPr algn="ctr" fontAlgn="ctr"/>
                      <a:r>
                        <a:rPr lang="cs-CZ" sz="1000" b="0" i="0" u="none" strike="noStrike">
                          <a:solidFill>
                            <a:srgbClr val="000000"/>
                          </a:solidFill>
                          <a:latin typeface="Arial Black"/>
                        </a:rPr>
                        <a:t>5.</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FK Baník Souš</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51:42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43</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42253">
                <a:tc>
                  <a:txBody>
                    <a:bodyPr/>
                    <a:lstStyle/>
                    <a:p>
                      <a:pPr algn="ctr" fontAlgn="ctr"/>
                      <a:r>
                        <a:rPr lang="cs-CZ" sz="1000" b="0" i="0" u="none" strike="noStrike">
                          <a:solidFill>
                            <a:srgbClr val="000000"/>
                          </a:solidFill>
                          <a:latin typeface="Arial Black"/>
                        </a:rPr>
                        <a:t>6.</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Sokol Brozany</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43:38</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41</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42253">
                <a:tc>
                  <a:txBody>
                    <a:bodyPr/>
                    <a:lstStyle/>
                    <a:p>
                      <a:pPr algn="ctr" fontAlgn="ctr"/>
                      <a:r>
                        <a:rPr lang="cs-CZ" sz="1000" b="0" i="0" u="none" strike="noStrike">
                          <a:solidFill>
                            <a:srgbClr val="000000"/>
                          </a:solidFill>
                          <a:latin typeface="Arial Black"/>
                        </a:rPr>
                        <a:t>7.</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SK Kladno</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55:57</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39</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42253">
                <a:tc>
                  <a:txBody>
                    <a:bodyPr/>
                    <a:lstStyle/>
                    <a:p>
                      <a:pPr algn="ctr" fontAlgn="ctr"/>
                      <a:r>
                        <a:rPr lang="cs-CZ" sz="1000" b="0" i="0" u="none" strike="noStrike">
                          <a:solidFill>
                            <a:srgbClr val="000000"/>
                          </a:solidFill>
                          <a:latin typeface="Arial Black"/>
                        </a:rPr>
                        <a:t>8.</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ASK Lovosice</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47:52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39</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2253">
                <a:tc>
                  <a:txBody>
                    <a:bodyPr/>
                    <a:lstStyle/>
                    <a:p>
                      <a:pPr algn="ctr" fontAlgn="ctr"/>
                      <a:r>
                        <a:rPr lang="cs-CZ" sz="1000" b="0" i="0" u="none" strike="noStrike">
                          <a:solidFill>
                            <a:srgbClr val="000000"/>
                          </a:solidFill>
                          <a:latin typeface="Arial Black"/>
                        </a:rPr>
                        <a:t>9.</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SK Český Brod</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48:57</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38</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42253">
                <a:tc>
                  <a:txBody>
                    <a:bodyPr/>
                    <a:lstStyle/>
                    <a:p>
                      <a:pPr algn="ctr" fontAlgn="ctr"/>
                      <a:r>
                        <a:rPr lang="cs-CZ" sz="1000" b="0" i="0" u="none" strike="noStrike">
                          <a:solidFill>
                            <a:srgbClr val="000000"/>
                          </a:solidFill>
                          <a:latin typeface="Arial Black"/>
                        </a:rPr>
                        <a:t>10.</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FC Nový Bor</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45:53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36</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42253">
                <a:tc>
                  <a:txBody>
                    <a:bodyPr/>
                    <a:lstStyle/>
                    <a:p>
                      <a:pPr algn="ctr" fontAlgn="ctr"/>
                      <a:r>
                        <a:rPr lang="cs-CZ" sz="1000" b="0" i="0" u="none" strike="noStrike">
                          <a:solidFill>
                            <a:srgbClr val="000000"/>
                          </a:solidFill>
                          <a:latin typeface="Arial Black"/>
                        </a:rPr>
                        <a:t>11.</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SK Úvaly</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39:43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14566">
                <a:tc>
                  <a:txBody>
                    <a:bodyPr/>
                    <a:lstStyle/>
                    <a:p>
                      <a:pPr algn="ctr" fontAlgn="ctr"/>
                      <a:r>
                        <a:rPr lang="cs-CZ" sz="1000" b="0" i="0" u="none" strike="noStrike">
                          <a:solidFill>
                            <a:srgbClr val="000000"/>
                          </a:solidFill>
                          <a:latin typeface="Arial Black"/>
                        </a:rPr>
                        <a:t>12.</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AFK </a:t>
                      </a:r>
                      <a:r>
                        <a:rPr lang="cs-CZ" sz="1000" b="0" i="0" u="none" strike="noStrike" dirty="0" smtClean="0">
                          <a:solidFill>
                            <a:srgbClr val="000000"/>
                          </a:solidFill>
                          <a:latin typeface="Arial Black"/>
                        </a:rPr>
                        <a:t> </a:t>
                      </a:r>
                      <a:r>
                        <a:rPr lang="cs-CZ" sz="1000" b="0" i="0" u="none" strike="noStrike" dirty="0">
                          <a:solidFill>
                            <a:srgbClr val="000000"/>
                          </a:solidFill>
                          <a:latin typeface="Arial Black"/>
                        </a:rPr>
                        <a:t>Chomutov</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52:63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42253">
                <a:tc>
                  <a:txBody>
                    <a:bodyPr/>
                    <a:lstStyle/>
                    <a:p>
                      <a:pPr algn="ctr" fontAlgn="ctr"/>
                      <a:r>
                        <a:rPr lang="cs-CZ" sz="1000" b="0" i="0" u="none" strike="noStrike">
                          <a:solidFill>
                            <a:srgbClr val="000000"/>
                          </a:solidFill>
                          <a:latin typeface="Arial Black"/>
                        </a:rPr>
                        <a:t>13.</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Litol</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7</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40:61</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34</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142253">
                <a:tc>
                  <a:txBody>
                    <a:bodyPr/>
                    <a:lstStyle/>
                    <a:p>
                      <a:pPr algn="ctr" fontAlgn="ctr"/>
                      <a:r>
                        <a:rPr lang="cs-CZ" sz="1000" b="0" i="0" u="none" strike="noStrike">
                          <a:solidFill>
                            <a:srgbClr val="000000"/>
                          </a:solidFill>
                          <a:latin typeface="Arial Black"/>
                        </a:rPr>
                        <a:t>14.</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FK Slavoj Žatec</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4</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49:72</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34</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76607">
                <a:tc>
                  <a:txBody>
                    <a:bodyPr/>
                    <a:lstStyle/>
                    <a:p>
                      <a:pPr algn="ctr" fontAlgn="ctr"/>
                      <a:r>
                        <a:rPr lang="cs-CZ" sz="1000" b="0" i="0" u="none" strike="noStrike">
                          <a:solidFill>
                            <a:srgbClr val="000000"/>
                          </a:solidFill>
                          <a:latin typeface="Arial Black"/>
                        </a:rPr>
                        <a:t>15.</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smtClean="0">
                          <a:solidFill>
                            <a:srgbClr val="000000"/>
                          </a:solidFill>
                          <a:latin typeface="Arial Black"/>
                        </a:rPr>
                        <a:t> </a:t>
                      </a:r>
                      <a:r>
                        <a:rPr lang="cs-CZ" sz="1000" b="0" i="0" u="none" strike="noStrike" dirty="0" err="1">
                          <a:solidFill>
                            <a:srgbClr val="000000"/>
                          </a:solidFill>
                          <a:latin typeface="Arial Black"/>
                        </a:rPr>
                        <a:t>Aritma</a:t>
                      </a:r>
                      <a:r>
                        <a:rPr lang="cs-CZ" sz="1000" b="0" i="0" u="none" strike="noStrike" dirty="0">
                          <a:solidFill>
                            <a:srgbClr val="000000"/>
                          </a:solidFill>
                          <a:latin typeface="Arial Black"/>
                        </a:rPr>
                        <a:t> Praha</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15</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46:53</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32</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142253">
                <a:tc>
                  <a:txBody>
                    <a:bodyPr/>
                    <a:lstStyle/>
                    <a:p>
                      <a:pPr algn="ctr" fontAlgn="ctr"/>
                      <a:r>
                        <a:rPr lang="cs-CZ" sz="1000" b="0" i="0" u="none" strike="noStrike">
                          <a:solidFill>
                            <a:srgbClr val="000000"/>
                          </a:solidFill>
                          <a:latin typeface="Arial Black"/>
                        </a:rPr>
                        <a:t>16.</a:t>
                      </a:r>
                    </a:p>
                  </a:txBody>
                  <a:tcPr marL="8891" marR="8891" marT="88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SK Štětí</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7</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16</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46:79</a:t>
                      </a:r>
                    </a:p>
                  </a:txBody>
                  <a:tcPr marL="8891" marR="8891" marT="8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latin typeface="Arial Black"/>
                        </a:rPr>
                        <a:t>25</a:t>
                      </a:r>
                    </a:p>
                  </a:txBody>
                  <a:tcPr marL="8891" marR="8891" marT="88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pic>
        <p:nvPicPr>
          <p:cNvPr id="3" name="Picture 74"/>
          <p:cNvPicPr>
            <a:picLocks noChangeAspect="1" noChangeArrowheads="1"/>
          </p:cNvPicPr>
          <p:nvPr/>
        </p:nvPicPr>
        <p:blipFill>
          <a:blip r:embed="rId4" cstate="print"/>
          <a:srcRect/>
          <a:stretch>
            <a:fillRect/>
          </a:stretch>
        </p:blipFill>
        <p:spPr bwMode="auto">
          <a:xfrm>
            <a:off x="390972" y="3979540"/>
            <a:ext cx="4392488" cy="2664296"/>
          </a:xfrm>
          <a:prstGeom prst="rect">
            <a:avLst/>
          </a:prstGeom>
          <a:noFill/>
          <a:ln w="9525">
            <a:noFill/>
            <a:miter lim="800000"/>
            <a:headEnd/>
            <a:tailEnd/>
          </a:ln>
        </p:spPr>
      </p:pic>
      <p:sp>
        <p:nvSpPr>
          <p:cNvPr id="7" name="TextovéPole 6"/>
          <p:cNvSpPr txBox="1"/>
          <p:nvPr/>
        </p:nvSpPr>
        <p:spPr>
          <a:xfrm>
            <a:off x="462980" y="6777335"/>
            <a:ext cx="4104456" cy="261610"/>
          </a:xfrm>
          <a:prstGeom prst="rect">
            <a:avLst/>
          </a:prstGeom>
          <a:solidFill>
            <a:srgbClr val="FFCC99"/>
          </a:solidFill>
        </p:spPr>
        <p:txBody>
          <a:bodyPr wrap="square" rtlCol="0">
            <a:spAutoFit/>
          </a:bodyPr>
          <a:lstStyle/>
          <a:p>
            <a:pPr algn="ctr"/>
            <a:r>
              <a:rPr lang="cs-CZ" sz="1100" dirty="0" smtClean="0">
                <a:latin typeface="Arial" pitchFamily="34" charset="0"/>
                <a:cs typeface="Arial" pitchFamily="34" charset="0"/>
              </a:rPr>
              <a:t>Takto to na Vyšehradě v neděli 8.6.2014 vypadalo často</a:t>
            </a:r>
            <a:endParaRPr lang="cs-CZ" sz="1100" dirty="0">
              <a:latin typeface="Arial" pitchFamily="34" charset="0"/>
              <a:cs typeface="Arial" pitchFamily="34" charset="0"/>
            </a:endParaRPr>
          </a:p>
        </p:txBody>
      </p:sp>
      <p:pic>
        <p:nvPicPr>
          <p:cNvPr id="3074" name="Picture 29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4" name="Obdélník 13"/>
          <p:cNvSpPr/>
          <p:nvPr/>
        </p:nvSpPr>
        <p:spPr>
          <a:xfrm>
            <a:off x="5431532" y="163116"/>
            <a:ext cx="4629860" cy="523220"/>
          </a:xfrm>
          <a:prstGeom prst="rect">
            <a:avLst/>
          </a:prstGeom>
          <a:blipFill dpi="0" rotWithShape="1">
            <a:blip r:embed="rId3" cstate="print">
              <a:alphaModFix amt="63000"/>
            </a:blip>
            <a:srcRect/>
            <a:stretch>
              <a:fillRect/>
            </a:stretch>
          </a:blipFill>
        </p:spPr>
        <p:txBody>
          <a:bodyPr wrap="square" lIns="91440" tIns="45720" rIns="91440" bIns="45720">
            <a:spAutoFit/>
          </a:bodyPr>
          <a:lstStyle/>
          <a:p>
            <a:pPr algn="ctr"/>
            <a:r>
              <a:rPr lang="cs-CZ" sz="2800" b="1" cap="none" spc="0" dirty="0" smtClean="0">
                <a:ln w="0" cmpd="dbl">
                  <a:solidFill>
                    <a:schemeClr val="tx1"/>
                  </a:solidFill>
                  <a:prstDash val="solid"/>
                  <a:miter lim="800000"/>
                </a:ln>
              </a:rPr>
              <a:t>Kde najdete Louňovice</a:t>
            </a:r>
            <a:endParaRPr lang="cs-CZ" sz="2800" b="1" cap="none" spc="0" dirty="0">
              <a:ln w="0" cmpd="dbl">
                <a:solidFill>
                  <a:schemeClr val="tx1"/>
                </a:solidFill>
                <a:prstDash val="solid"/>
                <a:miter lim="800000"/>
              </a:ln>
            </a:endParaRPr>
          </a:p>
        </p:txBody>
      </p:sp>
      <p:sp>
        <p:nvSpPr>
          <p:cNvPr id="15" name="TextovéPole 14"/>
          <p:cNvSpPr txBox="1"/>
          <p:nvPr/>
        </p:nvSpPr>
        <p:spPr>
          <a:xfrm>
            <a:off x="5647556" y="4123556"/>
            <a:ext cx="4320480" cy="2708434"/>
          </a:xfrm>
          <a:prstGeom prst="rect">
            <a:avLst/>
          </a:prstGeom>
          <a:solidFill>
            <a:srgbClr val="FFFF99"/>
          </a:solidFill>
        </p:spPr>
        <p:txBody>
          <a:bodyPr wrap="square" rtlCol="0">
            <a:spAutoFit/>
          </a:bodyPr>
          <a:lstStyle/>
          <a:p>
            <a:pPr algn="ctr"/>
            <a:r>
              <a:rPr lang="cs-CZ" sz="1800" dirty="0" smtClean="0">
                <a:latin typeface="Comic Sans MS" pitchFamily="66" charset="0"/>
                <a:cs typeface="Arial" pitchFamily="34" charset="0"/>
              </a:rPr>
              <a:t>Je rozhodnuto náš dnešní soupeř</a:t>
            </a:r>
          </a:p>
          <a:p>
            <a:pPr algn="ctr"/>
            <a:r>
              <a:rPr lang="cs-CZ" sz="4000" dirty="0" smtClean="0">
                <a:solidFill>
                  <a:srgbClr val="660033"/>
                </a:solidFill>
                <a:effectLst>
                  <a:outerShdw blurRad="38100" dist="38100" dir="2700000" algn="tl">
                    <a:srgbClr val="000000">
                      <a:alpha val="43137"/>
                    </a:srgbClr>
                  </a:outerShdw>
                </a:effectLst>
                <a:latin typeface="Comic Sans MS" pitchFamily="66" charset="0"/>
                <a:cs typeface="Arial" pitchFamily="34" charset="0"/>
              </a:rPr>
              <a:t>TJ Slavia </a:t>
            </a:r>
          </a:p>
          <a:p>
            <a:pPr algn="ctr"/>
            <a:r>
              <a:rPr lang="cs-CZ" sz="4000" dirty="0" smtClean="0">
                <a:solidFill>
                  <a:srgbClr val="660033"/>
                </a:solidFill>
                <a:effectLst>
                  <a:outerShdw blurRad="38100" dist="38100" dir="2700000" algn="tl">
                    <a:srgbClr val="000000">
                      <a:alpha val="43137"/>
                    </a:srgbClr>
                  </a:outerShdw>
                </a:effectLst>
                <a:latin typeface="Comic Sans MS" pitchFamily="66" charset="0"/>
                <a:cs typeface="Arial" pitchFamily="34" charset="0"/>
              </a:rPr>
              <a:t>Louňovice</a:t>
            </a:r>
            <a:endParaRPr lang="cs-CZ" sz="2800" dirty="0" smtClean="0">
              <a:solidFill>
                <a:srgbClr val="660033"/>
              </a:solidFill>
              <a:effectLst>
                <a:outerShdw blurRad="38100" dist="38100" dir="2700000" algn="tl">
                  <a:srgbClr val="000000">
                    <a:alpha val="43137"/>
                  </a:srgbClr>
                </a:outerShdw>
              </a:effectLst>
              <a:latin typeface="Comic Sans MS" pitchFamily="66" charset="0"/>
              <a:cs typeface="Arial" pitchFamily="34" charset="0"/>
            </a:endParaRPr>
          </a:p>
          <a:p>
            <a:pPr algn="ctr"/>
            <a:r>
              <a:rPr lang="cs-CZ" sz="1800" dirty="0" smtClean="0">
                <a:latin typeface="Comic Sans MS" pitchFamily="66" charset="0"/>
                <a:cs typeface="Arial" pitchFamily="34" charset="0"/>
              </a:rPr>
              <a:t>si v minulém kole  po vítězství nad </a:t>
            </a:r>
            <a:r>
              <a:rPr lang="cs-CZ" sz="1800" dirty="0" err="1" smtClean="0">
                <a:latin typeface="Comic Sans MS" pitchFamily="66" charset="0"/>
                <a:cs typeface="Arial" pitchFamily="34" charset="0"/>
              </a:rPr>
              <a:t>Litolí</a:t>
            </a:r>
            <a:r>
              <a:rPr lang="cs-CZ" sz="1800" dirty="0" smtClean="0">
                <a:latin typeface="Comic Sans MS" pitchFamily="66" charset="0"/>
                <a:cs typeface="Arial" pitchFamily="34" charset="0"/>
              </a:rPr>
              <a:t> zajistili vítězství  v divizi skupiny B a právo postupu do České fotbalové ligy. Gratulujeme</a:t>
            </a:r>
            <a:r>
              <a:rPr lang="cs-CZ" sz="1800" dirty="0" smtClean="0">
                <a:latin typeface="Cambria" pitchFamily="18" charset="0"/>
                <a:cs typeface="Arial" pitchFamily="34" charset="0"/>
              </a:rPr>
              <a:t>.</a:t>
            </a:r>
            <a:endParaRPr lang="cs-CZ" sz="1800" dirty="0">
              <a:effectLst>
                <a:outerShdw blurRad="38100" dist="38100" dir="2700000" algn="tl">
                  <a:srgbClr val="000000">
                    <a:alpha val="43137"/>
                  </a:srgbClr>
                </a:outerShdw>
              </a:effectLst>
              <a:latin typeface="Cambria" pitchFamily="18" charset="0"/>
              <a:cs typeface="Complex" pitchFamily="2" charset="0"/>
            </a:endParaRPr>
          </a:p>
        </p:txBody>
      </p:sp>
      <p:pic>
        <p:nvPicPr>
          <p:cNvPr id="4206" name="Picture 110"/>
          <p:cNvPicPr>
            <a:picLocks noChangeAspect="1" noChangeArrowheads="1"/>
          </p:cNvPicPr>
          <p:nvPr/>
        </p:nvPicPr>
        <p:blipFill>
          <a:blip r:embed="rId4" cstate="print"/>
          <a:srcRect/>
          <a:stretch>
            <a:fillRect/>
          </a:stretch>
        </p:blipFill>
        <p:spPr bwMode="auto">
          <a:xfrm>
            <a:off x="5575548" y="955204"/>
            <a:ext cx="4392488" cy="2880320"/>
          </a:xfrm>
          <a:prstGeom prst="rect">
            <a:avLst/>
          </a:prstGeom>
          <a:noFill/>
          <a:ln w="9525">
            <a:noFill/>
            <a:miter lim="800000"/>
            <a:headEnd/>
            <a:tailEnd/>
          </a:ln>
        </p:spPr>
      </p:pic>
      <p:sp>
        <p:nvSpPr>
          <p:cNvPr id="6" name="Vývojový diagram: spojka 5"/>
          <p:cNvSpPr/>
          <p:nvPr/>
        </p:nvSpPr>
        <p:spPr bwMode="auto">
          <a:xfrm>
            <a:off x="8887916" y="2107332"/>
            <a:ext cx="648072" cy="936104"/>
          </a:xfrm>
          <a:prstGeom prst="flowChartConnector">
            <a:avLst/>
          </a:prstGeom>
          <a:noFill/>
          <a:ln w="15875">
            <a:solidFill>
              <a:schemeClr val="tx1"/>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9" name="Obdélník 8"/>
          <p:cNvSpPr/>
          <p:nvPr/>
        </p:nvSpPr>
        <p:spPr>
          <a:xfrm>
            <a:off x="174948" y="235124"/>
            <a:ext cx="4752528" cy="144655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Blahopřání k </a:t>
            </a:r>
          </a:p>
          <a:p>
            <a:pPr algn="ctr"/>
            <a:r>
              <a:rPr lang="cs-CZ"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narozeninám</a:t>
            </a:r>
            <a:endParaRPr lang="cs-CZ"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TextovéPole 9"/>
          <p:cNvSpPr txBox="1"/>
          <p:nvPr/>
        </p:nvSpPr>
        <p:spPr>
          <a:xfrm>
            <a:off x="246956" y="1819300"/>
            <a:ext cx="4680520" cy="2800767"/>
          </a:xfrm>
          <a:prstGeom prst="rect">
            <a:avLst/>
          </a:prstGeom>
          <a:blipFill dpi="0" rotWithShape="1">
            <a:blip r:embed="rId5" cstate="print">
              <a:alphaModFix amt="59000"/>
            </a:blip>
            <a:srcRect/>
            <a:stretch>
              <a:fillRect/>
            </a:stretch>
          </a:blipFill>
        </p:spPr>
        <p:txBody>
          <a:bodyPr wrap="square" rtlCol="0">
            <a:spAutoFit/>
          </a:bodyPr>
          <a:lstStyle/>
          <a:p>
            <a:pPr algn="ctr"/>
            <a:r>
              <a:rPr lang="cs-CZ" sz="4000" dirty="0" smtClean="0">
                <a:effectLst>
                  <a:outerShdw blurRad="38100" dist="38100" dir="2700000" algn="tl">
                    <a:srgbClr val="000000">
                      <a:alpha val="43137"/>
                    </a:srgbClr>
                  </a:outerShdw>
                </a:effectLst>
                <a:latin typeface="Cambria Math" pitchFamily="18" charset="0"/>
                <a:ea typeface="Cambria Math" pitchFamily="18" charset="0"/>
              </a:rPr>
              <a:t>Ve čtvrtek 19.června oslaví  </a:t>
            </a:r>
          </a:p>
          <a:p>
            <a:pPr algn="ctr"/>
            <a:r>
              <a:rPr lang="cs-CZ" sz="4800" dirty="0" smtClean="0">
                <a:effectLst>
                  <a:outerShdw blurRad="38100" dist="38100" dir="2700000" algn="tl">
                    <a:srgbClr val="000000">
                      <a:alpha val="43137"/>
                    </a:srgbClr>
                  </a:outerShdw>
                </a:effectLst>
                <a:latin typeface="Century Gothic" pitchFamily="34" charset="0"/>
                <a:ea typeface="BatangChe" pitchFamily="49" charset="-127"/>
              </a:rPr>
              <a:t>83 narozeniny </a:t>
            </a:r>
          </a:p>
          <a:p>
            <a:pPr algn="ctr"/>
            <a:r>
              <a:rPr lang="cs-CZ" sz="4800" dirty="0" smtClean="0">
                <a:effectLst>
                  <a:outerShdw blurRad="38100" dist="38100" dir="2700000" algn="tl">
                    <a:srgbClr val="000000">
                      <a:alpha val="43137"/>
                    </a:srgbClr>
                  </a:outerShdw>
                </a:effectLst>
                <a:latin typeface="Century Gothic" pitchFamily="34" charset="0"/>
                <a:ea typeface="BatangChe" pitchFamily="49" charset="-127"/>
              </a:rPr>
              <a:t> Milan Kozelek</a:t>
            </a:r>
            <a:endParaRPr lang="cs-CZ" sz="3600" dirty="0">
              <a:effectLst>
                <a:outerShdw blurRad="38100" dist="38100" dir="2700000" algn="tl">
                  <a:srgbClr val="000000">
                    <a:alpha val="43137"/>
                  </a:srgbClr>
                </a:outerShdw>
              </a:effectLst>
              <a:latin typeface="Century Gothic" pitchFamily="34" charset="0"/>
              <a:ea typeface="BatangChe" pitchFamily="49" charset="-127"/>
            </a:endParaRPr>
          </a:p>
        </p:txBody>
      </p:sp>
      <p:sp>
        <p:nvSpPr>
          <p:cNvPr id="11" name="TextovéPole 10"/>
          <p:cNvSpPr txBox="1"/>
          <p:nvPr/>
        </p:nvSpPr>
        <p:spPr>
          <a:xfrm>
            <a:off x="246956" y="4771628"/>
            <a:ext cx="4752528" cy="923330"/>
          </a:xfrm>
          <a:prstGeom prst="rect">
            <a:avLst/>
          </a:prstGeom>
          <a:blipFill dpi="0" rotWithShape="1">
            <a:blip r:embed="rId6" cstate="print">
              <a:alphaModFix amt="72000"/>
            </a:blip>
            <a:srcRect/>
            <a:stretch>
              <a:fillRect/>
            </a:stretch>
          </a:blipFill>
        </p:spPr>
        <p:txBody>
          <a:bodyPr wrap="square" rtlCol="0">
            <a:spAutoFit/>
          </a:bodyPr>
          <a:lstStyle/>
          <a:p>
            <a:pPr algn="ctr"/>
            <a:r>
              <a:rPr lang="cs-CZ" sz="1800" dirty="0" smtClean="0">
                <a:latin typeface="Arial Black" pitchFamily="34" charset="0"/>
              </a:rPr>
              <a:t>Výbor fotbalového oddílu přeje všechno nejlepší, hodně štěstí, lásky a pohody </a:t>
            </a:r>
            <a:endParaRPr lang="cs-CZ" sz="1800" dirty="0">
              <a:latin typeface="Arial Black" pitchFamily="34" charset="0"/>
            </a:endParaRPr>
          </a:p>
        </p:txBody>
      </p:sp>
      <p:pic>
        <p:nvPicPr>
          <p:cNvPr id="2" name="Picture 110"/>
          <p:cNvPicPr>
            <a:picLocks noChangeAspect="1" noChangeArrowheads="1"/>
          </p:cNvPicPr>
          <p:nvPr/>
        </p:nvPicPr>
        <p:blipFill>
          <a:blip r:embed="rId7" cstate="print"/>
          <a:srcRect/>
          <a:stretch>
            <a:fillRect/>
          </a:stretch>
        </p:blipFill>
        <p:spPr bwMode="auto">
          <a:xfrm>
            <a:off x="1471092" y="5923756"/>
            <a:ext cx="1836043" cy="1080120"/>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9" name="TextovéPole 18"/>
          <p:cNvSpPr txBox="1"/>
          <p:nvPr/>
        </p:nvSpPr>
        <p:spPr>
          <a:xfrm>
            <a:off x="246956" y="163116"/>
            <a:ext cx="4752000" cy="707886"/>
          </a:xfrm>
          <a:prstGeom prst="rect">
            <a:avLst/>
          </a:prstGeom>
          <a:gradFill flip="none" rotWithShape="1">
            <a:gsLst>
              <a:gs pos="0">
                <a:srgbClr val="FFFF00"/>
              </a:gs>
              <a:gs pos="53000">
                <a:srgbClr val="D4DEFF"/>
              </a:gs>
              <a:gs pos="83000">
                <a:srgbClr val="D4DEFF"/>
              </a:gs>
              <a:gs pos="100000">
                <a:srgbClr val="96AB94"/>
              </a:gs>
            </a:gsLst>
            <a:lin ang="5400000" scaled="0"/>
            <a:tileRect/>
          </a:gradFill>
        </p:spPr>
        <p:txBody>
          <a:bodyPr wrap="square" rtlCol="0">
            <a:spAutoFit/>
          </a:bodyPr>
          <a:lstStyle/>
          <a:p>
            <a:pPr algn="ctr"/>
            <a:r>
              <a:rPr lang="cs-CZ" sz="2000" dirty="0" smtClean="0">
                <a:effectLst>
                  <a:outerShdw blurRad="38100" dist="38100" dir="2700000" algn="tl">
                    <a:srgbClr val="000000">
                      <a:alpha val="43137"/>
                    </a:srgbClr>
                  </a:outerShdw>
                </a:effectLst>
                <a:latin typeface="Century" pitchFamily="18" charset="0"/>
              </a:rPr>
              <a:t>Poslední podzimní zápas  skončil v Louňovicích velkým debaklem</a:t>
            </a:r>
            <a:endParaRPr lang="cs-CZ" sz="2000" dirty="0">
              <a:effectLst>
                <a:outerShdw blurRad="38100" dist="38100" dir="2700000" algn="tl">
                  <a:srgbClr val="000000">
                    <a:alpha val="43137"/>
                  </a:srgbClr>
                </a:outerShdw>
              </a:effectLst>
              <a:latin typeface="Century" pitchFamily="18" charset="0"/>
            </a:endParaRPr>
          </a:p>
        </p:txBody>
      </p:sp>
      <p:pic>
        <p:nvPicPr>
          <p:cNvPr id="5150" name="Picture 30"/>
          <p:cNvPicPr>
            <a:picLocks noChangeAspect="1" noChangeArrowheads="1"/>
          </p:cNvPicPr>
          <p:nvPr/>
        </p:nvPicPr>
        <p:blipFill>
          <a:blip r:embed="rId3" cstate="print"/>
          <a:srcRect/>
          <a:stretch>
            <a:fillRect/>
          </a:stretch>
        </p:blipFill>
        <p:spPr bwMode="auto">
          <a:xfrm>
            <a:off x="462980" y="6499820"/>
            <a:ext cx="3895725" cy="576064"/>
          </a:xfrm>
          <a:prstGeom prst="rect">
            <a:avLst/>
          </a:prstGeom>
          <a:noFill/>
          <a:ln w="9525">
            <a:noFill/>
            <a:miter lim="800000"/>
            <a:headEnd/>
            <a:tailEnd/>
          </a:ln>
        </p:spPr>
      </p:pic>
      <p:sp>
        <p:nvSpPr>
          <p:cNvPr id="5151" name="Rectangle 31"/>
          <p:cNvSpPr>
            <a:spLocks noChangeArrowheads="1"/>
          </p:cNvSpPr>
          <p:nvPr/>
        </p:nvSpPr>
        <p:spPr bwMode="auto">
          <a:xfrm>
            <a:off x="318964" y="1027212"/>
            <a:ext cx="46085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Slavia</a:t>
            </a: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Louňovice</a:t>
            </a: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SK Mondi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endParaRPr kumimoji="0" lang="cs-CZ"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5:0(1:0)   17.11.2013   15.kolo</a:t>
            </a:r>
            <a:endParaRPr kumimoji="0" lang="cs-CZ"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Michovský</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(80.Hamšík), Tůma,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Pícha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Rejman</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(63Ransdorf), Šimral, Cibulka,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Stejskal-</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Hyka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(65.Benda), Tichý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Připraveni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Duník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ulka 7"/>
          <p:cNvGraphicFramePr>
            <a:graphicFrameLocks noGrp="1"/>
          </p:cNvGraphicFramePr>
          <p:nvPr/>
        </p:nvGraphicFramePr>
        <p:xfrm>
          <a:off x="318964" y="3835524"/>
          <a:ext cx="4536504" cy="2571750"/>
        </p:xfrm>
        <a:graphic>
          <a:graphicData uri="http://schemas.openxmlformats.org/drawingml/2006/table">
            <a:tbl>
              <a:tblPr/>
              <a:tblGrid>
                <a:gridCol w="723723">
                  <a:extLst>
                    <a:ext uri="{9D8B030D-6E8A-4147-A177-3AD203B41FA5}">
                      <a16:colId xmlns:a16="http://schemas.microsoft.com/office/drawing/2014/main" val="20000"/>
                    </a:ext>
                  </a:extLst>
                </a:gridCol>
                <a:gridCol w="1059106">
                  <a:extLst>
                    <a:ext uri="{9D8B030D-6E8A-4147-A177-3AD203B41FA5}">
                      <a16:colId xmlns:a16="http://schemas.microsoft.com/office/drawing/2014/main" val="20001"/>
                    </a:ext>
                  </a:extLst>
                </a:gridCol>
                <a:gridCol w="1924042">
                  <a:extLst>
                    <a:ext uri="{9D8B030D-6E8A-4147-A177-3AD203B41FA5}">
                      <a16:colId xmlns:a16="http://schemas.microsoft.com/office/drawing/2014/main" val="20002"/>
                    </a:ext>
                  </a:extLst>
                </a:gridCol>
                <a:gridCol w="829633">
                  <a:extLst>
                    <a:ext uri="{9D8B030D-6E8A-4147-A177-3AD203B41FA5}">
                      <a16:colId xmlns:a16="http://schemas.microsoft.com/office/drawing/2014/main" val="20003"/>
                    </a:ext>
                  </a:extLst>
                </a:gridCol>
              </a:tblGrid>
              <a:tr h="179070">
                <a:tc>
                  <a:txBody>
                    <a:bodyPr/>
                    <a:lstStyle/>
                    <a:p>
                      <a:pPr algn="ctr" fontAlgn="ctr"/>
                      <a:r>
                        <a:rPr lang="cs-CZ" sz="800" b="1" i="0" u="none" strike="noStrike" dirty="0">
                          <a:solidFill>
                            <a:srgbClr val="0000FF"/>
                          </a:solidFill>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9.3.2014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SK Kladno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0"/>
                  </a:ext>
                </a:extLst>
              </a:tr>
              <a:tr h="179070">
                <a:tc>
                  <a:txBody>
                    <a:bodyPr/>
                    <a:lstStyle/>
                    <a:p>
                      <a:pPr algn="ctr" fontAlgn="ctr"/>
                      <a:r>
                        <a:rPr lang="cs-CZ" sz="800" b="1" i="0" u="none" strike="noStrike">
                          <a:solidFill>
                            <a:srgbClr val="0000FF"/>
                          </a:solidFill>
                          <a:latin typeface="Arial"/>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15.3.2014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Slavoj Žatec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79070">
                <a:tc>
                  <a:txBody>
                    <a:bodyPr/>
                    <a:lstStyle/>
                    <a:p>
                      <a:pPr algn="ctr" fontAlgn="ctr"/>
                      <a:r>
                        <a:rPr lang="cs-CZ" sz="800" b="1" i="0" u="none" strike="noStrike">
                          <a:solidFill>
                            <a:srgbClr val="0000FF"/>
                          </a:solidFill>
                          <a:latin typeface="Arial"/>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23.3.2014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Baník Souš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38854">
                <a:tc>
                  <a:txBody>
                    <a:bodyPr/>
                    <a:lstStyle/>
                    <a:p>
                      <a:pPr algn="ctr" fontAlgn="ctr"/>
                      <a:r>
                        <a:rPr lang="cs-CZ" sz="800" b="1" i="0" u="none" strike="noStrike">
                          <a:solidFill>
                            <a:srgbClr val="0000FF"/>
                          </a:solidFill>
                          <a:latin typeface="Arial"/>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FF"/>
                          </a:solidFill>
                          <a:latin typeface="Arial"/>
                        </a:rPr>
                        <a:t>30.3.2014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FF"/>
                          </a:solidFill>
                          <a:latin typeface="Arial"/>
                        </a:rPr>
                        <a:t>Brozany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FF"/>
                          </a:solidFill>
                          <a:latin typeface="Calibri"/>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9070">
                <a:tc>
                  <a:txBody>
                    <a:bodyPr/>
                    <a:lstStyle/>
                    <a:p>
                      <a:pPr algn="ctr" fontAlgn="ctr"/>
                      <a:r>
                        <a:rPr lang="cs-CZ" sz="800" b="1" i="0" u="none" strike="noStrike">
                          <a:solidFill>
                            <a:srgbClr val="0000FF"/>
                          </a:solidFill>
                          <a:latin typeface="Arial"/>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6.4.2014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Neratovice-Byškovi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dirty="0">
                          <a:solidFill>
                            <a:srgbClr val="0000FF"/>
                          </a:solidFill>
                          <a:latin typeface="Calibri"/>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179070">
                <a:tc>
                  <a:txBody>
                    <a:bodyPr/>
                    <a:lstStyle/>
                    <a:p>
                      <a:pPr algn="ctr" fontAlgn="ctr"/>
                      <a:r>
                        <a:rPr lang="cs-CZ" sz="800" b="1" i="0" u="none" strike="noStrike">
                          <a:solidFill>
                            <a:srgbClr val="0000FF"/>
                          </a:solidFill>
                          <a:latin typeface="Arial"/>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Arial"/>
                        </a:rPr>
                        <a:t>12.4.2014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Arial"/>
                        </a:rPr>
                        <a:t>LoKo Chomutov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Calibri"/>
                        </a:rPr>
                        <a:t>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179070">
                <a:tc>
                  <a:txBody>
                    <a:bodyPr/>
                    <a:lstStyle/>
                    <a:p>
                      <a:pPr algn="ctr" fontAlgn="ctr"/>
                      <a:r>
                        <a:rPr lang="cs-CZ" sz="800" b="1" i="0" u="none" strike="noStrike">
                          <a:solidFill>
                            <a:srgbClr val="0000FF"/>
                          </a:solidFill>
                          <a:latin typeface="Arial"/>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20.4.2014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Lovosice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179070">
                <a:tc>
                  <a:txBody>
                    <a:bodyPr/>
                    <a:lstStyle/>
                    <a:p>
                      <a:pPr algn="ctr" fontAlgn="ctr"/>
                      <a:r>
                        <a:rPr lang="cs-CZ" sz="800" b="1" i="0" u="none" strike="noStrike">
                          <a:solidFill>
                            <a:srgbClr val="0000FF"/>
                          </a:solidFill>
                          <a:latin typeface="Arial"/>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27.4.2014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Úvaly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79070">
                <a:tc>
                  <a:txBody>
                    <a:bodyPr/>
                    <a:lstStyle/>
                    <a:p>
                      <a:pPr algn="ctr" fontAlgn="ctr"/>
                      <a:r>
                        <a:rPr lang="cs-CZ" sz="800" b="1" i="0" u="none" strike="noStrike">
                          <a:solidFill>
                            <a:srgbClr val="0000FF"/>
                          </a:solidFill>
                          <a:latin typeface="Arial"/>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Český Brod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8"/>
                  </a:ext>
                </a:extLst>
              </a:tr>
              <a:tr h="116562">
                <a:tc>
                  <a:txBody>
                    <a:bodyPr/>
                    <a:lstStyle/>
                    <a:p>
                      <a:pPr algn="ctr" fontAlgn="ctr"/>
                      <a:r>
                        <a:rPr lang="cs-CZ" sz="800" b="1" i="0" u="none" strike="noStrike">
                          <a:solidFill>
                            <a:srgbClr val="0000FF"/>
                          </a:solidFill>
                          <a:latin typeface="Arial"/>
                        </a:rPr>
                        <a: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10.5.2014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Motorlet Praha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79070">
                <a:tc>
                  <a:txBody>
                    <a:bodyPr/>
                    <a:lstStyle/>
                    <a:p>
                      <a:pPr algn="ctr" fontAlgn="ctr"/>
                      <a:r>
                        <a:rPr lang="cs-CZ" sz="800" b="1" i="0" u="none" strike="noStrike">
                          <a:solidFill>
                            <a:srgbClr val="0000FF"/>
                          </a:solidFill>
                          <a:latin typeface="Arial"/>
                        </a:rPr>
                        <a:t>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Arial"/>
                        </a:rPr>
                        <a:t>18.5.2014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Arial"/>
                        </a:rPr>
                        <a:t>Louňovice - Slavoj Vyšehrad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FF"/>
                          </a:solidFill>
                          <a:latin typeface="Calibri"/>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r h="179070">
                <a:tc>
                  <a:txBody>
                    <a:bodyPr/>
                    <a:lstStyle/>
                    <a:p>
                      <a:pPr algn="ctr" fontAlgn="ctr"/>
                      <a:r>
                        <a:rPr lang="cs-CZ" sz="800" b="1" i="0" u="none" strike="noStrike">
                          <a:solidFill>
                            <a:srgbClr val="0000FF"/>
                          </a:solidFill>
                          <a:latin typeface="Arial"/>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25.5.2014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Aritma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79070">
                <a:tc>
                  <a:txBody>
                    <a:bodyPr/>
                    <a:lstStyle/>
                    <a:p>
                      <a:pPr algn="ctr" fontAlgn="ctr"/>
                      <a:r>
                        <a:rPr lang="cs-CZ" sz="800" b="1" i="0" u="none" strike="noStrike">
                          <a:solidFill>
                            <a:srgbClr val="0000FF"/>
                          </a:solidFill>
                          <a:latin typeface="Arial"/>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31.5.2014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Nový Bor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2"/>
                  </a:ext>
                </a:extLst>
              </a:tr>
              <a:tr h="179070">
                <a:tc>
                  <a:txBody>
                    <a:bodyPr/>
                    <a:lstStyle/>
                    <a:p>
                      <a:pPr algn="ctr" fontAlgn="ctr"/>
                      <a:r>
                        <a:rPr lang="cs-CZ" sz="800" b="1" i="0" u="none" strike="noStrike">
                          <a:solidFill>
                            <a:srgbClr val="0000FF"/>
                          </a:solidFill>
                          <a:latin typeface="Arial"/>
                        </a:rPr>
                        <a:t>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8.6.2014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Arial"/>
                        </a:rPr>
                        <a:t>Louňovice - Litol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FF"/>
                          </a:solidFill>
                          <a:latin typeface="Calibri"/>
                        </a:rPr>
                        <a:t>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179070">
                <a:tc>
                  <a:txBody>
                    <a:bodyPr/>
                    <a:lstStyle/>
                    <a:p>
                      <a:pPr algn="ctr" fontAlgn="ctr"/>
                      <a:r>
                        <a:rPr lang="cs-CZ" sz="800" b="1" i="0" u="none" strike="noStrike">
                          <a:solidFill>
                            <a:srgbClr val="0000FF"/>
                          </a:solidFill>
                          <a:latin typeface="Arial"/>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800" b="1" i="0" u="none" strike="noStrike">
                          <a:solidFill>
                            <a:srgbClr val="0000FF"/>
                          </a:solidFill>
                          <a:latin typeface="Arial"/>
                        </a:rPr>
                        <a:t>14.6.2014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800" b="1" i="0" u="none" strike="noStrike">
                          <a:solidFill>
                            <a:srgbClr val="0000FF"/>
                          </a:solidFill>
                          <a:latin typeface="Arial"/>
                        </a:rPr>
                        <a:t>Štětí - Louňovice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800" b="1"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4"/>
                  </a:ext>
                </a:extLst>
              </a:tr>
            </a:tbl>
          </a:graphicData>
        </a:graphic>
      </p:graphicFrame>
      <p:sp>
        <p:nvSpPr>
          <p:cNvPr id="9" name="TextovéPole 8"/>
          <p:cNvSpPr txBox="1"/>
          <p:nvPr/>
        </p:nvSpPr>
        <p:spPr>
          <a:xfrm>
            <a:off x="318964" y="2755404"/>
            <a:ext cx="4536504" cy="830997"/>
          </a:xfrm>
          <a:prstGeom prst="rect">
            <a:avLst/>
          </a:prstGeom>
          <a:blipFill dpi="0" rotWithShape="1">
            <a:blip r:embed="rId4" cstate="print">
              <a:alphaModFix amt="69000"/>
            </a:blip>
            <a:srcRect/>
            <a:stretch>
              <a:fillRect/>
            </a:stretch>
          </a:blipFill>
        </p:spPr>
        <p:txBody>
          <a:bodyPr wrap="square" rtlCol="0">
            <a:spAutoFit/>
          </a:bodyPr>
          <a:lstStyle/>
          <a:p>
            <a:pPr algn="ctr"/>
            <a:r>
              <a:rPr lang="cs-CZ" sz="2400" dirty="0" err="1" smtClean="0">
                <a:effectLst>
                  <a:outerShdw blurRad="38100" dist="38100" dir="2700000" algn="tl">
                    <a:srgbClr val="000000">
                      <a:alpha val="43137"/>
                    </a:srgbClr>
                  </a:outerShdw>
                </a:effectLst>
                <a:latin typeface="Aharoni" pitchFamily="2" charset="-79"/>
                <a:cs typeface="Aharoni" pitchFamily="2" charset="-79"/>
              </a:rPr>
              <a:t>Louňovice</a:t>
            </a:r>
            <a:r>
              <a:rPr lang="cs-CZ" sz="2400" dirty="0" smtClean="0">
                <a:effectLst>
                  <a:outerShdw blurRad="38100" dist="38100" dir="2700000" algn="tl">
                    <a:srgbClr val="000000">
                      <a:alpha val="43137"/>
                    </a:srgbClr>
                  </a:outerShdw>
                </a:effectLst>
                <a:latin typeface="Aharoni" pitchFamily="2" charset="-79"/>
                <a:cs typeface="Aharoni" pitchFamily="2" charset="-79"/>
              </a:rPr>
              <a:t> na jaře prohrály </a:t>
            </a:r>
          </a:p>
          <a:p>
            <a:pPr algn="ctr"/>
            <a:r>
              <a:rPr lang="cs-CZ" sz="2400" dirty="0" smtClean="0">
                <a:effectLst>
                  <a:outerShdw blurRad="38100" dist="38100" dir="2700000" algn="tl">
                    <a:srgbClr val="000000">
                      <a:alpha val="43137"/>
                    </a:srgbClr>
                  </a:outerShdw>
                </a:effectLst>
                <a:latin typeface="Aharoni" pitchFamily="2" charset="-79"/>
                <a:cs typeface="Aharoni" pitchFamily="2" charset="-79"/>
              </a:rPr>
              <a:t>pouze 2x</a:t>
            </a:r>
            <a:endParaRPr lang="cs-CZ" sz="2400" dirty="0">
              <a:effectLst>
                <a:outerShdw blurRad="38100" dist="38100" dir="2700000" algn="tl">
                  <a:srgbClr val="000000">
                    <a:alpha val="43137"/>
                  </a:srgbClr>
                </a:outerShdw>
              </a:effectLst>
              <a:latin typeface="Aharoni" pitchFamily="2" charset="-79"/>
              <a:cs typeface="Aharoni" pitchFamily="2" charset="-79"/>
            </a:endParaRPr>
          </a:p>
        </p:txBody>
      </p:sp>
      <p:sp>
        <p:nvSpPr>
          <p:cNvPr id="12" name="TextovéPole 11"/>
          <p:cNvSpPr txBox="1"/>
          <p:nvPr/>
        </p:nvSpPr>
        <p:spPr>
          <a:xfrm>
            <a:off x="6079604" y="1531268"/>
            <a:ext cx="3960440" cy="1938992"/>
          </a:xfrm>
          <a:prstGeom prst="rect">
            <a:avLst/>
          </a:prstGeom>
          <a:blipFill dpi="0" rotWithShape="1">
            <a:blip r:embed="rId5" cstate="print">
              <a:alphaModFix amt="51000"/>
            </a:blip>
            <a:srcRect/>
            <a:stretch>
              <a:fillRect/>
            </a:stretch>
          </a:blipFill>
        </p:spPr>
        <p:txBody>
          <a:bodyPr wrap="square" rtlCol="0">
            <a:spAutoFit/>
          </a:bodyPr>
          <a:lstStyle/>
          <a:p>
            <a:pPr algn="ctr"/>
            <a:r>
              <a:rPr lang="cs-CZ" sz="2000" dirty="0" smtClean="0">
                <a:solidFill>
                  <a:srgbClr val="CC0000"/>
                </a:solidFill>
                <a:latin typeface="Bookman Old Style" pitchFamily="18" charset="0"/>
              </a:rPr>
              <a:t>Přípravky, mladší žáci a starší žáci se budou loučit s letošní fotbalovou sezónou. Zváni jsou rodiče. Nezapomeňte si vzít sportovní obuv </a:t>
            </a:r>
            <a:endParaRPr lang="cs-CZ" sz="2000" dirty="0">
              <a:solidFill>
                <a:srgbClr val="CC0000"/>
              </a:solidFill>
              <a:latin typeface="Bookman Old Style" pitchFamily="18" charset="0"/>
            </a:endParaRPr>
          </a:p>
        </p:txBody>
      </p:sp>
      <p:pic>
        <p:nvPicPr>
          <p:cNvPr id="2" name="Picture 30"/>
          <p:cNvPicPr>
            <a:picLocks noChangeAspect="1" noChangeArrowheads="1"/>
          </p:cNvPicPr>
          <p:nvPr/>
        </p:nvPicPr>
        <p:blipFill>
          <a:blip r:embed="rId6" cstate="print"/>
          <a:srcRect/>
          <a:stretch>
            <a:fillRect/>
          </a:stretch>
        </p:blipFill>
        <p:spPr bwMode="auto">
          <a:xfrm>
            <a:off x="8527876" y="5707732"/>
            <a:ext cx="1304156" cy="1296144"/>
          </a:xfrm>
          <a:prstGeom prst="rect">
            <a:avLst/>
          </a:prstGeom>
          <a:noFill/>
          <a:ln w="9525">
            <a:noFill/>
            <a:miter lim="800000"/>
            <a:headEnd/>
            <a:tailEnd/>
          </a:ln>
        </p:spPr>
      </p:pic>
      <p:sp>
        <p:nvSpPr>
          <p:cNvPr id="13" name="TextovéPole 12"/>
          <p:cNvSpPr txBox="1"/>
          <p:nvPr/>
        </p:nvSpPr>
        <p:spPr>
          <a:xfrm>
            <a:off x="6007596" y="235124"/>
            <a:ext cx="4032448" cy="1200329"/>
          </a:xfrm>
          <a:prstGeom prst="rect">
            <a:avLst/>
          </a:prstGeom>
          <a:blipFill dpi="0" rotWithShape="1">
            <a:blip r:embed="rId7" cstate="print">
              <a:alphaModFix amt="26000"/>
            </a:blip>
            <a:srcRect/>
            <a:stretch>
              <a:fillRect/>
            </a:stretch>
          </a:blipFill>
        </p:spPr>
        <p:txBody>
          <a:bodyPr wrap="square" rtlCol="0">
            <a:spAutoFit/>
          </a:bodyPr>
          <a:lstStyle/>
          <a:p>
            <a:pPr algn="ctr"/>
            <a:r>
              <a:rPr lang="cs-CZ" sz="2400" dirty="0" smtClean="0">
                <a:latin typeface="Bookman Old Style" pitchFamily="18" charset="0"/>
              </a:rPr>
              <a:t>Fotbalová </a:t>
            </a:r>
            <a:r>
              <a:rPr lang="cs-CZ" sz="2400" dirty="0" err="1" smtClean="0">
                <a:latin typeface="Bookman Old Style" pitchFamily="18" charset="0"/>
              </a:rPr>
              <a:t>dokopná</a:t>
            </a:r>
            <a:r>
              <a:rPr lang="cs-CZ" sz="2400" dirty="0" smtClean="0">
                <a:latin typeface="Bookman Old Style" pitchFamily="18" charset="0"/>
              </a:rPr>
              <a:t> </a:t>
            </a:r>
          </a:p>
          <a:p>
            <a:pPr algn="ctr"/>
            <a:r>
              <a:rPr lang="cs-CZ" sz="2400" dirty="0" smtClean="0">
                <a:latin typeface="Bookman Old Style" pitchFamily="18" charset="0"/>
              </a:rPr>
              <a:t>na stadionu ve </a:t>
            </a:r>
            <a:r>
              <a:rPr lang="cs-CZ" sz="2400" dirty="0" err="1" smtClean="0">
                <a:latin typeface="Bookman Old Style" pitchFamily="18" charset="0"/>
              </a:rPr>
              <a:t>Štětí</a:t>
            </a:r>
            <a:endParaRPr lang="cs-CZ" sz="2400" dirty="0" smtClean="0">
              <a:latin typeface="Bookman Old Style" pitchFamily="18" charset="0"/>
            </a:endParaRPr>
          </a:p>
          <a:p>
            <a:pPr algn="ctr"/>
            <a:r>
              <a:rPr lang="cs-CZ" sz="2400" dirty="0" smtClean="0">
                <a:latin typeface="Bookman Old Style" pitchFamily="18" charset="0"/>
              </a:rPr>
              <a:t>20.6.2014 15:00 hod</a:t>
            </a:r>
            <a:endParaRPr lang="cs-CZ" sz="2400" dirty="0">
              <a:latin typeface="Bookman Old Style" pitchFamily="18" charset="0"/>
            </a:endParaRPr>
          </a:p>
        </p:txBody>
      </p:sp>
      <p:sp>
        <p:nvSpPr>
          <p:cNvPr id="14" name="TextovéPole 13"/>
          <p:cNvSpPr txBox="1"/>
          <p:nvPr/>
        </p:nvSpPr>
        <p:spPr>
          <a:xfrm>
            <a:off x="6079604" y="3619500"/>
            <a:ext cx="3888432" cy="1815882"/>
          </a:xfrm>
          <a:prstGeom prst="rect">
            <a:avLst/>
          </a:prstGeom>
          <a:blipFill>
            <a:blip r:embed="rId8" cstate="print"/>
            <a:stretch>
              <a:fillRect/>
            </a:stretch>
          </a:blipFill>
        </p:spPr>
        <p:txBody>
          <a:bodyPr wrap="square" rtlCol="0">
            <a:spAutoFit/>
          </a:bodyPr>
          <a:lstStyle/>
          <a:p>
            <a:pPr algn="ctr"/>
            <a:r>
              <a:rPr lang="cs-CZ" sz="2800" dirty="0" smtClean="0">
                <a:latin typeface="Aharoni" pitchFamily="2" charset="-79"/>
                <a:cs typeface="Aharoni" pitchFamily="2" charset="-79"/>
              </a:rPr>
              <a:t>Kromě sportu  dobré jídlo, skvělé pití , lahodné pivko a hodně zábavy </a:t>
            </a:r>
            <a:endParaRPr lang="cs-CZ" sz="2800" dirty="0">
              <a:latin typeface="Aharoni" pitchFamily="2" charset="-79"/>
              <a:cs typeface="Aharoni" pitchFamily="2" charset="-79"/>
            </a:endParaRPr>
          </a:p>
        </p:txBody>
      </p:sp>
      <p:pic>
        <p:nvPicPr>
          <p:cNvPr id="5152" name="Picture 32"/>
          <p:cNvPicPr>
            <a:picLocks noChangeAspect="1" noChangeArrowheads="1"/>
          </p:cNvPicPr>
          <p:nvPr/>
        </p:nvPicPr>
        <p:blipFill>
          <a:blip r:embed="rId9" cstate="print"/>
          <a:srcRect/>
          <a:stretch>
            <a:fillRect/>
          </a:stretch>
        </p:blipFill>
        <p:spPr bwMode="auto">
          <a:xfrm>
            <a:off x="6295628" y="5635724"/>
            <a:ext cx="1638300" cy="1393701"/>
          </a:xfrm>
          <a:prstGeom prst="rect">
            <a:avLst/>
          </a:prstGeom>
          <a:noFill/>
          <a:ln w="9525">
            <a:noFill/>
            <a:miter lim="800000"/>
            <a:headEnd/>
            <a:tailEnd/>
          </a:ln>
        </p:spPr>
      </p:pic>
      <p:pic>
        <p:nvPicPr>
          <p:cNvPr id="5153" name="Picture 33"/>
          <p:cNvPicPr>
            <a:picLocks noChangeAspect="1" noChangeArrowheads="1"/>
          </p:cNvPicPr>
          <p:nvPr/>
        </p:nvPicPr>
        <p:blipFill>
          <a:blip r:embed="rId10" cstate="print"/>
          <a:srcRect/>
          <a:stretch>
            <a:fillRect/>
          </a:stretch>
        </p:blipFill>
        <p:spPr bwMode="auto">
          <a:xfrm>
            <a:off x="6079604" y="4915644"/>
            <a:ext cx="648072" cy="432048"/>
          </a:xfrm>
          <a:prstGeom prst="rect">
            <a:avLst/>
          </a:prstGeom>
          <a:noFill/>
          <a:ln w="9525">
            <a:noFill/>
            <a:miter lim="800000"/>
            <a:headEnd/>
            <a:tailEnd/>
          </a:ln>
        </p:spPr>
      </p:pic>
      <p:pic>
        <p:nvPicPr>
          <p:cNvPr id="5154" name="Picture 34"/>
          <p:cNvPicPr>
            <a:picLocks noChangeAspect="1" noChangeArrowheads="1"/>
          </p:cNvPicPr>
          <p:nvPr/>
        </p:nvPicPr>
        <p:blipFill>
          <a:blip r:embed="rId11" cstate="print"/>
          <a:srcRect/>
          <a:stretch>
            <a:fillRect/>
          </a:stretch>
        </p:blipFill>
        <p:spPr bwMode="auto">
          <a:xfrm>
            <a:off x="9535988" y="4483596"/>
            <a:ext cx="493712" cy="842020"/>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4" name="TextovéPole 13"/>
          <p:cNvSpPr txBox="1"/>
          <p:nvPr/>
        </p:nvSpPr>
        <p:spPr>
          <a:xfrm>
            <a:off x="5791572" y="163116"/>
            <a:ext cx="4320480" cy="1200329"/>
          </a:xfrm>
          <a:prstGeom prst="rect">
            <a:avLst/>
          </a:prstGeom>
          <a:blipFill dpi="0" rotWithShape="1">
            <a:blip r:embed="rId3" cstate="print">
              <a:alphaModFix amt="62000"/>
            </a:blip>
            <a:srcRect/>
            <a:stretch>
              <a:fillRect/>
            </a:stretch>
          </a:blipFill>
        </p:spPr>
        <p:txBody>
          <a:bodyPr wrap="square" rtlCol="0">
            <a:spAutoFit/>
          </a:bodyPr>
          <a:lstStyle/>
          <a:p>
            <a:pPr algn="ctr"/>
            <a:r>
              <a:rPr lang="cs-CZ" sz="2400" dirty="0" smtClean="0">
                <a:solidFill>
                  <a:srgbClr val="A50021"/>
                </a:solidFill>
                <a:effectLst>
                  <a:outerShdw blurRad="38100" dist="38100" dir="2700000" algn="tl">
                    <a:srgbClr val="000000">
                      <a:alpha val="43137"/>
                    </a:srgbClr>
                  </a:outerShdw>
                </a:effectLst>
                <a:latin typeface="Cambria Math" pitchFamily="18" charset="0"/>
                <a:ea typeface="Cambria Math" pitchFamily="18" charset="0"/>
              </a:rPr>
              <a:t>Ostudná, neomluvitelně vysoká porážka , která na trávníky divizní soutěže nepatří</a:t>
            </a:r>
            <a:endParaRPr lang="cs-CZ" sz="2000" dirty="0">
              <a:solidFill>
                <a:srgbClr val="A5002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16" name="Rectangle 110"/>
          <p:cNvSpPr>
            <a:spLocks noChangeArrowheads="1"/>
          </p:cNvSpPr>
          <p:nvPr/>
        </p:nvSpPr>
        <p:spPr bwMode="auto">
          <a:xfrm>
            <a:off x="5750496" y="1253689"/>
            <a:ext cx="45365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w="15875">
                  <a:solidFill>
                    <a:srgbClr val="99FF33"/>
                  </a:solidFill>
                </a:ln>
                <a:solidFill>
                  <a:srgbClr val="CC0066"/>
                </a:solidFill>
                <a:effectLst>
                  <a:outerShdw blurRad="63500" sx="102000" sy="102000" algn="ctr" rotWithShape="0">
                    <a:prstClr val="black">
                      <a:alpha val="40000"/>
                    </a:prstClr>
                  </a:outerShdw>
                </a:effectLst>
                <a:latin typeface="Calibri" pitchFamily="34" charset="0"/>
                <a:ea typeface="Calibri" pitchFamily="34" charset="0"/>
                <a:cs typeface="Times New Roman" pitchFamily="18" charset="0"/>
              </a:rPr>
              <a:t>Slavoj Vyšehrad – SK </a:t>
            </a:r>
            <a:r>
              <a:rPr kumimoji="0" lang="cs-CZ" sz="2800" b="1" i="0" u="sng" strike="noStrike" cap="none" normalizeH="0" baseline="0" dirty="0" err="1" smtClean="0">
                <a:ln w="15875">
                  <a:solidFill>
                    <a:srgbClr val="99FF33"/>
                  </a:solidFill>
                </a:ln>
                <a:solidFill>
                  <a:srgbClr val="CC0066"/>
                </a:solidFill>
                <a:effectLst>
                  <a:outerShdw blurRad="63500" sx="102000" sy="102000" algn="ctr" rotWithShape="0">
                    <a:prstClr val="black">
                      <a:alpha val="40000"/>
                    </a:prstClr>
                  </a:outerShdw>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w="15875">
                <a:solidFill>
                  <a:srgbClr val="99FF33"/>
                </a:solidFill>
              </a:ln>
              <a:solidFill>
                <a:srgbClr val="CC0066"/>
              </a:solidFill>
              <a:effectLst>
                <a:outerShdw blurRad="63500" sx="102000" sy="102000" algn="ctr" rotWithShape="0">
                  <a:prstClr val="black">
                    <a:alpha val="40000"/>
                  </a:prst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800" b="1" i="0" u="sng" strike="noStrike" cap="none" normalizeH="0" baseline="0" dirty="0" smtClean="0">
                <a:ln w="15875">
                  <a:solidFill>
                    <a:srgbClr val="99FF33"/>
                  </a:solidFill>
                </a:ln>
                <a:solidFill>
                  <a:srgbClr val="CC0066"/>
                </a:solidFill>
                <a:effectLst>
                  <a:outerShdw blurRad="63500" sx="102000" sy="102000" algn="ctr" rotWithShape="0">
                    <a:prstClr val="black">
                      <a:alpha val="40000"/>
                    </a:prstClr>
                  </a:outerShdw>
                </a:effectLst>
                <a:latin typeface="Calibri" pitchFamily="34" charset="0"/>
                <a:ea typeface="Calibri" pitchFamily="34" charset="0"/>
                <a:cs typeface="Times New Roman" pitchFamily="18" charset="0"/>
              </a:rPr>
              <a:t>12:1(4:1)   </a:t>
            </a:r>
            <a:r>
              <a:rPr kumimoji="0" lang="cs-CZ" sz="2000" b="1" i="0" u="sng" strike="noStrike" cap="none" normalizeH="0" baseline="0" dirty="0" smtClean="0">
                <a:ln w="15875">
                  <a:solidFill>
                    <a:srgbClr val="99FF33"/>
                  </a:solidFill>
                </a:ln>
                <a:solidFill>
                  <a:srgbClr val="CC0066"/>
                </a:solidFill>
                <a:effectLst>
                  <a:outerShdw blurRad="63500" sx="102000" sy="102000" algn="ctr" rotWithShape="0">
                    <a:prstClr val="black">
                      <a:alpha val="40000"/>
                    </a:prstClr>
                  </a:outerShdw>
                </a:effectLst>
                <a:latin typeface="Calibri" pitchFamily="34" charset="0"/>
                <a:ea typeface="Calibri" pitchFamily="34" charset="0"/>
                <a:cs typeface="Times New Roman" pitchFamily="18" charset="0"/>
              </a:rPr>
              <a:t>8.6.2014     29.kolo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5719564" y="2251348"/>
            <a:ext cx="4361556" cy="5001369"/>
          </a:xfrm>
          <a:prstGeom prst="rect">
            <a:avLst/>
          </a:prstGeom>
          <a:noFill/>
        </p:spPr>
        <p:txBody>
          <a:bodyPr wrap="square" rtlCol="0">
            <a:spAutoFit/>
          </a:bodyPr>
          <a:lstStyle/>
          <a:p>
            <a:r>
              <a:rPr lang="cs-CZ" sz="1100" b="0" dirty="0" smtClean="0">
                <a:latin typeface="Arial" pitchFamily="34" charset="0"/>
                <a:cs typeface="Arial" pitchFamily="34" charset="0"/>
              </a:rPr>
              <a:t>Vyšehrad ve středu 4.6. v dohrávce 28.kola nečekaně po dlouhé sérii vítězství prohrál na hřišti zachraňující se </a:t>
            </a:r>
            <a:r>
              <a:rPr lang="cs-CZ" sz="1100" b="0" dirty="0" err="1" smtClean="0">
                <a:latin typeface="Arial" pitchFamily="34" charset="0"/>
                <a:cs typeface="Arial" pitchFamily="34" charset="0"/>
              </a:rPr>
              <a:t>Litole</a:t>
            </a:r>
            <a:r>
              <a:rPr lang="cs-CZ" sz="1100" b="0" dirty="0" smtClean="0">
                <a:latin typeface="Arial" pitchFamily="34" charset="0"/>
                <a:cs typeface="Arial" pitchFamily="34" charset="0"/>
              </a:rPr>
              <a:t>. Tím se jeho naděje na postup z 1.místa vzdálila.Naše mužstvo, nebo lépe řečeno, jeho zbytky, chtělo odehrát důstojnou roli na půdě jasného favorita. V sestavě se poprvé objevil Brabenec, který je u nás z </a:t>
            </a:r>
            <a:r>
              <a:rPr lang="cs-CZ" sz="1100" b="0" dirty="0" err="1" smtClean="0">
                <a:latin typeface="Arial" pitchFamily="34" charset="0"/>
                <a:cs typeface="Arial" pitchFamily="34" charset="0"/>
              </a:rPr>
              <a:t>Milešova</a:t>
            </a:r>
            <a:r>
              <a:rPr lang="cs-CZ" sz="1100" b="0" dirty="0" smtClean="0">
                <a:latin typeface="Arial" pitchFamily="34" charset="0"/>
                <a:cs typeface="Arial" pitchFamily="34" charset="0"/>
              </a:rPr>
              <a:t>, ale naopak stále chybí distancování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a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Žádali jsme sice o podmínečné odložení trestu, ale bylo zamítnuto. Původně se to nemělo vůbec projednávat, ale nakonec to po důrazné urgenci komise projednala. Zamítla. Po pravdě řečeno, jsme aspoň v jedno případě čekali, že 7 zápasové stop pro </a:t>
            </a:r>
            <a:r>
              <a:rPr lang="cs-CZ" sz="1100" b="0" dirty="0" err="1" smtClean="0">
                <a:latin typeface="Arial" pitchFamily="34" charset="0"/>
                <a:cs typeface="Arial" pitchFamily="34" charset="0"/>
              </a:rPr>
              <a:t>Slaničku</a:t>
            </a:r>
            <a:r>
              <a:rPr lang="cs-CZ" sz="1100" b="0" dirty="0" smtClean="0">
                <a:latin typeface="Arial" pitchFamily="34" charset="0"/>
                <a:cs typeface="Arial" pitchFamily="34" charset="0"/>
              </a:rPr>
              <a:t>, které už samo o sobě bylo nepochopitelně vysoké, navíc se to stalo v zápas, o jehož nekorektním řízení si povídaly vlaštovky v České republice, mu bude trest odpuštěn. Disciplinární komise velkou lásku k našemu oddílu neprokázala. Poděkování zaslouží hráči B mužstva </a:t>
            </a:r>
            <a:r>
              <a:rPr lang="cs-CZ" sz="1100" b="0" dirty="0" err="1" smtClean="0">
                <a:latin typeface="Arial" pitchFamily="34" charset="0"/>
                <a:cs typeface="Arial" pitchFamily="34" charset="0"/>
              </a:rPr>
              <a:t>P.Vaněk</a:t>
            </a:r>
            <a:r>
              <a:rPr lang="cs-CZ" sz="1100" b="0" dirty="0" smtClean="0">
                <a:latin typeface="Arial" pitchFamily="34" charset="0"/>
                <a:cs typeface="Arial" pitchFamily="34" charset="0"/>
              </a:rPr>
              <a:t> a </a:t>
            </a:r>
            <a:r>
              <a:rPr lang="cs-CZ" sz="1100" b="0" dirty="0" err="1" smtClean="0">
                <a:latin typeface="Arial" pitchFamily="34" charset="0"/>
                <a:cs typeface="Arial" pitchFamily="34" charset="0"/>
              </a:rPr>
              <a:t>D.Stehlík</a:t>
            </a:r>
            <a:r>
              <a:rPr lang="cs-CZ" sz="1100" b="0" dirty="0" smtClean="0">
                <a:latin typeface="Arial" pitchFamily="34" charset="0"/>
                <a:cs typeface="Arial" pitchFamily="34" charset="0"/>
              </a:rPr>
              <a:t>, kteří A mužstvo doplnili. Ostatní, co byli zváni, měli připravenu sérii výmluv a rok dopředu naplánovaných akcí. Pojďme k zápasu. Začal báječně. Za obranu si sběhl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a hezkým dloubákem v 1. minutě přivedl naše mužstvo do vedení 1:0. Pokud se někdo domníval, že to domácím vezme vítr z plachet, tak se mýlil. Vyšehrad roztočil v našem vápně kolotoč, ze kterého se nám roztočila hlava. Ransdorf místo odkopu zkoušel zbytečnou kombinaci ve vápně a Stejskal už jenom stačil faulovat. Desítku proměnil Macháček. Toto jméno si zapamatujte. V 6. min. ještě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stačil zabránit další brance, když míč chytil nohou, ale ve 14. minutě už byl krátký. Pěkná kombinace, na jejímž konci byl Macháček. Zkusili jsme zareagovat centrem </a:t>
            </a:r>
            <a:r>
              <a:rPr lang="cs-CZ" sz="1100" b="0" dirty="0" err="1" smtClean="0">
                <a:latin typeface="Arial" pitchFamily="34" charset="0"/>
                <a:cs typeface="Arial" pitchFamily="34" charset="0"/>
              </a:rPr>
              <a:t>Rejmana</a:t>
            </a:r>
            <a:r>
              <a:rPr lang="cs-CZ" sz="1100" b="0" dirty="0" smtClean="0">
                <a:latin typeface="Arial" pitchFamily="34" charset="0"/>
                <a:cs typeface="Arial" pitchFamily="34" charset="0"/>
              </a:rPr>
              <a:t> a nepřesnou hlavičkou </a:t>
            </a:r>
            <a:r>
              <a:rPr lang="cs-CZ" sz="1100" b="0" dirty="0" err="1" smtClean="0">
                <a:latin typeface="Arial" pitchFamily="34" charset="0"/>
                <a:cs typeface="Arial" pitchFamily="34" charset="0"/>
              </a:rPr>
              <a:t>Šmidrkala</a:t>
            </a:r>
            <a:r>
              <a:rPr lang="cs-CZ" sz="1100" b="0" dirty="0" smtClean="0">
                <a:latin typeface="Arial" pitchFamily="34" charset="0"/>
                <a:cs typeface="Arial" pitchFamily="34" charset="0"/>
              </a:rPr>
              <a:t>. Postupně nám na umělé trávě tuhly nohy a z toho plynula i nepřesná přihrávka</a:t>
            </a:r>
            <a:endParaRPr lang="cs-CZ" sz="1100" b="0" dirty="0">
              <a:latin typeface="Arial" pitchFamily="34" charset="0"/>
              <a:cs typeface="Arial" pitchFamily="34" charset="0"/>
            </a:endParaRPr>
          </a:p>
        </p:txBody>
      </p:sp>
      <p:cxnSp>
        <p:nvCxnSpPr>
          <p:cNvPr id="19" name="Přímá spojovací šipka 18"/>
          <p:cNvCxnSpPr/>
          <p:nvPr/>
        </p:nvCxnSpPr>
        <p:spPr bwMode="auto">
          <a:xfrm>
            <a:off x="8671892" y="7166992"/>
            <a:ext cx="1440160"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10" name="Tabulka 9"/>
          <p:cNvGraphicFramePr>
            <a:graphicFrameLocks noGrp="1"/>
          </p:cNvGraphicFramePr>
          <p:nvPr/>
        </p:nvGraphicFramePr>
        <p:xfrm>
          <a:off x="390972" y="2179341"/>
          <a:ext cx="4536505" cy="4833102"/>
        </p:xfrm>
        <a:graphic>
          <a:graphicData uri="http://schemas.openxmlformats.org/drawingml/2006/table">
            <a:tbl>
              <a:tblPr/>
              <a:tblGrid>
                <a:gridCol w="490433">
                  <a:extLst>
                    <a:ext uri="{9D8B030D-6E8A-4147-A177-3AD203B41FA5}">
                      <a16:colId xmlns:a16="http://schemas.microsoft.com/office/drawing/2014/main" val="20000"/>
                    </a:ext>
                  </a:extLst>
                </a:gridCol>
                <a:gridCol w="653910">
                  <a:extLst>
                    <a:ext uri="{9D8B030D-6E8A-4147-A177-3AD203B41FA5}">
                      <a16:colId xmlns:a16="http://schemas.microsoft.com/office/drawing/2014/main" val="20001"/>
                    </a:ext>
                  </a:extLst>
                </a:gridCol>
                <a:gridCol w="490433">
                  <a:extLst>
                    <a:ext uri="{9D8B030D-6E8A-4147-A177-3AD203B41FA5}">
                      <a16:colId xmlns:a16="http://schemas.microsoft.com/office/drawing/2014/main" val="20002"/>
                    </a:ext>
                  </a:extLst>
                </a:gridCol>
                <a:gridCol w="1154561">
                  <a:extLst>
                    <a:ext uri="{9D8B030D-6E8A-4147-A177-3AD203B41FA5}">
                      <a16:colId xmlns:a16="http://schemas.microsoft.com/office/drawing/2014/main" val="20003"/>
                    </a:ext>
                  </a:extLst>
                </a:gridCol>
                <a:gridCol w="789291">
                  <a:extLst>
                    <a:ext uri="{9D8B030D-6E8A-4147-A177-3AD203B41FA5}">
                      <a16:colId xmlns:a16="http://schemas.microsoft.com/office/drawing/2014/main" val="20004"/>
                    </a:ext>
                  </a:extLst>
                </a:gridCol>
                <a:gridCol w="957877">
                  <a:extLst>
                    <a:ext uri="{9D8B030D-6E8A-4147-A177-3AD203B41FA5}">
                      <a16:colId xmlns:a16="http://schemas.microsoft.com/office/drawing/2014/main" val="20005"/>
                    </a:ext>
                  </a:extLst>
                </a:gridCol>
              </a:tblGrid>
              <a:tr h="267412">
                <a:tc gridSpan="6">
                  <a:txBody>
                    <a:bodyPr/>
                    <a:lstStyle/>
                    <a:p>
                      <a:pPr algn="ctr" fontAlgn="ctr"/>
                      <a:r>
                        <a:rPr lang="cs-CZ" sz="1500" b="1" i="0" u="none" strike="noStrike" dirty="0">
                          <a:solidFill>
                            <a:srgbClr val="000000"/>
                          </a:solidFill>
                          <a:effectLst>
                            <a:outerShdw blurRad="38100" dist="38100" dir="2700000" algn="tl">
                              <a:srgbClr val="000000">
                                <a:alpha val="43137"/>
                              </a:srgbClr>
                            </a:outerShdw>
                          </a:effectLst>
                          <a:latin typeface="Calibri"/>
                        </a:rPr>
                        <a:t>Starší a mladší žáci v Ústeckém přeboru 2</a:t>
                      </a:r>
                      <a:r>
                        <a:rPr lang="cs-CZ" sz="1500" b="0" i="0" u="none" strike="noStrike" dirty="0">
                          <a:solidFill>
                            <a:srgbClr val="000000"/>
                          </a:solidFill>
                          <a:effectLst>
                            <a:outerShdw blurRad="38100" dist="38100" dir="2700000" algn="tl">
                              <a:srgbClr val="000000">
                                <a:alpha val="43137"/>
                              </a:srgbClr>
                            </a:outerShdw>
                          </a:effectLst>
                          <a:latin typeface="Calibri"/>
                        </a:rPr>
                        <a:t>013-14</a:t>
                      </a:r>
                    </a:p>
                  </a:txBody>
                  <a:tcPr marL="7299" marR="7299" marT="7299"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23.3.2014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 Sokol Košťany</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0:1, 2:3 PK</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1:2,2:4</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r h="265884">
                <a:tc>
                  <a:txBody>
                    <a:bodyPr/>
                    <a:lstStyle/>
                    <a:p>
                      <a:pPr algn="ctr" fontAlgn="ctr"/>
                      <a:r>
                        <a:rPr lang="cs-CZ" sz="800" b="1" i="0" u="none" strike="noStrike">
                          <a:solidFill>
                            <a:srgbClr val="000000"/>
                          </a:solidFill>
                          <a:latin typeface="Arial"/>
                        </a:rPr>
                        <a:t>sobota</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29.3.2014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 Junior Děčín</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0:4, 1:9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4:2,1:13</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2"/>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6.4.2014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 </a:t>
                      </a:r>
                      <a:r>
                        <a:rPr lang="cs-CZ" sz="1100" b="1" i="0" u="none" strike="noStrike" dirty="0" err="1">
                          <a:solidFill>
                            <a:srgbClr val="000000"/>
                          </a:solidFill>
                          <a:latin typeface="Arial"/>
                        </a:rPr>
                        <a:t>Tatran</a:t>
                      </a:r>
                      <a:r>
                        <a:rPr lang="cs-CZ" sz="1100" b="1" i="0" u="none" strike="noStrike" dirty="0">
                          <a:solidFill>
                            <a:srgbClr val="000000"/>
                          </a:solidFill>
                          <a:latin typeface="Arial"/>
                        </a:rPr>
                        <a:t> Kadaň</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2:3,3:4 PK</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1:4, 0:15</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3"/>
                  </a:ext>
                </a:extLst>
              </a:tr>
              <a:tr h="265884">
                <a:tc>
                  <a:txBody>
                    <a:bodyPr/>
                    <a:lstStyle/>
                    <a:p>
                      <a:pPr algn="ctr" fontAlgn="ctr"/>
                      <a:r>
                        <a:rPr lang="cs-CZ" sz="800" b="1" i="0" u="none" strike="noStrike">
                          <a:solidFill>
                            <a:srgbClr val="000000"/>
                          </a:solidFill>
                          <a:latin typeface="Arial"/>
                        </a:rPr>
                        <a:t>sobota</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12.4.2014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FK Bílina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3:1, 0:5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3:2 n.p.</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4"/>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20.4.2014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FK Litoměřice</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0:2, 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0:1, 4:5</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5"/>
                  </a:ext>
                </a:extLst>
              </a:tr>
              <a:tr h="382018">
                <a:tc>
                  <a:txBody>
                    <a:bodyPr/>
                    <a:lstStyle/>
                    <a:p>
                      <a:pPr algn="ctr" fontAlgn="ctr"/>
                      <a:r>
                        <a:rPr lang="cs-CZ" sz="800" b="1" i="0" u="none" strike="noStrike">
                          <a:solidFill>
                            <a:srgbClr val="000000"/>
                          </a:solidFill>
                          <a:latin typeface="Arial"/>
                        </a:rPr>
                        <a:t>čtvrtek</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24.4.2014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 Sokol Brozany pohár</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 </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Starší žáci</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183124">
                <a:tc>
                  <a:txBody>
                    <a:bodyPr/>
                    <a:lstStyle/>
                    <a:p>
                      <a:pPr algn="ctr" fontAlgn="ctr"/>
                      <a:r>
                        <a:rPr lang="cs-CZ" sz="800" b="1" i="0" u="none" strike="noStrike">
                          <a:solidFill>
                            <a:srgbClr val="000000"/>
                          </a:solidFill>
                          <a:latin typeface="Arial"/>
                        </a:rPr>
                        <a:t>sobota</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26.4.2014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 VČSA Ervěnice</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2:5, 2:15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5:0,3:5</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7"/>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4.5.2014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FK Krupka, o.s.</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1:7, 0:9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0:1,7:4</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8"/>
                  </a:ext>
                </a:extLst>
              </a:tr>
              <a:tr h="358608">
                <a:tc>
                  <a:txBody>
                    <a:bodyPr/>
                    <a:lstStyle/>
                    <a:p>
                      <a:pPr algn="ctr" fontAlgn="ctr"/>
                      <a:r>
                        <a:rPr lang="cs-CZ" sz="800" b="1" i="0" u="none" strike="noStrike">
                          <a:solidFill>
                            <a:srgbClr val="000000"/>
                          </a:solidFill>
                          <a:latin typeface="Arial"/>
                        </a:rPr>
                        <a:t>úterý</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6.5.2014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 Sokol Brozany-pohár</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0:5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Mladší žáci</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9"/>
                  </a:ext>
                </a:extLst>
              </a:tr>
              <a:tr h="358608">
                <a:tc>
                  <a:txBody>
                    <a:bodyPr/>
                    <a:lstStyle/>
                    <a:p>
                      <a:pPr algn="ctr" fontAlgn="ctr"/>
                      <a:r>
                        <a:rPr lang="cs-CZ" sz="800" b="1" i="0" u="none" strike="noStrike">
                          <a:solidFill>
                            <a:srgbClr val="000000"/>
                          </a:solidFill>
                          <a:latin typeface="Arial"/>
                        </a:rPr>
                        <a:t>středa</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7.5.2014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SK Roudnice n.L.-pohár</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0:5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Starší žáci</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0"/>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11.5.2014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FK Baník Souš</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1:4, 1:3</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1:0, 1:4</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1"/>
                  </a:ext>
                </a:extLst>
              </a:tr>
              <a:tr h="358608">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18.5.2014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SK Roudnice n.L.</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0:5,1:4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0:8,2:6</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2"/>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25.5.2014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Sokol Brozany </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5:2,1:3</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0:1, 2:3 </a:t>
                      </a:r>
                      <a:r>
                        <a:rPr lang="cs-CZ" sz="1100" b="1" i="0" u="none" strike="noStrike" dirty="0" err="1">
                          <a:solidFill>
                            <a:srgbClr val="000000"/>
                          </a:solidFill>
                          <a:latin typeface="Arial"/>
                        </a:rPr>
                        <a:t>np</a:t>
                      </a:r>
                      <a:endParaRPr lang="cs-CZ" sz="1100" b="1" i="0" u="none" strike="noStrike" dirty="0">
                        <a:solidFill>
                          <a:srgbClr val="000000"/>
                        </a:solidFill>
                        <a:latin typeface="Arial"/>
                      </a:endParaRP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3"/>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1.6.2014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 Slavoj Žate</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4:3,1:4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latin typeface="Arial"/>
                        </a:rPr>
                        <a:t>1:2, 0:7</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4"/>
                  </a:ext>
                </a:extLst>
              </a:tr>
              <a:tr h="265884">
                <a:tc>
                  <a:txBody>
                    <a:bodyPr/>
                    <a:lstStyle/>
                    <a:p>
                      <a:pPr algn="ctr" fontAlgn="ctr"/>
                      <a:r>
                        <a:rPr lang="cs-CZ" sz="800" b="1" i="0" u="none" strike="noStrike">
                          <a:solidFill>
                            <a:srgbClr val="000000"/>
                          </a:solidFill>
                          <a:latin typeface="Arial"/>
                        </a:rPr>
                        <a:t>neděle</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8.6.2014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Venku</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FK Louny</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Arial"/>
                        </a:rPr>
                        <a:t>2:6, 0:13</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1:3,1:3</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5"/>
                  </a:ext>
                </a:extLst>
              </a:tr>
              <a:tr h="265884">
                <a:tc>
                  <a:txBody>
                    <a:bodyPr/>
                    <a:lstStyle/>
                    <a:p>
                      <a:pPr algn="ctr" fontAlgn="ctr"/>
                      <a:r>
                        <a:rPr lang="cs-CZ" sz="800" b="1" i="0" u="none" strike="noStrike">
                          <a:solidFill>
                            <a:srgbClr val="000000"/>
                          </a:solidFill>
                          <a:latin typeface="Arial"/>
                        </a:rPr>
                        <a:t>sobota</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14.6.2014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Doma</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FK ČL Neštěmice</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a:solidFill>
                            <a:srgbClr val="000000"/>
                          </a:solidFill>
                          <a:latin typeface="Arial"/>
                        </a:rPr>
                        <a:t> </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800" b="1" i="0" u="none" strike="noStrike" dirty="0">
                          <a:solidFill>
                            <a:srgbClr val="000000"/>
                          </a:solidFill>
                          <a:latin typeface="Arial"/>
                        </a:rPr>
                        <a:t>2:5,1:8</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6"/>
                  </a:ext>
                </a:extLst>
              </a:tr>
            </a:tbl>
          </a:graphicData>
        </a:graphic>
      </p:graphicFrame>
      <p:sp>
        <p:nvSpPr>
          <p:cNvPr id="11" name="TextovéPole 10"/>
          <p:cNvSpPr txBox="1"/>
          <p:nvPr/>
        </p:nvSpPr>
        <p:spPr>
          <a:xfrm>
            <a:off x="246956" y="235124"/>
            <a:ext cx="4680520" cy="1600438"/>
          </a:xfrm>
          <a:prstGeom prst="rect">
            <a:avLst/>
          </a:prstGeom>
          <a:blipFill dpi="0" rotWithShape="1">
            <a:blip r:embed="rId4" cstate="print">
              <a:alphaModFix amt="55000"/>
            </a:blip>
            <a:srcRect/>
            <a:stretch>
              <a:fillRect/>
            </a:stretch>
          </a:blipFill>
        </p:spPr>
        <p:txBody>
          <a:bodyPr wrap="square" rtlCol="0">
            <a:spAutoFit/>
          </a:bodyPr>
          <a:lstStyle/>
          <a:p>
            <a:pPr algn="ctr"/>
            <a:r>
              <a:rPr lang="cs-CZ" sz="2600" dirty="0" smtClean="0">
                <a:latin typeface="Calisto MT" pitchFamily="18" charset="0"/>
              </a:rPr>
              <a:t>S</a:t>
            </a:r>
            <a:r>
              <a:rPr lang="cs-CZ" sz="2400" dirty="0" smtClean="0">
                <a:latin typeface="Calisto MT" pitchFamily="18" charset="0"/>
              </a:rPr>
              <a:t>tarší žáci už musejí čekat , jak to celé dopadne a zda se stanou se sestupovým mužstvem z Ústeckého přeboru</a:t>
            </a:r>
            <a:endParaRPr lang="cs-CZ" sz="2400" dirty="0">
              <a:latin typeface="Calisto MT" pitchFamily="18" charset="0"/>
            </a:endParaRPr>
          </a:p>
        </p:txBody>
      </p:sp>
      <p:pic>
        <p:nvPicPr>
          <p:cNvPr id="6146" name="Picture 17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202124</TotalTime>
  <Words>9070</Words>
  <Application>Microsoft Office PowerPoint</Application>
  <PresentationFormat>Vlastní</PresentationFormat>
  <Paragraphs>2199</Paragraphs>
  <Slides>24</Slides>
  <Notes>15</Notes>
  <HiddenSlides>0</HiddenSlides>
  <MMClips>0</MMClips>
  <ScaleCrop>false</ScaleCrop>
  <HeadingPairs>
    <vt:vector size="6" baseType="variant">
      <vt:variant>
        <vt:lpstr>Použitá písma</vt:lpstr>
      </vt:variant>
      <vt:variant>
        <vt:i4>51</vt:i4>
      </vt:variant>
      <vt:variant>
        <vt:lpstr>Motiv</vt:lpstr>
      </vt:variant>
      <vt:variant>
        <vt:i4>1</vt:i4>
      </vt:variant>
      <vt:variant>
        <vt:lpstr>Nadpisy snímků</vt:lpstr>
      </vt:variant>
      <vt:variant>
        <vt:i4>24</vt:i4>
      </vt:variant>
    </vt:vector>
  </HeadingPairs>
  <TitlesOfParts>
    <vt:vector size="76" baseType="lpstr">
      <vt:lpstr>Batang</vt:lpstr>
      <vt:lpstr>BatangChe</vt:lpstr>
      <vt:lpstr>Dotum</vt:lpstr>
      <vt:lpstr>Gungsuh</vt:lpstr>
      <vt:lpstr>Meiryo</vt:lpstr>
      <vt:lpstr>Meiryo UI</vt:lpstr>
      <vt:lpstr>MingLiU</vt:lpstr>
      <vt:lpstr>MS Gothic</vt:lpstr>
      <vt:lpstr>MS Mincho</vt:lpstr>
      <vt:lpstr>MS PGothic</vt:lpstr>
      <vt:lpstr>Aharoni</vt:lpstr>
      <vt:lpstr>Albertus MT</vt:lpstr>
      <vt:lpstr>Arial</vt:lpstr>
      <vt:lpstr>Arial Black</vt:lpstr>
      <vt:lpstr>Arial Rounded MT Bold</vt:lpstr>
      <vt:lpstr>Baskerville Old Face</vt:lpstr>
      <vt:lpstr>Bell MT</vt:lpstr>
      <vt:lpstr>Bookman Old Style</vt:lpstr>
      <vt:lpstr>Calibri</vt:lpstr>
      <vt:lpstr>Californian FB</vt:lpstr>
      <vt:lpstr>Calisto MT</vt:lpstr>
      <vt:lpstr>Cambria</vt:lpstr>
      <vt:lpstr>Cambria Math</vt:lpstr>
      <vt:lpstr>Centaur</vt:lpstr>
      <vt:lpstr>Century</vt:lpstr>
      <vt:lpstr>Century Gothic</vt:lpstr>
      <vt:lpstr>Comic Sans MS</vt:lpstr>
      <vt:lpstr>Complex</vt:lpstr>
      <vt:lpstr>Constantia</vt:lpstr>
      <vt:lpstr>Cooper Black</vt:lpstr>
      <vt:lpstr>David</vt:lpstr>
      <vt:lpstr>Ebrima</vt:lpstr>
      <vt:lpstr>Eras Bold ITC</vt:lpstr>
      <vt:lpstr>Eras Demi ITC</vt:lpstr>
      <vt:lpstr>FrankRuehl</vt:lpstr>
      <vt:lpstr>Gill Sans MT</vt:lpstr>
      <vt:lpstr>Gill Sans Ultra Bold</vt:lpstr>
      <vt:lpstr>Impact</vt:lpstr>
      <vt:lpstr>ISOCP</vt:lpstr>
      <vt:lpstr>ISOCPEUR</vt:lpstr>
      <vt:lpstr>Lao UI</vt:lpstr>
      <vt:lpstr>Leelawadee</vt:lpstr>
      <vt:lpstr>Lucida Bright</vt:lpstr>
      <vt:lpstr>Lucida Sans</vt:lpstr>
      <vt:lpstr>Maiandra GD</vt:lpstr>
      <vt:lpstr>Mangal</vt:lpstr>
      <vt:lpstr>Segoe UI</vt:lpstr>
      <vt:lpstr>Tahoma</vt:lpstr>
      <vt:lpstr>Times New Roman</vt:lpstr>
      <vt:lpstr>Trebuchet MS</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11181</cp:revision>
  <cp:lastPrinted>2003-08-14T09:54:30Z</cp:lastPrinted>
  <dcterms:created xsi:type="dcterms:W3CDTF">2001-03-12T13:44:53Z</dcterms:created>
  <dcterms:modified xsi:type="dcterms:W3CDTF">2017-09-08T11:23:09Z</dcterms:modified>
</cp:coreProperties>
</file>